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309" r:id="rId4"/>
    <p:sldId id="259" r:id="rId5"/>
    <p:sldId id="301" r:id="rId6"/>
    <p:sldId id="308" r:id="rId7"/>
    <p:sldId id="258" r:id="rId8"/>
    <p:sldId id="260" r:id="rId9"/>
    <p:sldId id="261" r:id="rId10"/>
    <p:sldId id="262" r:id="rId11"/>
    <p:sldId id="296" r:id="rId12"/>
    <p:sldId id="300" r:id="rId13"/>
    <p:sldId id="318" r:id="rId14"/>
    <p:sldId id="319" r:id="rId15"/>
    <p:sldId id="320" r:id="rId16"/>
    <p:sldId id="321" r:id="rId17"/>
    <p:sldId id="283" r:id="rId18"/>
    <p:sldId id="284" r:id="rId19"/>
    <p:sldId id="285" r:id="rId20"/>
    <p:sldId id="286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312" r:id="rId29"/>
    <p:sldId id="313" r:id="rId30"/>
    <p:sldId id="314" r:id="rId31"/>
    <p:sldId id="315" r:id="rId32"/>
    <p:sldId id="316" r:id="rId33"/>
    <p:sldId id="317" r:id="rId34"/>
    <p:sldId id="306" r:id="rId35"/>
    <p:sldId id="310" r:id="rId36"/>
    <p:sldId id="311" r:id="rId37"/>
    <p:sldId id="274" r:id="rId38"/>
    <p:sldId id="277" r:id="rId39"/>
    <p:sldId id="280" r:id="rId40"/>
    <p:sldId id="278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9" autoAdjust="0"/>
    <p:restoredTop sz="94660"/>
  </p:normalViewPr>
  <p:slideViewPr>
    <p:cSldViewPr>
      <p:cViewPr>
        <p:scale>
          <a:sx n="100" d="100"/>
          <a:sy n="100" d="100"/>
        </p:scale>
        <p:origin x="-33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640F85-947A-3147-B58E-C137BF7B6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83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D8C97A4-23C7-7346-8432-AFBC7C977AD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6361" y="4342534"/>
            <a:ext cx="5482478" cy="411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>
              <a:defRPr/>
            </a:pPr>
            <a:endParaRPr lang="en-US"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4F1D1-24C2-E342-B5E8-FDFB47210010}" type="slidenum">
              <a:rPr lang="en-US"/>
              <a:pPr/>
              <a:t>21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CDE74-DC0D-ED44-8F31-AAD120BE2F81}" type="slidenum">
              <a:rPr lang="en-US"/>
              <a:pPr/>
              <a:t>24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1720B-3258-C747-9078-B6FF65A84B3E}" type="slidenum">
              <a:rPr lang="en-US"/>
              <a:pPr/>
              <a:t>26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23B4D-554F-3D45-ACDA-A8B82EE075B4}" type="slidenum">
              <a:rPr lang="en-US"/>
              <a:pPr/>
              <a:t>27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B3D44-85EB-3F40-B387-27B5D2837BE3}" type="slidenum">
              <a:rPr lang="en-US"/>
              <a:pPr/>
              <a:t>35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FB91E-D9C7-214B-B5E0-73D2BA015026}" type="slidenum">
              <a:rPr lang="en-US"/>
              <a:pPr/>
              <a:t>4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1625"/>
          </a:xfrm>
        </p:spPr>
        <p:txBody>
          <a:bodyPr/>
          <a:lstStyle/>
          <a:p>
            <a:endParaRPr lang="en-US"/>
          </a:p>
        </p:txBody>
      </p:sp>
      <p:sp>
        <p:nvSpPr>
          <p:cNvPr id="147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FB91E-D9C7-214B-B5E0-73D2BA015026}" type="slidenum">
              <a:rPr lang="en-US"/>
              <a:pPr/>
              <a:t>5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1625"/>
          </a:xfrm>
        </p:spPr>
        <p:txBody>
          <a:bodyPr/>
          <a:lstStyle/>
          <a:p>
            <a:endParaRPr lang="en-US"/>
          </a:p>
        </p:txBody>
      </p:sp>
      <p:sp>
        <p:nvSpPr>
          <p:cNvPr id="1474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A5ADD-EEEF-8844-B06D-CD2A7C07DB6F}" type="slidenum">
              <a:rPr lang="en-US"/>
              <a:pPr/>
              <a:t>13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7C01F-E53E-D044-BFFB-567F80861D01}" type="slidenum">
              <a:rPr lang="en-US"/>
              <a:pPr/>
              <a:t>14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596A8-1976-E346-A658-ACDD3C15E2F8}" type="slidenum">
              <a:rPr lang="en-US"/>
              <a:pPr/>
              <a:t>15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276FD-2FED-014F-8B92-14602A801357}" type="slidenum">
              <a:rPr lang="en-US"/>
              <a:pPr/>
              <a:t>16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768F1-4C8E-6649-8F3D-61FF79162090}" type="slidenum">
              <a:rPr lang="en-US"/>
              <a:pPr/>
              <a:t>19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D0447-9EF3-CA4D-8375-1ADAA6547DC3}" type="slidenum">
              <a:rPr lang="en-US"/>
              <a:pPr/>
              <a:t>20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D17D1-70D8-3943-8721-6D97617960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0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6195B-2B59-204D-AC8A-09D8A43AF9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21627-0F38-9648-BCEB-57E42A9648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ACF5E-B338-1F4C-B6DA-1527449A64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7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BF9CC-9F11-E043-99B4-2AD922A43C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AE44E-6D66-A743-822E-96407C4071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3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C004E-7185-F54A-9A86-EAB5E1C8D1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2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D44DF-8BEE-FD4F-B877-40F8C4355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3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D29BA-221F-F14E-9699-10FE026920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6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F7AF4-23C0-5D49-868F-2946375016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8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7130C-3C66-964B-81DE-78A76BD19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9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2959505-C072-C547-9DCA-DD4919C6C4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8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image" Target="../media/image63.jpeg"/><Relationship Id="rId5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ADDC-2F6E-574D-B962-EF7650B8ECEF}" type="slidenum">
              <a:rPr lang="en-US"/>
              <a:pPr/>
              <a:t>1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Design and manufacture of mirrors, and active optics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Buddy Martin</a:t>
            </a:r>
          </a:p>
          <a:p>
            <a:r>
              <a:rPr lang="en-US" sz="2400" dirty="0" smtClean="0"/>
              <a:t>Richard F. </a:t>
            </a:r>
            <a:r>
              <a:rPr lang="en-US" sz="2400" dirty="0" err="1" smtClean="0"/>
              <a:t>Caris</a:t>
            </a:r>
            <a:r>
              <a:rPr lang="en-US" sz="2400" dirty="0" smtClean="0"/>
              <a:t> Mirror </a:t>
            </a:r>
            <a:r>
              <a:rPr lang="en-US" sz="2400" dirty="0" smtClean="0"/>
              <a:t>Lab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99AF2-43E8-4549-AAD4-06A29130138D}" type="slidenum">
              <a:rPr lang="en-US"/>
              <a:pPr/>
              <a:t>10</a:t>
            </a:fld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Honeycomb </a:t>
            </a:r>
            <a:r>
              <a:rPr lang="en-US" dirty="0"/>
              <a:t>mirrors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2743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Developed by Roger Angel and colleagues at UA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Concept: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cs typeface="Times New Roman" charset="0"/>
              </a:rPr>
              <a:t>Extend Palomar technology to 8 m with more extreme </a:t>
            </a:r>
            <a:r>
              <a:rPr lang="en-US" sz="1400" dirty="0" err="1">
                <a:cs typeface="Times New Roman" charset="0"/>
              </a:rPr>
              <a:t>lightweighting</a:t>
            </a:r>
            <a:endParaRPr lang="en-US" sz="1400" dirty="0">
              <a:cs typeface="Times New Roman" charset="0"/>
            </a:endParaRPr>
          </a:p>
          <a:p>
            <a:pPr lvl="1">
              <a:lnSpc>
                <a:spcPct val="80000"/>
              </a:lnSpc>
            </a:pPr>
            <a:r>
              <a:rPr lang="en-US" sz="1400" dirty="0">
                <a:cs typeface="Times New Roman" charset="0"/>
              </a:rPr>
              <a:t>Maintain stiffness of traditional mirrors, reducing dependence on active control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cs typeface="Times New Roman" charset="0"/>
              </a:rPr>
              <a:t>Achieve very short thermal time constant with thin glass sections, active ventilation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Technology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cs typeface="Times New Roman" charset="0"/>
              </a:rPr>
              <a:t>One-piece spin-casting of honeycomb structure with 80% </a:t>
            </a:r>
            <a:r>
              <a:rPr lang="en-US" sz="1400" dirty="0" err="1">
                <a:cs typeface="Times New Roman" charset="0"/>
              </a:rPr>
              <a:t>lightweighting</a:t>
            </a:r>
            <a:endParaRPr lang="en-US" sz="1400" dirty="0">
              <a:cs typeface="Times New Roman" charset="0"/>
            </a:endParaRPr>
          </a:p>
          <a:p>
            <a:pPr lvl="1">
              <a:lnSpc>
                <a:spcPct val="80000"/>
              </a:lnSpc>
            </a:pPr>
            <a:r>
              <a:rPr lang="en-US" sz="1400" dirty="0">
                <a:cs typeface="Times New Roman" charset="0"/>
              </a:rPr>
              <a:t>Polishing and measuring very fast mirrors (short focal length, f/1 - f/1.25)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Used for MMT, 2 Magellan telescopes, </a:t>
            </a:r>
            <a:r>
              <a:rPr lang="en-US" sz="1600" dirty="0" smtClean="0">
                <a:cs typeface="Times New Roman" charset="0"/>
              </a:rPr>
              <a:t>LBT, LSST</a:t>
            </a:r>
            <a:endParaRPr lang="en-US" sz="1600" dirty="0">
              <a:cs typeface="Times New Roman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To be used for </a:t>
            </a:r>
            <a:r>
              <a:rPr lang="en-US" sz="1600" dirty="0" smtClean="0">
                <a:cs typeface="Times New Roman" charset="0"/>
              </a:rPr>
              <a:t>GMT </a:t>
            </a:r>
            <a:r>
              <a:rPr lang="en-US" sz="1600" dirty="0">
                <a:cs typeface="Times New Roman" charset="0"/>
              </a:rPr>
              <a:t>25 m</a:t>
            </a:r>
          </a:p>
        </p:txBody>
      </p:sp>
      <p:pic>
        <p:nvPicPr>
          <p:cNvPr id="150532" name="Picture 4" descr="crowd_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627438"/>
            <a:ext cx="77724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A682F-F986-B64D-AA74-6FFC9FC5CF58}" type="slidenum">
              <a:rPr lang="en-US"/>
              <a:pPr/>
              <a:t>11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Giant Magellan Telescope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8638" y="1123950"/>
            <a:ext cx="3341687" cy="4895850"/>
          </a:xfrm>
        </p:spPr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en-US" sz="2000" dirty="0"/>
              <a:t>25 m optical telescope being built in Chile </a:t>
            </a:r>
          </a:p>
          <a:p>
            <a:pPr marL="228600" indent="-228600">
              <a:lnSpc>
                <a:spcPct val="80000"/>
              </a:lnSpc>
            </a:pPr>
            <a:r>
              <a:rPr lang="en-US" sz="2000" dirty="0"/>
              <a:t>Primary mirror has 7 segments, each a honeycomb mirror 8.4 m in diameter</a:t>
            </a:r>
            <a:r>
              <a:rPr lang="en-US" sz="2000" dirty="0" smtClean="0"/>
              <a:t>.</a:t>
            </a:r>
          </a:p>
          <a:p>
            <a:pPr marL="628650" lvl="1" indent="-228600">
              <a:lnSpc>
                <a:spcPct val="80000"/>
              </a:lnSpc>
            </a:pPr>
            <a:r>
              <a:rPr lang="en-US" sz="1600" dirty="0" smtClean="0"/>
              <a:t>6 outer segments are off-axis sections of parent paraboloid.</a:t>
            </a:r>
            <a:endParaRPr lang="en-US" sz="1600" dirty="0"/>
          </a:p>
          <a:p>
            <a:pPr marL="228600" indent="-228600">
              <a:lnSpc>
                <a:spcPct val="80000"/>
              </a:lnSpc>
            </a:pPr>
            <a:r>
              <a:rPr lang="en-US" sz="2000" dirty="0"/>
              <a:t>Secondary mirror is segmented to match primary, with 1.1 m segments.</a:t>
            </a:r>
          </a:p>
          <a:p>
            <a:pPr marL="228600" indent="-228600">
              <a:lnSpc>
                <a:spcPct val="80000"/>
              </a:lnSpc>
            </a:pPr>
            <a:r>
              <a:rPr lang="en-US" sz="2000" dirty="0"/>
              <a:t>Fine alignment, adaptive correction, and phasing are done with small, agile secondary segments.</a:t>
            </a:r>
          </a:p>
        </p:txBody>
      </p:sp>
      <p:pic>
        <p:nvPicPr>
          <p:cNvPr id="220164" name="Picture 4" descr="GMT pre-dawn 060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23950"/>
            <a:ext cx="5130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r>
              <a:rPr lang="en-US" dirty="0" smtClean="0"/>
              <a:t>Movie:</a:t>
            </a:r>
            <a:br>
              <a:rPr lang="en-US" dirty="0" smtClean="0"/>
            </a:br>
            <a:r>
              <a:rPr lang="en-US" dirty="0" smtClean="0"/>
              <a:t>Mold construction, casting and clean-out for a GMT mirror segment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ACF5E-B338-1F4C-B6DA-1527449A64B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0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80FA-9970-034D-A635-2369E2D932CD}" type="slidenum">
              <a:rPr lang="en-US"/>
              <a:pPr/>
              <a:t>13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en-US"/>
              <a:t>Casting process for GMT mirror: mold assembly</a:t>
            </a:r>
          </a:p>
        </p:txBody>
      </p:sp>
      <p:pic>
        <p:nvPicPr>
          <p:cNvPr id="155651" name="Picture 3" descr="mold assy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2" name="Picture 4" descr="mold assy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3" name="Picture 5" descr="mold assy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0" y="3657600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0" y="4114800"/>
            <a:ext cx="2667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charset="0"/>
              </a:rPr>
              <a:t>Machine and install 1681 ceramic fiber boxes in silicon carbide tub.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6324600" y="2590800"/>
            <a:ext cx="2819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 New Roman" charset="0"/>
              </a:rPr>
              <a:t>Tops of boxes follow shape of mirror surface; no two are identical.</a:t>
            </a:r>
          </a:p>
        </p:txBody>
      </p:sp>
    </p:spTree>
    <p:extLst>
      <p:ext uri="{BB962C8B-B14F-4D97-AF65-F5344CB8AC3E}">
        <p14:creationId xmlns:p14="http://schemas.microsoft.com/office/powerpoint/2010/main" val="3280654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F1C97-3932-3F4C-BE97-118EB39F5F33}" type="slidenum">
              <a:rPr lang="en-US"/>
              <a:pPr/>
              <a:t>14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en-US"/>
              <a:t>Loading of glass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0" y="4114800"/>
            <a:ext cx="2743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 New Roman" charset="0"/>
              </a:rPr>
              <a:t>Inspect, weigh, and load 18 tons of Ohara E6 borosilicate glass in </a:t>
            </a:r>
            <a:r>
              <a:rPr lang="en-US" dirty="0" smtClean="0">
                <a:latin typeface="Times New Roman" charset="0"/>
              </a:rPr>
              <a:t>2-5 </a:t>
            </a:r>
            <a:r>
              <a:rPr lang="en-US" dirty="0">
                <a:latin typeface="Times New Roman" charset="0"/>
              </a:rPr>
              <a:t>kg blocks.</a:t>
            </a:r>
          </a:p>
        </p:txBody>
      </p:sp>
      <p:pic>
        <p:nvPicPr>
          <p:cNvPr id="157701" name="Picture 5" descr="load884 QF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27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2" name="Picture 6" descr="load970 QF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629025" cy="27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3" name="Picture 7" descr="lid close QF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975" y="3657600"/>
            <a:ext cx="3629025" cy="27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685800" y="5486400"/>
            <a:ext cx="4724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charset="0"/>
              </a:rPr>
              <a:t>Spin-casting gives parabolic shape to ~1 mm accuracy. Eliminates need to grind out ~20 tons of solid glass for an LBT mirror.</a:t>
            </a:r>
          </a:p>
        </p:txBody>
      </p:sp>
      <p:pic>
        <p:nvPicPr>
          <p:cNvPr id="157706" name="Picture 10" descr="furnac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34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AE64-96B0-E84F-B34A-85B88220643A}" type="slidenum">
              <a:rPr lang="en-US"/>
              <a:pPr/>
              <a:t>15</a:t>
            </a:fld>
            <a:endParaRPr lang="en-US"/>
          </a:p>
        </p:txBody>
      </p:sp>
      <p:pic>
        <p:nvPicPr>
          <p:cNvPr id="159746" name="Picture 2" descr="camer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244850" cy="3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47" name="Picture 3" descr="ma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321945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48" name="Picture 4" descr="ma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0" y="3200400"/>
            <a:ext cx="3238500" cy="3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152400" y="4495800"/>
            <a:ext cx="2743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imes New Roman" charset="0"/>
              </a:rPr>
              <a:t>UV cameras mounted in the furnace lid monitor the casting.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en-US"/>
              <a:t>Glass melting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685800" y="5486400"/>
            <a:ext cx="502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 New Roman" charset="0"/>
              </a:rPr>
              <a:t>Heat to 1160</a:t>
            </a:r>
            <a:r>
              <a:rPr lang="en-US" dirty="0">
                <a:latin typeface="Times New Roman" charset="0"/>
                <a:cs typeface="Arial" charset="0"/>
              </a:rPr>
              <a:t>˚C, spin at 4.9 rpm, hold 4 hours to allow glass to fill mold. Cool rapidly to 900</a:t>
            </a:r>
            <a:r>
              <a:rPr lang="en-US" dirty="0">
                <a:latin typeface="Times New Roman" charset="0"/>
              </a:rPr>
              <a:t>˚C then slowly for 3 months, </a:t>
            </a:r>
            <a:r>
              <a:rPr lang="en-US" dirty="0" smtClean="0">
                <a:latin typeface="Times New Roman" charset="0"/>
              </a:rPr>
              <a:t>2.4 K/</a:t>
            </a:r>
            <a:r>
              <a:rPr lang="en-US" dirty="0">
                <a:latin typeface="Times New Roman" charset="0"/>
              </a:rPr>
              <a:t>day through annealing. </a:t>
            </a:r>
          </a:p>
        </p:txBody>
      </p:sp>
      <p:pic>
        <p:nvPicPr>
          <p:cNvPr id="159753" name="Picture 9" descr="red hot gla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3075" y="838200"/>
            <a:ext cx="359092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82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551E-22CF-3E43-A557-1A128C4A2578}" type="slidenum">
              <a:rPr lang="en-US"/>
              <a:pPr/>
              <a:t>16</a:t>
            </a:fld>
            <a:endParaRPr lang="en-US"/>
          </a:p>
        </p:txBody>
      </p:sp>
      <p:pic>
        <p:nvPicPr>
          <p:cNvPr id="161794" name="Picture 2" descr="Kingsleyz blank from balc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86800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GMT mirror blank</a:t>
            </a:r>
          </a:p>
        </p:txBody>
      </p:sp>
    </p:spTree>
    <p:extLst>
      <p:ext uri="{BB962C8B-B14F-4D97-AF65-F5344CB8AC3E}">
        <p14:creationId xmlns:p14="http://schemas.microsoft.com/office/powerpoint/2010/main" val="33689149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E95D2-7005-D341-9B67-1930E9EF9527}" type="slidenum">
              <a:rPr lang="en-US"/>
              <a:pPr/>
              <a:t>17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fabrication (what happens after the casting)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400" dirty="0"/>
              <a:t>Machine (generate) </a:t>
            </a:r>
            <a:r>
              <a:rPr lang="en-US" sz="2400" dirty="0" smtClean="0"/>
              <a:t>the surface </a:t>
            </a:r>
            <a:r>
              <a:rPr lang="en-US" sz="2400" dirty="0"/>
              <a:t>to accuracy ~10 </a:t>
            </a:r>
            <a:r>
              <a:rPr lang="el-GR" sz="2400" dirty="0">
                <a:cs typeface="Times New Roman" charset="0"/>
              </a:rPr>
              <a:t>μ</a:t>
            </a:r>
            <a:r>
              <a:rPr lang="en-US" sz="2400" dirty="0">
                <a:cs typeface="Times New Roman" charset="0"/>
              </a:rPr>
              <a:t>m </a:t>
            </a:r>
            <a:r>
              <a:rPr lang="en-US" sz="2400" dirty="0"/>
              <a:t>rms.</a:t>
            </a:r>
          </a:p>
          <a:p>
            <a:pPr marL="990600" lvl="1" indent="-533400"/>
            <a:r>
              <a:rPr lang="en-US" sz="2000" dirty="0"/>
              <a:t>Measure with mechanical profiler or laser tracker.</a:t>
            </a:r>
          </a:p>
          <a:p>
            <a:pPr marL="609600" indent="-609600">
              <a:buFontTx/>
              <a:buAutoNum type="arabicPeriod"/>
            </a:pPr>
            <a:r>
              <a:rPr lang="en-US" sz="2400" dirty="0"/>
              <a:t>Lap with </a:t>
            </a:r>
            <a:r>
              <a:rPr lang="en-US" sz="2400" dirty="0" smtClean="0"/>
              <a:t>fine abrasives </a:t>
            </a:r>
            <a:r>
              <a:rPr lang="en-US" sz="2400" dirty="0"/>
              <a:t>to ~1 </a:t>
            </a:r>
            <a:r>
              <a:rPr lang="el-GR" sz="2400" dirty="0">
                <a:cs typeface="Times New Roman" charset="0"/>
              </a:rPr>
              <a:t>μ</a:t>
            </a:r>
            <a:r>
              <a:rPr lang="en-US" sz="2400" dirty="0">
                <a:cs typeface="Times New Roman" charset="0"/>
              </a:rPr>
              <a:t>m accuracy</a:t>
            </a:r>
            <a:r>
              <a:rPr lang="en-US" sz="2400" dirty="0"/>
              <a:t>.</a:t>
            </a:r>
          </a:p>
          <a:p>
            <a:pPr marL="990600" lvl="1" indent="-533400"/>
            <a:r>
              <a:rPr lang="en-US" sz="2000" dirty="0"/>
              <a:t>Measure with laser tracker or IR </a:t>
            </a:r>
            <a:r>
              <a:rPr lang="en-US" sz="2000" dirty="0" smtClean="0"/>
              <a:t>optical test.</a:t>
            </a:r>
            <a:endParaRPr lang="en-US" sz="2000" dirty="0"/>
          </a:p>
          <a:p>
            <a:pPr marL="609600" indent="-609600">
              <a:buFontTx/>
              <a:buAutoNum type="arabicPeriod"/>
            </a:pPr>
            <a:r>
              <a:rPr lang="en-US" sz="2400" dirty="0"/>
              <a:t>Polish and figure to required accuracy.</a:t>
            </a:r>
          </a:p>
          <a:p>
            <a:pPr marL="990600" lvl="1" indent="-533400"/>
            <a:r>
              <a:rPr lang="en-US" sz="2000" dirty="0"/>
              <a:t>Measure with </a:t>
            </a:r>
            <a:r>
              <a:rPr lang="en-US" sz="2000" dirty="0" smtClean="0"/>
              <a:t>visible-wavelength </a:t>
            </a:r>
            <a:r>
              <a:rPr lang="en-US" sz="2000" dirty="0"/>
              <a:t>interferometer.</a:t>
            </a:r>
          </a:p>
          <a:p>
            <a:pPr marL="990600" lvl="1" indent="-533400"/>
            <a:r>
              <a:rPr lang="en-US" sz="2000" dirty="0" smtClean="0"/>
              <a:t>Add redundant </a:t>
            </a:r>
            <a:r>
              <a:rPr lang="en-US" sz="2000" dirty="0"/>
              <a:t>measurements of </a:t>
            </a:r>
            <a:r>
              <a:rPr lang="en-US" sz="2000" dirty="0" smtClean="0"/>
              <a:t>critical parameters that you </a:t>
            </a:r>
            <a:r>
              <a:rPr lang="en-US" sz="2000" dirty="0"/>
              <a:t>might get wrong.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7F14-83F4-D945-857B-D990A2E19BF6}" type="slidenum">
              <a:rPr lang="en-US"/>
              <a:pPr/>
              <a:t>18</a:t>
            </a:fld>
            <a:endParaRPr 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(machining)</a:t>
            </a:r>
          </a:p>
        </p:txBody>
      </p:sp>
      <p:pic>
        <p:nvPicPr>
          <p:cNvPr id="199683" name="Picture 3" descr="G071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800600" cy="31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864235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Spinning tool has diamond particles embedded in a metal or resin substrate.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Shape of surface is determined mostly by motion of tool.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Surface accuracy is limited by accuracy of machine.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Grinding leaves microscopic roughness ~ ¼ particle size, and sub-surface damage (micro-fractures) to depth of ~1 particle size.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Particle size is typically </a:t>
            </a:r>
            <a:r>
              <a:rPr lang="en-US" sz="1800" dirty="0" smtClean="0"/>
              <a:t>40-</a:t>
            </a:r>
            <a:r>
              <a:rPr lang="en-US" sz="1800" dirty="0"/>
              <a:t>400 </a:t>
            </a:r>
            <a:r>
              <a:rPr lang="el-GR" sz="1800" dirty="0">
                <a:cs typeface="Times New Roman" charset="0"/>
              </a:rPr>
              <a:t>μ</a:t>
            </a:r>
            <a:r>
              <a:rPr lang="en-US" sz="1800" dirty="0">
                <a:cs typeface="Times New Roman" charset="0"/>
              </a:rPr>
              <a:t>m.</a:t>
            </a:r>
            <a:endParaRPr lang="el-GR" sz="1800" dirty="0">
              <a:cs typeface="Times New Roman" charset="0"/>
            </a:endParaRPr>
          </a:p>
        </p:txBody>
      </p:sp>
      <p:pic>
        <p:nvPicPr>
          <p:cNvPr id="199685" name="Picture 5" descr="granite_on_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4267200" cy="31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A0B70-C718-3F46-907F-0934A93BA7FD}" type="slidenum">
              <a:rPr lang="en-US"/>
              <a:pPr/>
              <a:t>19</a:t>
            </a:fld>
            <a:endParaRPr lang="en-US"/>
          </a:p>
        </p:txBody>
      </p:sp>
      <p:pic>
        <p:nvPicPr>
          <p:cNvPr id="200706" name="Picture 2" descr="040614 two laps B QF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3675888" cy="229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 grinding </a:t>
            </a:r>
            <a:r>
              <a:rPr lang="en-US" dirty="0"/>
              <a:t>and polishing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3429000"/>
            <a:ext cx="8686800" cy="3200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900" dirty="0" smtClean="0"/>
              <a:t>Fine grinding </a:t>
            </a:r>
            <a:r>
              <a:rPr lang="en-US" sz="1900" dirty="0"/>
              <a:t>and polishing are </a:t>
            </a:r>
            <a:r>
              <a:rPr lang="en-US" sz="1900" i="1" dirty="0"/>
              <a:t>lapping</a:t>
            </a:r>
            <a:r>
              <a:rPr lang="en-US" sz="1900" dirty="0"/>
              <a:t> operations, and provide much better control of surface shape.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Disk </a:t>
            </a:r>
            <a:r>
              <a:rPr lang="en-US" sz="1900" dirty="0" smtClean="0"/>
              <a:t>rests </a:t>
            </a:r>
            <a:r>
              <a:rPr lang="en-US" sz="1900" dirty="0"/>
              <a:t>on mirror surface with defined </a:t>
            </a:r>
            <a:r>
              <a:rPr lang="en-US" sz="1900" i="1" dirty="0"/>
              <a:t>force</a:t>
            </a:r>
            <a:r>
              <a:rPr lang="en-US" sz="1900" dirty="0"/>
              <a:t>, not defined </a:t>
            </a:r>
            <a:r>
              <a:rPr lang="en-US" sz="1900" dirty="0" smtClean="0"/>
              <a:t>position.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Removal rate depends on relative speed, pressure, and abrasive material.</a:t>
            </a:r>
            <a:endParaRPr lang="el-GR" sz="19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1900" dirty="0"/>
              <a:t>Typical sequence </a:t>
            </a:r>
            <a:r>
              <a:rPr lang="en-US" sz="1900" dirty="0" smtClean="0"/>
              <a:t>might include grinding with 30 </a:t>
            </a:r>
            <a:r>
              <a:rPr lang="el-GR" sz="1900" dirty="0" smtClean="0">
                <a:cs typeface="Times New Roman" charset="0"/>
              </a:rPr>
              <a:t>μ</a:t>
            </a:r>
            <a:r>
              <a:rPr lang="en-US" sz="1900" dirty="0" smtClean="0">
                <a:cs typeface="Times New Roman" charset="0"/>
              </a:rPr>
              <a:t>m, 10 </a:t>
            </a:r>
            <a:r>
              <a:rPr lang="el-GR" sz="1900" dirty="0" smtClean="0">
                <a:cs typeface="Times New Roman" charset="0"/>
              </a:rPr>
              <a:t>μ</a:t>
            </a:r>
            <a:r>
              <a:rPr lang="en-US" sz="1900" dirty="0" smtClean="0">
                <a:cs typeface="Times New Roman" charset="0"/>
              </a:rPr>
              <a:t>m, 3 </a:t>
            </a:r>
            <a:r>
              <a:rPr lang="el-GR" sz="1900" dirty="0">
                <a:cs typeface="Times New Roman" charset="0"/>
              </a:rPr>
              <a:t>μ</a:t>
            </a:r>
            <a:r>
              <a:rPr lang="en-US" sz="1900" dirty="0">
                <a:cs typeface="Times New Roman" charset="0"/>
              </a:rPr>
              <a:t>m</a:t>
            </a:r>
            <a:r>
              <a:rPr lang="en-US" sz="1900" dirty="0" smtClean="0">
                <a:cs typeface="Times New Roman" charset="0"/>
              </a:rPr>
              <a:t> particles of diamond or Al oxide, </a:t>
            </a:r>
            <a:r>
              <a:rPr lang="en-US" sz="1900" dirty="0">
                <a:cs typeface="Times New Roman" charset="0"/>
              </a:rPr>
              <a:t>then </a:t>
            </a:r>
            <a:r>
              <a:rPr lang="en-US" sz="1900" dirty="0" smtClean="0">
                <a:cs typeface="Times New Roman" charset="0"/>
              </a:rPr>
              <a:t>polishing </a:t>
            </a:r>
            <a:r>
              <a:rPr lang="en-US" sz="1900" dirty="0">
                <a:cs typeface="Times New Roman" charset="0"/>
              </a:rPr>
              <a:t>with </a:t>
            </a:r>
            <a:r>
              <a:rPr lang="en-US" sz="1900" dirty="0" smtClean="0">
                <a:cs typeface="Times New Roman" charset="0"/>
              </a:rPr>
              <a:t>~1</a:t>
            </a:r>
            <a:r>
              <a:rPr lang="en-US" sz="1900" dirty="0" smtClean="0"/>
              <a:t> </a:t>
            </a:r>
            <a:r>
              <a:rPr lang="el-GR" sz="1900" dirty="0">
                <a:cs typeface="Times New Roman" charset="0"/>
              </a:rPr>
              <a:t>μ</a:t>
            </a:r>
            <a:r>
              <a:rPr lang="en-US" sz="1900" dirty="0">
                <a:cs typeface="Times New Roman" charset="0"/>
              </a:rPr>
              <a:t>m metal oxide particles</a:t>
            </a:r>
            <a:r>
              <a:rPr lang="en-US" sz="1900" dirty="0" smtClean="0">
                <a:cs typeface="Times New Roman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900" dirty="0" smtClean="0">
                <a:cs typeface="Times New Roman" charset="0"/>
              </a:rPr>
              <a:t>Fine grinding works by mechanical abrasion, </a:t>
            </a:r>
            <a:r>
              <a:rPr lang="en-US" sz="1900" dirty="0" err="1" smtClean="0">
                <a:cs typeface="Times New Roman" charset="0"/>
              </a:rPr>
              <a:t>i</a:t>
            </a:r>
            <a:r>
              <a:rPr lang="en-US" sz="1900" dirty="0" smtClean="0">
                <a:cs typeface="Times New Roman" charset="0"/>
              </a:rPr>
              <a:t>. e. by breaking away microscopic pieces of glass.</a:t>
            </a:r>
            <a:endParaRPr lang="en-US" sz="1900" dirty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1900" dirty="0">
                <a:cs typeface="Times New Roman" charset="0"/>
              </a:rPr>
              <a:t>Polishing </a:t>
            </a:r>
            <a:r>
              <a:rPr lang="en-US" sz="1900" dirty="0" smtClean="0">
                <a:cs typeface="Times New Roman" charset="0"/>
              </a:rPr>
              <a:t>uses both mechanical and chemical </a:t>
            </a:r>
            <a:r>
              <a:rPr lang="en-US" sz="1900" dirty="0">
                <a:cs typeface="Times New Roman" charset="0"/>
              </a:rPr>
              <a:t>removal of material, leaves a specular </a:t>
            </a:r>
            <a:r>
              <a:rPr lang="en-US" sz="1900" dirty="0" smtClean="0">
                <a:cs typeface="Times New Roman" charset="0"/>
              </a:rPr>
              <a:t>(shiny, transparent) surface </a:t>
            </a:r>
            <a:r>
              <a:rPr lang="en-US" sz="1900" dirty="0">
                <a:cs typeface="Times New Roman" charset="0"/>
              </a:rPr>
              <a:t>with </a:t>
            </a:r>
            <a:r>
              <a:rPr lang="en-US" sz="1900" dirty="0" smtClean="0">
                <a:cs typeface="Times New Roman" charset="0"/>
              </a:rPr>
              <a:t>~no </a:t>
            </a:r>
            <a:r>
              <a:rPr lang="en-US" sz="1900" dirty="0">
                <a:cs typeface="Times New Roman" charset="0"/>
              </a:rPr>
              <a:t>sub-surface damage.</a:t>
            </a:r>
          </a:p>
          <a:p>
            <a:pPr lvl="1">
              <a:lnSpc>
                <a:spcPct val="90000"/>
              </a:lnSpc>
            </a:pPr>
            <a:r>
              <a:rPr lang="en-US" sz="1700" dirty="0">
                <a:cs typeface="Times New Roman" charset="0"/>
              </a:rPr>
              <a:t>Removal rate ~ 1 nm per meter of relative motion, gives very good </a:t>
            </a:r>
            <a:r>
              <a:rPr lang="en-US" sz="1700" dirty="0" smtClean="0">
                <a:cs typeface="Times New Roman" charset="0"/>
              </a:rPr>
              <a:t>resolution of removal.</a:t>
            </a:r>
            <a:endParaRPr lang="en-US" sz="1700" dirty="0"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1749C-0362-8743-B1DD-C197D1F3E6B2}" type="slidenum">
              <a:rPr lang="en-US"/>
              <a:pPr/>
              <a:t>2</a:t>
            </a:fld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 smtClean="0"/>
              <a:t>The need for larger mirrors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What </a:t>
            </a:r>
            <a:r>
              <a:rPr lang="en-US" sz="2000" dirty="0"/>
              <a:t>makes a good mirror?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Modern mirror concepts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thin solid mirrors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segmented mirrors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lightweight mirrors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Honeycomb mirrors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design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casting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Optical manufacture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requirements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fabrication 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machining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polishing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measurement 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interferometry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null correctors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GMT measurements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active </a:t>
            </a:r>
            <a:r>
              <a:rPr lang="en-US" sz="2200" dirty="0"/>
              <a:t>optics and model </a:t>
            </a:r>
            <a:r>
              <a:rPr lang="en-US" sz="2200" dirty="0" smtClean="0"/>
              <a:t>fitting</a:t>
            </a:r>
            <a:endParaRPr lang="en-US" sz="2200" dirty="0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520C-7830-0C44-B502-114F5BB06FC2}" type="slidenum">
              <a:rPr lang="en-US"/>
              <a:pPr/>
              <a:t>20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Figuring and smoothing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2743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Lapping operations </a:t>
            </a:r>
            <a:r>
              <a:rPr lang="en-US" sz="1800" dirty="0" smtClean="0"/>
              <a:t>reduce surface </a:t>
            </a:r>
            <a:r>
              <a:rPr lang="en-US" sz="1800" dirty="0"/>
              <a:t>errors by figuring and smoothing.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cs typeface="Times New Roman" charset="0"/>
              </a:rPr>
              <a:t>Figuring is directed removal, generally based on </a:t>
            </a:r>
            <a:r>
              <a:rPr lang="en-US" sz="1800" dirty="0" smtClean="0">
                <a:cs typeface="Times New Roman" charset="0"/>
              </a:rPr>
              <a:t>Preston</a:t>
            </a:r>
            <a:r>
              <a:rPr lang="en-US" sz="1800" dirty="0" smtClean="0">
                <a:latin typeface="Arial"/>
                <a:cs typeface="Times New Roman" charset="0"/>
              </a:rPr>
              <a:t>’</a:t>
            </a:r>
            <a:r>
              <a:rPr lang="en-US" sz="1800" dirty="0" smtClean="0">
                <a:cs typeface="Times New Roman" charset="0"/>
              </a:rPr>
              <a:t>s </a:t>
            </a:r>
            <a:r>
              <a:rPr lang="en-US" sz="1800" dirty="0">
                <a:cs typeface="Times New Roman" charset="0"/>
              </a:rPr>
              <a:t>(1927) relation </a:t>
            </a:r>
            <a:r>
              <a:rPr lang="el-GR" sz="1800" i="1" dirty="0">
                <a:cs typeface="Times New Roman" charset="0"/>
              </a:rPr>
              <a:t>Δ</a:t>
            </a:r>
            <a:r>
              <a:rPr lang="en-US" sz="1800" i="1" dirty="0">
                <a:cs typeface="Times New Roman" charset="0"/>
              </a:rPr>
              <a:t>z = k p v </a:t>
            </a:r>
            <a:r>
              <a:rPr lang="el-GR" sz="1800" i="1" dirty="0">
                <a:cs typeface="Times New Roman" charset="0"/>
              </a:rPr>
              <a:t>Δ</a:t>
            </a:r>
            <a:r>
              <a:rPr lang="en-US" sz="1800" i="1" dirty="0">
                <a:cs typeface="Times New Roman" charset="0"/>
              </a:rPr>
              <a:t>t </a:t>
            </a:r>
            <a:r>
              <a:rPr lang="en-US" sz="1800" dirty="0">
                <a:cs typeface="Times New Roman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Vary </a:t>
            </a:r>
            <a:r>
              <a:rPr lang="en-US" sz="1600" dirty="0" smtClean="0">
                <a:cs typeface="Times New Roman" charset="0"/>
              </a:rPr>
              <a:t>pressure </a:t>
            </a:r>
            <a:r>
              <a:rPr lang="en-US" sz="1600" i="1" dirty="0" smtClean="0">
                <a:cs typeface="Times New Roman" charset="0"/>
              </a:rPr>
              <a:t>p</a:t>
            </a:r>
            <a:r>
              <a:rPr lang="en-US" sz="1600" dirty="0" smtClean="0">
                <a:cs typeface="Times New Roman" charset="0"/>
              </a:rPr>
              <a:t>, speed </a:t>
            </a:r>
            <a:r>
              <a:rPr lang="en-US" sz="1600" i="1" dirty="0" smtClean="0">
                <a:cs typeface="Times New Roman" charset="0"/>
              </a:rPr>
              <a:t>v</a:t>
            </a:r>
            <a:r>
              <a:rPr lang="en-US" sz="1600" dirty="0" smtClean="0">
                <a:cs typeface="Times New Roman" charset="0"/>
              </a:rPr>
              <a:t>, and</a:t>
            </a:r>
            <a:r>
              <a:rPr lang="en-US" sz="1600" dirty="0">
                <a:cs typeface="Times New Roman" charset="0"/>
              </a:rPr>
              <a:t>/or </a:t>
            </a:r>
            <a:r>
              <a:rPr lang="en-US" sz="1600" dirty="0" smtClean="0">
                <a:cs typeface="Times New Roman" charset="0"/>
              </a:rPr>
              <a:t>dwell time </a:t>
            </a:r>
            <a:r>
              <a:rPr lang="en-US" sz="1600" i="1" dirty="0" err="1" smtClean="0">
                <a:cs typeface="Times New Roman" charset="0"/>
              </a:rPr>
              <a:t>Δt</a:t>
            </a:r>
            <a:r>
              <a:rPr lang="en-US" sz="1600" dirty="0" smtClean="0">
                <a:cs typeface="Times New Roman" charset="0"/>
              </a:rPr>
              <a:t> as </a:t>
            </a:r>
            <a:r>
              <a:rPr lang="en-US" sz="1600" dirty="0">
                <a:cs typeface="Times New Roman" charset="0"/>
              </a:rPr>
              <a:t>a function of position on mirror.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Requires a map of surface error.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cs typeface="Times New Roman" charset="0"/>
              </a:rPr>
              <a:t>Smoothing </a:t>
            </a:r>
            <a:r>
              <a:rPr lang="en-US" sz="1800" dirty="0">
                <a:cs typeface="Times New Roman" charset="0"/>
              </a:rPr>
              <a:t>is removal of glass from high spots </a:t>
            </a:r>
            <a:r>
              <a:rPr lang="en-US" sz="1800" dirty="0" smtClean="0">
                <a:cs typeface="Times New Roman" charset="0"/>
              </a:rPr>
              <a:t>simply because </a:t>
            </a:r>
            <a:r>
              <a:rPr lang="en-US" sz="1800" dirty="0">
                <a:cs typeface="Times New Roman" charset="0"/>
              </a:rPr>
              <a:t>lap exerts more pressure there.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Does not require knowledge of where the highs are.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Depends on stiffness of tool: </a:t>
            </a:r>
            <a:r>
              <a:rPr lang="en-US" sz="1600" dirty="0" smtClean="0">
                <a:cs typeface="Times New Roman" charset="0"/>
              </a:rPr>
              <a:t>a flexible tool rides over the highs, applies similar pressure everywhere.</a:t>
            </a:r>
            <a:endParaRPr lang="en-US" sz="1600" dirty="0">
              <a:cs typeface="Times New Roman" charset="0"/>
            </a:endParaRPr>
          </a:p>
          <a:p>
            <a:pPr lvl="1"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Most effective for small-scale shape errors.</a:t>
            </a:r>
          </a:p>
        </p:txBody>
      </p:sp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7315200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094C-5082-F64D-9460-D3DCC19781B1}" type="slidenum">
              <a:rPr lang="en-US"/>
              <a:pPr/>
              <a:t>21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Polishing aspheres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Smoothing with a stiff lap makes excellent spherical surfaces with relatively little effort.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The lap and the mirror come to a common surface with equal curvature everywhere: a sphere.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cs typeface="Times New Roman" charset="0"/>
              </a:rPr>
              <a:t>Departure from a spherical surface makes it difficult to achieve </a:t>
            </a:r>
            <a:r>
              <a:rPr lang="en-US" sz="1800" dirty="0" smtClean="0">
                <a:cs typeface="Times New Roman" charset="0"/>
              </a:rPr>
              <a:t>smoothing, </a:t>
            </a:r>
            <a:r>
              <a:rPr lang="en-US" sz="1800" dirty="0">
                <a:cs typeface="Times New Roman" charset="0"/>
              </a:rPr>
              <a:t>and complicates figuring.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Difficult to make lap have right shape everywhere on mirror</a:t>
            </a:r>
            <a:r>
              <a:rPr lang="en-US" sz="1600" dirty="0" smtClean="0">
                <a:cs typeface="Times New Roman" charset="0"/>
              </a:rPr>
              <a:t>.</a:t>
            </a:r>
            <a:endParaRPr lang="en-US" sz="1600" dirty="0">
              <a:cs typeface="Times New Roman" charset="0"/>
            </a:endParaRPr>
          </a:p>
        </p:txBody>
      </p:sp>
      <p:pic>
        <p:nvPicPr>
          <p:cNvPr id="206852" name="Picture 4" descr="first rub 080328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4038600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228600" y="2514600"/>
            <a:ext cx="4419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dirty="0">
                <a:latin typeface="Times New Roman" charset="0"/>
                <a:cs typeface="Times New Roman" charset="0"/>
              </a:rPr>
              <a:t>Options include:</a:t>
            </a:r>
          </a:p>
          <a:p>
            <a:pPr marL="742950" lvl="1" indent="-285750">
              <a:lnSpc>
                <a:spcPct val="80000"/>
              </a:lnSpc>
              <a:spcBef>
                <a:spcPct val="30000"/>
              </a:spcBef>
              <a:buFontTx/>
              <a:buChar char="–"/>
            </a:pPr>
            <a:r>
              <a:rPr lang="en-US" sz="1600" dirty="0">
                <a:latin typeface="Times New Roman" charset="0"/>
                <a:cs typeface="Times New Roman" charset="0"/>
              </a:rPr>
              <a:t>small lap so misfit is limited to a few microns</a:t>
            </a:r>
          </a:p>
          <a:p>
            <a:pPr marL="742950" lvl="1" indent="-285750">
              <a:lnSpc>
                <a:spcPct val="80000"/>
              </a:lnSpc>
              <a:spcBef>
                <a:spcPct val="30000"/>
              </a:spcBef>
              <a:buFontTx/>
              <a:buChar char="–"/>
            </a:pPr>
            <a:r>
              <a:rPr lang="en-US" sz="1600" dirty="0">
                <a:latin typeface="Times New Roman" charset="0"/>
                <a:cs typeface="Times New Roman" charset="0"/>
              </a:rPr>
              <a:t>flexible lap so it will </a:t>
            </a:r>
            <a:r>
              <a:rPr lang="en-US" sz="1600" dirty="0" smtClean="0">
                <a:latin typeface="Times New Roman" charset="0"/>
                <a:cs typeface="Times New Roman" charset="0"/>
              </a:rPr>
              <a:t>sag to </a:t>
            </a:r>
            <a:r>
              <a:rPr lang="en-US" sz="1600" dirty="0">
                <a:latin typeface="Times New Roman" charset="0"/>
                <a:cs typeface="Times New Roman" charset="0"/>
              </a:rPr>
              <a:t>match surface</a:t>
            </a:r>
          </a:p>
          <a:p>
            <a:pPr marL="742950" lvl="1" indent="-285750">
              <a:lnSpc>
                <a:spcPct val="80000"/>
              </a:lnSpc>
              <a:spcBef>
                <a:spcPct val="30000"/>
              </a:spcBef>
              <a:buFontTx/>
              <a:buChar char="–"/>
            </a:pPr>
            <a:r>
              <a:rPr lang="en-US" sz="1600" dirty="0">
                <a:latin typeface="Times New Roman" charset="0"/>
                <a:cs typeface="Times New Roman" charset="0"/>
              </a:rPr>
              <a:t>methods of localized removal that do not use a lap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>
                <a:latin typeface="Times New Roman" charset="0"/>
                <a:cs typeface="Times New Roman" charset="0"/>
              </a:rPr>
              <a:t>ion beam figuring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>
                <a:latin typeface="Times New Roman" charset="0"/>
                <a:cs typeface="Times New Roman" charset="0"/>
              </a:rPr>
              <a:t>magneto-rheological finishing</a:t>
            </a:r>
          </a:p>
          <a:p>
            <a:pPr marL="742950" lvl="1" indent="-285750">
              <a:lnSpc>
                <a:spcPct val="80000"/>
              </a:lnSpc>
              <a:spcBef>
                <a:spcPct val="30000"/>
              </a:spcBef>
              <a:buFontTx/>
              <a:buChar char="–"/>
            </a:pPr>
            <a:r>
              <a:rPr lang="en-US" sz="1600" dirty="0">
                <a:latin typeface="Times New Roman" charset="0"/>
                <a:cs typeface="Times New Roman" charset="0"/>
              </a:rPr>
              <a:t>All of these sacrifice or compromise smoothing.</a:t>
            </a: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dirty="0">
                <a:latin typeface="Times New Roman" charset="0"/>
                <a:cs typeface="Times New Roman" charset="0"/>
              </a:rPr>
              <a:t>Options that preserve smoothing:</a:t>
            </a:r>
          </a:p>
          <a:p>
            <a:pPr marL="742950" lvl="1" indent="-285750">
              <a:lnSpc>
                <a:spcPct val="80000"/>
              </a:lnSpc>
              <a:spcBef>
                <a:spcPct val="30000"/>
              </a:spcBef>
              <a:buFontTx/>
              <a:buChar char="–"/>
            </a:pPr>
            <a:r>
              <a:rPr lang="en-US" sz="1600" dirty="0">
                <a:latin typeface="Times New Roman" charset="0"/>
                <a:cs typeface="Times New Roman" charset="0"/>
              </a:rPr>
              <a:t>stressed-mirror polishing (Nelson and co.) </a:t>
            </a:r>
          </a:p>
          <a:p>
            <a:pPr marL="742950" lvl="1" indent="-285750">
              <a:lnSpc>
                <a:spcPct val="80000"/>
              </a:lnSpc>
              <a:spcBef>
                <a:spcPct val="30000"/>
              </a:spcBef>
              <a:buFontTx/>
              <a:buChar char="–"/>
            </a:pPr>
            <a:r>
              <a:rPr lang="en-US" sz="1600" dirty="0">
                <a:latin typeface="Times New Roman" charset="0"/>
                <a:cs typeface="Times New Roman" charset="0"/>
              </a:rPr>
              <a:t>stressed-lap polishing (Angel and co.) </a:t>
            </a:r>
            <a:endParaRPr lang="en-US" sz="1600" dirty="0" smtClean="0">
              <a:latin typeface="Times New Roman" charset="0"/>
              <a:cs typeface="Times New Roman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30000"/>
              </a:spcBef>
              <a:buFontTx/>
              <a:buChar char="–"/>
            </a:pPr>
            <a:r>
              <a:rPr lang="en-US" sz="1600" dirty="0" smtClean="0">
                <a:latin typeface="Times New Roman" charset="0"/>
                <a:cs typeface="Times New Roman" charset="0"/>
              </a:rPr>
              <a:t>rigid-conformal lap (Kim and Burge)</a:t>
            </a:r>
            <a:endParaRPr lang="en-US" sz="16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0B2A9-5C36-8742-98FC-3AECADC55E0C}" type="slidenum">
              <a:rPr lang="en-US"/>
              <a:pPr/>
              <a:t>22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Measurement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943600"/>
            <a:ext cx="8686800" cy="685800"/>
          </a:xfrm>
          <a:solidFill>
            <a:srgbClr val="CCFFCC"/>
          </a:solidFill>
        </p:spPr>
        <p:txBody>
          <a:bodyPr>
            <a:normAutofit/>
          </a:bodyPr>
          <a:lstStyle/>
          <a:p>
            <a:pPr marL="228600" indent="-228600"/>
            <a:r>
              <a:rPr lang="en-US" sz="1600" dirty="0"/>
              <a:t>Interferometer and null corrector form a template </a:t>
            </a:r>
            <a:r>
              <a:rPr lang="en-US" sz="1600" dirty="0" smtClean="0"/>
              <a:t>wavefront with same shape as ideal mirror.</a:t>
            </a:r>
            <a:endParaRPr lang="en-US" sz="1600" dirty="0"/>
          </a:p>
          <a:p>
            <a:pPr marL="228600" indent="-228600"/>
            <a:r>
              <a:rPr lang="en-US" sz="1600" dirty="0"/>
              <a:t>Mirror is figured until it matches that wavefront, producing a null interference </a:t>
            </a:r>
            <a:r>
              <a:rPr lang="en-US" sz="1600" dirty="0" smtClean="0"/>
              <a:t>fringe.</a:t>
            </a:r>
          </a:p>
        </p:txBody>
      </p:sp>
      <p:pic>
        <p:nvPicPr>
          <p:cNvPr id="208900" name="Picture 4" descr="intde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95617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1" name="Picture 5" descr="NullCorr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538" y="685800"/>
            <a:ext cx="293211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B6C4-8A7B-DE45-9420-01B6EEA798B7}" type="slidenum">
              <a:rPr lang="en-US"/>
              <a:pPr/>
              <a:t>23</a:t>
            </a:fld>
            <a:endParaRPr lang="en-US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411163"/>
          </a:xfrm>
        </p:spPr>
        <p:txBody>
          <a:bodyPr/>
          <a:lstStyle/>
          <a:p>
            <a:r>
              <a:rPr lang="en-US"/>
              <a:t>Measuring aspheres: null correctors and validation holograms for LSST</a:t>
            </a:r>
          </a:p>
        </p:txBody>
      </p:sp>
      <p:grpSp>
        <p:nvGrpSpPr>
          <p:cNvPr id="209923" name="Group 3"/>
          <p:cNvGrpSpPr>
            <a:grpSpLocks noChangeAspect="1"/>
          </p:cNvGrpSpPr>
          <p:nvPr/>
        </p:nvGrpSpPr>
        <p:grpSpPr bwMode="auto">
          <a:xfrm>
            <a:off x="942975" y="893763"/>
            <a:ext cx="7372350" cy="4459287"/>
            <a:chOff x="1260" y="1440"/>
            <a:chExt cx="9720" cy="5880"/>
          </a:xfrm>
        </p:grpSpPr>
        <p:sp>
          <p:nvSpPr>
            <p:cNvPr id="209924" name="AutoShape 4"/>
            <p:cNvSpPr>
              <a:spLocks noChangeAspect="1" noChangeArrowheads="1"/>
            </p:cNvSpPr>
            <p:nvPr/>
          </p:nvSpPr>
          <p:spPr bwMode="auto">
            <a:xfrm>
              <a:off x="1260" y="1440"/>
              <a:ext cx="9720" cy="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9925" name="Picture 5" descr="M1 null lens ray tra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" y="1560"/>
              <a:ext cx="2160" cy="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926" name="Rectangle 6"/>
            <p:cNvSpPr>
              <a:spLocks noChangeArrowheads="1"/>
            </p:cNvSpPr>
            <p:nvPr/>
          </p:nvSpPr>
          <p:spPr bwMode="auto">
            <a:xfrm>
              <a:off x="2700" y="1560"/>
              <a:ext cx="840" cy="24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27" name="Text Box 7"/>
            <p:cNvSpPr txBox="1">
              <a:spLocks noChangeArrowheads="1"/>
            </p:cNvSpPr>
            <p:nvPr/>
          </p:nvSpPr>
          <p:spPr bwMode="auto">
            <a:xfrm>
              <a:off x="1428" y="1488"/>
              <a:ext cx="132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ko-KR" sz="1100" dirty="0">
                  <a:latin typeface="Times New Roman" charset="0"/>
                  <a:cs typeface="Arial Unicode MS" charset="0"/>
                </a:rPr>
                <a:t>interferometer</a:t>
              </a:r>
              <a:endParaRPr lang="en-US" sz="1100" dirty="0"/>
            </a:p>
          </p:txBody>
        </p:sp>
        <p:sp>
          <p:nvSpPr>
            <p:cNvPr id="209928" name="Rectangle 8"/>
            <p:cNvSpPr>
              <a:spLocks noChangeArrowheads="1"/>
            </p:cNvSpPr>
            <p:nvPr/>
          </p:nvSpPr>
          <p:spPr bwMode="auto">
            <a:xfrm>
              <a:off x="3011" y="6636"/>
              <a:ext cx="841" cy="119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29" name="Text Box 9"/>
            <p:cNvSpPr txBox="1">
              <a:spLocks noChangeArrowheads="1"/>
            </p:cNvSpPr>
            <p:nvPr/>
          </p:nvSpPr>
          <p:spPr bwMode="auto">
            <a:xfrm>
              <a:off x="1980" y="6480"/>
              <a:ext cx="1081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ko-KR" sz="1100">
                  <a:latin typeface="Times New Roman" charset="0"/>
                  <a:cs typeface="Arial Unicode MS" charset="0"/>
                </a:rPr>
                <a:t>validation hologram</a:t>
              </a:r>
              <a:endParaRPr lang="en-US" sz="1100"/>
            </a:p>
          </p:txBody>
        </p:sp>
        <p:sp>
          <p:nvSpPr>
            <p:cNvPr id="209930" name="Text Box 10"/>
            <p:cNvSpPr txBox="1">
              <a:spLocks noChangeArrowheads="1"/>
            </p:cNvSpPr>
            <p:nvPr/>
          </p:nvSpPr>
          <p:spPr bwMode="auto">
            <a:xfrm>
              <a:off x="1620" y="3720"/>
              <a:ext cx="1310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ko-KR" sz="1100" dirty="0">
                  <a:latin typeface="Times New Roman" charset="0"/>
                  <a:cs typeface="Arial Unicode MS" charset="0"/>
                </a:rPr>
                <a:t>relay lens, 292 mm </a:t>
              </a:r>
              <a:r>
                <a:rPr lang="en-US" altLang="ko-KR" sz="1100" dirty="0" err="1">
                  <a:latin typeface="Times New Roman" charset="0"/>
                  <a:cs typeface="Arial Unicode MS" charset="0"/>
                </a:rPr>
                <a:t>diam</a:t>
              </a:r>
              <a:endParaRPr lang="en-US" sz="1100" dirty="0"/>
            </a:p>
          </p:txBody>
        </p:sp>
        <p:sp>
          <p:nvSpPr>
            <p:cNvPr id="209931" name="Text Box 11"/>
            <p:cNvSpPr txBox="1">
              <a:spLocks noChangeArrowheads="1"/>
            </p:cNvSpPr>
            <p:nvPr/>
          </p:nvSpPr>
          <p:spPr bwMode="auto">
            <a:xfrm>
              <a:off x="1740" y="5880"/>
              <a:ext cx="1321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ko-KR" sz="1100">
                  <a:latin typeface="Times New Roman" charset="0"/>
                  <a:cs typeface="Arial Unicode MS" charset="0"/>
                </a:rPr>
                <a:t>field lens,</a:t>
              </a:r>
            </a:p>
            <a:p>
              <a:r>
                <a:rPr lang="en-US" altLang="ko-KR" sz="1100">
                  <a:latin typeface="Times New Roman" charset="0"/>
                  <a:cs typeface="Arial Unicode MS" charset="0"/>
                </a:rPr>
                <a:t>222 mm diam</a:t>
              </a:r>
              <a:endParaRPr lang="en-US" sz="1100"/>
            </a:p>
          </p:txBody>
        </p:sp>
        <p:sp>
          <p:nvSpPr>
            <p:cNvPr id="209932" name="Text Box 12"/>
            <p:cNvSpPr txBox="1">
              <a:spLocks noChangeArrowheads="1"/>
            </p:cNvSpPr>
            <p:nvPr/>
          </p:nvSpPr>
          <p:spPr bwMode="auto">
            <a:xfrm>
              <a:off x="3780" y="2640"/>
              <a:ext cx="96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ko-KR" sz="1100">
                  <a:latin typeface="Times New Roman" charset="0"/>
                  <a:cs typeface="Arial Unicode MS" charset="0"/>
                </a:rPr>
                <a:t>695 mm</a:t>
              </a:r>
              <a:endParaRPr lang="en-US" sz="1100"/>
            </a:p>
          </p:txBody>
        </p:sp>
        <p:sp>
          <p:nvSpPr>
            <p:cNvPr id="209933" name="Line 13"/>
            <p:cNvSpPr>
              <a:spLocks noChangeShapeType="1"/>
            </p:cNvSpPr>
            <p:nvPr/>
          </p:nvSpPr>
          <p:spPr bwMode="auto">
            <a:xfrm flipV="1">
              <a:off x="4140" y="2040"/>
              <a:ext cx="0" cy="6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4" name="Line 14"/>
            <p:cNvSpPr>
              <a:spLocks noChangeShapeType="1"/>
            </p:cNvSpPr>
            <p:nvPr/>
          </p:nvSpPr>
          <p:spPr bwMode="auto">
            <a:xfrm>
              <a:off x="4140" y="3000"/>
              <a:ext cx="0" cy="9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5" name="Text Box 15"/>
            <p:cNvSpPr txBox="1">
              <a:spLocks noChangeArrowheads="1"/>
            </p:cNvSpPr>
            <p:nvPr/>
          </p:nvSpPr>
          <p:spPr bwMode="auto">
            <a:xfrm>
              <a:off x="3780" y="4920"/>
              <a:ext cx="96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ko-KR" sz="1100">
                  <a:latin typeface="Times New Roman" charset="0"/>
                  <a:cs typeface="Arial Unicode MS" charset="0"/>
                </a:rPr>
                <a:t>706 mm</a:t>
              </a:r>
              <a:endParaRPr lang="en-US" sz="1100"/>
            </a:p>
          </p:txBody>
        </p:sp>
        <p:sp>
          <p:nvSpPr>
            <p:cNvPr id="209936" name="Line 16"/>
            <p:cNvSpPr>
              <a:spLocks noChangeShapeType="1"/>
            </p:cNvSpPr>
            <p:nvPr/>
          </p:nvSpPr>
          <p:spPr bwMode="auto">
            <a:xfrm flipV="1">
              <a:off x="4140" y="4200"/>
              <a:ext cx="1" cy="7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7" name="Line 17"/>
            <p:cNvSpPr>
              <a:spLocks noChangeShapeType="1"/>
            </p:cNvSpPr>
            <p:nvPr/>
          </p:nvSpPr>
          <p:spPr bwMode="auto">
            <a:xfrm>
              <a:off x="4140" y="5280"/>
              <a:ext cx="1" cy="9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38" name="Text Box 18"/>
            <p:cNvSpPr txBox="1">
              <a:spLocks noChangeArrowheads="1"/>
            </p:cNvSpPr>
            <p:nvPr/>
          </p:nvSpPr>
          <p:spPr bwMode="auto">
            <a:xfrm>
              <a:off x="4140" y="6360"/>
              <a:ext cx="96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ko-KR" sz="1100">
                  <a:latin typeface="Times New Roman" charset="0"/>
                  <a:cs typeface="Arial Unicode MS" charset="0"/>
                </a:rPr>
                <a:t>102 mm</a:t>
              </a:r>
              <a:endParaRPr lang="en-US" sz="1100"/>
            </a:p>
          </p:txBody>
        </p:sp>
        <p:sp>
          <p:nvSpPr>
            <p:cNvPr id="209939" name="Line 19"/>
            <p:cNvSpPr>
              <a:spLocks noChangeShapeType="1"/>
            </p:cNvSpPr>
            <p:nvPr/>
          </p:nvSpPr>
          <p:spPr bwMode="auto">
            <a:xfrm flipV="1">
              <a:off x="4140" y="6324"/>
              <a:ext cx="1" cy="3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9940" name="Picture 20" descr="M3 null lens ray tr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" y="3240"/>
              <a:ext cx="2520" cy="2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941" name="Rectangle 21"/>
            <p:cNvSpPr>
              <a:spLocks noChangeArrowheads="1"/>
            </p:cNvSpPr>
            <p:nvPr/>
          </p:nvSpPr>
          <p:spPr bwMode="auto">
            <a:xfrm>
              <a:off x="7860" y="5160"/>
              <a:ext cx="1080" cy="119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2" name="Rectangle 22"/>
            <p:cNvSpPr>
              <a:spLocks noChangeArrowheads="1"/>
            </p:cNvSpPr>
            <p:nvPr/>
          </p:nvSpPr>
          <p:spPr bwMode="auto">
            <a:xfrm>
              <a:off x="8148" y="2640"/>
              <a:ext cx="480" cy="108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3" name="Text Box 23"/>
            <p:cNvSpPr txBox="1">
              <a:spLocks noChangeArrowheads="1"/>
            </p:cNvSpPr>
            <p:nvPr/>
          </p:nvSpPr>
          <p:spPr bwMode="auto">
            <a:xfrm>
              <a:off x="7740" y="2280"/>
              <a:ext cx="132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ko-KR" sz="1100">
                  <a:latin typeface="Times New Roman" charset="0"/>
                  <a:cs typeface="Arial Unicode MS" charset="0"/>
                </a:rPr>
                <a:t>interferometer</a:t>
              </a:r>
              <a:endParaRPr lang="en-US" sz="1100"/>
            </a:p>
          </p:txBody>
        </p:sp>
        <p:sp>
          <p:nvSpPr>
            <p:cNvPr id="209944" name="Text Box 24"/>
            <p:cNvSpPr txBox="1">
              <a:spLocks noChangeArrowheads="1"/>
            </p:cNvSpPr>
            <p:nvPr/>
          </p:nvSpPr>
          <p:spPr bwMode="auto">
            <a:xfrm>
              <a:off x="6660" y="4440"/>
              <a:ext cx="1321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ko-KR" sz="1100">
                  <a:latin typeface="Times New Roman" charset="0"/>
                  <a:cs typeface="Arial Unicode MS" charset="0"/>
                </a:rPr>
                <a:t>diffractive null corrector</a:t>
              </a:r>
              <a:endParaRPr lang="en-US" sz="1100"/>
            </a:p>
          </p:txBody>
        </p:sp>
        <p:sp>
          <p:nvSpPr>
            <p:cNvPr id="209945" name="Text Box 25"/>
            <p:cNvSpPr txBox="1">
              <a:spLocks noChangeArrowheads="1"/>
            </p:cNvSpPr>
            <p:nvPr/>
          </p:nvSpPr>
          <p:spPr bwMode="auto">
            <a:xfrm>
              <a:off x="6780" y="5040"/>
              <a:ext cx="1081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ko-KR" sz="1100">
                  <a:latin typeface="Times New Roman" charset="0"/>
                  <a:cs typeface="Arial Unicode MS" charset="0"/>
                </a:rPr>
                <a:t>validation hologram</a:t>
              </a:r>
              <a:endParaRPr lang="en-US" sz="1100"/>
            </a:p>
          </p:txBody>
        </p:sp>
        <p:sp>
          <p:nvSpPr>
            <p:cNvPr id="209946" name="Text Box 26"/>
            <p:cNvSpPr txBox="1">
              <a:spLocks noChangeArrowheads="1"/>
            </p:cNvSpPr>
            <p:nvPr/>
          </p:nvSpPr>
          <p:spPr bwMode="auto">
            <a:xfrm>
              <a:off x="8820" y="4164"/>
              <a:ext cx="1081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ko-KR" sz="1100">
                  <a:latin typeface="Times New Roman" charset="0"/>
                  <a:cs typeface="Arial Unicode MS" charset="0"/>
                </a:rPr>
                <a:t>196 mm</a:t>
              </a:r>
              <a:endParaRPr lang="en-US" sz="1100"/>
            </a:p>
          </p:txBody>
        </p:sp>
        <p:sp>
          <p:nvSpPr>
            <p:cNvPr id="209947" name="Line 27"/>
            <p:cNvSpPr>
              <a:spLocks noChangeShapeType="1"/>
            </p:cNvSpPr>
            <p:nvPr/>
          </p:nvSpPr>
          <p:spPr bwMode="auto">
            <a:xfrm flipV="1">
              <a:off x="9180" y="3852"/>
              <a:ext cx="1" cy="3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8" name="Line 28"/>
            <p:cNvSpPr>
              <a:spLocks noChangeShapeType="1"/>
            </p:cNvSpPr>
            <p:nvPr/>
          </p:nvSpPr>
          <p:spPr bwMode="auto">
            <a:xfrm>
              <a:off x="9180" y="4440"/>
              <a:ext cx="1" cy="3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49" name="Text Box 29"/>
            <p:cNvSpPr txBox="1">
              <a:spLocks noChangeArrowheads="1"/>
            </p:cNvSpPr>
            <p:nvPr/>
          </p:nvSpPr>
          <p:spPr bwMode="auto">
            <a:xfrm>
              <a:off x="9180" y="4800"/>
              <a:ext cx="8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ko-KR" sz="1100">
                  <a:latin typeface="Times New Roman" charset="0"/>
                  <a:cs typeface="Arial Unicode MS" charset="0"/>
                </a:rPr>
                <a:t>74 mm</a:t>
              </a:r>
              <a:endParaRPr lang="en-US" sz="1100"/>
            </a:p>
          </p:txBody>
        </p:sp>
        <p:sp>
          <p:nvSpPr>
            <p:cNvPr id="209950" name="Line 30"/>
            <p:cNvSpPr>
              <a:spLocks noChangeShapeType="1"/>
            </p:cNvSpPr>
            <p:nvPr/>
          </p:nvSpPr>
          <p:spPr bwMode="auto">
            <a:xfrm>
              <a:off x="9180" y="4800"/>
              <a:ext cx="0" cy="3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9951" name="Text Box 31"/>
          <p:cNvSpPr txBox="1">
            <a:spLocks noChangeArrowheads="1"/>
          </p:cNvSpPr>
          <p:nvPr/>
        </p:nvSpPr>
        <p:spPr bwMode="auto">
          <a:xfrm>
            <a:off x="228600" y="5445125"/>
            <a:ext cx="4572000" cy="107721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charset="0"/>
              </a:rPr>
              <a:t>Test of primary mirror uses 2-element refractive null corrector. To validate its accuracy, a computer-generated hologram (CGH) designed to mimic </a:t>
            </a:r>
            <a:r>
              <a:rPr lang="en-US" sz="1600" dirty="0" smtClean="0">
                <a:latin typeface="Times New Roman" charset="0"/>
              </a:rPr>
              <a:t>a perfect </a:t>
            </a:r>
            <a:r>
              <a:rPr lang="en-US" sz="1600" dirty="0">
                <a:latin typeface="Times New Roman" charset="0"/>
              </a:rPr>
              <a:t>mirror can be inserted below null corrector.</a:t>
            </a:r>
          </a:p>
        </p:txBody>
      </p:sp>
      <p:sp>
        <p:nvSpPr>
          <p:cNvPr id="209952" name="Text Box 32"/>
          <p:cNvSpPr txBox="1">
            <a:spLocks noChangeArrowheads="1"/>
          </p:cNvSpPr>
          <p:nvPr/>
        </p:nvSpPr>
        <p:spPr bwMode="auto">
          <a:xfrm>
            <a:off x="4800600" y="4191000"/>
            <a:ext cx="3341688" cy="83099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Times New Roman" charset="0"/>
              </a:rPr>
              <a:t>Test of tertiary mirror uses single-element diffractive null corrector, and similar validation hologram.</a:t>
            </a:r>
          </a:p>
        </p:txBody>
      </p:sp>
      <p:sp>
        <p:nvSpPr>
          <p:cNvPr id="209953" name="Text Box 33"/>
          <p:cNvSpPr txBox="1">
            <a:spLocks noChangeArrowheads="1"/>
          </p:cNvSpPr>
          <p:nvPr/>
        </p:nvSpPr>
        <p:spPr bwMode="auto">
          <a:xfrm>
            <a:off x="5486400" y="5257800"/>
            <a:ext cx="3362325" cy="92333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Validation holograms provide independent validation of </a:t>
            </a:r>
            <a:r>
              <a:rPr lang="en-US" dirty="0" smtClean="0">
                <a:latin typeface="Times New Roman" charset="0"/>
              </a:rPr>
              <a:t>accuracy of test wavefront.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24E86-0733-924A-8C71-FD59C970CF31}" type="slidenum">
              <a:rPr lang="en-US"/>
              <a:pPr/>
              <a:t>24</a:t>
            </a:fld>
            <a:endParaRPr lang="en-US" dirty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06" t="3252" r="24391" b="2438"/>
          <a:stretch>
            <a:fillRect/>
          </a:stretch>
        </p:blipFill>
        <p:spPr bwMode="auto">
          <a:xfrm>
            <a:off x="4191000" y="2647950"/>
            <a:ext cx="2270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66" t="4445" r="23334" b="2222"/>
          <a:stretch>
            <a:fillRect/>
          </a:stretch>
        </p:blipFill>
        <p:spPr bwMode="auto">
          <a:xfrm>
            <a:off x="3159125" y="4267200"/>
            <a:ext cx="14128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358775" y="4343400"/>
            <a:ext cx="2841625" cy="206210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charset="0"/>
              </a:rPr>
              <a:t>Axisymmetric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Times New Roman" charset="0"/>
              </a:rPr>
              <a:t>Test optics at ~20 m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Times New Roman" charset="0"/>
              </a:rPr>
              <a:t>Light beam </a:t>
            </a:r>
            <a:r>
              <a:rPr lang="en-US" sz="1600" dirty="0">
                <a:latin typeface="Times New Roman" charset="0"/>
              </a:rPr>
              <a:t>from optical test is only 200 mm diameter near the test optics. Allows direct measurement of test wavefront with hologram</a:t>
            </a:r>
            <a:r>
              <a:rPr lang="en-US" sz="1600" dirty="0" smtClean="0">
                <a:latin typeface="Times New Roman" charset="0"/>
              </a:rPr>
              <a:t>.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210951" name="Text Box 7"/>
          <p:cNvSpPr txBox="1">
            <a:spLocks noChangeArrowheads="1"/>
          </p:cNvSpPr>
          <p:nvPr/>
        </p:nvSpPr>
        <p:spPr bwMode="auto">
          <a:xfrm>
            <a:off x="5715000" y="4343400"/>
            <a:ext cx="3200400" cy="206210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Times New Roman" charset="0"/>
              </a:rPr>
              <a:t>No </a:t>
            </a:r>
            <a:r>
              <a:rPr lang="en-US" sz="1600" dirty="0" err="1">
                <a:latin typeface="Times New Roman" charset="0"/>
              </a:rPr>
              <a:t>axisymmetry</a:t>
            </a:r>
            <a:endParaRPr lang="en-US" sz="1600" dirty="0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latin typeface="Times New Roman" charset="0"/>
              </a:rPr>
              <a:t>Light path defined by GMT is much larger</a:t>
            </a:r>
            <a:r>
              <a:rPr lang="en-US" sz="1600" b="1" dirty="0">
                <a:latin typeface="Times New Roman" charset="0"/>
              </a:rPr>
              <a:t>: </a:t>
            </a:r>
            <a:r>
              <a:rPr lang="en-US" sz="1600" dirty="0">
                <a:latin typeface="Times New Roman" charset="0"/>
              </a:rPr>
              <a:t>3.5 m diameter at top of </a:t>
            </a:r>
            <a:r>
              <a:rPr lang="en-US" sz="1600" dirty="0" smtClean="0">
                <a:latin typeface="Times New Roman" charset="0"/>
              </a:rPr>
              <a:t>test tower</a:t>
            </a:r>
            <a:r>
              <a:rPr lang="en-US" sz="1600" dirty="0">
                <a:latin typeface="Times New Roman" charset="0"/>
              </a:rPr>
              <a:t>. Direct measurement of </a:t>
            </a:r>
            <a:r>
              <a:rPr lang="en-US" sz="1600" dirty="0" smtClean="0">
                <a:latin typeface="Times New Roman" charset="0"/>
              </a:rPr>
              <a:t>test wavefront </a:t>
            </a:r>
            <a:r>
              <a:rPr lang="en-US" sz="1600" dirty="0">
                <a:latin typeface="Times New Roman" charset="0"/>
              </a:rPr>
              <a:t>is impossible.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Times New Roman" charset="0"/>
              </a:rPr>
              <a:t>Use independent tests </a:t>
            </a:r>
            <a:r>
              <a:rPr lang="en-US" sz="1600" dirty="0" smtClean="0">
                <a:latin typeface="Times New Roman" charset="0"/>
              </a:rPr>
              <a:t>of the mirror instead</a:t>
            </a:r>
            <a:r>
              <a:rPr lang="en-US" sz="1600" dirty="0">
                <a:latin typeface="Times New Roman" charset="0"/>
              </a:rPr>
              <a:t>.</a:t>
            </a:r>
          </a:p>
        </p:txBody>
      </p: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3657600" y="3849688"/>
            <a:ext cx="304800" cy="4175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" b="1"/>
              <a:t>Test optics</a:t>
            </a:r>
          </a:p>
          <a:p>
            <a:pPr algn="ctr">
              <a:spcBef>
                <a:spcPct val="50000"/>
              </a:spcBef>
            </a:pPr>
            <a:endParaRPr lang="en-US" sz="600" b="1"/>
          </a:p>
        </p:txBody>
      </p:sp>
      <p:grpSp>
        <p:nvGrpSpPr>
          <p:cNvPr id="210953" name="Group 9"/>
          <p:cNvGrpSpPr>
            <a:grpSpLocks/>
          </p:cNvGrpSpPr>
          <p:nvPr/>
        </p:nvGrpSpPr>
        <p:grpSpPr bwMode="auto">
          <a:xfrm>
            <a:off x="3429000" y="6019800"/>
            <a:ext cx="100013" cy="141288"/>
            <a:chOff x="2160" y="3792"/>
            <a:chExt cx="63" cy="89"/>
          </a:xfrm>
        </p:grpSpPr>
        <p:sp>
          <p:nvSpPr>
            <p:cNvPr id="210954" name="Line 10"/>
            <p:cNvSpPr>
              <a:spLocks noChangeShapeType="1"/>
            </p:cNvSpPr>
            <p:nvPr/>
          </p:nvSpPr>
          <p:spPr bwMode="auto">
            <a:xfrm>
              <a:off x="2160" y="3792"/>
              <a:ext cx="62" cy="13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0955" name="Line 11"/>
            <p:cNvSpPr>
              <a:spLocks noChangeShapeType="1"/>
            </p:cNvSpPr>
            <p:nvPr/>
          </p:nvSpPr>
          <p:spPr bwMode="auto">
            <a:xfrm flipH="1">
              <a:off x="2207" y="3802"/>
              <a:ext cx="16" cy="79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10956" name="Group 12"/>
          <p:cNvGrpSpPr>
            <a:grpSpLocks/>
          </p:cNvGrpSpPr>
          <p:nvPr/>
        </p:nvGrpSpPr>
        <p:grpSpPr bwMode="auto">
          <a:xfrm rot="-347036">
            <a:off x="4743450" y="5972175"/>
            <a:ext cx="100013" cy="141288"/>
            <a:chOff x="2160" y="3792"/>
            <a:chExt cx="63" cy="89"/>
          </a:xfrm>
        </p:grpSpPr>
        <p:sp>
          <p:nvSpPr>
            <p:cNvPr id="210957" name="Line 13"/>
            <p:cNvSpPr>
              <a:spLocks noChangeShapeType="1"/>
            </p:cNvSpPr>
            <p:nvPr/>
          </p:nvSpPr>
          <p:spPr bwMode="auto">
            <a:xfrm>
              <a:off x="2160" y="3792"/>
              <a:ext cx="62" cy="13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0958" name="Line 14"/>
            <p:cNvSpPr>
              <a:spLocks noChangeShapeType="1"/>
            </p:cNvSpPr>
            <p:nvPr/>
          </p:nvSpPr>
          <p:spPr bwMode="auto">
            <a:xfrm flipH="1">
              <a:off x="2207" y="3802"/>
              <a:ext cx="16" cy="79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10959" name="Line 15"/>
          <p:cNvSpPr>
            <a:spLocks noChangeShapeType="1"/>
          </p:cNvSpPr>
          <p:nvPr/>
        </p:nvSpPr>
        <p:spPr bwMode="auto">
          <a:xfrm>
            <a:off x="4400550" y="4124325"/>
            <a:ext cx="0" cy="2028825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0960" name="Text Box 16"/>
          <p:cNvSpPr txBox="1">
            <a:spLocks noChangeArrowheads="1"/>
          </p:cNvSpPr>
          <p:nvPr/>
        </p:nvSpPr>
        <p:spPr bwMode="auto">
          <a:xfrm>
            <a:off x="4268788" y="5175250"/>
            <a:ext cx="304800" cy="198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00" b="1"/>
              <a:t>20 m</a:t>
            </a:r>
          </a:p>
        </p:txBody>
      </p:sp>
      <p:sp>
        <p:nvSpPr>
          <p:cNvPr id="210961" name="Line 17"/>
          <p:cNvSpPr>
            <a:spLocks noChangeShapeType="1"/>
          </p:cNvSpPr>
          <p:nvPr/>
        </p:nvSpPr>
        <p:spPr bwMode="auto">
          <a:xfrm>
            <a:off x="3205163" y="4913313"/>
            <a:ext cx="228600" cy="0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 flipV="1">
            <a:off x="3433763" y="3775075"/>
            <a:ext cx="152400" cy="1138238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3" name="Line 19"/>
          <p:cNvSpPr>
            <a:spLocks noChangeShapeType="1"/>
          </p:cNvSpPr>
          <p:nvPr/>
        </p:nvSpPr>
        <p:spPr bwMode="auto">
          <a:xfrm>
            <a:off x="3586163" y="3776663"/>
            <a:ext cx="454025" cy="0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4" name="Line 20"/>
          <p:cNvSpPr>
            <a:spLocks noChangeShapeType="1"/>
          </p:cNvSpPr>
          <p:nvPr/>
        </p:nvSpPr>
        <p:spPr bwMode="auto">
          <a:xfrm>
            <a:off x="4040188" y="3775075"/>
            <a:ext cx="152400" cy="1138238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5" name="Line 21"/>
          <p:cNvSpPr>
            <a:spLocks noChangeShapeType="1"/>
          </p:cNvSpPr>
          <p:nvPr/>
        </p:nvSpPr>
        <p:spPr bwMode="auto">
          <a:xfrm>
            <a:off x="4192588" y="4913313"/>
            <a:ext cx="152400" cy="0"/>
          </a:xfrm>
          <a:prstGeom prst="line">
            <a:avLst/>
          </a:prstGeom>
          <a:noFill/>
          <a:ln w="2540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966" name="Text Box 22"/>
          <p:cNvSpPr txBox="1">
            <a:spLocks noChangeArrowheads="1"/>
          </p:cNvSpPr>
          <p:nvPr/>
        </p:nvSpPr>
        <p:spPr bwMode="auto">
          <a:xfrm>
            <a:off x="3586163" y="3532188"/>
            <a:ext cx="530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roof</a:t>
            </a:r>
          </a:p>
        </p:txBody>
      </p:sp>
      <p:sp>
        <p:nvSpPr>
          <p:cNvPr id="210967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tests for LBT and GMT</a:t>
            </a:r>
          </a:p>
        </p:txBody>
      </p:sp>
      <p:sp>
        <p:nvSpPr>
          <p:cNvPr id="210968" name="Text Box 24"/>
          <p:cNvSpPr txBox="1">
            <a:spLocks noChangeArrowheads="1"/>
          </p:cNvSpPr>
          <p:nvPr/>
        </p:nvSpPr>
        <p:spPr bwMode="auto">
          <a:xfrm>
            <a:off x="304800" y="1219200"/>
            <a:ext cx="3048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en-US" sz="1600">
                <a:latin typeface="Times New Roman" charset="0"/>
              </a:rPr>
              <a:t>LBT (8.4 m f/1.1)</a:t>
            </a:r>
          </a:p>
          <a:p>
            <a:pPr algn="ctr">
              <a:spcBef>
                <a:spcPct val="25000"/>
              </a:spcBef>
            </a:pPr>
            <a:r>
              <a:rPr lang="en-US" sz="1600">
                <a:latin typeface="Times New Roman" charset="0"/>
              </a:rPr>
              <a:t>1.4 mm aspheric departure</a:t>
            </a:r>
          </a:p>
        </p:txBody>
      </p:sp>
      <p:sp>
        <p:nvSpPr>
          <p:cNvPr id="210969" name="Text Box 25"/>
          <p:cNvSpPr txBox="1">
            <a:spLocks noChangeArrowheads="1"/>
          </p:cNvSpPr>
          <p:nvPr/>
        </p:nvSpPr>
        <p:spPr bwMode="auto">
          <a:xfrm>
            <a:off x="5715000" y="1219200"/>
            <a:ext cx="3048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en-US" sz="1600">
                <a:latin typeface="Times New Roman" charset="0"/>
              </a:rPr>
              <a:t>GMT segment</a:t>
            </a:r>
          </a:p>
          <a:p>
            <a:pPr algn="ctr">
              <a:spcBef>
                <a:spcPct val="25000"/>
              </a:spcBef>
            </a:pPr>
            <a:r>
              <a:rPr lang="en-US" sz="1600">
                <a:latin typeface="Times New Roman" charset="0"/>
              </a:rPr>
              <a:t>14 mm aspheric departure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3794-4373-5B49-BF6D-82581DDC1617}" type="slidenum">
              <a:rPr lang="en-US"/>
              <a:pPr/>
              <a:t>25</a:t>
            </a:fld>
            <a:endParaRPr lang="en-US"/>
          </a:p>
        </p:txBody>
      </p:sp>
      <p:pic>
        <p:nvPicPr>
          <p:cNvPr id="212994" name="Picture 2" descr="GMT Principle Test Sys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4078288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GMT optical test</a:t>
            </a:r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>
            <a:off x="1219200" y="5334000"/>
            <a:ext cx="6096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60325" y="1154113"/>
            <a:ext cx="1517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 New Roman" charset="0"/>
              </a:rPr>
              <a:t>3.75 m fold sphere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152400" y="4800600"/>
            <a:ext cx="1524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 New Roman" charset="0"/>
              </a:rPr>
              <a:t>interferometer for </a:t>
            </a:r>
            <a:r>
              <a:rPr lang="en-US" sz="1400" i="1">
                <a:latin typeface="Times New Roman" charset="0"/>
              </a:rPr>
              <a:t>in situ</a:t>
            </a:r>
            <a:r>
              <a:rPr lang="en-US" sz="1400">
                <a:latin typeface="Times New Roman" charset="0"/>
              </a:rPr>
              <a:t> test of fold sphere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4114800" y="548640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 New Roman" charset="0"/>
              </a:rPr>
              <a:t>GMT segment</a:t>
            </a:r>
          </a:p>
        </p:txBody>
      </p:sp>
      <p:sp>
        <p:nvSpPr>
          <p:cNvPr id="213000" name="Line 8"/>
          <p:cNvSpPr>
            <a:spLocks noChangeShapeType="1"/>
          </p:cNvSpPr>
          <p:nvPr/>
        </p:nvSpPr>
        <p:spPr bwMode="auto">
          <a:xfrm>
            <a:off x="1676400" y="1371600"/>
            <a:ext cx="9144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1" name="Line 9"/>
          <p:cNvSpPr>
            <a:spLocks noChangeShapeType="1"/>
          </p:cNvSpPr>
          <p:nvPr/>
        </p:nvSpPr>
        <p:spPr bwMode="auto">
          <a:xfrm flipH="1">
            <a:off x="3733800" y="5638800"/>
            <a:ext cx="381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3002" name="Picture 10" descr="Alignment within S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143000"/>
            <a:ext cx="3984625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003" name="Line 11"/>
          <p:cNvSpPr>
            <a:spLocks noChangeShapeType="1"/>
          </p:cNvSpPr>
          <p:nvPr/>
        </p:nvSpPr>
        <p:spPr bwMode="auto">
          <a:xfrm flipH="1">
            <a:off x="6858000" y="1295400"/>
            <a:ext cx="6096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4" name="Line 12"/>
          <p:cNvSpPr>
            <a:spLocks noChangeShapeType="1"/>
          </p:cNvSpPr>
          <p:nvPr/>
        </p:nvSpPr>
        <p:spPr bwMode="auto">
          <a:xfrm flipH="1" flipV="1">
            <a:off x="7086600" y="2895600"/>
            <a:ext cx="990600" cy="1524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5" name="Line 13"/>
          <p:cNvSpPr>
            <a:spLocks noChangeShapeType="1"/>
          </p:cNvSpPr>
          <p:nvPr/>
        </p:nvSpPr>
        <p:spPr bwMode="auto">
          <a:xfrm flipV="1">
            <a:off x="5715000" y="3733800"/>
            <a:ext cx="762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4876800" y="4470400"/>
            <a:ext cx="1517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Times New Roman" charset="0"/>
              </a:rPr>
              <a:t>0.76 m fold sphere</a:t>
            </a:r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7924800" y="3200400"/>
            <a:ext cx="1219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 New Roman" charset="0"/>
              </a:rPr>
              <a:t>vibration-insensitive interferometer</a:t>
            </a:r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7467600" y="4419600"/>
            <a:ext cx="1676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 New Roman" charset="0"/>
              </a:rPr>
              <a:t>computer-generated hologram</a:t>
            </a:r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7467600" y="10668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latin typeface="Times New Roman" charset="0"/>
              </a:rPr>
              <a:t>reference CGH</a:t>
            </a:r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H="1" flipV="1">
            <a:off x="7543800" y="2667000"/>
            <a:ext cx="6096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1" name="Text Box 19"/>
          <p:cNvSpPr txBox="1">
            <a:spLocks noChangeArrowheads="1"/>
          </p:cNvSpPr>
          <p:nvPr/>
        </p:nvSpPr>
        <p:spPr bwMode="auto">
          <a:xfrm>
            <a:off x="5486400" y="5171182"/>
            <a:ext cx="3429000" cy="1077218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Times New Roman" charset="0"/>
              </a:rPr>
              <a:t>Reference CGH validates </a:t>
            </a:r>
            <a:r>
              <a:rPr lang="en-US" sz="1600" dirty="0" smtClean="0">
                <a:latin typeface="Times New Roman" charset="0"/>
              </a:rPr>
              <a:t>wavefront from </a:t>
            </a:r>
            <a:r>
              <a:rPr lang="en-US" sz="1600" dirty="0">
                <a:latin typeface="Times New Roman" charset="0"/>
              </a:rPr>
              <a:t>first 2 elements of null corrector, and is used to align large fold sphere and GMT segment to that WF</a:t>
            </a:r>
            <a:r>
              <a:rPr lang="en-US" sz="1600" dirty="0" smtClean="0">
                <a:latin typeface="Times New Roman" charset="0"/>
              </a:rPr>
              <a:t>.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213012" name="Line 20"/>
          <p:cNvSpPr>
            <a:spLocks noChangeShapeType="1"/>
          </p:cNvSpPr>
          <p:nvPr/>
        </p:nvSpPr>
        <p:spPr bwMode="auto">
          <a:xfrm flipV="1">
            <a:off x="2209800" y="1219200"/>
            <a:ext cx="30480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13" name="Line 21"/>
          <p:cNvSpPr>
            <a:spLocks noChangeShapeType="1"/>
          </p:cNvSpPr>
          <p:nvPr/>
        </p:nvSpPr>
        <p:spPr bwMode="auto">
          <a:xfrm>
            <a:off x="2209800" y="2971800"/>
            <a:ext cx="30480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31796-9D78-A040-908E-73C941D2E5E0}" type="slidenum">
              <a:rPr lang="en-US"/>
              <a:pPr/>
              <a:t>26</a:t>
            </a:fld>
            <a:endParaRPr lang="en-US"/>
          </a:p>
        </p:txBody>
      </p:sp>
      <p:pic>
        <p:nvPicPr>
          <p:cNvPr id="214018" name="Picture 2" descr="GMT Principle Test Sys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490913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Shaping of test wavefront by null corrector</a:t>
            </a:r>
          </a:p>
        </p:txBody>
      </p:sp>
      <p:grpSp>
        <p:nvGrpSpPr>
          <p:cNvPr id="214020" name="Group 4"/>
          <p:cNvGrpSpPr>
            <a:grpSpLocks/>
          </p:cNvGrpSpPr>
          <p:nvPr/>
        </p:nvGrpSpPr>
        <p:grpSpPr bwMode="auto">
          <a:xfrm>
            <a:off x="228600" y="1295400"/>
            <a:ext cx="4572000" cy="5122863"/>
            <a:chOff x="144" y="720"/>
            <a:chExt cx="2880" cy="3227"/>
          </a:xfrm>
        </p:grpSpPr>
        <p:pic>
          <p:nvPicPr>
            <p:cNvPr id="214021" name="Picture 5" descr="GMT_Segment_BestWavefro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720"/>
              <a:ext cx="1680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022" name="Picture 6" descr="GMT_AfterM1_IntermediateFocus_v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28"/>
              <a:ext cx="1680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4023" name="Picture 7" descr="GMT_AfterM2_BestWavefrontFocus_v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36"/>
              <a:ext cx="1680" cy="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024" name="Text Box 8"/>
            <p:cNvSpPr txBox="1">
              <a:spLocks noChangeArrowheads="1"/>
            </p:cNvSpPr>
            <p:nvPr/>
          </p:nvSpPr>
          <p:spPr bwMode="auto">
            <a:xfrm>
              <a:off x="1824" y="1008"/>
              <a:ext cx="11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 New Roman" charset="0"/>
                </a:rPr>
                <a:t>14 mm p-v at GMT surface</a:t>
              </a:r>
            </a:p>
          </p:txBody>
        </p:sp>
        <p:sp>
          <p:nvSpPr>
            <p:cNvPr id="214025" name="Text Box 9"/>
            <p:cNvSpPr txBox="1">
              <a:spLocks noChangeArrowheads="1"/>
            </p:cNvSpPr>
            <p:nvPr/>
          </p:nvSpPr>
          <p:spPr bwMode="auto">
            <a:xfrm>
              <a:off x="144" y="3735"/>
              <a:ext cx="16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difference from sphere (</a:t>
              </a:r>
              <a:r>
                <a:rPr lang="el-GR" sz="1600">
                  <a:latin typeface="Times New Roman" charset="0"/>
                  <a:cs typeface="Times New Roman" charset="0"/>
                </a:rPr>
                <a:t>μ</a:t>
              </a:r>
              <a:r>
                <a:rPr lang="en-US" sz="1600">
                  <a:latin typeface="Times New Roman" charset="0"/>
                  <a:cs typeface="Times New Roman" charset="0"/>
                </a:rPr>
                <a:t>m)</a:t>
              </a:r>
              <a:endParaRPr lang="el-GR" sz="16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214026" name="Text Box 10"/>
            <p:cNvSpPr txBox="1">
              <a:spLocks noChangeArrowheads="1"/>
            </p:cNvSpPr>
            <p:nvPr/>
          </p:nvSpPr>
          <p:spPr bwMode="auto">
            <a:xfrm>
              <a:off x="1824" y="1872"/>
              <a:ext cx="1152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 New Roman" charset="0"/>
                </a:rPr>
                <a:t>6.1 mm p-v at intermediate focus between fold spheres</a:t>
              </a:r>
            </a:p>
          </p:txBody>
        </p:sp>
        <p:sp>
          <p:nvSpPr>
            <p:cNvPr id="214027" name="Text Box 11"/>
            <p:cNvSpPr txBox="1">
              <a:spLocks noChangeArrowheads="1"/>
            </p:cNvSpPr>
            <p:nvPr/>
          </p:nvSpPr>
          <p:spPr bwMode="auto">
            <a:xfrm>
              <a:off x="1824" y="2928"/>
              <a:ext cx="120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 New Roman" charset="0"/>
                </a:rPr>
                <a:t>320 </a:t>
              </a:r>
              <a:r>
                <a:rPr lang="el-GR">
                  <a:latin typeface="Times New Roman" charset="0"/>
                </a:rPr>
                <a:t>μ</a:t>
              </a:r>
              <a:r>
                <a:rPr lang="en-US">
                  <a:latin typeface="Times New Roman" charset="0"/>
                </a:rPr>
                <a:t>m p-v between 76 cm sphere and CGH</a:t>
              </a:r>
            </a:p>
          </p:txBody>
        </p:sp>
      </p:grpSp>
      <p:sp>
        <p:nvSpPr>
          <p:cNvPr id="214028" name="Line 12"/>
          <p:cNvSpPr>
            <a:spLocks noChangeShapeType="1"/>
          </p:cNvSpPr>
          <p:nvPr/>
        </p:nvSpPr>
        <p:spPr bwMode="auto">
          <a:xfrm>
            <a:off x="4343400" y="2133600"/>
            <a:ext cx="266700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29" name="Line 13"/>
          <p:cNvSpPr>
            <a:spLocks noChangeShapeType="1"/>
          </p:cNvSpPr>
          <p:nvPr/>
        </p:nvSpPr>
        <p:spPr bwMode="auto">
          <a:xfrm flipV="1">
            <a:off x="4419600" y="2819400"/>
            <a:ext cx="2133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30" name="Line 14"/>
          <p:cNvSpPr>
            <a:spLocks noChangeShapeType="1"/>
          </p:cNvSpPr>
          <p:nvPr/>
        </p:nvSpPr>
        <p:spPr bwMode="auto">
          <a:xfrm flipV="1">
            <a:off x="4572000" y="2895600"/>
            <a:ext cx="20574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31" name="Text Box 15"/>
          <p:cNvSpPr txBox="1">
            <a:spLocks noChangeArrowheads="1"/>
          </p:cNvSpPr>
          <p:nvPr/>
        </p:nvSpPr>
        <p:spPr bwMode="auto">
          <a:xfrm>
            <a:off x="0" y="8382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dirty="0">
                <a:latin typeface="Times New Roman" charset="0"/>
              </a:rPr>
              <a:t>Follow wavefront from segment back to interferometer:</a:t>
            </a: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3068A-BF45-C145-9BD0-BC9F6396DD7A}" type="slidenum">
              <a:rPr lang="en-US"/>
              <a:pPr/>
              <a:t>27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independent measurements</a:t>
            </a:r>
          </a:p>
        </p:txBody>
      </p:sp>
      <p:pic>
        <p:nvPicPr>
          <p:cNvPr id="216067" name="Picture 3" descr="GMT Principle Test Sys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006725" cy="456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6068" name="Group 4"/>
          <p:cNvGrpSpPr>
            <a:grpSpLocks/>
          </p:cNvGrpSpPr>
          <p:nvPr/>
        </p:nvGrpSpPr>
        <p:grpSpPr bwMode="auto">
          <a:xfrm>
            <a:off x="6096000" y="914400"/>
            <a:ext cx="3048000" cy="4557713"/>
            <a:chOff x="3840" y="816"/>
            <a:chExt cx="1920" cy="2871"/>
          </a:xfrm>
        </p:grpSpPr>
        <p:pic>
          <p:nvPicPr>
            <p:cNvPr id="216069" name="Picture 5" descr="GMT Laser Tracker Plus Sysyte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816"/>
              <a:ext cx="1920" cy="2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6070" name="Line 6"/>
            <p:cNvSpPr>
              <a:spLocks noChangeShapeType="1"/>
            </p:cNvSpPr>
            <p:nvPr/>
          </p:nvSpPr>
          <p:spPr bwMode="auto">
            <a:xfrm flipH="1">
              <a:off x="4416" y="1296"/>
              <a:ext cx="336" cy="182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1" name="Line 7"/>
            <p:cNvSpPr>
              <a:spLocks noChangeShapeType="1"/>
            </p:cNvSpPr>
            <p:nvPr/>
          </p:nvSpPr>
          <p:spPr bwMode="auto">
            <a:xfrm>
              <a:off x="4752" y="1296"/>
              <a:ext cx="336" cy="182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2" name="Line 8"/>
            <p:cNvSpPr>
              <a:spLocks noChangeShapeType="1"/>
            </p:cNvSpPr>
            <p:nvPr/>
          </p:nvSpPr>
          <p:spPr bwMode="auto">
            <a:xfrm>
              <a:off x="4752" y="1296"/>
              <a:ext cx="0" cy="182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3" name="Line 9"/>
            <p:cNvSpPr>
              <a:spLocks noChangeShapeType="1"/>
            </p:cNvSpPr>
            <p:nvPr/>
          </p:nvSpPr>
          <p:spPr bwMode="auto">
            <a:xfrm>
              <a:off x="4752" y="1344"/>
              <a:ext cx="144" cy="17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4" name="Line 10"/>
            <p:cNvSpPr>
              <a:spLocks noChangeShapeType="1"/>
            </p:cNvSpPr>
            <p:nvPr/>
          </p:nvSpPr>
          <p:spPr bwMode="auto">
            <a:xfrm flipV="1">
              <a:off x="4800" y="3042"/>
              <a:ext cx="192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6075" name="Group 11"/>
          <p:cNvGrpSpPr>
            <a:grpSpLocks/>
          </p:cNvGrpSpPr>
          <p:nvPr/>
        </p:nvGrpSpPr>
        <p:grpSpPr bwMode="auto">
          <a:xfrm>
            <a:off x="3048000" y="1009650"/>
            <a:ext cx="3001963" cy="3927475"/>
            <a:chOff x="1919" y="864"/>
            <a:chExt cx="1891" cy="2474"/>
          </a:xfrm>
        </p:grpSpPr>
        <p:pic>
          <p:nvPicPr>
            <p:cNvPr id="216076" name="Picture 12" descr="PENTAPRISM TEST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" y="864"/>
              <a:ext cx="1891" cy="2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6077" name="Line 13"/>
            <p:cNvSpPr>
              <a:spLocks noChangeShapeType="1"/>
            </p:cNvSpPr>
            <p:nvPr/>
          </p:nvSpPr>
          <p:spPr bwMode="auto">
            <a:xfrm>
              <a:off x="2592" y="2976"/>
              <a:ext cx="48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8" name="Line 14"/>
            <p:cNvSpPr>
              <a:spLocks noChangeShapeType="1"/>
            </p:cNvSpPr>
            <p:nvPr/>
          </p:nvSpPr>
          <p:spPr bwMode="auto">
            <a:xfrm flipV="1">
              <a:off x="2640" y="1536"/>
              <a:ext cx="432" cy="15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9" name="Line 15"/>
            <p:cNvSpPr>
              <a:spLocks noChangeShapeType="1"/>
            </p:cNvSpPr>
            <p:nvPr/>
          </p:nvSpPr>
          <p:spPr bwMode="auto">
            <a:xfrm>
              <a:off x="2880" y="2880"/>
              <a:ext cx="96" cy="2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0" name="Line 16"/>
            <p:cNvSpPr>
              <a:spLocks noChangeShapeType="1"/>
            </p:cNvSpPr>
            <p:nvPr/>
          </p:nvSpPr>
          <p:spPr bwMode="auto">
            <a:xfrm flipV="1">
              <a:off x="2976" y="1584"/>
              <a:ext cx="96" cy="15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1" name="Line 17"/>
            <p:cNvSpPr>
              <a:spLocks noChangeShapeType="1"/>
            </p:cNvSpPr>
            <p:nvPr/>
          </p:nvSpPr>
          <p:spPr bwMode="auto">
            <a:xfrm rot="21300000" flipV="1">
              <a:off x="2790" y="2880"/>
              <a:ext cx="192" cy="48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082" name="Text Box 18"/>
          <p:cNvSpPr txBox="1">
            <a:spLocks noChangeArrowheads="1"/>
          </p:cNvSpPr>
          <p:nvPr/>
        </p:nvSpPr>
        <p:spPr bwMode="auto">
          <a:xfrm>
            <a:off x="228600" y="5334000"/>
            <a:ext cx="28194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charset="0"/>
              </a:rPr>
              <a:t>Principal optical test</a:t>
            </a:r>
          </a:p>
          <a:p>
            <a:pPr algn="ctr">
              <a:spcBef>
                <a:spcPct val="50000"/>
              </a:spcBef>
            </a:pPr>
            <a:r>
              <a:rPr lang="en-US" sz="1400">
                <a:latin typeface="Times New Roman" charset="0"/>
              </a:rPr>
              <a:t>Full-aperture, interferometric test</a:t>
            </a:r>
          </a:p>
          <a:p>
            <a:pPr algn="ctr"/>
            <a:r>
              <a:rPr lang="en-US" sz="1400">
                <a:latin typeface="Times New Roman" charset="0"/>
              </a:rPr>
              <a:t>Also provides SCOTS slope test.</a:t>
            </a:r>
          </a:p>
        </p:txBody>
      </p:sp>
      <p:sp>
        <p:nvSpPr>
          <p:cNvPr id="216083" name="Text Box 19"/>
          <p:cNvSpPr txBox="1">
            <a:spLocks noChangeArrowheads="1"/>
          </p:cNvSpPr>
          <p:nvPr/>
        </p:nvSpPr>
        <p:spPr bwMode="auto">
          <a:xfrm>
            <a:off x="3124200" y="5334000"/>
            <a:ext cx="2819400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latin typeface="Times New Roman" charset="0"/>
              </a:rPr>
              <a:t>Scanning pentaprism test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Times New Roman" charset="0"/>
              </a:rPr>
              <a:t>Measures low-order aberrations</a:t>
            </a:r>
          </a:p>
          <a:p>
            <a:pPr algn="ctr"/>
            <a:r>
              <a:rPr lang="en-US" sz="1400" dirty="0">
                <a:latin typeface="Times New Roman" charset="0"/>
              </a:rPr>
              <a:t>via slopes</a:t>
            </a:r>
            <a:r>
              <a:rPr lang="en-US" sz="1400" dirty="0" smtClean="0">
                <a:latin typeface="Times New Roman" charset="0"/>
              </a:rPr>
              <a:t>. Uses natural telescope focus (no null corrector).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216084" name="Text Box 20"/>
          <p:cNvSpPr txBox="1">
            <a:spLocks noChangeArrowheads="1"/>
          </p:cNvSpPr>
          <p:nvPr/>
        </p:nvSpPr>
        <p:spPr bwMode="auto">
          <a:xfrm>
            <a:off x="6019800" y="5334000"/>
            <a:ext cx="3124200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latin typeface="Times New Roman" charset="0"/>
              </a:rPr>
              <a:t>Laser Tracker Plus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Times New Roman" charset="0"/>
              </a:rPr>
              <a:t>Scans surface with laser tracker.</a:t>
            </a:r>
          </a:p>
          <a:p>
            <a:pPr algn="ctr"/>
            <a:r>
              <a:rPr lang="en-US" sz="1400">
                <a:latin typeface="Times New Roman" charset="0"/>
              </a:rPr>
              <a:t>Works on ground or polished </a:t>
            </a:r>
            <a:r>
              <a:rPr lang="en-US" sz="1400" smtClean="0">
                <a:latin typeface="Times New Roman" charset="0"/>
              </a:rPr>
              <a:t>surface.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AF010-B00C-E64C-984A-D3C7ADF756C0}" type="slidenum">
              <a:rPr lang="en-US"/>
              <a:pPr/>
              <a:t>28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optics</a:t>
            </a:r>
            <a:endParaRPr lang="en-US" dirty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4800600" cy="57150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Active optics is active control of alignment (primary and secondary) and shape of primary, based on WF measurements in telescope.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Necessary because no 8 m mirror is rigid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Built into all modern telescopes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Active optics is slow (&gt; 1 minute) and corrects only large-scale errors.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Implication for manufacturing: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No need to </a:t>
            </a:r>
            <a:r>
              <a:rPr lang="en-US" sz="1800" dirty="0" smtClean="0"/>
              <a:t>eliminate low</a:t>
            </a:r>
            <a:r>
              <a:rPr lang="en-US" sz="1800" dirty="0"/>
              <a:t>-order shape errors, because they will be controlled with active optics at telescope.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Must reduce large</a:t>
            </a:r>
            <a:r>
              <a:rPr lang="en-US" sz="1800" dirty="0"/>
              <a:t>-scale shape </a:t>
            </a:r>
            <a:r>
              <a:rPr lang="en-US" sz="1800" dirty="0" smtClean="0"/>
              <a:t>errors to be within range </a:t>
            </a:r>
            <a:r>
              <a:rPr lang="en-US" sz="1800" dirty="0"/>
              <a:t>of active-optics correction in telescope.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When mirror surface error is measured in lab, simulate active-optics correction of low-order components.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Compute actuator forces and optimized shape.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Optimized shape must meet accuracy requirement.</a:t>
            </a:r>
            <a:endParaRPr lang="en-US" sz="1800" dirty="0"/>
          </a:p>
        </p:txBody>
      </p:sp>
      <p:pic>
        <p:nvPicPr>
          <p:cNvPr id="174086" name="Picture 6" descr="ESO active optics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81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6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976E3-A609-D643-908F-06471E7B0D5B}" type="slidenum">
              <a:rPr lang="en-US"/>
              <a:pPr/>
              <a:t>29</a:t>
            </a:fld>
            <a:endParaRPr lang="en-US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GMT mirror support layout</a:t>
            </a:r>
          </a:p>
        </p:txBody>
      </p:sp>
      <p:pic>
        <p:nvPicPr>
          <p:cNvPr id="184325" name="Picture 5" descr="support layout 051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2484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7162800" y="4953000"/>
            <a:ext cx="1765300" cy="646331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160 active support actuators</a:t>
            </a:r>
          </a:p>
        </p:txBody>
      </p:sp>
    </p:spTree>
    <p:extLst>
      <p:ext uri="{BB962C8B-B14F-4D97-AF65-F5344CB8AC3E}">
        <p14:creationId xmlns:p14="http://schemas.microsoft.com/office/powerpoint/2010/main" val="63823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83680" y="445007"/>
            <a:ext cx="5875200" cy="619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86" rIns="81639" bIns="40820">
            <a:normAutofit lnSpcReduction="1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2900" b="1" dirty="0">
                <a:solidFill>
                  <a:srgbClr val="800000"/>
                </a:solidFill>
              </a:rPr>
              <a:t>Why Astronomical Optics ?</a:t>
            </a:r>
          </a:p>
          <a:p>
            <a:pPr>
              <a:buClrTx/>
              <a:buFontTx/>
              <a:buNone/>
              <a:defRPr/>
            </a:pPr>
            <a:endParaRPr lang="en-US" sz="2200" b="1" i="1" dirty="0">
              <a:solidFill>
                <a:srgbClr val="800000"/>
              </a:solidFill>
            </a:endParaRPr>
          </a:p>
          <a:p>
            <a:pPr>
              <a:buClrTx/>
              <a:buFontTx/>
              <a:buNone/>
              <a:defRPr/>
            </a:pPr>
            <a:r>
              <a:rPr lang="en-US" sz="2200" b="1" dirty="0"/>
              <a:t>Astronomy relies heavily on observation of light emitted by distant objects with limited ability to perform experiments.</a:t>
            </a:r>
          </a:p>
          <a:p>
            <a:pPr>
              <a:buClrTx/>
              <a:buFontTx/>
              <a:buNone/>
              <a:defRPr/>
            </a:pPr>
            <a:r>
              <a:rPr lang="en-US" sz="2200" b="1" dirty="0"/>
              <a:t> </a:t>
            </a:r>
          </a:p>
          <a:p>
            <a:pPr>
              <a:buClrTx/>
              <a:buFontTx/>
              <a:buNone/>
              <a:defRPr/>
            </a:pPr>
            <a:r>
              <a:rPr lang="en-US" sz="2200" dirty="0"/>
              <a:t>Proper physical understanding of astrophysical objects requires:</a:t>
            </a:r>
          </a:p>
          <a:p>
            <a:pPr>
              <a:buClrTx/>
              <a:buFontTx/>
              <a:buNone/>
              <a:defRPr/>
            </a:pPr>
            <a:r>
              <a:rPr lang="en-US" sz="2200" dirty="0"/>
              <a:t>- sensitivity (distant objects are faint)</a:t>
            </a:r>
          </a:p>
          <a:p>
            <a:pPr>
              <a:buClrTx/>
              <a:buFontTx/>
              <a:buNone/>
              <a:defRPr/>
            </a:pPr>
            <a:r>
              <a:rPr lang="en-US" sz="2200" dirty="0"/>
              <a:t>- angular resolution (distant = small apparent size) </a:t>
            </a:r>
          </a:p>
          <a:p>
            <a:pPr>
              <a:buClrTx/>
              <a:buFontTx/>
              <a:buNone/>
              <a:defRPr/>
            </a:pPr>
            <a:endParaRPr lang="en-US" sz="2200" dirty="0"/>
          </a:p>
          <a:p>
            <a:pPr>
              <a:buClrTx/>
              <a:buFontTx/>
              <a:buNone/>
              <a:defRPr/>
            </a:pPr>
            <a:r>
              <a:rPr lang="en-US" sz="2200" dirty="0"/>
              <a:t>Astronomical instruments measure:</a:t>
            </a:r>
          </a:p>
          <a:p>
            <a:pPr>
              <a:buClrTx/>
              <a:buFontTx/>
              <a:buNone/>
              <a:defRPr/>
            </a:pPr>
            <a:r>
              <a:rPr lang="en-US" sz="2200" dirty="0"/>
              <a:t>- flux (stellar pulsations, </a:t>
            </a:r>
            <a:r>
              <a:rPr lang="en-US" sz="2200" dirty="0" err="1"/>
              <a:t>exoplanet</a:t>
            </a:r>
            <a:r>
              <a:rPr lang="en-US" sz="2200" dirty="0"/>
              <a:t> transits)</a:t>
            </a:r>
          </a:p>
          <a:p>
            <a:pPr>
              <a:buClrTx/>
              <a:buFontTx/>
              <a:buNone/>
              <a:defRPr/>
            </a:pPr>
            <a:r>
              <a:rPr lang="en-US" sz="2200" dirty="0"/>
              <a:t>- position (astrometry → masses)</a:t>
            </a:r>
          </a:p>
          <a:p>
            <a:pPr>
              <a:buClrTx/>
              <a:buFontTx/>
              <a:buNone/>
              <a:defRPr/>
            </a:pPr>
            <a:r>
              <a:rPr lang="en-US" sz="2200" dirty="0"/>
              <a:t>- spectra (temperature, light emission process, chemical composition, </a:t>
            </a:r>
            <a:r>
              <a:rPr lang="en-US" sz="2200" dirty="0" err="1"/>
              <a:t>velocimetry</a:t>
            </a:r>
            <a:r>
              <a:rPr lang="en-US" sz="2200" dirty="0"/>
              <a:t>)</a:t>
            </a:r>
          </a:p>
          <a:p>
            <a:pPr>
              <a:buClrTx/>
              <a:buFontTx/>
              <a:buNone/>
              <a:defRPr/>
            </a:pPr>
            <a:r>
              <a:rPr lang="en-US" sz="2200" dirty="0"/>
              <a:t>- polarization (magnetic fields, optical scattering of light)</a:t>
            </a:r>
          </a:p>
          <a:p>
            <a:pPr>
              <a:buClrTx/>
              <a:buFontTx/>
              <a:buNone/>
              <a:defRPr/>
            </a:pPr>
            <a:endParaRPr lang="en-US" sz="2200" dirty="0"/>
          </a:p>
          <a:p>
            <a:pPr>
              <a:buClrTx/>
              <a:buFontTx/>
              <a:buNone/>
              <a:defRPr/>
            </a:pPr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21" y="1320619"/>
            <a:ext cx="2554560" cy="251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259680" y="3980579"/>
            <a:ext cx="2884320" cy="88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3555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en-US" sz="1500" i="1"/>
              <a:t>Proxima Centauri – closest star, but still 4.2 lyr away</a:t>
            </a:r>
          </a:p>
        </p:txBody>
      </p:sp>
    </p:spTree>
    <p:extLst>
      <p:ext uri="{BB962C8B-B14F-4D97-AF65-F5344CB8AC3E}">
        <p14:creationId xmlns:p14="http://schemas.microsoft.com/office/powerpoint/2010/main" val="38052047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517AE-1E18-B145-8C43-05A735A5ADF9}" type="slidenum">
              <a:rPr lang="en-US"/>
              <a:pPr/>
              <a:t>30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optics as a model-fitting problem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Problem is to calculate the support forces that will best correct the measured wavefront error.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Calculate </a:t>
            </a:r>
            <a:r>
              <a:rPr lang="en-US" sz="1800" dirty="0"/>
              <a:t>or measure the effect on the mirror shape of a unit force on each actuator.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>
                <a:cs typeface="Times New Roman" charset="0"/>
              </a:rPr>
              <a:t>→ 160 influence functions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cs typeface="Times New Roman" charset="0"/>
              </a:rPr>
              <a:t>Find </a:t>
            </a:r>
            <a:r>
              <a:rPr lang="en-US" sz="1800" dirty="0">
                <a:cs typeface="Times New Roman" charset="0"/>
              </a:rPr>
              <a:t>linear combination of influence functions that would match current shape error.</a:t>
            </a:r>
          </a:p>
          <a:p>
            <a:pPr>
              <a:lnSpc>
                <a:spcPct val="80000"/>
              </a:lnSpc>
            </a:pPr>
            <a:r>
              <a:rPr lang="en-US" sz="1800" i="1" dirty="0">
                <a:cs typeface="Times New Roman" charset="0"/>
              </a:rPr>
              <a:t>Data</a:t>
            </a:r>
            <a:r>
              <a:rPr lang="en-US" sz="1800" dirty="0">
                <a:cs typeface="Times New Roman" charset="0"/>
              </a:rPr>
              <a:t> are measured surface displacements </a:t>
            </a:r>
            <a:r>
              <a:rPr lang="en-US" sz="1800" i="1" dirty="0" err="1">
                <a:cs typeface="Times New Roman" charset="0"/>
              </a:rPr>
              <a:t>z</a:t>
            </a:r>
            <a:r>
              <a:rPr lang="en-US" sz="1800" i="1" baseline="-25000" dirty="0" err="1">
                <a:cs typeface="Times New Roman" charset="0"/>
              </a:rPr>
              <a:t>i</a:t>
            </a:r>
            <a:r>
              <a:rPr lang="en-US" sz="1800" dirty="0">
                <a:cs typeface="Times New Roman" charset="0"/>
              </a:rPr>
              <a:t>.  </a:t>
            </a:r>
            <a:r>
              <a:rPr lang="en-US" sz="1800" i="1" dirty="0">
                <a:cs typeface="Times New Roman" charset="0"/>
              </a:rPr>
              <a:t>Model</a:t>
            </a:r>
            <a:r>
              <a:rPr lang="en-US" sz="1800" dirty="0">
                <a:cs typeface="Times New Roman" charset="0"/>
              </a:rPr>
              <a:t> is sum of influence functions. Model </a:t>
            </a:r>
            <a:r>
              <a:rPr lang="en-US" sz="1800" i="1" dirty="0">
                <a:cs typeface="Times New Roman" charset="0"/>
              </a:rPr>
              <a:t>parameters</a:t>
            </a:r>
            <a:r>
              <a:rPr lang="en-US" sz="1800" dirty="0">
                <a:cs typeface="Times New Roman" charset="0"/>
              </a:rPr>
              <a:t> (to be determined) are forces </a:t>
            </a:r>
            <a:r>
              <a:rPr lang="en-US" sz="1800" i="1" dirty="0" err="1">
                <a:cs typeface="Times New Roman" charset="0"/>
              </a:rPr>
              <a:t>f</a:t>
            </a:r>
            <a:r>
              <a:rPr lang="en-US" sz="1800" i="1" baseline="-25000" dirty="0" err="1">
                <a:cs typeface="Times New Roman" charset="0"/>
              </a:rPr>
              <a:t>j</a:t>
            </a:r>
            <a:r>
              <a:rPr lang="en-US" sz="1800" dirty="0">
                <a:cs typeface="Times New Roman" charset="0"/>
              </a:rPr>
              <a:t>.</a:t>
            </a:r>
          </a:p>
        </p:txBody>
      </p:sp>
      <p:pic>
        <p:nvPicPr>
          <p:cNvPr id="175113" name="Picture 9" descr="IF 1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18288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12" name="Picture 8" descr="IF 1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18288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10" name="Picture 6" descr="IF 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18288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1828800" y="3581400"/>
            <a:ext cx="623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Times New Roman" charset="0"/>
              </a:rPr>
              <a:t>=  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4114800" y="3581400"/>
            <a:ext cx="623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+   </a:t>
            </a:r>
            <a:r>
              <a:rPr lang="en-US" i="1">
                <a:latin typeface="Times New Roman" charset="0"/>
              </a:rPr>
              <a:t>f</a:t>
            </a:r>
            <a:r>
              <a:rPr lang="en-US" baseline="-25000">
                <a:latin typeface="Times New Roman" charset="0"/>
              </a:rPr>
              <a:t>2</a:t>
            </a:r>
            <a:endParaRPr lang="en-US">
              <a:latin typeface="Times New Roman" charset="0"/>
            </a:endParaRPr>
          </a:p>
        </p:txBody>
      </p:sp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6400800" y="3581400"/>
            <a:ext cx="1119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…  +   </a:t>
            </a:r>
            <a:r>
              <a:rPr lang="en-US" i="1">
                <a:latin typeface="Times New Roman" charset="0"/>
              </a:rPr>
              <a:t>f</a:t>
            </a:r>
            <a:r>
              <a:rPr lang="en-US" baseline="-25000">
                <a:latin typeface="Times New Roman" charset="0"/>
              </a:rPr>
              <a:t>160</a:t>
            </a:r>
            <a:endParaRPr lang="en-US">
              <a:latin typeface="Times New Roman" charset="0"/>
            </a:endParaRPr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304800" y="4572000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Times New Roman" charset="0"/>
              </a:rPr>
              <a:t>measured shape error </a:t>
            </a:r>
            <a:r>
              <a:rPr lang="en-US" sz="1400" b="1" i="1" dirty="0">
                <a:latin typeface="Times New Roman" charset="0"/>
              </a:rPr>
              <a:t>z</a:t>
            </a:r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4800600" y="4724400"/>
            <a:ext cx="155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Times New Roman" charset="0"/>
              </a:rPr>
              <a:t>influence functions</a:t>
            </a:r>
          </a:p>
        </p:txBody>
      </p:sp>
      <p:sp>
        <p:nvSpPr>
          <p:cNvPr id="175117" name="Line 13"/>
          <p:cNvSpPr>
            <a:spLocks noChangeShapeType="1"/>
          </p:cNvSpPr>
          <p:nvPr/>
        </p:nvSpPr>
        <p:spPr bwMode="auto">
          <a:xfrm flipH="1" flipV="1">
            <a:off x="3886200" y="44196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H="1" flipV="1">
            <a:off x="55626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 flipV="1">
            <a:off x="6324600" y="44196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5121" name="Rectangle 17"/>
          <p:cNvSpPr>
            <a:spLocks noChangeArrowheads="1"/>
          </p:cNvSpPr>
          <p:nvPr/>
        </p:nvSpPr>
        <p:spPr bwMode="auto">
          <a:xfrm>
            <a:off x="4343400" y="5257800"/>
            <a:ext cx="4800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1600" dirty="0">
                <a:latin typeface="Times New Roman" charset="0"/>
              </a:rPr>
              <a:t>Influence functions are not </a:t>
            </a:r>
            <a:r>
              <a:rPr lang="en-US" sz="1600" dirty="0" smtClean="0">
                <a:latin typeface="Times New Roman" charset="0"/>
              </a:rPr>
              <a:t>localized, </a:t>
            </a:r>
            <a:r>
              <a:rPr lang="en-US" sz="1600" dirty="0">
                <a:latin typeface="Times New Roman" charset="0"/>
              </a:rPr>
              <a:t>because of compensation for net force and moment.</a:t>
            </a: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1600" dirty="0">
                <a:latin typeface="Times New Roman" charset="0"/>
              </a:rPr>
              <a:t>Each 2-D shape becomes a ~300 x 1 column vector.</a:t>
            </a:r>
          </a:p>
          <a:p>
            <a:pPr marL="342900" indent="-3429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1600" b="1" i="1" dirty="0">
                <a:latin typeface="Times New Roman" charset="0"/>
              </a:rPr>
              <a:t>A</a:t>
            </a:r>
            <a:r>
              <a:rPr lang="en-US" sz="1600" dirty="0">
                <a:latin typeface="Times New Roman" charset="0"/>
              </a:rPr>
              <a:t> </a:t>
            </a:r>
            <a:r>
              <a:rPr lang="en-US" sz="1600" dirty="0" smtClean="0">
                <a:latin typeface="Times New Roman" charset="0"/>
              </a:rPr>
              <a:t>is interaction matrix, with units </a:t>
            </a:r>
            <a:r>
              <a:rPr lang="en-US" sz="1600" dirty="0">
                <a:latin typeface="Times New Roman" charset="0"/>
              </a:rPr>
              <a:t>of nm/N. Each column of </a:t>
            </a:r>
            <a:r>
              <a:rPr lang="en-US" sz="1600" b="1" i="1" dirty="0">
                <a:latin typeface="Times New Roman" charset="0"/>
              </a:rPr>
              <a:t>A</a:t>
            </a:r>
            <a:r>
              <a:rPr lang="en-US" sz="1600" dirty="0">
                <a:latin typeface="Times New Roman" charset="0"/>
              </a:rPr>
              <a:t> is one influence function.</a:t>
            </a:r>
          </a:p>
        </p:txBody>
      </p:sp>
      <p:grpSp>
        <p:nvGrpSpPr>
          <p:cNvPr id="175127" name="Group 23"/>
          <p:cNvGrpSpPr>
            <a:grpSpLocks/>
          </p:cNvGrpSpPr>
          <p:nvPr/>
        </p:nvGrpSpPr>
        <p:grpSpPr bwMode="auto">
          <a:xfrm>
            <a:off x="990600" y="4724400"/>
            <a:ext cx="3200400" cy="2133600"/>
            <a:chOff x="624" y="2976"/>
            <a:chExt cx="2016" cy="1344"/>
          </a:xfrm>
        </p:grpSpPr>
        <p:pic>
          <p:nvPicPr>
            <p:cNvPr id="175122" name="Picture 18" descr="Recipes matrix eq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3032"/>
              <a:ext cx="1728" cy="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123" name="Text Box 19"/>
            <p:cNvSpPr txBox="1">
              <a:spLocks noChangeArrowheads="1"/>
            </p:cNvSpPr>
            <p:nvPr/>
          </p:nvSpPr>
          <p:spPr bwMode="auto">
            <a:xfrm>
              <a:off x="2340" y="3564"/>
              <a:ext cx="16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 i="1" dirty="0">
                  <a:latin typeface="Times New Roman" charset="0"/>
                </a:rPr>
                <a:t>z</a:t>
              </a:r>
            </a:p>
          </p:txBody>
        </p:sp>
        <p:sp>
          <p:nvSpPr>
            <p:cNvPr id="175124" name="Text Box 20"/>
            <p:cNvSpPr txBox="1">
              <a:spLocks noChangeArrowheads="1"/>
            </p:cNvSpPr>
            <p:nvPr/>
          </p:nvSpPr>
          <p:spPr bwMode="auto">
            <a:xfrm>
              <a:off x="1926" y="3564"/>
              <a:ext cx="16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b="1" i="1" dirty="0">
                  <a:latin typeface="Times New Roman" charset="0"/>
                </a:rPr>
                <a:t>f</a:t>
              </a:r>
            </a:p>
          </p:txBody>
        </p:sp>
        <p:sp>
          <p:nvSpPr>
            <p:cNvPr id="175125" name="Text Box 21"/>
            <p:cNvSpPr txBox="1">
              <a:spLocks noChangeArrowheads="1"/>
            </p:cNvSpPr>
            <p:nvPr/>
          </p:nvSpPr>
          <p:spPr bwMode="auto">
            <a:xfrm>
              <a:off x="624" y="3552"/>
              <a:ext cx="38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~300</a:t>
              </a:r>
            </a:p>
          </p:txBody>
        </p:sp>
        <p:sp>
          <p:nvSpPr>
            <p:cNvPr id="175126" name="Text Box 22"/>
            <p:cNvSpPr txBox="1">
              <a:spLocks noChangeArrowheads="1"/>
            </p:cNvSpPr>
            <p:nvPr/>
          </p:nvSpPr>
          <p:spPr bwMode="auto">
            <a:xfrm>
              <a:off x="1248" y="2976"/>
              <a:ext cx="38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160</a:t>
              </a:r>
            </a:p>
          </p:txBody>
        </p:sp>
      </p:grpSp>
      <p:pic>
        <p:nvPicPr>
          <p:cNvPr id="175129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5" t="6502" r="21075"/>
          <a:stretch>
            <a:fillRect/>
          </a:stretch>
        </p:blipFill>
        <p:spPr bwMode="auto">
          <a:xfrm>
            <a:off x="0" y="2971800"/>
            <a:ext cx="1828800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23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D5BB-2227-7545-99BF-66161FB0E3DF}" type="slidenum">
              <a:rPr lang="en-US"/>
              <a:pPr/>
              <a:t>31</a:t>
            </a:fld>
            <a:endParaRPr lang="en-US"/>
          </a:p>
        </p:txBody>
      </p:sp>
      <p:sp>
        <p:nvSpPr>
          <p:cNvPr id="177170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228600" y="3429000"/>
            <a:ext cx="8686800" cy="3200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Columns </a:t>
            </a:r>
            <a:r>
              <a:rPr lang="en-US" sz="1800" dirty="0"/>
              <a:t>of </a:t>
            </a:r>
            <a:r>
              <a:rPr lang="en-US" sz="1800" b="1" i="1" dirty="0"/>
              <a:t>U</a:t>
            </a:r>
            <a:r>
              <a:rPr lang="en-US" sz="1800" dirty="0"/>
              <a:t> are displacement vectors that form an orthonormal basis for all displacements that can be achieved with your 160 actuators.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Each column is called a </a:t>
            </a:r>
            <a:r>
              <a:rPr lang="en-US" sz="1600" i="1" dirty="0"/>
              <a:t>bending mode</a:t>
            </a:r>
            <a:r>
              <a:rPr lang="en-US" sz="16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Columns </a:t>
            </a:r>
            <a:r>
              <a:rPr lang="en-US" sz="1800" dirty="0"/>
              <a:t>of </a:t>
            </a:r>
            <a:r>
              <a:rPr lang="en-US" sz="1800" b="1" i="1" dirty="0"/>
              <a:t>V</a:t>
            </a:r>
            <a:r>
              <a:rPr lang="en-US" sz="1800" dirty="0"/>
              <a:t> are </a:t>
            </a:r>
            <a:r>
              <a:rPr lang="en-US" sz="1800" dirty="0" smtClean="0"/>
              <a:t>the corresponding force sets.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Column</a:t>
            </a:r>
            <a:r>
              <a:rPr lang="en-US" sz="1600" i="1" dirty="0" smtClean="0"/>
              <a:t> j</a:t>
            </a:r>
            <a:r>
              <a:rPr lang="en-US" sz="1600" dirty="0" smtClean="0"/>
              <a:t> </a:t>
            </a:r>
            <a:r>
              <a:rPr lang="en-US" sz="1600" dirty="0"/>
              <a:t>of </a:t>
            </a:r>
            <a:r>
              <a:rPr lang="en-US" sz="1600" b="1" i="1" dirty="0"/>
              <a:t>V</a:t>
            </a:r>
            <a:r>
              <a:rPr lang="en-US" sz="1600" dirty="0"/>
              <a:t> produces column </a:t>
            </a:r>
            <a:r>
              <a:rPr lang="en-US" sz="1600" i="1" dirty="0"/>
              <a:t>j</a:t>
            </a:r>
            <a:r>
              <a:rPr lang="en-US" sz="1600" dirty="0"/>
              <a:t> of </a:t>
            </a:r>
            <a:r>
              <a:rPr lang="en-US" sz="1600" b="1" i="1" dirty="0"/>
              <a:t>U</a:t>
            </a:r>
            <a:r>
              <a:rPr lang="en-US" sz="16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They form an orthonormal basis for the space of force vectors </a:t>
            </a:r>
            <a:r>
              <a:rPr lang="en-US" sz="1600" b="1" i="1" dirty="0" smtClean="0"/>
              <a:t>f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800" b="1" i="1" dirty="0"/>
              <a:t>W</a:t>
            </a:r>
            <a:r>
              <a:rPr lang="en-US" sz="1800" dirty="0"/>
              <a:t> is a 160 x 160 diagonal matrix whose elements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j</a:t>
            </a:r>
            <a:r>
              <a:rPr lang="en-US" sz="1800" dirty="0"/>
              <a:t> give magnitudes of displacement.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If  </a:t>
            </a:r>
            <a:r>
              <a:rPr lang="en-US" sz="1600" b="1" i="1" dirty="0"/>
              <a:t>f</a:t>
            </a:r>
            <a:r>
              <a:rPr lang="en-US" sz="1600" i="1" dirty="0"/>
              <a:t> = </a:t>
            </a:r>
            <a:r>
              <a:rPr lang="en-US" sz="1600" i="1" dirty="0" err="1"/>
              <a:t>c</a:t>
            </a:r>
            <a:r>
              <a:rPr lang="en-US" sz="1600" i="1" baseline="-25000" dirty="0" err="1"/>
              <a:t>j</a:t>
            </a:r>
            <a:r>
              <a:rPr lang="en-US" sz="1600" i="1" dirty="0"/>
              <a:t> </a:t>
            </a:r>
            <a:r>
              <a:rPr lang="en-US" sz="1600" i="1" dirty="0" err="1"/>
              <a:t>V</a:t>
            </a:r>
            <a:r>
              <a:rPr lang="en-US" sz="1600" i="1" baseline="-25000" dirty="0" err="1"/>
              <a:t>j</a:t>
            </a:r>
            <a:r>
              <a:rPr lang="en-US" sz="1600" dirty="0"/>
              <a:t>  then  </a:t>
            </a:r>
            <a:r>
              <a:rPr lang="en-US" sz="1600" b="1" i="1" dirty="0"/>
              <a:t>z</a:t>
            </a:r>
            <a:r>
              <a:rPr lang="en-US" sz="1600" i="1" dirty="0"/>
              <a:t> = </a:t>
            </a:r>
            <a:r>
              <a:rPr lang="en-US" sz="1600" i="1" dirty="0" err="1"/>
              <a:t>c</a:t>
            </a:r>
            <a:r>
              <a:rPr lang="en-US" sz="1600" i="1" baseline="-25000" dirty="0" err="1"/>
              <a:t>j</a:t>
            </a:r>
            <a:r>
              <a:rPr lang="en-US" sz="1600" i="1" dirty="0"/>
              <a:t> </a:t>
            </a:r>
            <a:r>
              <a:rPr lang="en-US" sz="1600" i="1" dirty="0" err="1"/>
              <a:t>w</a:t>
            </a:r>
            <a:r>
              <a:rPr lang="en-US" sz="1600" i="1" baseline="-25000" dirty="0" err="1"/>
              <a:t>j</a:t>
            </a:r>
            <a:r>
              <a:rPr lang="en-US" sz="1600" i="1" dirty="0"/>
              <a:t> </a:t>
            </a:r>
            <a:r>
              <a:rPr lang="en-US" sz="1600" i="1" dirty="0" err="1"/>
              <a:t>U</a:t>
            </a:r>
            <a:r>
              <a:rPr lang="en-US" sz="1600" i="1" baseline="-25000" dirty="0" err="1"/>
              <a:t>j</a:t>
            </a:r>
            <a:endParaRPr lang="en-US" sz="1600" i="1" baseline="-250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Think of </a:t>
            </a:r>
            <a:r>
              <a:rPr lang="en-US" sz="1600" i="1" dirty="0" err="1"/>
              <a:t>w</a:t>
            </a:r>
            <a:r>
              <a:rPr lang="en-US" sz="1600" i="1" baseline="-25000" dirty="0" err="1"/>
              <a:t>j</a:t>
            </a:r>
            <a:r>
              <a:rPr lang="en-US" sz="1600" i="1" baseline="-25000" dirty="0"/>
              <a:t> </a:t>
            </a:r>
            <a:r>
              <a:rPr lang="en-US" sz="1600" dirty="0"/>
              <a:t>as the flexibility of bending mode </a:t>
            </a:r>
            <a:r>
              <a:rPr lang="en-US" sz="1600" i="1" dirty="0" smtClean="0"/>
              <a:t>j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800" dirty="0"/>
              <a:t>SVD is unique apart from re-ordering of columns of </a:t>
            </a:r>
            <a:r>
              <a:rPr lang="en-US" sz="1800" b="1" i="1" dirty="0"/>
              <a:t>U</a:t>
            </a:r>
            <a:r>
              <a:rPr lang="en-US" sz="1800" dirty="0"/>
              <a:t> and </a:t>
            </a:r>
            <a:r>
              <a:rPr lang="en-US" sz="1800" b="1" i="1" dirty="0"/>
              <a:t>V</a:t>
            </a:r>
            <a:r>
              <a:rPr lang="en-US" sz="1800" dirty="0"/>
              <a:t>, and corresponding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j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Standard order has </a:t>
            </a:r>
            <a:r>
              <a:rPr lang="en-US" sz="1600" i="1" dirty="0" err="1"/>
              <a:t>w</a:t>
            </a:r>
            <a:r>
              <a:rPr lang="en-US" sz="1600" i="1" baseline="-25000" dirty="0" err="1"/>
              <a:t>j</a:t>
            </a:r>
            <a:r>
              <a:rPr lang="en-US" sz="1600" dirty="0"/>
              <a:t> decreasing from most flexible to stiffest.</a:t>
            </a: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Singular-value </a:t>
            </a:r>
            <a:r>
              <a:rPr lang="en-US" dirty="0" smtClean="0"/>
              <a:t>decomposition of the interaction matrix</a:t>
            </a:r>
            <a:endParaRPr lang="en-US" dirty="0"/>
          </a:p>
        </p:txBody>
      </p:sp>
      <p:pic>
        <p:nvPicPr>
          <p:cNvPr id="177169" name="Picture 17" descr="Recipes SVD facto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486400" cy="205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8"/>
          <p:cNvSpPr txBox="1">
            <a:spLocks noChangeArrowheads="1"/>
          </p:cNvSpPr>
          <p:nvPr/>
        </p:nvSpPr>
        <p:spPr bwMode="auto">
          <a:xfrm>
            <a:off x="228600" y="6858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4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3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/>
              <a:t>Factor the interaction matrix </a:t>
            </a:r>
            <a:r>
              <a:rPr lang="en-US" sz="1800" b="1" i="1" dirty="0" smtClean="0"/>
              <a:t>A </a:t>
            </a:r>
            <a:r>
              <a:rPr lang="en-US" sz="1800" dirty="0" smtClean="0"/>
              <a:t>in a way that’s mathematically convenient and physically meaningful.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From </a:t>
            </a:r>
            <a:r>
              <a:rPr lang="en-US" sz="1600" i="1" dirty="0" smtClean="0"/>
              <a:t>Numerical Recipes: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801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5180-35A0-4940-9BF9-C408E3CCAC8D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Resolve measured shape error into bending modes</a:t>
            </a:r>
          </a:p>
        </p:txBody>
      </p:sp>
      <p:pic>
        <p:nvPicPr>
          <p:cNvPr id="178197" name="Picture 21" descr="mod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18288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96" name="Picture 20" descr="mod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18288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195" name="Picture 19" descr="mod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886200"/>
            <a:ext cx="18288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1828800" y="4495800"/>
            <a:ext cx="67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=   </a:t>
            </a:r>
            <a:r>
              <a:rPr lang="en-US" i="1">
                <a:latin typeface="Times New Roman" charset="0"/>
              </a:rPr>
              <a:t>b</a:t>
            </a:r>
            <a:r>
              <a:rPr lang="en-US" baseline="-25000">
                <a:latin typeface="Times New Roman" charset="0"/>
              </a:rPr>
              <a:t>1</a:t>
            </a:r>
            <a:endParaRPr lang="en-US">
              <a:latin typeface="Times New Roman" charset="0"/>
            </a:endParaRP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3962400" y="4495800"/>
            <a:ext cx="1031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+ … + </a:t>
            </a:r>
            <a:r>
              <a:rPr lang="en-US" i="1">
                <a:latin typeface="Times New Roman" charset="0"/>
              </a:rPr>
              <a:t>b</a:t>
            </a:r>
            <a:r>
              <a:rPr lang="en-US" baseline="-25000">
                <a:latin typeface="Times New Roman" charset="0"/>
              </a:rPr>
              <a:t>3</a:t>
            </a:r>
            <a:endParaRPr lang="en-US">
              <a:latin typeface="Times New Roman" charset="0"/>
            </a:endParaRP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6477000" y="4495800"/>
            <a:ext cx="56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+ </a:t>
            </a:r>
            <a:r>
              <a:rPr lang="en-US" i="1">
                <a:latin typeface="Times New Roman" charset="0"/>
              </a:rPr>
              <a:t>b</a:t>
            </a:r>
            <a:r>
              <a:rPr lang="en-US" baseline="-25000">
                <a:latin typeface="Times New Roman" charset="0"/>
              </a:rPr>
              <a:t>4</a:t>
            </a:r>
            <a:endParaRPr lang="en-US">
              <a:latin typeface="Times New Roman" charset="0"/>
            </a:endParaRP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4870061" y="5715000"/>
            <a:ext cx="14327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Times New Roman" charset="0"/>
              </a:rPr>
              <a:t>bending modes</a:t>
            </a:r>
          </a:p>
        </p:txBody>
      </p:sp>
      <p:sp>
        <p:nvSpPr>
          <p:cNvPr id="178189" name="Line 13"/>
          <p:cNvSpPr>
            <a:spLocks noChangeShapeType="1"/>
          </p:cNvSpPr>
          <p:nvPr/>
        </p:nvSpPr>
        <p:spPr bwMode="auto">
          <a:xfrm flipH="1" flipV="1">
            <a:off x="3886200" y="52578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8190" name="Line 14"/>
          <p:cNvSpPr>
            <a:spLocks noChangeShapeType="1"/>
          </p:cNvSpPr>
          <p:nvPr/>
        </p:nvSpPr>
        <p:spPr bwMode="auto">
          <a:xfrm flipH="1" flipV="1">
            <a:off x="5638800" y="548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 flipV="1">
            <a:off x="6248400" y="5410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8198" name="Text Box 22"/>
          <p:cNvSpPr txBox="1">
            <a:spLocks noChangeArrowheads="1"/>
          </p:cNvSpPr>
          <p:nvPr/>
        </p:nvSpPr>
        <p:spPr bwMode="auto">
          <a:xfrm>
            <a:off x="8570913" y="4495800"/>
            <a:ext cx="573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+ </a:t>
            </a:r>
            <a:r>
              <a:rPr lang="en-US" i="1">
                <a:latin typeface="Times New Roman" charset="0"/>
              </a:rPr>
              <a:t>…</a:t>
            </a:r>
            <a:endParaRPr lang="en-US">
              <a:latin typeface="Times New Roman" charset="0"/>
            </a:endParaRPr>
          </a:p>
        </p:txBody>
      </p:sp>
      <p:pic>
        <p:nvPicPr>
          <p:cNvPr id="178209" name="Picture 33" descr="IF 1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143000"/>
            <a:ext cx="18288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210" name="Picture 34" descr="IF 1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18288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211" name="Picture 35" descr="IF 9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1828800" cy="17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213" name="Text Box 37"/>
          <p:cNvSpPr txBox="1">
            <a:spLocks noChangeArrowheads="1"/>
          </p:cNvSpPr>
          <p:nvPr/>
        </p:nvSpPr>
        <p:spPr bwMode="auto">
          <a:xfrm>
            <a:off x="1828800" y="1752600"/>
            <a:ext cx="623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=   </a:t>
            </a:r>
            <a:r>
              <a:rPr lang="en-US" i="1">
                <a:latin typeface="Times New Roman" charset="0"/>
              </a:rPr>
              <a:t>f</a:t>
            </a:r>
            <a:r>
              <a:rPr lang="en-US" baseline="-25000">
                <a:latin typeface="Times New Roman" charset="0"/>
              </a:rPr>
              <a:t>1</a:t>
            </a:r>
            <a:endParaRPr lang="en-US">
              <a:latin typeface="Times New Roman" charset="0"/>
            </a:endParaRPr>
          </a:p>
        </p:txBody>
      </p:sp>
      <p:sp>
        <p:nvSpPr>
          <p:cNvPr id="178214" name="Text Box 38"/>
          <p:cNvSpPr txBox="1">
            <a:spLocks noChangeArrowheads="1"/>
          </p:cNvSpPr>
          <p:nvPr/>
        </p:nvSpPr>
        <p:spPr bwMode="auto">
          <a:xfrm>
            <a:off x="4114800" y="1752600"/>
            <a:ext cx="623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+   </a:t>
            </a:r>
            <a:r>
              <a:rPr lang="en-US" i="1">
                <a:latin typeface="Times New Roman" charset="0"/>
              </a:rPr>
              <a:t>f</a:t>
            </a:r>
            <a:r>
              <a:rPr lang="en-US" baseline="-25000">
                <a:latin typeface="Times New Roman" charset="0"/>
              </a:rPr>
              <a:t>2</a:t>
            </a:r>
            <a:endParaRPr lang="en-US">
              <a:latin typeface="Times New Roman" charset="0"/>
            </a:endParaRPr>
          </a:p>
        </p:txBody>
      </p:sp>
      <p:sp>
        <p:nvSpPr>
          <p:cNvPr id="178215" name="Text Box 39"/>
          <p:cNvSpPr txBox="1">
            <a:spLocks noChangeArrowheads="1"/>
          </p:cNvSpPr>
          <p:nvPr/>
        </p:nvSpPr>
        <p:spPr bwMode="auto">
          <a:xfrm>
            <a:off x="6400800" y="1752600"/>
            <a:ext cx="1119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…  +   </a:t>
            </a:r>
            <a:r>
              <a:rPr lang="en-US" i="1">
                <a:latin typeface="Times New Roman" charset="0"/>
              </a:rPr>
              <a:t>f</a:t>
            </a:r>
            <a:r>
              <a:rPr lang="en-US" baseline="-25000">
                <a:latin typeface="Times New Roman" charset="0"/>
              </a:rPr>
              <a:t>160</a:t>
            </a:r>
            <a:endParaRPr lang="en-US">
              <a:latin typeface="Times New Roman" charset="0"/>
            </a:endParaRPr>
          </a:p>
        </p:txBody>
      </p:sp>
      <p:sp>
        <p:nvSpPr>
          <p:cNvPr id="178216" name="Text Box 40"/>
          <p:cNvSpPr txBox="1">
            <a:spLocks noChangeArrowheads="1"/>
          </p:cNvSpPr>
          <p:nvPr/>
        </p:nvSpPr>
        <p:spPr bwMode="auto">
          <a:xfrm>
            <a:off x="304800" y="2743200"/>
            <a:ext cx="12954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Times New Roman" charset="0"/>
              </a:rPr>
              <a:t>measured shape error </a:t>
            </a:r>
            <a:r>
              <a:rPr lang="en-US" sz="1600" i="1" dirty="0">
                <a:latin typeface="Times New Roman" charset="0"/>
              </a:rPr>
              <a:t>z</a:t>
            </a:r>
          </a:p>
        </p:txBody>
      </p:sp>
      <p:sp>
        <p:nvSpPr>
          <p:cNvPr id="178217" name="Text Box 41"/>
          <p:cNvSpPr txBox="1">
            <a:spLocks noChangeArrowheads="1"/>
          </p:cNvSpPr>
          <p:nvPr/>
        </p:nvSpPr>
        <p:spPr bwMode="auto">
          <a:xfrm>
            <a:off x="4695426" y="2895600"/>
            <a:ext cx="17629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Times New Roman" charset="0"/>
              </a:rPr>
              <a:t>influence functions</a:t>
            </a:r>
          </a:p>
        </p:txBody>
      </p:sp>
      <p:sp>
        <p:nvSpPr>
          <p:cNvPr id="178218" name="Line 42"/>
          <p:cNvSpPr>
            <a:spLocks noChangeShapeType="1"/>
          </p:cNvSpPr>
          <p:nvPr/>
        </p:nvSpPr>
        <p:spPr bwMode="auto">
          <a:xfrm flipH="1" flipV="1">
            <a:off x="3886200" y="25908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8219" name="Line 43"/>
          <p:cNvSpPr>
            <a:spLocks noChangeShapeType="1"/>
          </p:cNvSpPr>
          <p:nvPr/>
        </p:nvSpPr>
        <p:spPr bwMode="auto">
          <a:xfrm flipH="1" flipV="1">
            <a:off x="55626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8220" name="Line 44"/>
          <p:cNvSpPr>
            <a:spLocks noChangeShapeType="1"/>
          </p:cNvSpPr>
          <p:nvPr/>
        </p:nvSpPr>
        <p:spPr bwMode="auto">
          <a:xfrm flipV="1">
            <a:off x="6324600" y="25908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8222" name="Text Box 46"/>
          <p:cNvSpPr txBox="1">
            <a:spLocks noChangeArrowheads="1"/>
          </p:cNvSpPr>
          <p:nvPr/>
        </p:nvSpPr>
        <p:spPr bwMode="auto">
          <a:xfrm>
            <a:off x="365125" y="6057900"/>
            <a:ext cx="300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Times New Roman" charset="0"/>
              </a:rPr>
              <a:t>(What does mode 2 look like?)</a:t>
            </a:r>
          </a:p>
        </p:txBody>
      </p:sp>
      <p:pic>
        <p:nvPicPr>
          <p:cNvPr id="178223" name="Picture 4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5" t="6502" r="21075"/>
          <a:stretch>
            <a:fillRect/>
          </a:stretch>
        </p:blipFill>
        <p:spPr bwMode="auto">
          <a:xfrm>
            <a:off x="0" y="1143000"/>
            <a:ext cx="1828800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94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FA10-6022-AA46-B2AC-11E1BCA872E2}" type="slidenum">
              <a:rPr lang="en-US"/>
              <a:pPr/>
              <a:t>33</a:t>
            </a:fld>
            <a:endParaRPr lang="en-U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 by SVD</a:t>
            </a:r>
          </a:p>
        </p:txBody>
      </p:sp>
      <p:sp>
        <p:nvSpPr>
          <p:cNvPr id="182287" name="Rectangle 15"/>
          <p:cNvSpPr>
            <a:spLocks noChangeArrowheads="1"/>
          </p:cNvSpPr>
          <p:nvPr/>
        </p:nvSpPr>
        <p:spPr bwMode="auto">
          <a:xfrm>
            <a:off x="228600" y="2819400"/>
            <a:ext cx="86868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dirty="0">
                <a:latin typeface="Times New Roman" charset="0"/>
                <a:cs typeface="Times New Roman" charset="0"/>
              </a:rPr>
              <a:t>From right to left:</a:t>
            </a:r>
          </a:p>
          <a:p>
            <a:pPr marL="990600" lvl="1" indent="-533400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en-US" sz="1600" dirty="0">
                <a:latin typeface="Times New Roman" charset="0"/>
                <a:cs typeface="Times New Roman" charset="0"/>
              </a:rPr>
              <a:t>Take scalar product of measured surface error and each bending mode: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dirty="0">
                <a:latin typeface="Times New Roman" charset="0"/>
                <a:cs typeface="Times New Roman" charset="0"/>
              </a:rPr>
              <a:t>Resulting vector tells how much of each bending mode there is (mode </a:t>
            </a:r>
            <a:r>
              <a:rPr lang="en-US" sz="1400" dirty="0" err="1">
                <a:latin typeface="Times New Roman" charset="0"/>
                <a:cs typeface="Times New Roman" charset="0"/>
              </a:rPr>
              <a:t>coefs</a:t>
            </a:r>
            <a:r>
              <a:rPr lang="en-US" sz="1400" dirty="0">
                <a:latin typeface="Times New Roman" charset="0"/>
                <a:cs typeface="Times New Roman" charset="0"/>
              </a:rPr>
              <a:t> </a:t>
            </a:r>
            <a:r>
              <a:rPr lang="en-US" sz="1400" i="1" dirty="0" err="1">
                <a:latin typeface="Times New Roman" charset="0"/>
                <a:cs typeface="Times New Roman" charset="0"/>
              </a:rPr>
              <a:t>b</a:t>
            </a:r>
            <a:r>
              <a:rPr lang="en-US" sz="1400" i="1" baseline="-25000" dirty="0" err="1">
                <a:latin typeface="Times New Roman" charset="0"/>
                <a:cs typeface="Times New Roman" charset="0"/>
              </a:rPr>
              <a:t>j</a:t>
            </a:r>
            <a:r>
              <a:rPr lang="en-US" sz="1400" dirty="0">
                <a:latin typeface="Times New Roman" charset="0"/>
                <a:cs typeface="Times New Roman" charset="0"/>
              </a:rPr>
              <a:t> from </a:t>
            </a:r>
            <a:r>
              <a:rPr lang="en-US" sz="1400" dirty="0" err="1">
                <a:latin typeface="Times New Roman" charset="0"/>
                <a:cs typeface="Times New Roman" charset="0"/>
              </a:rPr>
              <a:t>prev</a:t>
            </a:r>
            <a:r>
              <a:rPr lang="en-US" sz="1400" dirty="0">
                <a:latin typeface="Times New Roman" charset="0"/>
                <a:cs typeface="Times New Roman" charset="0"/>
              </a:rPr>
              <a:t> slide).</a:t>
            </a:r>
          </a:p>
          <a:p>
            <a:pPr marL="990600" lvl="1" indent="-533400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en-US" sz="1600" dirty="0">
                <a:latin typeface="Times New Roman" charset="0"/>
                <a:cs typeface="Times New Roman" charset="0"/>
              </a:rPr>
              <a:t>Multiply each mode coefficient by stiffness 1/</a:t>
            </a:r>
            <a:r>
              <a:rPr lang="en-US" sz="1600" i="1" dirty="0" err="1">
                <a:latin typeface="Times New Roman" charset="0"/>
                <a:cs typeface="Times New Roman" charset="0"/>
              </a:rPr>
              <a:t>w</a:t>
            </a:r>
            <a:r>
              <a:rPr lang="en-US" sz="1600" i="1" baseline="-25000" dirty="0" err="1">
                <a:latin typeface="Times New Roman" charset="0"/>
                <a:cs typeface="Times New Roman" charset="0"/>
              </a:rPr>
              <a:t>j</a:t>
            </a:r>
            <a:r>
              <a:rPr lang="en-US" sz="1600" dirty="0">
                <a:latin typeface="Times New Roman" charset="0"/>
                <a:cs typeface="Times New Roman" charset="0"/>
              </a:rPr>
              <a:t>.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400" dirty="0">
                <a:latin typeface="Times New Roman" charset="0"/>
                <a:cs typeface="Times New Roman" charset="0"/>
              </a:rPr>
              <a:t>Resulting vector tells how much of each force mode.</a:t>
            </a:r>
          </a:p>
          <a:p>
            <a:pPr marL="990600" lvl="1" indent="-533400">
              <a:lnSpc>
                <a:spcPct val="80000"/>
              </a:lnSpc>
              <a:spcBef>
                <a:spcPct val="30000"/>
              </a:spcBef>
              <a:buFontTx/>
              <a:buAutoNum type="arabicPeriod"/>
            </a:pPr>
            <a:r>
              <a:rPr lang="en-US" sz="1600" dirty="0">
                <a:latin typeface="Times New Roman" charset="0"/>
                <a:cs typeface="Times New Roman" charset="0"/>
              </a:rPr>
              <a:t>Convert from force modes to actuator forces.</a:t>
            </a:r>
          </a:p>
          <a:p>
            <a:pPr marL="609600" indent="-6096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dirty="0">
                <a:latin typeface="Times New Roman" charset="0"/>
                <a:cs typeface="Times New Roman" charset="0"/>
              </a:rPr>
              <a:t>If there </a:t>
            </a:r>
            <a:r>
              <a:rPr lang="en-US" dirty="0" smtClean="0">
                <a:latin typeface="Times New Roman" charset="0"/>
                <a:cs typeface="Times New Roman" charset="0"/>
              </a:rPr>
              <a:t>are redundant influence functions, </a:t>
            </a:r>
            <a:r>
              <a:rPr lang="en-US" dirty="0">
                <a:latin typeface="Times New Roman" charset="0"/>
                <a:cs typeface="Times New Roman" charset="0"/>
              </a:rPr>
              <a:t>some </a:t>
            </a:r>
            <a:r>
              <a:rPr lang="en-US" i="1" dirty="0" err="1">
                <a:latin typeface="Times New Roman" charset="0"/>
                <a:cs typeface="Times New Roman" charset="0"/>
              </a:rPr>
              <a:t>w</a:t>
            </a:r>
            <a:r>
              <a:rPr lang="en-US" i="1" baseline="-25000" dirty="0" err="1">
                <a:latin typeface="Times New Roman" charset="0"/>
                <a:cs typeface="Times New Roman" charset="0"/>
              </a:rPr>
              <a:t>j</a:t>
            </a:r>
            <a:r>
              <a:rPr lang="en-US" dirty="0">
                <a:latin typeface="Times New Roman" charset="0"/>
                <a:cs typeface="Times New Roman" charset="0"/>
              </a:rPr>
              <a:t> = 0.</a:t>
            </a:r>
          </a:p>
          <a:p>
            <a:pPr marL="990600" lvl="1" indent="-533400">
              <a:lnSpc>
                <a:spcPct val="80000"/>
              </a:lnSpc>
              <a:spcBef>
                <a:spcPct val="30000"/>
              </a:spcBef>
              <a:buFontTx/>
              <a:buChar char="–"/>
            </a:pPr>
            <a:r>
              <a:rPr lang="en-US" sz="1600" dirty="0">
                <a:latin typeface="Times New Roman" charset="0"/>
                <a:cs typeface="Times New Roman" charset="0"/>
              </a:rPr>
              <a:t>Corresponding columns of </a:t>
            </a:r>
            <a:r>
              <a:rPr lang="en-US" sz="1600" b="1" i="1" dirty="0">
                <a:latin typeface="Times New Roman" charset="0"/>
                <a:cs typeface="Times New Roman" charset="0"/>
              </a:rPr>
              <a:t>V</a:t>
            </a:r>
            <a:r>
              <a:rPr lang="en-US" sz="1600" dirty="0">
                <a:latin typeface="Times New Roman" charset="0"/>
                <a:cs typeface="Times New Roman" charset="0"/>
              </a:rPr>
              <a:t> are </a:t>
            </a:r>
            <a:r>
              <a:rPr lang="en-US" sz="1600" dirty="0" smtClean="0">
                <a:latin typeface="Times New Roman" charset="0"/>
                <a:cs typeface="Times New Roman" charset="0"/>
              </a:rPr>
              <a:t>force </a:t>
            </a:r>
            <a:r>
              <a:rPr lang="en-US" sz="1600" dirty="0">
                <a:latin typeface="Times New Roman" charset="0"/>
                <a:cs typeface="Times New Roman" charset="0"/>
              </a:rPr>
              <a:t>vectors that cause no displacement: </a:t>
            </a:r>
            <a:r>
              <a:rPr lang="en-US" sz="1600" i="1" dirty="0" err="1" smtClean="0">
                <a:latin typeface="Times New Roman" charset="0"/>
                <a:cs typeface="Times New Roman" charset="0"/>
              </a:rPr>
              <a:t>nullspace</a:t>
            </a:r>
            <a:r>
              <a:rPr lang="en-US" sz="16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1600" dirty="0">
                <a:latin typeface="Times New Roman" charset="0"/>
                <a:cs typeface="Times New Roman" charset="0"/>
              </a:rPr>
              <a:t>of </a:t>
            </a:r>
            <a:r>
              <a:rPr lang="en-US" sz="1600" b="1" i="1" dirty="0">
                <a:latin typeface="Times New Roman" charset="0"/>
                <a:cs typeface="Times New Roman" charset="0"/>
              </a:rPr>
              <a:t>A</a:t>
            </a:r>
            <a:r>
              <a:rPr lang="en-US" sz="1600" dirty="0">
                <a:latin typeface="Times New Roman" charset="0"/>
                <a:cs typeface="Times New Roman" charset="0"/>
              </a:rPr>
              <a:t>.</a:t>
            </a:r>
          </a:p>
          <a:p>
            <a:pPr marL="990600" lvl="1" indent="-533400">
              <a:lnSpc>
                <a:spcPct val="80000"/>
              </a:lnSpc>
              <a:spcBef>
                <a:spcPct val="30000"/>
              </a:spcBef>
              <a:buFontTx/>
              <a:buChar char="–"/>
            </a:pPr>
            <a:r>
              <a:rPr lang="en-US" sz="1600" dirty="0">
                <a:latin typeface="Times New Roman" charset="0"/>
                <a:cs typeface="Times New Roman" charset="0"/>
              </a:rPr>
              <a:t>Can add </a:t>
            </a:r>
            <a:r>
              <a:rPr lang="en-US" sz="1600" dirty="0" smtClean="0">
                <a:latin typeface="Times New Roman" charset="0"/>
                <a:cs typeface="Times New Roman" charset="0"/>
              </a:rPr>
              <a:t>any amount of those force vectors without </a:t>
            </a:r>
            <a:r>
              <a:rPr lang="en-US" sz="1600" dirty="0">
                <a:latin typeface="Times New Roman" charset="0"/>
                <a:cs typeface="Times New Roman" charset="0"/>
              </a:rPr>
              <a:t>changing mirror shape.</a:t>
            </a:r>
          </a:p>
          <a:p>
            <a:pPr marL="990600" lvl="1" indent="-533400">
              <a:lnSpc>
                <a:spcPct val="80000"/>
              </a:lnSpc>
              <a:spcBef>
                <a:spcPct val="30000"/>
              </a:spcBef>
              <a:buFontTx/>
              <a:buChar char="–"/>
            </a:pPr>
            <a:r>
              <a:rPr lang="en-US" sz="1600" dirty="0">
                <a:latin typeface="Times New Roman" charset="0"/>
                <a:cs typeface="Times New Roman" charset="0"/>
              </a:rPr>
              <a:t>Eliminate them by setting those </a:t>
            </a:r>
            <a:r>
              <a:rPr lang="en-US" sz="1600" dirty="0" smtClean="0">
                <a:latin typeface="Times New Roman" charset="0"/>
                <a:cs typeface="Times New Roman" charset="0"/>
              </a:rPr>
              <a:t>(1</a:t>
            </a:r>
            <a:r>
              <a:rPr lang="en-US" sz="1600" dirty="0">
                <a:latin typeface="Times New Roman" charset="0"/>
                <a:cs typeface="Times New Roman" charset="0"/>
              </a:rPr>
              <a:t>/</a:t>
            </a:r>
            <a:r>
              <a:rPr lang="en-US" sz="1600" i="1" dirty="0" err="1" smtClean="0">
                <a:latin typeface="Times New Roman" charset="0"/>
                <a:cs typeface="Times New Roman" charset="0"/>
              </a:rPr>
              <a:t>w</a:t>
            </a:r>
            <a:r>
              <a:rPr lang="en-US" sz="1600" i="1" baseline="-25000" dirty="0" err="1" smtClean="0">
                <a:latin typeface="Times New Roman" charset="0"/>
                <a:cs typeface="Times New Roman" charset="0"/>
              </a:rPr>
              <a:t>j</a:t>
            </a:r>
            <a:r>
              <a:rPr lang="en-US" sz="1600" dirty="0" smtClean="0">
                <a:latin typeface="Times New Roman" charset="0"/>
                <a:cs typeface="Times New Roman" charset="0"/>
              </a:rPr>
              <a:t>)</a:t>
            </a:r>
            <a:r>
              <a:rPr lang="en-US" sz="1600" i="1" baseline="-250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latin typeface="Times New Roman" charset="0"/>
                <a:cs typeface="Times New Roman" charset="0"/>
              </a:rPr>
              <a:t>to </a:t>
            </a:r>
            <a:r>
              <a:rPr lang="en-US" sz="1600" dirty="0">
                <a:latin typeface="Times New Roman" charset="0"/>
                <a:cs typeface="Times New Roman" charset="0"/>
              </a:rPr>
              <a:t>zero.</a:t>
            </a:r>
          </a:p>
          <a:p>
            <a:pPr marL="609600" indent="-6096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dirty="0">
                <a:latin typeface="Times New Roman" charset="0"/>
                <a:cs typeface="Times New Roman" charset="0"/>
              </a:rPr>
              <a:t>Do same for any </a:t>
            </a:r>
            <a:r>
              <a:rPr lang="en-US" i="1" dirty="0" err="1">
                <a:latin typeface="Times New Roman" charset="0"/>
                <a:cs typeface="Times New Roman" charset="0"/>
              </a:rPr>
              <a:t>w</a:t>
            </a:r>
            <a:r>
              <a:rPr lang="en-US" i="1" baseline="-25000" dirty="0" err="1">
                <a:latin typeface="Times New Roman" charset="0"/>
                <a:cs typeface="Times New Roman" charset="0"/>
              </a:rPr>
              <a:t>j</a:t>
            </a:r>
            <a:r>
              <a:rPr lang="en-US" dirty="0">
                <a:latin typeface="Times New Roman" charset="0"/>
                <a:cs typeface="Times New Roman" charset="0"/>
              </a:rPr>
              <a:t> small enough to give </a:t>
            </a:r>
            <a:r>
              <a:rPr lang="en-US" dirty="0" smtClean="0">
                <a:latin typeface="Times New Roman" charset="0"/>
                <a:cs typeface="Times New Roman" charset="0"/>
              </a:rPr>
              <a:t>unreasonably high </a:t>
            </a:r>
            <a:r>
              <a:rPr lang="en-US" dirty="0">
                <a:latin typeface="Times New Roman" charset="0"/>
                <a:cs typeface="Times New Roman" charset="0"/>
              </a:rPr>
              <a:t>forces.</a:t>
            </a:r>
          </a:p>
          <a:p>
            <a:pPr marL="609600" indent="-60960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dirty="0">
                <a:latin typeface="Times New Roman" charset="0"/>
                <a:cs typeface="Times New Roman" charset="0"/>
              </a:rPr>
              <a:t>Go further: Eliminate all the modes that </a:t>
            </a:r>
            <a:r>
              <a:rPr lang="en-US" dirty="0" smtClean="0">
                <a:latin typeface="Times New Roman" charset="0"/>
                <a:cs typeface="Times New Roman" charset="0"/>
              </a:rPr>
              <a:t>don</a:t>
            </a:r>
            <a:r>
              <a:rPr lang="en-US" dirty="0" smtClean="0">
                <a:latin typeface="Arial"/>
                <a:cs typeface="Times New Roman" charset="0"/>
              </a:rPr>
              <a:t>’</a:t>
            </a:r>
            <a:r>
              <a:rPr lang="en-US" dirty="0" smtClean="0">
                <a:latin typeface="Times New Roman" charset="0"/>
                <a:cs typeface="Times New Roman" charset="0"/>
              </a:rPr>
              <a:t>t </a:t>
            </a:r>
            <a:r>
              <a:rPr lang="en-US" dirty="0">
                <a:latin typeface="Times New Roman" charset="0"/>
                <a:cs typeface="Times New Roman" charset="0"/>
              </a:rPr>
              <a:t>affect the shape enough to justify their large forces.</a:t>
            </a:r>
          </a:p>
        </p:txBody>
      </p:sp>
      <p:pic>
        <p:nvPicPr>
          <p:cNvPr id="182289" name="Picture 17" descr="Recipes SVD 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486400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90" name="Text Box 18"/>
          <p:cNvSpPr txBox="1">
            <a:spLocks noChangeArrowheads="1"/>
          </p:cNvSpPr>
          <p:nvPr/>
        </p:nvSpPr>
        <p:spPr bwMode="auto">
          <a:xfrm>
            <a:off x="2009775" y="1635125"/>
            <a:ext cx="23336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latin typeface="Times New Roman" charset="0"/>
              </a:rPr>
              <a:t>f</a:t>
            </a:r>
          </a:p>
        </p:txBody>
      </p:sp>
      <p:sp>
        <p:nvSpPr>
          <p:cNvPr id="182291" name="Text Box 19"/>
          <p:cNvSpPr txBox="1">
            <a:spLocks noChangeArrowheads="1"/>
          </p:cNvSpPr>
          <p:nvPr/>
        </p:nvSpPr>
        <p:spPr bwMode="auto">
          <a:xfrm>
            <a:off x="6915150" y="1625600"/>
            <a:ext cx="254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latin typeface="Times New Roman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58070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D17D1-70D8-3943-8721-6D976179604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36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6A7D-F744-874A-93F8-4CE170D99178}" type="slidenum">
              <a:rPr lang="en-US"/>
              <a:pPr/>
              <a:t>35</a:t>
            </a:fld>
            <a:endParaRPr lang="en-US"/>
          </a:p>
        </p:txBody>
      </p:sp>
      <p:pic>
        <p:nvPicPr>
          <p:cNvPr id="153603" name="Picture 3" descr="MirrorSectio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617061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4" name="Picture 4" descr="GMT OFF-AXIS MIRROR half p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6326188" cy="306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GMT mirror segment</a:t>
            </a:r>
          </a:p>
        </p:txBody>
      </p:sp>
      <p:sp>
        <p:nvSpPr>
          <p:cNvPr id="15361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0"/>
            <a:ext cx="8686800" cy="1828800"/>
          </a:xfrm>
        </p:spPr>
        <p:txBody>
          <a:bodyPr/>
          <a:lstStyle/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Honeycomb structure puts most of mass at top and bottom, where they provide the most stiffness.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Borosilicate </a:t>
            </a:r>
            <a:r>
              <a:rPr lang="en-US" sz="1600" dirty="0"/>
              <a:t>glass has </a:t>
            </a:r>
            <a:r>
              <a:rPr lang="en-US" sz="1600" dirty="0" smtClean="0"/>
              <a:t>low </a:t>
            </a:r>
            <a:r>
              <a:rPr lang="en-US" sz="1600" dirty="0"/>
              <a:t>thermal expansion </a:t>
            </a:r>
            <a:r>
              <a:rPr lang="en-US" sz="1600" dirty="0" smtClean="0"/>
              <a:t>(α = 3 </a:t>
            </a:r>
            <a:r>
              <a:rPr lang="en-US" sz="1600" dirty="0"/>
              <a:t>ppm/K) </a:t>
            </a:r>
            <a:r>
              <a:rPr lang="en-US" sz="1600" dirty="0" smtClean="0"/>
              <a:t>and </a:t>
            </a:r>
            <a:r>
              <a:rPr lang="en-US" sz="1600" dirty="0"/>
              <a:t>can be cast into </a:t>
            </a:r>
            <a:r>
              <a:rPr lang="en-US" sz="1600" dirty="0" smtClean="0"/>
              <a:t>complex </a:t>
            </a:r>
            <a:r>
              <a:rPr lang="en-US" sz="1600" dirty="0"/>
              <a:t>form.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en-US" sz="1600" dirty="0"/>
              <a:t>Facesheet thickness = 28 mm </a:t>
            </a:r>
            <a:r>
              <a:rPr lang="en-US" sz="1600" dirty="0" smtClean="0"/>
              <a:t>makes </a:t>
            </a:r>
            <a:r>
              <a:rPr lang="en-US" sz="1600" dirty="0" smtClean="0">
                <a:cs typeface="Times New Roman" charset="0"/>
              </a:rPr>
              <a:t>thermal time constant &lt; </a:t>
            </a:r>
            <a:r>
              <a:rPr lang="en-US" sz="1600" dirty="0">
                <a:cs typeface="Times New Roman" charset="0"/>
              </a:rPr>
              <a:t>1 </a:t>
            </a:r>
            <a:r>
              <a:rPr lang="en-US" sz="1600" dirty="0" smtClean="0">
                <a:cs typeface="Times New Roman" charset="0"/>
              </a:rPr>
              <a:t>hr.</a:t>
            </a:r>
            <a:endParaRPr lang="en-US" sz="1600" dirty="0">
              <a:cs typeface="Times New Roman" charset="0"/>
            </a:endParaRP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en-US" sz="1600" dirty="0">
                <a:cs typeface="Times New Roman" charset="0"/>
              </a:rPr>
              <a:t>Hex cavity size = 192 mm </a:t>
            </a:r>
            <a:r>
              <a:rPr lang="en-US" sz="1600" dirty="0" smtClean="0">
                <a:cs typeface="Times New Roman" charset="0"/>
              </a:rPr>
              <a:t>limits gravity </a:t>
            </a:r>
            <a:r>
              <a:rPr lang="en-US" sz="1600" dirty="0">
                <a:cs typeface="Times New Roman" charset="0"/>
              </a:rPr>
              <a:t>sag of unsupported facesheet to 7 </a:t>
            </a:r>
            <a:r>
              <a:rPr lang="en-US" sz="1600" dirty="0" smtClean="0">
                <a:cs typeface="Times New Roman" charset="0"/>
              </a:rPr>
              <a:t>nm.</a:t>
            </a:r>
            <a:endParaRPr lang="en-US" sz="1600" dirty="0">
              <a:cs typeface="Times New Roman" charset="0"/>
            </a:endParaRP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en-US" sz="1600" dirty="0">
                <a:cs typeface="Times New Roman" charset="0"/>
              </a:rPr>
              <a:t>Rib thickness = 12 mm contributes little mass while maintaining safety.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en-US" sz="1600" dirty="0">
                <a:cs typeface="Times New Roman" charset="0"/>
              </a:rPr>
              <a:t>Overall thickness </a:t>
            </a:r>
            <a:r>
              <a:rPr lang="en-US" sz="1600" dirty="0" smtClean="0">
                <a:cs typeface="Times New Roman" charset="0"/>
              </a:rPr>
              <a:t>700 mm gives excellent stiffness </a:t>
            </a:r>
            <a:r>
              <a:rPr lang="en-US" sz="1600" dirty="0">
                <a:cs typeface="Times New Roman" charset="0"/>
              </a:rPr>
              <a:t>against wind. </a:t>
            </a:r>
          </a:p>
        </p:txBody>
      </p:sp>
    </p:spTree>
    <p:extLst>
      <p:ext uri="{BB962C8B-B14F-4D97-AF65-F5344CB8AC3E}">
        <p14:creationId xmlns:p14="http://schemas.microsoft.com/office/powerpoint/2010/main" val="2934923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81366-E963-D246-A125-822FA932E3DA}" type="slidenum">
              <a:rPr lang="en-US"/>
              <a:pPr/>
              <a:t>36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</a:t>
            </a:r>
            <a:r>
              <a:rPr lang="en-US" dirty="0"/>
              <a:t>requirements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Seeing</a:t>
            </a:r>
            <a:r>
              <a:rPr lang="ja-JP" altLang="en-US" sz="2000" dirty="0">
                <a:latin typeface="Arial"/>
              </a:rPr>
              <a:t>”</a:t>
            </a:r>
            <a:r>
              <a:rPr lang="en-US" sz="2000" dirty="0"/>
              <a:t> is degradation of images due to index variations and turbulence in atmosphere.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Typically 0.5 - 1.0 arcsecond at an excellent site, exceptionally 0.3 arcsecond.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Telescope </a:t>
            </a:r>
            <a:r>
              <a:rPr lang="en-US" sz="2000" dirty="0"/>
              <a:t>optics must be more accurate than best wavefront the atmosphere will deliver, at all spatial scales.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Without adaptive optics, telescope optics must not significantly degrade images delivered by the atmosphere.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With AO, most of DM stroke should be reserved to correct the atmosphere, not the telescope optics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05" t="6502" r="21075"/>
          <a:stretch>
            <a:fillRect/>
          </a:stretch>
        </p:blipFill>
        <p:spPr bwMode="auto">
          <a:xfrm>
            <a:off x="5486400" y="3848100"/>
            <a:ext cx="3048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228600" y="3886200"/>
            <a:ext cx="5105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000">
                <a:latin typeface="Times New Roman" charset="0"/>
              </a:rPr>
              <a:t>Atmosphere induces large WF errors on large spatial scales, small errors on small scales.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000">
                <a:latin typeface="Times New Roman" charset="0"/>
              </a:rPr>
              <a:t>Spectrum of WF errors is described by </a:t>
            </a:r>
            <a:r>
              <a:rPr lang="en-US" sz="2000" i="1">
                <a:latin typeface="Times New Roman" charset="0"/>
              </a:rPr>
              <a:t>structure function</a:t>
            </a:r>
            <a:r>
              <a:rPr lang="en-US" sz="2000">
                <a:latin typeface="Times New Roman" charset="0"/>
              </a:rPr>
              <a:t> = mean square difference in WF between points in pupil, as a function of their separation </a:t>
            </a:r>
            <a:r>
              <a:rPr lang="en-US" sz="2000" i="1">
                <a:latin typeface="Times New Roman" charset="0"/>
              </a:rPr>
              <a:t>x</a:t>
            </a:r>
            <a:r>
              <a:rPr lang="en-US" sz="2000">
                <a:latin typeface="Times New Roman" charset="0"/>
              </a:rPr>
              <a:t>.</a:t>
            </a:r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 flipV="1">
            <a:off x="6477000" y="5257800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7010400" y="5105400"/>
            <a:ext cx="3656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9626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AFBD-7EFD-DA42-8C83-6634B1CF7757}" type="slidenum">
              <a:rPr lang="en-US"/>
              <a:pPr/>
              <a:t>37</a:t>
            </a:fld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Solving </a:t>
            </a:r>
            <a:r>
              <a:rPr lang="en-US" b="1" i="1"/>
              <a:t>A</a:t>
            </a:r>
            <a:r>
              <a:rPr lang="en-US" i="1"/>
              <a:t>f = z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See </a:t>
            </a:r>
            <a:r>
              <a:rPr lang="en-US" sz="1800" i="1" dirty="0"/>
              <a:t>Numerical Recipes</a:t>
            </a:r>
            <a:r>
              <a:rPr lang="en-US" sz="1800" dirty="0"/>
              <a:t> for insightful (but not easy) description of options.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Generally have more displacements than forces (more data than unknown model parameters).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cs typeface="Times New Roman" charset="0"/>
              </a:rPr>
              <a:t>No exact solution: want the approximate solution that minimizes sum of squares of residual errors.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cs typeface="Times New Roman" charset="0"/>
              </a:rPr>
              <a:t>Find it any </a:t>
            </a:r>
            <a:r>
              <a:rPr lang="en-US" sz="1800" dirty="0" smtClean="0">
                <a:cs typeface="Times New Roman" charset="0"/>
              </a:rPr>
              <a:t>of a number </a:t>
            </a:r>
            <a:r>
              <a:rPr lang="en-US" sz="1800" dirty="0">
                <a:cs typeface="Times New Roman" charset="0"/>
              </a:rPr>
              <a:t>of ways, e. g. </a:t>
            </a:r>
            <a:r>
              <a:rPr lang="en-US" sz="1800" dirty="0" err="1">
                <a:cs typeface="Times New Roman" charset="0"/>
              </a:rPr>
              <a:t>Matlab</a:t>
            </a:r>
            <a:r>
              <a:rPr lang="en-US" sz="1800" dirty="0">
                <a:cs typeface="Times New Roman" charset="0"/>
              </a:rPr>
              <a:t> </a:t>
            </a:r>
            <a:r>
              <a:rPr lang="ja-JP" altLang="en-US" sz="1800" dirty="0">
                <a:latin typeface="Arial"/>
                <a:cs typeface="Times New Roman" charset="0"/>
              </a:rPr>
              <a:t>“</a:t>
            </a:r>
            <a:r>
              <a:rPr lang="en-US" sz="1800" dirty="0">
                <a:cs typeface="Times New Roman" charset="0"/>
              </a:rPr>
              <a:t>\</a:t>
            </a:r>
            <a:r>
              <a:rPr lang="ja-JP" altLang="en-US" sz="1800" dirty="0">
                <a:latin typeface="Arial"/>
                <a:cs typeface="Times New Roman" charset="0"/>
              </a:rPr>
              <a:t>”</a:t>
            </a:r>
            <a:r>
              <a:rPr lang="en-US" sz="1800" dirty="0">
                <a:cs typeface="Times New Roman" charset="0"/>
              </a:rPr>
              <a:t> operator, </a:t>
            </a:r>
            <a:r>
              <a:rPr lang="en-US" sz="1800" i="1" dirty="0">
                <a:cs typeface="Times New Roman" charset="0"/>
              </a:rPr>
              <a:t>if you know there are no redundant equations</a:t>
            </a:r>
            <a:r>
              <a:rPr lang="en-US" sz="1800" dirty="0">
                <a:cs typeface="Times New Roman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2 or more influence functions that are very similar counts as redundancy.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cs typeface="Times New Roman" charset="0"/>
              </a:rPr>
              <a:t>If there are, solution will blow up because similar influence functions will be combined with large forces so as to nearly cancel.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cs typeface="Times New Roman" charset="0"/>
              </a:rPr>
              <a:t>In our case there is redundancy because forces are not independent. They satisfy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sum of forces = weight of mirror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net moment about </a:t>
            </a:r>
            <a:r>
              <a:rPr lang="en-US" sz="1600" i="1" dirty="0">
                <a:cs typeface="Times New Roman" charset="0"/>
              </a:rPr>
              <a:t>x</a:t>
            </a:r>
            <a:r>
              <a:rPr lang="en-US" sz="1600" dirty="0">
                <a:cs typeface="Times New Roman" charset="0"/>
              </a:rPr>
              <a:t> = 0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net moment about </a:t>
            </a:r>
            <a:r>
              <a:rPr lang="en-US" sz="1600" i="1" dirty="0">
                <a:cs typeface="Times New Roman" charset="0"/>
              </a:rPr>
              <a:t>y</a:t>
            </a:r>
            <a:r>
              <a:rPr lang="en-US" sz="1600" dirty="0">
                <a:cs typeface="Times New Roman" charset="0"/>
              </a:rPr>
              <a:t> = 0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cs typeface="Times New Roman" charset="0"/>
              </a:rPr>
              <a:t>Could fix that by removing 3 influence functions.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cs typeface="Times New Roman" charset="0"/>
              </a:rPr>
              <a:t>But generally you also want to limit the forces: remove patterns of forces that contribute little to reducing residual error but use lots of force.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cs typeface="Times New Roman" charset="0"/>
              </a:rPr>
              <a:t>Take care of both issues, and be much better aware of </a:t>
            </a:r>
            <a:r>
              <a:rPr lang="en-US" sz="1800" dirty="0" smtClean="0">
                <a:cs typeface="Times New Roman" charset="0"/>
              </a:rPr>
              <a:t>what</a:t>
            </a:r>
            <a:r>
              <a:rPr lang="en-US" sz="1800" dirty="0" smtClean="0">
                <a:latin typeface="Arial"/>
                <a:cs typeface="Times New Roman" charset="0"/>
              </a:rPr>
              <a:t>’</a:t>
            </a:r>
            <a:r>
              <a:rPr lang="en-US" sz="1800" dirty="0" smtClean="0">
                <a:cs typeface="Times New Roman" charset="0"/>
              </a:rPr>
              <a:t>s </a:t>
            </a:r>
            <a:r>
              <a:rPr lang="en-US" sz="1800" dirty="0">
                <a:cs typeface="Times New Roman" charset="0"/>
              </a:rPr>
              <a:t>going on physically, by solving with singular-value decomposition….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EE31F-DA29-914B-81E5-E1DC09153449}" type="slidenum">
              <a:rPr lang="en-US"/>
              <a:pPr/>
              <a:t>38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Measured bending modes for LBT primary mirror</a:t>
            </a:r>
          </a:p>
        </p:txBody>
      </p:sp>
      <p:pic>
        <p:nvPicPr>
          <p:cNvPr id="179205" name="Picture 5" descr="mode 1 calc 5 N 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6" name="Picture 6" descr="mode 1 meas 5 N 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7" name="Picture 7" descr="mode 3 calc 30 N r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8" name="Picture 8" descr="mode 3 meas 30 N r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914400" y="2057400"/>
            <a:ext cx="13922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charset="0"/>
              </a:rPr>
              <a:t>calculated by finite-element analysis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914400" y="4572000"/>
            <a:ext cx="1422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charset="0"/>
              </a:rPr>
              <a:t>measured</a:t>
            </a:r>
          </a:p>
          <a:p>
            <a:r>
              <a:rPr lang="en-US" sz="1600" dirty="0">
                <a:latin typeface="Times New Roman" charset="0"/>
              </a:rPr>
              <a:t>in lab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2819400" y="5943600"/>
            <a:ext cx="13096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mode 1</a:t>
            </a:r>
          </a:p>
          <a:p>
            <a:pPr algn="ctr"/>
            <a:r>
              <a:rPr lang="en-US" sz="1600">
                <a:latin typeface="Times New Roman" charset="0"/>
              </a:rPr>
              <a:t>5 N rms force</a:t>
            </a: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6477000" y="5943600"/>
            <a:ext cx="1411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mode 3</a:t>
            </a:r>
          </a:p>
          <a:p>
            <a:pPr algn="ctr"/>
            <a:r>
              <a:rPr lang="en-US" sz="1600">
                <a:latin typeface="Times New Roman" charset="0"/>
              </a:rPr>
              <a:t>30 N rms force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D25E-00B1-BE40-9C79-CE28FC4E8D6D}" type="slidenum">
              <a:rPr lang="en-US"/>
              <a:pPr/>
              <a:t>39</a:t>
            </a:fld>
            <a:endParaRPr lang="en-US"/>
          </a:p>
        </p:txBody>
      </p:sp>
      <p:pic>
        <p:nvPicPr>
          <p:cNvPr id="183310" name="Picture 14" descr="mode 6 meas 85 N 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8" name="Picture 12" descr="mode 5 meas 60 N 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7" name="Picture 11" descr="mode 5 calc 60 N r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Measured bending modes for LBT primary mirror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1295400" y="2057400"/>
            <a:ext cx="1011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calculated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1371600" y="4572000"/>
            <a:ext cx="96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measured</a:t>
            </a: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2743200" y="5943600"/>
            <a:ext cx="1411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mode 5</a:t>
            </a:r>
          </a:p>
          <a:p>
            <a:pPr algn="ctr"/>
            <a:r>
              <a:rPr lang="en-US" sz="1600">
                <a:latin typeface="Times New Roman" charset="0"/>
              </a:rPr>
              <a:t>60 N rms force</a:t>
            </a: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6477000" y="5943600"/>
            <a:ext cx="1411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Times New Roman" charset="0"/>
              </a:rPr>
              <a:t>mode 6</a:t>
            </a:r>
          </a:p>
          <a:p>
            <a:pPr algn="ctr"/>
            <a:r>
              <a:rPr lang="en-US" sz="1600">
                <a:latin typeface="Times New Roman" charset="0"/>
              </a:rPr>
              <a:t>85 N rms force</a:t>
            </a:r>
          </a:p>
        </p:txBody>
      </p:sp>
      <p:pic>
        <p:nvPicPr>
          <p:cNvPr id="183309" name="Picture 13" descr="mode 6 calc 85 N r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0F25-336B-924D-9DBE-0B3014877CD9}" type="slidenum">
              <a:rPr lang="en-US"/>
              <a:pPr/>
              <a:t>4</a:t>
            </a:fld>
            <a:endParaRPr lang="en-US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Optical telescopes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715000"/>
            <a:ext cx="86868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Hale Telescope at Palomar used first large lightweighted mirror.</a:t>
            </a:r>
          </a:p>
          <a:p>
            <a:pPr>
              <a:lnSpc>
                <a:spcPct val="80000"/>
              </a:lnSpc>
            </a:pPr>
            <a:r>
              <a:rPr lang="en-US" sz="1800"/>
              <a:t>Most powerful telescope for 45 years because of difficulty making a larger mirror that would not distort due to its weight and thermal inertia.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88264"/>
            <a:ext cx="7315200" cy="49743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0753D-1EA0-734D-A445-AB17DFE7D771}" type="slidenum">
              <a:rPr lang="en-US"/>
              <a:pPr/>
              <a:t>40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 on model fitting 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You can solve any model fitting problem in the same way.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Measure or calculate the influence of each parameter on the data.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Think of it as an influence function, or a sensitivity, or a derivative.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E. g. fitting functions to data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Influence functions are your functions evaluated at the data points.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Solution is the coefficients of the functions.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Trivial with, e. g., Matlab </a:t>
            </a:r>
            <a:r>
              <a:rPr lang="ja-JP" altLang="en-US" sz="1600">
                <a:latin typeface="Arial"/>
              </a:rPr>
              <a:t>“</a:t>
            </a:r>
            <a:r>
              <a:rPr lang="en-US" sz="1600"/>
              <a:t>\</a:t>
            </a:r>
            <a:r>
              <a:rPr lang="ja-JP" altLang="en-US" sz="1600">
                <a:latin typeface="Arial"/>
              </a:rPr>
              <a:t>”</a:t>
            </a:r>
            <a:r>
              <a:rPr lang="en-US" sz="1600"/>
              <a:t> operator.</a:t>
            </a:r>
          </a:p>
          <a:p>
            <a:pPr>
              <a:lnSpc>
                <a:spcPct val="80000"/>
              </a:lnSpc>
            </a:pPr>
            <a:r>
              <a:rPr lang="en-US" sz="2000"/>
              <a:t>Be aware of redundancies in model.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Use SVD if there are any.</a:t>
            </a:r>
          </a:p>
          <a:p>
            <a:pPr>
              <a:lnSpc>
                <a:spcPct val="80000"/>
              </a:lnSpc>
            </a:pPr>
            <a:r>
              <a:rPr lang="en-US" sz="2000"/>
              <a:t>For SVD, units can matter.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SVD minimizes the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length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 of the solution vector.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If model parameters are of different kinds (e. g., primary mirror support forces and secondary mirror displacements), scale them so a unit change in each is equally </a:t>
            </a:r>
            <a:r>
              <a:rPr lang="ja-JP" altLang="en-US" sz="1800">
                <a:latin typeface="Arial"/>
              </a:rPr>
              <a:t>“</a:t>
            </a:r>
            <a:r>
              <a:rPr lang="en-US" sz="1800"/>
              <a:t>painful</a:t>
            </a:r>
            <a:r>
              <a:rPr lang="ja-JP" altLang="en-US" sz="1800">
                <a:latin typeface="Arial"/>
              </a:rPr>
              <a:t>”</a:t>
            </a:r>
            <a:r>
              <a:rPr lang="en-US" sz="1800"/>
              <a:t>.</a:t>
            </a:r>
          </a:p>
          <a:p>
            <a:pPr>
              <a:lnSpc>
                <a:spcPct val="80000"/>
              </a:lnSpc>
            </a:pPr>
            <a:r>
              <a:rPr lang="en-US" sz="2000"/>
              <a:t>Avoid huge range of numbers by normalizing data.</a:t>
            </a:r>
          </a:p>
          <a:p>
            <a:pPr>
              <a:lnSpc>
                <a:spcPct val="80000"/>
              </a:lnSpc>
            </a:pPr>
            <a:r>
              <a:rPr lang="en-US" sz="2000"/>
              <a:t>Think of the problem in physical terms, not just as a system of equations.</a:t>
            </a:r>
          </a:p>
          <a:p>
            <a:pPr lvl="1">
              <a:lnSpc>
                <a:spcPct val="80000"/>
              </a:lnSpc>
            </a:pPr>
            <a:endParaRPr lang="en-US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0F25-336B-924D-9DBE-0B3014877CD9}" type="slidenum">
              <a:rPr lang="en-US"/>
              <a:pPr/>
              <a:t>5</a:t>
            </a:fld>
            <a:endParaRPr lang="en-US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Include ELTs under development</a:t>
            </a:r>
            <a:endParaRPr lang="en-US" dirty="0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943600"/>
            <a:ext cx="8686800" cy="68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Completion dates are made up but in the right ballpark.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88264"/>
            <a:ext cx="7315200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330"/>
      </p:ext>
    </p:extLst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8BA8-193E-0149-A657-4EB1A625CE11}" type="slidenum">
              <a:rPr lang="en-US"/>
              <a:pPr/>
              <a:t>6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a good mirror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Fundamental requirement is to deliver a </a:t>
            </a:r>
            <a:r>
              <a:rPr lang="en-US" sz="2400" dirty="0" smtClean="0"/>
              <a:t>good </a:t>
            </a:r>
            <a:r>
              <a:rPr lang="en-US" sz="2400" dirty="0"/>
              <a:t>wavefront to focal plane in almost all conditions.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/>
              <a:t>“Good” means mirror contributes less error than the atmosphere in the best seeing (~0.2 arcsecond).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/>
              <a:t>Hold </a:t>
            </a:r>
            <a:r>
              <a:rPr lang="en-US" sz="2000" dirty="0"/>
              <a:t>its shape to </a:t>
            </a:r>
            <a:r>
              <a:rPr lang="en-US" sz="2000" dirty="0" smtClean="0"/>
              <a:t>~</a:t>
            </a:r>
            <a:r>
              <a:rPr lang="en-US" sz="2000" dirty="0" err="1" smtClean="0"/>
              <a:t>λ</a:t>
            </a:r>
            <a:r>
              <a:rPr lang="en-US" sz="2000" dirty="0" smtClean="0"/>
              <a:t>/5 rms on </a:t>
            </a:r>
            <a:r>
              <a:rPr lang="en-US" sz="2000" dirty="0"/>
              <a:t>large scales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000" dirty="0"/>
              <a:t>Be smooth to </a:t>
            </a:r>
            <a:r>
              <a:rPr lang="en-US" sz="2000" dirty="0" smtClean="0"/>
              <a:t>~</a:t>
            </a:r>
            <a:r>
              <a:rPr lang="en-US" sz="2000" dirty="0" err="1" smtClean="0"/>
              <a:t>λ</a:t>
            </a:r>
            <a:r>
              <a:rPr lang="en-US" sz="2000" dirty="0" smtClean="0"/>
              <a:t>/50 rms on </a:t>
            </a:r>
            <a:r>
              <a:rPr lang="en-US" sz="2000" dirty="0"/>
              <a:t>small scales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000" dirty="0"/>
              <a:t>Contribute little to local seeing (temperature gradients in air)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>
                <a:cs typeface="Times New Roman" charset="0"/>
              </a:rPr>
              <a:t>Stiffness against wind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cs typeface="Times New Roman" charset="0"/>
              </a:rPr>
              <a:t>implies thick mirror, aspect ratio ≤ 12:1</a:t>
            </a:r>
            <a:endParaRPr lang="en-US" sz="2000" dirty="0"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400" dirty="0"/>
              <a:t>Stiffness against </a:t>
            </a:r>
            <a:r>
              <a:rPr lang="en-US" sz="2400" dirty="0" smtClean="0"/>
              <a:t>gravity</a:t>
            </a:r>
            <a:endParaRPr lang="en-US" sz="2400" dirty="0">
              <a:cs typeface="Times New Roman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cs typeface="Times New Roman" charset="0"/>
              </a:rPr>
              <a:t>implies low mass, ≤ 400 kg/m</a:t>
            </a:r>
            <a:r>
              <a:rPr lang="en-US" sz="2000" baseline="30000" dirty="0" smtClean="0">
                <a:cs typeface="Times New Roman" charset="0"/>
              </a:rPr>
              <a:t>2</a:t>
            </a:r>
            <a:endParaRPr lang="en-US" sz="2000" dirty="0">
              <a:cs typeface="Times New Roman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>
                <a:cs typeface="Times New Roman" charset="0"/>
              </a:rPr>
              <a:t>Short thermal time constant 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cs typeface="Times New Roman" charset="0"/>
              </a:rPr>
              <a:t>Mirror must equilibrate with air quickly to reduce thermo-elastic deflections and local seeing.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000" dirty="0" smtClean="0">
                <a:cs typeface="Times New Roman" charset="0"/>
              </a:rPr>
              <a:t>implies thin glass sections, t ≤ 3 cm</a:t>
            </a:r>
          </a:p>
        </p:txBody>
      </p:sp>
    </p:spTree>
    <p:extLst>
      <p:ext uri="{BB962C8B-B14F-4D97-AF65-F5344CB8AC3E}">
        <p14:creationId xmlns:p14="http://schemas.microsoft.com/office/powerpoint/2010/main" val="36481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8BA8-193E-0149-A657-4EB1A625CE11}" type="slidenum">
              <a:rPr lang="en-US"/>
              <a:pPr/>
              <a:t>7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Honeycomb mirrors satisfy all 3 requirements</a:t>
            </a: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971800"/>
            <a:ext cx="8686800" cy="3429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>
                <a:cs typeface="Times New Roman" charset="0"/>
              </a:rPr>
              <a:t>Honeycomb structure is the 3D version of an I-beam.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 smtClean="0">
                <a:cs typeface="Times New Roman" charset="0"/>
              </a:rPr>
              <a:t>Mass is concentrated at maximum distance from the mid-plane, where it contributes most to stiffness.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 smtClean="0">
                <a:cs typeface="Times New Roman" charset="0"/>
              </a:rPr>
              <a:t>Glass section thickness varies from 12 mm (ribs) to 28 mm (front facesheet).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 smtClean="0">
                <a:cs typeface="Times New Roman" charset="0"/>
              </a:rPr>
              <a:t>Every dimension is chosen to optimize performance.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>
                <a:cs typeface="Times New Roman" charset="0"/>
              </a:rPr>
              <a:t>Honeycomb mirrors are not the only solution to the challenge of making a large mirror that delivers an excellent wavefront</a:t>
            </a:r>
            <a:r>
              <a:rPr lang="is-IS" sz="2400" dirty="0" smtClean="0">
                <a:cs typeface="Times New Roman" charset="0"/>
              </a:rPr>
              <a:t>….</a:t>
            </a:r>
            <a:endParaRPr lang="en-US" sz="2400" dirty="0" smtClean="0"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2438400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cross-section of a honeycomb mirror for the Giant Magellan Telescope</a:t>
            </a:r>
            <a:endParaRPr lang="en-US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219200"/>
            <a:ext cx="8831834" cy="1143000"/>
            <a:chOff x="304800" y="1371600"/>
            <a:chExt cx="8831834" cy="1143000"/>
          </a:xfrm>
        </p:grpSpPr>
        <p:pic>
          <p:nvPicPr>
            <p:cNvPr id="9" name="Picture 3" descr="MirrorSection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371600"/>
              <a:ext cx="8227484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381000" y="2362200"/>
              <a:ext cx="8077200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TextBox 6"/>
            <p:cNvSpPr txBox="1"/>
            <p:nvPr/>
          </p:nvSpPr>
          <p:spPr>
            <a:xfrm>
              <a:off x="4114800" y="2176046"/>
              <a:ext cx="65204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8.4 m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8763000" y="1524000"/>
              <a:ext cx="0" cy="68580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8382000" y="1718846"/>
              <a:ext cx="75463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0.71 m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1507-6C5B-6E4D-872F-1F0790A17FF3}" type="slidenum">
              <a:rPr lang="en-US"/>
              <a:pPr/>
              <a:t>8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mirror concepts after </a:t>
            </a:r>
            <a:r>
              <a:rPr lang="en-US" dirty="0" smtClean="0"/>
              <a:t>1980: 1. Thin, solid mirrors</a:t>
            </a:r>
            <a:endParaRPr lang="en-US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3 solutions emerged ~1980: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cs typeface="Times New Roman" charset="0"/>
              </a:rPr>
              <a:t>Thin, solid mirrors whose shape is controlled by active optics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Active optics concept by Ray Wilson and colleagues in Europe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Concept: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cs typeface="Times New Roman" charset="0"/>
              </a:rPr>
              <a:t>Replace stiffness by active control of shape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cs typeface="Times New Roman" charset="0"/>
              </a:rPr>
              <a:t>Reduces mass and thermal inertia (somewhat) with 175 mm thick mirror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Technology: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cs typeface="Times New Roman" charset="0"/>
              </a:rPr>
              <a:t> </a:t>
            </a:r>
            <a:r>
              <a:rPr lang="en-US" sz="1400" dirty="0" err="1">
                <a:cs typeface="Times New Roman" charset="0"/>
              </a:rPr>
              <a:t>Zerodur</a:t>
            </a:r>
            <a:r>
              <a:rPr lang="en-US" sz="1400" dirty="0">
                <a:cs typeface="Times New Roman" charset="0"/>
              </a:rPr>
              <a:t> glass ceramic and ULE glass, both with near zero thermal expansion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cs typeface="Times New Roman" charset="0"/>
              </a:rPr>
              <a:t>Precise active mirror supports</a:t>
            </a:r>
          </a:p>
          <a:p>
            <a:pPr lvl="2">
              <a:lnSpc>
                <a:spcPct val="80000"/>
              </a:lnSpc>
            </a:pPr>
            <a:r>
              <a:rPr lang="en-US" sz="1400" dirty="0">
                <a:cs typeface="Times New Roman" charset="0"/>
              </a:rPr>
              <a:t>Wavefront sensors similar to those used for adaptive optics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ESO VLT (4 x 8.2 m), 2 Gemini telescopes, Subaru telescope</a:t>
            </a:r>
          </a:p>
        </p:txBody>
      </p:sp>
      <p:pic>
        <p:nvPicPr>
          <p:cNvPr id="148484" name="Picture 4" descr="eso953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665538" cy="292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5" name="Picture 5" descr="vltmirrorsupp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38100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B5DA5-90A6-904F-A634-299C12D97ECC}" type="slidenum">
              <a:rPr lang="en-US"/>
              <a:pPr/>
              <a:t>9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Segmented </a:t>
            </a:r>
            <a:r>
              <a:rPr lang="en-US" dirty="0"/>
              <a:t>mirrors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2743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Developed by Jerry Nelson and colleagues at UC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Concept: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cs typeface="Times New Roman" charset="0"/>
              </a:rPr>
              <a:t>Achieve continuous optical surface by active control of position of small segments.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cs typeface="Times New Roman" charset="0"/>
              </a:rPr>
              <a:t>Reduces mass and thermal inertia even more than thin solid mirror (75 mm </a:t>
            </a:r>
            <a:r>
              <a:rPr lang="en-US" sz="1400" dirty="0" err="1">
                <a:cs typeface="Times New Roman" charset="0"/>
              </a:rPr>
              <a:t>vs</a:t>
            </a:r>
            <a:r>
              <a:rPr lang="en-US" sz="1400" dirty="0">
                <a:cs typeface="Times New Roman" charset="0"/>
              </a:rPr>
              <a:t> 175 mm)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Technology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cs typeface="Times New Roman" charset="0"/>
              </a:rPr>
              <a:t>Precise segment positioning actuators (~10 nm resolution)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cs typeface="Times New Roman" charset="0"/>
              </a:rPr>
              <a:t>Precise segment-segment displacement sensors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cs typeface="Times New Roman" charset="0"/>
              </a:rPr>
              <a:t>Occasional wavefront measurement of segment phasing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Used for Keck, </a:t>
            </a:r>
            <a:r>
              <a:rPr lang="en-US" sz="1600" dirty="0" smtClean="0">
                <a:cs typeface="Times New Roman" charset="0"/>
              </a:rPr>
              <a:t>HET, GTC, </a:t>
            </a:r>
            <a:r>
              <a:rPr lang="en-US" sz="1600" dirty="0">
                <a:cs typeface="Times New Roman" charset="0"/>
              </a:rPr>
              <a:t>SALT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cs typeface="Times New Roman" charset="0"/>
              </a:rPr>
              <a:t>To be used for TMT (30 m), ESO ELT </a:t>
            </a:r>
            <a:r>
              <a:rPr lang="en-US" sz="1600" dirty="0" smtClean="0">
                <a:cs typeface="Times New Roman" charset="0"/>
              </a:rPr>
              <a:t>(39 m</a:t>
            </a:r>
            <a:r>
              <a:rPr lang="en-US" sz="1600" dirty="0">
                <a:cs typeface="Times New Roman" charset="0"/>
              </a:rPr>
              <a:t>)</a:t>
            </a:r>
          </a:p>
        </p:txBody>
      </p:sp>
      <p:pic>
        <p:nvPicPr>
          <p:cNvPr id="149508" name="Picture 4" descr="Primary_Mirror_of_Keck_Tele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4146550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9" name="Picture 5" descr="keckm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886200"/>
            <a:ext cx="23304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21106</TotalTime>
  <Words>3273</Words>
  <Application>Microsoft Macintosh PowerPoint</Application>
  <PresentationFormat>On-screen Show (4:3)</PresentationFormat>
  <Paragraphs>406</Paragraphs>
  <Slides>40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Design and manufacture of mirrors, and active optics</vt:lpstr>
      <vt:lpstr>Outline</vt:lpstr>
      <vt:lpstr>PowerPoint Presentation</vt:lpstr>
      <vt:lpstr>Optical telescopes</vt:lpstr>
      <vt:lpstr>Include ELTs under development</vt:lpstr>
      <vt:lpstr>What makes a good mirror?</vt:lpstr>
      <vt:lpstr>Honeycomb mirrors satisfy all 3 requirements</vt:lpstr>
      <vt:lpstr>New mirror concepts after 1980: 1. Thin, solid mirrors</vt:lpstr>
      <vt:lpstr>2. Segmented mirrors</vt:lpstr>
      <vt:lpstr>3. Honeycomb mirrors</vt:lpstr>
      <vt:lpstr>Giant Magellan Telescope</vt:lpstr>
      <vt:lpstr>Movie: Mold construction, casting and clean-out for a GMT mirror segment</vt:lpstr>
      <vt:lpstr>Casting process for GMT mirror: mold assembly</vt:lpstr>
      <vt:lpstr>Loading of glass</vt:lpstr>
      <vt:lpstr>Glass melting</vt:lpstr>
      <vt:lpstr>First GMT mirror blank</vt:lpstr>
      <vt:lpstr>Optical fabrication (what happens after the casting)</vt:lpstr>
      <vt:lpstr>Generating (machining)</vt:lpstr>
      <vt:lpstr>Fine grinding and polishing</vt:lpstr>
      <vt:lpstr>Figuring and smoothing</vt:lpstr>
      <vt:lpstr>Polishing aspheres</vt:lpstr>
      <vt:lpstr>Measurement</vt:lpstr>
      <vt:lpstr>Measuring aspheres: null correctors and validation holograms for LSST</vt:lpstr>
      <vt:lpstr>Optical tests for LBT and GMT</vt:lpstr>
      <vt:lpstr>GMT optical test</vt:lpstr>
      <vt:lpstr>Shaping of test wavefront by null corrector</vt:lpstr>
      <vt:lpstr>4 independent measurements</vt:lpstr>
      <vt:lpstr>Active optics</vt:lpstr>
      <vt:lpstr>GMT mirror support layout</vt:lpstr>
      <vt:lpstr>Active optics as a model-fitting problem</vt:lpstr>
      <vt:lpstr>Singular-value decomposition of the interaction matrix</vt:lpstr>
      <vt:lpstr>Resolve measured shape error into bending modes</vt:lpstr>
      <vt:lpstr>Solution by SVD</vt:lpstr>
      <vt:lpstr>Backup slides</vt:lpstr>
      <vt:lpstr>Structure of a GMT mirror segment</vt:lpstr>
      <vt:lpstr>Accuracy requirements</vt:lpstr>
      <vt:lpstr>Solving Af = z</vt:lpstr>
      <vt:lpstr>Measured bending modes for LBT primary mirror</vt:lpstr>
      <vt:lpstr>Measured bending modes for LBT primary mirror</vt:lpstr>
      <vt:lpstr>Comments on model fitting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Astronomical Optics 120116</dc:title>
  <dc:creator>Buddy Martin</dc:creator>
  <cp:lastModifiedBy>Buddy Martin</cp:lastModifiedBy>
  <cp:revision>201</cp:revision>
  <dcterms:created xsi:type="dcterms:W3CDTF">2010-01-19T23:25:55Z</dcterms:created>
  <dcterms:modified xsi:type="dcterms:W3CDTF">2016-02-09T21:24:56Z</dcterms:modified>
</cp:coreProperties>
</file>