
<file path=[Content_Types].xml><?xml version="1.0" encoding="utf-8"?>
<Types xmlns="http://schemas.openxmlformats.org/package/2006/content-types">
  <Override PartName="/_rels/.rels" ContentType="application/vnd.openxmlformats-package.relationships+xml"/>
  <Override PartName="/ppt/_rels/presentation.xml.rels" ContentType="application/vnd.openxmlformats-package.relationships+xml"/>
  <Override PartName="/ppt/notesSlides/notesSlide3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_rels/notesSlide38.xml.rels" ContentType="application/vnd.openxmlformats-package.relationships+xml"/>
  <Override PartName="/ppt/notesSlides/_rels/notesSlide26.xml.rels" ContentType="application/vnd.openxmlformats-package.relationships+xml"/>
  <Override PartName="/ppt/notesSlides/_rels/notesSlide13.xml.rels" ContentType="application/vnd.openxmlformats-package.relationships+xml"/>
  <Override PartName="/ppt/notesSlides/_rels/notesSlide22.xml.rels" ContentType="application/vnd.openxmlformats-package.relationships+xml"/>
  <Override PartName="/ppt/notesSlides/_rels/notesSlide21.xml.rels" ContentType="application/vnd.openxmlformats-package.relationships+xml"/>
  <Override PartName="/ppt/notesSlides/_rels/notesSlide12.xml.rels" ContentType="application/vnd.openxmlformats-package.relationships+xml"/>
  <Override PartName="/ppt/notesSlides/_rels/notesSlide11.xml.rels" ContentType="application/vnd.openxmlformats-package.relationships+xml"/>
  <Override PartName="/ppt/notesSlides/_rels/notesSlide10.xml.rels" ContentType="application/vnd.openxmlformats-package.relationships+xml"/>
  <Override PartName="/ppt/notesSlides/_rels/notesSlide29.xml.rels" ContentType="application/vnd.openxmlformats-package.relationships+xml"/>
  <Override PartName="/ppt/notesSlides/_rels/notesSlide23.xml.rels" ContentType="application/vnd.openxmlformats-package.relationships+xml"/>
  <Override PartName="/ppt/notesSlides/_rels/notesSlide9.xml.rels" ContentType="application/vnd.openxmlformats-package.relationships+xml"/>
  <Override PartName="/ppt/notesSlides/_rels/notesSlide28.xml.rels" ContentType="application/vnd.openxmlformats-package.relationships+xml"/>
  <Override PartName="/ppt/notesSlides/_rels/notesSlide4.xml.rels" ContentType="application/vnd.openxmlformats-package.relationships+xml"/>
  <Override PartName="/ppt/notesSlides/notesSlide13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4.xml" ContentType="application/vnd.openxmlformats-officedocument.presentationml.notesSlide+xml"/>
  <Override PartName="/ppt/slides/slide38.xml" ContentType="application/vnd.openxmlformats-officedocument.presentationml.slide+xml"/>
  <Override PartName="/ppt/slides/slide37.xml" ContentType="application/vnd.openxmlformats-officedocument.presentationml.slide+xml"/>
  <Override PartName="/ppt/slides/slide36.xml" ContentType="application/vnd.openxmlformats-officedocument.presentationml.slide+xml"/>
  <Override PartName="/ppt/slides/slide35.xml" ContentType="application/vnd.openxmlformats-officedocument.presentationml.slide+xml"/>
  <Override PartName="/ppt/slides/slide33.xml" ContentType="application/vnd.openxmlformats-officedocument.presentationml.slide+xml"/>
  <Override PartName="/ppt/slides/_rels/slide36.xml.rels" ContentType="application/vnd.openxmlformats-package.relationships+xml"/>
  <Override PartName="/ppt/slides/_rels/slide38.xml.rels" ContentType="application/vnd.openxmlformats-package.relationships+xml"/>
  <Override PartName="/ppt/slides/_rels/slide35.xml.rels" ContentType="application/vnd.openxmlformats-package.relationships+xml"/>
  <Override PartName="/ppt/slides/_rels/slide32.xml.rels" ContentType="application/vnd.openxmlformats-package.relationships+xml"/>
  <Override PartName="/ppt/slides/_rels/slide29.xml.rels" ContentType="application/vnd.openxmlformats-package.relationships+xml"/>
  <Override PartName="/ppt/slides/_rels/slide24.xml.rels" ContentType="application/vnd.openxmlformats-package.relationships+xml"/>
  <Override PartName="/ppt/slides/_rels/slide31.xml.rels" ContentType="application/vnd.openxmlformats-package.relationships+xml"/>
  <Override PartName="/ppt/slides/_rels/slide28.xml.rels" ContentType="application/vnd.openxmlformats-package.relationships+xml"/>
  <Override PartName="/ppt/slides/_rels/slide23.xml.rels" ContentType="application/vnd.openxmlformats-package.relationships+xml"/>
  <Override PartName="/ppt/slides/_rels/slide26.xml.rels" ContentType="application/vnd.openxmlformats-package.relationships+xml"/>
  <Override PartName="/ppt/slides/_rels/slide21.xml.rels" ContentType="application/vnd.openxmlformats-package.relationships+xml"/>
  <Override PartName="/ppt/slides/_rels/slide19.xml.rels" ContentType="application/vnd.openxmlformats-package.relationships+xml"/>
  <Override PartName="/ppt/slides/_rels/slide18.xml.rels" ContentType="application/vnd.openxmlformats-package.relationships+xml"/>
  <Override PartName="/ppt/slides/_rels/slide14.xml.rels" ContentType="application/vnd.openxmlformats-package.relationships+xml"/>
  <Override PartName="/ppt/slides/_rels/slide25.xml.rels" ContentType="application/vnd.openxmlformats-package.relationships+xml"/>
  <Override PartName="/ppt/slides/_rels/slide13.xml.rels" ContentType="application/vnd.openxmlformats-package.relationships+xml"/>
  <Override PartName="/ppt/slides/_rels/slide12.xml.rels" ContentType="application/vnd.openxmlformats-package.relationships+xml"/>
  <Override PartName="/ppt/slides/_rels/slide27.xml.rels" ContentType="application/vnd.openxmlformats-package.relationships+xml"/>
  <Override PartName="/ppt/slides/_rels/slide15.xml.rels" ContentType="application/vnd.openxmlformats-package.relationships+xml"/>
  <Override PartName="/ppt/slides/_rels/slide20.xml.rels" ContentType="application/vnd.openxmlformats-package.relationships+xml"/>
  <Override PartName="/ppt/slides/_rels/slide30.xml.rels" ContentType="application/vnd.openxmlformats-package.relationships+xml"/>
  <Override PartName="/ppt/slides/_rels/slide11.xml.rels" ContentType="application/vnd.openxmlformats-package.relationships+xml"/>
  <Override PartName="/ppt/slides/_rels/slide9.xml.rels" ContentType="application/vnd.openxmlformats-package.relationships+xml"/>
  <Override PartName="/ppt/slides/_rels/slide8.xml.rels" ContentType="application/vnd.openxmlformats-package.relationships+xml"/>
  <Override PartName="/ppt/slides/_rels/slide16.xml.rels" ContentType="application/vnd.openxmlformats-package.relationships+xml"/>
  <Override PartName="/ppt/slides/_rels/slide10.xml.rels" ContentType="application/vnd.openxmlformats-package.relationships+xml"/>
  <Override PartName="/ppt/slides/_rels/slide22.xml.rels" ContentType="application/vnd.openxmlformats-package.relationships+xml"/>
  <Override PartName="/ppt/slides/_rels/slide7.xml.rels" ContentType="application/vnd.openxmlformats-package.relationships+xml"/>
  <Override PartName="/ppt/slides/_rels/slide5.xml.rels" ContentType="application/vnd.openxmlformats-package.relationships+xml"/>
  <Override PartName="/ppt/slides/_rels/slide37.xml.rels" ContentType="application/vnd.openxmlformats-package.relationships+xml"/>
  <Override PartName="/ppt/slides/_rels/slide4.xml.rels" ContentType="application/vnd.openxmlformats-package.relationships+xml"/>
  <Override PartName="/ppt/slides/_rels/slide17.xml.rels" ContentType="application/vnd.openxmlformats-package.relationships+xml"/>
  <Override PartName="/ppt/slides/_rels/slide3.xml.rels" ContentType="application/vnd.openxmlformats-package.relationships+xml"/>
  <Override PartName="/ppt/slides/_rels/slide33.xml.rels" ContentType="application/vnd.openxmlformats-package.relationships+xml"/>
  <Override PartName="/ppt/slides/_rels/slide6.xml.rels" ContentType="application/vnd.openxmlformats-package.relationships+xml"/>
  <Override PartName="/ppt/slides/_rels/slide34.xml.rels" ContentType="application/vnd.openxmlformats-package.relationships+xml"/>
  <Override PartName="/ppt/slides/_rels/slide2.xml.rels" ContentType="application/vnd.openxmlformats-package.relationships+xml"/>
  <Override PartName="/ppt/slides/_rels/slide1.xml.rels" ContentType="application/vnd.openxmlformats-package.relationships+xml"/>
  <Override PartName="/ppt/slides/slide32.xml" ContentType="application/vnd.openxmlformats-officedocument.presentationml.slide+xml"/>
  <Override PartName="/ppt/slides/slide29.xml" ContentType="application/vnd.openxmlformats-officedocument.presentationml.slide+xml"/>
  <Override PartName="/ppt/slides/slide25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20.xml" ContentType="application/vnd.openxmlformats-officedocument.presentationml.slide+xml"/>
  <Override PartName="/ppt/slides/slide19.xml" ContentType="application/vnd.openxmlformats-officedocument.presentationml.slide+xml"/>
  <Override PartName="/ppt/slides/slide18.xml" ContentType="application/vnd.openxmlformats-officedocument.presentationml.slide+xml"/>
  <Override PartName="/ppt/slides/slide23.xml" ContentType="application/vnd.openxmlformats-officedocument.presentationml.slide+xml"/>
  <Override PartName="/ppt/slides/slide26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3.xml" ContentType="application/vnd.openxmlformats-officedocument.presentationml.slide+xml"/>
  <Override PartName="/ppt/slides/slide11.xml" ContentType="application/vnd.openxmlformats-officedocument.presentationml.slide+xml"/>
  <Override PartName="/ppt/slides/slide28.xml" ContentType="application/vnd.openxmlformats-officedocument.presentationml.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2.xml" ContentType="application/vnd.openxmlformats-officedocument.presentationml.slide+xml"/>
  <Override PartName="/ppt/slides/slide9.xml" ContentType="application/vnd.openxmlformats-officedocument.presentationml.slide+xml"/>
  <Override PartName="/ppt/slides/slide8.xml" ContentType="application/vnd.openxmlformats-officedocument.presentationml.slide+xml"/>
  <Override PartName="/ppt/slides/slide34.xml" ContentType="application/vnd.openxmlformats-officedocument.presentationml.slide+xml"/>
  <Override PartName="/ppt/slides/slide7.xml" ContentType="application/vnd.openxmlformats-officedocument.presentationml.slide+xml"/>
  <Override PartName="/ppt/slides/slide24.xml" ContentType="application/vnd.openxmlformats-officedocument.presentationml.slide+xml"/>
  <Override PartName="/ppt/slides/slide5.xml" ContentType="application/vnd.openxmlformats-officedocument.presentationml.slide+xml"/>
  <Override PartName="/ppt/slides/slide14.xml" ContentType="application/vnd.openxmlformats-officedocument.presentationml.slide+xml"/>
  <Override PartName="/ppt/slides/slide31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27.xml" ContentType="application/vnd.openxmlformats-officedocument.presentationml.slide+xml"/>
  <Override PartName="/ppt/slides/slide15.xml" ContentType="application/vnd.openxmlformats-officedocument.presentationml.slide+xml"/>
  <Override PartName="/ppt/slides/slide6.xml" ContentType="application/vnd.openxmlformats-officedocument.presentationml.slide+xml"/>
  <Override PartName="/ppt/slides/slide2.xml" ContentType="application/vnd.openxmlformats-officedocument.presentationml.slide+xml"/>
  <Override PartName="/ppt/slides/slide1.xml" ContentType="application/vnd.openxmlformats-officedocument.presentationml.slide+xml"/>
  <Override PartName="/ppt/notesMasters/_rels/notesMaster1.xml.rels" ContentType="application/vnd.openxmlformats-package.relationships+xml"/>
  <Override PartName="/ppt/notesMasters/notesMaster1.xml" ContentType="application/vnd.openxmlformats-officedocument.presentationml.notesMaster+xml"/>
  <Override PartName="/ppt/slideLayouts/slideLayout36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_rels/slideLayout36.xml.rels" ContentType="application/vnd.openxmlformats-package.relationships+xml"/>
  <Override PartName="/ppt/slideLayouts/_rels/slideLayout35.xml.rels" ContentType="application/vnd.openxmlformats-package.relationships+xml"/>
  <Override PartName="/ppt/slideLayouts/_rels/slideLayout34.xml.rels" ContentType="application/vnd.openxmlformats-package.relationships+xml"/>
  <Override PartName="/ppt/slideLayouts/_rels/slideLayout30.xml.rels" ContentType="application/vnd.openxmlformats-package.relationships+xml"/>
  <Override PartName="/ppt/slideLayouts/_rels/slideLayout26.xml.rels" ContentType="application/vnd.openxmlformats-package.relationships+xml"/>
  <Override PartName="/ppt/slideLayouts/_rels/slideLayout25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22.xml.rels" ContentType="application/vnd.openxmlformats-package.relationships+xml"/>
  <Override PartName="/ppt/slideLayouts/_rels/slideLayout28.xml.rels" ContentType="application/vnd.openxmlformats-package.relationships+xml"/>
  <Override PartName="/ppt/slideLayouts/_rels/slideLayout20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31.xml.rels" ContentType="application/vnd.openxmlformats-package.relationships+xml"/>
  <Override PartName="/ppt/slideLayouts/_rels/slideLayout21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16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32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29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27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24.xml.rels" ContentType="application/vnd.openxmlformats-package.relationships+xml"/>
  <Override PartName="/ppt/slideLayouts/_rels/slideLayout33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1.xml.rels" ContentType="application/vnd.openxmlformats-package.relationships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4.xml" ContentType="application/vnd.openxmlformats-officedocument.theme+xml"/>
  <Override PartName="/ppt/theme/theme3.xml" ContentType="application/vnd.openxmlformats-officedocument.theme+xml"/>
  <Override PartName="/ppt/theme/theme2.xml" ContentType="application/vnd.openxmlformats-officedocument.theme+xml"/>
  <Override PartName="/ppt/theme/theme1.xml" ContentType="application/vnd.openxmlformats-officedocument.theme+xml"/>
  <Override PartName="/ppt/media/image87.jpeg" ContentType="image/jpeg"/>
  <Override PartName="/ppt/media/image86.jpeg" ContentType="image/jpeg"/>
  <Override PartName="/ppt/media/image82.jpeg" ContentType="image/jpeg"/>
  <Override PartName="/ppt/media/image81.jpeg" ContentType="image/jpeg"/>
  <Override PartName="/ppt/media/image79.jpeg" ContentType="image/jpeg"/>
  <Override PartName="/ppt/media/image77.wmf" ContentType="image/x-wmf"/>
  <Override PartName="/ppt/media/image75.jpeg" ContentType="image/jpeg"/>
  <Override PartName="/ppt/media/image76.jpeg" ContentType="image/jpeg"/>
  <Override PartName="/ppt/media/image74.jpeg" ContentType="image/jpeg"/>
  <Override PartName="/ppt/media/image72.jpeg" ContentType="image/jpeg"/>
  <Override PartName="/ppt/media/image70.jpeg" ContentType="image/jpeg"/>
  <Override PartName="/ppt/media/image68.jpeg" ContentType="image/jpeg"/>
  <Override PartName="/ppt/media/image67.jpeg" ContentType="image/jpeg"/>
  <Override PartName="/ppt/media/image66.jpeg" ContentType="image/jpeg"/>
  <Override PartName="/ppt/media/image65.jpeg" ContentType="image/jpeg"/>
  <Override PartName="/ppt/media/image64.jpeg" ContentType="image/jpeg"/>
  <Override PartName="/ppt/media/image62.jpeg" ContentType="image/jpeg"/>
  <Override PartName="/ppt/media/image83.jpeg" ContentType="image/jpeg"/>
  <Override PartName="/ppt/media/image60.jpeg" ContentType="image/jpeg"/>
  <Override PartName="/ppt/media/image73.jpeg" ContentType="image/jpeg"/>
  <Override PartName="/ppt/media/image59.jpeg" ContentType="image/jpeg"/>
  <Override PartName="/ppt/media/image55.wmf" ContentType="image/x-wmf"/>
  <Override PartName="/ppt/media/image58.jpeg" ContentType="image/jpeg"/>
  <Override PartName="/ppt/media/image54.wmf" ContentType="image/x-wmf"/>
  <Override PartName="/ppt/media/image49.png" ContentType="image/png"/>
  <Override PartName="/ppt/media/image45.jpeg" ContentType="image/jpeg"/>
  <Override PartName="/ppt/media/image44.jpeg" ContentType="image/jpeg"/>
  <Override PartName="/ppt/media/image42.wmf" ContentType="image/x-wmf"/>
  <Override PartName="/ppt/media/image39.jpeg" ContentType="image/jpeg"/>
  <Override PartName="/ppt/media/image69.wmf" ContentType="image/x-wmf"/>
  <Override PartName="/ppt/media/image38.jpeg" ContentType="image/jpeg"/>
  <Override PartName="/ppt/media/image36.jpeg" ContentType="image/jpeg"/>
  <Override PartName="/ppt/media/image35.wmf" ContentType="image/x-wmf"/>
  <Override PartName="/ppt/media/image46.wmf" ContentType="image/x-wmf"/>
  <Override PartName="/ppt/media/image56.jpeg" ContentType="image/jpeg"/>
  <Override PartName="/ppt/media/image31.jpeg" ContentType="image/jpeg"/>
  <Override PartName="/ppt/media/image30.jpeg" ContentType="image/jpeg"/>
  <Override PartName="/ppt/media/image27.png" ContentType="image/png"/>
  <Override PartName="/ppt/media/image26.jpeg" ContentType="image/jpeg"/>
  <Override PartName="/ppt/media/image29.png" ContentType="image/png"/>
  <Override PartName="/ppt/media/image32.wmf" ContentType="image/x-wmf"/>
  <Override PartName="/ppt/media/image25.jpeg" ContentType="image/jpeg"/>
  <Override PartName="/ppt/media/image19.jpeg" ContentType="image/jpeg"/>
  <Override PartName="/ppt/media/image80.jpeg" ContentType="image/jpeg"/>
  <Override PartName="/ppt/media/image28.png" ContentType="image/png"/>
  <Override PartName="/ppt/media/image24.jpeg" ContentType="image/jpeg"/>
  <Override PartName="/ppt/media/image43.jpeg" ContentType="image/jpeg"/>
  <Override PartName="/ppt/media/image18.jpeg" ContentType="image/jpeg"/>
  <Override PartName="/ppt/media/image17.jpeg" ContentType="image/jpeg"/>
  <Override PartName="/ppt/media/image16.jpeg" ContentType="image/jpeg"/>
  <Override PartName="/ppt/media/image23.jpeg" ContentType="image/jpeg"/>
  <Override PartName="/ppt/media/image10.wmf" ContentType="image/x-wmf"/>
  <Override PartName="/ppt/media/image21.jpeg" ContentType="image/jpeg"/>
  <Override PartName="/ppt/media/image22.jpeg" ContentType="image/jpeg"/>
  <Override PartName="/ppt/media/image84.jpeg" ContentType="image/jpeg"/>
  <Override PartName="/ppt/media/image40.jpeg" ContentType="image/jpeg"/>
  <Override PartName="/ppt/media/image48.png" ContentType="image/png"/>
  <Override PartName="/ppt/media/image9.wmf" ContentType="image/x-wmf"/>
  <Override PartName="/ppt/media/image15.png" ContentType="image/png"/>
  <Override PartName="/ppt/media/image37.jpeg" ContentType="image/jpeg"/>
  <Override PartName="/ppt/media/image78.jpeg" ContentType="image/jpeg"/>
  <Override PartName="/ppt/media/image71.jpeg" ContentType="image/jpeg"/>
  <Override PartName="/ppt/media/image8.wmf" ContentType="image/x-wmf"/>
  <Override PartName="/ppt/media/image7.jpeg" ContentType="image/jpeg"/>
  <Override PartName="/ppt/media/image41.jpeg" ContentType="image/jpeg"/>
  <Override PartName="/ppt/media/image53.wmf" ContentType="image/x-wmf"/>
  <Override PartName="/ppt/media/image85.jpeg" ContentType="image/jpeg"/>
  <Override PartName="/ppt/media/image6.png" ContentType="image/png"/>
  <Override PartName="/ppt/media/image11.wmf" ContentType="image/x-wmf"/>
  <Override PartName="/ppt/media/image5.png" ContentType="image/png"/>
  <Override PartName="/ppt/media/image51.jpeg" ContentType="image/jpeg"/>
  <Override PartName="/ppt/media/image4.png" ContentType="image/png"/>
  <Override PartName="/ppt/media/image13.jpeg" ContentType="image/jpeg"/>
  <Override PartName="/ppt/media/image50.jpeg" ContentType="image/jpeg"/>
  <Override PartName="/ppt/media/image20.jpeg" ContentType="image/jpeg"/>
  <Override PartName="/ppt/media/image33.wmf" ContentType="image/x-wmf"/>
  <Override PartName="/ppt/media/image12.jpeg" ContentType="image/jpeg"/>
  <Override PartName="/ppt/media/image3.png" ContentType="image/png"/>
  <Override PartName="/ppt/media/image2.png" ContentType="image/png"/>
  <Override PartName="/ppt/media/image61.jpeg" ContentType="image/jpeg"/>
  <Override PartName="/ppt/media/image14.jpeg" ContentType="image/jpeg"/>
  <Override PartName="/ppt/media/image63.jpeg" ContentType="image/jpeg"/>
  <Override PartName="/ppt/media/image34.wmf" ContentType="image/x-wmf"/>
  <Override PartName="/ppt/media/image57.jpeg" ContentType="image/jpeg"/>
  <Override PartName="/ppt/media/image47.jpeg" ContentType="image/jpeg"/>
  <Override PartName="/ppt/media/image52.wmf" ContentType="image/x-wmf"/>
  <Override PartName="/ppt/media/image1.png" ContentType="image/png"/>
  <Override PartName="/ppt/slideMasters/_rels/slideMaster3.xml.rels" ContentType="application/vnd.openxmlformats-package.relationships+xml"/>
  <Override PartName="/ppt/slideMasters/_rels/slideMaster2.xml.rels" ContentType="application/vnd.openxmlformats-package.relationships+xml"/>
  <Override PartName="/ppt/slideMasters/_rels/slideMaster1.xml.rels" ContentType="application/vnd.openxmlformats-package.relationships+xml"/>
  <Override PartName="/ppt/slideMasters/slideMaster3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1.xml" ContentType="application/vnd.openxmlformats-officedocument.presentationml.slideMaster+xml"/>
  <Override PartName="/ppt/presentation.xml" ContentType="application/vnd.openxmlformats-officedocument.presentationml.presentation.main+xml"/>
</Types>
</file>

<file path=_rels/.rels><?xml version="1.0" encoding="UTF-8"?>
<Relationships xmlns="http://schemas.openxmlformats.org/package/2006/relationships"><Relationship Id="rId1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>
  <p:sldMasterIdLst>
    <p:sldMasterId id="2147483648" r:id="rId2"/>
    <p:sldMasterId id="2147483661" r:id="rId3"/>
    <p:sldMasterId id="2147483674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  <p:sldId id="286" r:id="rId36"/>
    <p:sldId id="287" r:id="rId37"/>
    <p:sldId id="288" r:id="rId38"/>
    <p:sldId id="289" r:id="rId39"/>
    <p:sldId id="290" r:id="rId40"/>
    <p:sldId id="291" r:id="rId41"/>
    <p:sldId id="292" r:id="rId42"/>
    <p:sldId id="293" r:id="rId43"/>
  </p:sldIdLst>
  <p:sldSz cx="9144000" cy="6858000"/>
  <p:notesSz cx="6858000" cy="9144000"/>
</p:presentation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Master" Target="slideMasters/slideMaster3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Relationship Id="rId18" Type="http://schemas.openxmlformats.org/officeDocument/2006/relationships/slide" Target="slides/slide13.xml"/><Relationship Id="rId19" Type="http://schemas.openxmlformats.org/officeDocument/2006/relationships/slide" Target="slides/slide14.xml"/><Relationship Id="rId20" Type="http://schemas.openxmlformats.org/officeDocument/2006/relationships/slide" Target="slides/slide15.xml"/><Relationship Id="rId21" Type="http://schemas.openxmlformats.org/officeDocument/2006/relationships/slide" Target="slides/slide16.xml"/><Relationship Id="rId22" Type="http://schemas.openxmlformats.org/officeDocument/2006/relationships/slide" Target="slides/slide17.xml"/><Relationship Id="rId23" Type="http://schemas.openxmlformats.org/officeDocument/2006/relationships/slide" Target="slides/slide18.xml"/><Relationship Id="rId24" Type="http://schemas.openxmlformats.org/officeDocument/2006/relationships/slide" Target="slides/slide19.xml"/><Relationship Id="rId25" Type="http://schemas.openxmlformats.org/officeDocument/2006/relationships/slide" Target="slides/slide20.xml"/><Relationship Id="rId26" Type="http://schemas.openxmlformats.org/officeDocument/2006/relationships/slide" Target="slides/slide21.xml"/><Relationship Id="rId27" Type="http://schemas.openxmlformats.org/officeDocument/2006/relationships/slide" Target="slides/slide22.xml"/><Relationship Id="rId28" Type="http://schemas.openxmlformats.org/officeDocument/2006/relationships/slide" Target="slides/slide23.xml"/><Relationship Id="rId29" Type="http://schemas.openxmlformats.org/officeDocument/2006/relationships/slide" Target="slides/slide24.xml"/><Relationship Id="rId30" Type="http://schemas.openxmlformats.org/officeDocument/2006/relationships/slide" Target="slides/slide25.xml"/><Relationship Id="rId31" Type="http://schemas.openxmlformats.org/officeDocument/2006/relationships/slide" Target="slides/slide26.xml"/><Relationship Id="rId32" Type="http://schemas.openxmlformats.org/officeDocument/2006/relationships/slide" Target="slides/slide27.xml"/><Relationship Id="rId33" Type="http://schemas.openxmlformats.org/officeDocument/2006/relationships/slide" Target="slides/slide28.xml"/><Relationship Id="rId34" Type="http://schemas.openxmlformats.org/officeDocument/2006/relationships/slide" Target="slides/slide29.xml"/><Relationship Id="rId35" Type="http://schemas.openxmlformats.org/officeDocument/2006/relationships/slide" Target="slides/slide30.xml"/><Relationship Id="rId36" Type="http://schemas.openxmlformats.org/officeDocument/2006/relationships/slide" Target="slides/slide31.xml"/><Relationship Id="rId37" Type="http://schemas.openxmlformats.org/officeDocument/2006/relationships/slide" Target="slides/slide32.xml"/><Relationship Id="rId38" Type="http://schemas.openxmlformats.org/officeDocument/2006/relationships/slide" Target="slides/slide33.xml"/><Relationship Id="rId39" Type="http://schemas.openxmlformats.org/officeDocument/2006/relationships/slide" Target="slides/slide34.xml"/><Relationship Id="rId40" Type="http://schemas.openxmlformats.org/officeDocument/2006/relationships/slide" Target="slides/slide35.xml"/><Relationship Id="rId41" Type="http://schemas.openxmlformats.org/officeDocument/2006/relationships/slide" Target="slides/slide36.xml"/><Relationship Id="rId42" Type="http://schemas.openxmlformats.org/officeDocument/2006/relationships/slide" Target="slides/slide37.xml"/><Relationship Id="rId43" Type="http://schemas.openxmlformats.org/officeDocument/2006/relationships/slide" Target="slides/slide38.xml"/>
</Relationships>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4.xml"/>
</Relationships>
</file>

<file path=ppt/notesMasters/notesMaster1.xml><?xml version="1.0" encoding="utf-8"?>
<p:notesMaster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PlaceHolder 1"/>
          <p:cNvSpPr>
            <a:spLocks noGrp="1"/>
          </p:cNvSpPr>
          <p:nvPr>
            <p:ph type="body"/>
          </p:nvPr>
        </p:nvSpPr>
        <p:spPr>
          <a:xfrm>
            <a:off x="777240" y="4777560"/>
            <a:ext cx="6217560" cy="4525920"/>
          </a:xfrm>
          <a:prstGeom prst="rect">
            <a:avLst/>
          </a:prstGeom>
        </p:spPr>
        <p:txBody>
          <a:bodyPr bIns="0" lIns="0" rIns="0" tIns="0" wrap="none"/>
          <a:p>
            <a:r>
              <a:rPr lang="en-US"/>
              <a:t>Click to edit the notes format</a:t>
            </a:r>
            <a:endParaRPr/>
          </a:p>
        </p:txBody>
      </p:sp>
      <p:sp>
        <p:nvSpPr>
          <p:cNvPr id="118" name="PlaceHolder 2"/>
          <p:cNvSpPr>
            <a:spLocks noGrp="1"/>
          </p:cNvSpPr>
          <p:nvPr>
            <p:ph type="hdr"/>
          </p:nvPr>
        </p:nvSpPr>
        <p:spPr>
          <a:xfrm>
            <a:off x="0" y="0"/>
            <a:ext cx="3372840" cy="502560"/>
          </a:xfrm>
          <a:prstGeom prst="rect">
            <a:avLst/>
          </a:prstGeom>
        </p:spPr>
        <p:txBody>
          <a:bodyPr bIns="0" lIns="0" rIns="0" tIns="0" wrap="none"/>
          <a:p>
            <a:r>
              <a:rPr lang="en-US"/>
              <a:t>&lt;header&gt;</a:t>
            </a:r>
            <a:endParaRPr/>
          </a:p>
        </p:txBody>
      </p:sp>
      <p:sp>
        <p:nvSpPr>
          <p:cNvPr id="119" name="PlaceHolder 3"/>
          <p:cNvSpPr>
            <a:spLocks noGrp="1"/>
          </p:cNvSpPr>
          <p:nvPr>
            <p:ph type="dt"/>
          </p:nvPr>
        </p:nvSpPr>
        <p:spPr>
          <a:xfrm>
            <a:off x="4399200" y="0"/>
            <a:ext cx="3372840" cy="502560"/>
          </a:xfrm>
          <a:prstGeom prst="rect">
            <a:avLst/>
          </a:prstGeom>
        </p:spPr>
        <p:txBody>
          <a:bodyPr bIns="0" lIns="0" rIns="0" tIns="0" wrap="none"/>
          <a:p>
            <a:pPr algn="r"/>
            <a:r>
              <a:rPr lang="en-US"/>
              <a:t>&lt;date/time&gt;</a:t>
            </a:r>
            <a:endParaRPr/>
          </a:p>
        </p:txBody>
      </p:sp>
      <p:sp>
        <p:nvSpPr>
          <p:cNvPr id="120" name="PlaceHolder 4"/>
          <p:cNvSpPr>
            <a:spLocks noGrp="1"/>
          </p:cNvSpPr>
          <p:nvPr>
            <p:ph type="ftr"/>
          </p:nvPr>
        </p:nvSpPr>
        <p:spPr>
          <a:xfrm>
            <a:off x="0" y="9555480"/>
            <a:ext cx="3372840" cy="502560"/>
          </a:xfrm>
          <a:prstGeom prst="rect">
            <a:avLst/>
          </a:prstGeom>
        </p:spPr>
        <p:txBody>
          <a:bodyPr anchor="b" bIns="0" lIns="0" rIns="0" tIns="0" wrap="none"/>
          <a:p>
            <a:r>
              <a:rPr lang="en-US"/>
              <a:t>&lt;footer&gt;</a:t>
            </a:r>
            <a:endParaRPr/>
          </a:p>
        </p:txBody>
      </p:sp>
      <p:sp>
        <p:nvSpPr>
          <p:cNvPr id="121" name="PlaceHolder 5"/>
          <p:cNvSpPr>
            <a:spLocks noGrp="1"/>
          </p:cNvSpPr>
          <p:nvPr>
            <p:ph type="sldNum"/>
          </p:nvPr>
        </p:nvSpPr>
        <p:spPr>
          <a:xfrm>
            <a:off x="4399200" y="9555480"/>
            <a:ext cx="3372840" cy="502560"/>
          </a:xfrm>
          <a:prstGeom prst="rect">
            <a:avLst/>
          </a:prstGeom>
        </p:spPr>
        <p:txBody>
          <a:bodyPr anchor="b" bIns="0" lIns="0" rIns="0" tIns="0" wrap="none"/>
          <a:p>
            <a:pPr algn="r"/>
            <a:fld id="{55E18F59-FBFB-457D-BEEF-60DB4BBF1F17}" type="slidenum">
              <a:rPr lang="en-US"/>
              <a:t>&lt;number&gt;</a:t>
            </a:fld>
            <a:endParaRPr/>
          </a:p>
        </p:txBody>
      </p:sp>
    </p:spTree>
  </p:cSld>
  <p:clrMap accent1="accent1" accent2="accent2" accent3="accent3" accent4="accent4" accent5="accent5" accent6="accent6" bg1="lt1" bg2="lt2" folHlink="folHlink" hlink="hlink" tx1="dk1" tx2="dk2"/>
</p:notesMaster>
</file>

<file path=ppt/notesSlides/_rels/notesSlide10.xml.rels><?xml version="1.0" encoding="UTF-8"?>
<Relationships xmlns="http://schemas.openxmlformats.org/package/2006/relationships"><Relationship Id="rId1" Type="http://schemas.openxmlformats.org/officeDocument/2006/relationships/slide" Target="../slides/slide10.xml"/><Relationship Id="rId2" Type="http://schemas.openxmlformats.org/officeDocument/2006/relationships/notesMaster" Target="../notesMasters/notesMaster1.xml"/>
</Relationships>
</file>

<file path=ppt/notesSlides/_rels/notesSlide11.xml.rels><?xml version="1.0" encoding="UTF-8"?>
<Relationships xmlns="http://schemas.openxmlformats.org/package/2006/relationships"><Relationship Id="rId1" Type="http://schemas.openxmlformats.org/officeDocument/2006/relationships/slide" Target="../slides/slide11.xml"/><Relationship Id="rId2" Type="http://schemas.openxmlformats.org/officeDocument/2006/relationships/notesMaster" Target="../notesMasters/notesMaster1.xml"/>
</Relationships>
</file>

<file path=ppt/notesSlides/_rels/notesSlide12.xml.rels><?xml version="1.0" encoding="UTF-8"?>
<Relationships xmlns="http://schemas.openxmlformats.org/package/2006/relationships"><Relationship Id="rId1" Type="http://schemas.openxmlformats.org/officeDocument/2006/relationships/slide" Target="../slides/slide12.xml"/><Relationship Id="rId2" Type="http://schemas.openxmlformats.org/officeDocument/2006/relationships/notesMaster" Target="../notesMasters/notesMaster1.xml"/>
</Relationships>
</file>

<file path=ppt/notesSlides/_rels/notesSlide13.xml.rels><?xml version="1.0" encoding="UTF-8"?>
<Relationships xmlns="http://schemas.openxmlformats.org/package/2006/relationships"><Relationship Id="rId1" Type="http://schemas.openxmlformats.org/officeDocument/2006/relationships/slide" Target="../slides/slide13.xml"/><Relationship Id="rId2" Type="http://schemas.openxmlformats.org/officeDocument/2006/relationships/notesMaster" Target="../notesMasters/notesMaster1.xml"/>
</Relationships>
</file>

<file path=ppt/notesSlides/_rels/notesSlide21.xml.rels><?xml version="1.0" encoding="UTF-8"?>
<Relationships xmlns="http://schemas.openxmlformats.org/package/2006/relationships"><Relationship Id="rId1" Type="http://schemas.openxmlformats.org/officeDocument/2006/relationships/slide" Target="../slides/slide21.xml"/><Relationship Id="rId2" Type="http://schemas.openxmlformats.org/officeDocument/2006/relationships/notesMaster" Target="../notesMasters/notesMaster1.xml"/>
</Relationships>
</file>

<file path=ppt/notesSlides/_rels/notesSlide22.xml.rels><?xml version="1.0" encoding="UTF-8"?>
<Relationships xmlns="http://schemas.openxmlformats.org/package/2006/relationships"><Relationship Id="rId1" Type="http://schemas.openxmlformats.org/officeDocument/2006/relationships/slide" Target="../slides/slide22.xml"/><Relationship Id="rId2" Type="http://schemas.openxmlformats.org/officeDocument/2006/relationships/notesMaster" Target="../notesMasters/notesMaster1.xml"/>
</Relationships>
</file>

<file path=ppt/notesSlides/_rels/notesSlide23.xml.rels><?xml version="1.0" encoding="UTF-8"?>
<Relationships xmlns="http://schemas.openxmlformats.org/package/2006/relationships"><Relationship Id="rId1" Type="http://schemas.openxmlformats.org/officeDocument/2006/relationships/slide" Target="../slides/slide23.xml"/><Relationship Id="rId2" Type="http://schemas.openxmlformats.org/officeDocument/2006/relationships/notesMaster" Target="../notesMasters/notesMaster1.xml"/>
</Relationships>
</file>

<file path=ppt/notesSlides/_rels/notesSlide26.xml.rels><?xml version="1.0" encoding="UTF-8"?>
<Relationships xmlns="http://schemas.openxmlformats.org/package/2006/relationships"><Relationship Id="rId1" Type="http://schemas.openxmlformats.org/officeDocument/2006/relationships/slide" Target="../slides/slide26.xml"/><Relationship Id="rId2" Type="http://schemas.openxmlformats.org/officeDocument/2006/relationships/notesMaster" Target="../notesMasters/notesMaster1.xml"/>
</Relationships>
</file>

<file path=ppt/notesSlides/_rels/notesSlide28.xml.rels><?xml version="1.0" encoding="UTF-8"?>
<Relationships xmlns="http://schemas.openxmlformats.org/package/2006/relationships"><Relationship Id="rId1" Type="http://schemas.openxmlformats.org/officeDocument/2006/relationships/slide" Target="../slides/slide28.xml"/><Relationship Id="rId2" Type="http://schemas.openxmlformats.org/officeDocument/2006/relationships/notesMaster" Target="../notesMasters/notesMaster1.xml"/>
</Relationships>
</file>

<file path=ppt/notesSlides/_rels/notesSlide29.xml.rels><?xml version="1.0" encoding="UTF-8"?>
<Relationships xmlns="http://schemas.openxmlformats.org/package/2006/relationships"><Relationship Id="rId1" Type="http://schemas.openxmlformats.org/officeDocument/2006/relationships/slide" Target="../slides/slide29.xml"/><Relationship Id="rId2" Type="http://schemas.openxmlformats.org/officeDocument/2006/relationships/notesMaster" Target="../notesMasters/notesMaster1.xml"/>
</Relationships>
</file>

<file path=ppt/notesSlides/_rels/notesSlide38.xml.rels><?xml version="1.0" encoding="UTF-8"?>
<Relationships xmlns="http://schemas.openxmlformats.org/package/2006/relationships"><Relationship Id="rId1" Type="http://schemas.openxmlformats.org/officeDocument/2006/relationships/slide" Target="../slides/slide38.xml"/><Relationship Id="rId2" Type="http://schemas.openxmlformats.org/officeDocument/2006/relationships/notesMaster" Target="../notesMasters/notesMaster1.xml"/>
</Relationships>
</file>

<file path=ppt/notesSlides/_rels/notesSlide4.xml.rels><?xml version="1.0" encoding="UTF-8"?>
<Relationships xmlns="http://schemas.openxmlformats.org/package/2006/relationships"><Relationship Id="rId1" Type="http://schemas.openxmlformats.org/officeDocument/2006/relationships/slide" Target="../slides/slide4.xml"/><Relationship Id="rId2" Type="http://schemas.openxmlformats.org/officeDocument/2006/relationships/notesMaster" Target="../notesMasters/notesMaster1.xml"/>
</Relationships>
</file>

<file path=ppt/notesSlides/_rels/notesSlide9.xml.rels><?xml version="1.0" encoding="UTF-8"?>
<Relationships xmlns="http://schemas.openxmlformats.org/package/2006/relationships"><Relationship Id="rId1" Type="http://schemas.openxmlformats.org/officeDocument/2006/relationships/slide" Target="../slides/slide9.xml"/><Relationship Id="rId2" Type="http://schemas.openxmlformats.org/officeDocument/2006/relationships/notesMaster" Target="../notesMasters/notesMaster1.xml"/>
</Relationships>
</file>

<file path=ppt/notesSlides/notesSlide10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4" name="TextShape 1"/>
          <p:cNvSpPr txBox="1"/>
          <p:nvPr/>
        </p:nvSpPr>
        <p:spPr>
          <a:xfrm>
            <a:off x="3884760" y="8685360"/>
            <a:ext cx="2971440" cy="456840"/>
          </a:xfrm>
          <a:prstGeom prst="rect">
            <a:avLst/>
          </a:prstGeom>
        </p:spPr>
        <p:txBody>
          <a:bodyPr anchor="b"/>
          <a:p>
            <a:pPr algn="r">
              <a:lnSpc>
                <a:spcPct val="100000"/>
              </a:lnSpc>
            </a:pPr>
            <a:fld id="{50FA0E13-1048-4079-82B3-FB493407774D}" type="slidenum">
              <a:rPr lang="en-US" sz="1200"/>
              <a:t>&lt;number&gt;</a:t>
            </a:fld>
            <a:endParaRPr/>
          </a:p>
        </p:txBody>
      </p:sp>
      <p:sp>
        <p:nvSpPr>
          <p:cNvPr id="465" name="PlaceHolder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040" cy="4113000"/>
          </a:xfrm>
          <a:prstGeom prst="rect">
            <a:avLst/>
          </a:prstGeom>
        </p:spPr>
        <p:txBody>
          <a:bodyPr/>
          <a:p>
            <a:endParaRPr/>
          </a:p>
        </p:txBody>
      </p:sp>
    </p:spTree>
  </p:cSld>
</p:notes>
</file>

<file path=ppt/notesSlides/notesSlide11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6" name="TextShape 1"/>
          <p:cNvSpPr txBox="1"/>
          <p:nvPr/>
        </p:nvSpPr>
        <p:spPr>
          <a:xfrm>
            <a:off x="3884760" y="8685360"/>
            <a:ext cx="2971440" cy="456840"/>
          </a:xfrm>
          <a:prstGeom prst="rect">
            <a:avLst/>
          </a:prstGeom>
        </p:spPr>
        <p:txBody>
          <a:bodyPr anchor="b"/>
          <a:p>
            <a:pPr algn="r">
              <a:lnSpc>
                <a:spcPct val="100000"/>
              </a:lnSpc>
            </a:pPr>
            <a:fld id="{E53967EF-BBC8-42C4-8A52-48B70B3902A2}" type="slidenum">
              <a:rPr lang="en-US" sz="1200"/>
              <a:t>&lt;number&gt;</a:t>
            </a:fld>
            <a:endParaRPr/>
          </a:p>
        </p:txBody>
      </p:sp>
      <p:sp>
        <p:nvSpPr>
          <p:cNvPr id="467" name="PlaceHolder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040" cy="4113000"/>
          </a:xfrm>
          <a:prstGeom prst="rect">
            <a:avLst/>
          </a:prstGeom>
        </p:spPr>
        <p:txBody>
          <a:bodyPr/>
          <a:p>
            <a:endParaRPr/>
          </a:p>
        </p:txBody>
      </p:sp>
    </p:spTree>
  </p:cSld>
</p:notes>
</file>

<file path=ppt/notesSlides/notesSlide12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8" name="TextShape 1"/>
          <p:cNvSpPr txBox="1"/>
          <p:nvPr/>
        </p:nvSpPr>
        <p:spPr>
          <a:xfrm>
            <a:off x="3884760" y="8685360"/>
            <a:ext cx="2971440" cy="456840"/>
          </a:xfrm>
          <a:prstGeom prst="rect">
            <a:avLst/>
          </a:prstGeom>
        </p:spPr>
        <p:txBody>
          <a:bodyPr anchor="b"/>
          <a:p>
            <a:pPr algn="r">
              <a:lnSpc>
                <a:spcPct val="100000"/>
              </a:lnSpc>
            </a:pPr>
            <a:fld id="{2141E314-481C-4C9D-A666-62C0954ED955}" type="slidenum">
              <a:rPr lang="en-US" sz="1200"/>
              <a:t>&lt;number&gt;</a:t>
            </a:fld>
            <a:endParaRPr/>
          </a:p>
        </p:txBody>
      </p:sp>
      <p:sp>
        <p:nvSpPr>
          <p:cNvPr id="469" name="PlaceHolder 2"/>
          <p:cNvSpPr>
            <a:spLocks noGrp="1"/>
          </p:cNvSpPr>
          <p:nvPr>
            <p:ph type="body"/>
          </p:nvPr>
        </p:nvSpPr>
        <p:spPr>
          <a:xfrm>
            <a:off x="912960" y="4343400"/>
            <a:ext cx="5032080" cy="4113000"/>
          </a:xfrm>
          <a:prstGeom prst="rect">
            <a:avLst/>
          </a:prstGeom>
        </p:spPr>
        <p:txBody>
          <a:bodyPr/>
          <a:p>
            <a:endParaRPr/>
          </a:p>
        </p:txBody>
      </p:sp>
    </p:spTree>
  </p:cSld>
</p:notes>
</file>

<file path=ppt/notesSlides/notesSlide13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0" name="TextShape 1"/>
          <p:cNvSpPr txBox="1"/>
          <p:nvPr/>
        </p:nvSpPr>
        <p:spPr>
          <a:xfrm>
            <a:off x="3884760" y="8685360"/>
            <a:ext cx="2971440" cy="456840"/>
          </a:xfrm>
          <a:prstGeom prst="rect">
            <a:avLst/>
          </a:prstGeom>
        </p:spPr>
        <p:txBody>
          <a:bodyPr anchor="b"/>
          <a:p>
            <a:pPr algn="r">
              <a:lnSpc>
                <a:spcPct val="100000"/>
              </a:lnSpc>
            </a:pPr>
            <a:fld id="{24A88525-9FF7-45CD-AD77-A6CCBC357481}" type="slidenum">
              <a:rPr lang="en-US" sz="1200"/>
              <a:t>&lt;number&gt;</a:t>
            </a:fld>
            <a:endParaRPr/>
          </a:p>
        </p:txBody>
      </p:sp>
      <p:sp>
        <p:nvSpPr>
          <p:cNvPr id="471" name="PlaceHolder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040" cy="4113000"/>
          </a:xfrm>
          <a:prstGeom prst="rect">
            <a:avLst/>
          </a:prstGeom>
        </p:spPr>
        <p:txBody>
          <a:bodyPr/>
          <a:p>
            <a:endParaRPr/>
          </a:p>
        </p:txBody>
      </p:sp>
    </p:spTree>
  </p:cSld>
</p:notes>
</file>

<file path=ppt/notesSlides/notesSlide21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2" name="TextShape 1"/>
          <p:cNvSpPr txBox="1"/>
          <p:nvPr/>
        </p:nvSpPr>
        <p:spPr>
          <a:xfrm>
            <a:off x="3884760" y="8685360"/>
            <a:ext cx="2971440" cy="456840"/>
          </a:xfrm>
          <a:prstGeom prst="rect">
            <a:avLst/>
          </a:prstGeom>
        </p:spPr>
        <p:txBody>
          <a:bodyPr anchor="b"/>
          <a:p>
            <a:pPr algn="r">
              <a:lnSpc>
                <a:spcPct val="100000"/>
              </a:lnSpc>
            </a:pPr>
            <a:fld id="{A906896C-5D0F-497F-80AE-CF0336DAA705}" type="slidenum">
              <a:rPr lang="en-US" sz="1200"/>
              <a:t>&lt;number&gt;</a:t>
            </a:fld>
            <a:endParaRPr/>
          </a:p>
        </p:txBody>
      </p:sp>
      <p:sp>
        <p:nvSpPr>
          <p:cNvPr id="473" name="PlaceHolder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040" cy="4113000"/>
          </a:xfrm>
          <a:prstGeom prst="rect">
            <a:avLst/>
          </a:prstGeom>
        </p:spPr>
        <p:txBody>
          <a:bodyPr/>
          <a:p>
            <a:endParaRPr/>
          </a:p>
        </p:txBody>
      </p:sp>
    </p:spTree>
  </p:cSld>
</p:notes>
</file>

<file path=ppt/notesSlides/notesSlide22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4" name="TextShape 1"/>
          <p:cNvSpPr txBox="1"/>
          <p:nvPr/>
        </p:nvSpPr>
        <p:spPr>
          <a:xfrm>
            <a:off x="3884760" y="8685360"/>
            <a:ext cx="2971440" cy="456840"/>
          </a:xfrm>
          <a:prstGeom prst="rect">
            <a:avLst/>
          </a:prstGeom>
        </p:spPr>
        <p:txBody>
          <a:bodyPr anchor="b"/>
          <a:p>
            <a:pPr algn="r">
              <a:lnSpc>
                <a:spcPct val="100000"/>
              </a:lnSpc>
            </a:pPr>
            <a:fld id="{BB4267D5-089F-491E-ABE1-D4C6E832E140}" type="slidenum">
              <a:rPr lang="en-US" sz="1200"/>
              <a:t>&lt;number&gt;</a:t>
            </a:fld>
            <a:endParaRPr/>
          </a:p>
        </p:txBody>
      </p:sp>
      <p:sp>
        <p:nvSpPr>
          <p:cNvPr id="475" name="PlaceHolder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040" cy="4113000"/>
          </a:xfrm>
          <a:prstGeom prst="rect">
            <a:avLst/>
          </a:prstGeom>
        </p:spPr>
        <p:txBody>
          <a:bodyPr/>
          <a:p>
            <a:endParaRPr/>
          </a:p>
        </p:txBody>
      </p:sp>
    </p:spTree>
  </p:cSld>
</p:notes>
</file>

<file path=ppt/notesSlides/notesSlide23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6" name="TextShape 1"/>
          <p:cNvSpPr txBox="1"/>
          <p:nvPr/>
        </p:nvSpPr>
        <p:spPr>
          <a:xfrm>
            <a:off x="3884760" y="8685360"/>
            <a:ext cx="2971440" cy="456840"/>
          </a:xfrm>
          <a:prstGeom prst="rect">
            <a:avLst/>
          </a:prstGeom>
        </p:spPr>
        <p:txBody>
          <a:bodyPr anchor="b"/>
          <a:p>
            <a:pPr algn="r">
              <a:lnSpc>
                <a:spcPct val="100000"/>
              </a:lnSpc>
            </a:pPr>
            <a:fld id="{A6775015-9FDE-4066-9834-DD47D672FC46}" type="slidenum">
              <a:rPr lang="en-US" sz="1200"/>
              <a:t>&lt;number&gt;</a:t>
            </a:fld>
            <a:endParaRPr/>
          </a:p>
        </p:txBody>
      </p:sp>
      <p:sp>
        <p:nvSpPr>
          <p:cNvPr id="477" name="PlaceHolder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040" cy="4113000"/>
          </a:xfrm>
          <a:prstGeom prst="rect">
            <a:avLst/>
          </a:prstGeom>
        </p:spPr>
        <p:txBody>
          <a:bodyPr/>
          <a:p>
            <a:endParaRPr/>
          </a:p>
        </p:txBody>
      </p:sp>
    </p:spTree>
  </p:cSld>
</p:notes>
</file>

<file path=ppt/notesSlides/notesSlide26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8" name="TextShape 1"/>
          <p:cNvSpPr txBox="1"/>
          <p:nvPr/>
        </p:nvSpPr>
        <p:spPr>
          <a:xfrm>
            <a:off x="3884760" y="8685360"/>
            <a:ext cx="2971440" cy="456840"/>
          </a:xfrm>
          <a:prstGeom prst="rect">
            <a:avLst/>
          </a:prstGeom>
        </p:spPr>
        <p:txBody>
          <a:bodyPr anchor="b"/>
          <a:p>
            <a:pPr algn="r">
              <a:lnSpc>
                <a:spcPct val="100000"/>
              </a:lnSpc>
            </a:pPr>
            <a:fld id="{FA9D33AD-B9BF-4AFB-8F99-2706F19A30DC}" type="slidenum">
              <a:rPr lang="en-US" sz="1200"/>
              <a:t>&lt;number&gt;</a:t>
            </a:fld>
            <a:endParaRPr/>
          </a:p>
        </p:txBody>
      </p:sp>
      <p:sp>
        <p:nvSpPr>
          <p:cNvPr id="479" name="PlaceHolder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040" cy="4114440"/>
          </a:xfrm>
          <a:prstGeom prst="rect">
            <a:avLst/>
          </a:prstGeom>
        </p:spPr>
        <p:txBody>
          <a:bodyPr/>
          <a:p>
            <a:endParaRPr/>
          </a:p>
        </p:txBody>
      </p:sp>
    </p:spTree>
  </p:cSld>
</p:notes>
</file>

<file path=ppt/notesSlides/notesSlide28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0" name="TextShape 1"/>
          <p:cNvSpPr txBox="1"/>
          <p:nvPr/>
        </p:nvSpPr>
        <p:spPr>
          <a:xfrm>
            <a:off x="3884760" y="8685360"/>
            <a:ext cx="2971440" cy="456840"/>
          </a:xfrm>
          <a:prstGeom prst="rect">
            <a:avLst/>
          </a:prstGeom>
        </p:spPr>
        <p:txBody>
          <a:bodyPr anchor="b"/>
          <a:p>
            <a:pPr algn="r">
              <a:lnSpc>
                <a:spcPct val="100000"/>
              </a:lnSpc>
            </a:pPr>
            <a:fld id="{A83D44D6-47D9-410D-8E91-7FED7DC960C3}" type="slidenum">
              <a:rPr lang="en-US" sz="1200"/>
              <a:t>&lt;number&gt;</a:t>
            </a:fld>
            <a:endParaRPr/>
          </a:p>
        </p:txBody>
      </p:sp>
      <p:sp>
        <p:nvSpPr>
          <p:cNvPr id="481" name="PlaceHolder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040" cy="4114440"/>
          </a:xfrm>
          <a:prstGeom prst="rect">
            <a:avLst/>
          </a:prstGeom>
        </p:spPr>
        <p:txBody>
          <a:bodyPr/>
          <a:p>
            <a:endParaRPr/>
          </a:p>
        </p:txBody>
      </p:sp>
    </p:spTree>
  </p:cSld>
</p:notes>
</file>

<file path=ppt/notesSlides/notesSlide29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2" name="TextShape 1"/>
          <p:cNvSpPr txBox="1"/>
          <p:nvPr/>
        </p:nvSpPr>
        <p:spPr>
          <a:xfrm>
            <a:off x="3884760" y="8685360"/>
            <a:ext cx="2971440" cy="456840"/>
          </a:xfrm>
          <a:prstGeom prst="rect">
            <a:avLst/>
          </a:prstGeom>
        </p:spPr>
        <p:txBody>
          <a:bodyPr anchor="b"/>
          <a:p>
            <a:pPr algn="r">
              <a:lnSpc>
                <a:spcPct val="100000"/>
              </a:lnSpc>
            </a:pPr>
            <a:fld id="{9B0FA753-35DC-461E-87F3-6AC8836274E6}" type="slidenum">
              <a:rPr lang="en-US" sz="1200"/>
              <a:t>&lt;number&gt;</a:t>
            </a:fld>
            <a:endParaRPr/>
          </a:p>
        </p:txBody>
      </p:sp>
      <p:sp>
        <p:nvSpPr>
          <p:cNvPr id="483" name="PlaceHolder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040" cy="4114440"/>
          </a:xfrm>
          <a:prstGeom prst="rect">
            <a:avLst/>
          </a:prstGeom>
        </p:spPr>
        <p:txBody>
          <a:bodyPr/>
          <a:p>
            <a:endParaRPr/>
          </a:p>
        </p:txBody>
      </p:sp>
    </p:spTree>
  </p:cSld>
</p:notes>
</file>

<file path=ppt/notesSlides/notesSlide38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4" name="TextShape 1"/>
          <p:cNvSpPr txBox="1"/>
          <p:nvPr/>
        </p:nvSpPr>
        <p:spPr>
          <a:xfrm>
            <a:off x="3884760" y="8685360"/>
            <a:ext cx="2971440" cy="456840"/>
          </a:xfrm>
          <a:prstGeom prst="rect">
            <a:avLst/>
          </a:prstGeom>
        </p:spPr>
        <p:txBody>
          <a:bodyPr anchor="b"/>
          <a:p>
            <a:pPr algn="r">
              <a:lnSpc>
                <a:spcPct val="100000"/>
              </a:lnSpc>
            </a:pPr>
            <a:fld id="{C155AEEA-2657-46C5-BF3C-2A1E05CB3692}" type="slidenum">
              <a:rPr lang="en-US" sz="1200"/>
              <a:t>&lt;number&gt;</a:t>
            </a:fld>
            <a:endParaRPr/>
          </a:p>
        </p:txBody>
      </p:sp>
      <p:sp>
        <p:nvSpPr>
          <p:cNvPr id="485" name="PlaceHolder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040" cy="4113000"/>
          </a:xfrm>
          <a:prstGeom prst="rect">
            <a:avLst/>
          </a:prstGeom>
        </p:spPr>
        <p:txBody>
          <a:bodyPr/>
          <a:p>
            <a:endParaRPr/>
          </a:p>
        </p:txBody>
      </p:sp>
    </p:spTree>
  </p:cSld>
</p:notes>
</file>

<file path=ppt/notesSlides/notesSlide4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" name="TextShape 1"/>
          <p:cNvSpPr txBox="1"/>
          <p:nvPr/>
        </p:nvSpPr>
        <p:spPr>
          <a:xfrm>
            <a:off x="3884760" y="8685360"/>
            <a:ext cx="2971440" cy="456840"/>
          </a:xfrm>
          <a:prstGeom prst="rect">
            <a:avLst/>
          </a:prstGeom>
        </p:spPr>
        <p:txBody>
          <a:bodyPr anchor="b"/>
          <a:p>
            <a:pPr algn="r">
              <a:lnSpc>
                <a:spcPct val="100000"/>
              </a:lnSpc>
            </a:pPr>
            <a:fld id="{69AAB989-D7CF-4983-95EB-B8DA9D431429}" type="slidenum">
              <a:rPr lang="en-US" sz="1200"/>
              <a:t>&lt;number&gt;</a:t>
            </a:fld>
            <a:endParaRPr/>
          </a:p>
        </p:txBody>
      </p:sp>
      <p:sp>
        <p:nvSpPr>
          <p:cNvPr id="461" name="PlaceHolder 2"/>
          <p:cNvSpPr>
            <a:spLocks noGrp="1"/>
          </p:cNvSpPr>
          <p:nvPr>
            <p:ph type="body"/>
          </p:nvPr>
        </p:nvSpPr>
        <p:spPr>
          <a:xfrm>
            <a:off x="914400" y="4344840"/>
            <a:ext cx="5028840" cy="4111200"/>
          </a:xfrm>
          <a:prstGeom prst="rect">
            <a:avLst/>
          </a:prstGeom>
        </p:spPr>
        <p:txBody>
          <a:bodyPr/>
          <a:p>
            <a:endParaRPr/>
          </a:p>
        </p:txBody>
      </p:sp>
    </p:spTree>
  </p:cSld>
</p:notes>
</file>

<file path=ppt/notesSlides/notesSlide9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2" name="TextShape 1"/>
          <p:cNvSpPr txBox="1"/>
          <p:nvPr/>
        </p:nvSpPr>
        <p:spPr>
          <a:xfrm>
            <a:off x="3884760" y="8685360"/>
            <a:ext cx="2971440" cy="456840"/>
          </a:xfrm>
          <a:prstGeom prst="rect">
            <a:avLst/>
          </a:prstGeom>
        </p:spPr>
        <p:txBody>
          <a:bodyPr anchor="b"/>
          <a:p>
            <a:pPr algn="r">
              <a:lnSpc>
                <a:spcPct val="100000"/>
              </a:lnSpc>
            </a:pPr>
            <a:fld id="{5A74D209-0CD0-4140-A357-4D084AEA7C58}" type="slidenum">
              <a:rPr lang="en-US" sz="1200"/>
              <a:t>&lt;number&gt;</a:t>
            </a:fld>
            <a:endParaRPr/>
          </a:p>
        </p:txBody>
      </p:sp>
      <p:sp>
        <p:nvSpPr>
          <p:cNvPr id="463" name="PlaceHolder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040" cy="4113000"/>
          </a:xfrm>
          <a:prstGeom prst="rect">
            <a:avLst/>
          </a:prstGeom>
        </p:spPr>
        <p:txBody>
          <a:bodyPr/>
          <a:p>
            <a:endParaRPr/>
          </a:p>
        </p:txBody>
      </p:sp>
    </p:spTree>
  </p:cSld>
</p:note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3.png"/><Relationship Id="rId3" Type="http://schemas.openxmlformats.org/officeDocument/2006/relationships/image" Target="../media/image4.png"/>
</Relationships>
</file>

<file path=ppt/slideLayouts/_rels/slideLayout2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3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5.png"/><Relationship Id="rId3" Type="http://schemas.openxmlformats.org/officeDocument/2006/relationships/image" Target="../media/image6.png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blank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objOverTx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240" cy="41112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228600" y="914400"/>
            <a:ext cx="8686440" cy="261648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228600" y="3779640"/>
            <a:ext cx="8686440" cy="261648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fourObj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240" cy="41112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30" name="PlaceHolder 2"/>
          <p:cNvSpPr>
            <a:spLocks noGrp="1"/>
          </p:cNvSpPr>
          <p:nvPr>
            <p:ph type="body"/>
          </p:nvPr>
        </p:nvSpPr>
        <p:spPr>
          <a:xfrm>
            <a:off x="228600" y="914400"/>
            <a:ext cx="4238640" cy="261648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31" name="PlaceHolder 3"/>
          <p:cNvSpPr>
            <a:spLocks noGrp="1"/>
          </p:cNvSpPr>
          <p:nvPr>
            <p:ph type="body"/>
          </p:nvPr>
        </p:nvSpPr>
        <p:spPr>
          <a:xfrm>
            <a:off x="4679280" y="914400"/>
            <a:ext cx="4238640" cy="261648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32" name="PlaceHolder 4"/>
          <p:cNvSpPr>
            <a:spLocks noGrp="1"/>
          </p:cNvSpPr>
          <p:nvPr>
            <p:ph type="body"/>
          </p:nvPr>
        </p:nvSpPr>
        <p:spPr>
          <a:xfrm>
            <a:off x="4679280" y="3779640"/>
            <a:ext cx="4238640" cy="261648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33" name="PlaceHolder 5"/>
          <p:cNvSpPr>
            <a:spLocks noGrp="1"/>
          </p:cNvSpPr>
          <p:nvPr>
            <p:ph type="body"/>
          </p:nvPr>
        </p:nvSpPr>
        <p:spPr>
          <a:xfrm>
            <a:off x="228600" y="3779640"/>
            <a:ext cx="4238640" cy="261648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blank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240" cy="41112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35" name="PlaceHolder 2"/>
          <p:cNvSpPr>
            <a:spLocks noGrp="1"/>
          </p:cNvSpPr>
          <p:nvPr>
            <p:ph type="body"/>
          </p:nvPr>
        </p:nvSpPr>
        <p:spPr>
          <a:xfrm>
            <a:off x="228600" y="914400"/>
            <a:ext cx="4238640" cy="261648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36" name="PlaceHolder 3"/>
          <p:cNvSpPr>
            <a:spLocks noGrp="1"/>
          </p:cNvSpPr>
          <p:nvPr>
            <p:ph type="body"/>
          </p:nvPr>
        </p:nvSpPr>
        <p:spPr>
          <a:xfrm>
            <a:off x="4679280" y="914400"/>
            <a:ext cx="4238640" cy="261648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pic>
        <p:nvPicPr>
          <p:cNvPr descr="" id="37" name=""/>
          <p:cNvPicPr/>
          <p:nvPr/>
        </p:nvPicPr>
        <p:blipFill>
          <a:blip r:embed="rId2"/>
          <a:stretch>
            <a:fillRect/>
          </a:stretch>
        </p:blipFill>
        <p:spPr>
          <a:xfrm>
            <a:off x="5158800" y="3779640"/>
            <a:ext cx="3279240" cy="2616480"/>
          </a:xfrm>
          <a:prstGeom prst="rect">
            <a:avLst/>
          </a:prstGeom>
          <a:ln>
            <a:noFill/>
          </a:ln>
        </p:spPr>
      </p:pic>
      <p:pic>
        <p:nvPicPr>
          <p:cNvPr descr="" id="38" name=""/>
          <p:cNvPicPr/>
          <p:nvPr/>
        </p:nvPicPr>
        <p:blipFill>
          <a:blip r:embed="rId3"/>
          <a:stretch>
            <a:fillRect/>
          </a:stretch>
        </p:blipFill>
        <p:spPr>
          <a:xfrm>
            <a:off x="708120" y="3779640"/>
            <a:ext cx="3279240" cy="2616480"/>
          </a:xfrm>
          <a:prstGeom prst="rect">
            <a:avLst/>
          </a:prstGeom>
          <a:ln>
            <a:noFill/>
          </a:ln>
        </p:spPr>
      </p:pic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blank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tx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PlaceHolder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240" cy="41112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45" name="PlaceHolder 2"/>
          <p:cNvSpPr>
            <a:spLocks noGrp="1"/>
          </p:cNvSpPr>
          <p:nvPr>
            <p:ph type="subTitle"/>
          </p:nvPr>
        </p:nvSpPr>
        <p:spPr>
          <a:xfrm>
            <a:off x="228600" y="914400"/>
            <a:ext cx="8686440" cy="548640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obj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PlaceHolder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240" cy="41112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47" name="PlaceHolder 2"/>
          <p:cNvSpPr>
            <a:spLocks noGrp="1"/>
          </p:cNvSpPr>
          <p:nvPr>
            <p:ph type="body"/>
          </p:nvPr>
        </p:nvSpPr>
        <p:spPr>
          <a:xfrm>
            <a:off x="228600" y="914400"/>
            <a:ext cx="8686440" cy="548604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twoObj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240" cy="41112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49" name="PlaceHolder 2"/>
          <p:cNvSpPr>
            <a:spLocks noGrp="1"/>
          </p:cNvSpPr>
          <p:nvPr>
            <p:ph type="body"/>
          </p:nvPr>
        </p:nvSpPr>
        <p:spPr>
          <a:xfrm>
            <a:off x="228600" y="914400"/>
            <a:ext cx="4238640" cy="548604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50" name="PlaceHolder 3"/>
          <p:cNvSpPr>
            <a:spLocks noGrp="1"/>
          </p:cNvSpPr>
          <p:nvPr>
            <p:ph type="body"/>
          </p:nvPr>
        </p:nvSpPr>
        <p:spPr>
          <a:xfrm>
            <a:off x="4679280" y="914400"/>
            <a:ext cx="4238640" cy="548604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PlaceHolder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240" cy="41112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objOnly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PlaceHolder 1"/>
          <p:cNvSpPr>
            <a:spLocks noGrp="1"/>
          </p:cNvSpPr>
          <p:nvPr>
            <p:ph type="subTitle"/>
          </p:nvPr>
        </p:nvSpPr>
        <p:spPr>
          <a:xfrm>
            <a:off x="457200" y="228600"/>
            <a:ext cx="8229240" cy="617184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twoObjAndObj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240" cy="41112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54" name="PlaceHolder 2"/>
          <p:cNvSpPr>
            <a:spLocks noGrp="1"/>
          </p:cNvSpPr>
          <p:nvPr>
            <p:ph type="body"/>
          </p:nvPr>
        </p:nvSpPr>
        <p:spPr>
          <a:xfrm>
            <a:off x="228600" y="914400"/>
            <a:ext cx="4238640" cy="261648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55" name="PlaceHolder 3"/>
          <p:cNvSpPr>
            <a:spLocks noGrp="1"/>
          </p:cNvSpPr>
          <p:nvPr>
            <p:ph type="body"/>
          </p:nvPr>
        </p:nvSpPr>
        <p:spPr>
          <a:xfrm>
            <a:off x="228600" y="3779640"/>
            <a:ext cx="4238640" cy="261648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56" name="PlaceHolder 4"/>
          <p:cNvSpPr>
            <a:spLocks noGrp="1"/>
          </p:cNvSpPr>
          <p:nvPr>
            <p:ph type="body"/>
          </p:nvPr>
        </p:nvSpPr>
        <p:spPr>
          <a:xfrm>
            <a:off x="4679280" y="914400"/>
            <a:ext cx="4238640" cy="548604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tx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240" cy="41112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228600" y="914400"/>
            <a:ext cx="8686440" cy="548640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objAndTwoObj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PlaceHolder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240" cy="41112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58" name="PlaceHolder 2"/>
          <p:cNvSpPr>
            <a:spLocks noGrp="1"/>
          </p:cNvSpPr>
          <p:nvPr>
            <p:ph type="body"/>
          </p:nvPr>
        </p:nvSpPr>
        <p:spPr>
          <a:xfrm>
            <a:off x="228600" y="914400"/>
            <a:ext cx="4238640" cy="548604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59" name="PlaceHolder 3"/>
          <p:cNvSpPr>
            <a:spLocks noGrp="1"/>
          </p:cNvSpPr>
          <p:nvPr>
            <p:ph type="body"/>
          </p:nvPr>
        </p:nvSpPr>
        <p:spPr>
          <a:xfrm>
            <a:off x="4679280" y="914400"/>
            <a:ext cx="4238640" cy="261648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60" name="PlaceHolder 4"/>
          <p:cNvSpPr>
            <a:spLocks noGrp="1"/>
          </p:cNvSpPr>
          <p:nvPr>
            <p:ph type="body"/>
          </p:nvPr>
        </p:nvSpPr>
        <p:spPr>
          <a:xfrm>
            <a:off x="4679280" y="3779640"/>
            <a:ext cx="4238640" cy="261648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twoObjOverTx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PlaceHolder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240" cy="41112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62" name="PlaceHolder 2"/>
          <p:cNvSpPr>
            <a:spLocks noGrp="1"/>
          </p:cNvSpPr>
          <p:nvPr>
            <p:ph type="body"/>
          </p:nvPr>
        </p:nvSpPr>
        <p:spPr>
          <a:xfrm>
            <a:off x="228600" y="914400"/>
            <a:ext cx="4238640" cy="261648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63" name="PlaceHolder 3"/>
          <p:cNvSpPr>
            <a:spLocks noGrp="1"/>
          </p:cNvSpPr>
          <p:nvPr>
            <p:ph type="body"/>
          </p:nvPr>
        </p:nvSpPr>
        <p:spPr>
          <a:xfrm>
            <a:off x="4679280" y="914400"/>
            <a:ext cx="4238640" cy="261648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64" name="PlaceHolder 4"/>
          <p:cNvSpPr>
            <a:spLocks noGrp="1"/>
          </p:cNvSpPr>
          <p:nvPr>
            <p:ph type="body"/>
          </p:nvPr>
        </p:nvSpPr>
        <p:spPr>
          <a:xfrm>
            <a:off x="228600" y="3779640"/>
            <a:ext cx="8686080" cy="261648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objOverTx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PlaceHolder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240" cy="41112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66" name="PlaceHolder 2"/>
          <p:cNvSpPr>
            <a:spLocks noGrp="1"/>
          </p:cNvSpPr>
          <p:nvPr>
            <p:ph type="body"/>
          </p:nvPr>
        </p:nvSpPr>
        <p:spPr>
          <a:xfrm>
            <a:off x="228600" y="914400"/>
            <a:ext cx="8686440" cy="261648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67" name="PlaceHolder 3"/>
          <p:cNvSpPr>
            <a:spLocks noGrp="1"/>
          </p:cNvSpPr>
          <p:nvPr>
            <p:ph type="body"/>
          </p:nvPr>
        </p:nvSpPr>
        <p:spPr>
          <a:xfrm>
            <a:off x="228600" y="3779640"/>
            <a:ext cx="8686440" cy="261648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fourObj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PlaceHolder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240" cy="41112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69" name="PlaceHolder 2"/>
          <p:cNvSpPr>
            <a:spLocks noGrp="1"/>
          </p:cNvSpPr>
          <p:nvPr>
            <p:ph type="body"/>
          </p:nvPr>
        </p:nvSpPr>
        <p:spPr>
          <a:xfrm>
            <a:off x="228600" y="914400"/>
            <a:ext cx="4238640" cy="261648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70" name="PlaceHolder 3"/>
          <p:cNvSpPr>
            <a:spLocks noGrp="1"/>
          </p:cNvSpPr>
          <p:nvPr>
            <p:ph type="body"/>
          </p:nvPr>
        </p:nvSpPr>
        <p:spPr>
          <a:xfrm>
            <a:off x="4679280" y="914400"/>
            <a:ext cx="4238640" cy="261648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71" name="PlaceHolder 4"/>
          <p:cNvSpPr>
            <a:spLocks noGrp="1"/>
          </p:cNvSpPr>
          <p:nvPr>
            <p:ph type="body"/>
          </p:nvPr>
        </p:nvSpPr>
        <p:spPr>
          <a:xfrm>
            <a:off x="4679280" y="3779640"/>
            <a:ext cx="4238640" cy="261648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72" name="PlaceHolder 5"/>
          <p:cNvSpPr>
            <a:spLocks noGrp="1"/>
          </p:cNvSpPr>
          <p:nvPr>
            <p:ph type="body"/>
          </p:nvPr>
        </p:nvSpPr>
        <p:spPr>
          <a:xfrm>
            <a:off x="228600" y="3779640"/>
            <a:ext cx="4238640" cy="261648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blank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PlaceHolder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240" cy="41112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74" name="PlaceHolder 2"/>
          <p:cNvSpPr>
            <a:spLocks noGrp="1"/>
          </p:cNvSpPr>
          <p:nvPr>
            <p:ph type="body"/>
          </p:nvPr>
        </p:nvSpPr>
        <p:spPr>
          <a:xfrm>
            <a:off x="228600" y="914400"/>
            <a:ext cx="4238640" cy="261648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75" name="PlaceHolder 3"/>
          <p:cNvSpPr>
            <a:spLocks noGrp="1"/>
          </p:cNvSpPr>
          <p:nvPr>
            <p:ph type="body"/>
          </p:nvPr>
        </p:nvSpPr>
        <p:spPr>
          <a:xfrm>
            <a:off x="4679280" y="914400"/>
            <a:ext cx="4238640" cy="261648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pic>
        <p:nvPicPr>
          <p:cNvPr descr="" id="76" name=""/>
          <p:cNvPicPr/>
          <p:nvPr/>
        </p:nvPicPr>
        <p:blipFill>
          <a:blip r:embed="rId2"/>
          <a:stretch>
            <a:fillRect/>
          </a:stretch>
        </p:blipFill>
        <p:spPr>
          <a:xfrm>
            <a:off x="5158800" y="3779640"/>
            <a:ext cx="3279240" cy="2616480"/>
          </a:xfrm>
          <a:prstGeom prst="rect">
            <a:avLst/>
          </a:prstGeom>
          <a:ln>
            <a:noFill/>
          </a:ln>
        </p:spPr>
      </p:pic>
      <p:pic>
        <p:nvPicPr>
          <p:cNvPr descr="" id="77" name=""/>
          <p:cNvPicPr/>
          <p:nvPr/>
        </p:nvPicPr>
        <p:blipFill>
          <a:blip r:embed="rId3"/>
          <a:stretch>
            <a:fillRect/>
          </a:stretch>
        </p:blipFill>
        <p:spPr>
          <a:xfrm>
            <a:off x="708120" y="3779640"/>
            <a:ext cx="3279240" cy="2616480"/>
          </a:xfrm>
          <a:prstGeom prst="rect">
            <a:avLst/>
          </a:prstGeom>
          <a:ln>
            <a:noFill/>
          </a:ln>
        </p:spPr>
      </p:pic>
    </p:spTree>
  </p:cSld>
</p:sldLayout>
</file>

<file path=ppt/slideLayouts/slideLayout25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blank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26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tx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PlaceHolder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240" cy="41112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84" name="PlaceHolder 2"/>
          <p:cNvSpPr>
            <a:spLocks noGrp="1"/>
          </p:cNvSpPr>
          <p:nvPr>
            <p:ph type="subTitle"/>
          </p:nvPr>
        </p:nvSpPr>
        <p:spPr>
          <a:xfrm>
            <a:off x="228600" y="914400"/>
            <a:ext cx="8686440" cy="548640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</p:spTree>
  </p:cSld>
</p:sldLayout>
</file>

<file path=ppt/slideLayouts/slideLayout27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obj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PlaceHolder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240" cy="41112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86" name="PlaceHolder 2"/>
          <p:cNvSpPr>
            <a:spLocks noGrp="1"/>
          </p:cNvSpPr>
          <p:nvPr>
            <p:ph type="body"/>
          </p:nvPr>
        </p:nvSpPr>
        <p:spPr>
          <a:xfrm>
            <a:off x="228600" y="914400"/>
            <a:ext cx="8686440" cy="548604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28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twoObj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PlaceHolder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240" cy="41112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88" name="PlaceHolder 2"/>
          <p:cNvSpPr>
            <a:spLocks noGrp="1"/>
          </p:cNvSpPr>
          <p:nvPr>
            <p:ph type="body"/>
          </p:nvPr>
        </p:nvSpPr>
        <p:spPr>
          <a:xfrm>
            <a:off x="228600" y="914400"/>
            <a:ext cx="4238640" cy="548604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89" name="PlaceHolder 3"/>
          <p:cNvSpPr>
            <a:spLocks noGrp="1"/>
          </p:cNvSpPr>
          <p:nvPr>
            <p:ph type="body"/>
          </p:nvPr>
        </p:nvSpPr>
        <p:spPr>
          <a:xfrm>
            <a:off x="4679280" y="914400"/>
            <a:ext cx="4238640" cy="548604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29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PlaceHolder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240" cy="41112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obj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240" cy="41112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8" name="PlaceHolder 2"/>
          <p:cNvSpPr>
            <a:spLocks noGrp="1"/>
          </p:cNvSpPr>
          <p:nvPr>
            <p:ph type="body"/>
          </p:nvPr>
        </p:nvSpPr>
        <p:spPr>
          <a:xfrm>
            <a:off x="228600" y="914400"/>
            <a:ext cx="8686440" cy="548604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30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objOnly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PlaceHolder 1"/>
          <p:cNvSpPr>
            <a:spLocks noGrp="1"/>
          </p:cNvSpPr>
          <p:nvPr>
            <p:ph type="subTitle"/>
          </p:nvPr>
        </p:nvSpPr>
        <p:spPr>
          <a:xfrm>
            <a:off x="457200" y="228600"/>
            <a:ext cx="8229240" cy="617184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</p:spTree>
  </p:cSld>
</p:sldLayout>
</file>

<file path=ppt/slideLayouts/slideLayout31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twoObjAndObj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PlaceHolder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240" cy="41112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93" name="PlaceHolder 2"/>
          <p:cNvSpPr>
            <a:spLocks noGrp="1"/>
          </p:cNvSpPr>
          <p:nvPr>
            <p:ph type="body"/>
          </p:nvPr>
        </p:nvSpPr>
        <p:spPr>
          <a:xfrm>
            <a:off x="228600" y="914400"/>
            <a:ext cx="4238640" cy="261648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94" name="PlaceHolder 3"/>
          <p:cNvSpPr>
            <a:spLocks noGrp="1"/>
          </p:cNvSpPr>
          <p:nvPr>
            <p:ph type="body"/>
          </p:nvPr>
        </p:nvSpPr>
        <p:spPr>
          <a:xfrm>
            <a:off x="228600" y="3779640"/>
            <a:ext cx="4238640" cy="261648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95" name="PlaceHolder 4"/>
          <p:cNvSpPr>
            <a:spLocks noGrp="1"/>
          </p:cNvSpPr>
          <p:nvPr>
            <p:ph type="body"/>
          </p:nvPr>
        </p:nvSpPr>
        <p:spPr>
          <a:xfrm>
            <a:off x="4679280" y="914400"/>
            <a:ext cx="4238640" cy="548604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32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objAndTwoObj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PlaceHolder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240" cy="41112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97" name="PlaceHolder 2"/>
          <p:cNvSpPr>
            <a:spLocks noGrp="1"/>
          </p:cNvSpPr>
          <p:nvPr>
            <p:ph type="body"/>
          </p:nvPr>
        </p:nvSpPr>
        <p:spPr>
          <a:xfrm>
            <a:off x="228600" y="914400"/>
            <a:ext cx="4238640" cy="548604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98" name="PlaceHolder 3"/>
          <p:cNvSpPr>
            <a:spLocks noGrp="1"/>
          </p:cNvSpPr>
          <p:nvPr>
            <p:ph type="body"/>
          </p:nvPr>
        </p:nvSpPr>
        <p:spPr>
          <a:xfrm>
            <a:off x="4679280" y="914400"/>
            <a:ext cx="4238640" cy="261648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99" name="PlaceHolder 4"/>
          <p:cNvSpPr>
            <a:spLocks noGrp="1"/>
          </p:cNvSpPr>
          <p:nvPr>
            <p:ph type="body"/>
          </p:nvPr>
        </p:nvSpPr>
        <p:spPr>
          <a:xfrm>
            <a:off x="4679280" y="3779640"/>
            <a:ext cx="4238640" cy="261648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33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twoObjOverTx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PlaceHolder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240" cy="41112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101" name="PlaceHolder 2"/>
          <p:cNvSpPr>
            <a:spLocks noGrp="1"/>
          </p:cNvSpPr>
          <p:nvPr>
            <p:ph type="body"/>
          </p:nvPr>
        </p:nvSpPr>
        <p:spPr>
          <a:xfrm>
            <a:off x="228600" y="914400"/>
            <a:ext cx="4238640" cy="261648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102" name="PlaceHolder 3"/>
          <p:cNvSpPr>
            <a:spLocks noGrp="1"/>
          </p:cNvSpPr>
          <p:nvPr>
            <p:ph type="body"/>
          </p:nvPr>
        </p:nvSpPr>
        <p:spPr>
          <a:xfrm>
            <a:off x="4679280" y="914400"/>
            <a:ext cx="4238640" cy="261648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103" name="PlaceHolder 4"/>
          <p:cNvSpPr>
            <a:spLocks noGrp="1"/>
          </p:cNvSpPr>
          <p:nvPr>
            <p:ph type="body"/>
          </p:nvPr>
        </p:nvSpPr>
        <p:spPr>
          <a:xfrm>
            <a:off x="228600" y="3779640"/>
            <a:ext cx="8686080" cy="261648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34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objOverTx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PlaceHolder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240" cy="41112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105" name="PlaceHolder 2"/>
          <p:cNvSpPr>
            <a:spLocks noGrp="1"/>
          </p:cNvSpPr>
          <p:nvPr>
            <p:ph type="body"/>
          </p:nvPr>
        </p:nvSpPr>
        <p:spPr>
          <a:xfrm>
            <a:off x="228600" y="914400"/>
            <a:ext cx="8686440" cy="261648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106" name="PlaceHolder 3"/>
          <p:cNvSpPr>
            <a:spLocks noGrp="1"/>
          </p:cNvSpPr>
          <p:nvPr>
            <p:ph type="body"/>
          </p:nvPr>
        </p:nvSpPr>
        <p:spPr>
          <a:xfrm>
            <a:off x="228600" y="3779640"/>
            <a:ext cx="8686440" cy="261648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35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fourObj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PlaceHolder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240" cy="41112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108" name="PlaceHolder 2"/>
          <p:cNvSpPr>
            <a:spLocks noGrp="1"/>
          </p:cNvSpPr>
          <p:nvPr>
            <p:ph type="body"/>
          </p:nvPr>
        </p:nvSpPr>
        <p:spPr>
          <a:xfrm>
            <a:off x="228600" y="914400"/>
            <a:ext cx="4238640" cy="261648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109" name="PlaceHolder 3"/>
          <p:cNvSpPr>
            <a:spLocks noGrp="1"/>
          </p:cNvSpPr>
          <p:nvPr>
            <p:ph type="body"/>
          </p:nvPr>
        </p:nvSpPr>
        <p:spPr>
          <a:xfrm>
            <a:off x="4679280" y="914400"/>
            <a:ext cx="4238640" cy="261648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110" name="PlaceHolder 4"/>
          <p:cNvSpPr>
            <a:spLocks noGrp="1"/>
          </p:cNvSpPr>
          <p:nvPr>
            <p:ph type="body"/>
          </p:nvPr>
        </p:nvSpPr>
        <p:spPr>
          <a:xfrm>
            <a:off x="4679280" y="3779640"/>
            <a:ext cx="4238640" cy="261648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111" name="PlaceHolder 5"/>
          <p:cNvSpPr>
            <a:spLocks noGrp="1"/>
          </p:cNvSpPr>
          <p:nvPr>
            <p:ph type="body"/>
          </p:nvPr>
        </p:nvSpPr>
        <p:spPr>
          <a:xfrm>
            <a:off x="228600" y="3779640"/>
            <a:ext cx="4238640" cy="261648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36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blank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PlaceHolder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240" cy="41112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113" name="PlaceHolder 2"/>
          <p:cNvSpPr>
            <a:spLocks noGrp="1"/>
          </p:cNvSpPr>
          <p:nvPr>
            <p:ph type="body"/>
          </p:nvPr>
        </p:nvSpPr>
        <p:spPr>
          <a:xfrm>
            <a:off x="228600" y="914400"/>
            <a:ext cx="4238640" cy="261648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114" name="PlaceHolder 3"/>
          <p:cNvSpPr>
            <a:spLocks noGrp="1"/>
          </p:cNvSpPr>
          <p:nvPr>
            <p:ph type="body"/>
          </p:nvPr>
        </p:nvSpPr>
        <p:spPr>
          <a:xfrm>
            <a:off x="4679280" y="914400"/>
            <a:ext cx="4238640" cy="261648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pic>
        <p:nvPicPr>
          <p:cNvPr descr="" id="115" name=""/>
          <p:cNvPicPr/>
          <p:nvPr/>
        </p:nvPicPr>
        <p:blipFill>
          <a:blip r:embed="rId2"/>
          <a:stretch>
            <a:fillRect/>
          </a:stretch>
        </p:blipFill>
        <p:spPr>
          <a:xfrm>
            <a:off x="5158800" y="3779640"/>
            <a:ext cx="3279240" cy="2616480"/>
          </a:xfrm>
          <a:prstGeom prst="rect">
            <a:avLst/>
          </a:prstGeom>
          <a:ln>
            <a:noFill/>
          </a:ln>
        </p:spPr>
      </p:pic>
      <p:pic>
        <p:nvPicPr>
          <p:cNvPr descr="" id="116" name=""/>
          <p:cNvPicPr/>
          <p:nvPr/>
        </p:nvPicPr>
        <p:blipFill>
          <a:blip r:embed="rId3"/>
          <a:stretch>
            <a:fillRect/>
          </a:stretch>
        </p:blipFill>
        <p:spPr>
          <a:xfrm>
            <a:off x="708120" y="3779640"/>
            <a:ext cx="3279240" cy="2616480"/>
          </a:xfrm>
          <a:prstGeom prst="rect">
            <a:avLst/>
          </a:prstGeom>
          <a:ln>
            <a:noFill/>
          </a:ln>
        </p:spPr>
      </p:pic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twoObj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240" cy="41112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10" name="PlaceHolder 2"/>
          <p:cNvSpPr>
            <a:spLocks noGrp="1"/>
          </p:cNvSpPr>
          <p:nvPr>
            <p:ph type="body"/>
          </p:nvPr>
        </p:nvSpPr>
        <p:spPr>
          <a:xfrm>
            <a:off x="228600" y="914400"/>
            <a:ext cx="4238640" cy="548604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11" name="PlaceHolder 3"/>
          <p:cNvSpPr>
            <a:spLocks noGrp="1"/>
          </p:cNvSpPr>
          <p:nvPr>
            <p:ph type="body"/>
          </p:nvPr>
        </p:nvSpPr>
        <p:spPr>
          <a:xfrm>
            <a:off x="4679280" y="914400"/>
            <a:ext cx="4238640" cy="548604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240" cy="41112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objOnly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subTitle"/>
          </p:nvPr>
        </p:nvSpPr>
        <p:spPr>
          <a:xfrm>
            <a:off x="457200" y="228600"/>
            <a:ext cx="8229240" cy="617184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twoObjAndObj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240" cy="41112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15" name="PlaceHolder 2"/>
          <p:cNvSpPr>
            <a:spLocks noGrp="1"/>
          </p:cNvSpPr>
          <p:nvPr>
            <p:ph type="body"/>
          </p:nvPr>
        </p:nvSpPr>
        <p:spPr>
          <a:xfrm>
            <a:off x="228600" y="914400"/>
            <a:ext cx="4238640" cy="261648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16" name="PlaceHolder 3"/>
          <p:cNvSpPr>
            <a:spLocks noGrp="1"/>
          </p:cNvSpPr>
          <p:nvPr>
            <p:ph type="body"/>
          </p:nvPr>
        </p:nvSpPr>
        <p:spPr>
          <a:xfrm>
            <a:off x="228600" y="3779640"/>
            <a:ext cx="4238640" cy="261648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17" name="PlaceHolder 4"/>
          <p:cNvSpPr>
            <a:spLocks noGrp="1"/>
          </p:cNvSpPr>
          <p:nvPr>
            <p:ph type="body"/>
          </p:nvPr>
        </p:nvSpPr>
        <p:spPr>
          <a:xfrm>
            <a:off x="4679280" y="914400"/>
            <a:ext cx="4238640" cy="548604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objAndTwoObj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240" cy="41112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19" name="PlaceHolder 2"/>
          <p:cNvSpPr>
            <a:spLocks noGrp="1"/>
          </p:cNvSpPr>
          <p:nvPr>
            <p:ph type="body"/>
          </p:nvPr>
        </p:nvSpPr>
        <p:spPr>
          <a:xfrm>
            <a:off x="228600" y="914400"/>
            <a:ext cx="4238640" cy="548604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20" name="PlaceHolder 3"/>
          <p:cNvSpPr>
            <a:spLocks noGrp="1"/>
          </p:cNvSpPr>
          <p:nvPr>
            <p:ph type="body"/>
          </p:nvPr>
        </p:nvSpPr>
        <p:spPr>
          <a:xfrm>
            <a:off x="4679280" y="914400"/>
            <a:ext cx="4238640" cy="261648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21" name="PlaceHolder 4"/>
          <p:cNvSpPr>
            <a:spLocks noGrp="1"/>
          </p:cNvSpPr>
          <p:nvPr>
            <p:ph type="body"/>
          </p:nvPr>
        </p:nvSpPr>
        <p:spPr>
          <a:xfrm>
            <a:off x="4679280" y="3779640"/>
            <a:ext cx="4238640" cy="261648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twoObjOverTx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240" cy="41112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23" name="PlaceHolder 2"/>
          <p:cNvSpPr>
            <a:spLocks noGrp="1"/>
          </p:cNvSpPr>
          <p:nvPr>
            <p:ph type="body"/>
          </p:nvPr>
        </p:nvSpPr>
        <p:spPr>
          <a:xfrm>
            <a:off x="228600" y="914400"/>
            <a:ext cx="4238640" cy="261648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24" name="PlaceHolder 3"/>
          <p:cNvSpPr>
            <a:spLocks noGrp="1"/>
          </p:cNvSpPr>
          <p:nvPr>
            <p:ph type="body"/>
          </p:nvPr>
        </p:nvSpPr>
        <p:spPr>
          <a:xfrm>
            <a:off x="4679280" y="914400"/>
            <a:ext cx="4238640" cy="261648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25" name="PlaceHolder 4"/>
          <p:cNvSpPr>
            <a:spLocks noGrp="1"/>
          </p:cNvSpPr>
          <p:nvPr>
            <p:ph type="body"/>
          </p:nvPr>
        </p:nvSpPr>
        <p:spPr>
          <a:xfrm>
            <a:off x="228600" y="3779640"/>
            <a:ext cx="8686080" cy="261648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4.xml"/>
</Relationships>
</file>

<file path=ppt/slideMasters/_rels/slideMaster3.xml.rels><?xml version="1.0" encoding="UTF-8"?>
<Relationships xmlns="http://schemas.openxmlformats.org/package/2006/relationships"><Relationship Id="rId1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3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8.xml"/><Relationship Id="rId6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0.xml"/><Relationship Id="rId8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4.xml"/><Relationship Id="rId12" Type="http://schemas.openxmlformats.org/officeDocument/2006/relationships/slideLayout" Target="../slideLayouts/slideLayout35.xml"/><Relationship Id="rId13" Type="http://schemas.openxmlformats.org/officeDocument/2006/relationships/slideLayout" Target="../slideLayouts/slideLayout36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PlaceHolder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240" cy="410760"/>
          </a:xfrm>
          <a:prstGeom prst="rect">
            <a:avLst/>
          </a:prstGeom>
        </p:spPr>
        <p:txBody>
          <a:bodyPr anchor="ctr"/>
          <a:p>
            <a:pPr algn="ctr">
              <a:lnSpc>
                <a:spcPct val="100000"/>
              </a:lnSpc>
            </a:pPr>
            <a:r>
              <a:rPr lang="en-US" sz="2400">
                <a:solidFill>
                  <a:srgbClr val="000000"/>
                </a:solidFill>
                <a:latin typeface="Times New Roman"/>
                <a:ea typeface="ＭＳ Ｐゴシック"/>
              </a:rPr>
              <a:t>Click to edit the title text formatClick to edit Master title style</a:t>
            </a:r>
            <a:endParaRPr/>
          </a:p>
        </p:txBody>
      </p:sp>
      <p:sp>
        <p:nvSpPr>
          <p:cNvPr id="1" name="PlaceHolder 2"/>
          <p:cNvSpPr>
            <a:spLocks noGrp="1"/>
          </p:cNvSpPr>
          <p:nvPr>
            <p:ph type="body"/>
          </p:nvPr>
        </p:nvSpPr>
        <p:spPr>
          <a:xfrm>
            <a:off x="228600" y="914400"/>
            <a:ext cx="8686440" cy="5486040"/>
          </a:xfrm>
          <a:prstGeom prst="rect">
            <a:avLst/>
          </a:prstGeom>
        </p:spPr>
        <p:txBody>
          <a:bodyPr/>
          <a:p>
            <a:pPr>
              <a:buSzPct val="25000"/>
              <a:buFont typeface="StarSymbol"/>
              <a:buChar char=""/>
            </a:pPr>
            <a:r>
              <a:rPr lang="en-US" sz="3200">
                <a:solidFill>
                  <a:srgbClr val="000000"/>
                </a:solidFill>
                <a:latin typeface="Times New Roman"/>
                <a:ea typeface="ＭＳ Ｐゴシック"/>
              </a:rPr>
              <a:t>Click to edit the outline text format</a:t>
            </a:r>
            <a:endParaRPr/>
          </a:p>
          <a:p>
            <a:pPr lvl="1">
              <a:buSzPct val="25000"/>
              <a:buFont typeface="StarSymbol"/>
              <a:buChar char=""/>
            </a:pPr>
            <a:r>
              <a:rPr lang="en-US" sz="3200">
                <a:solidFill>
                  <a:srgbClr val="000000"/>
                </a:solidFill>
                <a:latin typeface="Times New Roman"/>
                <a:ea typeface="ＭＳ Ｐゴシック"/>
              </a:rPr>
              <a:t>Second Outline Level</a:t>
            </a:r>
            <a:endParaRPr/>
          </a:p>
          <a:p>
            <a:pPr lvl="2">
              <a:buSzPct val="25000"/>
              <a:buFont typeface="StarSymbol"/>
              <a:buChar char=""/>
            </a:pPr>
            <a:r>
              <a:rPr lang="en-US" sz="3200">
                <a:solidFill>
                  <a:srgbClr val="000000"/>
                </a:solidFill>
                <a:latin typeface="Times New Roman"/>
                <a:ea typeface="ＭＳ Ｐゴシック"/>
              </a:rPr>
              <a:t>Third Outline Level</a:t>
            </a:r>
            <a:endParaRPr/>
          </a:p>
          <a:p>
            <a:pPr lvl="3">
              <a:buSzPct val="25000"/>
              <a:buFont typeface="StarSymbol"/>
              <a:buChar char=""/>
            </a:pPr>
            <a:r>
              <a:rPr lang="en-US" sz="3200">
                <a:solidFill>
                  <a:srgbClr val="000000"/>
                </a:solidFill>
                <a:latin typeface="Times New Roman"/>
                <a:ea typeface="ＭＳ Ｐゴシック"/>
              </a:rPr>
              <a:t>Fourth Outline Level</a:t>
            </a:r>
            <a:endParaRPr/>
          </a:p>
          <a:p>
            <a:pPr lvl="4">
              <a:buSzPct val="25000"/>
              <a:buFont typeface="StarSymbol"/>
              <a:buChar char=""/>
            </a:pPr>
            <a:r>
              <a:rPr lang="en-US" sz="3200">
                <a:solidFill>
                  <a:srgbClr val="000000"/>
                </a:solidFill>
                <a:latin typeface="Times New Roman"/>
                <a:ea typeface="ＭＳ Ｐゴシック"/>
              </a:rPr>
              <a:t>Fifth Outline Level</a:t>
            </a:r>
            <a:endParaRPr/>
          </a:p>
          <a:p>
            <a:pPr lvl="5">
              <a:buSzPct val="25000"/>
              <a:buFont typeface="StarSymbol"/>
              <a:buChar char=""/>
            </a:pPr>
            <a:r>
              <a:rPr lang="en-US" sz="3200">
                <a:solidFill>
                  <a:srgbClr val="000000"/>
                </a:solidFill>
                <a:latin typeface="Times New Roman"/>
                <a:ea typeface="ＭＳ Ｐゴシック"/>
              </a:rPr>
              <a:t>Sixth Outline Level</a:t>
            </a:r>
            <a:endParaRPr/>
          </a:p>
          <a:p>
            <a:pPr>
              <a:lnSpc>
                <a:spcPct val="100000"/>
              </a:lnSpc>
              <a:buFont typeface="StarSymbol"/>
              <a:buChar char=""/>
            </a:pPr>
            <a:r>
              <a:rPr lang="en-US" sz="3200">
                <a:solidFill>
                  <a:srgbClr val="000000"/>
                </a:solidFill>
                <a:latin typeface="Times New Roman"/>
                <a:ea typeface="ＭＳ Ｐゴシック"/>
              </a:rPr>
              <a:t>Seventh Outline LevelClick to edit Master text styles</a:t>
            </a:r>
            <a:endParaRPr/>
          </a:p>
          <a:p>
            <a:pPr lvl="1">
              <a:lnSpc>
                <a:spcPct val="100000"/>
              </a:lnSpc>
              <a:buFont typeface="StarSymbol"/>
              <a:buChar char=""/>
            </a:pPr>
            <a:r>
              <a:rPr lang="en-US" sz="2800">
                <a:solidFill>
                  <a:srgbClr val="000000"/>
                </a:solidFill>
                <a:latin typeface="Times New Roman"/>
                <a:ea typeface="ＭＳ Ｐゴシック"/>
              </a:rPr>
              <a:t>Second level</a:t>
            </a:r>
            <a:endParaRPr/>
          </a:p>
          <a:p>
            <a:pPr lvl="2">
              <a:lnSpc>
                <a:spcPct val="100000"/>
              </a:lnSpc>
              <a:buFont typeface="StarSymbol"/>
              <a:buChar char=""/>
            </a:pPr>
            <a:r>
              <a:rPr lang="en-US" sz="2400">
                <a:solidFill>
                  <a:srgbClr val="000000"/>
                </a:solidFill>
                <a:latin typeface="Times New Roman"/>
                <a:ea typeface="ＭＳ Ｐゴシック"/>
              </a:rPr>
              <a:t>Third level</a:t>
            </a:r>
            <a:endParaRPr/>
          </a:p>
          <a:p>
            <a:pPr lvl="3">
              <a:lnSpc>
                <a:spcPct val="100000"/>
              </a:lnSpc>
              <a:buFont typeface="StarSymbol"/>
              <a:buChar char=""/>
            </a:pPr>
            <a:r>
              <a:rPr lang="en-US" sz="2000">
                <a:solidFill>
                  <a:srgbClr val="000000"/>
                </a:solidFill>
                <a:latin typeface="Arial"/>
                <a:ea typeface="ＭＳ Ｐゴシック"/>
              </a:rPr>
              <a:t>Fourth level</a:t>
            </a:r>
            <a:endParaRPr/>
          </a:p>
          <a:p>
            <a:pPr lvl="4">
              <a:lnSpc>
                <a:spcPct val="100000"/>
              </a:lnSpc>
              <a:buFont typeface="StarSymbol"/>
              <a:buChar char="»"/>
            </a:pPr>
            <a:r>
              <a:rPr lang="en-US" sz="2000">
                <a:solidFill>
                  <a:srgbClr val="000000"/>
                </a:solidFill>
                <a:latin typeface="Arial"/>
                <a:ea typeface="ＭＳ Ｐゴシック"/>
              </a:rPr>
              <a:t>Fifth level</a:t>
            </a:r>
            <a:endParaRPr/>
          </a:p>
        </p:txBody>
      </p:sp>
      <p:sp>
        <p:nvSpPr>
          <p:cNvPr id="2" name="PlaceHolder 3"/>
          <p:cNvSpPr>
            <a:spLocks noGrp="1"/>
          </p:cNvSpPr>
          <p:nvPr>
            <p:ph type="dt"/>
          </p:nvPr>
        </p:nvSpPr>
        <p:spPr>
          <a:xfrm>
            <a:off x="457200" y="6400800"/>
            <a:ext cx="2133360" cy="320400"/>
          </a:xfrm>
          <a:prstGeom prst="rect">
            <a:avLst/>
          </a:prstGeom>
        </p:spPr>
        <p:txBody>
          <a:bodyPr/>
          <a:p>
            <a:endParaRPr/>
          </a:p>
        </p:txBody>
      </p:sp>
      <p:sp>
        <p:nvSpPr>
          <p:cNvPr id="3" name="PlaceHolder 4"/>
          <p:cNvSpPr>
            <a:spLocks noGrp="1"/>
          </p:cNvSpPr>
          <p:nvPr>
            <p:ph type="ftr"/>
          </p:nvPr>
        </p:nvSpPr>
        <p:spPr>
          <a:xfrm>
            <a:off x="3124080" y="6400800"/>
            <a:ext cx="2895120" cy="320400"/>
          </a:xfrm>
          <a:prstGeom prst="rect">
            <a:avLst/>
          </a:prstGeom>
        </p:spPr>
        <p:txBody>
          <a:bodyPr/>
          <a:p>
            <a:endParaRPr/>
          </a:p>
        </p:txBody>
      </p:sp>
      <p:sp>
        <p:nvSpPr>
          <p:cNvPr id="4" name="PlaceHolder 5"/>
          <p:cNvSpPr>
            <a:spLocks noGrp="1"/>
          </p:cNvSpPr>
          <p:nvPr>
            <p:ph type="sldNum"/>
          </p:nvPr>
        </p:nvSpPr>
        <p:spPr>
          <a:xfrm>
            <a:off x="6553080" y="6400800"/>
            <a:ext cx="2133360" cy="320400"/>
          </a:xfrm>
          <a:prstGeom prst="rect">
            <a:avLst/>
          </a:prstGeom>
        </p:spPr>
        <p:txBody>
          <a:bodyPr/>
          <a:p>
            <a:pPr>
              <a:lnSpc>
                <a:spcPct val="100000"/>
              </a:lnSpc>
            </a:pPr>
            <a:fld id="{285E0818-60F9-4D6D-9F7E-C7211ECCCF11}" type="slidenum">
              <a:rPr lang="en-US" sz="1400">
                <a:solidFill>
                  <a:srgbClr val="000000"/>
                </a:solidFill>
                <a:latin typeface="Times New Roman"/>
                <a:ea typeface="ＭＳ Ｐゴシック"/>
              </a:rPr>
              <a:t>&lt;number&gt;</a:t>
            </a:fld>
            <a:endParaRPr/>
          </a:p>
        </p:txBody>
      </p:sp>
    </p:spTree>
  </p:cSld>
  <p:clrMap accent1="accent1" accent2="accent2" accent3="accent3" accent4="accent4" accent5="accent5" accent6="accent6" bg1="lt1" bg2="lt2" folHlink="folHlink" hlink="hlink" tx1="dk1" tx2="dk2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2040" cy="1469520"/>
          </a:xfrm>
          <a:prstGeom prst="rect">
            <a:avLst/>
          </a:prstGeom>
        </p:spPr>
        <p:txBody>
          <a:bodyPr anchor="ctr"/>
          <a:p>
            <a:pPr algn="ctr">
              <a:lnSpc>
                <a:spcPct val="100000"/>
              </a:lnSpc>
            </a:pPr>
            <a:r>
              <a:rPr lang="en-US" sz="2400">
                <a:solidFill>
                  <a:srgbClr val="000000"/>
                </a:solidFill>
                <a:latin typeface="Times New Roman"/>
                <a:ea typeface="ＭＳ Ｐゴシック"/>
              </a:rPr>
              <a:t>Click to edit the title text formatClick to edit Master title style</a:t>
            </a:r>
            <a:endParaRPr/>
          </a:p>
        </p:txBody>
      </p:sp>
      <p:sp>
        <p:nvSpPr>
          <p:cNvPr id="40" name="PlaceHolder 2"/>
          <p:cNvSpPr>
            <a:spLocks noGrp="1"/>
          </p:cNvSpPr>
          <p:nvPr>
            <p:ph type="dt"/>
          </p:nvPr>
        </p:nvSpPr>
        <p:spPr>
          <a:xfrm>
            <a:off x="457200" y="6400800"/>
            <a:ext cx="2133360" cy="320400"/>
          </a:xfrm>
          <a:prstGeom prst="rect">
            <a:avLst/>
          </a:prstGeom>
        </p:spPr>
        <p:txBody>
          <a:bodyPr/>
          <a:p>
            <a:endParaRPr/>
          </a:p>
        </p:txBody>
      </p:sp>
      <p:sp>
        <p:nvSpPr>
          <p:cNvPr id="41" name="PlaceHolder 3"/>
          <p:cNvSpPr>
            <a:spLocks noGrp="1"/>
          </p:cNvSpPr>
          <p:nvPr>
            <p:ph type="ftr"/>
          </p:nvPr>
        </p:nvSpPr>
        <p:spPr>
          <a:xfrm>
            <a:off x="3124080" y="6400800"/>
            <a:ext cx="2895120" cy="320400"/>
          </a:xfrm>
          <a:prstGeom prst="rect">
            <a:avLst/>
          </a:prstGeom>
        </p:spPr>
        <p:txBody>
          <a:bodyPr/>
          <a:p>
            <a:endParaRPr/>
          </a:p>
        </p:txBody>
      </p:sp>
      <p:sp>
        <p:nvSpPr>
          <p:cNvPr id="42" name="PlaceHolder 4"/>
          <p:cNvSpPr>
            <a:spLocks noGrp="1"/>
          </p:cNvSpPr>
          <p:nvPr>
            <p:ph type="sldNum"/>
          </p:nvPr>
        </p:nvSpPr>
        <p:spPr>
          <a:xfrm>
            <a:off x="6553080" y="6400800"/>
            <a:ext cx="2133360" cy="320400"/>
          </a:xfrm>
          <a:prstGeom prst="rect">
            <a:avLst/>
          </a:prstGeom>
        </p:spPr>
        <p:txBody>
          <a:bodyPr/>
          <a:p>
            <a:pPr>
              <a:lnSpc>
                <a:spcPct val="100000"/>
              </a:lnSpc>
            </a:pPr>
            <a:fld id="{AB92A92B-EEB6-49AB-BC28-9A9B523F0A5A}" type="slidenum">
              <a:rPr lang="en-US" sz="1400">
                <a:solidFill>
                  <a:srgbClr val="000000"/>
                </a:solidFill>
                <a:latin typeface="Times New Roman"/>
                <a:ea typeface="ＭＳ Ｐゴシック"/>
              </a:rPr>
              <a:t>&lt;number&gt;</a:t>
            </a:fld>
            <a:endParaRPr/>
          </a:p>
        </p:txBody>
      </p:sp>
      <p:sp>
        <p:nvSpPr>
          <p:cNvPr id="43" name="PlaceHolder 5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bIns="0" lIns="0" rIns="0" tIns="0" wrap="none"/>
          <a:p>
            <a:pPr>
              <a:buSzPct val="25000"/>
              <a:buFont typeface="StarSymbol"/>
              <a:buChar char=""/>
            </a:pPr>
            <a:r>
              <a:rPr lang="en-US"/>
              <a:t>Click to edit the outline text format</a:t>
            </a:r>
            <a:endParaRPr/>
          </a:p>
          <a:p>
            <a:pPr lvl="1">
              <a:buSzPct val="25000"/>
              <a:buFont typeface="StarSymbol"/>
              <a:buChar char=""/>
            </a:pPr>
            <a:r>
              <a:rPr lang="en-US"/>
              <a:t>Second Outline Level</a:t>
            </a:r>
            <a:endParaRPr/>
          </a:p>
          <a:p>
            <a:pPr lvl="2">
              <a:buSzPct val="25000"/>
              <a:buFont typeface="StarSymbol"/>
              <a:buChar char=""/>
            </a:pPr>
            <a:r>
              <a:rPr lang="en-US"/>
              <a:t>Third Outline Level</a:t>
            </a:r>
            <a:endParaRPr/>
          </a:p>
          <a:p>
            <a:pPr lvl="3">
              <a:buSzPct val="25000"/>
              <a:buFont typeface="StarSymbol"/>
              <a:buChar char=""/>
            </a:pPr>
            <a:r>
              <a:rPr lang="en-US"/>
              <a:t>Fourth Outline Level</a:t>
            </a:r>
            <a:endParaRPr/>
          </a:p>
          <a:p>
            <a:pPr lvl="4">
              <a:buSzPct val="25000"/>
              <a:buFont typeface="StarSymbol"/>
              <a:buChar char=""/>
            </a:pPr>
            <a:r>
              <a:rPr lang="en-US"/>
              <a:t>Fifth Outline Level</a:t>
            </a:r>
            <a:endParaRPr/>
          </a:p>
          <a:p>
            <a:pPr lvl="5">
              <a:buSzPct val="25000"/>
              <a:buFont typeface="StarSymbol"/>
              <a:buChar char=""/>
            </a:pPr>
            <a:r>
              <a:rPr lang="en-US"/>
              <a:t>Sixth Outline Level</a:t>
            </a:r>
            <a:endParaRPr/>
          </a:p>
          <a:p>
            <a:pPr lvl="6">
              <a:buSzPct val="25000"/>
              <a:buFont typeface="StarSymbol"/>
              <a:buChar char=""/>
            </a:pPr>
            <a:r>
              <a:rPr lang="en-US"/>
              <a:t>Seventh Outline Level</a:t>
            </a:r>
            <a:endParaRPr/>
          </a:p>
        </p:txBody>
      </p:sp>
    </p:spTree>
  </p:cSld>
  <p:clrMap accent1="accent1" accent2="accent2" accent3="accent3" accent4="accent4" accent5="accent5" accent6="accent6" bg1="lt1" bg2="lt2" folHlink="folHlink" hlink="hlink" tx1="dk1" tx2="dk2"/>
  <p:sldLayoutIdLst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</p:sldMaster>
</file>

<file path=ppt/slideMasters/slideMaster3.xml><?xml version="1.0" encoding="utf-8"?>
<p:sldMaster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PlaceHolder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240" cy="410760"/>
          </a:xfrm>
          <a:prstGeom prst="rect">
            <a:avLst/>
          </a:prstGeom>
        </p:spPr>
        <p:txBody>
          <a:bodyPr anchor="ctr"/>
          <a:p>
            <a:pPr algn="ctr">
              <a:lnSpc>
                <a:spcPct val="100000"/>
              </a:lnSpc>
            </a:pPr>
            <a:r>
              <a:rPr lang="en-US" sz="2400">
                <a:solidFill>
                  <a:srgbClr val="000000"/>
                </a:solidFill>
                <a:latin typeface="Times New Roman"/>
                <a:ea typeface="ＭＳ Ｐゴシック"/>
              </a:rPr>
              <a:t>Click to edit the title text formatClick to edit Master title style</a:t>
            </a:r>
            <a:endParaRPr/>
          </a:p>
        </p:txBody>
      </p:sp>
      <p:sp>
        <p:nvSpPr>
          <p:cNvPr id="79" name="PlaceHolder 2"/>
          <p:cNvSpPr>
            <a:spLocks noGrp="1"/>
          </p:cNvSpPr>
          <p:nvPr>
            <p:ph type="dt"/>
          </p:nvPr>
        </p:nvSpPr>
        <p:spPr>
          <a:xfrm>
            <a:off x="457200" y="6400800"/>
            <a:ext cx="2133360" cy="320400"/>
          </a:xfrm>
          <a:prstGeom prst="rect">
            <a:avLst/>
          </a:prstGeom>
        </p:spPr>
        <p:txBody>
          <a:bodyPr/>
          <a:p>
            <a:endParaRPr/>
          </a:p>
        </p:txBody>
      </p:sp>
      <p:sp>
        <p:nvSpPr>
          <p:cNvPr id="80" name="PlaceHolder 3"/>
          <p:cNvSpPr>
            <a:spLocks noGrp="1"/>
          </p:cNvSpPr>
          <p:nvPr>
            <p:ph type="ftr"/>
          </p:nvPr>
        </p:nvSpPr>
        <p:spPr>
          <a:xfrm>
            <a:off x="3124080" y="6400800"/>
            <a:ext cx="2895120" cy="320400"/>
          </a:xfrm>
          <a:prstGeom prst="rect">
            <a:avLst/>
          </a:prstGeom>
        </p:spPr>
        <p:txBody>
          <a:bodyPr/>
          <a:p>
            <a:endParaRPr/>
          </a:p>
        </p:txBody>
      </p:sp>
      <p:sp>
        <p:nvSpPr>
          <p:cNvPr id="81" name="PlaceHolder 4"/>
          <p:cNvSpPr>
            <a:spLocks noGrp="1"/>
          </p:cNvSpPr>
          <p:nvPr>
            <p:ph type="sldNum"/>
          </p:nvPr>
        </p:nvSpPr>
        <p:spPr>
          <a:xfrm>
            <a:off x="6553080" y="6400800"/>
            <a:ext cx="2133360" cy="320400"/>
          </a:xfrm>
          <a:prstGeom prst="rect">
            <a:avLst/>
          </a:prstGeom>
        </p:spPr>
        <p:txBody>
          <a:bodyPr/>
          <a:p>
            <a:pPr>
              <a:lnSpc>
                <a:spcPct val="100000"/>
              </a:lnSpc>
            </a:pPr>
            <a:fld id="{833AC6E1-578C-4063-8D18-58AA3AB81291}" type="slidenum">
              <a:rPr lang="en-US" sz="1400">
                <a:solidFill>
                  <a:srgbClr val="000000"/>
                </a:solidFill>
                <a:latin typeface="Times New Roman"/>
                <a:ea typeface="ＭＳ Ｐゴシック"/>
              </a:rPr>
              <a:t>&lt;number&gt;</a:t>
            </a:fld>
            <a:endParaRPr/>
          </a:p>
        </p:txBody>
      </p:sp>
      <p:sp>
        <p:nvSpPr>
          <p:cNvPr id="82" name="PlaceHolder 5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bIns="0" lIns="0" rIns="0" tIns="0" wrap="none"/>
          <a:p>
            <a:pPr>
              <a:buSzPct val="25000"/>
              <a:buFont typeface="StarSymbol"/>
              <a:buChar char=""/>
            </a:pPr>
            <a:r>
              <a:rPr lang="en-US"/>
              <a:t>Click to edit the outline text format</a:t>
            </a:r>
            <a:endParaRPr/>
          </a:p>
          <a:p>
            <a:pPr lvl="1">
              <a:buSzPct val="25000"/>
              <a:buFont typeface="StarSymbol"/>
              <a:buChar char=""/>
            </a:pPr>
            <a:r>
              <a:rPr lang="en-US"/>
              <a:t>Second Outline Level</a:t>
            </a:r>
            <a:endParaRPr/>
          </a:p>
          <a:p>
            <a:pPr lvl="2">
              <a:buSzPct val="25000"/>
              <a:buFont typeface="StarSymbol"/>
              <a:buChar char=""/>
            </a:pPr>
            <a:r>
              <a:rPr lang="en-US"/>
              <a:t>Third Outline Level</a:t>
            </a:r>
            <a:endParaRPr/>
          </a:p>
          <a:p>
            <a:pPr lvl="3">
              <a:buSzPct val="25000"/>
              <a:buFont typeface="StarSymbol"/>
              <a:buChar char=""/>
            </a:pPr>
            <a:r>
              <a:rPr lang="en-US"/>
              <a:t>Fourth Outline Level</a:t>
            </a:r>
            <a:endParaRPr/>
          </a:p>
          <a:p>
            <a:pPr lvl="4">
              <a:buSzPct val="25000"/>
              <a:buFont typeface="StarSymbol"/>
              <a:buChar char=""/>
            </a:pPr>
            <a:r>
              <a:rPr lang="en-US"/>
              <a:t>Fifth Outline Level</a:t>
            </a:r>
            <a:endParaRPr/>
          </a:p>
          <a:p>
            <a:pPr lvl="5">
              <a:buSzPct val="25000"/>
              <a:buFont typeface="StarSymbol"/>
              <a:buChar char=""/>
            </a:pPr>
            <a:r>
              <a:rPr lang="en-US"/>
              <a:t>Sixth Outline Level</a:t>
            </a:r>
            <a:endParaRPr/>
          </a:p>
          <a:p>
            <a:pPr lvl="6">
              <a:buSzPct val="25000"/>
              <a:buFont typeface="StarSymbol"/>
              <a:buChar char=""/>
            </a:pPr>
            <a:r>
              <a:rPr lang="en-US"/>
              <a:t>Seventh Outline Level</a:t>
            </a:r>
            <a:endParaRPr/>
          </a:p>
        </p:txBody>
      </p:sp>
    </p:spTree>
  </p:cSld>
  <p:clrMap accent1="accent1" accent2="accent2" accent3="accent3" accent4="accent4" accent5="accent5" accent6="accent6" bg1="lt1" bg2="lt2" folHlink="folHlink" hlink="hlink" tx1="dk1" tx2="dk2"/>
  <p:sldLayoutIdLst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  <p:sldLayoutId id="2147483686" r:id="rId13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4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image" Target="../media/image20.jpeg"/><Relationship Id="rId2" Type="http://schemas.openxmlformats.org/officeDocument/2006/relationships/image" Target="../media/image21.jpeg"/><Relationship Id="rId3" Type="http://schemas.openxmlformats.org/officeDocument/2006/relationships/image" Target="../media/image22.jpeg"/><Relationship Id="rId4" Type="http://schemas.openxmlformats.org/officeDocument/2006/relationships/slideLayout" Target="../slideLayouts/slideLayout29.xml"/><Relationship Id="rId5" Type="http://schemas.openxmlformats.org/officeDocument/2006/relationships/notesSlide" Target="../notesSlides/notesSlide10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image" Target="../media/image23.jpeg"/><Relationship Id="rId2" Type="http://schemas.openxmlformats.org/officeDocument/2006/relationships/image" Target="../media/image24.jpeg"/><Relationship Id="rId3" Type="http://schemas.openxmlformats.org/officeDocument/2006/relationships/image" Target="../media/image25.jpeg"/><Relationship Id="rId4" Type="http://schemas.openxmlformats.org/officeDocument/2006/relationships/image" Target="../media/image26.jpe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image" Target="../media/image27.png"/><Relationship Id="rId2" Type="http://schemas.openxmlformats.org/officeDocument/2006/relationships/image" Target="../media/image28.png"/><Relationship Id="rId3" Type="http://schemas.openxmlformats.org/officeDocument/2006/relationships/image" Target="../media/image29.png"/><Relationship Id="rId4" Type="http://schemas.openxmlformats.org/officeDocument/2006/relationships/image" Target="../media/image30.jpeg"/><Relationship Id="rId5" Type="http://schemas.openxmlformats.org/officeDocument/2006/relationships/slideLayout" Target="../slideLayouts/slideLayout29.xml"/><Relationship Id="rId6" Type="http://schemas.openxmlformats.org/officeDocument/2006/relationships/notesSlide" Target="../notesSlides/notesSlide12.xml"/>
</Relationships>
</file>

<file path=ppt/slides/_rels/slide13.xml.rels><?xml version="1.0" encoding="UTF-8"?>
<Relationships xmlns="http://schemas.openxmlformats.org/package/2006/relationships"><Relationship Id="rId1" Type="http://schemas.openxmlformats.org/officeDocument/2006/relationships/image" Target="../media/image31.jpeg"/><Relationship Id="rId2" Type="http://schemas.openxmlformats.org/officeDocument/2006/relationships/slideLayout" Target="../slideLayouts/slideLayout29.xml"/><Relationship Id="rId3" Type="http://schemas.openxmlformats.org/officeDocument/2006/relationships/notesSlide" Target="../notesSlides/notesSlide13.xml"/>
</Relationships>
</file>

<file path=ppt/slides/_rels/slide14.xml.rels><?xml version="1.0" encoding="UTF-8"?>
<Relationships xmlns="http://schemas.openxmlformats.org/package/2006/relationships"><Relationship Id="rId1" Type="http://schemas.openxmlformats.org/officeDocument/2006/relationships/image" Target="../media/image32.wmf"/><Relationship Id="rId2" Type="http://schemas.openxmlformats.org/officeDocument/2006/relationships/slideLayout" Target="../slideLayouts/slideLayout1.xml"/>
</Relationships>
</file>

<file path=ppt/slides/_rels/slide15.xml.rels><?xml version="1.0" encoding="UTF-8"?>
<Relationships xmlns="http://schemas.openxmlformats.org/package/2006/relationships"><Relationship Id="rId1" Type="http://schemas.openxmlformats.org/officeDocument/2006/relationships/image" Target="../media/image33.wmf"/><Relationship Id="rId2" Type="http://schemas.openxmlformats.org/officeDocument/2006/relationships/image" Target="../media/image34.wmf"/><Relationship Id="rId3" Type="http://schemas.openxmlformats.org/officeDocument/2006/relationships/image" Target="../media/image35.wmf"/><Relationship Id="rId4" Type="http://schemas.openxmlformats.org/officeDocument/2006/relationships/slideLayout" Target="../slideLayouts/slideLayout1.xml"/>
</Relationships>
</file>

<file path=ppt/slides/_rels/slide16.xml.rels><?xml version="1.0" encoding="UTF-8"?>
<Relationships xmlns="http://schemas.openxmlformats.org/package/2006/relationships"><Relationship Id="rId1" Type="http://schemas.openxmlformats.org/officeDocument/2006/relationships/image" Target="../media/image36.jpeg"/><Relationship Id="rId2" Type="http://schemas.openxmlformats.org/officeDocument/2006/relationships/slideLayout" Target="../slideLayouts/slideLayout1.xml"/>
</Relationships>
</file>

<file path=ppt/slides/_rels/slide17.xml.rels><?xml version="1.0" encoding="UTF-8"?>
<Relationships xmlns="http://schemas.openxmlformats.org/package/2006/relationships"><Relationship Id="rId1" Type="http://schemas.openxmlformats.org/officeDocument/2006/relationships/image" Target="../media/image37.jpeg"/><Relationship Id="rId2" Type="http://schemas.openxmlformats.org/officeDocument/2006/relationships/slideLayout" Target="../slideLayouts/slideLayout1.xml"/>
</Relationships>
</file>

<file path=ppt/slides/_rels/slide18.xml.rels><?xml version="1.0" encoding="UTF-8"?>
<Relationships xmlns="http://schemas.openxmlformats.org/package/2006/relationships"><Relationship Id="rId1" Type="http://schemas.openxmlformats.org/officeDocument/2006/relationships/image" Target="../media/image38.jpeg"/><Relationship Id="rId2" Type="http://schemas.openxmlformats.org/officeDocument/2006/relationships/image" Target="../media/image39.jpeg"/><Relationship Id="rId3" Type="http://schemas.openxmlformats.org/officeDocument/2006/relationships/image" Target="../media/image40.jpeg"/><Relationship Id="rId4" Type="http://schemas.openxmlformats.org/officeDocument/2006/relationships/image" Target="../media/image41.jpeg"/><Relationship Id="rId5" Type="http://schemas.openxmlformats.org/officeDocument/2006/relationships/image" Target="../media/image42.wmf"/><Relationship Id="rId6" Type="http://schemas.openxmlformats.org/officeDocument/2006/relationships/slideLayout" Target="../slideLayouts/slideLayout1.xml"/>
</Relationships>
</file>

<file path=ppt/slides/_rels/slide1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20.xml.rels><?xml version="1.0" encoding="UTF-8"?>
<Relationships xmlns="http://schemas.openxmlformats.org/package/2006/relationships"><Relationship Id="rId1" Type="http://schemas.openxmlformats.org/officeDocument/2006/relationships/image" Target="../media/image43.jpeg"/><Relationship Id="rId2" Type="http://schemas.openxmlformats.org/officeDocument/2006/relationships/image" Target="../media/image44.jpeg"/><Relationship Id="rId3" Type="http://schemas.openxmlformats.org/officeDocument/2006/relationships/slideLayout" Target="../slideLayouts/slideLayout1.xml"/>
</Relationships>
</file>

<file path=ppt/slides/_rels/slide21.xml.rels><?xml version="1.0" encoding="UTF-8"?>
<Relationships xmlns="http://schemas.openxmlformats.org/package/2006/relationships"><Relationship Id="rId1" Type="http://schemas.openxmlformats.org/officeDocument/2006/relationships/image" Target="../media/image45.jpe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1.xml"/>
</Relationships>
</file>

<file path=ppt/slides/_rels/slide22.xml.rels><?xml version="1.0" encoding="UTF-8"?>
<Relationships xmlns="http://schemas.openxmlformats.org/package/2006/relationships"><Relationship Id="rId1" Type="http://schemas.openxmlformats.org/officeDocument/2006/relationships/image" Target="../media/image46.wmf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2.xml"/>
</Relationships>
</file>

<file path=ppt/slides/_rels/slide23.xml.rels><?xml version="1.0" encoding="UTF-8"?>
<Relationships xmlns="http://schemas.openxmlformats.org/package/2006/relationships"><Relationship Id="rId1" Type="http://schemas.openxmlformats.org/officeDocument/2006/relationships/image" Target="../media/image47.jpe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3.xml"/>
</Relationships>
</file>

<file path=ppt/slides/_rels/slide24.xml.rels><?xml version="1.0" encoding="UTF-8"?>
<Relationships xmlns="http://schemas.openxmlformats.org/package/2006/relationships"><Relationship Id="rId1" Type="http://schemas.openxmlformats.org/officeDocument/2006/relationships/image" Target="../media/image48.png"/><Relationship Id="rId2" Type="http://schemas.openxmlformats.org/officeDocument/2006/relationships/image" Target="../media/image49.png"/><Relationship Id="rId3" Type="http://schemas.openxmlformats.org/officeDocument/2006/relationships/slideLayout" Target="../slideLayouts/slideLayout1.xml"/>
</Relationships>
</file>

<file path=ppt/slides/_rels/slide25.xml.rels><?xml version="1.0" encoding="UTF-8"?>
<Relationships xmlns="http://schemas.openxmlformats.org/package/2006/relationships"><Relationship Id="rId1" Type="http://schemas.openxmlformats.org/officeDocument/2006/relationships/image" Target="../media/image50.jpeg"/><Relationship Id="rId2" Type="http://schemas.openxmlformats.org/officeDocument/2006/relationships/image" Target="../media/image51.jpeg"/><Relationship Id="rId3" Type="http://schemas.openxmlformats.org/officeDocument/2006/relationships/slideLayout" Target="../slideLayouts/slideLayout1.xml"/>
</Relationships>
</file>

<file path=ppt/slides/_rels/slide26.xml.rels><?xml version="1.0" encoding="UTF-8"?>
<Relationships xmlns="http://schemas.openxmlformats.org/package/2006/relationships"><Relationship Id="rId1" Type="http://schemas.openxmlformats.org/officeDocument/2006/relationships/image" Target="../media/image52.wmf"/><Relationship Id="rId2" Type="http://schemas.openxmlformats.org/officeDocument/2006/relationships/image" Target="../media/image53.wmf"/><Relationship Id="rId3" Type="http://schemas.openxmlformats.org/officeDocument/2006/relationships/image" Target="../media/image54.wmf"/><Relationship Id="rId4" Type="http://schemas.openxmlformats.org/officeDocument/2006/relationships/image" Target="../media/image55.wmf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6.xml"/>
</Relationships>
</file>

<file path=ppt/slides/_rels/slide27.xml.rels><?xml version="1.0" encoding="UTF-8"?>
<Relationships xmlns="http://schemas.openxmlformats.org/package/2006/relationships"><Relationship Id="rId1" Type="http://schemas.openxmlformats.org/officeDocument/2006/relationships/image" Target="../media/image56.jpeg"/><Relationship Id="rId2" Type="http://schemas.openxmlformats.org/officeDocument/2006/relationships/image" Target="../media/image57.jpeg"/><Relationship Id="rId3" Type="http://schemas.openxmlformats.org/officeDocument/2006/relationships/slideLayout" Target="../slideLayouts/slideLayout1.xml"/>
</Relationships>
</file>

<file path=ppt/slides/_rels/slide28.xml.rels><?xml version="1.0" encoding="UTF-8"?>
<Relationships xmlns="http://schemas.openxmlformats.org/package/2006/relationships"><Relationship Id="rId1" Type="http://schemas.openxmlformats.org/officeDocument/2006/relationships/image" Target="../media/image58.jpeg"/><Relationship Id="rId2" Type="http://schemas.openxmlformats.org/officeDocument/2006/relationships/image" Target="../media/image59.jpeg"/><Relationship Id="rId3" Type="http://schemas.openxmlformats.org/officeDocument/2006/relationships/image" Target="../media/image60.jpeg"/><Relationship Id="rId4" Type="http://schemas.openxmlformats.org/officeDocument/2006/relationships/image" Target="../media/image61.jpe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8.xml"/>
</Relationships>
</file>

<file path=ppt/slides/_rels/slide29.xml.rels><?xml version="1.0" encoding="UTF-8"?>
<Relationships xmlns="http://schemas.openxmlformats.org/package/2006/relationships"><Relationship Id="rId1" Type="http://schemas.openxmlformats.org/officeDocument/2006/relationships/image" Target="../media/image62.jpeg"/><Relationship Id="rId2" Type="http://schemas.openxmlformats.org/officeDocument/2006/relationships/image" Target="../media/image63.jpeg"/><Relationship Id="rId3" Type="http://schemas.openxmlformats.org/officeDocument/2006/relationships/image" Target="../media/image64.jpe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9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7.jpeg"/><Relationship Id="rId2" Type="http://schemas.openxmlformats.org/officeDocument/2006/relationships/image" Target="../media/image8.wmf"/><Relationship Id="rId3" Type="http://schemas.openxmlformats.org/officeDocument/2006/relationships/image" Target="../media/image9.wmf"/><Relationship Id="rId4" Type="http://schemas.openxmlformats.org/officeDocument/2006/relationships/image" Target="../media/image10.wmf"/><Relationship Id="rId5" Type="http://schemas.openxmlformats.org/officeDocument/2006/relationships/slideLayout" Target="../slideLayouts/slideLayout1.xml"/>
</Relationships>
</file>

<file path=ppt/slides/_rels/slide30.xml.rels><?xml version="1.0" encoding="UTF-8"?>
<Relationships xmlns="http://schemas.openxmlformats.org/package/2006/relationships"><Relationship Id="rId1" Type="http://schemas.openxmlformats.org/officeDocument/2006/relationships/image" Target="../media/image65.jpeg"/><Relationship Id="rId2" Type="http://schemas.openxmlformats.org/officeDocument/2006/relationships/image" Target="../media/image66.jpeg"/><Relationship Id="rId3" Type="http://schemas.openxmlformats.org/officeDocument/2006/relationships/image" Target="../media/image67.jpeg"/><Relationship Id="rId4" Type="http://schemas.openxmlformats.org/officeDocument/2006/relationships/image" Target="../media/image68.jpeg"/><Relationship Id="rId5" Type="http://schemas.openxmlformats.org/officeDocument/2006/relationships/image" Target="../media/image69.wmf"/><Relationship Id="rId6" Type="http://schemas.openxmlformats.org/officeDocument/2006/relationships/slideLayout" Target="../slideLayouts/slideLayout1.xml"/>
</Relationships>
</file>

<file path=ppt/slides/_rels/slide3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32.xml.rels><?xml version="1.0" encoding="UTF-8"?>
<Relationships xmlns="http://schemas.openxmlformats.org/package/2006/relationships"><Relationship Id="rId1" Type="http://schemas.openxmlformats.org/officeDocument/2006/relationships/image" Target="../media/image70.jpeg"/><Relationship Id="rId2" Type="http://schemas.openxmlformats.org/officeDocument/2006/relationships/slideLayout" Target="../slideLayouts/slideLayout1.xml"/>
</Relationships>
</file>

<file path=ppt/slides/_rels/slide33.xml.rels><?xml version="1.0" encoding="UTF-8"?>
<Relationships xmlns="http://schemas.openxmlformats.org/package/2006/relationships"><Relationship Id="rId1" Type="http://schemas.openxmlformats.org/officeDocument/2006/relationships/image" Target="../media/image71.jpeg"/><Relationship Id="rId2" Type="http://schemas.openxmlformats.org/officeDocument/2006/relationships/image" Target="../media/image72.jpeg"/><Relationship Id="rId3" Type="http://schemas.openxmlformats.org/officeDocument/2006/relationships/image" Target="../media/image73.jpeg"/><Relationship Id="rId4" Type="http://schemas.openxmlformats.org/officeDocument/2006/relationships/image" Target="../media/image74.jpeg"/><Relationship Id="rId5" Type="http://schemas.openxmlformats.org/officeDocument/2006/relationships/image" Target="../media/image75.jpeg"/><Relationship Id="rId6" Type="http://schemas.openxmlformats.org/officeDocument/2006/relationships/image" Target="../media/image76.jpeg"/><Relationship Id="rId7" Type="http://schemas.openxmlformats.org/officeDocument/2006/relationships/image" Target="../media/image77.wmf"/><Relationship Id="rId8" Type="http://schemas.openxmlformats.org/officeDocument/2006/relationships/slideLayout" Target="../slideLayouts/slideLayout1.xml"/>
</Relationships>
</file>

<file path=ppt/slides/_rels/slide34.xml.rels><?xml version="1.0" encoding="UTF-8"?>
<Relationships xmlns="http://schemas.openxmlformats.org/package/2006/relationships"><Relationship Id="rId1" Type="http://schemas.openxmlformats.org/officeDocument/2006/relationships/image" Target="../media/image78.jpeg"/><Relationship Id="rId2" Type="http://schemas.openxmlformats.org/officeDocument/2006/relationships/slideLayout" Target="../slideLayouts/slideLayout1.xml"/>
</Relationships>
</file>

<file path=ppt/slides/_rels/slide35.xml.rels><?xml version="1.0" encoding="UTF-8"?>
<Relationships xmlns="http://schemas.openxmlformats.org/package/2006/relationships"><Relationship Id="rId1" Type="http://schemas.openxmlformats.org/officeDocument/2006/relationships/image" Target="../media/image79.jpeg"/><Relationship Id="rId2" Type="http://schemas.openxmlformats.org/officeDocument/2006/relationships/image" Target="../media/image80.jpeg"/><Relationship Id="rId3" Type="http://schemas.openxmlformats.org/officeDocument/2006/relationships/image" Target="../media/image81.jpeg"/><Relationship Id="rId4" Type="http://schemas.openxmlformats.org/officeDocument/2006/relationships/image" Target="../media/image82.jpeg"/><Relationship Id="rId5" Type="http://schemas.openxmlformats.org/officeDocument/2006/relationships/slideLayout" Target="../slideLayouts/slideLayout1.xml"/>
</Relationships>
</file>

<file path=ppt/slides/_rels/slide36.xml.rels><?xml version="1.0" encoding="UTF-8"?>
<Relationships xmlns="http://schemas.openxmlformats.org/package/2006/relationships"><Relationship Id="rId1" Type="http://schemas.openxmlformats.org/officeDocument/2006/relationships/image" Target="../media/image83.jpeg"/><Relationship Id="rId2" Type="http://schemas.openxmlformats.org/officeDocument/2006/relationships/image" Target="../media/image84.jpeg"/><Relationship Id="rId3" Type="http://schemas.openxmlformats.org/officeDocument/2006/relationships/image" Target="../media/image85.jpeg"/><Relationship Id="rId4" Type="http://schemas.openxmlformats.org/officeDocument/2006/relationships/image" Target="../media/image86.jpeg"/><Relationship Id="rId5" Type="http://schemas.openxmlformats.org/officeDocument/2006/relationships/slideLayout" Target="../slideLayouts/slideLayout1.xml"/>
</Relationships>
</file>

<file path=ppt/slides/_rels/slide3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38.xml.rels><?xml version="1.0" encoding="UTF-8"?>
<Relationships xmlns="http://schemas.openxmlformats.org/package/2006/relationships"><Relationship Id="rId1" Type="http://schemas.openxmlformats.org/officeDocument/2006/relationships/image" Target="../media/image87.jpe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38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11.wmf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4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image" Target="../media/image12.jpeg"/><Relationship Id="rId2" Type="http://schemas.openxmlformats.org/officeDocument/2006/relationships/image" Target="../media/image13.jpeg"/><Relationship Id="rId3" Type="http://schemas.openxmlformats.org/officeDocument/2006/relationships/slideLayout" Target="../slideLayouts/slideLayout1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image" Target="../media/image14.jpeg"/><Relationship Id="rId2" Type="http://schemas.openxmlformats.org/officeDocument/2006/relationships/image" Target="../media/image15.png"/><Relationship Id="rId3" Type="http://schemas.openxmlformats.org/officeDocument/2006/relationships/slideLayout" Target="../slideLayouts/slideLayout1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image" Target="../media/image16.jpeg"/><Relationship Id="rId2" Type="http://schemas.openxmlformats.org/officeDocument/2006/relationships/slideLayout" Target="../slideLayouts/slideLayout1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image" Target="../media/image17.jpeg"/><Relationship Id="rId2" Type="http://schemas.openxmlformats.org/officeDocument/2006/relationships/slideLayout" Target="../slideLayouts/slideLayout1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image" Target="../media/image18.jpeg"/><Relationship Id="rId2" Type="http://schemas.openxmlformats.org/officeDocument/2006/relationships/image" Target="../media/image19.jpe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TextShape 1"/>
          <p:cNvSpPr txBox="1"/>
          <p:nvPr/>
        </p:nvSpPr>
        <p:spPr>
          <a:xfrm>
            <a:off x="6553080" y="6400800"/>
            <a:ext cx="2133360" cy="320400"/>
          </a:xfrm>
          <a:prstGeom prst="rect">
            <a:avLst/>
          </a:prstGeom>
        </p:spPr>
        <p:txBody>
          <a:bodyPr/>
          <a:p>
            <a:pPr>
              <a:lnSpc>
                <a:spcPct val="100000"/>
              </a:lnSpc>
            </a:pPr>
            <a:fld id="{C112A1A1-E9C6-4175-9648-EDEAB84E9EFA}" type="slidenum">
              <a:rPr lang="en-US" sz="1400">
                <a:solidFill>
                  <a:srgbClr val="000000"/>
                </a:solidFill>
                <a:latin typeface="Times New Roman"/>
                <a:ea typeface="ＭＳ Ｐゴシック"/>
              </a:rPr>
              <a:t>&lt;number&gt;</a:t>
            </a:fld>
            <a:endParaRPr/>
          </a:p>
        </p:txBody>
      </p:sp>
      <p:sp>
        <p:nvSpPr>
          <p:cNvPr id="123" name="TextShape 2"/>
          <p:cNvSpPr txBox="1"/>
          <p:nvPr/>
        </p:nvSpPr>
        <p:spPr>
          <a:xfrm>
            <a:off x="685800" y="2130480"/>
            <a:ext cx="7772040" cy="1469520"/>
          </a:xfrm>
          <a:prstGeom prst="rect">
            <a:avLst/>
          </a:prstGeom>
        </p:spPr>
        <p:txBody>
          <a:bodyPr anchor="ctr"/>
          <a:p>
            <a:pPr algn="ctr">
              <a:lnSpc>
                <a:spcPct val="100000"/>
              </a:lnSpc>
            </a:pPr>
            <a:r>
              <a:rPr lang="en-US" sz="2400">
                <a:solidFill>
                  <a:srgbClr val="000000"/>
                </a:solidFill>
                <a:latin typeface="Times New Roman"/>
                <a:ea typeface="ＭＳ Ｐゴシック"/>
              </a:rPr>
              <a:t>Design and manufacture of mirrors, and active optics</a:t>
            </a:r>
            <a:endParaRPr/>
          </a:p>
        </p:txBody>
      </p:sp>
      <p:sp>
        <p:nvSpPr>
          <p:cNvPr id="124" name="TextShape 3"/>
          <p:cNvSpPr txBox="1"/>
          <p:nvPr/>
        </p:nvSpPr>
        <p:spPr>
          <a:xfrm>
            <a:off x="1371600" y="3886200"/>
            <a:ext cx="6400440" cy="1752120"/>
          </a:xfrm>
          <a:prstGeom prst="rect">
            <a:avLst/>
          </a:prstGeom>
        </p:spPr>
        <p:txBody>
          <a:bodyPr/>
          <a:p>
            <a:pPr algn="ctr">
              <a:lnSpc>
                <a:spcPct val="100000"/>
              </a:lnSpc>
            </a:pPr>
            <a:r>
              <a:rPr lang="en-US" sz="2400">
                <a:solidFill>
                  <a:srgbClr val="000000"/>
                </a:solidFill>
                <a:latin typeface="Times New Roman"/>
                <a:ea typeface="ＭＳ Ｐゴシック"/>
              </a:rPr>
              <a:t>Buddy Martin</a:t>
            </a:r>
            <a:endParaRPr/>
          </a:p>
          <a:p>
            <a:pPr algn="ctr">
              <a:lnSpc>
                <a:spcPct val="100000"/>
              </a:lnSpc>
            </a:pPr>
            <a:r>
              <a:rPr lang="en-US" sz="2400">
                <a:solidFill>
                  <a:srgbClr val="000000"/>
                </a:solidFill>
                <a:latin typeface="Times New Roman"/>
                <a:ea typeface="ＭＳ Ｐゴシック"/>
              </a:rPr>
              <a:t>Steward Observatory Mirror Lab</a:t>
            </a:r>
            <a:endParaRPr/>
          </a:p>
          <a:p>
            <a:pPr algn="ctr">
              <a:lnSpc>
                <a:spcPct val="100000"/>
              </a:lnSpc>
            </a:pPr>
            <a:endParaRPr/>
          </a:p>
        </p:txBody>
      </p:sp>
    </p:spTree>
  </p:cSld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TextShape 1"/>
          <p:cNvSpPr txBox="1"/>
          <p:nvPr/>
        </p:nvSpPr>
        <p:spPr>
          <a:xfrm>
            <a:off x="6553080" y="6400800"/>
            <a:ext cx="2133360" cy="320400"/>
          </a:xfrm>
          <a:prstGeom prst="rect">
            <a:avLst/>
          </a:prstGeom>
        </p:spPr>
        <p:txBody>
          <a:bodyPr/>
          <a:p>
            <a:pPr>
              <a:lnSpc>
                <a:spcPct val="100000"/>
              </a:lnSpc>
            </a:pPr>
            <a:fld id="{CA2CDF5E-C77F-4917-B4B2-86FF237CA26F}" type="slidenum">
              <a:rPr lang="en-US" sz="1400">
                <a:solidFill>
                  <a:srgbClr val="000000"/>
                </a:solidFill>
                <a:latin typeface="Times New Roman"/>
                <a:ea typeface="ＭＳ Ｐゴシック"/>
              </a:rPr>
              <a:t>&lt;number&gt;</a:t>
            </a:fld>
            <a:endParaRPr/>
          </a:p>
        </p:txBody>
      </p:sp>
      <p:sp>
        <p:nvSpPr>
          <p:cNvPr id="164" name="TextShape 2"/>
          <p:cNvSpPr txBox="1"/>
          <p:nvPr/>
        </p:nvSpPr>
        <p:spPr>
          <a:xfrm>
            <a:off x="457200" y="228600"/>
            <a:ext cx="8229240" cy="456840"/>
          </a:xfrm>
          <a:prstGeom prst="rect">
            <a:avLst/>
          </a:prstGeom>
        </p:spPr>
        <p:txBody>
          <a:bodyPr anchor="ctr"/>
          <a:p>
            <a:pPr algn="ctr">
              <a:lnSpc>
                <a:spcPct val="100000"/>
              </a:lnSpc>
            </a:pPr>
            <a:r>
              <a:rPr lang="en-US" sz="2400">
                <a:solidFill>
                  <a:srgbClr val="000000"/>
                </a:solidFill>
                <a:latin typeface="Times New Roman"/>
                <a:ea typeface="ＭＳ Ｐゴシック"/>
              </a:rPr>
              <a:t>Casting process for GMT mirror: mold assembly</a:t>
            </a:r>
            <a:endParaRPr/>
          </a:p>
        </p:txBody>
      </p:sp>
      <p:pic>
        <p:nvPicPr>
          <p:cNvPr descr="" id="165" name="Picture 3"/>
          <p:cNvPicPr/>
          <p:nvPr/>
        </p:nvPicPr>
        <p:blipFill>
          <a:blip r:embed="rId1"/>
          <a:stretch>
            <a:fillRect/>
          </a:stretch>
        </p:blipFill>
        <p:spPr>
          <a:xfrm>
            <a:off x="0" y="1371600"/>
            <a:ext cx="3619080" cy="2714400"/>
          </a:xfrm>
          <a:prstGeom prst="rect">
            <a:avLst/>
          </a:prstGeom>
          <a:ln>
            <a:noFill/>
          </a:ln>
        </p:spPr>
      </p:pic>
      <p:pic>
        <p:nvPicPr>
          <p:cNvPr descr="" id="166" name="Picture 4"/>
          <p:cNvPicPr/>
          <p:nvPr/>
        </p:nvPicPr>
        <p:blipFill>
          <a:blip r:embed="rId2"/>
          <a:stretch>
            <a:fillRect/>
          </a:stretch>
        </p:blipFill>
        <p:spPr>
          <a:xfrm>
            <a:off x="2666880" y="2514600"/>
            <a:ext cx="3619080" cy="2714400"/>
          </a:xfrm>
          <a:prstGeom prst="rect">
            <a:avLst/>
          </a:prstGeom>
          <a:ln>
            <a:noFill/>
          </a:ln>
        </p:spPr>
      </p:pic>
      <p:pic>
        <p:nvPicPr>
          <p:cNvPr descr="" id="167" name="Picture 5"/>
          <p:cNvPicPr/>
          <p:nvPr/>
        </p:nvPicPr>
        <p:blipFill>
          <a:blip r:embed="rId3"/>
          <a:stretch>
            <a:fillRect/>
          </a:stretch>
        </p:blipFill>
        <p:spPr>
          <a:xfrm>
            <a:off x="5524560" y="3657600"/>
            <a:ext cx="3619080" cy="2714400"/>
          </a:xfrm>
          <a:prstGeom prst="rect">
            <a:avLst/>
          </a:prstGeom>
          <a:ln>
            <a:noFill/>
          </a:ln>
        </p:spPr>
      </p:pic>
      <p:sp>
        <p:nvSpPr>
          <p:cNvPr id="168" name="CustomShape 3"/>
          <p:cNvSpPr/>
          <p:nvPr/>
        </p:nvSpPr>
        <p:spPr>
          <a:xfrm>
            <a:off x="0" y="4114800"/>
            <a:ext cx="2666520" cy="913320"/>
          </a:xfrm>
          <a:prstGeom prst="rect">
            <a:avLst/>
          </a:prstGeom>
          <a:noFill/>
          <a:ln>
            <a:noFill/>
          </a:ln>
        </p:spPr>
        <p:txBody>
          <a:bodyPr bIns="45000" lIns="90000" rIns="90000" tIns="45000"/>
          <a:p>
            <a:pPr>
              <a:lnSpc>
                <a:spcPct val="100000"/>
              </a:lnSpc>
            </a:pPr>
            <a:r>
              <a:rPr lang="en-US">
                <a:solidFill>
                  <a:srgbClr val="000000"/>
                </a:solidFill>
                <a:latin typeface="Times New Roman"/>
                <a:ea typeface="ＭＳ Ｐゴシック"/>
              </a:rPr>
              <a:t>Machine and install 1681 ceramic fiber boxes in silicon carbide tub.</a:t>
            </a:r>
            <a:endParaRPr/>
          </a:p>
        </p:txBody>
      </p:sp>
      <p:sp>
        <p:nvSpPr>
          <p:cNvPr id="169" name="CustomShape 4"/>
          <p:cNvSpPr/>
          <p:nvPr/>
        </p:nvSpPr>
        <p:spPr>
          <a:xfrm>
            <a:off x="6324480" y="2590920"/>
            <a:ext cx="2819160" cy="913320"/>
          </a:xfrm>
          <a:prstGeom prst="rect">
            <a:avLst/>
          </a:prstGeom>
          <a:noFill/>
          <a:ln>
            <a:noFill/>
          </a:ln>
        </p:spPr>
        <p:txBody>
          <a:bodyPr bIns="45000" lIns="90000" rIns="90000" tIns="45000"/>
          <a:p>
            <a:pPr>
              <a:lnSpc>
                <a:spcPct val="100000"/>
              </a:lnSpc>
            </a:pPr>
            <a:r>
              <a:rPr lang="en-US">
                <a:solidFill>
                  <a:srgbClr val="000000"/>
                </a:solidFill>
                <a:latin typeface="Times New Roman"/>
                <a:ea typeface="ＭＳ Ｐゴシック"/>
              </a:rPr>
              <a:t>Tops of boxes follow shape of mirror surface; no two are identical.</a:t>
            </a:r>
            <a:endParaRPr/>
          </a:p>
        </p:txBody>
      </p:sp>
    </p:spTree>
  </p:cSld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TextShape 1"/>
          <p:cNvSpPr txBox="1"/>
          <p:nvPr/>
        </p:nvSpPr>
        <p:spPr>
          <a:xfrm>
            <a:off x="6553080" y="6400800"/>
            <a:ext cx="2133360" cy="320400"/>
          </a:xfrm>
          <a:prstGeom prst="rect">
            <a:avLst/>
          </a:prstGeom>
        </p:spPr>
        <p:txBody>
          <a:bodyPr/>
          <a:p>
            <a:pPr>
              <a:lnSpc>
                <a:spcPct val="100000"/>
              </a:lnSpc>
            </a:pPr>
            <a:fld id="{3A067EC0-8314-4E60-9F32-74D59F49621C}" type="slidenum">
              <a:rPr lang="en-US" sz="1400">
                <a:solidFill>
                  <a:srgbClr val="000000"/>
                </a:solidFill>
                <a:latin typeface="Times New Roman"/>
                <a:ea typeface="ＭＳ Ｐゴシック"/>
              </a:rPr>
              <a:t>&lt;number&gt;</a:t>
            </a:fld>
            <a:endParaRPr/>
          </a:p>
        </p:txBody>
      </p:sp>
      <p:sp>
        <p:nvSpPr>
          <p:cNvPr id="171" name="TextShape 2"/>
          <p:cNvSpPr txBox="1"/>
          <p:nvPr/>
        </p:nvSpPr>
        <p:spPr>
          <a:xfrm>
            <a:off x="457200" y="228600"/>
            <a:ext cx="8229240" cy="456840"/>
          </a:xfrm>
          <a:prstGeom prst="rect">
            <a:avLst/>
          </a:prstGeom>
        </p:spPr>
        <p:txBody>
          <a:bodyPr anchor="ctr"/>
          <a:p>
            <a:pPr algn="ctr">
              <a:lnSpc>
                <a:spcPct val="100000"/>
              </a:lnSpc>
            </a:pPr>
            <a:r>
              <a:rPr lang="en-US" sz="2400">
                <a:solidFill>
                  <a:srgbClr val="000000"/>
                </a:solidFill>
                <a:latin typeface="Times New Roman"/>
                <a:ea typeface="ＭＳ Ｐゴシック"/>
              </a:rPr>
              <a:t>Loading of glass</a:t>
            </a:r>
            <a:endParaRPr/>
          </a:p>
        </p:txBody>
      </p:sp>
      <p:sp>
        <p:nvSpPr>
          <p:cNvPr id="172" name="CustomShape 3"/>
          <p:cNvSpPr/>
          <p:nvPr/>
        </p:nvSpPr>
        <p:spPr>
          <a:xfrm>
            <a:off x="0" y="4114800"/>
            <a:ext cx="2742840" cy="1187640"/>
          </a:xfrm>
          <a:prstGeom prst="rect">
            <a:avLst/>
          </a:prstGeom>
          <a:noFill/>
          <a:ln>
            <a:noFill/>
          </a:ln>
        </p:spPr>
        <p:txBody>
          <a:bodyPr bIns="45000" lIns="90000" rIns="90000" tIns="45000"/>
          <a:p>
            <a:pPr>
              <a:lnSpc>
                <a:spcPct val="100000"/>
              </a:lnSpc>
            </a:pPr>
            <a:r>
              <a:rPr lang="en-US">
                <a:solidFill>
                  <a:srgbClr val="000000"/>
                </a:solidFill>
                <a:latin typeface="Times New Roman"/>
                <a:ea typeface="ＭＳ Ｐゴシック"/>
              </a:rPr>
              <a:t>Inspect, weigh, and load 18 tons of Ohara E6 borosilicate glass in 2-5 kg blocks.</a:t>
            </a:r>
            <a:endParaRPr/>
          </a:p>
        </p:txBody>
      </p:sp>
      <p:pic>
        <p:nvPicPr>
          <p:cNvPr descr="" id="173" name="Picture 5"/>
          <p:cNvPicPr/>
          <p:nvPr/>
        </p:nvPicPr>
        <p:blipFill>
          <a:blip r:embed="rId1"/>
          <a:stretch>
            <a:fillRect/>
          </a:stretch>
        </p:blipFill>
        <p:spPr>
          <a:xfrm>
            <a:off x="0" y="1371600"/>
            <a:ext cx="3628800" cy="2722320"/>
          </a:xfrm>
          <a:prstGeom prst="rect">
            <a:avLst/>
          </a:prstGeom>
          <a:ln>
            <a:noFill/>
          </a:ln>
        </p:spPr>
      </p:pic>
      <p:pic>
        <p:nvPicPr>
          <p:cNvPr descr="" id="174" name="Picture 6"/>
          <p:cNvPicPr/>
          <p:nvPr/>
        </p:nvPicPr>
        <p:blipFill>
          <a:blip r:embed="rId2"/>
          <a:stretch>
            <a:fillRect/>
          </a:stretch>
        </p:blipFill>
        <p:spPr>
          <a:xfrm>
            <a:off x="2743200" y="2514600"/>
            <a:ext cx="3628800" cy="2722320"/>
          </a:xfrm>
          <a:prstGeom prst="rect">
            <a:avLst/>
          </a:prstGeom>
          <a:ln>
            <a:noFill/>
          </a:ln>
        </p:spPr>
      </p:pic>
      <p:pic>
        <p:nvPicPr>
          <p:cNvPr descr="" id="175" name="Picture 7"/>
          <p:cNvPicPr/>
          <p:nvPr/>
        </p:nvPicPr>
        <p:blipFill>
          <a:blip r:embed="rId3"/>
          <a:stretch>
            <a:fillRect/>
          </a:stretch>
        </p:blipFill>
        <p:spPr>
          <a:xfrm>
            <a:off x="5514840" y="3657600"/>
            <a:ext cx="3628800" cy="2722320"/>
          </a:xfrm>
          <a:prstGeom prst="rect">
            <a:avLst/>
          </a:prstGeom>
          <a:ln>
            <a:noFill/>
          </a:ln>
        </p:spPr>
      </p:pic>
      <p:sp>
        <p:nvSpPr>
          <p:cNvPr id="176" name="CustomShape 4"/>
          <p:cNvSpPr/>
          <p:nvPr/>
        </p:nvSpPr>
        <p:spPr>
          <a:xfrm>
            <a:off x="685800" y="5486400"/>
            <a:ext cx="4723920" cy="913320"/>
          </a:xfrm>
          <a:prstGeom prst="rect">
            <a:avLst/>
          </a:prstGeom>
          <a:noFill/>
          <a:ln>
            <a:noFill/>
          </a:ln>
        </p:spPr>
        <p:txBody>
          <a:bodyPr bIns="45000" lIns="90000" rIns="90000" tIns="45000"/>
          <a:p>
            <a:pPr>
              <a:lnSpc>
                <a:spcPct val="100000"/>
              </a:lnSpc>
            </a:pPr>
            <a:r>
              <a:rPr lang="en-US">
                <a:solidFill>
                  <a:srgbClr val="000000"/>
                </a:solidFill>
                <a:latin typeface="Times New Roman"/>
                <a:ea typeface="ＭＳ Ｐゴシック"/>
              </a:rPr>
              <a:t>Spin-casting gives parabolic shape to ~1 mm accuracy. Eliminates need to grind out ~20 tons of solid glass for an LBT mirror.</a:t>
            </a:r>
            <a:endParaRPr/>
          </a:p>
        </p:txBody>
      </p:sp>
      <p:pic>
        <p:nvPicPr>
          <p:cNvPr descr="" id="177" name="Picture 10"/>
          <p:cNvPicPr/>
          <p:nvPr/>
        </p:nvPicPr>
        <p:blipFill>
          <a:blip r:embed="rId4"/>
          <a:stretch>
            <a:fillRect/>
          </a:stretch>
        </p:blipFill>
        <p:spPr>
          <a:xfrm>
            <a:off x="6095880" y="1371600"/>
            <a:ext cx="3047760" cy="2285640"/>
          </a:xfrm>
          <a:prstGeom prst="rect">
            <a:avLst/>
          </a:prstGeom>
          <a:ln>
            <a:noFill/>
          </a:ln>
        </p:spPr>
      </p:pic>
    </p:spTree>
  </p:cSld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TextShape 1"/>
          <p:cNvSpPr txBox="1"/>
          <p:nvPr/>
        </p:nvSpPr>
        <p:spPr>
          <a:xfrm>
            <a:off x="6553080" y="6400800"/>
            <a:ext cx="2133360" cy="320400"/>
          </a:xfrm>
          <a:prstGeom prst="rect">
            <a:avLst/>
          </a:prstGeom>
        </p:spPr>
        <p:txBody>
          <a:bodyPr/>
          <a:p>
            <a:pPr>
              <a:lnSpc>
                <a:spcPct val="100000"/>
              </a:lnSpc>
            </a:pPr>
            <a:fld id="{29EF95DA-A504-47BA-9CCA-8FD01EB2EF04}" type="slidenum">
              <a:rPr lang="en-US" sz="1400">
                <a:solidFill>
                  <a:srgbClr val="000000"/>
                </a:solidFill>
                <a:latin typeface="Times New Roman"/>
                <a:ea typeface="ＭＳ Ｐゴシック"/>
              </a:rPr>
              <a:t>&lt;number&gt;</a:t>
            </a:fld>
            <a:endParaRPr/>
          </a:p>
        </p:txBody>
      </p:sp>
      <p:pic>
        <p:nvPicPr>
          <p:cNvPr descr="" id="179" name="Picture 2"/>
          <p:cNvPicPr/>
          <p:nvPr/>
        </p:nvPicPr>
        <p:blipFill>
          <a:blip r:embed="rId1"/>
          <a:stretch>
            <a:fillRect/>
          </a:stretch>
        </p:blipFill>
        <p:spPr>
          <a:xfrm>
            <a:off x="0" y="1371600"/>
            <a:ext cx="3244320" cy="3053880"/>
          </a:xfrm>
          <a:prstGeom prst="rect">
            <a:avLst/>
          </a:prstGeom>
          <a:ln>
            <a:noFill/>
          </a:ln>
        </p:spPr>
      </p:pic>
      <p:pic>
        <p:nvPicPr>
          <p:cNvPr descr="" id="180" name="Picture 3"/>
          <p:cNvPicPr/>
          <p:nvPr/>
        </p:nvPicPr>
        <p:blipFill>
          <a:blip r:embed="rId2"/>
          <a:stretch>
            <a:fillRect/>
          </a:stretch>
        </p:blipFill>
        <p:spPr>
          <a:xfrm>
            <a:off x="2971800" y="2286000"/>
            <a:ext cx="3219120" cy="3034800"/>
          </a:xfrm>
          <a:prstGeom prst="rect">
            <a:avLst/>
          </a:prstGeom>
          <a:ln>
            <a:noFill/>
          </a:ln>
        </p:spPr>
      </p:pic>
      <p:pic>
        <p:nvPicPr>
          <p:cNvPr descr="" id="181" name="Picture 4"/>
          <p:cNvPicPr/>
          <p:nvPr/>
        </p:nvPicPr>
        <p:blipFill>
          <a:blip r:embed="rId3"/>
          <a:stretch>
            <a:fillRect/>
          </a:stretch>
        </p:blipFill>
        <p:spPr>
          <a:xfrm>
            <a:off x="5905440" y="3200400"/>
            <a:ext cx="3238200" cy="3053880"/>
          </a:xfrm>
          <a:prstGeom prst="rect">
            <a:avLst/>
          </a:prstGeom>
          <a:ln>
            <a:noFill/>
          </a:ln>
        </p:spPr>
      </p:pic>
      <p:sp>
        <p:nvSpPr>
          <p:cNvPr id="182" name="CustomShape 2"/>
          <p:cNvSpPr/>
          <p:nvPr/>
        </p:nvSpPr>
        <p:spPr>
          <a:xfrm>
            <a:off x="152280" y="4495680"/>
            <a:ext cx="2742840" cy="913320"/>
          </a:xfrm>
          <a:prstGeom prst="rect">
            <a:avLst/>
          </a:prstGeom>
          <a:noFill/>
          <a:ln>
            <a:noFill/>
          </a:ln>
        </p:spPr>
        <p:txBody>
          <a:bodyPr bIns="45000" lIns="90000" rIns="90000" tIns="45000"/>
          <a:p>
            <a:pPr>
              <a:lnSpc>
                <a:spcPct val="100000"/>
              </a:lnSpc>
            </a:pPr>
            <a:r>
              <a:rPr lang="en-US">
                <a:solidFill>
                  <a:srgbClr val="000000"/>
                </a:solidFill>
                <a:latin typeface="Times New Roman"/>
                <a:ea typeface="ＭＳ Ｐゴシック"/>
              </a:rPr>
              <a:t>UV cameras mounted in the furnace lid monitor the casting.</a:t>
            </a:r>
            <a:endParaRPr/>
          </a:p>
        </p:txBody>
      </p:sp>
      <p:sp>
        <p:nvSpPr>
          <p:cNvPr id="183" name="TextShape 3"/>
          <p:cNvSpPr txBox="1"/>
          <p:nvPr/>
        </p:nvSpPr>
        <p:spPr>
          <a:xfrm>
            <a:off x="457200" y="228600"/>
            <a:ext cx="8229240" cy="456840"/>
          </a:xfrm>
          <a:prstGeom prst="rect">
            <a:avLst/>
          </a:prstGeom>
        </p:spPr>
        <p:txBody>
          <a:bodyPr anchor="ctr"/>
          <a:p>
            <a:pPr algn="ctr">
              <a:lnSpc>
                <a:spcPct val="100000"/>
              </a:lnSpc>
            </a:pPr>
            <a:r>
              <a:rPr lang="en-US" sz="2400">
                <a:solidFill>
                  <a:srgbClr val="000000"/>
                </a:solidFill>
                <a:latin typeface="Times New Roman"/>
                <a:ea typeface="ＭＳ Ｐゴシック"/>
              </a:rPr>
              <a:t>Glass melting</a:t>
            </a:r>
            <a:endParaRPr/>
          </a:p>
        </p:txBody>
      </p:sp>
      <p:sp>
        <p:nvSpPr>
          <p:cNvPr id="184" name="CustomShape 4"/>
          <p:cNvSpPr/>
          <p:nvPr/>
        </p:nvSpPr>
        <p:spPr>
          <a:xfrm>
            <a:off x="685800" y="5486400"/>
            <a:ext cx="5028840" cy="913320"/>
          </a:xfrm>
          <a:prstGeom prst="rect">
            <a:avLst/>
          </a:prstGeom>
          <a:noFill/>
          <a:ln>
            <a:noFill/>
          </a:ln>
        </p:spPr>
        <p:txBody>
          <a:bodyPr bIns="45000" lIns="90000" rIns="90000" tIns="45000"/>
          <a:p>
            <a:pPr>
              <a:lnSpc>
                <a:spcPct val="100000"/>
              </a:lnSpc>
            </a:pPr>
            <a:r>
              <a:rPr lang="en-US">
                <a:solidFill>
                  <a:srgbClr val="000000"/>
                </a:solidFill>
                <a:latin typeface="Times New Roman"/>
                <a:ea typeface="ＭＳ Ｐゴシック"/>
              </a:rPr>
              <a:t>Heat to 1160</a:t>
            </a:r>
            <a:r>
              <a:rPr lang="en-US">
                <a:solidFill>
                  <a:srgbClr val="000000"/>
                </a:solidFill>
                <a:latin typeface="Times New Roman"/>
                <a:ea typeface="ＭＳ Ｐゴシック"/>
              </a:rPr>
              <a:t>˚C, spin at 4.9 rpm, hold 4 hours to allow glass to fill mold. Cool rapidly to 900˚C then slowly for 3 months, 2.4 K/day through annealing. </a:t>
            </a:r>
            <a:endParaRPr/>
          </a:p>
        </p:txBody>
      </p:sp>
      <p:pic>
        <p:nvPicPr>
          <p:cNvPr descr="" id="185" name="Picture 9"/>
          <p:cNvPicPr/>
          <p:nvPr/>
        </p:nvPicPr>
        <p:blipFill>
          <a:blip r:embed="rId4"/>
          <a:stretch>
            <a:fillRect/>
          </a:stretch>
        </p:blipFill>
        <p:spPr>
          <a:xfrm>
            <a:off x="5553000" y="838080"/>
            <a:ext cx="3590640" cy="2314080"/>
          </a:xfrm>
          <a:prstGeom prst="rect">
            <a:avLst/>
          </a:prstGeom>
          <a:ln>
            <a:noFill/>
          </a:ln>
        </p:spPr>
      </p:pic>
    </p:spTree>
  </p:cSld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TextShape 1"/>
          <p:cNvSpPr txBox="1"/>
          <p:nvPr/>
        </p:nvSpPr>
        <p:spPr>
          <a:xfrm>
            <a:off x="6553080" y="6400800"/>
            <a:ext cx="2133360" cy="320400"/>
          </a:xfrm>
          <a:prstGeom prst="rect">
            <a:avLst/>
          </a:prstGeom>
        </p:spPr>
        <p:txBody>
          <a:bodyPr/>
          <a:p>
            <a:pPr>
              <a:lnSpc>
                <a:spcPct val="100000"/>
              </a:lnSpc>
            </a:pPr>
            <a:fld id="{8B62F17C-327C-4017-B084-FF552BA7FE19}" type="slidenum">
              <a:rPr lang="en-US" sz="1400">
                <a:solidFill>
                  <a:srgbClr val="000000"/>
                </a:solidFill>
                <a:latin typeface="Times New Roman"/>
                <a:ea typeface="ＭＳ Ｐゴシック"/>
              </a:rPr>
              <a:t>&lt;number&gt;</a:t>
            </a:fld>
            <a:endParaRPr/>
          </a:p>
        </p:txBody>
      </p:sp>
      <p:pic>
        <p:nvPicPr>
          <p:cNvPr descr="" id="187" name="Picture 2"/>
          <p:cNvPicPr/>
          <p:nvPr/>
        </p:nvPicPr>
        <p:blipFill>
          <a:blip r:embed="rId1"/>
          <a:stretch>
            <a:fillRect/>
          </a:stretch>
        </p:blipFill>
        <p:spPr>
          <a:xfrm>
            <a:off x="228600" y="685800"/>
            <a:ext cx="8686440" cy="5690880"/>
          </a:xfrm>
          <a:prstGeom prst="rect">
            <a:avLst/>
          </a:prstGeom>
          <a:ln>
            <a:noFill/>
          </a:ln>
        </p:spPr>
      </p:pic>
      <p:sp>
        <p:nvSpPr>
          <p:cNvPr id="188" name="TextShape 2"/>
          <p:cNvSpPr txBox="1"/>
          <p:nvPr/>
        </p:nvSpPr>
        <p:spPr>
          <a:xfrm>
            <a:off x="457200" y="228600"/>
            <a:ext cx="8229240" cy="410760"/>
          </a:xfrm>
          <a:prstGeom prst="rect">
            <a:avLst/>
          </a:prstGeom>
        </p:spPr>
        <p:txBody>
          <a:bodyPr anchor="ctr"/>
          <a:p>
            <a:pPr algn="ctr">
              <a:lnSpc>
                <a:spcPct val="100000"/>
              </a:lnSpc>
            </a:pPr>
            <a:r>
              <a:rPr lang="en-US" sz="2400">
                <a:solidFill>
                  <a:srgbClr val="000000"/>
                </a:solidFill>
                <a:latin typeface="Times New Roman"/>
                <a:ea typeface="ＭＳ Ｐゴシック"/>
              </a:rPr>
              <a:t>First GMT mirror blank</a:t>
            </a:r>
            <a:endParaRPr/>
          </a:p>
        </p:txBody>
      </p:sp>
    </p:spTree>
  </p:cSld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TextShape 1"/>
          <p:cNvSpPr txBox="1"/>
          <p:nvPr/>
        </p:nvSpPr>
        <p:spPr>
          <a:xfrm>
            <a:off x="6553080" y="6400800"/>
            <a:ext cx="2133360" cy="320400"/>
          </a:xfrm>
          <a:prstGeom prst="rect">
            <a:avLst/>
          </a:prstGeom>
        </p:spPr>
        <p:txBody>
          <a:bodyPr/>
          <a:p>
            <a:pPr>
              <a:lnSpc>
                <a:spcPct val="100000"/>
              </a:lnSpc>
            </a:pPr>
            <a:fld id="{15EADA78-F87D-45B2-8416-3BA39ACCBBE8}" type="slidenum">
              <a:rPr lang="en-US" sz="1400">
                <a:solidFill>
                  <a:srgbClr val="000000"/>
                </a:solidFill>
                <a:latin typeface="Times New Roman"/>
                <a:ea typeface="ＭＳ Ｐゴシック"/>
              </a:rPr>
              <a:t>&lt;number&gt;</a:t>
            </a:fld>
            <a:endParaRPr/>
          </a:p>
        </p:txBody>
      </p:sp>
      <p:sp>
        <p:nvSpPr>
          <p:cNvPr id="190" name="TextShape 2"/>
          <p:cNvSpPr txBox="1"/>
          <p:nvPr/>
        </p:nvSpPr>
        <p:spPr>
          <a:xfrm>
            <a:off x="457200" y="228600"/>
            <a:ext cx="8229240" cy="410760"/>
          </a:xfrm>
          <a:prstGeom prst="rect">
            <a:avLst/>
          </a:prstGeom>
        </p:spPr>
        <p:txBody>
          <a:bodyPr anchor="ctr"/>
          <a:p>
            <a:pPr algn="ctr">
              <a:lnSpc>
                <a:spcPct val="100000"/>
              </a:lnSpc>
            </a:pPr>
            <a:r>
              <a:rPr lang="en-US" sz="2400">
                <a:solidFill>
                  <a:srgbClr val="000000"/>
                </a:solidFill>
                <a:latin typeface="Times New Roman"/>
                <a:ea typeface="ＭＳ Ｐゴシック"/>
              </a:rPr>
              <a:t>Accuracy requirements</a:t>
            </a:r>
            <a:endParaRPr/>
          </a:p>
        </p:txBody>
      </p:sp>
      <p:sp>
        <p:nvSpPr>
          <p:cNvPr id="191" name="TextShape 3"/>
          <p:cNvSpPr txBox="1"/>
          <p:nvPr/>
        </p:nvSpPr>
        <p:spPr>
          <a:xfrm>
            <a:off x="228600" y="914400"/>
            <a:ext cx="8686440" cy="2971440"/>
          </a:xfrm>
          <a:prstGeom prst="rect">
            <a:avLst/>
          </a:prstGeom>
        </p:spPr>
        <p:txBody>
          <a:bodyPr/>
          <a:p>
            <a:pPr>
              <a:lnSpc>
                <a:spcPct val="90000"/>
              </a:lnSpc>
              <a:buFont typeface="StarSymbol"/>
              <a:buChar char=""/>
            </a:pPr>
            <a:r>
              <a:rPr lang="en-US" sz="2000">
                <a:solidFill>
                  <a:srgbClr val="000000"/>
                </a:solidFill>
                <a:latin typeface="Arial"/>
                <a:ea typeface="ＭＳ Ｐゴシック"/>
              </a:rPr>
              <a:t>“</a:t>
            </a:r>
            <a:r>
              <a:rPr lang="en-US" sz="2000">
                <a:solidFill>
                  <a:srgbClr val="000000"/>
                </a:solidFill>
                <a:latin typeface="Times New Roman"/>
                <a:ea typeface="ＭＳ Ｐゴシック"/>
              </a:rPr>
              <a:t>Seeing</a:t>
            </a:r>
            <a:r>
              <a:rPr lang="en-US" sz="2000">
                <a:solidFill>
                  <a:srgbClr val="000000"/>
                </a:solidFill>
                <a:latin typeface="Arial"/>
                <a:ea typeface="ＭＳ Ｐゴシック"/>
              </a:rPr>
              <a:t>”</a:t>
            </a:r>
            <a:r>
              <a:rPr lang="en-US" sz="2000">
                <a:solidFill>
                  <a:srgbClr val="000000"/>
                </a:solidFill>
                <a:latin typeface="Times New Roman"/>
                <a:ea typeface="ＭＳ Ｐゴシック"/>
              </a:rPr>
              <a:t> is degradation of images due to index variations and turbulence in atmosphere.</a:t>
            </a:r>
            <a:endParaRPr/>
          </a:p>
          <a:p>
            <a:pPr lvl="1">
              <a:lnSpc>
                <a:spcPct val="90000"/>
              </a:lnSpc>
              <a:buFont typeface="StarSymbol"/>
              <a:buChar char=""/>
            </a:pPr>
            <a:r>
              <a:rPr lang="en-US">
                <a:solidFill>
                  <a:srgbClr val="000000"/>
                </a:solidFill>
                <a:latin typeface="Times New Roman"/>
                <a:ea typeface="ＭＳ Ｐゴシック"/>
              </a:rPr>
              <a:t>Typically 0.5 - 1.0 arcsecond at an excellent site, exceptionally 0.3 arcsecond.</a:t>
            </a:r>
            <a:endParaRPr/>
          </a:p>
          <a:p>
            <a:pPr>
              <a:lnSpc>
                <a:spcPct val="90000"/>
              </a:lnSpc>
              <a:buFont typeface="StarSymbol"/>
              <a:buChar char=""/>
            </a:pPr>
            <a:r>
              <a:rPr lang="en-US" sz="2000">
                <a:solidFill>
                  <a:srgbClr val="000000"/>
                </a:solidFill>
                <a:latin typeface="Times New Roman"/>
                <a:ea typeface="ＭＳ Ｐゴシック"/>
              </a:rPr>
              <a:t>Telescope optics must be more accurate than best wavefront the atmosphere will deliver, at all spatial scales.</a:t>
            </a:r>
            <a:endParaRPr/>
          </a:p>
          <a:p>
            <a:pPr lvl="1">
              <a:lnSpc>
                <a:spcPct val="90000"/>
              </a:lnSpc>
              <a:buFont typeface="StarSymbol"/>
              <a:buChar char=""/>
            </a:pPr>
            <a:r>
              <a:rPr lang="en-US">
                <a:solidFill>
                  <a:srgbClr val="000000"/>
                </a:solidFill>
                <a:latin typeface="Times New Roman"/>
                <a:ea typeface="ＭＳ Ｐゴシック"/>
              </a:rPr>
              <a:t>Without adaptive optics, telescope optics must not significantly degrade images delivered by the atmosphere.</a:t>
            </a:r>
            <a:endParaRPr/>
          </a:p>
          <a:p>
            <a:pPr lvl="1">
              <a:lnSpc>
                <a:spcPct val="90000"/>
              </a:lnSpc>
              <a:buFont typeface="StarSymbol"/>
              <a:buChar char=""/>
            </a:pPr>
            <a:r>
              <a:rPr lang="en-US">
                <a:solidFill>
                  <a:srgbClr val="000000"/>
                </a:solidFill>
                <a:latin typeface="Times New Roman"/>
                <a:ea typeface="ＭＳ Ｐゴシック"/>
              </a:rPr>
              <a:t>With AO, most of DM stroke should be reserved to correct the atmosphere, not the telescope optics.</a:t>
            </a:r>
            <a:endParaRPr/>
          </a:p>
        </p:txBody>
      </p:sp>
      <p:pic>
        <p:nvPicPr>
          <p:cNvPr descr="" id="192" name="Picture 4"/>
          <p:cNvPicPr/>
          <p:nvPr/>
        </p:nvPicPr>
        <p:blipFill>
          <a:blip r:embed="rId1"/>
          <a:srcRect b="0" l="8099" r="21074" t="6501"/>
          <a:stretch>
            <a:fillRect/>
          </a:stretch>
        </p:blipFill>
        <p:spPr>
          <a:xfrm>
            <a:off x="5486400" y="3848040"/>
            <a:ext cx="3047760" cy="3009600"/>
          </a:xfrm>
          <a:prstGeom prst="rect">
            <a:avLst/>
          </a:prstGeom>
          <a:ln>
            <a:noFill/>
          </a:ln>
        </p:spPr>
      </p:pic>
      <p:sp>
        <p:nvSpPr>
          <p:cNvPr id="193" name="CustomShape 4"/>
          <p:cNvSpPr/>
          <p:nvPr/>
        </p:nvSpPr>
        <p:spPr>
          <a:xfrm>
            <a:off x="228600" y="3886200"/>
            <a:ext cx="5105160" cy="2133360"/>
          </a:xfrm>
          <a:prstGeom prst="rect">
            <a:avLst/>
          </a:prstGeom>
          <a:noFill/>
          <a:ln>
            <a:noFill/>
          </a:ln>
        </p:spPr>
        <p:txBody>
          <a:bodyPr bIns="45000" lIns="90000" rIns="90000" tIns="45000"/>
          <a:p>
            <a:pPr>
              <a:lnSpc>
                <a:spcPct val="90000"/>
              </a:lnSpc>
              <a:buFont typeface="StarSymbol"/>
              <a:buChar char=""/>
            </a:pPr>
            <a:r>
              <a:rPr lang="en-US" sz="2000">
                <a:solidFill>
                  <a:srgbClr val="000000"/>
                </a:solidFill>
                <a:latin typeface="Times New Roman"/>
                <a:ea typeface="ＭＳ Ｐゴシック"/>
              </a:rPr>
              <a:t>Atmosphere induces large WF errors on large spatial scales, small errors on small scales.</a:t>
            </a:r>
            <a:endParaRPr/>
          </a:p>
          <a:p>
            <a:pPr>
              <a:lnSpc>
                <a:spcPct val="90000"/>
              </a:lnSpc>
              <a:buFont typeface="StarSymbol"/>
              <a:buChar char=""/>
            </a:pPr>
            <a:r>
              <a:rPr lang="en-US" sz="2000">
                <a:solidFill>
                  <a:srgbClr val="000000"/>
                </a:solidFill>
                <a:latin typeface="Times New Roman"/>
                <a:ea typeface="ＭＳ Ｐゴシック"/>
              </a:rPr>
              <a:t>Spectrum of WF errors is described by </a:t>
            </a:r>
            <a:r>
              <a:rPr i="1" lang="en-US" sz="2000">
                <a:solidFill>
                  <a:srgbClr val="000000"/>
                </a:solidFill>
                <a:latin typeface="Times New Roman"/>
                <a:ea typeface="ＭＳ Ｐゴシック"/>
              </a:rPr>
              <a:t>structure function</a:t>
            </a:r>
            <a:r>
              <a:rPr lang="en-US" sz="2000">
                <a:solidFill>
                  <a:srgbClr val="000000"/>
                </a:solidFill>
                <a:latin typeface="Times New Roman"/>
                <a:ea typeface="ＭＳ Ｐゴシック"/>
              </a:rPr>
              <a:t> = mean square difference in WF between points in pupil, as a function of their separation </a:t>
            </a:r>
            <a:r>
              <a:rPr i="1" lang="en-US" sz="2000">
                <a:solidFill>
                  <a:srgbClr val="000000"/>
                </a:solidFill>
                <a:latin typeface="Times New Roman"/>
                <a:ea typeface="ＭＳ Ｐゴシック"/>
              </a:rPr>
              <a:t>x</a:t>
            </a:r>
            <a:r>
              <a:rPr lang="en-US" sz="2000">
                <a:solidFill>
                  <a:srgbClr val="000000"/>
                </a:solidFill>
                <a:latin typeface="Times New Roman"/>
                <a:ea typeface="ＭＳ Ｐゴシック"/>
              </a:rPr>
              <a:t>.</a:t>
            </a:r>
            <a:endParaRPr/>
          </a:p>
        </p:txBody>
      </p:sp>
      <p:sp>
        <p:nvSpPr>
          <p:cNvPr id="194" name="Line 5"/>
          <p:cNvSpPr/>
          <p:nvPr/>
        </p:nvSpPr>
        <p:spPr>
          <a:xfrm flipV="1">
            <a:off x="6476760" y="5257800"/>
            <a:ext cx="1524240" cy="304560"/>
          </a:xfrm>
          <a:prstGeom prst="line">
            <a:avLst/>
          </a:prstGeom>
          <a:ln w="9360">
            <a:solidFill>
              <a:srgbClr val="000000"/>
            </a:solidFill>
            <a:round/>
            <a:headEnd len="med" type="oval" w="med"/>
            <a:tailEnd len="med" type="oval" w="med"/>
          </a:ln>
        </p:spPr>
      </p:sp>
      <p:sp>
        <p:nvSpPr>
          <p:cNvPr id="195" name="CustomShape 6"/>
          <p:cNvSpPr/>
          <p:nvPr/>
        </p:nvSpPr>
        <p:spPr>
          <a:xfrm>
            <a:off x="7051320" y="5105520"/>
            <a:ext cx="283320" cy="364680"/>
          </a:xfrm>
          <a:prstGeom prst="rect">
            <a:avLst/>
          </a:prstGeom>
          <a:noFill/>
          <a:ln>
            <a:noFill/>
          </a:ln>
        </p:spPr>
        <p:txBody>
          <a:bodyPr bIns="45000" lIns="90000" rIns="90000" tIns="45000" wrap="none"/>
          <a:p>
            <a:pPr>
              <a:lnSpc>
                <a:spcPct val="100000"/>
              </a:lnSpc>
            </a:pPr>
            <a:r>
              <a:rPr i="1" lang="en-US">
                <a:solidFill>
                  <a:srgbClr val="000000"/>
                </a:solidFill>
                <a:latin typeface="Times New Roman"/>
                <a:ea typeface="ＭＳ Ｐゴシック"/>
              </a:rPr>
              <a:t>x</a:t>
            </a:r>
            <a:endParaRPr/>
          </a:p>
        </p:txBody>
      </p:sp>
    </p:spTree>
  </p:cSld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TextShape 1"/>
          <p:cNvSpPr txBox="1"/>
          <p:nvPr/>
        </p:nvSpPr>
        <p:spPr>
          <a:xfrm>
            <a:off x="6553080" y="6400800"/>
            <a:ext cx="2133360" cy="320400"/>
          </a:xfrm>
          <a:prstGeom prst="rect">
            <a:avLst/>
          </a:prstGeom>
        </p:spPr>
        <p:txBody>
          <a:bodyPr/>
          <a:p>
            <a:pPr>
              <a:lnSpc>
                <a:spcPct val="100000"/>
              </a:lnSpc>
            </a:pPr>
            <a:fld id="{134312F7-E30F-400F-AFB2-1C1A3FFB157C}" type="slidenum">
              <a:rPr lang="en-US" sz="1400">
                <a:solidFill>
                  <a:srgbClr val="000000"/>
                </a:solidFill>
                <a:latin typeface="Times New Roman"/>
                <a:ea typeface="ＭＳ Ｐゴシック"/>
              </a:rPr>
              <a:t>&lt;number&gt;</a:t>
            </a:fld>
            <a:endParaRPr/>
          </a:p>
        </p:txBody>
      </p:sp>
      <p:pic>
        <p:nvPicPr>
          <p:cNvPr descr="" id="197" name="Picture 5"/>
          <p:cNvPicPr/>
          <p:nvPr/>
        </p:nvPicPr>
        <p:blipFill>
          <a:blip r:embed="rId1"/>
          <a:stretch>
            <a:fillRect/>
          </a:stretch>
        </p:blipFill>
        <p:spPr>
          <a:xfrm>
            <a:off x="12600" y="1679400"/>
            <a:ext cx="7314840" cy="5178240"/>
          </a:xfrm>
          <a:prstGeom prst="rect">
            <a:avLst/>
          </a:prstGeom>
          <a:ln>
            <a:noFill/>
          </a:ln>
        </p:spPr>
      </p:pic>
      <p:sp>
        <p:nvSpPr>
          <p:cNvPr id="198" name="TextShape 2"/>
          <p:cNvSpPr txBox="1"/>
          <p:nvPr/>
        </p:nvSpPr>
        <p:spPr>
          <a:xfrm>
            <a:off x="457200" y="152280"/>
            <a:ext cx="8229240" cy="410760"/>
          </a:xfrm>
          <a:prstGeom prst="rect">
            <a:avLst/>
          </a:prstGeom>
        </p:spPr>
        <p:txBody>
          <a:bodyPr anchor="ctr"/>
          <a:p>
            <a:pPr algn="ctr">
              <a:lnSpc>
                <a:spcPct val="100000"/>
              </a:lnSpc>
            </a:pPr>
            <a:r>
              <a:rPr lang="en-US" sz="2400">
                <a:solidFill>
                  <a:srgbClr val="000000"/>
                </a:solidFill>
                <a:latin typeface="Times New Roman"/>
                <a:ea typeface="ＭＳ Ｐゴシック"/>
              </a:rPr>
              <a:t>Specification for a telescope mirror</a:t>
            </a:r>
            <a:endParaRPr/>
          </a:p>
        </p:txBody>
      </p:sp>
      <p:sp>
        <p:nvSpPr>
          <p:cNvPr id="199" name="TextShape 3"/>
          <p:cNvSpPr txBox="1"/>
          <p:nvPr/>
        </p:nvSpPr>
        <p:spPr>
          <a:xfrm>
            <a:off x="6642000" y="2593800"/>
            <a:ext cx="2514240" cy="3120840"/>
          </a:xfrm>
          <a:prstGeom prst="rect">
            <a:avLst/>
          </a:prstGeom>
        </p:spPr>
        <p:txBody>
          <a:bodyPr/>
          <a:p>
            <a:pPr>
              <a:lnSpc>
                <a:spcPct val="80000"/>
              </a:lnSpc>
              <a:buFont typeface="StarSymbol"/>
              <a:buChar char=""/>
            </a:pPr>
            <a:r>
              <a:rPr lang="en-US" sz="2000">
                <a:solidFill>
                  <a:srgbClr val="000000"/>
                </a:solidFill>
                <a:latin typeface="Times New Roman"/>
                <a:ea typeface="ＭＳ Ｐゴシック"/>
              </a:rPr>
              <a:t>Start with 0.11 arcsecond seeing.</a:t>
            </a:r>
            <a:endParaRPr/>
          </a:p>
          <a:p>
            <a:pPr>
              <a:lnSpc>
                <a:spcPct val="80000"/>
              </a:lnSpc>
              <a:buFont typeface="StarSymbol"/>
              <a:buChar char=""/>
            </a:pPr>
            <a:r>
              <a:rPr lang="en-US" sz="2000">
                <a:solidFill>
                  <a:srgbClr val="000000"/>
                </a:solidFill>
                <a:latin typeface="Times New Roman"/>
                <a:ea typeface="ＭＳ Ｐゴシック"/>
              </a:rPr>
              <a:t>Eliminate tilt across full pupil: tighten on large scales.</a:t>
            </a:r>
            <a:endParaRPr/>
          </a:p>
          <a:p>
            <a:pPr>
              <a:lnSpc>
                <a:spcPct val="80000"/>
              </a:lnSpc>
              <a:buFont typeface="StarSymbol"/>
              <a:buChar char=""/>
            </a:pPr>
            <a:r>
              <a:rPr lang="en-US" sz="2000">
                <a:solidFill>
                  <a:srgbClr val="000000"/>
                </a:solidFill>
                <a:latin typeface="Times New Roman"/>
                <a:ea typeface="ＭＳ Ｐゴシック"/>
              </a:rPr>
              <a:t>Add allowance for 2% scattering loss due to 16 nm rms WFE on small scales.</a:t>
            </a:r>
            <a:endParaRPr/>
          </a:p>
        </p:txBody>
      </p:sp>
      <p:sp>
        <p:nvSpPr>
          <p:cNvPr id="200" name="Line 4"/>
          <p:cNvSpPr/>
          <p:nvPr/>
        </p:nvSpPr>
        <p:spPr>
          <a:xfrm flipH="1">
            <a:off x="5651280" y="2743200"/>
            <a:ext cx="1130400" cy="2880"/>
          </a:xfrm>
          <a:prstGeom prst="line">
            <a:avLst/>
          </a:prstGeom>
          <a:ln w="9360">
            <a:solidFill>
              <a:srgbClr val="008000"/>
            </a:solidFill>
            <a:round/>
            <a:tailEnd len="med" type="triangle" w="med"/>
          </a:ln>
        </p:spPr>
      </p:sp>
      <p:sp>
        <p:nvSpPr>
          <p:cNvPr id="201" name="Line 5"/>
          <p:cNvSpPr/>
          <p:nvPr/>
        </p:nvSpPr>
        <p:spPr>
          <a:xfrm flipH="1">
            <a:off x="6337080" y="3352680"/>
            <a:ext cx="444600" cy="3240"/>
          </a:xfrm>
          <a:prstGeom prst="line">
            <a:avLst/>
          </a:prstGeom>
          <a:ln w="9360">
            <a:solidFill>
              <a:srgbClr val="008000"/>
            </a:solidFill>
            <a:round/>
            <a:tailEnd len="med" type="triangle" w="med"/>
          </a:ln>
        </p:spPr>
      </p:sp>
      <p:sp>
        <p:nvSpPr>
          <p:cNvPr id="202" name="Line 6"/>
          <p:cNvSpPr/>
          <p:nvPr/>
        </p:nvSpPr>
        <p:spPr>
          <a:xfrm flipH="1">
            <a:off x="2145960" y="4495680"/>
            <a:ext cx="4635720" cy="1298520"/>
          </a:xfrm>
          <a:prstGeom prst="line">
            <a:avLst/>
          </a:prstGeom>
          <a:ln w="9360">
            <a:solidFill>
              <a:srgbClr val="008000"/>
            </a:solidFill>
            <a:round/>
            <a:tailEnd len="med" type="triangle" w="med"/>
          </a:ln>
        </p:spPr>
      </p:sp>
      <p:sp>
        <p:nvSpPr>
          <p:cNvPr id="203" name="CustomShape 7"/>
          <p:cNvSpPr/>
          <p:nvPr/>
        </p:nvSpPr>
        <p:spPr>
          <a:xfrm>
            <a:off x="0" y="3143160"/>
            <a:ext cx="9143640" cy="360"/>
          </a:xfrm>
          <a:prstGeom prst="rect">
            <a:avLst/>
          </a:prstGeom>
          <a:noFill/>
          <a:ln>
            <a:noFill/>
          </a:ln>
        </p:spPr>
      </p:sp>
      <p:sp>
        <p:nvSpPr>
          <p:cNvPr id="204" name="CustomShape 8"/>
          <p:cNvSpPr/>
          <p:nvPr/>
        </p:nvSpPr>
        <p:spPr>
          <a:xfrm>
            <a:off x="0" y="3219480"/>
            <a:ext cx="9143640" cy="360"/>
          </a:xfrm>
          <a:prstGeom prst="rect">
            <a:avLst/>
          </a:prstGeom>
          <a:noFill/>
          <a:ln>
            <a:noFill/>
          </a:ln>
        </p:spPr>
      </p:sp>
      <p:sp>
        <p:nvSpPr>
          <p:cNvPr id="205" name="CustomShape 9"/>
          <p:cNvSpPr/>
          <p:nvPr/>
        </p:nvSpPr>
        <p:spPr>
          <a:xfrm>
            <a:off x="6705720" y="1371600"/>
            <a:ext cx="2437920" cy="761760"/>
          </a:xfrm>
          <a:prstGeom prst="rect">
            <a:avLst/>
          </a:prstGeom>
          <a:noFill/>
          <a:ln>
            <a:noFill/>
          </a:ln>
        </p:spPr>
        <p:txBody>
          <a:bodyPr/>
          <a:p>
            <a:pPr>
              <a:lnSpc>
                <a:spcPct val="80000"/>
              </a:lnSpc>
            </a:pPr>
            <a:r>
              <a:rPr i="1" lang="en-US" sz="2000">
                <a:solidFill>
                  <a:srgbClr val="000000"/>
                </a:solidFill>
                <a:latin typeface="Times New Roman"/>
                <a:ea typeface="ＭＳ Ｐゴシック"/>
              </a:rPr>
              <a:t>r</a:t>
            </a:r>
            <a:r>
              <a:rPr lang="en-US" sz="2000">
                <a:solidFill>
                  <a:srgbClr val="000000"/>
                </a:solidFill>
                <a:latin typeface="Times New Roman"/>
                <a:ea typeface="ＭＳ Ｐゴシック"/>
              </a:rPr>
              <a:t>0 = coherence length, or Fried parameter</a:t>
            </a:r>
            <a:endParaRPr/>
          </a:p>
        </p:txBody>
      </p:sp>
      <p:sp>
        <p:nvSpPr>
          <p:cNvPr id="206" name="CustomShape 10"/>
          <p:cNvSpPr/>
          <p:nvPr/>
        </p:nvSpPr>
        <p:spPr>
          <a:xfrm>
            <a:off x="0" y="685800"/>
            <a:ext cx="2361960" cy="700200"/>
          </a:xfrm>
          <a:prstGeom prst="rect">
            <a:avLst/>
          </a:prstGeom>
          <a:noFill/>
          <a:ln>
            <a:noFill/>
          </a:ln>
        </p:spPr>
        <p:txBody>
          <a:bodyPr bIns="45000" lIns="90000" rIns="90000" tIns="45000"/>
          <a:p>
            <a:pPr>
              <a:lnSpc>
                <a:spcPct val="100000"/>
              </a:lnSpc>
            </a:pPr>
            <a:r>
              <a:rPr lang="en-US" sz="2000">
                <a:solidFill>
                  <a:srgbClr val="000000"/>
                </a:solidFill>
                <a:latin typeface="Times New Roman"/>
                <a:ea typeface="ＭＳ Ｐゴシック"/>
              </a:rPr>
              <a:t>Structure function due to atmosphere:</a:t>
            </a:r>
            <a:endParaRPr/>
          </a:p>
        </p:txBody>
      </p:sp>
      <p:sp>
        <p:nvSpPr>
          <p:cNvPr id="207" name="CustomShape 11"/>
          <p:cNvSpPr/>
          <p:nvPr/>
        </p:nvSpPr>
        <p:spPr>
          <a:xfrm>
            <a:off x="5791320" y="838080"/>
            <a:ext cx="1752120" cy="395280"/>
          </a:xfrm>
          <a:prstGeom prst="rect">
            <a:avLst/>
          </a:prstGeom>
          <a:noFill/>
          <a:ln>
            <a:noFill/>
          </a:ln>
        </p:spPr>
        <p:txBody>
          <a:bodyPr bIns="45000" lIns="90000" rIns="90000" tIns="45000"/>
          <a:p>
            <a:pPr>
              <a:lnSpc>
                <a:spcPct val="100000"/>
              </a:lnSpc>
            </a:pPr>
            <a:r>
              <a:rPr lang="en-US" sz="2000">
                <a:solidFill>
                  <a:srgbClr val="000000"/>
                </a:solidFill>
                <a:latin typeface="Times New Roman"/>
                <a:ea typeface="ＭＳ Ｐゴシック"/>
              </a:rPr>
              <a:t>Image FWHM:</a:t>
            </a:r>
            <a:endParaRPr/>
          </a:p>
        </p:txBody>
      </p:sp>
      <p:pic>
        <p:nvPicPr>
          <p:cNvPr descr="" id="208" name=""/>
          <p:cNvPicPr/>
          <p:nvPr/>
        </p:nvPicPr>
        <p:blipFill>
          <a:blip r:embed="rId2"/>
          <a:stretch>
            <a:fillRect/>
          </a:stretch>
        </p:blipFill>
        <p:spPr>
          <a:xfrm>
            <a:off x="2133720" y="685800"/>
            <a:ext cx="2666880" cy="952560"/>
          </a:xfrm>
          <a:prstGeom prst="rect">
            <a:avLst/>
          </a:prstGeom>
          <a:ln>
            <a:solidFill>
              <a:srgbClr val="3465af"/>
            </a:solidFill>
          </a:ln>
        </p:spPr>
      </p:pic>
      <p:pic>
        <p:nvPicPr>
          <p:cNvPr descr="" id="209" name=""/>
          <p:cNvPicPr/>
          <p:nvPr/>
        </p:nvPicPr>
        <p:blipFill>
          <a:blip r:embed="rId3"/>
          <a:stretch>
            <a:fillRect/>
          </a:stretch>
        </p:blipFill>
        <p:spPr>
          <a:xfrm>
            <a:off x="7696080" y="723960"/>
            <a:ext cx="1219320" cy="711360"/>
          </a:xfrm>
          <a:prstGeom prst="rect">
            <a:avLst/>
          </a:prstGeom>
          <a:ln>
            <a:solidFill>
              <a:srgbClr val="3465af"/>
            </a:solidFill>
          </a:ln>
        </p:spPr>
      </p:pic>
    </p:spTree>
  </p:cSld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TextShape 1"/>
          <p:cNvSpPr txBox="1"/>
          <p:nvPr/>
        </p:nvSpPr>
        <p:spPr>
          <a:xfrm>
            <a:off x="6553080" y="6400800"/>
            <a:ext cx="2133360" cy="320400"/>
          </a:xfrm>
          <a:prstGeom prst="rect">
            <a:avLst/>
          </a:prstGeom>
        </p:spPr>
        <p:txBody>
          <a:bodyPr/>
          <a:p>
            <a:pPr>
              <a:lnSpc>
                <a:spcPct val="100000"/>
              </a:lnSpc>
            </a:pPr>
            <a:fld id="{6923C29B-7DFF-4EF1-9C00-6097A724F23D}" type="slidenum">
              <a:rPr lang="en-US" sz="1400">
                <a:solidFill>
                  <a:srgbClr val="000000"/>
                </a:solidFill>
                <a:latin typeface="Times New Roman"/>
                <a:ea typeface="ＭＳ Ｐゴシック"/>
              </a:rPr>
              <a:t>&lt;number&gt;</a:t>
            </a:fld>
            <a:endParaRPr/>
          </a:p>
        </p:txBody>
      </p:sp>
      <p:sp>
        <p:nvSpPr>
          <p:cNvPr id="211" name="TextShape 2"/>
          <p:cNvSpPr txBox="1"/>
          <p:nvPr/>
        </p:nvSpPr>
        <p:spPr>
          <a:xfrm>
            <a:off x="457200" y="228600"/>
            <a:ext cx="8229240" cy="410760"/>
          </a:xfrm>
          <a:prstGeom prst="rect">
            <a:avLst/>
          </a:prstGeom>
        </p:spPr>
        <p:txBody>
          <a:bodyPr anchor="ctr"/>
          <a:p>
            <a:pPr algn="ctr">
              <a:lnSpc>
                <a:spcPct val="100000"/>
              </a:lnSpc>
            </a:pPr>
            <a:r>
              <a:rPr lang="en-US" sz="2400">
                <a:solidFill>
                  <a:srgbClr val="000000"/>
                </a:solidFill>
                <a:latin typeface="Times New Roman"/>
                <a:ea typeface="ＭＳ Ｐゴシック"/>
              </a:rPr>
              <a:t>Impact of active optics on requirements</a:t>
            </a:r>
            <a:endParaRPr/>
          </a:p>
        </p:txBody>
      </p:sp>
      <p:sp>
        <p:nvSpPr>
          <p:cNvPr id="212" name="TextShape 3"/>
          <p:cNvSpPr txBox="1"/>
          <p:nvPr/>
        </p:nvSpPr>
        <p:spPr>
          <a:xfrm>
            <a:off x="228600" y="914400"/>
            <a:ext cx="4800240" cy="5943240"/>
          </a:xfrm>
          <a:prstGeom prst="rect">
            <a:avLst/>
          </a:prstGeom>
        </p:spPr>
        <p:txBody>
          <a:bodyPr/>
          <a:p>
            <a:pPr>
              <a:lnSpc>
                <a:spcPct val="80000"/>
              </a:lnSpc>
              <a:buFont typeface="StarSymbol"/>
              <a:buChar char=""/>
            </a:pPr>
            <a:r>
              <a:rPr lang="en-US" sz="2000">
                <a:solidFill>
                  <a:srgbClr val="000000"/>
                </a:solidFill>
                <a:latin typeface="Times New Roman"/>
                <a:ea typeface="ＭＳ Ｐゴシック"/>
              </a:rPr>
              <a:t>Active optics is active control of alignment (primary and secondary) and shape of primary, based on WF measurements in telescope.</a:t>
            </a:r>
            <a:endParaRPr/>
          </a:p>
          <a:p>
            <a:pPr lvl="1">
              <a:lnSpc>
                <a:spcPct val="80000"/>
              </a:lnSpc>
              <a:buFont typeface="StarSymbol"/>
              <a:buChar char=""/>
            </a:pPr>
            <a:r>
              <a:rPr lang="en-US">
                <a:solidFill>
                  <a:srgbClr val="000000"/>
                </a:solidFill>
                <a:latin typeface="Times New Roman"/>
                <a:ea typeface="ＭＳ Ｐゴシック"/>
              </a:rPr>
              <a:t>Necessary because no 8 m mirror is rigid</a:t>
            </a:r>
            <a:endParaRPr/>
          </a:p>
          <a:p>
            <a:pPr lvl="1">
              <a:lnSpc>
                <a:spcPct val="80000"/>
              </a:lnSpc>
              <a:buFont typeface="StarSymbol"/>
              <a:buChar char=""/>
            </a:pPr>
            <a:r>
              <a:rPr lang="en-US">
                <a:solidFill>
                  <a:srgbClr val="000000"/>
                </a:solidFill>
                <a:latin typeface="Times New Roman"/>
                <a:ea typeface="ＭＳ Ｐゴシック"/>
              </a:rPr>
              <a:t>Built into all modern telescopes</a:t>
            </a:r>
            <a:endParaRPr/>
          </a:p>
          <a:p>
            <a:pPr>
              <a:lnSpc>
                <a:spcPct val="80000"/>
              </a:lnSpc>
              <a:buFont typeface="StarSymbol"/>
              <a:buChar char=""/>
            </a:pPr>
            <a:r>
              <a:rPr lang="en-US" sz="2000">
                <a:solidFill>
                  <a:srgbClr val="000000"/>
                </a:solidFill>
                <a:latin typeface="Times New Roman"/>
                <a:ea typeface="ＭＳ Ｐゴシック"/>
              </a:rPr>
              <a:t>Active optics is slow (&gt; 1 minute) and corrects only large-scale errors.</a:t>
            </a:r>
            <a:endParaRPr/>
          </a:p>
          <a:p>
            <a:pPr>
              <a:lnSpc>
                <a:spcPct val="80000"/>
              </a:lnSpc>
              <a:buFont typeface="StarSymbol"/>
              <a:buChar char=""/>
            </a:pPr>
            <a:r>
              <a:rPr lang="en-US" sz="2000">
                <a:solidFill>
                  <a:srgbClr val="000000"/>
                </a:solidFill>
                <a:latin typeface="Times New Roman"/>
                <a:ea typeface="ＭＳ Ｐゴシック"/>
              </a:rPr>
              <a:t>Implication for manufacturing: </a:t>
            </a:r>
            <a:endParaRPr/>
          </a:p>
          <a:p>
            <a:pPr lvl="1">
              <a:lnSpc>
                <a:spcPct val="80000"/>
              </a:lnSpc>
              <a:buFont typeface="StarSymbol"/>
              <a:buChar char=""/>
            </a:pPr>
            <a:r>
              <a:rPr lang="en-US">
                <a:solidFill>
                  <a:srgbClr val="000000"/>
                </a:solidFill>
                <a:latin typeface="Times New Roman"/>
                <a:ea typeface="ＭＳ Ｐゴシック"/>
              </a:rPr>
              <a:t>No need to completely eliminate all low-order shape errors, because they will be controlled with active optics at telescope.</a:t>
            </a:r>
            <a:endParaRPr/>
          </a:p>
          <a:p>
            <a:pPr>
              <a:lnSpc>
                <a:spcPct val="80000"/>
              </a:lnSpc>
              <a:buFont typeface="StarSymbol"/>
              <a:buChar char=""/>
            </a:pPr>
            <a:r>
              <a:rPr lang="en-US" sz="2000">
                <a:solidFill>
                  <a:srgbClr val="000000"/>
                </a:solidFill>
                <a:latin typeface="Times New Roman"/>
                <a:ea typeface="ＭＳ Ｐゴシック"/>
              </a:rPr>
              <a:t>Manufacturing requirement is to control large-scale shape within easy range of active-optics correction in telescope.</a:t>
            </a:r>
            <a:endParaRPr/>
          </a:p>
          <a:p>
            <a:pPr>
              <a:lnSpc>
                <a:spcPct val="80000"/>
              </a:lnSpc>
              <a:buFont typeface="StarSymbol"/>
              <a:buChar char=""/>
            </a:pPr>
            <a:r>
              <a:rPr lang="en-US" sz="2000">
                <a:solidFill>
                  <a:srgbClr val="000000"/>
                </a:solidFill>
                <a:latin typeface="Times New Roman"/>
                <a:ea typeface="ＭＳ Ｐゴシック"/>
              </a:rPr>
              <a:t>When mirror surface error is measured in lab, simulate active-optics correction of low-order components.</a:t>
            </a:r>
            <a:endParaRPr/>
          </a:p>
          <a:p>
            <a:pPr lvl="1">
              <a:lnSpc>
                <a:spcPct val="80000"/>
              </a:lnSpc>
              <a:buFont typeface="StarSymbol"/>
              <a:buChar char=""/>
            </a:pPr>
            <a:r>
              <a:rPr lang="en-US">
                <a:solidFill>
                  <a:srgbClr val="000000"/>
                </a:solidFill>
                <a:latin typeface="Times New Roman"/>
                <a:ea typeface="ＭＳ Ｐゴシック"/>
              </a:rPr>
              <a:t>Compute actuator forces and optimized shape.</a:t>
            </a:r>
            <a:endParaRPr/>
          </a:p>
          <a:p>
            <a:pPr lvl="1">
              <a:lnSpc>
                <a:spcPct val="80000"/>
              </a:lnSpc>
              <a:buFont typeface="StarSymbol"/>
              <a:buChar char=""/>
            </a:pPr>
            <a:r>
              <a:rPr lang="en-US">
                <a:solidFill>
                  <a:srgbClr val="000000"/>
                </a:solidFill>
                <a:latin typeface="Times New Roman"/>
                <a:ea typeface="ＭＳ Ｐゴシック"/>
              </a:rPr>
              <a:t>Tells how much you can easily correct.</a:t>
            </a:r>
            <a:endParaRPr/>
          </a:p>
        </p:txBody>
      </p:sp>
      <p:pic>
        <p:nvPicPr>
          <p:cNvPr descr="" id="213" name="Picture 6"/>
          <p:cNvPicPr/>
          <p:nvPr/>
        </p:nvPicPr>
        <p:blipFill>
          <a:blip r:embed="rId1"/>
          <a:stretch>
            <a:fillRect/>
          </a:stretch>
        </p:blipFill>
        <p:spPr>
          <a:xfrm>
            <a:off x="5105520" y="1143000"/>
            <a:ext cx="3809520" cy="5028840"/>
          </a:xfrm>
          <a:prstGeom prst="rect">
            <a:avLst/>
          </a:prstGeom>
          <a:ln>
            <a:noFill/>
          </a:ln>
        </p:spPr>
      </p:pic>
    </p:spTree>
  </p:cSld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TextShape 1"/>
          <p:cNvSpPr txBox="1"/>
          <p:nvPr/>
        </p:nvSpPr>
        <p:spPr>
          <a:xfrm>
            <a:off x="6553080" y="6400800"/>
            <a:ext cx="2133360" cy="320400"/>
          </a:xfrm>
          <a:prstGeom prst="rect">
            <a:avLst/>
          </a:prstGeom>
        </p:spPr>
        <p:txBody>
          <a:bodyPr/>
          <a:p>
            <a:pPr>
              <a:lnSpc>
                <a:spcPct val="100000"/>
              </a:lnSpc>
            </a:pPr>
            <a:fld id="{629379B6-56F2-4618-907C-EC76F22DFC28}" type="slidenum">
              <a:rPr lang="en-US" sz="1400">
                <a:solidFill>
                  <a:srgbClr val="000000"/>
                </a:solidFill>
                <a:latin typeface="Times New Roman"/>
                <a:ea typeface="ＭＳ Ｐゴシック"/>
              </a:rPr>
              <a:t>&lt;number&gt;</a:t>
            </a:fld>
            <a:endParaRPr/>
          </a:p>
        </p:txBody>
      </p:sp>
      <p:sp>
        <p:nvSpPr>
          <p:cNvPr id="215" name="TextShape 2"/>
          <p:cNvSpPr txBox="1"/>
          <p:nvPr/>
        </p:nvSpPr>
        <p:spPr>
          <a:xfrm>
            <a:off x="457200" y="228600"/>
            <a:ext cx="8229240" cy="410760"/>
          </a:xfrm>
          <a:prstGeom prst="rect">
            <a:avLst/>
          </a:prstGeom>
        </p:spPr>
        <p:txBody>
          <a:bodyPr anchor="ctr"/>
          <a:p>
            <a:pPr algn="ctr">
              <a:lnSpc>
                <a:spcPct val="100000"/>
              </a:lnSpc>
            </a:pPr>
            <a:r>
              <a:rPr lang="en-US" sz="2400">
                <a:solidFill>
                  <a:srgbClr val="000000"/>
                </a:solidFill>
                <a:latin typeface="Times New Roman"/>
                <a:ea typeface="ＭＳ Ｐゴシック"/>
              </a:rPr>
              <a:t>GMT mirror support layout</a:t>
            </a:r>
            <a:endParaRPr/>
          </a:p>
        </p:txBody>
      </p:sp>
      <p:pic>
        <p:nvPicPr>
          <p:cNvPr descr="" id="216" name="Picture 5"/>
          <p:cNvPicPr/>
          <p:nvPr/>
        </p:nvPicPr>
        <p:blipFill>
          <a:blip r:embed="rId1"/>
          <a:stretch>
            <a:fillRect/>
          </a:stretch>
        </p:blipFill>
        <p:spPr>
          <a:xfrm>
            <a:off x="1371600" y="685800"/>
            <a:ext cx="6248160" cy="6041520"/>
          </a:xfrm>
          <a:prstGeom prst="rect">
            <a:avLst/>
          </a:prstGeom>
          <a:ln>
            <a:noFill/>
          </a:ln>
        </p:spPr>
      </p:pic>
      <p:sp>
        <p:nvSpPr>
          <p:cNvPr id="217" name="CustomShape 3"/>
          <p:cNvSpPr/>
          <p:nvPr/>
        </p:nvSpPr>
        <p:spPr>
          <a:xfrm>
            <a:off x="7162920" y="4952880"/>
            <a:ext cx="1765080" cy="639000"/>
          </a:xfrm>
          <a:prstGeom prst="rect">
            <a:avLst/>
          </a:prstGeom>
          <a:solidFill>
            <a:srgbClr val="ccffcc"/>
          </a:solidFill>
          <a:ln>
            <a:noFill/>
          </a:ln>
        </p:spPr>
        <p:txBody>
          <a:bodyPr bIns="45000" lIns="90000" rIns="90000" tIns="45000"/>
          <a:p>
            <a:pPr>
              <a:lnSpc>
                <a:spcPct val="100000"/>
              </a:lnSpc>
            </a:pPr>
            <a:r>
              <a:rPr lang="en-US">
                <a:solidFill>
                  <a:srgbClr val="000000"/>
                </a:solidFill>
                <a:latin typeface="Times New Roman"/>
                <a:ea typeface="ＭＳ Ｐゴシック"/>
              </a:rPr>
              <a:t>160 active support actuators</a:t>
            </a:r>
            <a:endParaRPr/>
          </a:p>
        </p:txBody>
      </p:sp>
    </p:spTree>
  </p:cSld>
</p:sld>
</file>

<file path=ppt/slides/slide1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TextShape 1"/>
          <p:cNvSpPr txBox="1"/>
          <p:nvPr/>
        </p:nvSpPr>
        <p:spPr>
          <a:xfrm>
            <a:off x="6553080" y="6400800"/>
            <a:ext cx="2133360" cy="320400"/>
          </a:xfrm>
          <a:prstGeom prst="rect">
            <a:avLst/>
          </a:prstGeom>
        </p:spPr>
        <p:txBody>
          <a:bodyPr/>
          <a:p>
            <a:pPr>
              <a:lnSpc>
                <a:spcPct val="100000"/>
              </a:lnSpc>
            </a:pPr>
            <a:fld id="{6E619675-FECD-4E53-BDAD-EEF6E3D50D94}" type="slidenum">
              <a:rPr lang="en-US" sz="1400">
                <a:solidFill>
                  <a:srgbClr val="000000"/>
                </a:solidFill>
                <a:latin typeface="Times New Roman"/>
                <a:ea typeface="ＭＳ Ｐゴシック"/>
              </a:rPr>
              <a:t>&lt;number&gt;</a:t>
            </a:fld>
            <a:endParaRPr/>
          </a:p>
        </p:txBody>
      </p:sp>
      <p:sp>
        <p:nvSpPr>
          <p:cNvPr id="219" name="TextShape 2"/>
          <p:cNvSpPr txBox="1"/>
          <p:nvPr/>
        </p:nvSpPr>
        <p:spPr>
          <a:xfrm>
            <a:off x="457200" y="228600"/>
            <a:ext cx="8229240" cy="410760"/>
          </a:xfrm>
          <a:prstGeom prst="rect">
            <a:avLst/>
          </a:prstGeom>
        </p:spPr>
        <p:txBody>
          <a:bodyPr anchor="ctr"/>
          <a:p>
            <a:pPr algn="ctr">
              <a:lnSpc>
                <a:spcPct val="100000"/>
              </a:lnSpc>
            </a:pPr>
            <a:r>
              <a:rPr lang="en-US" sz="2400">
                <a:solidFill>
                  <a:srgbClr val="000000"/>
                </a:solidFill>
                <a:latin typeface="Times New Roman"/>
                <a:ea typeface="ＭＳ Ｐゴシック"/>
              </a:rPr>
              <a:t>Active optics as a model-fitting problem</a:t>
            </a:r>
            <a:endParaRPr/>
          </a:p>
        </p:txBody>
      </p:sp>
      <p:sp>
        <p:nvSpPr>
          <p:cNvPr id="220" name="TextShape 3"/>
          <p:cNvSpPr txBox="1"/>
          <p:nvPr/>
        </p:nvSpPr>
        <p:spPr>
          <a:xfrm>
            <a:off x="228600" y="685800"/>
            <a:ext cx="8686440" cy="2057040"/>
          </a:xfrm>
          <a:prstGeom prst="rect">
            <a:avLst/>
          </a:prstGeom>
        </p:spPr>
        <p:txBody>
          <a:bodyPr/>
          <a:p>
            <a:pPr>
              <a:lnSpc>
                <a:spcPct val="80000"/>
              </a:lnSpc>
              <a:buFont typeface="StarSymbol"/>
              <a:buChar char=""/>
            </a:pPr>
            <a:r>
              <a:rPr lang="en-US">
                <a:solidFill>
                  <a:srgbClr val="000000"/>
                </a:solidFill>
                <a:latin typeface="Times New Roman"/>
                <a:ea typeface="ＭＳ Ｐゴシック"/>
              </a:rPr>
              <a:t>Problem is to calculate the support forces that will best correct the measured wavefront error.</a:t>
            </a:r>
            <a:endParaRPr/>
          </a:p>
          <a:p>
            <a:pPr>
              <a:lnSpc>
                <a:spcPct val="80000"/>
              </a:lnSpc>
              <a:buFont typeface="StarSymbol"/>
              <a:buChar char=""/>
            </a:pPr>
            <a:r>
              <a:rPr lang="en-US">
                <a:solidFill>
                  <a:srgbClr val="000000"/>
                </a:solidFill>
                <a:latin typeface="Times New Roman"/>
                <a:ea typeface="ＭＳ Ｐゴシック"/>
              </a:rPr>
              <a:t>Calculate or measure the effect on the mirror shape of a unit force on each actuator.</a:t>
            </a:r>
            <a:endParaRPr/>
          </a:p>
          <a:p>
            <a:r>
              <a:rPr lang="en-US" sz="1600">
                <a:solidFill>
                  <a:srgbClr val="000000"/>
                </a:solidFill>
                <a:latin typeface="Times New Roman"/>
                <a:ea typeface="ＭＳ Ｐゴシック"/>
              </a:rPr>
              <a:t>→ </a:t>
            </a:r>
            <a:r>
              <a:rPr lang="en-US" sz="1600">
                <a:solidFill>
                  <a:srgbClr val="000000"/>
                </a:solidFill>
                <a:latin typeface="Times New Roman"/>
                <a:ea typeface="ＭＳ Ｐゴシック"/>
              </a:rPr>
              <a:t>160 influence functions</a:t>
            </a:r>
            <a:endParaRPr/>
          </a:p>
          <a:p>
            <a:pPr>
              <a:lnSpc>
                <a:spcPct val="80000"/>
              </a:lnSpc>
              <a:buFont typeface="StarSymbol"/>
              <a:buChar char=""/>
            </a:pPr>
            <a:r>
              <a:rPr lang="en-US">
                <a:solidFill>
                  <a:srgbClr val="000000"/>
                </a:solidFill>
                <a:latin typeface="Times New Roman"/>
                <a:ea typeface="ＭＳ Ｐゴシック"/>
              </a:rPr>
              <a:t>Find linear combination of influence functions that would match current shape error.</a:t>
            </a:r>
            <a:endParaRPr/>
          </a:p>
          <a:p>
            <a:pPr>
              <a:lnSpc>
                <a:spcPct val="80000"/>
              </a:lnSpc>
              <a:buFont typeface="StarSymbol"/>
              <a:buChar char=""/>
            </a:pPr>
            <a:r>
              <a:rPr i="1" lang="en-US">
                <a:solidFill>
                  <a:srgbClr val="000000"/>
                </a:solidFill>
                <a:latin typeface="Times New Roman"/>
                <a:ea typeface="ＭＳ Ｐゴシック"/>
              </a:rPr>
              <a:t>Data</a:t>
            </a:r>
            <a:r>
              <a:rPr lang="en-US">
                <a:solidFill>
                  <a:srgbClr val="000000"/>
                </a:solidFill>
                <a:latin typeface="Times New Roman"/>
                <a:ea typeface="ＭＳ Ｐゴシック"/>
              </a:rPr>
              <a:t> are measured surface displacements </a:t>
            </a:r>
            <a:r>
              <a:rPr i="1" lang="en-US">
                <a:solidFill>
                  <a:srgbClr val="000000"/>
                </a:solidFill>
                <a:latin typeface="Times New Roman"/>
                <a:ea typeface="ＭＳ Ｐゴシック"/>
              </a:rPr>
              <a:t>zi</a:t>
            </a:r>
            <a:r>
              <a:rPr lang="en-US">
                <a:solidFill>
                  <a:srgbClr val="000000"/>
                </a:solidFill>
                <a:latin typeface="Times New Roman"/>
                <a:ea typeface="ＭＳ Ｐゴシック"/>
              </a:rPr>
              <a:t>.  </a:t>
            </a:r>
            <a:r>
              <a:rPr i="1" lang="en-US">
                <a:solidFill>
                  <a:srgbClr val="000000"/>
                </a:solidFill>
                <a:latin typeface="Times New Roman"/>
                <a:ea typeface="ＭＳ Ｐゴシック"/>
              </a:rPr>
              <a:t>Model</a:t>
            </a:r>
            <a:r>
              <a:rPr lang="en-US">
                <a:solidFill>
                  <a:srgbClr val="000000"/>
                </a:solidFill>
                <a:latin typeface="Times New Roman"/>
                <a:ea typeface="ＭＳ Ｐゴシック"/>
              </a:rPr>
              <a:t> is sum of influence functions. Model </a:t>
            </a:r>
            <a:r>
              <a:rPr i="1" lang="en-US">
                <a:solidFill>
                  <a:srgbClr val="000000"/>
                </a:solidFill>
                <a:latin typeface="Times New Roman"/>
                <a:ea typeface="ＭＳ Ｐゴシック"/>
              </a:rPr>
              <a:t>parameters</a:t>
            </a:r>
            <a:r>
              <a:rPr lang="en-US">
                <a:solidFill>
                  <a:srgbClr val="000000"/>
                </a:solidFill>
                <a:latin typeface="Times New Roman"/>
                <a:ea typeface="ＭＳ Ｐゴシック"/>
              </a:rPr>
              <a:t> (to be determined) are forces </a:t>
            </a:r>
            <a:r>
              <a:rPr i="1" lang="en-US">
                <a:solidFill>
                  <a:srgbClr val="000000"/>
                </a:solidFill>
                <a:latin typeface="Times New Roman"/>
                <a:ea typeface="ＭＳ Ｐゴシック"/>
              </a:rPr>
              <a:t>fj</a:t>
            </a:r>
            <a:r>
              <a:rPr lang="en-US">
                <a:solidFill>
                  <a:srgbClr val="000000"/>
                </a:solidFill>
                <a:latin typeface="Times New Roman"/>
                <a:ea typeface="ＭＳ Ｐゴシック"/>
              </a:rPr>
              <a:t>.</a:t>
            </a:r>
            <a:endParaRPr/>
          </a:p>
        </p:txBody>
      </p:sp>
      <p:pic>
        <p:nvPicPr>
          <p:cNvPr descr="" id="221" name="Picture 9"/>
          <p:cNvPicPr/>
          <p:nvPr/>
        </p:nvPicPr>
        <p:blipFill>
          <a:blip r:embed="rId1"/>
          <a:stretch>
            <a:fillRect/>
          </a:stretch>
        </p:blipFill>
        <p:spPr>
          <a:xfrm>
            <a:off x="7315200" y="2971800"/>
            <a:ext cx="1828440" cy="1725120"/>
          </a:xfrm>
          <a:prstGeom prst="rect">
            <a:avLst/>
          </a:prstGeom>
          <a:ln>
            <a:noFill/>
          </a:ln>
        </p:spPr>
      </p:pic>
      <p:pic>
        <p:nvPicPr>
          <p:cNvPr descr="" id="222" name="Picture 8"/>
          <p:cNvPicPr/>
          <p:nvPr/>
        </p:nvPicPr>
        <p:blipFill>
          <a:blip r:embed="rId2"/>
          <a:stretch>
            <a:fillRect/>
          </a:stretch>
        </p:blipFill>
        <p:spPr>
          <a:xfrm>
            <a:off x="4572000" y="2971800"/>
            <a:ext cx="1828440" cy="1725120"/>
          </a:xfrm>
          <a:prstGeom prst="rect">
            <a:avLst/>
          </a:prstGeom>
          <a:ln>
            <a:noFill/>
          </a:ln>
        </p:spPr>
      </p:pic>
      <p:pic>
        <p:nvPicPr>
          <p:cNvPr descr="" id="223" name="Picture 6"/>
          <p:cNvPicPr/>
          <p:nvPr/>
        </p:nvPicPr>
        <p:blipFill>
          <a:blip r:embed="rId3"/>
          <a:stretch>
            <a:fillRect/>
          </a:stretch>
        </p:blipFill>
        <p:spPr>
          <a:xfrm>
            <a:off x="2286000" y="2971800"/>
            <a:ext cx="1828440" cy="1725120"/>
          </a:xfrm>
          <a:prstGeom prst="rect">
            <a:avLst/>
          </a:prstGeom>
          <a:ln>
            <a:noFill/>
          </a:ln>
        </p:spPr>
      </p:pic>
      <p:sp>
        <p:nvSpPr>
          <p:cNvPr id="224" name="CustomShape 4"/>
          <p:cNvSpPr/>
          <p:nvPr/>
        </p:nvSpPr>
        <p:spPr>
          <a:xfrm>
            <a:off x="1810080" y="3581280"/>
            <a:ext cx="661320" cy="364680"/>
          </a:xfrm>
          <a:prstGeom prst="rect">
            <a:avLst/>
          </a:prstGeom>
          <a:noFill/>
          <a:ln>
            <a:noFill/>
          </a:ln>
        </p:spPr>
        <p:txBody>
          <a:bodyPr bIns="45000" lIns="90000" rIns="90000" tIns="45000" wrap="none"/>
          <a:p>
            <a:pPr>
              <a:lnSpc>
                <a:spcPct val="100000"/>
              </a:lnSpc>
            </a:pPr>
            <a:r>
              <a:rPr lang="en-US">
                <a:solidFill>
                  <a:srgbClr val="000000"/>
                </a:solidFill>
                <a:latin typeface="Times New Roman"/>
                <a:ea typeface="ＭＳ Ｐゴシック"/>
              </a:rPr>
              <a:t>=   </a:t>
            </a:r>
            <a:r>
              <a:rPr i="1" lang="en-US">
                <a:solidFill>
                  <a:srgbClr val="000000"/>
                </a:solidFill>
                <a:latin typeface="Times New Roman"/>
                <a:ea typeface="ＭＳ Ｐゴシック"/>
              </a:rPr>
              <a:t>f</a:t>
            </a:r>
            <a:r>
              <a:rPr lang="en-US">
                <a:solidFill>
                  <a:srgbClr val="000000"/>
                </a:solidFill>
                <a:latin typeface="Times New Roman"/>
                <a:ea typeface="ＭＳ Ｐゴシック"/>
              </a:rPr>
              <a:t>1</a:t>
            </a:r>
            <a:endParaRPr/>
          </a:p>
        </p:txBody>
      </p:sp>
      <p:sp>
        <p:nvSpPr>
          <p:cNvPr id="225" name="CustomShape 5"/>
          <p:cNvSpPr/>
          <p:nvPr/>
        </p:nvSpPr>
        <p:spPr>
          <a:xfrm>
            <a:off x="4096080" y="3581280"/>
            <a:ext cx="661320" cy="364680"/>
          </a:xfrm>
          <a:prstGeom prst="rect">
            <a:avLst/>
          </a:prstGeom>
          <a:noFill/>
          <a:ln>
            <a:noFill/>
          </a:ln>
        </p:spPr>
        <p:txBody>
          <a:bodyPr bIns="45000" lIns="90000" rIns="90000" tIns="45000" wrap="none"/>
          <a:p>
            <a:pPr>
              <a:lnSpc>
                <a:spcPct val="100000"/>
              </a:lnSpc>
            </a:pPr>
            <a:r>
              <a:rPr lang="en-US">
                <a:solidFill>
                  <a:srgbClr val="000000"/>
                </a:solidFill>
                <a:latin typeface="Times New Roman"/>
                <a:ea typeface="ＭＳ Ｐゴシック"/>
              </a:rPr>
              <a:t>+   </a:t>
            </a:r>
            <a:r>
              <a:rPr i="1" lang="en-US">
                <a:solidFill>
                  <a:srgbClr val="000000"/>
                </a:solidFill>
                <a:latin typeface="Times New Roman"/>
                <a:ea typeface="ＭＳ Ｐゴシック"/>
              </a:rPr>
              <a:t>f</a:t>
            </a:r>
            <a:r>
              <a:rPr lang="en-US">
                <a:solidFill>
                  <a:srgbClr val="000000"/>
                </a:solidFill>
                <a:latin typeface="Times New Roman"/>
                <a:ea typeface="ＭＳ Ｐゴシック"/>
              </a:rPr>
              <a:t>2</a:t>
            </a:r>
            <a:endParaRPr/>
          </a:p>
        </p:txBody>
      </p:sp>
      <p:sp>
        <p:nvSpPr>
          <p:cNvPr id="226" name="CustomShape 6"/>
          <p:cNvSpPr/>
          <p:nvPr/>
        </p:nvSpPr>
        <p:spPr>
          <a:xfrm>
            <a:off x="6343200" y="3581280"/>
            <a:ext cx="1234440" cy="364680"/>
          </a:xfrm>
          <a:prstGeom prst="rect">
            <a:avLst/>
          </a:prstGeom>
          <a:noFill/>
          <a:ln>
            <a:noFill/>
          </a:ln>
        </p:spPr>
        <p:txBody>
          <a:bodyPr bIns="45000" lIns="90000" rIns="90000" tIns="45000" wrap="none"/>
          <a:p>
            <a:pPr>
              <a:lnSpc>
                <a:spcPct val="100000"/>
              </a:lnSpc>
            </a:pPr>
            <a:r>
              <a:rPr lang="en-US">
                <a:solidFill>
                  <a:srgbClr val="000000"/>
                </a:solidFill>
                <a:latin typeface="Times New Roman"/>
                <a:ea typeface="ＭＳ Ｐゴシック"/>
              </a:rPr>
              <a:t>…  </a:t>
            </a:r>
            <a:r>
              <a:rPr lang="en-US">
                <a:solidFill>
                  <a:srgbClr val="000000"/>
                </a:solidFill>
                <a:latin typeface="Times New Roman"/>
                <a:ea typeface="ＭＳ Ｐゴシック"/>
              </a:rPr>
              <a:t>+   </a:t>
            </a:r>
            <a:r>
              <a:rPr i="1" lang="en-US">
                <a:solidFill>
                  <a:srgbClr val="000000"/>
                </a:solidFill>
                <a:latin typeface="Times New Roman"/>
                <a:ea typeface="ＭＳ Ｐゴシック"/>
              </a:rPr>
              <a:t>f</a:t>
            </a:r>
            <a:r>
              <a:rPr lang="en-US">
                <a:solidFill>
                  <a:srgbClr val="000000"/>
                </a:solidFill>
                <a:latin typeface="Times New Roman"/>
                <a:ea typeface="ＭＳ Ｐゴシック"/>
              </a:rPr>
              <a:t>160</a:t>
            </a:r>
            <a:endParaRPr/>
          </a:p>
        </p:txBody>
      </p:sp>
      <p:sp>
        <p:nvSpPr>
          <p:cNvPr id="227" name="CustomShape 7"/>
          <p:cNvSpPr/>
          <p:nvPr/>
        </p:nvSpPr>
        <p:spPr>
          <a:xfrm>
            <a:off x="304920" y="4572000"/>
            <a:ext cx="1294920" cy="516600"/>
          </a:xfrm>
          <a:prstGeom prst="rect">
            <a:avLst/>
          </a:prstGeom>
          <a:noFill/>
          <a:ln>
            <a:noFill/>
          </a:ln>
        </p:spPr>
        <p:txBody>
          <a:bodyPr bIns="45000" lIns="90000" rIns="90000" tIns="45000"/>
          <a:p>
            <a:pPr algn="ctr">
              <a:lnSpc>
                <a:spcPct val="100000"/>
              </a:lnSpc>
            </a:pPr>
            <a:r>
              <a:rPr lang="en-US" sz="1400">
                <a:solidFill>
                  <a:srgbClr val="000000"/>
                </a:solidFill>
                <a:latin typeface="Times New Roman"/>
                <a:ea typeface="ＭＳ Ｐゴシック"/>
              </a:rPr>
              <a:t>measured shape error </a:t>
            </a:r>
            <a:r>
              <a:rPr i="1" lang="en-US" sz="1400">
                <a:solidFill>
                  <a:srgbClr val="000000"/>
                </a:solidFill>
                <a:latin typeface="Times New Roman"/>
                <a:ea typeface="ＭＳ Ｐゴシック"/>
              </a:rPr>
              <a:t>z</a:t>
            </a:r>
            <a:endParaRPr/>
          </a:p>
        </p:txBody>
      </p:sp>
      <p:sp>
        <p:nvSpPr>
          <p:cNvPr id="228" name="CustomShape 8"/>
          <p:cNvSpPr/>
          <p:nvPr/>
        </p:nvSpPr>
        <p:spPr>
          <a:xfrm>
            <a:off x="4796640" y="4724280"/>
            <a:ext cx="1560240" cy="303480"/>
          </a:xfrm>
          <a:prstGeom prst="rect">
            <a:avLst/>
          </a:prstGeom>
          <a:noFill/>
          <a:ln>
            <a:noFill/>
          </a:ln>
        </p:spPr>
        <p:txBody>
          <a:bodyPr bIns="45000" lIns="90000" rIns="90000" tIns="45000" wrap="none"/>
          <a:p>
            <a:pPr algn="ctr">
              <a:lnSpc>
                <a:spcPct val="100000"/>
              </a:lnSpc>
            </a:pPr>
            <a:r>
              <a:rPr lang="en-US" sz="1400">
                <a:solidFill>
                  <a:srgbClr val="000000"/>
                </a:solidFill>
                <a:latin typeface="Times New Roman"/>
                <a:ea typeface="ＭＳ Ｐゴシック"/>
              </a:rPr>
              <a:t>influence functions</a:t>
            </a:r>
            <a:endParaRPr/>
          </a:p>
        </p:txBody>
      </p:sp>
      <p:sp>
        <p:nvSpPr>
          <p:cNvPr id="229" name="Line 9"/>
          <p:cNvSpPr/>
          <p:nvPr/>
        </p:nvSpPr>
        <p:spPr>
          <a:xfrm flipH="1" flipV="1">
            <a:off x="3886200" y="4419360"/>
            <a:ext cx="914400" cy="457200"/>
          </a:xfrm>
          <a:prstGeom prst="line">
            <a:avLst/>
          </a:prstGeom>
          <a:ln w="9360">
            <a:solidFill>
              <a:srgbClr val="000000"/>
            </a:solidFill>
            <a:round/>
            <a:tailEnd len="med" type="triangle" w="med"/>
          </a:ln>
        </p:spPr>
      </p:sp>
      <p:sp>
        <p:nvSpPr>
          <p:cNvPr id="230" name="Line 10"/>
          <p:cNvSpPr/>
          <p:nvPr/>
        </p:nvSpPr>
        <p:spPr>
          <a:xfrm flipV="1">
            <a:off x="5562360" y="4572000"/>
            <a:ext cx="0" cy="228600"/>
          </a:xfrm>
          <a:prstGeom prst="line">
            <a:avLst/>
          </a:prstGeom>
          <a:ln w="9360">
            <a:solidFill>
              <a:srgbClr val="000000"/>
            </a:solidFill>
            <a:round/>
            <a:tailEnd len="med" type="triangle" w="med"/>
          </a:ln>
        </p:spPr>
      </p:sp>
      <p:sp>
        <p:nvSpPr>
          <p:cNvPr id="231" name="Line 11"/>
          <p:cNvSpPr/>
          <p:nvPr/>
        </p:nvSpPr>
        <p:spPr>
          <a:xfrm flipV="1">
            <a:off x="6324480" y="4419360"/>
            <a:ext cx="1295280" cy="457200"/>
          </a:xfrm>
          <a:prstGeom prst="line">
            <a:avLst/>
          </a:prstGeom>
          <a:ln w="9360">
            <a:solidFill>
              <a:srgbClr val="000000"/>
            </a:solidFill>
            <a:round/>
            <a:tailEnd len="med" type="triangle" w="med"/>
          </a:ln>
        </p:spPr>
      </p:sp>
      <p:sp>
        <p:nvSpPr>
          <p:cNvPr id="232" name="CustomShape 12"/>
          <p:cNvSpPr/>
          <p:nvPr/>
        </p:nvSpPr>
        <p:spPr>
          <a:xfrm>
            <a:off x="4343400" y="5257800"/>
            <a:ext cx="4800240" cy="1142640"/>
          </a:xfrm>
          <a:prstGeom prst="rect">
            <a:avLst/>
          </a:prstGeom>
          <a:noFill/>
          <a:ln>
            <a:noFill/>
          </a:ln>
        </p:spPr>
        <p:txBody>
          <a:bodyPr bIns="45000" lIns="90000" rIns="90000" tIns="45000"/>
          <a:p>
            <a:pPr>
              <a:lnSpc>
                <a:spcPct val="80000"/>
              </a:lnSpc>
              <a:buFont typeface="StarSymbol"/>
              <a:buChar char=""/>
            </a:pPr>
            <a:r>
              <a:rPr lang="en-US" sz="1600">
                <a:solidFill>
                  <a:srgbClr val="000000"/>
                </a:solidFill>
                <a:latin typeface="Times New Roman"/>
                <a:ea typeface="ＭＳ Ｐゴシック"/>
              </a:rPr>
              <a:t>Influence functions are not localized, because of compensation for net force and moment.</a:t>
            </a:r>
            <a:endParaRPr/>
          </a:p>
          <a:p>
            <a:pPr>
              <a:lnSpc>
                <a:spcPct val="80000"/>
              </a:lnSpc>
              <a:buFont typeface="StarSymbol"/>
              <a:buChar char=""/>
            </a:pPr>
            <a:r>
              <a:rPr lang="en-US" sz="1600">
                <a:solidFill>
                  <a:srgbClr val="000000"/>
                </a:solidFill>
                <a:latin typeface="Times New Roman"/>
                <a:ea typeface="ＭＳ Ｐゴシック"/>
              </a:rPr>
              <a:t>Each 2-D shape becomes a ~300 x 1 column vector.</a:t>
            </a:r>
            <a:endParaRPr/>
          </a:p>
          <a:p>
            <a:pPr>
              <a:lnSpc>
                <a:spcPct val="80000"/>
              </a:lnSpc>
              <a:buFont typeface="StarSymbol"/>
              <a:buChar char=""/>
            </a:pPr>
            <a:r>
              <a:rPr b="1" i="1" lang="en-US" sz="1600">
                <a:solidFill>
                  <a:srgbClr val="000000"/>
                </a:solidFill>
                <a:latin typeface="Times New Roman"/>
                <a:ea typeface="ＭＳ Ｐゴシック"/>
              </a:rPr>
              <a:t>A</a:t>
            </a:r>
            <a:r>
              <a:rPr lang="en-US" sz="1600">
                <a:solidFill>
                  <a:srgbClr val="000000"/>
                </a:solidFill>
                <a:latin typeface="Times New Roman"/>
                <a:ea typeface="ＭＳ Ｐゴシック"/>
              </a:rPr>
              <a:t> is interaction matrix, with units of nm/N. Each column of </a:t>
            </a:r>
            <a:r>
              <a:rPr b="1" i="1" lang="en-US" sz="1600">
                <a:solidFill>
                  <a:srgbClr val="000000"/>
                </a:solidFill>
                <a:latin typeface="Times New Roman"/>
                <a:ea typeface="ＭＳ Ｐゴシック"/>
              </a:rPr>
              <a:t>A</a:t>
            </a:r>
            <a:r>
              <a:rPr lang="en-US" sz="1600">
                <a:solidFill>
                  <a:srgbClr val="000000"/>
                </a:solidFill>
                <a:latin typeface="Times New Roman"/>
                <a:ea typeface="ＭＳ Ｐゴシック"/>
              </a:rPr>
              <a:t> is one influence function.</a:t>
            </a:r>
            <a:endParaRPr/>
          </a:p>
        </p:txBody>
      </p:sp>
      <p:pic>
        <p:nvPicPr>
          <p:cNvPr descr="" id="233" name="Picture 18"/>
          <p:cNvPicPr/>
          <p:nvPr/>
        </p:nvPicPr>
        <p:blipFill>
          <a:blip r:embed="rId4"/>
          <a:stretch>
            <a:fillRect/>
          </a:stretch>
        </p:blipFill>
        <p:spPr>
          <a:xfrm>
            <a:off x="1447920" y="4813200"/>
            <a:ext cx="2742840" cy="2044440"/>
          </a:xfrm>
          <a:prstGeom prst="rect">
            <a:avLst/>
          </a:prstGeom>
          <a:ln>
            <a:noFill/>
          </a:ln>
        </p:spPr>
      </p:pic>
      <p:sp>
        <p:nvSpPr>
          <p:cNvPr id="234" name="CustomShape 13"/>
          <p:cNvSpPr/>
          <p:nvPr/>
        </p:nvSpPr>
        <p:spPr>
          <a:xfrm>
            <a:off x="3714840" y="5657760"/>
            <a:ext cx="263160" cy="33372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bIns="45000" lIns="90000" rIns="90000" tIns="45000"/>
          <a:p>
            <a:pPr>
              <a:lnSpc>
                <a:spcPct val="100000"/>
              </a:lnSpc>
            </a:pPr>
            <a:r>
              <a:rPr i="1" lang="en-US" sz="1600">
                <a:solidFill>
                  <a:srgbClr val="000000"/>
                </a:solidFill>
                <a:latin typeface="Times New Roman"/>
                <a:ea typeface="ＭＳ Ｐゴシック"/>
              </a:rPr>
              <a:t>z</a:t>
            </a:r>
            <a:endParaRPr/>
          </a:p>
        </p:txBody>
      </p:sp>
      <p:sp>
        <p:nvSpPr>
          <p:cNvPr id="235" name="CustomShape 14"/>
          <p:cNvSpPr/>
          <p:nvPr/>
        </p:nvSpPr>
        <p:spPr>
          <a:xfrm>
            <a:off x="3057480" y="5657760"/>
            <a:ext cx="263160" cy="33372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bIns="45000" lIns="90000" rIns="90000" tIns="45000"/>
          <a:p>
            <a:pPr>
              <a:lnSpc>
                <a:spcPct val="100000"/>
              </a:lnSpc>
            </a:pPr>
            <a:r>
              <a:rPr i="1" lang="en-US" sz="1600">
                <a:solidFill>
                  <a:srgbClr val="000000"/>
                </a:solidFill>
                <a:latin typeface="Times New Roman"/>
                <a:ea typeface="ＭＳ Ｐゴシック"/>
              </a:rPr>
              <a:t>f</a:t>
            </a:r>
            <a:endParaRPr/>
          </a:p>
        </p:txBody>
      </p:sp>
      <p:sp>
        <p:nvSpPr>
          <p:cNvPr id="236" name="CustomShape 15"/>
          <p:cNvSpPr/>
          <p:nvPr/>
        </p:nvSpPr>
        <p:spPr>
          <a:xfrm>
            <a:off x="990720" y="5638680"/>
            <a:ext cx="609120" cy="33372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bIns="45000" lIns="90000" rIns="90000" tIns="45000"/>
          <a:p>
            <a:pPr>
              <a:lnSpc>
                <a:spcPct val="100000"/>
              </a:lnSpc>
            </a:pPr>
            <a:r>
              <a:rPr lang="en-US" sz="1600">
                <a:solidFill>
                  <a:srgbClr val="000000"/>
                </a:solidFill>
                <a:latin typeface="Times New Roman"/>
                <a:ea typeface="ＭＳ Ｐゴシック"/>
              </a:rPr>
              <a:t>~300</a:t>
            </a:r>
            <a:endParaRPr/>
          </a:p>
        </p:txBody>
      </p:sp>
      <p:sp>
        <p:nvSpPr>
          <p:cNvPr id="237" name="CustomShape 16"/>
          <p:cNvSpPr/>
          <p:nvPr/>
        </p:nvSpPr>
        <p:spPr>
          <a:xfrm>
            <a:off x="1981080" y="4724280"/>
            <a:ext cx="609120" cy="33372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bIns="45000" lIns="90000" rIns="90000" tIns="45000"/>
          <a:p>
            <a:pPr>
              <a:lnSpc>
                <a:spcPct val="100000"/>
              </a:lnSpc>
            </a:pPr>
            <a:r>
              <a:rPr lang="en-US" sz="1600">
                <a:solidFill>
                  <a:srgbClr val="000000"/>
                </a:solidFill>
                <a:latin typeface="Times New Roman"/>
                <a:ea typeface="ＭＳ Ｐゴシック"/>
              </a:rPr>
              <a:t>160</a:t>
            </a:r>
            <a:endParaRPr/>
          </a:p>
        </p:txBody>
      </p:sp>
      <p:pic>
        <p:nvPicPr>
          <p:cNvPr descr="" id="238" name="Picture 25"/>
          <p:cNvPicPr/>
          <p:nvPr/>
        </p:nvPicPr>
        <p:blipFill>
          <a:blip r:embed="rId5"/>
          <a:srcRect b="0" l="8099" r="21074" t="6501"/>
          <a:stretch>
            <a:fillRect/>
          </a:stretch>
        </p:blipFill>
        <p:spPr>
          <a:xfrm>
            <a:off x="0" y="2971800"/>
            <a:ext cx="1828440" cy="1804680"/>
          </a:xfrm>
          <a:prstGeom prst="rect">
            <a:avLst/>
          </a:prstGeom>
          <a:ln>
            <a:noFill/>
          </a:ln>
        </p:spPr>
      </p:pic>
    </p:spTree>
  </p:cSld>
</p:sld>
</file>

<file path=ppt/slides/slide1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TextShape 1"/>
          <p:cNvSpPr txBox="1"/>
          <p:nvPr/>
        </p:nvSpPr>
        <p:spPr>
          <a:xfrm>
            <a:off x="6553080" y="6400800"/>
            <a:ext cx="2133360" cy="320400"/>
          </a:xfrm>
          <a:prstGeom prst="rect">
            <a:avLst/>
          </a:prstGeom>
        </p:spPr>
        <p:txBody>
          <a:bodyPr/>
          <a:p>
            <a:pPr>
              <a:lnSpc>
                <a:spcPct val="100000"/>
              </a:lnSpc>
            </a:pPr>
            <a:fld id="{65BC2BD9-A695-44E2-8438-1EA1F58A91CB}" type="slidenum">
              <a:rPr lang="en-US" sz="1400">
                <a:solidFill>
                  <a:srgbClr val="000000"/>
                </a:solidFill>
                <a:latin typeface="Times New Roman"/>
                <a:ea typeface="ＭＳ Ｐゴシック"/>
              </a:rPr>
              <a:t>&lt;number&gt;</a:t>
            </a:fld>
            <a:endParaRPr/>
          </a:p>
        </p:txBody>
      </p:sp>
      <p:sp>
        <p:nvSpPr>
          <p:cNvPr id="240" name="TextShape 2"/>
          <p:cNvSpPr txBox="1"/>
          <p:nvPr/>
        </p:nvSpPr>
        <p:spPr>
          <a:xfrm>
            <a:off x="457200" y="228600"/>
            <a:ext cx="8229240" cy="410760"/>
          </a:xfrm>
          <a:prstGeom prst="rect">
            <a:avLst/>
          </a:prstGeom>
        </p:spPr>
        <p:txBody>
          <a:bodyPr anchor="ctr"/>
          <a:p>
            <a:pPr algn="ctr">
              <a:lnSpc>
                <a:spcPct val="100000"/>
              </a:lnSpc>
            </a:pPr>
            <a:r>
              <a:rPr lang="en-US" sz="2400">
                <a:solidFill>
                  <a:srgbClr val="000000"/>
                </a:solidFill>
                <a:latin typeface="Times New Roman"/>
                <a:ea typeface="ＭＳ Ｐゴシック"/>
              </a:rPr>
              <a:t>Optical fabrication (what happens after the casting)</a:t>
            </a:r>
            <a:endParaRPr/>
          </a:p>
        </p:txBody>
      </p:sp>
      <p:sp>
        <p:nvSpPr>
          <p:cNvPr id="241" name="TextShape 3"/>
          <p:cNvSpPr txBox="1"/>
          <p:nvPr/>
        </p:nvSpPr>
        <p:spPr>
          <a:xfrm>
            <a:off x="228600" y="914400"/>
            <a:ext cx="8686440" cy="5486040"/>
          </a:xfrm>
          <a:prstGeom prst="rect">
            <a:avLst/>
          </a:prstGeom>
        </p:spPr>
        <p:txBody>
          <a:bodyPr/>
          <a:p>
            <a:pPr>
              <a:lnSpc>
                <a:spcPct val="100000"/>
              </a:lnSpc>
              <a:buFont typeface="StarSymbol"/>
              <a:buAutoNum type="arabicPeriod"/>
            </a:pPr>
            <a:r>
              <a:rPr lang="en-US" sz="2400">
                <a:solidFill>
                  <a:srgbClr val="000000"/>
                </a:solidFill>
                <a:latin typeface="Times New Roman"/>
                <a:ea typeface="ＭＳ Ｐゴシック"/>
              </a:rPr>
              <a:t>Machine (generate) surface to accuracy ~10 </a:t>
            </a:r>
            <a:r>
              <a:rPr lang="en-US" sz="2400">
                <a:solidFill>
                  <a:srgbClr val="000000"/>
                </a:solidFill>
                <a:latin typeface="Times New Roman"/>
                <a:ea typeface="ＭＳ Ｐゴシック"/>
              </a:rPr>
              <a:t>μm rms.</a:t>
            </a:r>
            <a:endParaRPr/>
          </a:p>
          <a:p>
            <a:pPr lvl="1">
              <a:lnSpc>
                <a:spcPct val="100000"/>
              </a:lnSpc>
              <a:buFont typeface="StarSymbol"/>
              <a:buChar char=""/>
            </a:pPr>
            <a:r>
              <a:rPr lang="en-US" sz="2000">
                <a:solidFill>
                  <a:srgbClr val="000000"/>
                </a:solidFill>
                <a:latin typeface="Times New Roman"/>
                <a:ea typeface="ＭＳ Ｐゴシック"/>
              </a:rPr>
              <a:t>Measure with mechanical profiler or laser tracker.</a:t>
            </a:r>
            <a:endParaRPr/>
          </a:p>
          <a:p>
            <a:pPr>
              <a:lnSpc>
                <a:spcPct val="100000"/>
              </a:lnSpc>
              <a:buFont typeface="StarSymbol"/>
              <a:buAutoNum type="arabicPeriod"/>
            </a:pPr>
            <a:r>
              <a:rPr lang="en-US" sz="2400">
                <a:solidFill>
                  <a:srgbClr val="000000"/>
                </a:solidFill>
                <a:latin typeface="Times New Roman"/>
                <a:ea typeface="ＭＳ Ｐゴシック"/>
              </a:rPr>
              <a:t>Lap with loose abrasives to ~1 μm accuracy.</a:t>
            </a:r>
            <a:endParaRPr/>
          </a:p>
          <a:p>
            <a:pPr lvl="1">
              <a:lnSpc>
                <a:spcPct val="100000"/>
              </a:lnSpc>
              <a:buFont typeface="StarSymbol"/>
              <a:buChar char=""/>
            </a:pPr>
            <a:r>
              <a:rPr lang="en-US" sz="2000">
                <a:solidFill>
                  <a:srgbClr val="000000"/>
                </a:solidFill>
                <a:latin typeface="Times New Roman"/>
                <a:ea typeface="ＭＳ Ｐゴシック"/>
              </a:rPr>
              <a:t>Measure with laser tracker or IR interferometer.</a:t>
            </a:r>
            <a:endParaRPr/>
          </a:p>
          <a:p>
            <a:pPr>
              <a:lnSpc>
                <a:spcPct val="100000"/>
              </a:lnSpc>
              <a:buFont typeface="StarSymbol"/>
              <a:buAutoNum type="arabicPeriod"/>
            </a:pPr>
            <a:r>
              <a:rPr lang="en-US" sz="2400">
                <a:solidFill>
                  <a:srgbClr val="000000"/>
                </a:solidFill>
                <a:latin typeface="Times New Roman"/>
                <a:ea typeface="ＭＳ Ｐゴシック"/>
              </a:rPr>
              <a:t>Polish and figure to required accuracy.</a:t>
            </a:r>
            <a:endParaRPr/>
          </a:p>
          <a:p>
            <a:pPr lvl="1">
              <a:lnSpc>
                <a:spcPct val="100000"/>
              </a:lnSpc>
              <a:buFont typeface="StarSymbol"/>
              <a:buChar char=""/>
            </a:pPr>
            <a:r>
              <a:rPr lang="en-US" sz="2000">
                <a:solidFill>
                  <a:srgbClr val="000000"/>
                </a:solidFill>
                <a:latin typeface="Times New Roman"/>
                <a:ea typeface="ＭＳ Ｐゴシック"/>
              </a:rPr>
              <a:t>Measure with visible-wavelength interferometer.</a:t>
            </a:r>
            <a:endParaRPr/>
          </a:p>
          <a:p>
            <a:pPr lvl="1">
              <a:lnSpc>
                <a:spcPct val="100000"/>
              </a:lnSpc>
              <a:buFont typeface="StarSymbol"/>
              <a:buChar char=""/>
            </a:pPr>
            <a:r>
              <a:rPr lang="en-US" sz="2000">
                <a:solidFill>
                  <a:srgbClr val="000000"/>
                </a:solidFill>
                <a:latin typeface="Times New Roman"/>
                <a:ea typeface="ＭＳ Ｐゴシック"/>
              </a:rPr>
              <a:t>Redundant measurements of anything you might get wrong.</a:t>
            </a:r>
            <a:endParaRPr/>
          </a:p>
        </p:txBody>
      </p:sp>
    </p:spTree>
  </p:cSld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TextShape 1"/>
          <p:cNvSpPr txBox="1"/>
          <p:nvPr/>
        </p:nvSpPr>
        <p:spPr>
          <a:xfrm>
            <a:off x="6553080" y="6400800"/>
            <a:ext cx="2133360" cy="320400"/>
          </a:xfrm>
          <a:prstGeom prst="rect">
            <a:avLst/>
          </a:prstGeom>
        </p:spPr>
        <p:txBody>
          <a:bodyPr/>
          <a:p>
            <a:pPr>
              <a:lnSpc>
                <a:spcPct val="100000"/>
              </a:lnSpc>
            </a:pPr>
            <a:fld id="{986F3B08-5BE5-46E1-90B4-4E86792A8EC5}" type="slidenum">
              <a:rPr lang="en-US" sz="1400">
                <a:solidFill>
                  <a:srgbClr val="000000"/>
                </a:solidFill>
                <a:latin typeface="Times New Roman"/>
                <a:ea typeface="ＭＳ Ｐゴシック"/>
              </a:rPr>
              <a:t>&lt;number&gt;</a:t>
            </a:fld>
            <a:endParaRPr/>
          </a:p>
        </p:txBody>
      </p:sp>
      <p:sp>
        <p:nvSpPr>
          <p:cNvPr id="126" name="TextShape 2"/>
          <p:cNvSpPr txBox="1"/>
          <p:nvPr/>
        </p:nvSpPr>
        <p:spPr>
          <a:xfrm>
            <a:off x="457200" y="914400"/>
            <a:ext cx="8229240" cy="5486040"/>
          </a:xfrm>
          <a:prstGeom prst="rect">
            <a:avLst/>
          </a:prstGeom>
        </p:spPr>
        <p:txBody>
          <a:bodyPr/>
          <a:p>
            <a:pPr>
              <a:lnSpc>
                <a:spcPct val="80000"/>
              </a:lnSpc>
              <a:buFont typeface="StarSymbol"/>
              <a:buChar char=""/>
            </a:pPr>
            <a:r>
              <a:rPr lang="en-US" sz="2000">
                <a:solidFill>
                  <a:srgbClr val="000000"/>
                </a:solidFill>
                <a:latin typeface="Times New Roman"/>
                <a:ea typeface="ＭＳ Ｐゴシック"/>
              </a:rPr>
              <a:t>What makes a good mirror?</a:t>
            </a:r>
            <a:endParaRPr/>
          </a:p>
          <a:p>
            <a:pPr>
              <a:lnSpc>
                <a:spcPct val="80000"/>
              </a:lnSpc>
              <a:buFont typeface="StarSymbol"/>
              <a:buChar char=""/>
            </a:pPr>
            <a:r>
              <a:rPr lang="en-US" sz="2000">
                <a:solidFill>
                  <a:srgbClr val="000000"/>
                </a:solidFill>
                <a:latin typeface="Times New Roman"/>
                <a:ea typeface="ＭＳ Ｐゴシック"/>
              </a:rPr>
              <a:t>Modern mirror concepts</a:t>
            </a:r>
            <a:endParaRPr/>
          </a:p>
          <a:p>
            <a:pPr lvl="1">
              <a:lnSpc>
                <a:spcPct val="80000"/>
              </a:lnSpc>
              <a:buFont typeface="StarSymbol"/>
              <a:buChar char=""/>
            </a:pPr>
            <a:r>
              <a:rPr lang="en-US">
                <a:solidFill>
                  <a:srgbClr val="000000"/>
                </a:solidFill>
                <a:latin typeface="Times New Roman"/>
                <a:ea typeface="ＭＳ Ｐゴシック"/>
              </a:rPr>
              <a:t>thin solid mirrors</a:t>
            </a:r>
            <a:endParaRPr/>
          </a:p>
          <a:p>
            <a:pPr lvl="1">
              <a:lnSpc>
                <a:spcPct val="80000"/>
              </a:lnSpc>
              <a:buFont typeface="StarSymbol"/>
              <a:buChar char=""/>
            </a:pPr>
            <a:r>
              <a:rPr lang="en-US">
                <a:solidFill>
                  <a:srgbClr val="000000"/>
                </a:solidFill>
                <a:latin typeface="Times New Roman"/>
                <a:ea typeface="ＭＳ Ｐゴシック"/>
              </a:rPr>
              <a:t>segmented mirrors</a:t>
            </a:r>
            <a:endParaRPr/>
          </a:p>
          <a:p>
            <a:pPr lvl="1">
              <a:lnSpc>
                <a:spcPct val="80000"/>
              </a:lnSpc>
              <a:buFont typeface="StarSymbol"/>
              <a:buChar char=""/>
            </a:pPr>
            <a:r>
              <a:rPr lang="en-US">
                <a:solidFill>
                  <a:srgbClr val="000000"/>
                </a:solidFill>
                <a:latin typeface="Times New Roman"/>
                <a:ea typeface="ＭＳ Ｐゴシック"/>
              </a:rPr>
              <a:t>lightweight mirrors</a:t>
            </a:r>
            <a:endParaRPr/>
          </a:p>
          <a:p>
            <a:pPr>
              <a:lnSpc>
                <a:spcPct val="80000"/>
              </a:lnSpc>
              <a:buFont typeface="StarSymbol"/>
              <a:buChar char=""/>
            </a:pPr>
            <a:r>
              <a:rPr lang="en-US" sz="2000">
                <a:solidFill>
                  <a:srgbClr val="000000"/>
                </a:solidFill>
                <a:latin typeface="Times New Roman"/>
                <a:ea typeface="ＭＳ Ｐゴシック"/>
              </a:rPr>
              <a:t>Honeycomb mirrors</a:t>
            </a:r>
            <a:endParaRPr/>
          </a:p>
          <a:p>
            <a:pPr lvl="1">
              <a:lnSpc>
                <a:spcPct val="80000"/>
              </a:lnSpc>
              <a:buFont typeface="StarSymbol"/>
              <a:buChar char=""/>
            </a:pPr>
            <a:r>
              <a:rPr lang="en-US">
                <a:solidFill>
                  <a:srgbClr val="000000"/>
                </a:solidFill>
                <a:latin typeface="Times New Roman"/>
                <a:ea typeface="ＭＳ Ｐゴシック"/>
              </a:rPr>
              <a:t>design</a:t>
            </a:r>
            <a:endParaRPr/>
          </a:p>
          <a:p>
            <a:pPr lvl="1">
              <a:lnSpc>
                <a:spcPct val="80000"/>
              </a:lnSpc>
              <a:buFont typeface="StarSymbol"/>
              <a:buChar char=""/>
            </a:pPr>
            <a:r>
              <a:rPr lang="en-US">
                <a:solidFill>
                  <a:srgbClr val="000000"/>
                </a:solidFill>
                <a:latin typeface="Times New Roman"/>
                <a:ea typeface="ＭＳ Ｐゴシック"/>
              </a:rPr>
              <a:t>casting</a:t>
            </a:r>
            <a:endParaRPr/>
          </a:p>
          <a:p>
            <a:pPr>
              <a:lnSpc>
                <a:spcPct val="80000"/>
              </a:lnSpc>
              <a:buFont typeface="StarSymbol"/>
              <a:buChar char=""/>
            </a:pPr>
            <a:r>
              <a:rPr lang="en-US" sz="2000">
                <a:solidFill>
                  <a:srgbClr val="000000"/>
                </a:solidFill>
                <a:latin typeface="Times New Roman"/>
                <a:ea typeface="ＭＳ Ｐゴシック"/>
              </a:rPr>
              <a:t>Optical manufacture</a:t>
            </a:r>
            <a:endParaRPr/>
          </a:p>
          <a:p>
            <a:pPr lvl="1">
              <a:lnSpc>
                <a:spcPct val="80000"/>
              </a:lnSpc>
              <a:buFont typeface="StarSymbol"/>
              <a:buChar char=""/>
            </a:pPr>
            <a:r>
              <a:rPr lang="en-US">
                <a:solidFill>
                  <a:srgbClr val="000000"/>
                </a:solidFill>
                <a:latin typeface="Times New Roman"/>
                <a:ea typeface="ＭＳ Ｐゴシック"/>
              </a:rPr>
              <a:t>requirements</a:t>
            </a:r>
            <a:endParaRPr/>
          </a:p>
          <a:p>
            <a:pPr lvl="1">
              <a:lnSpc>
                <a:spcPct val="80000"/>
              </a:lnSpc>
              <a:buFont typeface="StarSymbol"/>
              <a:buChar char=""/>
            </a:pPr>
            <a:r>
              <a:rPr lang="en-US">
                <a:solidFill>
                  <a:srgbClr val="000000"/>
                </a:solidFill>
                <a:latin typeface="Times New Roman"/>
                <a:ea typeface="ＭＳ Ｐゴシック"/>
              </a:rPr>
              <a:t>aside on active optics and model fitting</a:t>
            </a:r>
            <a:endParaRPr/>
          </a:p>
          <a:p>
            <a:pPr lvl="1">
              <a:lnSpc>
                <a:spcPct val="80000"/>
              </a:lnSpc>
              <a:buFont typeface="StarSymbol"/>
              <a:buChar char=""/>
            </a:pPr>
            <a:r>
              <a:rPr lang="en-US">
                <a:solidFill>
                  <a:srgbClr val="000000"/>
                </a:solidFill>
                <a:latin typeface="Times New Roman"/>
                <a:ea typeface="ＭＳ Ｐゴシック"/>
              </a:rPr>
              <a:t>fabrication </a:t>
            </a:r>
            <a:endParaRPr/>
          </a:p>
          <a:p>
            <a:pPr lvl="2">
              <a:lnSpc>
                <a:spcPct val="80000"/>
              </a:lnSpc>
              <a:buFont typeface="StarSymbol"/>
              <a:buChar char=""/>
            </a:pPr>
            <a:r>
              <a:rPr lang="en-US" sz="1600">
                <a:solidFill>
                  <a:srgbClr val="000000"/>
                </a:solidFill>
                <a:latin typeface="Times New Roman"/>
                <a:ea typeface="ＭＳ Ｐゴシック"/>
              </a:rPr>
              <a:t>machining</a:t>
            </a:r>
            <a:endParaRPr/>
          </a:p>
          <a:p>
            <a:pPr lvl="2">
              <a:lnSpc>
                <a:spcPct val="80000"/>
              </a:lnSpc>
              <a:buFont typeface="StarSymbol"/>
              <a:buChar char=""/>
            </a:pPr>
            <a:r>
              <a:rPr lang="en-US" sz="1600">
                <a:solidFill>
                  <a:srgbClr val="000000"/>
                </a:solidFill>
                <a:latin typeface="Times New Roman"/>
                <a:ea typeface="ＭＳ Ｐゴシック"/>
              </a:rPr>
              <a:t>polishing</a:t>
            </a:r>
            <a:endParaRPr/>
          </a:p>
          <a:p>
            <a:pPr lvl="1">
              <a:lnSpc>
                <a:spcPct val="80000"/>
              </a:lnSpc>
              <a:buFont typeface="StarSymbol"/>
              <a:buChar char=""/>
            </a:pPr>
            <a:r>
              <a:rPr lang="en-US">
                <a:solidFill>
                  <a:srgbClr val="000000"/>
                </a:solidFill>
                <a:latin typeface="Times New Roman"/>
                <a:ea typeface="ＭＳ Ｐゴシック"/>
              </a:rPr>
              <a:t>measurement </a:t>
            </a:r>
            <a:endParaRPr/>
          </a:p>
          <a:p>
            <a:pPr lvl="2">
              <a:lnSpc>
                <a:spcPct val="80000"/>
              </a:lnSpc>
              <a:buFont typeface="StarSymbol"/>
              <a:buChar char=""/>
            </a:pPr>
            <a:r>
              <a:rPr lang="en-US" sz="1600">
                <a:solidFill>
                  <a:srgbClr val="000000"/>
                </a:solidFill>
                <a:latin typeface="Times New Roman"/>
                <a:ea typeface="ＭＳ Ｐゴシック"/>
              </a:rPr>
              <a:t>interferometry</a:t>
            </a:r>
            <a:endParaRPr/>
          </a:p>
          <a:p>
            <a:pPr lvl="2">
              <a:lnSpc>
                <a:spcPct val="80000"/>
              </a:lnSpc>
              <a:buFont typeface="StarSymbol"/>
              <a:buChar char=""/>
            </a:pPr>
            <a:r>
              <a:rPr lang="en-US" sz="1600">
                <a:solidFill>
                  <a:srgbClr val="000000"/>
                </a:solidFill>
                <a:latin typeface="Times New Roman"/>
                <a:ea typeface="ＭＳ Ｐゴシック"/>
              </a:rPr>
              <a:t>null correctors</a:t>
            </a:r>
            <a:endParaRPr/>
          </a:p>
          <a:p>
            <a:pPr lvl="2">
              <a:lnSpc>
                <a:spcPct val="80000"/>
              </a:lnSpc>
              <a:buFont typeface="StarSymbol"/>
              <a:buChar char=""/>
            </a:pPr>
            <a:r>
              <a:rPr lang="en-US" sz="1600">
                <a:solidFill>
                  <a:srgbClr val="000000"/>
                </a:solidFill>
                <a:latin typeface="Times New Roman"/>
                <a:ea typeface="ＭＳ Ｐゴシック"/>
              </a:rPr>
              <a:t>GMT measurements</a:t>
            </a:r>
            <a:endParaRPr/>
          </a:p>
        </p:txBody>
      </p:sp>
      <p:sp>
        <p:nvSpPr>
          <p:cNvPr id="127" name="TextShape 3"/>
          <p:cNvSpPr txBox="1"/>
          <p:nvPr/>
        </p:nvSpPr>
        <p:spPr>
          <a:xfrm>
            <a:off x="457200" y="228600"/>
            <a:ext cx="8229240" cy="456840"/>
          </a:xfrm>
          <a:prstGeom prst="rect">
            <a:avLst/>
          </a:prstGeom>
        </p:spPr>
        <p:txBody>
          <a:bodyPr anchor="ctr"/>
          <a:p>
            <a:pPr algn="ctr">
              <a:lnSpc>
                <a:spcPct val="100000"/>
              </a:lnSpc>
            </a:pPr>
            <a:r>
              <a:rPr lang="en-US" sz="2400">
                <a:solidFill>
                  <a:srgbClr val="000000"/>
                </a:solidFill>
                <a:latin typeface="Times New Roman"/>
                <a:ea typeface="ＭＳ Ｐゴシック"/>
              </a:rPr>
              <a:t>Outline</a:t>
            </a:r>
            <a:endParaRPr/>
          </a:p>
        </p:txBody>
      </p:sp>
    </p:spTree>
  </p:cSld>
</p:sld>
</file>

<file path=ppt/slides/slide2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TextShape 1"/>
          <p:cNvSpPr txBox="1"/>
          <p:nvPr/>
        </p:nvSpPr>
        <p:spPr>
          <a:xfrm>
            <a:off x="6553080" y="6400800"/>
            <a:ext cx="2133360" cy="320400"/>
          </a:xfrm>
          <a:prstGeom prst="rect">
            <a:avLst/>
          </a:prstGeom>
        </p:spPr>
        <p:txBody>
          <a:bodyPr/>
          <a:p>
            <a:pPr>
              <a:lnSpc>
                <a:spcPct val="100000"/>
              </a:lnSpc>
            </a:pPr>
            <a:fld id="{C8AF18D0-5EDA-4D3F-AEFC-5DDB558B4EEB}" type="slidenum">
              <a:rPr lang="en-US" sz="1400">
                <a:solidFill>
                  <a:srgbClr val="000000"/>
                </a:solidFill>
                <a:latin typeface="Times New Roman"/>
                <a:ea typeface="ＭＳ Ｐゴシック"/>
              </a:rPr>
              <a:t>&lt;number&gt;</a:t>
            </a:fld>
            <a:endParaRPr/>
          </a:p>
        </p:txBody>
      </p:sp>
      <p:sp>
        <p:nvSpPr>
          <p:cNvPr id="243" name="TextShape 2"/>
          <p:cNvSpPr txBox="1"/>
          <p:nvPr/>
        </p:nvSpPr>
        <p:spPr>
          <a:xfrm>
            <a:off x="457200" y="228600"/>
            <a:ext cx="8229240" cy="410760"/>
          </a:xfrm>
          <a:prstGeom prst="rect">
            <a:avLst/>
          </a:prstGeom>
        </p:spPr>
        <p:txBody>
          <a:bodyPr anchor="ctr"/>
          <a:p>
            <a:pPr algn="ctr">
              <a:lnSpc>
                <a:spcPct val="100000"/>
              </a:lnSpc>
            </a:pPr>
            <a:r>
              <a:rPr lang="en-US" sz="2400">
                <a:solidFill>
                  <a:srgbClr val="000000"/>
                </a:solidFill>
                <a:latin typeface="Times New Roman"/>
                <a:ea typeface="ＭＳ Ｐゴシック"/>
              </a:rPr>
              <a:t>Generating (machining)</a:t>
            </a:r>
            <a:endParaRPr/>
          </a:p>
        </p:txBody>
      </p:sp>
      <p:pic>
        <p:nvPicPr>
          <p:cNvPr descr="" id="244" name="Picture 3"/>
          <p:cNvPicPr/>
          <p:nvPr/>
        </p:nvPicPr>
        <p:blipFill>
          <a:blip r:embed="rId1"/>
          <a:stretch>
            <a:fillRect/>
          </a:stretch>
        </p:blipFill>
        <p:spPr>
          <a:xfrm>
            <a:off x="0" y="914400"/>
            <a:ext cx="4800240" cy="3198600"/>
          </a:xfrm>
          <a:prstGeom prst="rect">
            <a:avLst/>
          </a:prstGeom>
          <a:ln>
            <a:noFill/>
          </a:ln>
        </p:spPr>
      </p:pic>
      <p:sp>
        <p:nvSpPr>
          <p:cNvPr id="245" name="TextShape 3"/>
          <p:cNvSpPr txBox="1"/>
          <p:nvPr/>
        </p:nvSpPr>
        <p:spPr>
          <a:xfrm>
            <a:off x="304920" y="4343400"/>
            <a:ext cx="8642160" cy="1680840"/>
          </a:xfrm>
          <a:prstGeom prst="rect">
            <a:avLst/>
          </a:prstGeom>
        </p:spPr>
        <p:txBody>
          <a:bodyPr/>
          <a:p>
            <a:pPr>
              <a:lnSpc>
                <a:spcPct val="80000"/>
              </a:lnSpc>
              <a:buFont typeface="StarSymbol"/>
              <a:buChar char=""/>
            </a:pPr>
            <a:r>
              <a:rPr lang="en-US" sz="2000">
                <a:solidFill>
                  <a:srgbClr val="000000"/>
                </a:solidFill>
                <a:latin typeface="Times New Roman"/>
                <a:ea typeface="ＭＳ Ｐゴシック"/>
              </a:rPr>
              <a:t>Spinning tool has diamond particles embedded in a metal or resin substrate.</a:t>
            </a:r>
            <a:endParaRPr/>
          </a:p>
          <a:p>
            <a:pPr>
              <a:lnSpc>
                <a:spcPct val="80000"/>
              </a:lnSpc>
              <a:buFont typeface="StarSymbol"/>
              <a:buChar char=""/>
            </a:pPr>
            <a:r>
              <a:rPr lang="en-US" sz="2000">
                <a:solidFill>
                  <a:srgbClr val="000000"/>
                </a:solidFill>
                <a:latin typeface="Times New Roman"/>
                <a:ea typeface="ＭＳ Ｐゴシック"/>
              </a:rPr>
              <a:t>Shape of surface is determined mostly by motion of tool.</a:t>
            </a:r>
            <a:endParaRPr/>
          </a:p>
          <a:p>
            <a:pPr lvl="1">
              <a:lnSpc>
                <a:spcPct val="80000"/>
              </a:lnSpc>
              <a:buFont typeface="StarSymbol"/>
              <a:buChar char=""/>
            </a:pPr>
            <a:r>
              <a:rPr lang="en-US">
                <a:solidFill>
                  <a:srgbClr val="000000"/>
                </a:solidFill>
                <a:latin typeface="Times New Roman"/>
                <a:ea typeface="ＭＳ Ｐゴシック"/>
              </a:rPr>
              <a:t>Surface accuracy is limited by accuracy of machine.</a:t>
            </a:r>
            <a:endParaRPr/>
          </a:p>
          <a:p>
            <a:pPr>
              <a:lnSpc>
                <a:spcPct val="80000"/>
              </a:lnSpc>
              <a:buFont typeface="StarSymbol"/>
              <a:buChar char=""/>
            </a:pPr>
            <a:r>
              <a:rPr lang="en-US" sz="2000">
                <a:solidFill>
                  <a:srgbClr val="000000"/>
                </a:solidFill>
                <a:latin typeface="Times New Roman"/>
                <a:ea typeface="ＭＳ Ｐゴシック"/>
              </a:rPr>
              <a:t>Grinding leaves microscopic roughness ~ ¼ particle size, and sub-surface damage (micro-fractures) to depth of ~1 particle size.</a:t>
            </a:r>
            <a:endParaRPr/>
          </a:p>
          <a:p>
            <a:pPr lvl="1">
              <a:lnSpc>
                <a:spcPct val="80000"/>
              </a:lnSpc>
              <a:buFont typeface="StarSymbol"/>
              <a:buChar char=""/>
            </a:pPr>
            <a:r>
              <a:rPr lang="en-US">
                <a:solidFill>
                  <a:srgbClr val="000000"/>
                </a:solidFill>
                <a:latin typeface="Times New Roman"/>
                <a:ea typeface="ＭＳ Ｐゴシック"/>
              </a:rPr>
              <a:t>Particle size is typically 200-400 </a:t>
            </a:r>
            <a:r>
              <a:rPr lang="en-US">
                <a:solidFill>
                  <a:srgbClr val="000000"/>
                </a:solidFill>
                <a:latin typeface="Times New Roman"/>
                <a:ea typeface="ＭＳ Ｐゴシック"/>
              </a:rPr>
              <a:t>μm.</a:t>
            </a:r>
            <a:endParaRPr/>
          </a:p>
        </p:txBody>
      </p:sp>
      <p:pic>
        <p:nvPicPr>
          <p:cNvPr descr="" id="246" name="Picture 5"/>
          <p:cNvPicPr/>
          <p:nvPr/>
        </p:nvPicPr>
        <p:blipFill>
          <a:blip r:embed="rId2"/>
          <a:stretch>
            <a:fillRect/>
          </a:stretch>
        </p:blipFill>
        <p:spPr>
          <a:xfrm>
            <a:off x="4876920" y="914400"/>
            <a:ext cx="4266720" cy="3182400"/>
          </a:xfrm>
          <a:prstGeom prst="rect">
            <a:avLst/>
          </a:prstGeom>
          <a:ln>
            <a:noFill/>
          </a:ln>
        </p:spPr>
      </p:pic>
    </p:spTree>
  </p:cSld>
</p:sld>
</file>

<file path=ppt/slides/slide2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TextShape 1"/>
          <p:cNvSpPr txBox="1"/>
          <p:nvPr/>
        </p:nvSpPr>
        <p:spPr>
          <a:xfrm>
            <a:off x="6553080" y="6400800"/>
            <a:ext cx="2133360" cy="320400"/>
          </a:xfrm>
          <a:prstGeom prst="rect">
            <a:avLst/>
          </a:prstGeom>
        </p:spPr>
        <p:txBody>
          <a:bodyPr/>
          <a:p>
            <a:pPr>
              <a:lnSpc>
                <a:spcPct val="100000"/>
              </a:lnSpc>
            </a:pPr>
            <a:fld id="{DE366079-FA30-4362-B220-F9869C4CA797}" type="slidenum">
              <a:rPr lang="en-US" sz="1400">
                <a:solidFill>
                  <a:srgbClr val="000000"/>
                </a:solidFill>
                <a:latin typeface="Times New Roman"/>
                <a:ea typeface="ＭＳ Ｐゴシック"/>
              </a:rPr>
              <a:t>&lt;number&gt;</a:t>
            </a:fld>
            <a:endParaRPr/>
          </a:p>
        </p:txBody>
      </p:sp>
      <p:pic>
        <p:nvPicPr>
          <p:cNvPr descr="" id="248" name="Picture 2"/>
          <p:cNvPicPr/>
          <p:nvPr/>
        </p:nvPicPr>
        <p:blipFill>
          <a:blip r:embed="rId1"/>
          <a:stretch>
            <a:fillRect/>
          </a:stretch>
        </p:blipFill>
        <p:spPr>
          <a:xfrm>
            <a:off x="2743200" y="914400"/>
            <a:ext cx="3675600" cy="2297160"/>
          </a:xfrm>
          <a:prstGeom prst="rect">
            <a:avLst/>
          </a:prstGeom>
          <a:ln>
            <a:noFill/>
          </a:ln>
        </p:spPr>
      </p:pic>
      <p:sp>
        <p:nvSpPr>
          <p:cNvPr id="249" name="TextShape 2"/>
          <p:cNvSpPr txBox="1"/>
          <p:nvPr/>
        </p:nvSpPr>
        <p:spPr>
          <a:xfrm>
            <a:off x="457200" y="228600"/>
            <a:ext cx="8229240" cy="410760"/>
          </a:xfrm>
          <a:prstGeom prst="rect">
            <a:avLst/>
          </a:prstGeom>
        </p:spPr>
        <p:txBody>
          <a:bodyPr anchor="ctr"/>
          <a:p>
            <a:pPr algn="ctr">
              <a:lnSpc>
                <a:spcPct val="100000"/>
              </a:lnSpc>
            </a:pPr>
            <a:r>
              <a:rPr lang="en-US" sz="2400">
                <a:solidFill>
                  <a:srgbClr val="000000"/>
                </a:solidFill>
                <a:latin typeface="Times New Roman"/>
                <a:ea typeface="ＭＳ Ｐゴシック"/>
              </a:rPr>
              <a:t>Loose-abrasive grinding and polishing</a:t>
            </a:r>
            <a:endParaRPr/>
          </a:p>
        </p:txBody>
      </p:sp>
      <p:sp>
        <p:nvSpPr>
          <p:cNvPr id="250" name="TextShape 3"/>
          <p:cNvSpPr txBox="1"/>
          <p:nvPr/>
        </p:nvSpPr>
        <p:spPr>
          <a:xfrm>
            <a:off x="228600" y="3429000"/>
            <a:ext cx="8686440" cy="3200040"/>
          </a:xfrm>
          <a:prstGeom prst="rect">
            <a:avLst/>
          </a:prstGeom>
        </p:spPr>
        <p:txBody>
          <a:bodyPr/>
          <a:p>
            <a:pPr>
              <a:lnSpc>
                <a:spcPct val="90000"/>
              </a:lnSpc>
              <a:buFont typeface="StarSymbol"/>
              <a:buChar char=""/>
            </a:pPr>
            <a:r>
              <a:rPr lang="en-US" sz="1900">
                <a:solidFill>
                  <a:srgbClr val="000000"/>
                </a:solidFill>
                <a:latin typeface="Times New Roman"/>
                <a:ea typeface="ＭＳ Ｐゴシック"/>
              </a:rPr>
              <a:t>Loose-abrasive grinding and polishing are </a:t>
            </a:r>
            <a:r>
              <a:rPr i="1" lang="en-US" sz="1900">
                <a:solidFill>
                  <a:srgbClr val="000000"/>
                </a:solidFill>
                <a:latin typeface="Times New Roman"/>
                <a:ea typeface="ＭＳ Ｐゴシック"/>
              </a:rPr>
              <a:t>lapping</a:t>
            </a:r>
            <a:r>
              <a:rPr lang="en-US" sz="1900">
                <a:solidFill>
                  <a:srgbClr val="000000"/>
                </a:solidFill>
                <a:latin typeface="Times New Roman"/>
                <a:ea typeface="ＭＳ Ｐゴシック"/>
              </a:rPr>
              <a:t> operations, and provide much better control of surface shape.</a:t>
            </a:r>
            <a:endParaRPr/>
          </a:p>
          <a:p>
            <a:pPr>
              <a:lnSpc>
                <a:spcPct val="90000"/>
              </a:lnSpc>
              <a:buFont typeface="StarSymbol"/>
              <a:buChar char=""/>
            </a:pPr>
            <a:r>
              <a:rPr lang="en-US" sz="1900">
                <a:solidFill>
                  <a:srgbClr val="000000"/>
                </a:solidFill>
                <a:latin typeface="Times New Roman"/>
                <a:ea typeface="ＭＳ Ｐゴシック"/>
              </a:rPr>
              <a:t>Disk (lap) rests on mirror surface with defined force, not defined position, normal to surface.</a:t>
            </a:r>
            <a:endParaRPr/>
          </a:p>
          <a:p>
            <a:pPr>
              <a:lnSpc>
                <a:spcPct val="90000"/>
              </a:lnSpc>
              <a:buFont typeface="StarSymbol"/>
              <a:buChar char=""/>
            </a:pPr>
            <a:r>
              <a:rPr lang="en-US" sz="1900">
                <a:solidFill>
                  <a:srgbClr val="000000"/>
                </a:solidFill>
                <a:latin typeface="Times New Roman"/>
                <a:ea typeface="ＭＳ Ｐゴシック"/>
              </a:rPr>
              <a:t>Removal rate depends on relative speed, pressure, and abrasive material.</a:t>
            </a:r>
            <a:endParaRPr/>
          </a:p>
          <a:p>
            <a:pPr>
              <a:lnSpc>
                <a:spcPct val="90000"/>
              </a:lnSpc>
              <a:buFont typeface="StarSymbol"/>
              <a:buChar char=""/>
            </a:pPr>
            <a:r>
              <a:rPr lang="en-US" sz="1900">
                <a:solidFill>
                  <a:srgbClr val="000000"/>
                </a:solidFill>
                <a:latin typeface="Times New Roman"/>
                <a:ea typeface="ＭＳ Ｐゴシック"/>
              </a:rPr>
              <a:t>Typical sequence is loose-abrasive with 50, 25, 12 </a:t>
            </a:r>
            <a:r>
              <a:rPr lang="en-US" sz="1900">
                <a:solidFill>
                  <a:srgbClr val="000000"/>
                </a:solidFill>
                <a:latin typeface="Times New Roman"/>
                <a:ea typeface="ＭＳ Ｐゴシック"/>
              </a:rPr>
              <a:t>μm particles, then polish with 1-3 μm metal oxide particles.</a:t>
            </a:r>
            <a:endParaRPr/>
          </a:p>
          <a:p>
            <a:pPr>
              <a:lnSpc>
                <a:spcPct val="90000"/>
              </a:lnSpc>
              <a:buFont typeface="StarSymbol"/>
              <a:buChar char=""/>
            </a:pPr>
            <a:r>
              <a:rPr lang="en-US" sz="1900">
                <a:solidFill>
                  <a:srgbClr val="000000"/>
                </a:solidFill>
                <a:latin typeface="Times New Roman"/>
                <a:ea typeface="ＭＳ Ｐゴシック"/>
              </a:rPr>
              <a:t>Loose-abrasive grinding uses a hard lap surface and loose (not bound) abrasive particles.</a:t>
            </a:r>
            <a:endParaRPr/>
          </a:p>
          <a:p>
            <a:pPr lvl="1">
              <a:lnSpc>
                <a:spcPct val="90000"/>
              </a:lnSpc>
              <a:buFont typeface="StarSymbol"/>
              <a:buChar char=""/>
            </a:pPr>
            <a:r>
              <a:rPr lang="en-US" sz="1700">
                <a:solidFill>
                  <a:srgbClr val="000000"/>
                </a:solidFill>
                <a:latin typeface="Times New Roman"/>
                <a:ea typeface="ＭＳ Ｐゴシック"/>
              </a:rPr>
              <a:t>It works by mechanical abrasion, i. e. by breaking away microscopic pieces of glass.</a:t>
            </a:r>
            <a:endParaRPr/>
          </a:p>
          <a:p>
            <a:pPr>
              <a:lnSpc>
                <a:spcPct val="90000"/>
              </a:lnSpc>
              <a:buFont typeface="StarSymbol"/>
              <a:buChar char=""/>
            </a:pPr>
            <a:r>
              <a:rPr lang="en-US" sz="1900">
                <a:solidFill>
                  <a:srgbClr val="000000"/>
                </a:solidFill>
                <a:latin typeface="Times New Roman"/>
                <a:ea typeface="ＭＳ Ｐゴシック"/>
              </a:rPr>
              <a:t>Polishing uses both mechanical and chemical removal of material, leaves a specular (shiny, transparent) surface with no sub-surface damage.</a:t>
            </a:r>
            <a:endParaRPr/>
          </a:p>
          <a:p>
            <a:pPr lvl="1">
              <a:lnSpc>
                <a:spcPct val="90000"/>
              </a:lnSpc>
              <a:buFont typeface="StarSymbol"/>
              <a:buChar char=""/>
            </a:pPr>
            <a:r>
              <a:rPr lang="en-US" sz="1700">
                <a:solidFill>
                  <a:srgbClr val="000000"/>
                </a:solidFill>
                <a:latin typeface="Times New Roman"/>
                <a:ea typeface="ＭＳ Ｐゴシック"/>
              </a:rPr>
              <a:t>Removal rate ~ 1 nm per meter of relative motion, gives very good resolution of removal.</a:t>
            </a:r>
            <a:endParaRPr/>
          </a:p>
        </p:txBody>
      </p:sp>
    </p:spTree>
  </p:cSld>
</p:sld>
</file>

<file path=ppt/slides/slide2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TextShape 1"/>
          <p:cNvSpPr txBox="1"/>
          <p:nvPr/>
        </p:nvSpPr>
        <p:spPr>
          <a:xfrm>
            <a:off x="6553080" y="6400800"/>
            <a:ext cx="2133360" cy="320400"/>
          </a:xfrm>
          <a:prstGeom prst="rect">
            <a:avLst/>
          </a:prstGeom>
        </p:spPr>
        <p:txBody>
          <a:bodyPr/>
          <a:p>
            <a:pPr>
              <a:lnSpc>
                <a:spcPct val="100000"/>
              </a:lnSpc>
            </a:pPr>
            <a:fld id="{E8D6CA89-FF3A-4629-A99A-A7B89D0B2AC3}" type="slidenum">
              <a:rPr lang="en-US" sz="1400">
                <a:solidFill>
                  <a:srgbClr val="000000"/>
                </a:solidFill>
                <a:latin typeface="Times New Roman"/>
                <a:ea typeface="ＭＳ Ｐゴシック"/>
              </a:rPr>
              <a:t>&lt;number&gt;</a:t>
            </a:fld>
            <a:endParaRPr/>
          </a:p>
        </p:txBody>
      </p:sp>
      <p:sp>
        <p:nvSpPr>
          <p:cNvPr id="252" name="TextShape 2"/>
          <p:cNvSpPr txBox="1"/>
          <p:nvPr/>
        </p:nvSpPr>
        <p:spPr>
          <a:xfrm>
            <a:off x="457200" y="228600"/>
            <a:ext cx="8229240" cy="410760"/>
          </a:xfrm>
          <a:prstGeom prst="rect">
            <a:avLst/>
          </a:prstGeom>
        </p:spPr>
        <p:txBody>
          <a:bodyPr anchor="ctr"/>
          <a:p>
            <a:pPr algn="ctr">
              <a:lnSpc>
                <a:spcPct val="100000"/>
              </a:lnSpc>
            </a:pPr>
            <a:r>
              <a:rPr lang="en-US" sz="2400">
                <a:solidFill>
                  <a:srgbClr val="000000"/>
                </a:solidFill>
                <a:latin typeface="Times New Roman"/>
                <a:ea typeface="ＭＳ Ｐゴシック"/>
              </a:rPr>
              <a:t>Figuring and smoothing</a:t>
            </a:r>
            <a:endParaRPr/>
          </a:p>
        </p:txBody>
      </p:sp>
      <p:sp>
        <p:nvSpPr>
          <p:cNvPr id="253" name="TextShape 3"/>
          <p:cNvSpPr txBox="1"/>
          <p:nvPr/>
        </p:nvSpPr>
        <p:spPr>
          <a:xfrm>
            <a:off x="228600" y="914400"/>
            <a:ext cx="8686440" cy="2971440"/>
          </a:xfrm>
          <a:prstGeom prst="rect">
            <a:avLst/>
          </a:prstGeom>
        </p:spPr>
        <p:txBody>
          <a:bodyPr/>
          <a:p>
            <a:pPr>
              <a:lnSpc>
                <a:spcPct val="80000"/>
              </a:lnSpc>
              <a:buFont typeface="StarSymbol"/>
              <a:buChar char=""/>
            </a:pPr>
            <a:r>
              <a:rPr lang="en-US">
                <a:solidFill>
                  <a:srgbClr val="000000"/>
                </a:solidFill>
                <a:latin typeface="Times New Roman"/>
                <a:ea typeface="ＭＳ Ｐゴシック"/>
              </a:rPr>
              <a:t>Lapping operations remove surface errors by figuring and smoothing.</a:t>
            </a:r>
            <a:endParaRPr/>
          </a:p>
          <a:p>
            <a:pPr>
              <a:lnSpc>
                <a:spcPct val="80000"/>
              </a:lnSpc>
              <a:buFont typeface="StarSymbol"/>
              <a:buChar char=""/>
            </a:pPr>
            <a:r>
              <a:rPr lang="en-US">
                <a:solidFill>
                  <a:srgbClr val="000000"/>
                </a:solidFill>
                <a:latin typeface="Times New Roman"/>
                <a:ea typeface="ＭＳ Ｐゴシック"/>
              </a:rPr>
              <a:t>Figuring is directed removal, generally based on Preston</a:t>
            </a:r>
            <a:r>
              <a:rPr lang="en-US">
                <a:solidFill>
                  <a:srgbClr val="000000"/>
                </a:solidFill>
                <a:latin typeface="Arial"/>
                <a:ea typeface="ＭＳ Ｐゴシック"/>
              </a:rPr>
              <a:t>’</a:t>
            </a:r>
            <a:r>
              <a:rPr lang="en-US">
                <a:solidFill>
                  <a:srgbClr val="000000"/>
                </a:solidFill>
                <a:latin typeface="Times New Roman"/>
                <a:ea typeface="ＭＳ Ｐゴシック"/>
              </a:rPr>
              <a:t>s (1927) relation </a:t>
            </a:r>
            <a:r>
              <a:rPr i="1" lang="en-US">
                <a:solidFill>
                  <a:srgbClr val="000000"/>
                </a:solidFill>
                <a:latin typeface="Times New Roman"/>
                <a:ea typeface="ＭＳ Ｐゴシック"/>
              </a:rPr>
              <a:t>Δz = k p v Δt </a:t>
            </a:r>
            <a:r>
              <a:rPr lang="en-US">
                <a:solidFill>
                  <a:srgbClr val="000000"/>
                </a:solidFill>
                <a:latin typeface="Times New Roman"/>
                <a:ea typeface="ＭＳ Ｐゴシック"/>
              </a:rPr>
              <a:t>.</a:t>
            </a:r>
            <a:endParaRPr/>
          </a:p>
          <a:p>
            <a:pPr lvl="1">
              <a:lnSpc>
                <a:spcPct val="80000"/>
              </a:lnSpc>
              <a:buFont typeface="StarSymbol"/>
              <a:buChar char=""/>
            </a:pPr>
            <a:r>
              <a:rPr lang="en-US" sz="1600">
                <a:solidFill>
                  <a:srgbClr val="000000"/>
                </a:solidFill>
                <a:latin typeface="Times New Roman"/>
                <a:ea typeface="ＭＳ Ｐゴシック"/>
              </a:rPr>
              <a:t>Vary dwell time, pressure, and/or speed as a function of position on mirror.</a:t>
            </a:r>
            <a:endParaRPr/>
          </a:p>
          <a:p>
            <a:pPr lvl="1">
              <a:lnSpc>
                <a:spcPct val="80000"/>
              </a:lnSpc>
              <a:buFont typeface="StarSymbol"/>
              <a:buChar char=""/>
            </a:pPr>
            <a:r>
              <a:rPr lang="en-US" sz="1600">
                <a:solidFill>
                  <a:srgbClr val="000000"/>
                </a:solidFill>
                <a:latin typeface="Times New Roman"/>
                <a:ea typeface="ＭＳ Ｐゴシック"/>
              </a:rPr>
              <a:t>Requires a map of surface error.</a:t>
            </a:r>
            <a:endParaRPr/>
          </a:p>
          <a:p>
            <a:pPr lvl="1">
              <a:lnSpc>
                <a:spcPct val="80000"/>
              </a:lnSpc>
              <a:buFont typeface="StarSymbol"/>
              <a:buChar char=""/>
            </a:pPr>
            <a:r>
              <a:rPr lang="en-US" sz="1600">
                <a:solidFill>
                  <a:srgbClr val="000000"/>
                </a:solidFill>
                <a:latin typeface="Times New Roman"/>
                <a:ea typeface="ＭＳ Ｐゴシック"/>
              </a:rPr>
              <a:t>Calculate removal vs position using an integral over time, incorporating motion of lap across surface.</a:t>
            </a:r>
            <a:endParaRPr/>
          </a:p>
          <a:p>
            <a:pPr>
              <a:lnSpc>
                <a:spcPct val="80000"/>
              </a:lnSpc>
              <a:buFont typeface="StarSymbol"/>
              <a:buChar char=""/>
            </a:pPr>
            <a:r>
              <a:rPr lang="en-US">
                <a:solidFill>
                  <a:srgbClr val="000000"/>
                </a:solidFill>
                <a:latin typeface="Times New Roman"/>
                <a:ea typeface="ＭＳ Ｐゴシック"/>
              </a:rPr>
              <a:t>Smoothing is removal of glass from high spots simply because lap exerts more pressure there.</a:t>
            </a:r>
            <a:endParaRPr/>
          </a:p>
          <a:p>
            <a:pPr lvl="1">
              <a:lnSpc>
                <a:spcPct val="80000"/>
              </a:lnSpc>
              <a:buFont typeface="StarSymbol"/>
              <a:buChar char=""/>
            </a:pPr>
            <a:r>
              <a:rPr lang="en-US" sz="1600">
                <a:solidFill>
                  <a:srgbClr val="000000"/>
                </a:solidFill>
                <a:latin typeface="Times New Roman"/>
                <a:ea typeface="ＭＳ Ｐゴシック"/>
              </a:rPr>
              <a:t>Does not require knowledge of where the highs are.</a:t>
            </a:r>
            <a:endParaRPr/>
          </a:p>
          <a:p>
            <a:pPr lvl="1">
              <a:lnSpc>
                <a:spcPct val="80000"/>
              </a:lnSpc>
              <a:buFont typeface="StarSymbol"/>
              <a:buChar char=""/>
            </a:pPr>
            <a:r>
              <a:rPr lang="en-US" sz="1600">
                <a:solidFill>
                  <a:srgbClr val="000000"/>
                </a:solidFill>
                <a:latin typeface="Times New Roman"/>
                <a:ea typeface="ＭＳ Ｐゴシック"/>
              </a:rPr>
              <a:t>Depends on stiffness of tool: bending stiffness and compressibility.</a:t>
            </a:r>
            <a:endParaRPr/>
          </a:p>
          <a:p>
            <a:pPr lvl="1">
              <a:lnSpc>
                <a:spcPct val="80000"/>
              </a:lnSpc>
              <a:buFont typeface="StarSymbol"/>
              <a:buChar char=""/>
            </a:pPr>
            <a:r>
              <a:rPr lang="en-US" sz="1600">
                <a:solidFill>
                  <a:srgbClr val="000000"/>
                </a:solidFill>
                <a:latin typeface="Times New Roman"/>
                <a:ea typeface="ＭＳ Ｐゴシック"/>
              </a:rPr>
              <a:t>Most effective for small-scale shape errors.</a:t>
            </a:r>
            <a:endParaRPr/>
          </a:p>
        </p:txBody>
      </p:sp>
      <p:pic>
        <p:nvPicPr>
          <p:cNvPr descr="" id="254" name="Picture 4"/>
          <p:cNvPicPr/>
          <p:nvPr/>
        </p:nvPicPr>
        <p:blipFill>
          <a:blip r:embed="rId1"/>
          <a:stretch>
            <a:fillRect/>
          </a:stretch>
        </p:blipFill>
        <p:spPr>
          <a:xfrm>
            <a:off x="1371600" y="3886200"/>
            <a:ext cx="6019560" cy="2633400"/>
          </a:xfrm>
          <a:prstGeom prst="rect">
            <a:avLst/>
          </a:prstGeom>
          <a:ln>
            <a:noFill/>
          </a:ln>
        </p:spPr>
      </p:pic>
    </p:spTree>
  </p:cSld>
</p:sld>
</file>

<file path=ppt/slides/slide2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TextShape 1"/>
          <p:cNvSpPr txBox="1"/>
          <p:nvPr/>
        </p:nvSpPr>
        <p:spPr>
          <a:xfrm>
            <a:off x="6553080" y="6400800"/>
            <a:ext cx="2133360" cy="320400"/>
          </a:xfrm>
          <a:prstGeom prst="rect">
            <a:avLst/>
          </a:prstGeom>
        </p:spPr>
        <p:txBody>
          <a:bodyPr/>
          <a:p>
            <a:pPr>
              <a:lnSpc>
                <a:spcPct val="100000"/>
              </a:lnSpc>
            </a:pPr>
            <a:fld id="{03207228-3A2D-4F16-BF36-94494621E15D}" type="slidenum">
              <a:rPr lang="en-US" sz="1400">
                <a:solidFill>
                  <a:srgbClr val="000000"/>
                </a:solidFill>
                <a:latin typeface="Times New Roman"/>
                <a:ea typeface="ＭＳ Ｐゴシック"/>
              </a:rPr>
              <a:t>&lt;number&gt;</a:t>
            </a:fld>
            <a:endParaRPr/>
          </a:p>
        </p:txBody>
      </p:sp>
      <p:sp>
        <p:nvSpPr>
          <p:cNvPr id="256" name="TextShape 2"/>
          <p:cNvSpPr txBox="1"/>
          <p:nvPr/>
        </p:nvSpPr>
        <p:spPr>
          <a:xfrm>
            <a:off x="457200" y="228600"/>
            <a:ext cx="8229240" cy="410760"/>
          </a:xfrm>
          <a:prstGeom prst="rect">
            <a:avLst/>
          </a:prstGeom>
        </p:spPr>
        <p:txBody>
          <a:bodyPr anchor="ctr"/>
          <a:p>
            <a:pPr algn="ctr">
              <a:lnSpc>
                <a:spcPct val="100000"/>
              </a:lnSpc>
            </a:pPr>
            <a:r>
              <a:rPr lang="en-US" sz="2400">
                <a:solidFill>
                  <a:srgbClr val="000000"/>
                </a:solidFill>
                <a:latin typeface="Times New Roman"/>
                <a:ea typeface="ＭＳ Ｐゴシック"/>
              </a:rPr>
              <a:t>Polishing aspheres</a:t>
            </a:r>
            <a:endParaRPr/>
          </a:p>
        </p:txBody>
      </p:sp>
      <p:sp>
        <p:nvSpPr>
          <p:cNvPr id="257" name="TextShape 3"/>
          <p:cNvSpPr txBox="1"/>
          <p:nvPr/>
        </p:nvSpPr>
        <p:spPr>
          <a:xfrm>
            <a:off x="228600" y="914400"/>
            <a:ext cx="8686440" cy="1599840"/>
          </a:xfrm>
          <a:prstGeom prst="rect">
            <a:avLst/>
          </a:prstGeom>
        </p:spPr>
        <p:txBody>
          <a:bodyPr/>
          <a:p>
            <a:pPr>
              <a:lnSpc>
                <a:spcPct val="80000"/>
              </a:lnSpc>
              <a:buFont typeface="StarSymbol"/>
              <a:buChar char=""/>
            </a:pPr>
            <a:r>
              <a:rPr lang="en-US">
                <a:solidFill>
                  <a:srgbClr val="000000"/>
                </a:solidFill>
                <a:latin typeface="Times New Roman"/>
                <a:ea typeface="ＭＳ Ｐゴシック"/>
              </a:rPr>
              <a:t>Smoothing with a stiff lap makes excellent spherical surfaces with relatively little effort.</a:t>
            </a:r>
            <a:endParaRPr/>
          </a:p>
          <a:p>
            <a:pPr lvl="1">
              <a:lnSpc>
                <a:spcPct val="80000"/>
              </a:lnSpc>
              <a:buFont typeface="StarSymbol"/>
              <a:buChar char=""/>
            </a:pPr>
            <a:r>
              <a:rPr lang="en-US" sz="1600">
                <a:solidFill>
                  <a:srgbClr val="000000"/>
                </a:solidFill>
                <a:latin typeface="Times New Roman"/>
                <a:ea typeface="ＭＳ Ｐゴシック"/>
              </a:rPr>
              <a:t>The lap and the mirror come to a common surface with equal curvature everywhere: a sphere.</a:t>
            </a:r>
            <a:endParaRPr/>
          </a:p>
          <a:p>
            <a:pPr>
              <a:lnSpc>
                <a:spcPct val="80000"/>
              </a:lnSpc>
              <a:buFont typeface="StarSymbol"/>
              <a:buChar char=""/>
            </a:pPr>
            <a:r>
              <a:rPr lang="en-US">
                <a:solidFill>
                  <a:srgbClr val="000000"/>
                </a:solidFill>
                <a:latin typeface="Times New Roman"/>
                <a:ea typeface="ＭＳ Ｐゴシック"/>
              </a:rPr>
              <a:t>Departure from a spherical surface makes it difficult to achieve smoothing, and complicates figuring.</a:t>
            </a:r>
            <a:endParaRPr/>
          </a:p>
          <a:p>
            <a:pPr lvl="1">
              <a:lnSpc>
                <a:spcPct val="80000"/>
              </a:lnSpc>
              <a:buFont typeface="StarSymbol"/>
              <a:buChar char=""/>
            </a:pPr>
            <a:r>
              <a:rPr lang="en-US" sz="1600">
                <a:solidFill>
                  <a:srgbClr val="000000"/>
                </a:solidFill>
                <a:latin typeface="Times New Roman"/>
                <a:ea typeface="ＭＳ Ｐゴシック"/>
              </a:rPr>
              <a:t>Difficult to make lap have right shape everywhere on mirror.</a:t>
            </a:r>
            <a:endParaRPr/>
          </a:p>
        </p:txBody>
      </p:sp>
      <p:pic>
        <p:nvPicPr>
          <p:cNvPr descr="" id="258" name="Picture 4"/>
          <p:cNvPicPr/>
          <p:nvPr/>
        </p:nvPicPr>
        <p:blipFill>
          <a:blip r:embed="rId1"/>
          <a:stretch>
            <a:fillRect/>
          </a:stretch>
        </p:blipFill>
        <p:spPr>
          <a:xfrm>
            <a:off x="4800600" y="3200400"/>
            <a:ext cx="4038120" cy="2966760"/>
          </a:xfrm>
          <a:prstGeom prst="rect">
            <a:avLst/>
          </a:prstGeom>
          <a:ln>
            <a:noFill/>
          </a:ln>
        </p:spPr>
      </p:pic>
      <p:sp>
        <p:nvSpPr>
          <p:cNvPr id="259" name="CustomShape 4"/>
          <p:cNvSpPr/>
          <p:nvPr/>
        </p:nvSpPr>
        <p:spPr>
          <a:xfrm>
            <a:off x="228600" y="2514600"/>
            <a:ext cx="4419360" cy="3123720"/>
          </a:xfrm>
          <a:prstGeom prst="rect">
            <a:avLst/>
          </a:prstGeom>
          <a:noFill/>
          <a:ln>
            <a:noFill/>
          </a:ln>
        </p:spPr>
        <p:txBody>
          <a:bodyPr bIns="45000" lIns="90000" rIns="90000" tIns="45000"/>
          <a:p>
            <a:pPr>
              <a:lnSpc>
                <a:spcPct val="80000"/>
              </a:lnSpc>
              <a:buFont typeface="StarSymbol"/>
              <a:buChar char=""/>
            </a:pPr>
            <a:r>
              <a:rPr lang="en-US">
                <a:solidFill>
                  <a:srgbClr val="000000"/>
                </a:solidFill>
                <a:latin typeface="Times New Roman"/>
                <a:ea typeface="ＭＳ Ｐゴシック"/>
              </a:rPr>
              <a:t>Options include:</a:t>
            </a:r>
            <a:endParaRPr/>
          </a:p>
          <a:p>
            <a:pPr lvl="1">
              <a:lnSpc>
                <a:spcPct val="80000"/>
              </a:lnSpc>
              <a:buFont typeface="StarSymbol"/>
              <a:buChar char=""/>
            </a:pPr>
            <a:r>
              <a:rPr lang="en-US" sz="1600">
                <a:solidFill>
                  <a:srgbClr val="000000"/>
                </a:solidFill>
                <a:latin typeface="Times New Roman"/>
                <a:ea typeface="ＭＳ Ｐゴシック"/>
              </a:rPr>
              <a:t>small lap so misfit is limited to a few microns</a:t>
            </a:r>
            <a:endParaRPr/>
          </a:p>
          <a:p>
            <a:pPr lvl="1">
              <a:lnSpc>
                <a:spcPct val="80000"/>
              </a:lnSpc>
              <a:buFont typeface="StarSymbol"/>
              <a:buChar char=""/>
            </a:pPr>
            <a:r>
              <a:rPr lang="en-US" sz="1600">
                <a:solidFill>
                  <a:srgbClr val="000000"/>
                </a:solidFill>
                <a:latin typeface="Times New Roman"/>
                <a:ea typeface="ＭＳ Ｐゴシック"/>
              </a:rPr>
              <a:t>flexible lap so it will sag to match surface</a:t>
            </a:r>
            <a:endParaRPr/>
          </a:p>
          <a:p>
            <a:pPr lvl="1">
              <a:lnSpc>
                <a:spcPct val="80000"/>
              </a:lnSpc>
              <a:buFont typeface="StarSymbol"/>
              <a:buChar char=""/>
            </a:pPr>
            <a:r>
              <a:rPr lang="en-US" sz="1600">
                <a:solidFill>
                  <a:srgbClr val="000000"/>
                </a:solidFill>
                <a:latin typeface="Times New Roman"/>
                <a:ea typeface="ＭＳ Ｐゴシック"/>
              </a:rPr>
              <a:t>methods of localized removal that do not use a lap</a:t>
            </a:r>
            <a:endParaRPr/>
          </a:p>
          <a:p>
            <a:pPr lvl="2">
              <a:lnSpc>
                <a:spcPct val="80000"/>
              </a:lnSpc>
              <a:buFont typeface="StarSymbol"/>
              <a:buChar char=""/>
            </a:pPr>
            <a:r>
              <a:rPr lang="en-US" sz="1400">
                <a:solidFill>
                  <a:srgbClr val="000000"/>
                </a:solidFill>
                <a:latin typeface="Times New Roman"/>
                <a:ea typeface="ＭＳ Ｐゴシック"/>
              </a:rPr>
              <a:t>ion beam figuring</a:t>
            </a:r>
            <a:endParaRPr/>
          </a:p>
          <a:p>
            <a:pPr lvl="2">
              <a:lnSpc>
                <a:spcPct val="80000"/>
              </a:lnSpc>
              <a:buFont typeface="StarSymbol"/>
              <a:buChar char=""/>
            </a:pPr>
            <a:r>
              <a:rPr lang="en-US" sz="1400">
                <a:solidFill>
                  <a:srgbClr val="000000"/>
                </a:solidFill>
                <a:latin typeface="Times New Roman"/>
                <a:ea typeface="ＭＳ Ｐゴシック"/>
              </a:rPr>
              <a:t>magneto-rheological finishing</a:t>
            </a:r>
            <a:endParaRPr/>
          </a:p>
          <a:p>
            <a:pPr lvl="1">
              <a:lnSpc>
                <a:spcPct val="80000"/>
              </a:lnSpc>
              <a:buFont typeface="StarSymbol"/>
              <a:buChar char=""/>
            </a:pPr>
            <a:r>
              <a:rPr lang="en-US" sz="1600">
                <a:solidFill>
                  <a:srgbClr val="000000"/>
                </a:solidFill>
                <a:latin typeface="Times New Roman"/>
                <a:ea typeface="ＭＳ Ｐゴシック"/>
              </a:rPr>
              <a:t>All of these sacrifice or compromise smoothing.</a:t>
            </a:r>
            <a:endParaRPr/>
          </a:p>
          <a:p>
            <a:pPr>
              <a:lnSpc>
                <a:spcPct val="80000"/>
              </a:lnSpc>
              <a:buFont typeface="StarSymbol"/>
              <a:buChar char=""/>
            </a:pPr>
            <a:r>
              <a:rPr lang="en-US" sz="1600">
                <a:solidFill>
                  <a:srgbClr val="000000"/>
                </a:solidFill>
                <a:latin typeface="Times New Roman"/>
                <a:ea typeface="ＭＳ Ｐゴシック"/>
              </a:rPr>
              <a:t>Options that preserve smoothing:</a:t>
            </a:r>
            <a:endParaRPr/>
          </a:p>
          <a:p>
            <a:pPr lvl="1">
              <a:lnSpc>
                <a:spcPct val="80000"/>
              </a:lnSpc>
              <a:buFont typeface="StarSymbol"/>
              <a:buChar char=""/>
            </a:pPr>
            <a:r>
              <a:rPr lang="en-US" sz="1600">
                <a:solidFill>
                  <a:srgbClr val="000000"/>
                </a:solidFill>
                <a:latin typeface="Times New Roman"/>
                <a:ea typeface="ＭＳ Ｐゴシック"/>
              </a:rPr>
              <a:t>stressed-mirror polishing (Nelson and co.) </a:t>
            </a:r>
            <a:endParaRPr/>
          </a:p>
          <a:p>
            <a:pPr lvl="1">
              <a:lnSpc>
                <a:spcPct val="80000"/>
              </a:lnSpc>
              <a:buFont typeface="StarSymbol"/>
              <a:buChar char=""/>
            </a:pPr>
            <a:r>
              <a:rPr lang="en-US" sz="1600">
                <a:solidFill>
                  <a:srgbClr val="000000"/>
                </a:solidFill>
                <a:latin typeface="Times New Roman"/>
                <a:ea typeface="ＭＳ Ｐゴシック"/>
              </a:rPr>
              <a:t>stressed-lap polishing (Angel and co.) </a:t>
            </a:r>
            <a:endParaRPr/>
          </a:p>
          <a:p>
            <a:pPr lvl="1">
              <a:lnSpc>
                <a:spcPct val="80000"/>
              </a:lnSpc>
              <a:buFont typeface="StarSymbol"/>
              <a:buChar char=""/>
            </a:pPr>
            <a:r>
              <a:rPr lang="en-US" sz="1600">
                <a:solidFill>
                  <a:srgbClr val="000000"/>
                </a:solidFill>
                <a:latin typeface="Times New Roman"/>
                <a:ea typeface="ＭＳ Ｐゴシック"/>
              </a:rPr>
              <a:t>rigid-conformal lap (Kim and Burge)</a:t>
            </a:r>
            <a:endParaRPr/>
          </a:p>
        </p:txBody>
      </p:sp>
    </p:spTree>
  </p:cSld>
</p:sld>
</file>

<file path=ppt/slides/slide2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TextShape 1"/>
          <p:cNvSpPr txBox="1"/>
          <p:nvPr/>
        </p:nvSpPr>
        <p:spPr>
          <a:xfrm>
            <a:off x="6553080" y="6400800"/>
            <a:ext cx="2133360" cy="320400"/>
          </a:xfrm>
          <a:prstGeom prst="rect">
            <a:avLst/>
          </a:prstGeom>
        </p:spPr>
        <p:txBody>
          <a:bodyPr/>
          <a:p>
            <a:pPr>
              <a:lnSpc>
                <a:spcPct val="100000"/>
              </a:lnSpc>
            </a:pPr>
            <a:fld id="{82956A55-0BF1-4BB6-9D3F-501D5C75640B}" type="slidenum">
              <a:rPr lang="en-US" sz="1400">
                <a:solidFill>
                  <a:srgbClr val="000000"/>
                </a:solidFill>
                <a:latin typeface="Times New Roman"/>
                <a:ea typeface="ＭＳ Ｐゴシック"/>
              </a:rPr>
              <a:t>&lt;number&gt;</a:t>
            </a:fld>
            <a:endParaRPr/>
          </a:p>
        </p:txBody>
      </p:sp>
      <p:sp>
        <p:nvSpPr>
          <p:cNvPr id="261" name="TextShape 2"/>
          <p:cNvSpPr txBox="1"/>
          <p:nvPr/>
        </p:nvSpPr>
        <p:spPr>
          <a:xfrm>
            <a:off x="457200" y="228600"/>
            <a:ext cx="8229240" cy="410760"/>
          </a:xfrm>
          <a:prstGeom prst="rect">
            <a:avLst/>
          </a:prstGeom>
        </p:spPr>
        <p:txBody>
          <a:bodyPr anchor="ctr"/>
          <a:p>
            <a:pPr algn="ctr">
              <a:lnSpc>
                <a:spcPct val="100000"/>
              </a:lnSpc>
            </a:pPr>
            <a:r>
              <a:rPr lang="en-US" sz="2400">
                <a:solidFill>
                  <a:srgbClr val="000000"/>
                </a:solidFill>
                <a:latin typeface="Times New Roman"/>
                <a:ea typeface="ＭＳ Ｐゴシック"/>
              </a:rPr>
              <a:t>Measurement</a:t>
            </a:r>
            <a:endParaRPr/>
          </a:p>
        </p:txBody>
      </p:sp>
      <p:sp>
        <p:nvSpPr>
          <p:cNvPr id="262" name="TextShape 3"/>
          <p:cNvSpPr txBox="1"/>
          <p:nvPr/>
        </p:nvSpPr>
        <p:spPr>
          <a:xfrm>
            <a:off x="228600" y="5943600"/>
            <a:ext cx="8686440" cy="685440"/>
          </a:xfrm>
          <a:prstGeom prst="rect">
            <a:avLst/>
          </a:prstGeom>
        </p:spPr>
        <p:txBody>
          <a:bodyPr/>
          <a:p>
            <a:pPr>
              <a:lnSpc>
                <a:spcPct val="100000"/>
              </a:lnSpc>
              <a:buFont typeface="StarSymbol"/>
              <a:buChar char=""/>
            </a:pPr>
            <a:r>
              <a:rPr lang="en-US" sz="1600">
                <a:solidFill>
                  <a:srgbClr val="000000"/>
                </a:solidFill>
                <a:latin typeface="Times New Roman"/>
                <a:ea typeface="ＭＳ Ｐゴシック"/>
              </a:rPr>
              <a:t>Interferometer and null corrector form a template wavefront with same shape as ideal mirror.</a:t>
            </a:r>
            <a:endParaRPr/>
          </a:p>
          <a:p>
            <a:pPr>
              <a:lnSpc>
                <a:spcPct val="100000"/>
              </a:lnSpc>
              <a:buFont typeface="StarSymbol"/>
              <a:buChar char=""/>
            </a:pPr>
            <a:r>
              <a:rPr lang="en-US" sz="1600">
                <a:solidFill>
                  <a:srgbClr val="000000"/>
                </a:solidFill>
                <a:latin typeface="Times New Roman"/>
                <a:ea typeface="ＭＳ Ｐゴシック"/>
              </a:rPr>
              <a:t>Mirror is figured until it matches that wavefront, producing a null interference fringe.</a:t>
            </a:r>
            <a:endParaRPr/>
          </a:p>
        </p:txBody>
      </p:sp>
      <p:pic>
        <p:nvPicPr>
          <p:cNvPr descr="" id="263" name="Picture 4"/>
          <p:cNvPicPr/>
          <p:nvPr/>
        </p:nvPicPr>
        <p:blipFill>
          <a:blip r:embed="rId1"/>
          <a:stretch>
            <a:fillRect/>
          </a:stretch>
        </p:blipFill>
        <p:spPr>
          <a:xfrm>
            <a:off x="457200" y="685800"/>
            <a:ext cx="4955760" cy="5028840"/>
          </a:xfrm>
          <a:prstGeom prst="rect">
            <a:avLst/>
          </a:prstGeom>
          <a:ln>
            <a:noFill/>
          </a:ln>
        </p:spPr>
      </p:pic>
      <p:pic>
        <p:nvPicPr>
          <p:cNvPr descr="" id="264" name="Picture 5"/>
          <p:cNvPicPr/>
          <p:nvPr/>
        </p:nvPicPr>
        <p:blipFill>
          <a:blip r:embed="rId2"/>
          <a:stretch>
            <a:fillRect/>
          </a:stretch>
        </p:blipFill>
        <p:spPr>
          <a:xfrm>
            <a:off x="5951520" y="685800"/>
            <a:ext cx="2931840" cy="5028840"/>
          </a:xfrm>
          <a:prstGeom prst="rect">
            <a:avLst/>
          </a:prstGeom>
          <a:ln>
            <a:noFill/>
          </a:ln>
        </p:spPr>
      </p:pic>
    </p:spTree>
  </p:cSld>
</p:sld>
</file>

<file path=ppt/slides/slide2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TextShape 1"/>
          <p:cNvSpPr txBox="1"/>
          <p:nvPr/>
        </p:nvSpPr>
        <p:spPr>
          <a:xfrm>
            <a:off x="6553080" y="6400800"/>
            <a:ext cx="2133360" cy="320400"/>
          </a:xfrm>
          <a:prstGeom prst="rect">
            <a:avLst/>
          </a:prstGeom>
        </p:spPr>
        <p:txBody>
          <a:bodyPr/>
          <a:p>
            <a:pPr>
              <a:lnSpc>
                <a:spcPct val="100000"/>
              </a:lnSpc>
            </a:pPr>
            <a:fld id="{5E9A318E-210C-4FB0-A78F-BD58AF2CAE8C}" type="slidenum">
              <a:rPr lang="en-US" sz="1400">
                <a:solidFill>
                  <a:srgbClr val="000000"/>
                </a:solidFill>
                <a:latin typeface="Times New Roman"/>
                <a:ea typeface="ＭＳ Ｐゴシック"/>
              </a:rPr>
              <a:t>&lt;number&gt;</a:t>
            </a:fld>
            <a:endParaRPr/>
          </a:p>
        </p:txBody>
      </p:sp>
      <p:sp>
        <p:nvSpPr>
          <p:cNvPr id="266" name="TextShape 2"/>
          <p:cNvSpPr txBox="1"/>
          <p:nvPr/>
        </p:nvSpPr>
        <p:spPr>
          <a:xfrm>
            <a:off x="0" y="228600"/>
            <a:ext cx="9143640" cy="410760"/>
          </a:xfrm>
          <a:prstGeom prst="rect">
            <a:avLst/>
          </a:prstGeom>
        </p:spPr>
        <p:txBody>
          <a:bodyPr anchor="ctr"/>
          <a:p>
            <a:pPr algn="ctr">
              <a:lnSpc>
                <a:spcPct val="100000"/>
              </a:lnSpc>
            </a:pPr>
            <a:r>
              <a:rPr lang="en-US" sz="2400">
                <a:solidFill>
                  <a:srgbClr val="000000"/>
                </a:solidFill>
                <a:latin typeface="Times New Roman"/>
                <a:ea typeface="ＭＳ Ｐゴシック"/>
              </a:rPr>
              <a:t>Measuring aspheres: null correctors and validation holograms for LSST</a:t>
            </a:r>
            <a:endParaRPr/>
          </a:p>
        </p:txBody>
      </p:sp>
      <p:sp>
        <p:nvSpPr>
          <p:cNvPr id="267" name="CustomShape 3"/>
          <p:cNvSpPr/>
          <p:nvPr/>
        </p:nvSpPr>
        <p:spPr>
          <a:xfrm>
            <a:off x="942840" y="893880"/>
            <a:ext cx="7372080" cy="4458960"/>
          </a:xfrm>
          <a:prstGeom prst="rect">
            <a:avLst/>
          </a:prstGeom>
          <a:noFill/>
          <a:ln>
            <a:noFill/>
          </a:ln>
        </p:spPr>
      </p:sp>
      <p:pic>
        <p:nvPicPr>
          <p:cNvPr descr="" id="268" name="Picture 5"/>
          <p:cNvPicPr/>
          <p:nvPr/>
        </p:nvPicPr>
        <p:blipFill>
          <a:blip r:embed="rId1"/>
          <a:stretch>
            <a:fillRect/>
          </a:stretch>
        </p:blipFill>
        <p:spPr>
          <a:xfrm>
            <a:off x="1762200" y="984600"/>
            <a:ext cx="1638000" cy="4367880"/>
          </a:xfrm>
          <a:prstGeom prst="rect">
            <a:avLst/>
          </a:prstGeom>
          <a:ln>
            <a:noFill/>
          </a:ln>
        </p:spPr>
      </p:pic>
      <p:sp>
        <p:nvSpPr>
          <p:cNvPr id="269" name="CustomShape 4"/>
          <p:cNvSpPr/>
          <p:nvPr/>
        </p:nvSpPr>
        <p:spPr>
          <a:xfrm>
            <a:off x="2035080" y="984600"/>
            <a:ext cx="636840" cy="181800"/>
          </a:xfrm>
          <a:prstGeom prst="rect">
            <a:avLst/>
          </a:prstGeom>
          <a:solidFill>
            <a:srgbClr val="ffffff"/>
          </a:solidFill>
          <a:ln w="6480">
            <a:solidFill>
              <a:srgbClr val="000000"/>
            </a:solidFill>
            <a:miter/>
          </a:ln>
        </p:spPr>
      </p:sp>
      <p:sp>
        <p:nvSpPr>
          <p:cNvPr id="270" name="CustomShape 5"/>
          <p:cNvSpPr/>
          <p:nvPr/>
        </p:nvSpPr>
        <p:spPr>
          <a:xfrm>
            <a:off x="1070280" y="930240"/>
            <a:ext cx="1001520" cy="272520"/>
          </a:xfrm>
          <a:prstGeom prst="rect">
            <a:avLst/>
          </a:prstGeom>
          <a:noFill/>
          <a:ln>
            <a:noFill/>
          </a:ln>
        </p:spPr>
        <p:txBody>
          <a:bodyPr bIns="45000" lIns="90000" rIns="90000" tIns="45000"/>
          <a:p>
            <a:pPr>
              <a:lnSpc>
                <a:spcPct val="100000"/>
              </a:lnSpc>
            </a:pPr>
            <a:r>
              <a:rPr lang="en-US" sz="1100">
                <a:solidFill>
                  <a:srgbClr val="000000"/>
                </a:solidFill>
                <a:latin typeface="Times New Roman"/>
                <a:ea typeface="ＭＳ Ｐゴシック"/>
              </a:rPr>
              <a:t>interferometer</a:t>
            </a:r>
            <a:endParaRPr/>
          </a:p>
        </p:txBody>
      </p:sp>
      <p:sp>
        <p:nvSpPr>
          <p:cNvPr id="271" name="CustomShape 6"/>
          <p:cNvSpPr/>
          <p:nvPr/>
        </p:nvSpPr>
        <p:spPr>
          <a:xfrm>
            <a:off x="2270880" y="4834440"/>
            <a:ext cx="637560" cy="90000"/>
          </a:xfrm>
          <a:prstGeom prst="rect">
            <a:avLst/>
          </a:prstGeom>
          <a:noFill/>
          <a:ln cap="rnd" w="6480">
            <a:solidFill>
              <a:srgbClr val="000000"/>
            </a:solidFill>
            <a:custDash>
              <a:ds d="140000" sp="105000"/>
            </a:custDash>
            <a:miter/>
          </a:ln>
        </p:spPr>
      </p:sp>
      <p:sp>
        <p:nvSpPr>
          <p:cNvPr id="272" name="CustomShape 7"/>
          <p:cNvSpPr/>
          <p:nvPr/>
        </p:nvSpPr>
        <p:spPr>
          <a:xfrm>
            <a:off x="1488960" y="4716000"/>
            <a:ext cx="819720" cy="454680"/>
          </a:xfrm>
          <a:prstGeom prst="rect">
            <a:avLst/>
          </a:prstGeom>
          <a:noFill/>
          <a:ln>
            <a:noFill/>
          </a:ln>
        </p:spPr>
        <p:txBody>
          <a:bodyPr bIns="45000" lIns="90000" rIns="90000" tIns="45000"/>
          <a:p>
            <a:pPr>
              <a:lnSpc>
                <a:spcPct val="100000"/>
              </a:lnSpc>
            </a:pPr>
            <a:r>
              <a:rPr lang="en-US" sz="1100">
                <a:solidFill>
                  <a:srgbClr val="000000"/>
                </a:solidFill>
                <a:latin typeface="Times New Roman"/>
                <a:ea typeface="ＭＳ Ｐゴシック"/>
              </a:rPr>
              <a:t>validation hologram</a:t>
            </a:r>
            <a:endParaRPr/>
          </a:p>
        </p:txBody>
      </p:sp>
      <p:sp>
        <p:nvSpPr>
          <p:cNvPr id="273" name="CustomShape 8"/>
          <p:cNvSpPr/>
          <p:nvPr/>
        </p:nvSpPr>
        <p:spPr>
          <a:xfrm>
            <a:off x="1216080" y="2622960"/>
            <a:ext cx="1001520" cy="454680"/>
          </a:xfrm>
          <a:prstGeom prst="rect">
            <a:avLst/>
          </a:prstGeom>
          <a:noFill/>
          <a:ln>
            <a:noFill/>
          </a:ln>
        </p:spPr>
        <p:txBody>
          <a:bodyPr bIns="45000" lIns="90000" rIns="90000" tIns="45000"/>
          <a:p>
            <a:pPr>
              <a:lnSpc>
                <a:spcPct val="100000"/>
              </a:lnSpc>
            </a:pPr>
            <a:r>
              <a:rPr lang="en-US" sz="1100">
                <a:solidFill>
                  <a:srgbClr val="000000"/>
                </a:solidFill>
                <a:latin typeface="Times New Roman"/>
                <a:ea typeface="ＭＳ Ｐゴシック"/>
              </a:rPr>
              <a:t>relay lens, 292 mm diam</a:t>
            </a:r>
            <a:endParaRPr/>
          </a:p>
        </p:txBody>
      </p:sp>
      <p:sp>
        <p:nvSpPr>
          <p:cNvPr id="274" name="CustomShape 9"/>
          <p:cNvSpPr/>
          <p:nvPr/>
        </p:nvSpPr>
        <p:spPr>
          <a:xfrm>
            <a:off x="1307160" y="4260960"/>
            <a:ext cx="1001520" cy="454680"/>
          </a:xfrm>
          <a:prstGeom prst="rect">
            <a:avLst/>
          </a:prstGeom>
          <a:noFill/>
          <a:ln>
            <a:noFill/>
          </a:ln>
        </p:spPr>
        <p:txBody>
          <a:bodyPr bIns="45000" lIns="90000" rIns="90000" tIns="45000"/>
          <a:p>
            <a:pPr>
              <a:lnSpc>
                <a:spcPct val="100000"/>
              </a:lnSpc>
            </a:pPr>
            <a:r>
              <a:rPr lang="en-US" sz="1100">
                <a:solidFill>
                  <a:srgbClr val="000000"/>
                </a:solidFill>
                <a:latin typeface="Times New Roman"/>
                <a:ea typeface="ＭＳ Ｐゴシック"/>
              </a:rPr>
              <a:t>field lens,</a:t>
            </a:r>
            <a:endParaRPr/>
          </a:p>
          <a:p>
            <a:pPr>
              <a:lnSpc>
                <a:spcPct val="100000"/>
              </a:lnSpc>
            </a:pPr>
            <a:r>
              <a:rPr lang="en-US" sz="1100">
                <a:solidFill>
                  <a:srgbClr val="000000"/>
                </a:solidFill>
                <a:latin typeface="Times New Roman"/>
                <a:ea typeface="ＭＳ Ｐゴシック"/>
              </a:rPr>
              <a:t>222 mm diam</a:t>
            </a:r>
            <a:endParaRPr/>
          </a:p>
        </p:txBody>
      </p:sp>
      <p:sp>
        <p:nvSpPr>
          <p:cNvPr id="275" name="CustomShape 10"/>
          <p:cNvSpPr/>
          <p:nvPr/>
        </p:nvSpPr>
        <p:spPr>
          <a:xfrm>
            <a:off x="2854440" y="1803960"/>
            <a:ext cx="727920" cy="272520"/>
          </a:xfrm>
          <a:prstGeom prst="rect">
            <a:avLst/>
          </a:prstGeom>
          <a:noFill/>
          <a:ln>
            <a:noFill/>
          </a:ln>
        </p:spPr>
        <p:txBody>
          <a:bodyPr bIns="45000" lIns="90000" rIns="90000" tIns="45000"/>
          <a:p>
            <a:pPr>
              <a:lnSpc>
                <a:spcPct val="100000"/>
              </a:lnSpc>
            </a:pPr>
            <a:r>
              <a:rPr lang="en-US" sz="1100">
                <a:solidFill>
                  <a:srgbClr val="000000"/>
                </a:solidFill>
                <a:latin typeface="Times New Roman"/>
                <a:ea typeface="ＭＳ Ｐゴシック"/>
              </a:rPr>
              <a:t>695 mm</a:t>
            </a:r>
            <a:endParaRPr/>
          </a:p>
        </p:txBody>
      </p:sp>
      <p:sp>
        <p:nvSpPr>
          <p:cNvPr id="276" name="Line 11"/>
          <p:cNvSpPr/>
          <p:nvPr/>
        </p:nvSpPr>
        <p:spPr>
          <a:xfrm flipV="1">
            <a:off x="3127320" y="1348560"/>
            <a:ext cx="0" cy="455040"/>
          </a:xfrm>
          <a:prstGeom prst="line">
            <a:avLst/>
          </a:prstGeom>
          <a:ln w="6480">
            <a:solidFill>
              <a:srgbClr val="000000"/>
            </a:solidFill>
            <a:round/>
            <a:tailEnd len="med" type="arrow" w="med"/>
          </a:ln>
        </p:spPr>
      </p:sp>
      <p:sp>
        <p:nvSpPr>
          <p:cNvPr id="277" name="Line 12"/>
          <p:cNvSpPr/>
          <p:nvPr/>
        </p:nvSpPr>
        <p:spPr>
          <a:xfrm>
            <a:off x="3127320" y="2076480"/>
            <a:ext cx="0" cy="728280"/>
          </a:xfrm>
          <a:prstGeom prst="line">
            <a:avLst/>
          </a:prstGeom>
          <a:ln w="6480">
            <a:solidFill>
              <a:srgbClr val="000000"/>
            </a:solidFill>
            <a:round/>
            <a:tailEnd len="med" type="arrow" w="med"/>
          </a:ln>
        </p:spPr>
      </p:sp>
      <p:sp>
        <p:nvSpPr>
          <p:cNvPr id="278" name="CustomShape 13"/>
          <p:cNvSpPr/>
          <p:nvPr/>
        </p:nvSpPr>
        <p:spPr>
          <a:xfrm>
            <a:off x="2854440" y="3533040"/>
            <a:ext cx="727920" cy="272520"/>
          </a:xfrm>
          <a:prstGeom prst="rect">
            <a:avLst/>
          </a:prstGeom>
          <a:noFill/>
          <a:ln>
            <a:noFill/>
          </a:ln>
        </p:spPr>
        <p:txBody>
          <a:bodyPr bIns="45000" lIns="90000" rIns="90000" tIns="45000"/>
          <a:p>
            <a:pPr>
              <a:lnSpc>
                <a:spcPct val="100000"/>
              </a:lnSpc>
            </a:pPr>
            <a:r>
              <a:rPr lang="en-US" sz="1100">
                <a:solidFill>
                  <a:srgbClr val="000000"/>
                </a:solidFill>
                <a:latin typeface="Times New Roman"/>
                <a:ea typeface="ＭＳ Ｐゴシック"/>
              </a:rPr>
              <a:t>706 mm</a:t>
            </a:r>
            <a:endParaRPr/>
          </a:p>
        </p:txBody>
      </p:sp>
      <p:sp>
        <p:nvSpPr>
          <p:cNvPr id="279" name="Line 14"/>
          <p:cNvSpPr/>
          <p:nvPr/>
        </p:nvSpPr>
        <p:spPr>
          <a:xfrm flipV="1">
            <a:off x="3127320" y="2986560"/>
            <a:ext cx="720" cy="546120"/>
          </a:xfrm>
          <a:prstGeom prst="line">
            <a:avLst/>
          </a:prstGeom>
          <a:ln w="6480">
            <a:solidFill>
              <a:srgbClr val="000000"/>
            </a:solidFill>
            <a:round/>
            <a:tailEnd len="med" type="arrow" w="med"/>
          </a:ln>
        </p:spPr>
      </p:sp>
      <p:sp>
        <p:nvSpPr>
          <p:cNvPr id="280" name="Line 15"/>
          <p:cNvSpPr/>
          <p:nvPr/>
        </p:nvSpPr>
        <p:spPr>
          <a:xfrm>
            <a:off x="3127320" y="3805920"/>
            <a:ext cx="720" cy="727920"/>
          </a:xfrm>
          <a:prstGeom prst="line">
            <a:avLst/>
          </a:prstGeom>
          <a:ln w="6480">
            <a:solidFill>
              <a:srgbClr val="000000"/>
            </a:solidFill>
            <a:round/>
            <a:tailEnd len="med" type="arrow" w="med"/>
          </a:ln>
        </p:spPr>
      </p:sp>
      <p:sp>
        <p:nvSpPr>
          <p:cNvPr id="281" name="CustomShape 16"/>
          <p:cNvSpPr/>
          <p:nvPr/>
        </p:nvSpPr>
        <p:spPr>
          <a:xfrm>
            <a:off x="3127320" y="4624920"/>
            <a:ext cx="727920" cy="272520"/>
          </a:xfrm>
          <a:prstGeom prst="rect">
            <a:avLst/>
          </a:prstGeom>
          <a:noFill/>
          <a:ln>
            <a:noFill/>
          </a:ln>
        </p:spPr>
        <p:txBody>
          <a:bodyPr bIns="45000" lIns="90000" rIns="90000" tIns="45000"/>
          <a:p>
            <a:pPr>
              <a:lnSpc>
                <a:spcPct val="100000"/>
              </a:lnSpc>
            </a:pPr>
            <a:r>
              <a:rPr lang="en-US" sz="1100">
                <a:solidFill>
                  <a:srgbClr val="000000"/>
                </a:solidFill>
                <a:latin typeface="Times New Roman"/>
                <a:ea typeface="ＭＳ Ｐゴシック"/>
              </a:rPr>
              <a:t>102 mm</a:t>
            </a:r>
            <a:endParaRPr/>
          </a:p>
        </p:txBody>
      </p:sp>
      <p:sp>
        <p:nvSpPr>
          <p:cNvPr id="282" name="Line 17"/>
          <p:cNvSpPr/>
          <p:nvPr/>
        </p:nvSpPr>
        <p:spPr>
          <a:xfrm flipV="1">
            <a:off x="3127320" y="4597560"/>
            <a:ext cx="720" cy="272880"/>
          </a:xfrm>
          <a:prstGeom prst="line">
            <a:avLst/>
          </a:prstGeom>
          <a:ln w="6480">
            <a:solidFill>
              <a:srgbClr val="000000"/>
            </a:solidFill>
            <a:round/>
            <a:headEnd len="med" type="arrow" w="med"/>
            <a:tailEnd len="med" type="arrow" w="med"/>
          </a:ln>
        </p:spPr>
      </p:sp>
      <p:pic>
        <p:nvPicPr>
          <p:cNvPr descr="" id="283" name="Picture 20"/>
          <p:cNvPicPr/>
          <p:nvPr/>
        </p:nvPicPr>
        <p:blipFill>
          <a:blip r:embed="rId2"/>
          <a:stretch>
            <a:fillRect/>
          </a:stretch>
        </p:blipFill>
        <p:spPr>
          <a:xfrm>
            <a:off x="5402880" y="2259000"/>
            <a:ext cx="1910880" cy="1634760"/>
          </a:xfrm>
          <a:prstGeom prst="rect">
            <a:avLst/>
          </a:prstGeom>
          <a:ln>
            <a:noFill/>
          </a:ln>
        </p:spPr>
      </p:pic>
      <p:sp>
        <p:nvSpPr>
          <p:cNvPr id="284" name="CustomShape 18"/>
          <p:cNvSpPr/>
          <p:nvPr/>
        </p:nvSpPr>
        <p:spPr>
          <a:xfrm>
            <a:off x="5949000" y="3714840"/>
            <a:ext cx="818640" cy="90000"/>
          </a:xfrm>
          <a:prstGeom prst="rect">
            <a:avLst/>
          </a:prstGeom>
          <a:noFill/>
          <a:ln cap="rnd" w="6480">
            <a:solidFill>
              <a:srgbClr val="000000"/>
            </a:solidFill>
            <a:custDash>
              <a:ds d="140000" sp="105000"/>
            </a:custDash>
            <a:miter/>
          </a:ln>
        </p:spPr>
      </p:sp>
      <p:sp>
        <p:nvSpPr>
          <p:cNvPr id="285" name="CustomShape 19"/>
          <p:cNvSpPr/>
          <p:nvPr/>
        </p:nvSpPr>
        <p:spPr>
          <a:xfrm>
            <a:off x="6167160" y="1803960"/>
            <a:ext cx="363600" cy="818640"/>
          </a:xfrm>
          <a:prstGeom prst="rect">
            <a:avLst/>
          </a:prstGeom>
          <a:solidFill>
            <a:srgbClr val="ffffff"/>
          </a:solidFill>
          <a:ln w="6480">
            <a:solidFill>
              <a:srgbClr val="000000"/>
            </a:solidFill>
            <a:miter/>
          </a:ln>
        </p:spPr>
      </p:sp>
      <p:sp>
        <p:nvSpPr>
          <p:cNvPr id="286" name="CustomShape 20"/>
          <p:cNvSpPr/>
          <p:nvPr/>
        </p:nvSpPr>
        <p:spPr>
          <a:xfrm>
            <a:off x="5857920" y="1530720"/>
            <a:ext cx="1001520" cy="272520"/>
          </a:xfrm>
          <a:prstGeom prst="rect">
            <a:avLst/>
          </a:prstGeom>
          <a:noFill/>
          <a:ln>
            <a:noFill/>
          </a:ln>
        </p:spPr>
        <p:txBody>
          <a:bodyPr bIns="45000" lIns="90000" rIns="90000" tIns="45000"/>
          <a:p>
            <a:pPr>
              <a:lnSpc>
                <a:spcPct val="100000"/>
              </a:lnSpc>
            </a:pPr>
            <a:r>
              <a:rPr lang="en-US" sz="1100">
                <a:solidFill>
                  <a:srgbClr val="000000"/>
                </a:solidFill>
                <a:latin typeface="Times New Roman"/>
                <a:ea typeface="ＭＳ Ｐゴシック"/>
              </a:rPr>
              <a:t>interferometer</a:t>
            </a:r>
            <a:endParaRPr/>
          </a:p>
        </p:txBody>
      </p:sp>
      <p:sp>
        <p:nvSpPr>
          <p:cNvPr id="287" name="CustomShape 21"/>
          <p:cNvSpPr/>
          <p:nvPr/>
        </p:nvSpPr>
        <p:spPr>
          <a:xfrm>
            <a:off x="5038560" y="3169080"/>
            <a:ext cx="1001520" cy="454680"/>
          </a:xfrm>
          <a:prstGeom prst="rect">
            <a:avLst/>
          </a:prstGeom>
          <a:noFill/>
          <a:ln>
            <a:noFill/>
          </a:ln>
        </p:spPr>
        <p:txBody>
          <a:bodyPr bIns="45000" lIns="90000" rIns="90000" tIns="45000"/>
          <a:p>
            <a:pPr>
              <a:lnSpc>
                <a:spcPct val="100000"/>
              </a:lnSpc>
            </a:pPr>
            <a:r>
              <a:rPr lang="en-US" sz="1100">
                <a:solidFill>
                  <a:srgbClr val="000000"/>
                </a:solidFill>
                <a:latin typeface="Times New Roman"/>
                <a:ea typeface="ＭＳ Ｐゴシック"/>
              </a:rPr>
              <a:t>diffractive null corrector</a:t>
            </a:r>
            <a:endParaRPr/>
          </a:p>
        </p:txBody>
      </p:sp>
      <p:sp>
        <p:nvSpPr>
          <p:cNvPr id="288" name="CustomShape 22"/>
          <p:cNvSpPr/>
          <p:nvPr/>
        </p:nvSpPr>
        <p:spPr>
          <a:xfrm>
            <a:off x="5129640" y="3623760"/>
            <a:ext cx="819720" cy="454680"/>
          </a:xfrm>
          <a:prstGeom prst="rect">
            <a:avLst/>
          </a:prstGeom>
          <a:noFill/>
          <a:ln>
            <a:noFill/>
          </a:ln>
        </p:spPr>
        <p:txBody>
          <a:bodyPr bIns="45000" lIns="90000" rIns="90000" tIns="45000"/>
          <a:p>
            <a:pPr>
              <a:lnSpc>
                <a:spcPct val="100000"/>
              </a:lnSpc>
            </a:pPr>
            <a:r>
              <a:rPr lang="en-US" sz="1100">
                <a:solidFill>
                  <a:srgbClr val="000000"/>
                </a:solidFill>
                <a:latin typeface="Times New Roman"/>
                <a:ea typeface="ＭＳ Ｐゴシック"/>
              </a:rPr>
              <a:t>validation hologram</a:t>
            </a:r>
            <a:endParaRPr/>
          </a:p>
        </p:txBody>
      </p:sp>
      <p:sp>
        <p:nvSpPr>
          <p:cNvPr id="289" name="CustomShape 23"/>
          <p:cNvSpPr/>
          <p:nvPr/>
        </p:nvSpPr>
        <p:spPr>
          <a:xfrm>
            <a:off x="6676920" y="2959560"/>
            <a:ext cx="819720" cy="272520"/>
          </a:xfrm>
          <a:prstGeom prst="rect">
            <a:avLst/>
          </a:prstGeom>
          <a:noFill/>
          <a:ln>
            <a:noFill/>
          </a:ln>
        </p:spPr>
        <p:txBody>
          <a:bodyPr bIns="45000" lIns="90000" rIns="90000" tIns="45000"/>
          <a:p>
            <a:pPr>
              <a:lnSpc>
                <a:spcPct val="100000"/>
              </a:lnSpc>
            </a:pPr>
            <a:r>
              <a:rPr lang="en-US" sz="1100">
                <a:solidFill>
                  <a:srgbClr val="000000"/>
                </a:solidFill>
                <a:latin typeface="Times New Roman"/>
                <a:ea typeface="ＭＳ Ｐゴシック"/>
              </a:rPr>
              <a:t>196 mm</a:t>
            </a:r>
            <a:endParaRPr/>
          </a:p>
        </p:txBody>
      </p:sp>
      <p:sp>
        <p:nvSpPr>
          <p:cNvPr id="290" name="Line 24"/>
          <p:cNvSpPr/>
          <p:nvPr/>
        </p:nvSpPr>
        <p:spPr>
          <a:xfrm flipV="1">
            <a:off x="6949800" y="2722680"/>
            <a:ext cx="720" cy="273240"/>
          </a:xfrm>
          <a:prstGeom prst="line">
            <a:avLst/>
          </a:prstGeom>
          <a:ln w="6480">
            <a:solidFill>
              <a:srgbClr val="000000"/>
            </a:solidFill>
            <a:round/>
            <a:tailEnd len="med" type="arrow" w="med"/>
          </a:ln>
        </p:spPr>
      </p:sp>
      <p:sp>
        <p:nvSpPr>
          <p:cNvPr id="291" name="Line 25"/>
          <p:cNvSpPr/>
          <p:nvPr/>
        </p:nvSpPr>
        <p:spPr>
          <a:xfrm>
            <a:off x="6949800" y="3168720"/>
            <a:ext cx="720" cy="272880"/>
          </a:xfrm>
          <a:prstGeom prst="line">
            <a:avLst/>
          </a:prstGeom>
          <a:ln w="6480">
            <a:solidFill>
              <a:srgbClr val="000000"/>
            </a:solidFill>
            <a:round/>
            <a:tailEnd len="med" type="arrow" w="med"/>
          </a:ln>
        </p:spPr>
      </p:sp>
      <p:sp>
        <p:nvSpPr>
          <p:cNvPr id="292" name="CustomShape 26"/>
          <p:cNvSpPr/>
          <p:nvPr/>
        </p:nvSpPr>
        <p:spPr>
          <a:xfrm>
            <a:off x="6950160" y="3441960"/>
            <a:ext cx="636840" cy="272520"/>
          </a:xfrm>
          <a:prstGeom prst="rect">
            <a:avLst/>
          </a:prstGeom>
          <a:noFill/>
          <a:ln>
            <a:noFill/>
          </a:ln>
        </p:spPr>
        <p:txBody>
          <a:bodyPr bIns="45000" lIns="90000" rIns="90000" tIns="45000"/>
          <a:p>
            <a:pPr>
              <a:lnSpc>
                <a:spcPct val="100000"/>
              </a:lnSpc>
            </a:pPr>
            <a:r>
              <a:rPr lang="en-US" sz="1100">
                <a:solidFill>
                  <a:srgbClr val="000000"/>
                </a:solidFill>
                <a:latin typeface="Times New Roman"/>
                <a:ea typeface="ＭＳ Ｐゴシック"/>
              </a:rPr>
              <a:t>74 mm</a:t>
            </a:r>
            <a:endParaRPr/>
          </a:p>
        </p:txBody>
      </p:sp>
      <p:sp>
        <p:nvSpPr>
          <p:cNvPr id="293" name="Line 27"/>
          <p:cNvSpPr/>
          <p:nvPr/>
        </p:nvSpPr>
        <p:spPr>
          <a:xfrm>
            <a:off x="6949800" y="3441600"/>
            <a:ext cx="0" cy="273240"/>
          </a:xfrm>
          <a:prstGeom prst="line">
            <a:avLst/>
          </a:prstGeom>
          <a:ln w="6480">
            <a:solidFill>
              <a:srgbClr val="000000"/>
            </a:solidFill>
            <a:round/>
            <a:headEnd len="med" type="arrow" w="med"/>
            <a:tailEnd len="med" type="arrow" w="med"/>
          </a:ln>
        </p:spPr>
      </p:sp>
      <p:sp>
        <p:nvSpPr>
          <p:cNvPr id="294" name="CustomShape 28"/>
          <p:cNvSpPr/>
          <p:nvPr/>
        </p:nvSpPr>
        <p:spPr>
          <a:xfrm>
            <a:off x="228600" y="5445000"/>
            <a:ext cx="4571640" cy="1306440"/>
          </a:xfrm>
          <a:prstGeom prst="rect">
            <a:avLst/>
          </a:prstGeom>
          <a:solidFill>
            <a:srgbClr val="ccffff"/>
          </a:solidFill>
          <a:ln>
            <a:noFill/>
          </a:ln>
        </p:spPr>
        <p:txBody>
          <a:bodyPr bIns="45000" lIns="90000" rIns="90000" tIns="45000"/>
          <a:p>
            <a:pPr>
              <a:lnSpc>
                <a:spcPct val="100000"/>
              </a:lnSpc>
            </a:pPr>
            <a:r>
              <a:rPr lang="en-US" sz="1600">
                <a:solidFill>
                  <a:srgbClr val="000000"/>
                </a:solidFill>
                <a:latin typeface="Times New Roman"/>
                <a:ea typeface="ＭＳ Ｐゴシック"/>
              </a:rPr>
              <a:t>Test of primary mirror uses 2-element refractive null corrector. To validate its accuracy, a computer-generated hologram (CGH) designed to mimic a perfect mirror can be inserted below null corrector.</a:t>
            </a:r>
            <a:endParaRPr/>
          </a:p>
        </p:txBody>
      </p:sp>
      <p:sp>
        <p:nvSpPr>
          <p:cNvPr id="295" name="CustomShape 29"/>
          <p:cNvSpPr/>
          <p:nvPr/>
        </p:nvSpPr>
        <p:spPr>
          <a:xfrm>
            <a:off x="4800600" y="4191120"/>
            <a:ext cx="3341160" cy="1063080"/>
          </a:xfrm>
          <a:prstGeom prst="rect">
            <a:avLst/>
          </a:prstGeom>
          <a:solidFill>
            <a:srgbClr val="ccffff"/>
          </a:solidFill>
          <a:ln>
            <a:noFill/>
          </a:ln>
        </p:spPr>
        <p:txBody>
          <a:bodyPr bIns="45000" lIns="90000" rIns="90000" tIns="45000"/>
          <a:p>
            <a:pPr>
              <a:lnSpc>
                <a:spcPct val="100000"/>
              </a:lnSpc>
            </a:pPr>
            <a:r>
              <a:rPr lang="en-US" sz="1600">
                <a:solidFill>
                  <a:srgbClr val="000000"/>
                </a:solidFill>
                <a:latin typeface="Times New Roman"/>
                <a:ea typeface="ＭＳ Ｐゴシック"/>
              </a:rPr>
              <a:t>Test of tertiary mirror uses single-element diffractive null corrector, and similar validation hologram.</a:t>
            </a:r>
            <a:endParaRPr/>
          </a:p>
        </p:txBody>
      </p:sp>
      <p:sp>
        <p:nvSpPr>
          <p:cNvPr id="296" name="CustomShape 30"/>
          <p:cNvSpPr/>
          <p:nvPr/>
        </p:nvSpPr>
        <p:spPr>
          <a:xfrm>
            <a:off x="5486400" y="5257800"/>
            <a:ext cx="3362040" cy="913320"/>
          </a:xfrm>
          <a:prstGeom prst="rect">
            <a:avLst/>
          </a:prstGeom>
          <a:solidFill>
            <a:srgbClr val="ffff99"/>
          </a:solidFill>
          <a:ln>
            <a:noFill/>
          </a:ln>
        </p:spPr>
        <p:txBody>
          <a:bodyPr bIns="45000" lIns="90000" rIns="90000" tIns="45000"/>
          <a:p>
            <a:pPr>
              <a:lnSpc>
                <a:spcPct val="100000"/>
              </a:lnSpc>
            </a:pPr>
            <a:r>
              <a:rPr lang="en-US">
                <a:solidFill>
                  <a:srgbClr val="000000"/>
                </a:solidFill>
                <a:latin typeface="Times New Roman"/>
                <a:ea typeface="ＭＳ Ｐゴシック"/>
              </a:rPr>
              <a:t>Validation holograms provide independent validation of accuracy of test wavefront.</a:t>
            </a:r>
            <a:endParaRPr/>
          </a:p>
        </p:txBody>
      </p:sp>
    </p:spTree>
  </p:cSld>
</p:sld>
</file>

<file path=ppt/slides/slide2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TextShape 1"/>
          <p:cNvSpPr txBox="1"/>
          <p:nvPr/>
        </p:nvSpPr>
        <p:spPr>
          <a:xfrm>
            <a:off x="6553080" y="6400800"/>
            <a:ext cx="2133360" cy="320400"/>
          </a:xfrm>
          <a:prstGeom prst="rect">
            <a:avLst/>
          </a:prstGeom>
        </p:spPr>
        <p:txBody>
          <a:bodyPr/>
          <a:p>
            <a:pPr>
              <a:lnSpc>
                <a:spcPct val="100000"/>
              </a:lnSpc>
            </a:pPr>
            <a:fld id="{AAE8CAEC-2AC3-42FA-A46F-9FEF9D7D0EC9}" type="slidenum">
              <a:rPr lang="en-US" sz="1400">
                <a:solidFill>
                  <a:srgbClr val="000000"/>
                </a:solidFill>
                <a:latin typeface="Times New Roman"/>
                <a:ea typeface="ＭＳ Ｐゴシック"/>
              </a:rPr>
              <a:t>&lt;number&gt;</a:t>
            </a:fld>
            <a:endParaRPr/>
          </a:p>
        </p:txBody>
      </p:sp>
      <p:pic>
        <p:nvPicPr>
          <p:cNvPr descr="" id="298" name="Picture 2"/>
          <p:cNvPicPr/>
          <p:nvPr/>
        </p:nvPicPr>
        <p:blipFill>
          <a:blip r:embed="rId1"/>
          <a:stretch>
            <a:fillRect/>
          </a:stretch>
        </p:blipFill>
        <p:spPr>
          <a:xfrm>
            <a:off x="5791320" y="1828800"/>
            <a:ext cx="2895120" cy="2171520"/>
          </a:xfrm>
          <a:prstGeom prst="rect">
            <a:avLst/>
          </a:prstGeom>
          <a:ln>
            <a:noFill/>
          </a:ln>
        </p:spPr>
      </p:pic>
      <p:pic>
        <p:nvPicPr>
          <p:cNvPr descr="" id="299" name="Picture 3"/>
          <p:cNvPicPr/>
          <p:nvPr/>
        </p:nvPicPr>
        <p:blipFill>
          <a:blip r:embed="rId2"/>
          <a:srcRect b="2437" l="31703" r="24390" t="3250"/>
          <a:stretch>
            <a:fillRect/>
          </a:stretch>
        </p:blipFill>
        <p:spPr>
          <a:xfrm>
            <a:off x="4191120" y="2647800"/>
            <a:ext cx="2269800" cy="3657240"/>
          </a:xfrm>
          <a:prstGeom prst="rect">
            <a:avLst/>
          </a:prstGeom>
          <a:ln>
            <a:noFill/>
          </a:ln>
        </p:spPr>
      </p:pic>
      <p:pic>
        <p:nvPicPr>
          <p:cNvPr descr="" id="300" name="Picture 4"/>
          <p:cNvPicPr/>
          <p:nvPr/>
        </p:nvPicPr>
        <p:blipFill>
          <a:blip r:embed="rId3"/>
          <a:stretch>
            <a:fillRect/>
          </a:stretch>
        </p:blipFill>
        <p:spPr>
          <a:xfrm>
            <a:off x="380880" y="1828800"/>
            <a:ext cx="2895120" cy="2171520"/>
          </a:xfrm>
          <a:prstGeom prst="rect">
            <a:avLst/>
          </a:prstGeom>
          <a:ln>
            <a:noFill/>
          </a:ln>
        </p:spPr>
      </p:pic>
      <p:pic>
        <p:nvPicPr>
          <p:cNvPr descr="" id="301" name="Picture 5"/>
          <p:cNvPicPr/>
          <p:nvPr/>
        </p:nvPicPr>
        <p:blipFill>
          <a:blip r:embed="rId4"/>
          <a:srcRect b="2220" l="26665" r="23331" t="4441"/>
          <a:stretch>
            <a:fillRect/>
          </a:stretch>
        </p:blipFill>
        <p:spPr>
          <a:xfrm>
            <a:off x="3159000" y="4267080"/>
            <a:ext cx="1412640" cy="1980720"/>
          </a:xfrm>
          <a:prstGeom prst="rect">
            <a:avLst/>
          </a:prstGeom>
          <a:ln>
            <a:noFill/>
          </a:ln>
        </p:spPr>
      </p:pic>
      <p:sp>
        <p:nvSpPr>
          <p:cNvPr id="302" name="CustomShape 2"/>
          <p:cNvSpPr/>
          <p:nvPr/>
        </p:nvSpPr>
        <p:spPr>
          <a:xfrm>
            <a:off x="358920" y="4343400"/>
            <a:ext cx="2841120" cy="1996920"/>
          </a:xfrm>
          <a:prstGeom prst="rect">
            <a:avLst/>
          </a:prstGeom>
          <a:solidFill>
            <a:srgbClr val="ccffcc"/>
          </a:solidFill>
          <a:ln>
            <a:noFill/>
          </a:ln>
        </p:spPr>
        <p:txBody>
          <a:bodyPr bIns="45000" lIns="90000" rIns="90000" tIns="45000"/>
          <a:p>
            <a:pPr>
              <a:lnSpc>
                <a:spcPct val="100000"/>
              </a:lnSpc>
            </a:pPr>
            <a:r>
              <a:rPr lang="en-US" sz="1600">
                <a:solidFill>
                  <a:srgbClr val="000000"/>
                </a:solidFill>
                <a:latin typeface="Times New Roman"/>
                <a:ea typeface="ＭＳ Ｐゴシック"/>
              </a:rPr>
              <a:t>Axisymmetric</a:t>
            </a:r>
            <a:endParaRPr/>
          </a:p>
          <a:p>
            <a:pPr>
              <a:lnSpc>
                <a:spcPct val="100000"/>
              </a:lnSpc>
            </a:pPr>
            <a:r>
              <a:rPr lang="en-US" sz="1600">
                <a:solidFill>
                  <a:srgbClr val="000000"/>
                </a:solidFill>
                <a:latin typeface="Times New Roman"/>
                <a:ea typeface="ＭＳ Ｐゴシック"/>
              </a:rPr>
              <a:t>Test optics at ~20 m</a:t>
            </a:r>
            <a:endParaRPr/>
          </a:p>
          <a:p>
            <a:pPr>
              <a:lnSpc>
                <a:spcPct val="100000"/>
              </a:lnSpc>
            </a:pPr>
            <a:r>
              <a:rPr lang="en-US" sz="1600">
                <a:solidFill>
                  <a:srgbClr val="000000"/>
                </a:solidFill>
                <a:latin typeface="Times New Roman"/>
                <a:ea typeface="ＭＳ Ｐゴシック"/>
              </a:rPr>
              <a:t>Light beam from optical test is only 200 mm diameter near the test optics. Allows direct measurement of test wavefront with hologram.</a:t>
            </a:r>
            <a:endParaRPr/>
          </a:p>
        </p:txBody>
      </p:sp>
      <p:sp>
        <p:nvSpPr>
          <p:cNvPr id="303" name="CustomShape 3"/>
          <p:cNvSpPr/>
          <p:nvPr/>
        </p:nvSpPr>
        <p:spPr>
          <a:xfrm>
            <a:off x="5715000" y="4343400"/>
            <a:ext cx="3200040" cy="1996920"/>
          </a:xfrm>
          <a:prstGeom prst="rect">
            <a:avLst/>
          </a:prstGeom>
          <a:solidFill>
            <a:srgbClr val="ccffcc"/>
          </a:solidFill>
          <a:ln>
            <a:noFill/>
          </a:ln>
        </p:spPr>
        <p:txBody>
          <a:bodyPr bIns="45000" lIns="90000" rIns="90000" tIns="45000"/>
          <a:p>
            <a:pPr>
              <a:lnSpc>
                <a:spcPct val="100000"/>
              </a:lnSpc>
            </a:pPr>
            <a:r>
              <a:rPr lang="en-US" sz="1600">
                <a:solidFill>
                  <a:srgbClr val="000000"/>
                </a:solidFill>
                <a:latin typeface="Times New Roman"/>
                <a:ea typeface="ＭＳ Ｐゴシック"/>
              </a:rPr>
              <a:t>No axisymmetry</a:t>
            </a:r>
            <a:endParaRPr/>
          </a:p>
          <a:p>
            <a:pPr>
              <a:lnSpc>
                <a:spcPct val="100000"/>
              </a:lnSpc>
            </a:pPr>
            <a:r>
              <a:rPr lang="en-US" sz="1600">
                <a:solidFill>
                  <a:srgbClr val="000000"/>
                </a:solidFill>
                <a:latin typeface="Times New Roman"/>
                <a:ea typeface="ＭＳ Ｐゴシック"/>
              </a:rPr>
              <a:t>Light path defined by GMT is much larger</a:t>
            </a:r>
            <a:r>
              <a:rPr b="1" lang="en-US" sz="1600">
                <a:solidFill>
                  <a:srgbClr val="000000"/>
                </a:solidFill>
                <a:latin typeface="Times New Roman"/>
                <a:ea typeface="ＭＳ Ｐゴシック"/>
              </a:rPr>
              <a:t>: </a:t>
            </a:r>
            <a:r>
              <a:rPr lang="en-US" sz="1600">
                <a:solidFill>
                  <a:srgbClr val="000000"/>
                </a:solidFill>
                <a:latin typeface="Times New Roman"/>
                <a:ea typeface="ＭＳ Ｐゴシック"/>
              </a:rPr>
              <a:t>3.5 m diameter at top of test tower. Direct measurement of test wavefront is impossible.</a:t>
            </a:r>
            <a:endParaRPr/>
          </a:p>
          <a:p>
            <a:pPr>
              <a:lnSpc>
                <a:spcPct val="100000"/>
              </a:lnSpc>
            </a:pPr>
            <a:r>
              <a:rPr lang="en-US" sz="1600">
                <a:solidFill>
                  <a:srgbClr val="000000"/>
                </a:solidFill>
                <a:latin typeface="Times New Roman"/>
                <a:ea typeface="ＭＳ Ｐゴシック"/>
              </a:rPr>
              <a:t>Use independent tests of the mirror instead.</a:t>
            </a:r>
            <a:endParaRPr/>
          </a:p>
        </p:txBody>
      </p:sp>
      <p:sp>
        <p:nvSpPr>
          <p:cNvPr id="304" name="CustomShape 4"/>
          <p:cNvSpPr/>
          <p:nvPr/>
        </p:nvSpPr>
        <p:spPr>
          <a:xfrm>
            <a:off x="3657600" y="3849840"/>
            <a:ext cx="304560" cy="402840"/>
          </a:xfrm>
          <a:prstGeom prst="rect">
            <a:avLst/>
          </a:prstGeom>
          <a:noFill/>
          <a:ln w="3240">
            <a:solidFill>
              <a:srgbClr val="000000"/>
            </a:solidFill>
            <a:miter/>
          </a:ln>
        </p:spPr>
        <p:txBody>
          <a:bodyPr bIns="45000" lIns="0" rIns="0" tIns="45000"/>
          <a:p>
            <a:pPr algn="ctr">
              <a:lnSpc>
                <a:spcPct val="100000"/>
              </a:lnSpc>
            </a:pPr>
            <a:r>
              <a:rPr b="1" lang="en-US" sz="600">
                <a:solidFill>
                  <a:srgbClr val="000000"/>
                </a:solidFill>
                <a:latin typeface="Arial"/>
                <a:ea typeface="ＭＳ Ｐゴシック"/>
              </a:rPr>
              <a:t>Test optics</a:t>
            </a:r>
            <a:endParaRPr/>
          </a:p>
          <a:p>
            <a:pPr algn="ctr">
              <a:lnSpc>
                <a:spcPct val="100000"/>
              </a:lnSpc>
            </a:pPr>
            <a:endParaRPr/>
          </a:p>
        </p:txBody>
      </p:sp>
      <p:sp>
        <p:nvSpPr>
          <p:cNvPr id="305" name="Line 5"/>
          <p:cNvSpPr/>
          <p:nvPr/>
        </p:nvSpPr>
        <p:spPr>
          <a:xfrm>
            <a:off x="3429000" y="6019560"/>
            <a:ext cx="98280" cy="20520"/>
          </a:xfrm>
          <a:prstGeom prst="line">
            <a:avLst/>
          </a:prstGeom>
          <a:ln w="9360">
            <a:solidFill>
              <a:srgbClr val="333399"/>
            </a:solidFill>
            <a:round/>
          </a:ln>
        </p:spPr>
      </p:sp>
      <p:sp>
        <p:nvSpPr>
          <p:cNvPr id="306" name="Line 6"/>
          <p:cNvSpPr/>
          <p:nvPr/>
        </p:nvSpPr>
        <p:spPr>
          <a:xfrm flipH="1">
            <a:off x="3503520" y="6035400"/>
            <a:ext cx="25200" cy="125640"/>
          </a:xfrm>
          <a:prstGeom prst="line">
            <a:avLst/>
          </a:prstGeom>
          <a:ln w="9360">
            <a:solidFill>
              <a:srgbClr val="333399"/>
            </a:solidFill>
            <a:round/>
          </a:ln>
        </p:spPr>
      </p:sp>
      <p:sp>
        <p:nvSpPr>
          <p:cNvPr id="307" name="Line 7"/>
          <p:cNvSpPr/>
          <p:nvPr/>
        </p:nvSpPr>
        <p:spPr>
          <a:xfrm>
            <a:off x="4736520" y="5977440"/>
            <a:ext cx="99720" cy="10440"/>
          </a:xfrm>
          <a:prstGeom prst="line">
            <a:avLst/>
          </a:prstGeom>
          <a:ln w="9360">
            <a:solidFill>
              <a:srgbClr val="333399"/>
            </a:solidFill>
            <a:round/>
          </a:ln>
        </p:spPr>
      </p:sp>
      <p:sp>
        <p:nvSpPr>
          <p:cNvPr id="308" name="Line 8"/>
          <p:cNvSpPr/>
          <p:nvPr/>
        </p:nvSpPr>
        <p:spPr>
          <a:xfrm flipH="1">
            <a:off x="4824720" y="5983200"/>
            <a:ext cx="12960" cy="127080"/>
          </a:xfrm>
          <a:prstGeom prst="line">
            <a:avLst/>
          </a:prstGeom>
          <a:ln w="9360">
            <a:solidFill>
              <a:srgbClr val="333399"/>
            </a:solidFill>
            <a:round/>
          </a:ln>
        </p:spPr>
      </p:sp>
      <p:sp>
        <p:nvSpPr>
          <p:cNvPr id="309" name="Line 9"/>
          <p:cNvSpPr/>
          <p:nvPr/>
        </p:nvSpPr>
        <p:spPr>
          <a:xfrm>
            <a:off x="4400280" y="4124160"/>
            <a:ext cx="0" cy="2028960"/>
          </a:xfrm>
          <a:prstGeom prst="line">
            <a:avLst/>
          </a:prstGeom>
          <a:ln w="9360">
            <a:solidFill>
              <a:srgbClr val="333333"/>
            </a:solidFill>
            <a:round/>
            <a:headEnd len="med" type="arrow" w="med"/>
            <a:tailEnd len="med" type="arrow" w="med"/>
          </a:ln>
        </p:spPr>
      </p:sp>
      <p:sp>
        <p:nvSpPr>
          <p:cNvPr id="310" name="CustomShape 10"/>
          <p:cNvSpPr/>
          <p:nvPr/>
        </p:nvSpPr>
        <p:spPr>
          <a:xfrm>
            <a:off x="4268880" y="5175360"/>
            <a:ext cx="304560" cy="19692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bIns="45000" lIns="0" rIns="0" tIns="45000"/>
          <a:p>
            <a:pPr algn="ctr">
              <a:lnSpc>
                <a:spcPct val="100000"/>
              </a:lnSpc>
            </a:pPr>
            <a:r>
              <a:rPr b="1" lang="en-US" sz="700">
                <a:solidFill>
                  <a:srgbClr val="000000"/>
                </a:solidFill>
                <a:latin typeface="Arial"/>
                <a:ea typeface="ＭＳ Ｐゴシック"/>
              </a:rPr>
              <a:t>20 m</a:t>
            </a:r>
            <a:endParaRPr/>
          </a:p>
        </p:txBody>
      </p:sp>
      <p:sp>
        <p:nvSpPr>
          <p:cNvPr id="311" name="Line 11"/>
          <p:cNvSpPr/>
          <p:nvPr/>
        </p:nvSpPr>
        <p:spPr>
          <a:xfrm>
            <a:off x="3205080" y="4913280"/>
            <a:ext cx="228600" cy="0"/>
          </a:xfrm>
          <a:prstGeom prst="line">
            <a:avLst/>
          </a:prstGeom>
          <a:ln w="25560">
            <a:solidFill>
              <a:srgbClr val="333333"/>
            </a:solidFill>
            <a:round/>
          </a:ln>
        </p:spPr>
      </p:sp>
      <p:sp>
        <p:nvSpPr>
          <p:cNvPr id="312" name="Line 12"/>
          <p:cNvSpPr/>
          <p:nvPr/>
        </p:nvSpPr>
        <p:spPr>
          <a:xfrm flipV="1">
            <a:off x="3433680" y="3774960"/>
            <a:ext cx="152280" cy="1138320"/>
          </a:xfrm>
          <a:prstGeom prst="line">
            <a:avLst/>
          </a:prstGeom>
          <a:ln w="25560">
            <a:solidFill>
              <a:srgbClr val="333333"/>
            </a:solidFill>
            <a:round/>
          </a:ln>
        </p:spPr>
      </p:sp>
      <p:sp>
        <p:nvSpPr>
          <p:cNvPr id="313" name="Line 13"/>
          <p:cNvSpPr/>
          <p:nvPr/>
        </p:nvSpPr>
        <p:spPr>
          <a:xfrm>
            <a:off x="3585960" y="3776400"/>
            <a:ext cx="453960" cy="0"/>
          </a:xfrm>
          <a:prstGeom prst="line">
            <a:avLst/>
          </a:prstGeom>
          <a:ln w="25560">
            <a:solidFill>
              <a:srgbClr val="333333"/>
            </a:solidFill>
            <a:round/>
          </a:ln>
        </p:spPr>
      </p:sp>
      <p:sp>
        <p:nvSpPr>
          <p:cNvPr id="314" name="Line 14"/>
          <p:cNvSpPr/>
          <p:nvPr/>
        </p:nvSpPr>
        <p:spPr>
          <a:xfrm>
            <a:off x="4039920" y="3774960"/>
            <a:ext cx="152640" cy="1138320"/>
          </a:xfrm>
          <a:prstGeom prst="line">
            <a:avLst/>
          </a:prstGeom>
          <a:ln w="25560">
            <a:solidFill>
              <a:srgbClr val="333333"/>
            </a:solidFill>
            <a:round/>
          </a:ln>
        </p:spPr>
      </p:sp>
      <p:sp>
        <p:nvSpPr>
          <p:cNvPr id="315" name="Line 15"/>
          <p:cNvSpPr/>
          <p:nvPr/>
        </p:nvSpPr>
        <p:spPr>
          <a:xfrm>
            <a:off x="4192560" y="4913280"/>
            <a:ext cx="152280" cy="0"/>
          </a:xfrm>
          <a:prstGeom prst="line">
            <a:avLst/>
          </a:prstGeom>
          <a:ln w="25560">
            <a:solidFill>
              <a:srgbClr val="333333"/>
            </a:solidFill>
            <a:round/>
          </a:ln>
        </p:spPr>
      </p:sp>
      <p:sp>
        <p:nvSpPr>
          <p:cNvPr id="316" name="CustomShape 16"/>
          <p:cNvSpPr/>
          <p:nvPr/>
        </p:nvSpPr>
        <p:spPr>
          <a:xfrm>
            <a:off x="3586320" y="3532320"/>
            <a:ext cx="529920" cy="242640"/>
          </a:xfrm>
          <a:prstGeom prst="rect">
            <a:avLst/>
          </a:prstGeom>
          <a:noFill/>
          <a:ln>
            <a:noFill/>
          </a:ln>
        </p:spPr>
        <p:txBody>
          <a:bodyPr bIns="45000" lIns="90000" rIns="90000" tIns="45000"/>
          <a:p>
            <a:pPr>
              <a:lnSpc>
                <a:spcPct val="100000"/>
              </a:lnSpc>
            </a:pPr>
            <a:r>
              <a:rPr lang="en-US" sz="1000">
                <a:solidFill>
                  <a:srgbClr val="000000"/>
                </a:solidFill>
                <a:latin typeface="Arial"/>
                <a:ea typeface="ＭＳ Ｐゴシック"/>
              </a:rPr>
              <a:t>roof</a:t>
            </a:r>
            <a:endParaRPr/>
          </a:p>
        </p:txBody>
      </p:sp>
      <p:sp>
        <p:nvSpPr>
          <p:cNvPr id="317" name="TextShape 17"/>
          <p:cNvSpPr txBox="1"/>
          <p:nvPr/>
        </p:nvSpPr>
        <p:spPr>
          <a:xfrm>
            <a:off x="457200" y="228600"/>
            <a:ext cx="8229240" cy="410760"/>
          </a:xfrm>
          <a:prstGeom prst="rect">
            <a:avLst/>
          </a:prstGeom>
        </p:spPr>
        <p:txBody>
          <a:bodyPr anchor="ctr"/>
          <a:p>
            <a:pPr algn="ctr">
              <a:lnSpc>
                <a:spcPct val="100000"/>
              </a:lnSpc>
            </a:pPr>
            <a:r>
              <a:rPr lang="en-US" sz="2400">
                <a:solidFill>
                  <a:srgbClr val="000000"/>
                </a:solidFill>
                <a:latin typeface="Times New Roman"/>
                <a:ea typeface="ＭＳ Ｐゴシック"/>
              </a:rPr>
              <a:t>Optical tests for LBT and GMT</a:t>
            </a:r>
            <a:endParaRPr/>
          </a:p>
        </p:txBody>
      </p:sp>
      <p:sp>
        <p:nvSpPr>
          <p:cNvPr id="318" name="CustomShape 18"/>
          <p:cNvSpPr/>
          <p:nvPr/>
        </p:nvSpPr>
        <p:spPr>
          <a:xfrm>
            <a:off x="304920" y="1219320"/>
            <a:ext cx="3047760" cy="627840"/>
          </a:xfrm>
          <a:prstGeom prst="rect">
            <a:avLst/>
          </a:prstGeom>
          <a:noFill/>
          <a:ln>
            <a:noFill/>
          </a:ln>
        </p:spPr>
        <p:txBody>
          <a:bodyPr bIns="45000" lIns="90000" rIns="90000" tIns="45000"/>
          <a:p>
            <a:pPr algn="ctr">
              <a:lnSpc>
                <a:spcPct val="100000"/>
              </a:lnSpc>
            </a:pPr>
            <a:r>
              <a:rPr lang="en-US" sz="1600">
                <a:solidFill>
                  <a:srgbClr val="000000"/>
                </a:solidFill>
                <a:latin typeface="Times New Roman"/>
                <a:ea typeface="ＭＳ Ｐゴシック"/>
              </a:rPr>
              <a:t>LBT (8.4 m f/1.1)</a:t>
            </a:r>
            <a:endParaRPr/>
          </a:p>
          <a:p>
            <a:pPr algn="ctr">
              <a:lnSpc>
                <a:spcPct val="100000"/>
              </a:lnSpc>
            </a:pPr>
            <a:r>
              <a:rPr lang="en-US" sz="1600">
                <a:solidFill>
                  <a:srgbClr val="000000"/>
                </a:solidFill>
                <a:latin typeface="Times New Roman"/>
                <a:ea typeface="ＭＳ Ｐゴシック"/>
              </a:rPr>
              <a:t>1.4 mm aspheric departure</a:t>
            </a:r>
            <a:endParaRPr/>
          </a:p>
        </p:txBody>
      </p:sp>
      <p:sp>
        <p:nvSpPr>
          <p:cNvPr id="319" name="CustomShape 19"/>
          <p:cNvSpPr/>
          <p:nvPr/>
        </p:nvSpPr>
        <p:spPr>
          <a:xfrm>
            <a:off x="5715000" y="1219320"/>
            <a:ext cx="3047760" cy="627840"/>
          </a:xfrm>
          <a:prstGeom prst="rect">
            <a:avLst/>
          </a:prstGeom>
          <a:noFill/>
          <a:ln>
            <a:noFill/>
          </a:ln>
        </p:spPr>
        <p:txBody>
          <a:bodyPr bIns="45000" lIns="90000" rIns="90000" tIns="45000"/>
          <a:p>
            <a:pPr algn="ctr">
              <a:lnSpc>
                <a:spcPct val="100000"/>
              </a:lnSpc>
            </a:pPr>
            <a:r>
              <a:rPr lang="en-US" sz="1600">
                <a:solidFill>
                  <a:srgbClr val="000000"/>
                </a:solidFill>
                <a:latin typeface="Times New Roman"/>
                <a:ea typeface="ＭＳ Ｐゴシック"/>
              </a:rPr>
              <a:t>GMT segment</a:t>
            </a:r>
            <a:endParaRPr/>
          </a:p>
          <a:p>
            <a:pPr algn="ctr">
              <a:lnSpc>
                <a:spcPct val="100000"/>
              </a:lnSpc>
            </a:pPr>
            <a:r>
              <a:rPr lang="en-US" sz="1600">
                <a:solidFill>
                  <a:srgbClr val="000000"/>
                </a:solidFill>
                <a:latin typeface="Times New Roman"/>
                <a:ea typeface="ＭＳ Ｐゴシック"/>
              </a:rPr>
              <a:t>14 mm aspheric departure</a:t>
            </a:r>
            <a:endParaRPr/>
          </a:p>
        </p:txBody>
      </p:sp>
    </p:spTree>
  </p:cSld>
</p:sld>
</file>

<file path=ppt/slides/slide2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TextShape 1"/>
          <p:cNvSpPr txBox="1"/>
          <p:nvPr/>
        </p:nvSpPr>
        <p:spPr>
          <a:xfrm>
            <a:off x="6553080" y="6400800"/>
            <a:ext cx="2133360" cy="320400"/>
          </a:xfrm>
          <a:prstGeom prst="rect">
            <a:avLst/>
          </a:prstGeom>
        </p:spPr>
        <p:txBody>
          <a:bodyPr/>
          <a:p>
            <a:pPr>
              <a:lnSpc>
                <a:spcPct val="100000"/>
              </a:lnSpc>
            </a:pPr>
            <a:fld id="{2F4DD574-9208-4445-9980-1A30C268F88E}" type="slidenum">
              <a:rPr lang="en-US" sz="1400">
                <a:solidFill>
                  <a:srgbClr val="000000"/>
                </a:solidFill>
                <a:latin typeface="Times New Roman"/>
                <a:ea typeface="ＭＳ Ｐゴシック"/>
              </a:rPr>
              <a:t>&lt;number&gt;</a:t>
            </a:fld>
            <a:endParaRPr/>
          </a:p>
        </p:txBody>
      </p:sp>
      <p:pic>
        <p:nvPicPr>
          <p:cNvPr descr="" id="321" name="Picture 2"/>
          <p:cNvPicPr/>
          <p:nvPr/>
        </p:nvPicPr>
        <p:blipFill>
          <a:blip r:embed="rId1"/>
          <a:stretch>
            <a:fillRect/>
          </a:stretch>
        </p:blipFill>
        <p:spPr>
          <a:xfrm>
            <a:off x="914400" y="914400"/>
            <a:ext cx="4078080" cy="5810040"/>
          </a:xfrm>
          <a:prstGeom prst="rect">
            <a:avLst/>
          </a:prstGeom>
          <a:ln>
            <a:noFill/>
          </a:ln>
        </p:spPr>
      </p:pic>
      <p:sp>
        <p:nvSpPr>
          <p:cNvPr id="322" name="TextShape 2"/>
          <p:cNvSpPr txBox="1"/>
          <p:nvPr/>
        </p:nvSpPr>
        <p:spPr>
          <a:xfrm>
            <a:off x="457200" y="228600"/>
            <a:ext cx="8229240" cy="410760"/>
          </a:xfrm>
          <a:prstGeom prst="rect">
            <a:avLst/>
          </a:prstGeom>
        </p:spPr>
        <p:txBody>
          <a:bodyPr anchor="ctr"/>
          <a:p>
            <a:pPr algn="ctr">
              <a:lnSpc>
                <a:spcPct val="100000"/>
              </a:lnSpc>
            </a:pPr>
            <a:r>
              <a:rPr lang="en-US" sz="2400">
                <a:solidFill>
                  <a:srgbClr val="000000"/>
                </a:solidFill>
                <a:latin typeface="Times New Roman"/>
                <a:ea typeface="ＭＳ Ｐゴシック"/>
              </a:rPr>
              <a:t>GMT optical test</a:t>
            </a:r>
            <a:endParaRPr/>
          </a:p>
        </p:txBody>
      </p:sp>
      <p:sp>
        <p:nvSpPr>
          <p:cNvPr id="323" name="Line 3"/>
          <p:cNvSpPr/>
          <p:nvPr/>
        </p:nvSpPr>
        <p:spPr>
          <a:xfrm>
            <a:off x="1218960" y="5333760"/>
            <a:ext cx="609840" cy="457200"/>
          </a:xfrm>
          <a:prstGeom prst="line">
            <a:avLst/>
          </a:prstGeom>
          <a:ln w="25560">
            <a:solidFill>
              <a:srgbClr val="ff0000"/>
            </a:solidFill>
            <a:round/>
            <a:tailEnd len="med" type="triangle" w="med"/>
          </a:ln>
        </p:spPr>
      </p:sp>
      <p:sp>
        <p:nvSpPr>
          <p:cNvPr id="324" name="CustomShape 4"/>
          <p:cNvSpPr/>
          <p:nvPr/>
        </p:nvSpPr>
        <p:spPr>
          <a:xfrm>
            <a:off x="57960" y="1154160"/>
            <a:ext cx="1522440" cy="303480"/>
          </a:xfrm>
          <a:prstGeom prst="rect">
            <a:avLst/>
          </a:prstGeom>
          <a:noFill/>
          <a:ln>
            <a:noFill/>
          </a:ln>
        </p:spPr>
        <p:txBody>
          <a:bodyPr bIns="45000" lIns="90000" rIns="90000" tIns="45000" wrap="none"/>
          <a:p>
            <a:pPr>
              <a:lnSpc>
                <a:spcPct val="100000"/>
              </a:lnSpc>
            </a:pPr>
            <a:r>
              <a:rPr lang="en-US" sz="1400">
                <a:solidFill>
                  <a:srgbClr val="000000"/>
                </a:solidFill>
                <a:latin typeface="Times New Roman"/>
                <a:ea typeface="ＭＳ Ｐゴシック"/>
              </a:rPr>
              <a:t>3.75 m fold sphere</a:t>
            </a:r>
            <a:endParaRPr/>
          </a:p>
        </p:txBody>
      </p:sp>
      <p:sp>
        <p:nvSpPr>
          <p:cNvPr id="325" name="CustomShape 5"/>
          <p:cNvSpPr/>
          <p:nvPr/>
        </p:nvSpPr>
        <p:spPr>
          <a:xfrm>
            <a:off x="152280" y="4800600"/>
            <a:ext cx="1523520" cy="729720"/>
          </a:xfrm>
          <a:prstGeom prst="rect">
            <a:avLst/>
          </a:prstGeom>
          <a:noFill/>
          <a:ln>
            <a:noFill/>
          </a:ln>
        </p:spPr>
        <p:txBody>
          <a:bodyPr bIns="45000" lIns="90000" rIns="90000" tIns="45000"/>
          <a:p>
            <a:pPr>
              <a:lnSpc>
                <a:spcPct val="100000"/>
              </a:lnSpc>
            </a:pPr>
            <a:r>
              <a:rPr lang="en-US" sz="1400">
                <a:solidFill>
                  <a:srgbClr val="000000"/>
                </a:solidFill>
                <a:latin typeface="Times New Roman"/>
                <a:ea typeface="ＭＳ Ｐゴシック"/>
              </a:rPr>
              <a:t>interferometer for </a:t>
            </a:r>
            <a:r>
              <a:rPr i="1" lang="en-US" sz="1400">
                <a:solidFill>
                  <a:srgbClr val="000000"/>
                </a:solidFill>
                <a:latin typeface="Times New Roman"/>
                <a:ea typeface="ＭＳ Ｐゴシック"/>
              </a:rPr>
              <a:t>in situ</a:t>
            </a:r>
            <a:r>
              <a:rPr lang="en-US" sz="1400">
                <a:solidFill>
                  <a:srgbClr val="000000"/>
                </a:solidFill>
                <a:latin typeface="Times New Roman"/>
                <a:ea typeface="ＭＳ Ｐゴシック"/>
              </a:rPr>
              <a:t> test of fold sphere</a:t>
            </a:r>
            <a:endParaRPr/>
          </a:p>
        </p:txBody>
      </p:sp>
      <p:sp>
        <p:nvSpPr>
          <p:cNvPr id="326" name="CustomShape 6"/>
          <p:cNvSpPr/>
          <p:nvPr/>
        </p:nvSpPr>
        <p:spPr>
          <a:xfrm>
            <a:off x="4115520" y="5486400"/>
            <a:ext cx="1215720" cy="303480"/>
          </a:xfrm>
          <a:prstGeom prst="rect">
            <a:avLst/>
          </a:prstGeom>
          <a:noFill/>
          <a:ln>
            <a:noFill/>
          </a:ln>
        </p:spPr>
        <p:txBody>
          <a:bodyPr bIns="45000" lIns="90000" rIns="90000" tIns="45000" wrap="none"/>
          <a:p>
            <a:pPr>
              <a:lnSpc>
                <a:spcPct val="100000"/>
              </a:lnSpc>
            </a:pPr>
            <a:r>
              <a:rPr lang="en-US" sz="1400">
                <a:solidFill>
                  <a:srgbClr val="000000"/>
                </a:solidFill>
                <a:latin typeface="Times New Roman"/>
                <a:ea typeface="ＭＳ Ｐゴシック"/>
              </a:rPr>
              <a:t>GMT segment</a:t>
            </a:r>
            <a:endParaRPr/>
          </a:p>
        </p:txBody>
      </p:sp>
      <p:sp>
        <p:nvSpPr>
          <p:cNvPr id="327" name="Line 7"/>
          <p:cNvSpPr/>
          <p:nvPr/>
        </p:nvSpPr>
        <p:spPr>
          <a:xfrm>
            <a:off x="1676160" y="1371600"/>
            <a:ext cx="914400" cy="75960"/>
          </a:xfrm>
          <a:prstGeom prst="line">
            <a:avLst/>
          </a:prstGeom>
          <a:ln w="25560">
            <a:solidFill>
              <a:srgbClr val="ff0000"/>
            </a:solidFill>
            <a:round/>
            <a:tailEnd len="med" type="triangle" w="med"/>
          </a:ln>
        </p:spPr>
      </p:sp>
      <p:sp>
        <p:nvSpPr>
          <p:cNvPr id="328" name="Line 8"/>
          <p:cNvSpPr/>
          <p:nvPr/>
        </p:nvSpPr>
        <p:spPr>
          <a:xfrm flipH="1">
            <a:off x="3733560" y="5638680"/>
            <a:ext cx="381240" cy="0"/>
          </a:xfrm>
          <a:prstGeom prst="line">
            <a:avLst/>
          </a:prstGeom>
          <a:ln w="25560">
            <a:solidFill>
              <a:srgbClr val="ff0000"/>
            </a:solidFill>
            <a:round/>
            <a:tailEnd len="med" type="triangle" w="med"/>
          </a:ln>
        </p:spPr>
      </p:sp>
      <p:pic>
        <p:nvPicPr>
          <p:cNvPr descr="" id="329" name="Picture 10"/>
          <p:cNvPicPr/>
          <p:nvPr/>
        </p:nvPicPr>
        <p:blipFill>
          <a:blip r:embed="rId2"/>
          <a:stretch>
            <a:fillRect/>
          </a:stretch>
        </p:blipFill>
        <p:spPr>
          <a:xfrm>
            <a:off x="4495680" y="1143000"/>
            <a:ext cx="3984120" cy="3214440"/>
          </a:xfrm>
          <a:prstGeom prst="rect">
            <a:avLst/>
          </a:prstGeom>
          <a:ln>
            <a:noFill/>
          </a:ln>
        </p:spPr>
      </p:pic>
      <p:sp>
        <p:nvSpPr>
          <p:cNvPr id="330" name="Line 9"/>
          <p:cNvSpPr/>
          <p:nvPr/>
        </p:nvSpPr>
        <p:spPr>
          <a:xfrm flipH="1">
            <a:off x="6858000" y="1295280"/>
            <a:ext cx="609480" cy="457200"/>
          </a:xfrm>
          <a:prstGeom prst="line">
            <a:avLst/>
          </a:prstGeom>
          <a:ln w="25560">
            <a:solidFill>
              <a:srgbClr val="ff0000"/>
            </a:solidFill>
            <a:round/>
            <a:tailEnd len="med" type="triangle" w="med"/>
          </a:ln>
        </p:spPr>
      </p:sp>
      <p:sp>
        <p:nvSpPr>
          <p:cNvPr id="331" name="Line 10"/>
          <p:cNvSpPr/>
          <p:nvPr/>
        </p:nvSpPr>
        <p:spPr>
          <a:xfrm flipH="1" flipV="1">
            <a:off x="7086600" y="2895480"/>
            <a:ext cx="990360" cy="1523880"/>
          </a:xfrm>
          <a:prstGeom prst="line">
            <a:avLst/>
          </a:prstGeom>
          <a:ln w="25560">
            <a:solidFill>
              <a:srgbClr val="ff0000"/>
            </a:solidFill>
            <a:round/>
            <a:tailEnd len="med" type="triangle" w="med"/>
          </a:ln>
        </p:spPr>
      </p:sp>
      <p:sp>
        <p:nvSpPr>
          <p:cNvPr id="332" name="Line 11"/>
          <p:cNvSpPr/>
          <p:nvPr/>
        </p:nvSpPr>
        <p:spPr>
          <a:xfrm flipV="1">
            <a:off x="5715000" y="3733560"/>
            <a:ext cx="75960" cy="762120"/>
          </a:xfrm>
          <a:prstGeom prst="line">
            <a:avLst/>
          </a:prstGeom>
          <a:ln w="25560">
            <a:solidFill>
              <a:srgbClr val="ff0000"/>
            </a:solidFill>
            <a:round/>
            <a:tailEnd len="med" type="triangle" w="med"/>
          </a:ln>
        </p:spPr>
      </p:sp>
      <p:sp>
        <p:nvSpPr>
          <p:cNvPr id="333" name="CustomShape 12"/>
          <p:cNvSpPr/>
          <p:nvPr/>
        </p:nvSpPr>
        <p:spPr>
          <a:xfrm>
            <a:off x="4874400" y="4470480"/>
            <a:ext cx="1522440" cy="303480"/>
          </a:xfrm>
          <a:prstGeom prst="rect">
            <a:avLst/>
          </a:prstGeom>
          <a:noFill/>
          <a:ln>
            <a:noFill/>
          </a:ln>
        </p:spPr>
        <p:txBody>
          <a:bodyPr bIns="45000" lIns="90000" rIns="90000" tIns="45000" wrap="none"/>
          <a:p>
            <a:pPr>
              <a:lnSpc>
                <a:spcPct val="100000"/>
              </a:lnSpc>
            </a:pPr>
            <a:r>
              <a:rPr lang="en-US" sz="1400">
                <a:solidFill>
                  <a:srgbClr val="000000"/>
                </a:solidFill>
                <a:latin typeface="Times New Roman"/>
                <a:ea typeface="ＭＳ Ｐゴシック"/>
              </a:rPr>
              <a:t>0.76 m fold sphere</a:t>
            </a:r>
            <a:endParaRPr/>
          </a:p>
        </p:txBody>
      </p:sp>
      <p:sp>
        <p:nvSpPr>
          <p:cNvPr id="334" name="CustomShape 13"/>
          <p:cNvSpPr/>
          <p:nvPr/>
        </p:nvSpPr>
        <p:spPr>
          <a:xfrm>
            <a:off x="7924680" y="3200400"/>
            <a:ext cx="1218960" cy="729720"/>
          </a:xfrm>
          <a:prstGeom prst="rect">
            <a:avLst/>
          </a:prstGeom>
          <a:noFill/>
          <a:ln>
            <a:noFill/>
          </a:ln>
        </p:spPr>
        <p:txBody>
          <a:bodyPr bIns="45000" lIns="90000" rIns="90000" tIns="45000"/>
          <a:p>
            <a:pPr>
              <a:lnSpc>
                <a:spcPct val="100000"/>
              </a:lnSpc>
            </a:pPr>
            <a:r>
              <a:rPr lang="en-US" sz="1400">
                <a:solidFill>
                  <a:srgbClr val="000000"/>
                </a:solidFill>
                <a:latin typeface="Times New Roman"/>
                <a:ea typeface="ＭＳ Ｐゴシック"/>
              </a:rPr>
              <a:t>vibration-insensitive interferometer</a:t>
            </a:r>
            <a:endParaRPr/>
          </a:p>
        </p:txBody>
      </p:sp>
      <p:sp>
        <p:nvSpPr>
          <p:cNvPr id="335" name="CustomShape 14"/>
          <p:cNvSpPr/>
          <p:nvPr/>
        </p:nvSpPr>
        <p:spPr>
          <a:xfrm>
            <a:off x="7467480" y="4419720"/>
            <a:ext cx="1676160" cy="516600"/>
          </a:xfrm>
          <a:prstGeom prst="rect">
            <a:avLst/>
          </a:prstGeom>
          <a:noFill/>
          <a:ln>
            <a:noFill/>
          </a:ln>
        </p:spPr>
        <p:txBody>
          <a:bodyPr bIns="45000" lIns="90000" rIns="90000" tIns="45000"/>
          <a:p>
            <a:pPr>
              <a:lnSpc>
                <a:spcPct val="100000"/>
              </a:lnSpc>
            </a:pPr>
            <a:r>
              <a:rPr lang="en-US" sz="1400">
                <a:solidFill>
                  <a:srgbClr val="000000"/>
                </a:solidFill>
                <a:latin typeface="Times New Roman"/>
                <a:ea typeface="ＭＳ Ｐゴシック"/>
              </a:rPr>
              <a:t>computer-generated hologram</a:t>
            </a:r>
            <a:endParaRPr/>
          </a:p>
        </p:txBody>
      </p:sp>
      <p:sp>
        <p:nvSpPr>
          <p:cNvPr id="336" name="CustomShape 15"/>
          <p:cNvSpPr/>
          <p:nvPr/>
        </p:nvSpPr>
        <p:spPr>
          <a:xfrm>
            <a:off x="7467480" y="1066680"/>
            <a:ext cx="1523520" cy="303480"/>
          </a:xfrm>
          <a:prstGeom prst="rect">
            <a:avLst/>
          </a:prstGeom>
          <a:noFill/>
          <a:ln>
            <a:noFill/>
          </a:ln>
        </p:spPr>
        <p:txBody>
          <a:bodyPr bIns="45000" lIns="90000" rIns="90000" tIns="45000"/>
          <a:p>
            <a:pPr>
              <a:lnSpc>
                <a:spcPct val="100000"/>
              </a:lnSpc>
            </a:pPr>
            <a:r>
              <a:rPr lang="en-US" sz="1400">
                <a:solidFill>
                  <a:srgbClr val="000000"/>
                </a:solidFill>
                <a:latin typeface="Times New Roman"/>
                <a:ea typeface="ＭＳ Ｐゴシック"/>
              </a:rPr>
              <a:t>reference CGH</a:t>
            </a:r>
            <a:endParaRPr/>
          </a:p>
        </p:txBody>
      </p:sp>
      <p:sp>
        <p:nvSpPr>
          <p:cNvPr id="337" name="Line 16"/>
          <p:cNvSpPr/>
          <p:nvPr/>
        </p:nvSpPr>
        <p:spPr>
          <a:xfrm flipH="1" flipV="1">
            <a:off x="7543800" y="2666880"/>
            <a:ext cx="609480" cy="533520"/>
          </a:xfrm>
          <a:prstGeom prst="line">
            <a:avLst/>
          </a:prstGeom>
          <a:ln w="25560">
            <a:solidFill>
              <a:srgbClr val="ff0000"/>
            </a:solidFill>
            <a:round/>
            <a:tailEnd len="med" type="triangle" w="med"/>
          </a:ln>
        </p:spPr>
      </p:sp>
      <p:sp>
        <p:nvSpPr>
          <p:cNvPr id="338" name="CustomShape 17"/>
          <p:cNvSpPr/>
          <p:nvPr/>
        </p:nvSpPr>
        <p:spPr>
          <a:xfrm>
            <a:off x="5486400" y="5171040"/>
            <a:ext cx="3428640" cy="1063800"/>
          </a:xfrm>
          <a:prstGeom prst="rect">
            <a:avLst/>
          </a:prstGeom>
          <a:solidFill>
            <a:srgbClr val="ffff99"/>
          </a:solidFill>
          <a:ln w="9360">
            <a:solidFill>
              <a:srgbClr val="000000"/>
            </a:solidFill>
            <a:miter/>
          </a:ln>
        </p:spPr>
        <p:txBody>
          <a:bodyPr bIns="45000" lIns="90000" rIns="90000" tIns="45000"/>
          <a:p>
            <a:pPr>
              <a:lnSpc>
                <a:spcPct val="100000"/>
              </a:lnSpc>
            </a:pPr>
            <a:r>
              <a:rPr lang="en-US" sz="1600">
                <a:solidFill>
                  <a:srgbClr val="000000"/>
                </a:solidFill>
                <a:latin typeface="Times New Roman"/>
                <a:ea typeface="ＭＳ Ｐゴシック"/>
              </a:rPr>
              <a:t>Reference CGH validates wavefront from first 2 elements of null corrector, and is used to align large fold sphere and GMT segment to that WF.</a:t>
            </a:r>
            <a:endParaRPr/>
          </a:p>
        </p:txBody>
      </p:sp>
      <p:sp>
        <p:nvSpPr>
          <p:cNvPr id="339" name="Line 18"/>
          <p:cNvSpPr/>
          <p:nvPr/>
        </p:nvSpPr>
        <p:spPr>
          <a:xfrm flipV="1">
            <a:off x="2209680" y="1218960"/>
            <a:ext cx="3048120" cy="1371600"/>
          </a:xfrm>
          <a:prstGeom prst="line">
            <a:avLst/>
          </a:prstGeom>
          <a:ln cap="rnd" w="9360">
            <a:solidFill>
              <a:srgbClr val="000000"/>
            </a:solidFill>
            <a:custDash>
              <a:ds d="280000" sp="105000"/>
            </a:custDash>
            <a:round/>
          </a:ln>
        </p:spPr>
      </p:sp>
      <p:sp>
        <p:nvSpPr>
          <p:cNvPr id="340" name="Line 19"/>
          <p:cNvSpPr/>
          <p:nvPr/>
        </p:nvSpPr>
        <p:spPr>
          <a:xfrm>
            <a:off x="2209680" y="2971800"/>
            <a:ext cx="3048120" cy="1371600"/>
          </a:xfrm>
          <a:prstGeom prst="line">
            <a:avLst/>
          </a:prstGeom>
          <a:ln cap="rnd" w="9360">
            <a:solidFill>
              <a:srgbClr val="000000"/>
            </a:solidFill>
            <a:custDash>
              <a:ds d="280000" sp="105000"/>
            </a:custDash>
            <a:round/>
          </a:ln>
        </p:spPr>
      </p:sp>
    </p:spTree>
  </p:cSld>
</p:sld>
</file>

<file path=ppt/slides/slide2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1" name="TextShape 1"/>
          <p:cNvSpPr txBox="1"/>
          <p:nvPr/>
        </p:nvSpPr>
        <p:spPr>
          <a:xfrm>
            <a:off x="6553080" y="6400800"/>
            <a:ext cx="2133360" cy="320400"/>
          </a:xfrm>
          <a:prstGeom prst="rect">
            <a:avLst/>
          </a:prstGeom>
        </p:spPr>
        <p:txBody>
          <a:bodyPr/>
          <a:p>
            <a:pPr>
              <a:lnSpc>
                <a:spcPct val="100000"/>
              </a:lnSpc>
            </a:pPr>
            <a:fld id="{AF7C64F8-CAFB-4CF8-B19E-D7B8ED363498}" type="slidenum">
              <a:rPr lang="en-US" sz="1400">
                <a:solidFill>
                  <a:srgbClr val="000000"/>
                </a:solidFill>
                <a:latin typeface="Times New Roman"/>
                <a:ea typeface="ＭＳ Ｐゴシック"/>
              </a:rPr>
              <a:t>&lt;number&gt;</a:t>
            </a:fld>
            <a:endParaRPr/>
          </a:p>
        </p:txBody>
      </p:sp>
      <p:pic>
        <p:nvPicPr>
          <p:cNvPr descr="" id="342" name="Picture 2"/>
          <p:cNvPicPr/>
          <p:nvPr/>
        </p:nvPicPr>
        <p:blipFill>
          <a:blip r:embed="rId1"/>
          <a:stretch>
            <a:fillRect/>
          </a:stretch>
        </p:blipFill>
        <p:spPr>
          <a:xfrm>
            <a:off x="5410080" y="1295280"/>
            <a:ext cx="3490560" cy="4971600"/>
          </a:xfrm>
          <a:prstGeom prst="rect">
            <a:avLst/>
          </a:prstGeom>
          <a:ln>
            <a:noFill/>
          </a:ln>
        </p:spPr>
      </p:pic>
      <p:sp>
        <p:nvSpPr>
          <p:cNvPr id="343" name="TextShape 2"/>
          <p:cNvSpPr txBox="1"/>
          <p:nvPr/>
        </p:nvSpPr>
        <p:spPr>
          <a:xfrm>
            <a:off x="457200" y="228600"/>
            <a:ext cx="8229240" cy="410760"/>
          </a:xfrm>
          <a:prstGeom prst="rect">
            <a:avLst/>
          </a:prstGeom>
        </p:spPr>
        <p:txBody>
          <a:bodyPr anchor="ctr"/>
          <a:p>
            <a:pPr algn="ctr">
              <a:lnSpc>
                <a:spcPct val="100000"/>
              </a:lnSpc>
            </a:pPr>
            <a:r>
              <a:rPr lang="en-US" sz="2400">
                <a:solidFill>
                  <a:srgbClr val="000000"/>
                </a:solidFill>
                <a:latin typeface="Times New Roman"/>
                <a:ea typeface="ＭＳ Ｐゴシック"/>
              </a:rPr>
              <a:t>Shaping of test wavefront by null corrector</a:t>
            </a:r>
            <a:endParaRPr/>
          </a:p>
        </p:txBody>
      </p:sp>
      <p:pic>
        <p:nvPicPr>
          <p:cNvPr descr="" id="344" name="Picture 5"/>
          <p:cNvPicPr/>
          <p:nvPr/>
        </p:nvPicPr>
        <p:blipFill>
          <a:blip r:embed="rId2"/>
          <a:stretch>
            <a:fillRect/>
          </a:stretch>
        </p:blipFill>
        <p:spPr>
          <a:xfrm>
            <a:off x="228600" y="1295280"/>
            <a:ext cx="2666520" cy="1604520"/>
          </a:xfrm>
          <a:prstGeom prst="rect">
            <a:avLst/>
          </a:prstGeom>
          <a:ln>
            <a:noFill/>
          </a:ln>
        </p:spPr>
      </p:pic>
      <p:pic>
        <p:nvPicPr>
          <p:cNvPr descr="" id="345" name="Picture 6"/>
          <p:cNvPicPr/>
          <p:nvPr/>
        </p:nvPicPr>
        <p:blipFill>
          <a:blip r:embed="rId3"/>
          <a:stretch>
            <a:fillRect/>
          </a:stretch>
        </p:blipFill>
        <p:spPr>
          <a:xfrm>
            <a:off x="228600" y="2895480"/>
            <a:ext cx="2666520" cy="1604520"/>
          </a:xfrm>
          <a:prstGeom prst="rect">
            <a:avLst/>
          </a:prstGeom>
          <a:ln>
            <a:noFill/>
          </a:ln>
        </p:spPr>
      </p:pic>
      <p:pic>
        <p:nvPicPr>
          <p:cNvPr descr="" id="346" name="Picture 7"/>
          <p:cNvPicPr/>
          <p:nvPr/>
        </p:nvPicPr>
        <p:blipFill>
          <a:blip r:embed="rId4"/>
          <a:stretch>
            <a:fillRect/>
          </a:stretch>
        </p:blipFill>
        <p:spPr>
          <a:xfrm>
            <a:off x="228600" y="4495680"/>
            <a:ext cx="2666520" cy="1604520"/>
          </a:xfrm>
          <a:prstGeom prst="rect">
            <a:avLst/>
          </a:prstGeom>
          <a:ln>
            <a:noFill/>
          </a:ln>
        </p:spPr>
      </p:pic>
      <p:sp>
        <p:nvSpPr>
          <p:cNvPr id="347" name="CustomShape 3"/>
          <p:cNvSpPr/>
          <p:nvPr/>
        </p:nvSpPr>
        <p:spPr>
          <a:xfrm>
            <a:off x="2895480" y="1752480"/>
            <a:ext cx="1828440" cy="639000"/>
          </a:xfrm>
          <a:prstGeom prst="rect">
            <a:avLst/>
          </a:prstGeom>
          <a:noFill/>
          <a:ln>
            <a:noFill/>
          </a:ln>
        </p:spPr>
        <p:txBody>
          <a:bodyPr bIns="45000" lIns="90000" rIns="90000" tIns="45000"/>
          <a:p>
            <a:pPr>
              <a:lnSpc>
                <a:spcPct val="100000"/>
              </a:lnSpc>
            </a:pPr>
            <a:r>
              <a:rPr lang="en-US">
                <a:solidFill>
                  <a:srgbClr val="000000"/>
                </a:solidFill>
                <a:latin typeface="Times New Roman"/>
                <a:ea typeface="ＭＳ Ｐゴシック"/>
              </a:rPr>
              <a:t>14 mm p-v at GMT surface</a:t>
            </a:r>
            <a:endParaRPr/>
          </a:p>
        </p:txBody>
      </p:sp>
      <p:sp>
        <p:nvSpPr>
          <p:cNvPr id="348" name="CustomShape 4"/>
          <p:cNvSpPr/>
          <p:nvPr/>
        </p:nvSpPr>
        <p:spPr>
          <a:xfrm>
            <a:off x="228600" y="6081840"/>
            <a:ext cx="2666520" cy="333720"/>
          </a:xfrm>
          <a:prstGeom prst="rect">
            <a:avLst/>
          </a:prstGeom>
          <a:noFill/>
          <a:ln>
            <a:noFill/>
          </a:ln>
        </p:spPr>
        <p:txBody>
          <a:bodyPr bIns="45000" lIns="90000" rIns="90000" tIns="45000"/>
          <a:p>
            <a:pPr>
              <a:lnSpc>
                <a:spcPct val="100000"/>
              </a:lnSpc>
            </a:pPr>
            <a:r>
              <a:rPr lang="en-US" sz="1600">
                <a:solidFill>
                  <a:srgbClr val="000000"/>
                </a:solidFill>
                <a:latin typeface="Times New Roman"/>
                <a:ea typeface="ＭＳ Ｐゴシック"/>
              </a:rPr>
              <a:t>difference from sphere (</a:t>
            </a:r>
            <a:r>
              <a:rPr lang="en-US" sz="1600">
                <a:solidFill>
                  <a:srgbClr val="000000"/>
                </a:solidFill>
                <a:latin typeface="Times New Roman"/>
                <a:ea typeface="ＭＳ Ｐゴシック"/>
              </a:rPr>
              <a:t>μm)</a:t>
            </a:r>
            <a:endParaRPr/>
          </a:p>
        </p:txBody>
      </p:sp>
      <p:sp>
        <p:nvSpPr>
          <p:cNvPr id="349" name="CustomShape 5"/>
          <p:cNvSpPr/>
          <p:nvPr/>
        </p:nvSpPr>
        <p:spPr>
          <a:xfrm>
            <a:off x="2895480" y="3124080"/>
            <a:ext cx="1828440" cy="1187640"/>
          </a:xfrm>
          <a:prstGeom prst="rect">
            <a:avLst/>
          </a:prstGeom>
          <a:noFill/>
          <a:ln>
            <a:noFill/>
          </a:ln>
        </p:spPr>
        <p:txBody>
          <a:bodyPr bIns="45000" lIns="90000" rIns="90000" tIns="45000"/>
          <a:p>
            <a:pPr>
              <a:lnSpc>
                <a:spcPct val="100000"/>
              </a:lnSpc>
            </a:pPr>
            <a:r>
              <a:rPr lang="en-US">
                <a:solidFill>
                  <a:srgbClr val="000000"/>
                </a:solidFill>
                <a:latin typeface="Times New Roman"/>
                <a:ea typeface="ＭＳ Ｐゴシック"/>
              </a:rPr>
              <a:t>6.1 mm p-v at intermediate focus between fold spheres</a:t>
            </a:r>
            <a:endParaRPr/>
          </a:p>
        </p:txBody>
      </p:sp>
      <p:sp>
        <p:nvSpPr>
          <p:cNvPr id="350" name="CustomShape 6"/>
          <p:cNvSpPr/>
          <p:nvPr/>
        </p:nvSpPr>
        <p:spPr>
          <a:xfrm>
            <a:off x="2895480" y="4800600"/>
            <a:ext cx="1904760" cy="913320"/>
          </a:xfrm>
          <a:prstGeom prst="rect">
            <a:avLst/>
          </a:prstGeom>
          <a:noFill/>
          <a:ln>
            <a:noFill/>
          </a:ln>
        </p:spPr>
        <p:txBody>
          <a:bodyPr bIns="45000" lIns="90000" rIns="90000" tIns="45000"/>
          <a:p>
            <a:pPr>
              <a:lnSpc>
                <a:spcPct val="100000"/>
              </a:lnSpc>
            </a:pPr>
            <a:r>
              <a:rPr lang="en-US">
                <a:solidFill>
                  <a:srgbClr val="000000"/>
                </a:solidFill>
                <a:latin typeface="Times New Roman"/>
                <a:ea typeface="ＭＳ Ｐゴシック"/>
              </a:rPr>
              <a:t>320 μm p-v between 76 cm sphere and CGH</a:t>
            </a:r>
            <a:endParaRPr/>
          </a:p>
        </p:txBody>
      </p:sp>
      <p:sp>
        <p:nvSpPr>
          <p:cNvPr id="351" name="Line 7"/>
          <p:cNvSpPr/>
          <p:nvPr/>
        </p:nvSpPr>
        <p:spPr>
          <a:xfrm>
            <a:off x="4343400" y="2133360"/>
            <a:ext cx="2666880" cy="3048120"/>
          </a:xfrm>
          <a:prstGeom prst="line">
            <a:avLst/>
          </a:prstGeom>
          <a:ln w="9360">
            <a:solidFill>
              <a:srgbClr val="000000"/>
            </a:solidFill>
            <a:round/>
            <a:tailEnd len="med" type="triangle" w="med"/>
          </a:ln>
        </p:spPr>
      </p:sp>
      <p:sp>
        <p:nvSpPr>
          <p:cNvPr id="352" name="Line 8"/>
          <p:cNvSpPr/>
          <p:nvPr/>
        </p:nvSpPr>
        <p:spPr>
          <a:xfrm flipV="1">
            <a:off x="4419360" y="2819160"/>
            <a:ext cx="2133720" cy="838440"/>
          </a:xfrm>
          <a:prstGeom prst="line">
            <a:avLst/>
          </a:prstGeom>
          <a:ln w="9360">
            <a:solidFill>
              <a:srgbClr val="000000"/>
            </a:solidFill>
            <a:round/>
            <a:tailEnd len="med" type="triangle" w="med"/>
          </a:ln>
        </p:spPr>
      </p:sp>
      <p:sp>
        <p:nvSpPr>
          <p:cNvPr id="353" name="Line 9"/>
          <p:cNvSpPr/>
          <p:nvPr/>
        </p:nvSpPr>
        <p:spPr>
          <a:xfrm flipV="1">
            <a:off x="4572000" y="2895480"/>
            <a:ext cx="2057400" cy="2362320"/>
          </a:xfrm>
          <a:prstGeom prst="line">
            <a:avLst/>
          </a:prstGeom>
          <a:ln w="9360">
            <a:solidFill>
              <a:srgbClr val="000000"/>
            </a:solidFill>
            <a:round/>
            <a:tailEnd len="med" type="triangle" w="med"/>
          </a:ln>
        </p:spPr>
      </p:sp>
      <p:sp>
        <p:nvSpPr>
          <p:cNvPr id="354" name="CustomShape 10"/>
          <p:cNvSpPr/>
          <p:nvPr/>
        </p:nvSpPr>
        <p:spPr>
          <a:xfrm>
            <a:off x="0" y="838080"/>
            <a:ext cx="5486040" cy="456840"/>
          </a:xfrm>
          <a:prstGeom prst="rect">
            <a:avLst/>
          </a:prstGeom>
          <a:noFill/>
          <a:ln>
            <a:noFill/>
          </a:ln>
        </p:spPr>
        <p:txBody>
          <a:bodyPr bIns="45000" lIns="90000" rIns="90000" tIns="45000"/>
          <a:p>
            <a:pPr>
              <a:lnSpc>
                <a:spcPct val="100000"/>
              </a:lnSpc>
            </a:pPr>
            <a:r>
              <a:rPr lang="en-US">
                <a:solidFill>
                  <a:srgbClr val="000000"/>
                </a:solidFill>
                <a:latin typeface="Times New Roman"/>
                <a:ea typeface="ＭＳ Ｐゴシック"/>
              </a:rPr>
              <a:t>Follow wavefront from segment back to interferometer:</a:t>
            </a:r>
            <a:endParaRPr/>
          </a:p>
        </p:txBody>
      </p:sp>
    </p:spTree>
  </p:cSld>
</p:sld>
</file>

<file path=ppt/slides/slide2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" name="TextShape 1"/>
          <p:cNvSpPr txBox="1"/>
          <p:nvPr/>
        </p:nvSpPr>
        <p:spPr>
          <a:xfrm>
            <a:off x="6553080" y="6400800"/>
            <a:ext cx="2133360" cy="320400"/>
          </a:xfrm>
          <a:prstGeom prst="rect">
            <a:avLst/>
          </a:prstGeom>
        </p:spPr>
        <p:txBody>
          <a:bodyPr/>
          <a:p>
            <a:pPr>
              <a:lnSpc>
                <a:spcPct val="100000"/>
              </a:lnSpc>
            </a:pPr>
            <a:fld id="{75372D9B-C0F1-49B5-A2BE-2F1CBA8DA960}" type="slidenum">
              <a:rPr lang="en-US" sz="1400">
                <a:solidFill>
                  <a:srgbClr val="000000"/>
                </a:solidFill>
                <a:latin typeface="Times New Roman"/>
                <a:ea typeface="ＭＳ Ｐゴシック"/>
              </a:rPr>
              <a:t>&lt;number&gt;</a:t>
            </a:fld>
            <a:endParaRPr/>
          </a:p>
        </p:txBody>
      </p:sp>
      <p:sp>
        <p:nvSpPr>
          <p:cNvPr id="356" name="TextShape 2"/>
          <p:cNvSpPr txBox="1"/>
          <p:nvPr/>
        </p:nvSpPr>
        <p:spPr>
          <a:xfrm>
            <a:off x="457200" y="228600"/>
            <a:ext cx="8229240" cy="410760"/>
          </a:xfrm>
          <a:prstGeom prst="rect">
            <a:avLst/>
          </a:prstGeom>
        </p:spPr>
        <p:txBody>
          <a:bodyPr anchor="ctr"/>
          <a:p>
            <a:pPr algn="ctr">
              <a:lnSpc>
                <a:spcPct val="100000"/>
              </a:lnSpc>
            </a:pPr>
            <a:r>
              <a:rPr lang="en-US" sz="2400">
                <a:solidFill>
                  <a:srgbClr val="000000"/>
                </a:solidFill>
                <a:latin typeface="Times New Roman"/>
                <a:ea typeface="ＭＳ Ｐゴシック"/>
              </a:rPr>
              <a:t>4 independent measurements</a:t>
            </a:r>
            <a:endParaRPr/>
          </a:p>
        </p:txBody>
      </p:sp>
      <p:pic>
        <p:nvPicPr>
          <p:cNvPr descr="" id="357" name="Picture 3"/>
          <p:cNvPicPr/>
          <p:nvPr/>
        </p:nvPicPr>
        <p:blipFill>
          <a:blip r:embed="rId1"/>
          <a:stretch>
            <a:fillRect/>
          </a:stretch>
        </p:blipFill>
        <p:spPr>
          <a:xfrm>
            <a:off x="0" y="914400"/>
            <a:ext cx="3006360" cy="4563720"/>
          </a:xfrm>
          <a:prstGeom prst="rect">
            <a:avLst/>
          </a:prstGeom>
          <a:ln>
            <a:noFill/>
          </a:ln>
        </p:spPr>
      </p:pic>
      <p:pic>
        <p:nvPicPr>
          <p:cNvPr descr="" id="358" name="Picture 5"/>
          <p:cNvPicPr/>
          <p:nvPr/>
        </p:nvPicPr>
        <p:blipFill>
          <a:blip r:embed="rId2"/>
          <a:stretch>
            <a:fillRect/>
          </a:stretch>
        </p:blipFill>
        <p:spPr>
          <a:xfrm>
            <a:off x="6095880" y="914400"/>
            <a:ext cx="3047760" cy="4557240"/>
          </a:xfrm>
          <a:prstGeom prst="rect">
            <a:avLst/>
          </a:prstGeom>
          <a:ln>
            <a:noFill/>
          </a:ln>
        </p:spPr>
      </p:pic>
      <p:sp>
        <p:nvSpPr>
          <p:cNvPr id="359" name="Line 3"/>
          <p:cNvSpPr/>
          <p:nvPr/>
        </p:nvSpPr>
        <p:spPr>
          <a:xfrm flipH="1">
            <a:off x="7010280" y="1676160"/>
            <a:ext cx="533520" cy="2895840"/>
          </a:xfrm>
          <a:prstGeom prst="line">
            <a:avLst/>
          </a:prstGeom>
          <a:ln w="19080">
            <a:solidFill>
              <a:srgbClr val="0000ff"/>
            </a:solidFill>
            <a:round/>
          </a:ln>
        </p:spPr>
      </p:sp>
      <p:sp>
        <p:nvSpPr>
          <p:cNvPr id="360" name="Line 4"/>
          <p:cNvSpPr/>
          <p:nvPr/>
        </p:nvSpPr>
        <p:spPr>
          <a:xfrm>
            <a:off x="7543800" y="1676160"/>
            <a:ext cx="533160" cy="2895840"/>
          </a:xfrm>
          <a:prstGeom prst="line">
            <a:avLst/>
          </a:prstGeom>
          <a:ln w="19080">
            <a:solidFill>
              <a:srgbClr val="0000ff"/>
            </a:solidFill>
            <a:round/>
          </a:ln>
        </p:spPr>
      </p:sp>
      <p:sp>
        <p:nvSpPr>
          <p:cNvPr id="361" name="Line 5"/>
          <p:cNvSpPr/>
          <p:nvPr/>
        </p:nvSpPr>
        <p:spPr>
          <a:xfrm>
            <a:off x="7543800" y="1676160"/>
            <a:ext cx="0" cy="2895840"/>
          </a:xfrm>
          <a:prstGeom prst="line">
            <a:avLst/>
          </a:prstGeom>
          <a:ln w="19080">
            <a:solidFill>
              <a:srgbClr val="0000ff"/>
            </a:solidFill>
            <a:round/>
          </a:ln>
        </p:spPr>
      </p:sp>
      <p:sp>
        <p:nvSpPr>
          <p:cNvPr id="362" name="Line 6"/>
          <p:cNvSpPr/>
          <p:nvPr/>
        </p:nvSpPr>
        <p:spPr>
          <a:xfrm>
            <a:off x="7543800" y="1752480"/>
            <a:ext cx="228600" cy="2819520"/>
          </a:xfrm>
          <a:prstGeom prst="line">
            <a:avLst/>
          </a:prstGeom>
          <a:ln w="19080">
            <a:solidFill>
              <a:srgbClr val="ff0000"/>
            </a:solidFill>
            <a:round/>
          </a:ln>
        </p:spPr>
      </p:sp>
      <p:sp>
        <p:nvSpPr>
          <p:cNvPr id="363" name="Line 7"/>
          <p:cNvSpPr/>
          <p:nvPr/>
        </p:nvSpPr>
        <p:spPr>
          <a:xfrm>
            <a:off x="7619760" y="4449600"/>
            <a:ext cx="304920" cy="0"/>
          </a:xfrm>
          <a:prstGeom prst="line">
            <a:avLst/>
          </a:prstGeom>
          <a:ln w="9360">
            <a:solidFill>
              <a:srgbClr val="008000"/>
            </a:solidFill>
            <a:round/>
            <a:headEnd len="med" type="triangle" w="med"/>
            <a:tailEnd len="med" type="triangle" w="med"/>
          </a:ln>
        </p:spPr>
      </p:sp>
      <p:pic>
        <p:nvPicPr>
          <p:cNvPr descr="" id="364" name="Picture 12"/>
          <p:cNvPicPr/>
          <p:nvPr/>
        </p:nvPicPr>
        <p:blipFill>
          <a:blip r:embed="rId3"/>
          <a:stretch>
            <a:fillRect/>
          </a:stretch>
        </p:blipFill>
        <p:spPr>
          <a:xfrm>
            <a:off x="3048120" y="1009800"/>
            <a:ext cx="3001680" cy="3927240"/>
          </a:xfrm>
          <a:prstGeom prst="rect">
            <a:avLst/>
          </a:prstGeom>
          <a:ln>
            <a:noFill/>
          </a:ln>
        </p:spPr>
      </p:pic>
      <p:sp>
        <p:nvSpPr>
          <p:cNvPr id="365" name="Line 8"/>
          <p:cNvSpPr/>
          <p:nvPr/>
        </p:nvSpPr>
        <p:spPr>
          <a:xfrm>
            <a:off x="4116240" y="4362120"/>
            <a:ext cx="76320" cy="228600"/>
          </a:xfrm>
          <a:prstGeom prst="line">
            <a:avLst/>
          </a:prstGeom>
          <a:ln w="19080">
            <a:solidFill>
              <a:srgbClr val="ff0000"/>
            </a:solidFill>
            <a:round/>
          </a:ln>
        </p:spPr>
      </p:sp>
      <p:sp>
        <p:nvSpPr>
          <p:cNvPr id="366" name="Line 9"/>
          <p:cNvSpPr/>
          <p:nvPr/>
        </p:nvSpPr>
        <p:spPr>
          <a:xfrm flipV="1">
            <a:off x="4192560" y="2076120"/>
            <a:ext cx="685800" cy="2514600"/>
          </a:xfrm>
          <a:prstGeom prst="line">
            <a:avLst/>
          </a:prstGeom>
          <a:ln w="19080">
            <a:solidFill>
              <a:srgbClr val="ff0000"/>
            </a:solidFill>
            <a:round/>
          </a:ln>
        </p:spPr>
      </p:sp>
      <p:sp>
        <p:nvSpPr>
          <p:cNvPr id="367" name="Line 10"/>
          <p:cNvSpPr/>
          <p:nvPr/>
        </p:nvSpPr>
        <p:spPr>
          <a:xfrm>
            <a:off x="4573440" y="4209840"/>
            <a:ext cx="152280" cy="380880"/>
          </a:xfrm>
          <a:prstGeom prst="line">
            <a:avLst/>
          </a:prstGeom>
          <a:ln w="19080">
            <a:solidFill>
              <a:srgbClr val="ff0000"/>
            </a:solidFill>
            <a:round/>
          </a:ln>
        </p:spPr>
      </p:sp>
      <p:sp>
        <p:nvSpPr>
          <p:cNvPr id="368" name="Line 11"/>
          <p:cNvSpPr/>
          <p:nvPr/>
        </p:nvSpPr>
        <p:spPr>
          <a:xfrm flipV="1">
            <a:off x="4725720" y="2152440"/>
            <a:ext cx="152640" cy="2438280"/>
          </a:xfrm>
          <a:prstGeom prst="line">
            <a:avLst/>
          </a:prstGeom>
          <a:ln w="19080">
            <a:solidFill>
              <a:srgbClr val="ff0000"/>
            </a:solidFill>
            <a:round/>
          </a:ln>
        </p:spPr>
      </p:sp>
      <p:sp>
        <p:nvSpPr>
          <p:cNvPr id="369" name="Line 12"/>
          <p:cNvSpPr/>
          <p:nvPr/>
        </p:nvSpPr>
        <p:spPr>
          <a:xfrm flipV="1">
            <a:off x="4434480" y="4196880"/>
            <a:ext cx="297000" cy="102240"/>
          </a:xfrm>
          <a:prstGeom prst="line">
            <a:avLst/>
          </a:prstGeom>
          <a:ln w="9360">
            <a:solidFill>
              <a:srgbClr val="008000"/>
            </a:solidFill>
            <a:round/>
            <a:headEnd len="med" type="triangle" w="med"/>
            <a:tailEnd len="med" type="triangle" w="med"/>
          </a:ln>
        </p:spPr>
      </p:sp>
      <p:sp>
        <p:nvSpPr>
          <p:cNvPr id="370" name="CustomShape 13"/>
          <p:cNvSpPr/>
          <p:nvPr/>
        </p:nvSpPr>
        <p:spPr>
          <a:xfrm>
            <a:off x="228600" y="5334120"/>
            <a:ext cx="2819160" cy="879840"/>
          </a:xfrm>
          <a:prstGeom prst="rect">
            <a:avLst/>
          </a:prstGeom>
          <a:noFill/>
          <a:ln>
            <a:noFill/>
          </a:ln>
        </p:spPr>
        <p:txBody>
          <a:bodyPr bIns="45000" lIns="90000" rIns="90000" tIns="45000"/>
          <a:p>
            <a:pPr algn="ctr">
              <a:lnSpc>
                <a:spcPct val="100000"/>
              </a:lnSpc>
            </a:pPr>
            <a:r>
              <a:rPr lang="en-US">
                <a:solidFill>
                  <a:srgbClr val="000000"/>
                </a:solidFill>
                <a:latin typeface="Times New Roman"/>
                <a:ea typeface="ＭＳ Ｐゴシック"/>
              </a:rPr>
              <a:t>Principal optical test</a:t>
            </a:r>
            <a:endParaRPr/>
          </a:p>
          <a:p>
            <a:pPr algn="ctr">
              <a:lnSpc>
                <a:spcPct val="100000"/>
              </a:lnSpc>
            </a:pPr>
            <a:r>
              <a:rPr lang="en-US" sz="1400">
                <a:solidFill>
                  <a:srgbClr val="000000"/>
                </a:solidFill>
                <a:latin typeface="Times New Roman"/>
                <a:ea typeface="ＭＳ Ｐゴシック"/>
              </a:rPr>
              <a:t>Full-aperture, interferometric test</a:t>
            </a:r>
            <a:endParaRPr/>
          </a:p>
          <a:p>
            <a:pPr algn="ctr">
              <a:lnSpc>
                <a:spcPct val="100000"/>
              </a:lnSpc>
            </a:pPr>
            <a:r>
              <a:rPr lang="en-US" sz="1400">
                <a:solidFill>
                  <a:srgbClr val="000000"/>
                </a:solidFill>
                <a:latin typeface="Times New Roman"/>
                <a:ea typeface="ＭＳ Ｐゴシック"/>
              </a:rPr>
              <a:t>Also provides SCOTS slope test.</a:t>
            </a:r>
            <a:endParaRPr/>
          </a:p>
        </p:txBody>
      </p:sp>
      <p:sp>
        <p:nvSpPr>
          <p:cNvPr id="371" name="CustomShape 14"/>
          <p:cNvSpPr/>
          <p:nvPr/>
        </p:nvSpPr>
        <p:spPr>
          <a:xfrm>
            <a:off x="3124080" y="5334120"/>
            <a:ext cx="2819160" cy="1092960"/>
          </a:xfrm>
          <a:prstGeom prst="rect">
            <a:avLst/>
          </a:prstGeom>
          <a:noFill/>
          <a:ln>
            <a:noFill/>
          </a:ln>
        </p:spPr>
        <p:txBody>
          <a:bodyPr bIns="45000" lIns="90000" rIns="90000" tIns="45000"/>
          <a:p>
            <a:pPr algn="ctr">
              <a:lnSpc>
                <a:spcPct val="100000"/>
              </a:lnSpc>
            </a:pPr>
            <a:r>
              <a:rPr lang="en-US">
                <a:solidFill>
                  <a:srgbClr val="000000"/>
                </a:solidFill>
                <a:latin typeface="Times New Roman"/>
                <a:ea typeface="ＭＳ Ｐゴシック"/>
              </a:rPr>
              <a:t>Scanning pentaprism test</a:t>
            </a:r>
            <a:endParaRPr/>
          </a:p>
          <a:p>
            <a:pPr algn="ctr">
              <a:lnSpc>
                <a:spcPct val="100000"/>
              </a:lnSpc>
            </a:pPr>
            <a:r>
              <a:rPr lang="en-US" sz="1400">
                <a:solidFill>
                  <a:srgbClr val="000000"/>
                </a:solidFill>
                <a:latin typeface="Times New Roman"/>
                <a:ea typeface="ＭＳ Ｐゴシック"/>
              </a:rPr>
              <a:t>Measures low-order aberrations</a:t>
            </a:r>
            <a:endParaRPr/>
          </a:p>
          <a:p>
            <a:pPr algn="ctr">
              <a:lnSpc>
                <a:spcPct val="100000"/>
              </a:lnSpc>
            </a:pPr>
            <a:r>
              <a:rPr lang="en-US" sz="1400">
                <a:solidFill>
                  <a:srgbClr val="000000"/>
                </a:solidFill>
                <a:latin typeface="Times New Roman"/>
                <a:ea typeface="ＭＳ Ｐゴシック"/>
              </a:rPr>
              <a:t>via slopes. Uses natural telescope focus (no null corrector).</a:t>
            </a:r>
            <a:endParaRPr/>
          </a:p>
        </p:txBody>
      </p:sp>
      <p:sp>
        <p:nvSpPr>
          <p:cNvPr id="372" name="CustomShape 15"/>
          <p:cNvSpPr/>
          <p:nvPr/>
        </p:nvSpPr>
        <p:spPr>
          <a:xfrm>
            <a:off x="6019920" y="5334120"/>
            <a:ext cx="3123720" cy="879840"/>
          </a:xfrm>
          <a:prstGeom prst="rect">
            <a:avLst/>
          </a:prstGeom>
          <a:noFill/>
          <a:ln>
            <a:noFill/>
          </a:ln>
        </p:spPr>
        <p:txBody>
          <a:bodyPr bIns="45000" lIns="90000" rIns="90000" tIns="45000"/>
          <a:p>
            <a:pPr algn="ctr">
              <a:lnSpc>
                <a:spcPct val="100000"/>
              </a:lnSpc>
            </a:pPr>
            <a:r>
              <a:rPr lang="en-US">
                <a:solidFill>
                  <a:srgbClr val="000000"/>
                </a:solidFill>
                <a:latin typeface="Times New Roman"/>
                <a:ea typeface="ＭＳ Ｐゴシック"/>
              </a:rPr>
              <a:t>Laser Tracker Plus</a:t>
            </a:r>
            <a:endParaRPr/>
          </a:p>
          <a:p>
            <a:pPr algn="ctr">
              <a:lnSpc>
                <a:spcPct val="100000"/>
              </a:lnSpc>
            </a:pPr>
            <a:r>
              <a:rPr lang="en-US" sz="1400">
                <a:solidFill>
                  <a:srgbClr val="000000"/>
                </a:solidFill>
                <a:latin typeface="Times New Roman"/>
                <a:ea typeface="ＭＳ Ｐゴシック"/>
              </a:rPr>
              <a:t>Scans surface with laser tracker.</a:t>
            </a:r>
            <a:endParaRPr/>
          </a:p>
          <a:p>
            <a:pPr algn="ctr">
              <a:lnSpc>
                <a:spcPct val="100000"/>
              </a:lnSpc>
            </a:pPr>
            <a:r>
              <a:rPr lang="en-US" sz="1400">
                <a:solidFill>
                  <a:srgbClr val="000000"/>
                </a:solidFill>
                <a:latin typeface="Times New Roman"/>
                <a:ea typeface="ＭＳ Ｐゴシック"/>
              </a:rPr>
              <a:t>Works on ground or polished surface.</a:t>
            </a:r>
            <a:endParaRPr/>
          </a:p>
        </p:txBody>
      </p:sp>
    </p:spTree>
  </p:cSld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TextShape 1"/>
          <p:cNvSpPr txBox="1"/>
          <p:nvPr/>
        </p:nvSpPr>
        <p:spPr>
          <a:xfrm>
            <a:off x="6553080" y="6400800"/>
            <a:ext cx="2133360" cy="320400"/>
          </a:xfrm>
          <a:prstGeom prst="rect">
            <a:avLst/>
          </a:prstGeom>
        </p:spPr>
        <p:txBody>
          <a:bodyPr/>
          <a:p>
            <a:pPr>
              <a:lnSpc>
                <a:spcPct val="100000"/>
              </a:lnSpc>
            </a:pPr>
            <a:fld id="{9EAAB7CB-55FA-4954-AC6B-20C6CA74481B}" type="slidenum">
              <a:rPr lang="en-US" sz="1400">
                <a:solidFill>
                  <a:srgbClr val="000000"/>
                </a:solidFill>
                <a:latin typeface="Times New Roman"/>
                <a:ea typeface="ＭＳ Ｐゴシック"/>
              </a:rPr>
              <a:t>&lt;number&gt;</a:t>
            </a:fld>
            <a:endParaRPr/>
          </a:p>
        </p:txBody>
      </p:sp>
      <p:sp>
        <p:nvSpPr>
          <p:cNvPr id="129" name="TextShape 2"/>
          <p:cNvSpPr txBox="1"/>
          <p:nvPr/>
        </p:nvSpPr>
        <p:spPr>
          <a:xfrm>
            <a:off x="457200" y="228600"/>
            <a:ext cx="8229240" cy="410760"/>
          </a:xfrm>
          <a:prstGeom prst="rect">
            <a:avLst/>
          </a:prstGeom>
        </p:spPr>
        <p:txBody>
          <a:bodyPr anchor="ctr"/>
          <a:p>
            <a:pPr algn="ctr">
              <a:lnSpc>
                <a:spcPct val="100000"/>
              </a:lnSpc>
            </a:pPr>
            <a:r>
              <a:rPr lang="en-US" sz="2400">
                <a:solidFill>
                  <a:srgbClr val="000000"/>
                </a:solidFill>
                <a:latin typeface="Times New Roman"/>
                <a:ea typeface="ＭＳ Ｐゴシック"/>
              </a:rPr>
              <a:t>What makes a good mirror?</a:t>
            </a:r>
            <a:endParaRPr/>
          </a:p>
        </p:txBody>
      </p:sp>
      <p:sp>
        <p:nvSpPr>
          <p:cNvPr id="130" name="TextShape 3"/>
          <p:cNvSpPr txBox="1"/>
          <p:nvPr/>
        </p:nvSpPr>
        <p:spPr>
          <a:xfrm>
            <a:off x="228600" y="914400"/>
            <a:ext cx="8686440" cy="3885840"/>
          </a:xfrm>
          <a:prstGeom prst="rect">
            <a:avLst/>
          </a:prstGeom>
        </p:spPr>
        <p:txBody>
          <a:bodyPr/>
          <a:p>
            <a:pPr>
              <a:lnSpc>
                <a:spcPct val="90000"/>
              </a:lnSpc>
              <a:buFont typeface="StarSymbol"/>
              <a:buChar char=""/>
            </a:pPr>
            <a:r>
              <a:rPr lang="en-US" sz="2400">
                <a:solidFill>
                  <a:srgbClr val="000000"/>
                </a:solidFill>
                <a:latin typeface="Times New Roman"/>
                <a:ea typeface="ＭＳ Ｐゴシック"/>
              </a:rPr>
              <a:t>Fundamental requirement is to deliver a good wavefront to focal plane in almost all conditions.</a:t>
            </a:r>
            <a:endParaRPr/>
          </a:p>
          <a:p>
            <a:pPr lvl="1">
              <a:lnSpc>
                <a:spcPct val="80000"/>
              </a:lnSpc>
              <a:buFont typeface="StarSymbol"/>
              <a:buChar char=""/>
            </a:pPr>
            <a:r>
              <a:rPr lang="en-US" sz="2000">
                <a:solidFill>
                  <a:srgbClr val="000000"/>
                </a:solidFill>
                <a:latin typeface="Times New Roman"/>
                <a:ea typeface="ＭＳ Ｐゴシック"/>
              </a:rPr>
              <a:t>Hold its shape to a fraction of a wavelength on large scales</a:t>
            </a:r>
            <a:endParaRPr/>
          </a:p>
          <a:p>
            <a:pPr lvl="1">
              <a:lnSpc>
                <a:spcPct val="80000"/>
              </a:lnSpc>
              <a:buFont typeface="StarSymbol"/>
              <a:buChar char=""/>
            </a:pPr>
            <a:r>
              <a:rPr lang="en-US" sz="2000">
                <a:solidFill>
                  <a:srgbClr val="000000"/>
                </a:solidFill>
                <a:latin typeface="Times New Roman"/>
                <a:ea typeface="ＭＳ Ｐゴシック"/>
              </a:rPr>
              <a:t>Be smooth to a </a:t>
            </a:r>
            <a:r>
              <a:rPr i="1" lang="en-US" sz="2000">
                <a:solidFill>
                  <a:srgbClr val="000000"/>
                </a:solidFill>
                <a:latin typeface="Times New Roman"/>
                <a:ea typeface="ＭＳ Ｐゴシック"/>
              </a:rPr>
              <a:t>small</a:t>
            </a:r>
            <a:r>
              <a:rPr lang="en-US" sz="2000">
                <a:solidFill>
                  <a:srgbClr val="000000"/>
                </a:solidFill>
                <a:latin typeface="Times New Roman"/>
                <a:ea typeface="ＭＳ Ｐゴシック"/>
              </a:rPr>
              <a:t> fraction of a wavelength on small scales</a:t>
            </a:r>
            <a:endParaRPr/>
          </a:p>
          <a:p>
            <a:pPr lvl="1">
              <a:lnSpc>
                <a:spcPct val="80000"/>
              </a:lnSpc>
              <a:buFont typeface="StarSymbol"/>
              <a:buChar char=""/>
            </a:pPr>
            <a:r>
              <a:rPr lang="en-US" sz="2000">
                <a:solidFill>
                  <a:srgbClr val="000000"/>
                </a:solidFill>
                <a:latin typeface="Times New Roman"/>
                <a:ea typeface="ＭＳ Ｐゴシック"/>
              </a:rPr>
              <a:t>Contribute little to local seeing (temperature gradients in air)</a:t>
            </a:r>
            <a:endParaRPr/>
          </a:p>
          <a:p>
            <a:pPr>
              <a:lnSpc>
                <a:spcPct val="80000"/>
              </a:lnSpc>
              <a:buFont typeface="StarSymbol"/>
              <a:buChar char=""/>
            </a:pPr>
            <a:r>
              <a:rPr lang="en-US" sz="2400">
                <a:solidFill>
                  <a:srgbClr val="000000"/>
                </a:solidFill>
                <a:latin typeface="Times New Roman"/>
                <a:ea typeface="ＭＳ Ｐゴシック"/>
              </a:rPr>
              <a:t>Stiffness against wind: bending stiffness </a:t>
            </a:r>
            <a:endParaRPr/>
          </a:p>
          <a:p>
            <a:pPr lvl="1">
              <a:lnSpc>
                <a:spcPct val="80000"/>
              </a:lnSpc>
              <a:buFont typeface="StarSymbol"/>
              <a:buChar char=""/>
            </a:pPr>
            <a:r>
              <a:rPr i="1" lang="en-US" sz="2000">
                <a:solidFill>
                  <a:srgbClr val="000000"/>
                </a:solidFill>
                <a:latin typeface="Times New Roman"/>
                <a:ea typeface="ＭＳ Ｐゴシック"/>
              </a:rPr>
              <a:t>E</a:t>
            </a:r>
            <a:r>
              <a:rPr lang="en-US" sz="2000">
                <a:solidFill>
                  <a:srgbClr val="000000"/>
                </a:solidFill>
                <a:latin typeface="Times New Roman"/>
                <a:ea typeface="ＭＳ Ｐゴシック"/>
              </a:rPr>
              <a:t> = Young</a:t>
            </a:r>
            <a:r>
              <a:rPr lang="en-US" sz="2000">
                <a:solidFill>
                  <a:srgbClr val="000000"/>
                </a:solidFill>
                <a:latin typeface="Arial"/>
                <a:ea typeface="ＭＳ Ｐゴシック"/>
              </a:rPr>
              <a:t>’</a:t>
            </a:r>
            <a:r>
              <a:rPr lang="en-US" sz="2000">
                <a:solidFill>
                  <a:srgbClr val="000000"/>
                </a:solidFill>
                <a:latin typeface="Times New Roman"/>
                <a:ea typeface="ＭＳ Ｐゴシック"/>
              </a:rPr>
              <a:t>s modulus,  </a:t>
            </a:r>
            <a:r>
              <a:rPr i="1" lang="en-US" sz="2000">
                <a:solidFill>
                  <a:srgbClr val="000000"/>
                </a:solidFill>
                <a:latin typeface="Times New Roman"/>
                <a:ea typeface="ＭＳ Ｐゴシック"/>
              </a:rPr>
              <a:t>t</a:t>
            </a:r>
            <a:r>
              <a:rPr lang="en-US" sz="2000">
                <a:solidFill>
                  <a:srgbClr val="000000"/>
                </a:solidFill>
                <a:latin typeface="Times New Roman"/>
                <a:ea typeface="ＭＳ Ｐゴシック"/>
              </a:rPr>
              <a:t> = thickness</a:t>
            </a:r>
            <a:endParaRPr/>
          </a:p>
          <a:p>
            <a:pPr>
              <a:lnSpc>
                <a:spcPct val="80000"/>
              </a:lnSpc>
              <a:buFont typeface="StarSymbol"/>
              <a:buChar char=""/>
            </a:pPr>
            <a:r>
              <a:rPr lang="en-US" sz="2400">
                <a:solidFill>
                  <a:srgbClr val="000000"/>
                </a:solidFill>
                <a:latin typeface="Times New Roman"/>
                <a:ea typeface="ＭＳ Ｐゴシック"/>
              </a:rPr>
              <a:t>Stiffness against gravity: bending stiffness</a:t>
            </a:r>
            <a:endParaRPr/>
          </a:p>
          <a:p>
            <a:pPr lvl="1">
              <a:lnSpc>
                <a:spcPct val="80000"/>
              </a:lnSpc>
              <a:buFont typeface="StarSymbol"/>
              <a:buChar char=""/>
            </a:pPr>
            <a:r>
              <a:rPr lang="en-US" sz="2000">
                <a:solidFill>
                  <a:srgbClr val="000000"/>
                </a:solidFill>
                <a:latin typeface="Times New Roman"/>
                <a:ea typeface="ＭＳ Ｐゴシック"/>
              </a:rPr>
              <a:t>This puts a premium on low mass.</a:t>
            </a:r>
            <a:endParaRPr/>
          </a:p>
          <a:p>
            <a:pPr>
              <a:lnSpc>
                <a:spcPct val="80000"/>
              </a:lnSpc>
              <a:buFont typeface="StarSymbol"/>
              <a:buChar char=""/>
            </a:pPr>
            <a:r>
              <a:rPr lang="en-US" sz="2400">
                <a:solidFill>
                  <a:srgbClr val="000000"/>
                </a:solidFill>
                <a:latin typeface="Times New Roman"/>
                <a:ea typeface="ＭＳ Ｐゴシック"/>
              </a:rPr>
              <a:t>Short thermal time constant </a:t>
            </a:r>
            <a:endParaRPr/>
          </a:p>
          <a:p>
            <a:pPr lvl="1">
              <a:lnSpc>
                <a:spcPct val="80000"/>
              </a:lnSpc>
              <a:buFont typeface="StarSymbol"/>
              <a:buChar char=""/>
            </a:pPr>
            <a:r>
              <a:rPr i="1" lang="en-US" sz="2000">
                <a:solidFill>
                  <a:srgbClr val="000000"/>
                </a:solidFill>
                <a:latin typeface="Times New Roman"/>
                <a:ea typeface="ＭＳ Ｐゴシック"/>
              </a:rPr>
              <a:t>c</a:t>
            </a:r>
            <a:r>
              <a:rPr lang="en-US" sz="2000">
                <a:solidFill>
                  <a:srgbClr val="000000"/>
                </a:solidFill>
                <a:latin typeface="Times New Roman"/>
                <a:ea typeface="ＭＳ Ｐゴシック"/>
              </a:rPr>
              <a:t> = specific heat,  </a:t>
            </a:r>
            <a:r>
              <a:rPr i="1" lang="en-US" sz="2000">
                <a:solidFill>
                  <a:srgbClr val="000000"/>
                </a:solidFill>
                <a:latin typeface="Times New Roman"/>
                <a:ea typeface="ＭＳ Ｐゴシック"/>
              </a:rPr>
              <a:t>k</a:t>
            </a:r>
            <a:r>
              <a:rPr lang="en-US" sz="2000">
                <a:solidFill>
                  <a:srgbClr val="000000"/>
                </a:solidFill>
                <a:latin typeface="Times New Roman"/>
                <a:ea typeface="ＭＳ Ｐゴシック"/>
              </a:rPr>
              <a:t> = thermal conductivity</a:t>
            </a:r>
            <a:endParaRPr/>
          </a:p>
          <a:p>
            <a:pPr lvl="1">
              <a:lnSpc>
                <a:spcPct val="80000"/>
              </a:lnSpc>
              <a:buFont typeface="StarSymbol"/>
              <a:buChar char=""/>
            </a:pPr>
            <a:r>
              <a:rPr lang="en-US" sz="2000">
                <a:solidFill>
                  <a:srgbClr val="000000"/>
                </a:solidFill>
                <a:latin typeface="Times New Roman"/>
                <a:ea typeface="ＭＳ Ｐゴシック"/>
              </a:rPr>
              <a:t>Mirror must equilibrate with air quickly to reduce thermo-elastic deflections and mirror seeing.</a:t>
            </a:r>
            <a:endParaRPr/>
          </a:p>
        </p:txBody>
      </p:sp>
      <p:pic>
        <p:nvPicPr>
          <p:cNvPr descr="" id="131" name="Picture 3"/>
          <p:cNvPicPr/>
          <p:nvPr/>
        </p:nvPicPr>
        <p:blipFill>
          <a:blip r:embed="rId1"/>
          <a:stretch>
            <a:fillRect/>
          </a:stretch>
        </p:blipFill>
        <p:spPr>
          <a:xfrm>
            <a:off x="457200" y="4648320"/>
            <a:ext cx="8227080" cy="914040"/>
          </a:xfrm>
          <a:prstGeom prst="rect">
            <a:avLst/>
          </a:prstGeom>
          <a:ln>
            <a:noFill/>
          </a:ln>
        </p:spPr>
      </p:pic>
      <p:sp>
        <p:nvSpPr>
          <p:cNvPr id="132" name="CustomShape 4"/>
          <p:cNvSpPr/>
          <p:nvPr/>
        </p:nvSpPr>
        <p:spPr>
          <a:xfrm>
            <a:off x="897480" y="5638680"/>
            <a:ext cx="7368120" cy="364680"/>
          </a:xfrm>
          <a:prstGeom prst="rect">
            <a:avLst/>
          </a:prstGeom>
          <a:noFill/>
          <a:ln>
            <a:noFill/>
          </a:ln>
        </p:spPr>
        <p:txBody>
          <a:bodyPr bIns="45000" lIns="90000" rIns="90000" tIns="45000" wrap="none"/>
          <a:p>
            <a:pPr algn="ctr">
              <a:lnSpc>
                <a:spcPct val="100000"/>
              </a:lnSpc>
            </a:pPr>
            <a:r>
              <a:rPr lang="en-US">
                <a:solidFill>
                  <a:srgbClr val="000000"/>
                </a:solidFill>
                <a:latin typeface="Times New Roman"/>
                <a:ea typeface="ＭＳ Ｐゴシック"/>
              </a:rPr>
              <a:t>cross-section of an 8.4 m honeycomb mirror for the Giant Magellan Telescope</a:t>
            </a:r>
            <a:endParaRPr/>
          </a:p>
        </p:txBody>
      </p:sp>
      <p:pic>
        <p:nvPicPr>
          <p:cNvPr descr="" id="133" name=""/>
          <p:cNvPicPr/>
          <p:nvPr/>
        </p:nvPicPr>
        <p:blipFill>
          <a:blip r:embed="rId2"/>
          <a:stretch>
            <a:fillRect/>
          </a:stretch>
        </p:blipFill>
        <p:spPr>
          <a:xfrm>
            <a:off x="5219640" y="2171880"/>
            <a:ext cx="723960" cy="419040"/>
          </a:xfrm>
          <a:prstGeom prst="rect">
            <a:avLst/>
          </a:prstGeom>
          <a:ln>
            <a:solidFill>
              <a:srgbClr val="3465af"/>
            </a:solidFill>
          </a:ln>
        </p:spPr>
      </p:pic>
      <p:pic>
        <p:nvPicPr>
          <p:cNvPr descr="" id="134" name=""/>
          <p:cNvPicPr/>
          <p:nvPr/>
        </p:nvPicPr>
        <p:blipFill>
          <a:blip r:embed="rId3"/>
          <a:stretch>
            <a:fillRect/>
          </a:stretch>
        </p:blipFill>
        <p:spPr>
          <a:xfrm>
            <a:off x="5473800" y="2781360"/>
            <a:ext cx="1143000" cy="482760"/>
          </a:xfrm>
          <a:prstGeom prst="rect">
            <a:avLst/>
          </a:prstGeom>
          <a:ln>
            <a:solidFill>
              <a:srgbClr val="3465af"/>
            </a:solidFill>
          </a:ln>
        </p:spPr>
      </p:pic>
      <p:pic>
        <p:nvPicPr>
          <p:cNvPr descr="" id="135" name=""/>
          <p:cNvPicPr/>
          <p:nvPr/>
        </p:nvPicPr>
        <p:blipFill>
          <a:blip r:embed="rId4"/>
          <a:stretch>
            <a:fillRect/>
          </a:stretch>
        </p:blipFill>
        <p:spPr>
          <a:xfrm>
            <a:off x="3809880" y="3390840"/>
            <a:ext cx="1219320" cy="457200"/>
          </a:xfrm>
          <a:prstGeom prst="rect">
            <a:avLst/>
          </a:prstGeom>
          <a:ln>
            <a:solidFill>
              <a:srgbClr val="3465af"/>
            </a:solidFill>
          </a:ln>
        </p:spPr>
      </p:pic>
    </p:spTree>
  </p:cSld>
</p:sld>
</file>

<file path=ppt/slides/slide3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" name="TextShape 1"/>
          <p:cNvSpPr txBox="1"/>
          <p:nvPr/>
        </p:nvSpPr>
        <p:spPr>
          <a:xfrm>
            <a:off x="6553080" y="6400800"/>
            <a:ext cx="2133360" cy="320400"/>
          </a:xfrm>
          <a:prstGeom prst="rect">
            <a:avLst/>
          </a:prstGeom>
        </p:spPr>
        <p:txBody>
          <a:bodyPr/>
          <a:p>
            <a:pPr>
              <a:lnSpc>
                <a:spcPct val="100000"/>
              </a:lnSpc>
            </a:pPr>
            <a:fld id="{3F740583-D281-45AF-80E5-71355D40AE45}" type="slidenum">
              <a:rPr lang="en-US" sz="1400">
                <a:solidFill>
                  <a:srgbClr val="000000"/>
                </a:solidFill>
                <a:latin typeface="Times New Roman"/>
                <a:ea typeface="ＭＳ Ｐゴシック"/>
              </a:rPr>
              <a:t>&lt;number&gt;</a:t>
            </a:fld>
            <a:endParaRPr/>
          </a:p>
        </p:txBody>
      </p:sp>
      <p:sp>
        <p:nvSpPr>
          <p:cNvPr id="374" name="TextShape 2"/>
          <p:cNvSpPr txBox="1"/>
          <p:nvPr/>
        </p:nvSpPr>
        <p:spPr>
          <a:xfrm>
            <a:off x="457200" y="228600"/>
            <a:ext cx="8229240" cy="410760"/>
          </a:xfrm>
          <a:prstGeom prst="rect">
            <a:avLst/>
          </a:prstGeom>
        </p:spPr>
        <p:txBody>
          <a:bodyPr anchor="ctr"/>
          <a:p>
            <a:pPr algn="ctr">
              <a:lnSpc>
                <a:spcPct val="100000"/>
              </a:lnSpc>
            </a:pPr>
            <a:r>
              <a:rPr lang="en-US" sz="2400">
                <a:solidFill>
                  <a:srgbClr val="000000"/>
                </a:solidFill>
                <a:latin typeface="Times New Roman"/>
                <a:ea typeface="ＭＳ Ｐゴシック"/>
              </a:rPr>
              <a:t>More on active optics and model fitting</a:t>
            </a:r>
            <a:endParaRPr/>
          </a:p>
        </p:txBody>
      </p:sp>
      <p:sp>
        <p:nvSpPr>
          <p:cNvPr id="375" name="TextShape 3"/>
          <p:cNvSpPr txBox="1"/>
          <p:nvPr/>
        </p:nvSpPr>
        <p:spPr>
          <a:xfrm>
            <a:off x="228600" y="914400"/>
            <a:ext cx="8686440" cy="2057040"/>
          </a:xfrm>
          <a:prstGeom prst="rect">
            <a:avLst/>
          </a:prstGeom>
        </p:spPr>
        <p:txBody>
          <a:bodyPr/>
          <a:p>
            <a:pPr>
              <a:lnSpc>
                <a:spcPct val="80000"/>
              </a:lnSpc>
              <a:buFont typeface="StarSymbol"/>
              <a:buChar char=""/>
            </a:pPr>
            <a:r>
              <a:rPr lang="en-US">
                <a:solidFill>
                  <a:srgbClr val="000000"/>
                </a:solidFill>
                <a:latin typeface="Times New Roman"/>
                <a:ea typeface="ＭＳ Ｐゴシック"/>
              </a:rPr>
              <a:t>Calculate or measure the effect on the mirror shape of a unit force on each actuator.</a:t>
            </a:r>
            <a:endParaRPr/>
          </a:p>
          <a:p>
            <a:r>
              <a:rPr lang="en-US" sz="1600">
                <a:solidFill>
                  <a:srgbClr val="000000"/>
                </a:solidFill>
                <a:latin typeface="Times New Roman"/>
                <a:ea typeface="ＭＳ Ｐゴシック"/>
              </a:rPr>
              <a:t>→ </a:t>
            </a:r>
            <a:r>
              <a:rPr lang="en-US" sz="1600">
                <a:solidFill>
                  <a:srgbClr val="000000"/>
                </a:solidFill>
                <a:latin typeface="Times New Roman"/>
                <a:ea typeface="ＭＳ Ｐゴシック"/>
              </a:rPr>
              <a:t>160 influence functions</a:t>
            </a:r>
            <a:endParaRPr/>
          </a:p>
          <a:p>
            <a:pPr>
              <a:lnSpc>
                <a:spcPct val="80000"/>
              </a:lnSpc>
              <a:buFont typeface="StarSymbol"/>
              <a:buChar char=""/>
            </a:pPr>
            <a:r>
              <a:rPr lang="en-US">
                <a:solidFill>
                  <a:srgbClr val="000000"/>
                </a:solidFill>
                <a:latin typeface="Times New Roman"/>
                <a:ea typeface="ＭＳ Ｐゴシック"/>
              </a:rPr>
              <a:t>Measure current shape error.</a:t>
            </a:r>
            <a:endParaRPr/>
          </a:p>
          <a:p>
            <a:pPr>
              <a:lnSpc>
                <a:spcPct val="80000"/>
              </a:lnSpc>
              <a:buFont typeface="StarSymbol"/>
              <a:buChar char=""/>
            </a:pPr>
            <a:r>
              <a:rPr lang="en-US">
                <a:solidFill>
                  <a:srgbClr val="000000"/>
                </a:solidFill>
                <a:latin typeface="Times New Roman"/>
                <a:ea typeface="ＭＳ Ｐゴシック"/>
              </a:rPr>
              <a:t>Find linear combination of influence functions that would match current shape error.</a:t>
            </a:r>
            <a:endParaRPr/>
          </a:p>
          <a:p>
            <a:pPr>
              <a:lnSpc>
                <a:spcPct val="80000"/>
              </a:lnSpc>
              <a:buFont typeface="StarSymbol"/>
              <a:buChar char=""/>
            </a:pPr>
            <a:r>
              <a:rPr i="1" lang="en-US">
                <a:solidFill>
                  <a:srgbClr val="000000"/>
                </a:solidFill>
                <a:latin typeface="Times New Roman"/>
                <a:ea typeface="ＭＳ Ｐゴシック"/>
              </a:rPr>
              <a:t>Data</a:t>
            </a:r>
            <a:r>
              <a:rPr lang="en-US">
                <a:solidFill>
                  <a:srgbClr val="000000"/>
                </a:solidFill>
                <a:latin typeface="Times New Roman"/>
                <a:ea typeface="ＭＳ Ｐゴシック"/>
              </a:rPr>
              <a:t> are measured surface displacements </a:t>
            </a:r>
            <a:r>
              <a:rPr i="1" lang="en-US">
                <a:solidFill>
                  <a:srgbClr val="000000"/>
                </a:solidFill>
                <a:latin typeface="Times New Roman"/>
                <a:ea typeface="ＭＳ Ｐゴシック"/>
              </a:rPr>
              <a:t>zi</a:t>
            </a:r>
            <a:r>
              <a:rPr lang="en-US">
                <a:solidFill>
                  <a:srgbClr val="000000"/>
                </a:solidFill>
                <a:latin typeface="Times New Roman"/>
                <a:ea typeface="ＭＳ Ｐゴシック"/>
              </a:rPr>
              <a:t>.  </a:t>
            </a:r>
            <a:r>
              <a:rPr i="1" lang="en-US">
                <a:solidFill>
                  <a:srgbClr val="000000"/>
                </a:solidFill>
                <a:latin typeface="Times New Roman"/>
                <a:ea typeface="ＭＳ Ｐゴシック"/>
              </a:rPr>
              <a:t>Model</a:t>
            </a:r>
            <a:r>
              <a:rPr lang="en-US">
                <a:solidFill>
                  <a:srgbClr val="000000"/>
                </a:solidFill>
                <a:latin typeface="Times New Roman"/>
                <a:ea typeface="ＭＳ Ｐゴシック"/>
              </a:rPr>
              <a:t> is sum of influence functions. Model </a:t>
            </a:r>
            <a:r>
              <a:rPr i="1" lang="en-US">
                <a:solidFill>
                  <a:srgbClr val="000000"/>
                </a:solidFill>
                <a:latin typeface="Times New Roman"/>
                <a:ea typeface="ＭＳ Ｐゴシック"/>
              </a:rPr>
              <a:t>parameters</a:t>
            </a:r>
            <a:r>
              <a:rPr lang="en-US">
                <a:solidFill>
                  <a:srgbClr val="000000"/>
                </a:solidFill>
                <a:latin typeface="Times New Roman"/>
                <a:ea typeface="ＭＳ Ｐゴシック"/>
              </a:rPr>
              <a:t> (to be determined) are forces </a:t>
            </a:r>
            <a:r>
              <a:rPr i="1" lang="en-US">
                <a:solidFill>
                  <a:srgbClr val="000000"/>
                </a:solidFill>
                <a:latin typeface="Times New Roman"/>
                <a:ea typeface="ＭＳ Ｐゴシック"/>
              </a:rPr>
              <a:t>fj</a:t>
            </a:r>
            <a:r>
              <a:rPr lang="en-US">
                <a:solidFill>
                  <a:srgbClr val="000000"/>
                </a:solidFill>
                <a:latin typeface="Times New Roman"/>
                <a:ea typeface="ＭＳ Ｐゴシック"/>
              </a:rPr>
              <a:t>.</a:t>
            </a:r>
            <a:endParaRPr/>
          </a:p>
        </p:txBody>
      </p:sp>
      <p:pic>
        <p:nvPicPr>
          <p:cNvPr descr="" id="376" name="Picture 4"/>
          <p:cNvPicPr/>
          <p:nvPr/>
        </p:nvPicPr>
        <p:blipFill>
          <a:blip r:embed="rId1"/>
          <a:stretch>
            <a:fillRect/>
          </a:stretch>
        </p:blipFill>
        <p:spPr>
          <a:xfrm>
            <a:off x="7315200" y="2971800"/>
            <a:ext cx="1828440" cy="1725120"/>
          </a:xfrm>
          <a:prstGeom prst="rect">
            <a:avLst/>
          </a:prstGeom>
          <a:ln>
            <a:noFill/>
          </a:ln>
        </p:spPr>
      </p:pic>
      <p:pic>
        <p:nvPicPr>
          <p:cNvPr descr="" id="377" name="Picture 5"/>
          <p:cNvPicPr/>
          <p:nvPr/>
        </p:nvPicPr>
        <p:blipFill>
          <a:blip r:embed="rId2"/>
          <a:stretch>
            <a:fillRect/>
          </a:stretch>
        </p:blipFill>
        <p:spPr>
          <a:xfrm>
            <a:off x="4572000" y="2971800"/>
            <a:ext cx="1828440" cy="1725120"/>
          </a:xfrm>
          <a:prstGeom prst="rect">
            <a:avLst/>
          </a:prstGeom>
          <a:ln>
            <a:noFill/>
          </a:ln>
        </p:spPr>
      </p:pic>
      <p:pic>
        <p:nvPicPr>
          <p:cNvPr descr="" id="378" name="Picture 6"/>
          <p:cNvPicPr/>
          <p:nvPr/>
        </p:nvPicPr>
        <p:blipFill>
          <a:blip r:embed="rId3"/>
          <a:stretch>
            <a:fillRect/>
          </a:stretch>
        </p:blipFill>
        <p:spPr>
          <a:xfrm>
            <a:off x="2286000" y="2971800"/>
            <a:ext cx="1828440" cy="1725120"/>
          </a:xfrm>
          <a:prstGeom prst="rect">
            <a:avLst/>
          </a:prstGeom>
          <a:ln>
            <a:noFill/>
          </a:ln>
        </p:spPr>
      </p:pic>
      <p:sp>
        <p:nvSpPr>
          <p:cNvPr id="379" name="CustomShape 4"/>
          <p:cNvSpPr/>
          <p:nvPr/>
        </p:nvSpPr>
        <p:spPr>
          <a:xfrm>
            <a:off x="1810080" y="3581280"/>
            <a:ext cx="661320" cy="364680"/>
          </a:xfrm>
          <a:prstGeom prst="rect">
            <a:avLst/>
          </a:prstGeom>
          <a:noFill/>
          <a:ln>
            <a:noFill/>
          </a:ln>
        </p:spPr>
        <p:txBody>
          <a:bodyPr bIns="45000" lIns="90000" rIns="90000" tIns="45000" wrap="none"/>
          <a:p>
            <a:pPr>
              <a:lnSpc>
                <a:spcPct val="100000"/>
              </a:lnSpc>
            </a:pPr>
            <a:r>
              <a:rPr lang="en-US">
                <a:solidFill>
                  <a:srgbClr val="000000"/>
                </a:solidFill>
                <a:latin typeface="Times New Roman"/>
                <a:ea typeface="ＭＳ Ｐゴシック"/>
              </a:rPr>
              <a:t>=   </a:t>
            </a:r>
            <a:r>
              <a:rPr i="1" lang="en-US">
                <a:solidFill>
                  <a:srgbClr val="000000"/>
                </a:solidFill>
                <a:latin typeface="Times New Roman"/>
                <a:ea typeface="ＭＳ Ｐゴシック"/>
              </a:rPr>
              <a:t>f</a:t>
            </a:r>
            <a:r>
              <a:rPr lang="en-US">
                <a:solidFill>
                  <a:srgbClr val="000000"/>
                </a:solidFill>
                <a:latin typeface="Times New Roman"/>
                <a:ea typeface="ＭＳ Ｐゴシック"/>
              </a:rPr>
              <a:t>1</a:t>
            </a:r>
            <a:endParaRPr/>
          </a:p>
        </p:txBody>
      </p:sp>
      <p:sp>
        <p:nvSpPr>
          <p:cNvPr id="380" name="CustomShape 5"/>
          <p:cNvSpPr/>
          <p:nvPr/>
        </p:nvSpPr>
        <p:spPr>
          <a:xfrm>
            <a:off x="4096080" y="3581280"/>
            <a:ext cx="661320" cy="364680"/>
          </a:xfrm>
          <a:prstGeom prst="rect">
            <a:avLst/>
          </a:prstGeom>
          <a:noFill/>
          <a:ln>
            <a:noFill/>
          </a:ln>
        </p:spPr>
        <p:txBody>
          <a:bodyPr bIns="45000" lIns="90000" rIns="90000" tIns="45000" wrap="none"/>
          <a:p>
            <a:pPr>
              <a:lnSpc>
                <a:spcPct val="100000"/>
              </a:lnSpc>
            </a:pPr>
            <a:r>
              <a:rPr lang="en-US">
                <a:solidFill>
                  <a:srgbClr val="000000"/>
                </a:solidFill>
                <a:latin typeface="Times New Roman"/>
                <a:ea typeface="ＭＳ Ｐゴシック"/>
              </a:rPr>
              <a:t>+   </a:t>
            </a:r>
            <a:r>
              <a:rPr i="1" lang="en-US">
                <a:solidFill>
                  <a:srgbClr val="000000"/>
                </a:solidFill>
                <a:latin typeface="Times New Roman"/>
                <a:ea typeface="ＭＳ Ｐゴシック"/>
              </a:rPr>
              <a:t>f</a:t>
            </a:r>
            <a:r>
              <a:rPr lang="en-US">
                <a:solidFill>
                  <a:srgbClr val="000000"/>
                </a:solidFill>
                <a:latin typeface="Times New Roman"/>
                <a:ea typeface="ＭＳ Ｐゴシック"/>
              </a:rPr>
              <a:t>2</a:t>
            </a:r>
            <a:endParaRPr/>
          </a:p>
        </p:txBody>
      </p:sp>
      <p:sp>
        <p:nvSpPr>
          <p:cNvPr id="381" name="CustomShape 6"/>
          <p:cNvSpPr/>
          <p:nvPr/>
        </p:nvSpPr>
        <p:spPr>
          <a:xfrm>
            <a:off x="6343200" y="3581280"/>
            <a:ext cx="1234440" cy="364680"/>
          </a:xfrm>
          <a:prstGeom prst="rect">
            <a:avLst/>
          </a:prstGeom>
          <a:noFill/>
          <a:ln>
            <a:noFill/>
          </a:ln>
        </p:spPr>
        <p:txBody>
          <a:bodyPr bIns="45000" lIns="90000" rIns="90000" tIns="45000" wrap="none"/>
          <a:p>
            <a:pPr>
              <a:lnSpc>
                <a:spcPct val="100000"/>
              </a:lnSpc>
            </a:pPr>
            <a:r>
              <a:rPr lang="en-US">
                <a:solidFill>
                  <a:srgbClr val="000000"/>
                </a:solidFill>
                <a:latin typeface="Times New Roman"/>
                <a:ea typeface="ＭＳ Ｐゴシック"/>
              </a:rPr>
              <a:t>…  </a:t>
            </a:r>
            <a:r>
              <a:rPr lang="en-US">
                <a:solidFill>
                  <a:srgbClr val="000000"/>
                </a:solidFill>
                <a:latin typeface="Times New Roman"/>
                <a:ea typeface="ＭＳ Ｐゴシック"/>
              </a:rPr>
              <a:t>+   </a:t>
            </a:r>
            <a:r>
              <a:rPr i="1" lang="en-US">
                <a:solidFill>
                  <a:srgbClr val="000000"/>
                </a:solidFill>
                <a:latin typeface="Times New Roman"/>
                <a:ea typeface="ＭＳ Ｐゴシック"/>
              </a:rPr>
              <a:t>f</a:t>
            </a:r>
            <a:r>
              <a:rPr lang="en-US">
                <a:solidFill>
                  <a:srgbClr val="000000"/>
                </a:solidFill>
                <a:latin typeface="Times New Roman"/>
                <a:ea typeface="ＭＳ Ｐゴシック"/>
              </a:rPr>
              <a:t>160</a:t>
            </a:r>
            <a:endParaRPr/>
          </a:p>
        </p:txBody>
      </p:sp>
      <p:sp>
        <p:nvSpPr>
          <p:cNvPr id="382" name="CustomShape 7"/>
          <p:cNvSpPr/>
          <p:nvPr/>
        </p:nvSpPr>
        <p:spPr>
          <a:xfrm>
            <a:off x="304920" y="4572000"/>
            <a:ext cx="1294920" cy="516600"/>
          </a:xfrm>
          <a:prstGeom prst="rect">
            <a:avLst/>
          </a:prstGeom>
          <a:noFill/>
          <a:ln>
            <a:noFill/>
          </a:ln>
        </p:spPr>
        <p:txBody>
          <a:bodyPr bIns="45000" lIns="90000" rIns="90000" tIns="45000"/>
          <a:p>
            <a:pPr algn="ctr">
              <a:lnSpc>
                <a:spcPct val="100000"/>
              </a:lnSpc>
            </a:pPr>
            <a:r>
              <a:rPr lang="en-US" sz="1400">
                <a:solidFill>
                  <a:srgbClr val="000000"/>
                </a:solidFill>
                <a:latin typeface="Times New Roman"/>
                <a:ea typeface="ＭＳ Ｐゴシック"/>
              </a:rPr>
              <a:t>measured shape error </a:t>
            </a:r>
            <a:r>
              <a:rPr i="1" lang="en-US" sz="1400">
                <a:solidFill>
                  <a:srgbClr val="000000"/>
                </a:solidFill>
                <a:latin typeface="Times New Roman"/>
                <a:ea typeface="ＭＳ Ｐゴシック"/>
              </a:rPr>
              <a:t>z</a:t>
            </a:r>
            <a:endParaRPr/>
          </a:p>
        </p:txBody>
      </p:sp>
      <p:sp>
        <p:nvSpPr>
          <p:cNvPr id="383" name="CustomShape 8"/>
          <p:cNvSpPr/>
          <p:nvPr/>
        </p:nvSpPr>
        <p:spPr>
          <a:xfrm>
            <a:off x="4796640" y="4724280"/>
            <a:ext cx="1560240" cy="303480"/>
          </a:xfrm>
          <a:prstGeom prst="rect">
            <a:avLst/>
          </a:prstGeom>
          <a:noFill/>
          <a:ln>
            <a:noFill/>
          </a:ln>
        </p:spPr>
        <p:txBody>
          <a:bodyPr bIns="45000" lIns="90000" rIns="90000" tIns="45000" wrap="none"/>
          <a:p>
            <a:pPr algn="ctr">
              <a:lnSpc>
                <a:spcPct val="100000"/>
              </a:lnSpc>
            </a:pPr>
            <a:r>
              <a:rPr lang="en-US" sz="1400">
                <a:solidFill>
                  <a:srgbClr val="000000"/>
                </a:solidFill>
                <a:latin typeface="Times New Roman"/>
                <a:ea typeface="ＭＳ Ｐゴシック"/>
              </a:rPr>
              <a:t>influence functions</a:t>
            </a:r>
            <a:endParaRPr/>
          </a:p>
        </p:txBody>
      </p:sp>
      <p:sp>
        <p:nvSpPr>
          <p:cNvPr id="384" name="Line 9"/>
          <p:cNvSpPr/>
          <p:nvPr/>
        </p:nvSpPr>
        <p:spPr>
          <a:xfrm flipH="1" flipV="1">
            <a:off x="3886200" y="4419360"/>
            <a:ext cx="914400" cy="457200"/>
          </a:xfrm>
          <a:prstGeom prst="line">
            <a:avLst/>
          </a:prstGeom>
          <a:ln w="9360">
            <a:solidFill>
              <a:srgbClr val="000000"/>
            </a:solidFill>
            <a:round/>
            <a:tailEnd len="med" type="triangle" w="med"/>
          </a:ln>
        </p:spPr>
      </p:sp>
      <p:sp>
        <p:nvSpPr>
          <p:cNvPr id="385" name="Line 10"/>
          <p:cNvSpPr/>
          <p:nvPr/>
        </p:nvSpPr>
        <p:spPr>
          <a:xfrm flipV="1">
            <a:off x="5562360" y="4572000"/>
            <a:ext cx="0" cy="228600"/>
          </a:xfrm>
          <a:prstGeom prst="line">
            <a:avLst/>
          </a:prstGeom>
          <a:ln w="9360">
            <a:solidFill>
              <a:srgbClr val="000000"/>
            </a:solidFill>
            <a:round/>
            <a:tailEnd len="med" type="triangle" w="med"/>
          </a:ln>
        </p:spPr>
      </p:sp>
      <p:sp>
        <p:nvSpPr>
          <p:cNvPr id="386" name="Line 11"/>
          <p:cNvSpPr/>
          <p:nvPr/>
        </p:nvSpPr>
        <p:spPr>
          <a:xfrm flipV="1">
            <a:off x="6324480" y="4419360"/>
            <a:ext cx="1295280" cy="457200"/>
          </a:xfrm>
          <a:prstGeom prst="line">
            <a:avLst/>
          </a:prstGeom>
          <a:ln w="9360">
            <a:solidFill>
              <a:srgbClr val="000000"/>
            </a:solidFill>
            <a:round/>
            <a:tailEnd len="med" type="triangle" w="med"/>
          </a:ln>
        </p:spPr>
      </p:sp>
      <p:sp>
        <p:nvSpPr>
          <p:cNvPr id="387" name="CustomShape 12"/>
          <p:cNvSpPr/>
          <p:nvPr/>
        </p:nvSpPr>
        <p:spPr>
          <a:xfrm>
            <a:off x="4343400" y="5257800"/>
            <a:ext cx="4800240" cy="1142640"/>
          </a:xfrm>
          <a:prstGeom prst="rect">
            <a:avLst/>
          </a:prstGeom>
          <a:noFill/>
          <a:ln>
            <a:noFill/>
          </a:ln>
        </p:spPr>
        <p:txBody>
          <a:bodyPr bIns="45000" lIns="90000" rIns="90000" tIns="45000"/>
          <a:p>
            <a:pPr>
              <a:lnSpc>
                <a:spcPct val="80000"/>
              </a:lnSpc>
              <a:buFont typeface="StarSymbol"/>
              <a:buChar char=""/>
            </a:pPr>
            <a:r>
              <a:rPr lang="en-US" sz="1600">
                <a:solidFill>
                  <a:srgbClr val="000000"/>
                </a:solidFill>
                <a:latin typeface="Times New Roman"/>
                <a:ea typeface="ＭＳ Ｐゴシック"/>
              </a:rPr>
              <a:t>Influence functions are not localized because of compensation for net force and moment.</a:t>
            </a:r>
            <a:endParaRPr/>
          </a:p>
          <a:p>
            <a:pPr>
              <a:lnSpc>
                <a:spcPct val="80000"/>
              </a:lnSpc>
              <a:buFont typeface="StarSymbol"/>
              <a:buChar char=""/>
            </a:pPr>
            <a:r>
              <a:rPr lang="en-US" sz="1600">
                <a:solidFill>
                  <a:srgbClr val="000000"/>
                </a:solidFill>
                <a:latin typeface="Times New Roman"/>
                <a:ea typeface="ＭＳ Ｐゴシック"/>
              </a:rPr>
              <a:t>Each 2-D shape becomes a ~300 x 1 column vector.</a:t>
            </a:r>
            <a:endParaRPr/>
          </a:p>
          <a:p>
            <a:pPr>
              <a:lnSpc>
                <a:spcPct val="80000"/>
              </a:lnSpc>
              <a:buFont typeface="StarSymbol"/>
              <a:buChar char=""/>
            </a:pPr>
            <a:r>
              <a:rPr b="1" i="1" lang="en-US" sz="1600">
                <a:solidFill>
                  <a:srgbClr val="000000"/>
                </a:solidFill>
                <a:latin typeface="Times New Roman"/>
                <a:ea typeface="ＭＳ Ｐゴシック"/>
              </a:rPr>
              <a:t>A</a:t>
            </a:r>
            <a:r>
              <a:rPr lang="en-US" sz="1600">
                <a:solidFill>
                  <a:srgbClr val="000000"/>
                </a:solidFill>
                <a:latin typeface="Times New Roman"/>
                <a:ea typeface="ＭＳ Ｐゴシック"/>
              </a:rPr>
              <a:t> is interaction matrix, with units of nm/N. Each column of </a:t>
            </a:r>
            <a:r>
              <a:rPr b="1" i="1" lang="en-US" sz="1600">
                <a:solidFill>
                  <a:srgbClr val="000000"/>
                </a:solidFill>
                <a:latin typeface="Times New Roman"/>
                <a:ea typeface="ＭＳ Ｐゴシック"/>
              </a:rPr>
              <a:t>A</a:t>
            </a:r>
            <a:r>
              <a:rPr lang="en-US" sz="1600">
                <a:solidFill>
                  <a:srgbClr val="000000"/>
                </a:solidFill>
                <a:latin typeface="Times New Roman"/>
                <a:ea typeface="ＭＳ Ｐゴシック"/>
              </a:rPr>
              <a:t> is one influence function.</a:t>
            </a:r>
            <a:endParaRPr/>
          </a:p>
        </p:txBody>
      </p:sp>
      <p:pic>
        <p:nvPicPr>
          <p:cNvPr descr="" id="388" name="Picture 17"/>
          <p:cNvPicPr/>
          <p:nvPr/>
        </p:nvPicPr>
        <p:blipFill>
          <a:blip r:embed="rId4"/>
          <a:stretch>
            <a:fillRect/>
          </a:stretch>
        </p:blipFill>
        <p:spPr>
          <a:xfrm>
            <a:off x="1447920" y="4813200"/>
            <a:ext cx="2742840" cy="2044440"/>
          </a:xfrm>
          <a:prstGeom prst="rect">
            <a:avLst/>
          </a:prstGeom>
          <a:ln>
            <a:noFill/>
          </a:ln>
        </p:spPr>
      </p:pic>
      <p:sp>
        <p:nvSpPr>
          <p:cNvPr id="389" name="CustomShape 13"/>
          <p:cNvSpPr/>
          <p:nvPr/>
        </p:nvSpPr>
        <p:spPr>
          <a:xfrm>
            <a:off x="3714840" y="5657760"/>
            <a:ext cx="263160" cy="33372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bIns="45000" lIns="90000" rIns="90000" tIns="45000"/>
          <a:p>
            <a:pPr>
              <a:lnSpc>
                <a:spcPct val="100000"/>
              </a:lnSpc>
            </a:pPr>
            <a:r>
              <a:rPr i="1" lang="en-US" sz="1600">
                <a:solidFill>
                  <a:srgbClr val="000000"/>
                </a:solidFill>
                <a:latin typeface="Times New Roman"/>
                <a:ea typeface="ＭＳ Ｐゴシック"/>
              </a:rPr>
              <a:t>z</a:t>
            </a:r>
            <a:endParaRPr/>
          </a:p>
        </p:txBody>
      </p:sp>
      <p:sp>
        <p:nvSpPr>
          <p:cNvPr id="390" name="CustomShape 14"/>
          <p:cNvSpPr/>
          <p:nvPr/>
        </p:nvSpPr>
        <p:spPr>
          <a:xfrm>
            <a:off x="3057480" y="5657760"/>
            <a:ext cx="263160" cy="33372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bIns="45000" lIns="90000" rIns="90000" tIns="45000"/>
          <a:p>
            <a:pPr>
              <a:lnSpc>
                <a:spcPct val="100000"/>
              </a:lnSpc>
            </a:pPr>
            <a:r>
              <a:rPr i="1" lang="en-US" sz="1600">
                <a:solidFill>
                  <a:srgbClr val="000000"/>
                </a:solidFill>
                <a:latin typeface="Times New Roman"/>
                <a:ea typeface="ＭＳ Ｐゴシック"/>
              </a:rPr>
              <a:t>f</a:t>
            </a:r>
            <a:endParaRPr/>
          </a:p>
        </p:txBody>
      </p:sp>
      <p:sp>
        <p:nvSpPr>
          <p:cNvPr id="391" name="CustomShape 15"/>
          <p:cNvSpPr/>
          <p:nvPr/>
        </p:nvSpPr>
        <p:spPr>
          <a:xfrm>
            <a:off x="990720" y="5638680"/>
            <a:ext cx="609120" cy="33372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bIns="45000" lIns="90000" rIns="90000" tIns="45000"/>
          <a:p>
            <a:pPr>
              <a:lnSpc>
                <a:spcPct val="100000"/>
              </a:lnSpc>
            </a:pPr>
            <a:r>
              <a:rPr lang="en-US" sz="1600">
                <a:solidFill>
                  <a:srgbClr val="000000"/>
                </a:solidFill>
                <a:latin typeface="Times New Roman"/>
                <a:ea typeface="ＭＳ Ｐゴシック"/>
              </a:rPr>
              <a:t>~300</a:t>
            </a:r>
            <a:endParaRPr/>
          </a:p>
        </p:txBody>
      </p:sp>
      <p:sp>
        <p:nvSpPr>
          <p:cNvPr id="392" name="CustomShape 16"/>
          <p:cNvSpPr/>
          <p:nvPr/>
        </p:nvSpPr>
        <p:spPr>
          <a:xfrm>
            <a:off x="1981080" y="4724280"/>
            <a:ext cx="609120" cy="33372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bIns="45000" lIns="90000" rIns="90000" tIns="45000"/>
          <a:p>
            <a:pPr>
              <a:lnSpc>
                <a:spcPct val="100000"/>
              </a:lnSpc>
            </a:pPr>
            <a:r>
              <a:rPr lang="en-US" sz="1600">
                <a:solidFill>
                  <a:srgbClr val="000000"/>
                </a:solidFill>
                <a:latin typeface="Times New Roman"/>
                <a:ea typeface="ＭＳ Ｐゴシック"/>
              </a:rPr>
              <a:t>160</a:t>
            </a:r>
            <a:endParaRPr/>
          </a:p>
        </p:txBody>
      </p:sp>
      <p:pic>
        <p:nvPicPr>
          <p:cNvPr descr="" id="393" name="Picture 22"/>
          <p:cNvPicPr/>
          <p:nvPr/>
        </p:nvPicPr>
        <p:blipFill>
          <a:blip r:embed="rId5"/>
          <a:srcRect b="0" l="8099" r="21074" t="6501"/>
          <a:stretch>
            <a:fillRect/>
          </a:stretch>
        </p:blipFill>
        <p:spPr>
          <a:xfrm>
            <a:off x="0" y="2971800"/>
            <a:ext cx="1828440" cy="1804680"/>
          </a:xfrm>
          <a:prstGeom prst="rect">
            <a:avLst/>
          </a:prstGeom>
          <a:ln>
            <a:noFill/>
          </a:ln>
        </p:spPr>
      </p:pic>
    </p:spTree>
  </p:cSld>
</p:sld>
</file>

<file path=ppt/slides/slide3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4" name="TextShape 1"/>
          <p:cNvSpPr txBox="1"/>
          <p:nvPr/>
        </p:nvSpPr>
        <p:spPr>
          <a:xfrm>
            <a:off x="6553080" y="6400800"/>
            <a:ext cx="2133360" cy="320400"/>
          </a:xfrm>
          <a:prstGeom prst="rect">
            <a:avLst/>
          </a:prstGeom>
        </p:spPr>
        <p:txBody>
          <a:bodyPr/>
          <a:p>
            <a:pPr>
              <a:lnSpc>
                <a:spcPct val="100000"/>
              </a:lnSpc>
            </a:pPr>
            <a:fld id="{13D106C2-B25B-449E-86A8-6D6D1336EE8A}" type="slidenum">
              <a:rPr lang="en-US" sz="1400">
                <a:solidFill>
                  <a:srgbClr val="000000"/>
                </a:solidFill>
                <a:latin typeface="Times New Roman"/>
                <a:ea typeface="ＭＳ Ｐゴシック"/>
              </a:rPr>
              <a:t>&lt;number&gt;</a:t>
            </a:fld>
            <a:endParaRPr/>
          </a:p>
        </p:txBody>
      </p:sp>
      <p:sp>
        <p:nvSpPr>
          <p:cNvPr id="395" name="TextShape 2"/>
          <p:cNvSpPr txBox="1"/>
          <p:nvPr/>
        </p:nvSpPr>
        <p:spPr>
          <a:xfrm>
            <a:off x="457200" y="228600"/>
            <a:ext cx="8229240" cy="410760"/>
          </a:xfrm>
          <a:prstGeom prst="rect">
            <a:avLst/>
          </a:prstGeom>
        </p:spPr>
        <p:txBody>
          <a:bodyPr anchor="ctr"/>
          <a:p>
            <a:pPr algn="ctr">
              <a:lnSpc>
                <a:spcPct val="100000"/>
              </a:lnSpc>
            </a:pPr>
            <a:r>
              <a:rPr lang="en-US" sz="2400">
                <a:solidFill>
                  <a:srgbClr val="000000"/>
                </a:solidFill>
                <a:latin typeface="Times New Roman"/>
                <a:ea typeface="ＭＳ Ｐゴシック"/>
              </a:rPr>
              <a:t>Solving </a:t>
            </a:r>
            <a:r>
              <a:rPr b="1" i="1" lang="en-US" sz="2400">
                <a:solidFill>
                  <a:srgbClr val="000000"/>
                </a:solidFill>
                <a:latin typeface="Times New Roman"/>
                <a:ea typeface="ＭＳ Ｐゴシック"/>
              </a:rPr>
              <a:t>A</a:t>
            </a:r>
            <a:r>
              <a:rPr i="1" lang="en-US" sz="2400">
                <a:solidFill>
                  <a:srgbClr val="000000"/>
                </a:solidFill>
                <a:latin typeface="Times New Roman"/>
                <a:ea typeface="ＭＳ Ｐゴシック"/>
              </a:rPr>
              <a:t>f = z</a:t>
            </a:r>
            <a:endParaRPr/>
          </a:p>
        </p:txBody>
      </p:sp>
      <p:sp>
        <p:nvSpPr>
          <p:cNvPr id="396" name="TextShape 3"/>
          <p:cNvSpPr txBox="1"/>
          <p:nvPr/>
        </p:nvSpPr>
        <p:spPr>
          <a:xfrm>
            <a:off x="228600" y="914400"/>
            <a:ext cx="8686440" cy="5486040"/>
          </a:xfrm>
          <a:prstGeom prst="rect">
            <a:avLst/>
          </a:prstGeom>
        </p:spPr>
        <p:txBody>
          <a:bodyPr/>
          <a:p>
            <a:pPr>
              <a:lnSpc>
                <a:spcPct val="80000"/>
              </a:lnSpc>
              <a:buFont typeface="StarSymbol"/>
              <a:buChar char=""/>
            </a:pPr>
            <a:r>
              <a:rPr lang="en-US">
                <a:solidFill>
                  <a:srgbClr val="000000"/>
                </a:solidFill>
                <a:latin typeface="Times New Roman"/>
                <a:ea typeface="ＭＳ Ｐゴシック"/>
              </a:rPr>
              <a:t>See </a:t>
            </a:r>
            <a:r>
              <a:rPr i="1" lang="en-US">
                <a:solidFill>
                  <a:srgbClr val="000000"/>
                </a:solidFill>
                <a:latin typeface="Times New Roman"/>
                <a:ea typeface="ＭＳ Ｐゴシック"/>
              </a:rPr>
              <a:t>Numerical Recipes</a:t>
            </a:r>
            <a:r>
              <a:rPr lang="en-US">
                <a:solidFill>
                  <a:srgbClr val="000000"/>
                </a:solidFill>
                <a:latin typeface="Times New Roman"/>
                <a:ea typeface="ＭＳ Ｐゴシック"/>
              </a:rPr>
              <a:t> for insightful (but not easy) description of options.</a:t>
            </a:r>
            <a:endParaRPr/>
          </a:p>
          <a:p>
            <a:pPr>
              <a:lnSpc>
                <a:spcPct val="80000"/>
              </a:lnSpc>
              <a:buFont typeface="StarSymbol"/>
              <a:buChar char=""/>
            </a:pPr>
            <a:r>
              <a:rPr lang="en-US">
                <a:solidFill>
                  <a:srgbClr val="000000"/>
                </a:solidFill>
                <a:latin typeface="Times New Roman"/>
                <a:ea typeface="ＭＳ Ｐゴシック"/>
              </a:rPr>
              <a:t>Generally have more displacements than forces (more data than unknown model parameters).</a:t>
            </a:r>
            <a:endParaRPr/>
          </a:p>
          <a:p>
            <a:pPr>
              <a:lnSpc>
                <a:spcPct val="80000"/>
              </a:lnSpc>
              <a:buFont typeface="StarSymbol"/>
              <a:buChar char=""/>
            </a:pPr>
            <a:r>
              <a:rPr lang="en-US">
                <a:solidFill>
                  <a:srgbClr val="000000"/>
                </a:solidFill>
                <a:latin typeface="Times New Roman"/>
                <a:ea typeface="ＭＳ Ｐゴシック"/>
              </a:rPr>
              <a:t>No exact solution: want the approximate solution that minimizes sum of squares of residual errors.</a:t>
            </a:r>
            <a:endParaRPr/>
          </a:p>
          <a:p>
            <a:pPr>
              <a:lnSpc>
                <a:spcPct val="80000"/>
              </a:lnSpc>
              <a:buFont typeface="StarSymbol"/>
              <a:buChar char=""/>
            </a:pPr>
            <a:r>
              <a:rPr lang="en-US">
                <a:solidFill>
                  <a:srgbClr val="000000"/>
                </a:solidFill>
                <a:latin typeface="Times New Roman"/>
                <a:ea typeface="ＭＳ Ｐゴシック"/>
              </a:rPr>
              <a:t>Find it any of a number of ways, e. g. Matlab </a:t>
            </a:r>
            <a:r>
              <a:rPr lang="en-US">
                <a:solidFill>
                  <a:srgbClr val="000000"/>
                </a:solidFill>
                <a:latin typeface="Arial"/>
                <a:ea typeface="ＭＳ Ｐゴシック"/>
              </a:rPr>
              <a:t>“</a:t>
            </a:r>
            <a:r>
              <a:rPr lang="en-US">
                <a:solidFill>
                  <a:srgbClr val="000000"/>
                </a:solidFill>
                <a:latin typeface="Times New Roman"/>
                <a:ea typeface="ＭＳ Ｐゴシック"/>
              </a:rPr>
              <a:t>\</a:t>
            </a:r>
            <a:r>
              <a:rPr lang="en-US">
                <a:solidFill>
                  <a:srgbClr val="000000"/>
                </a:solidFill>
                <a:latin typeface="Arial"/>
                <a:ea typeface="ＭＳ Ｐゴシック"/>
              </a:rPr>
              <a:t>”</a:t>
            </a:r>
            <a:r>
              <a:rPr lang="en-US">
                <a:solidFill>
                  <a:srgbClr val="000000"/>
                </a:solidFill>
                <a:latin typeface="Times New Roman"/>
                <a:ea typeface="ＭＳ Ｐゴシック"/>
              </a:rPr>
              <a:t> operator, </a:t>
            </a:r>
            <a:r>
              <a:rPr i="1" lang="en-US">
                <a:solidFill>
                  <a:srgbClr val="000000"/>
                </a:solidFill>
                <a:latin typeface="Times New Roman"/>
                <a:ea typeface="ＭＳ Ｐゴシック"/>
              </a:rPr>
              <a:t>if you know there are no redundant equations</a:t>
            </a:r>
            <a:r>
              <a:rPr lang="en-US">
                <a:solidFill>
                  <a:srgbClr val="000000"/>
                </a:solidFill>
                <a:latin typeface="Times New Roman"/>
                <a:ea typeface="ＭＳ Ｐゴシック"/>
              </a:rPr>
              <a:t>.</a:t>
            </a:r>
            <a:endParaRPr/>
          </a:p>
          <a:p>
            <a:pPr lvl="1">
              <a:lnSpc>
                <a:spcPct val="80000"/>
              </a:lnSpc>
              <a:buFont typeface="StarSymbol"/>
              <a:buChar char=""/>
            </a:pPr>
            <a:r>
              <a:rPr lang="en-US" sz="1600">
                <a:solidFill>
                  <a:srgbClr val="000000"/>
                </a:solidFill>
                <a:latin typeface="Times New Roman"/>
                <a:ea typeface="ＭＳ Ｐゴシック"/>
              </a:rPr>
              <a:t>2 or more influence functions that are very similar counts as redundancy.</a:t>
            </a:r>
            <a:endParaRPr/>
          </a:p>
          <a:p>
            <a:pPr>
              <a:lnSpc>
                <a:spcPct val="80000"/>
              </a:lnSpc>
              <a:buFont typeface="StarSymbol"/>
              <a:buChar char=""/>
            </a:pPr>
            <a:r>
              <a:rPr lang="en-US">
                <a:solidFill>
                  <a:srgbClr val="000000"/>
                </a:solidFill>
                <a:latin typeface="Times New Roman"/>
                <a:ea typeface="ＭＳ Ｐゴシック"/>
              </a:rPr>
              <a:t>If there are, solution will blow up because similar influence functions will be combined with large forces so as to nearly cancel.</a:t>
            </a:r>
            <a:endParaRPr/>
          </a:p>
          <a:p>
            <a:pPr>
              <a:lnSpc>
                <a:spcPct val="80000"/>
              </a:lnSpc>
              <a:buFont typeface="StarSymbol"/>
              <a:buChar char=""/>
            </a:pPr>
            <a:r>
              <a:rPr lang="en-US">
                <a:solidFill>
                  <a:srgbClr val="000000"/>
                </a:solidFill>
                <a:latin typeface="Times New Roman"/>
                <a:ea typeface="ＭＳ Ｐゴシック"/>
              </a:rPr>
              <a:t>In our case there is redundancy because forces are not independent. They satisfy</a:t>
            </a:r>
            <a:endParaRPr/>
          </a:p>
          <a:p>
            <a:pPr lvl="1">
              <a:lnSpc>
                <a:spcPct val="80000"/>
              </a:lnSpc>
              <a:buFont typeface="StarSymbol"/>
              <a:buChar char=""/>
            </a:pPr>
            <a:r>
              <a:rPr lang="en-US" sz="1600">
                <a:solidFill>
                  <a:srgbClr val="000000"/>
                </a:solidFill>
                <a:latin typeface="Times New Roman"/>
                <a:ea typeface="ＭＳ Ｐゴシック"/>
              </a:rPr>
              <a:t>sum of forces = weight of mirror</a:t>
            </a:r>
            <a:endParaRPr/>
          </a:p>
          <a:p>
            <a:pPr lvl="1">
              <a:lnSpc>
                <a:spcPct val="80000"/>
              </a:lnSpc>
              <a:buFont typeface="StarSymbol"/>
              <a:buChar char=""/>
            </a:pPr>
            <a:r>
              <a:rPr lang="en-US" sz="1600">
                <a:solidFill>
                  <a:srgbClr val="000000"/>
                </a:solidFill>
                <a:latin typeface="Times New Roman"/>
                <a:ea typeface="ＭＳ Ｐゴシック"/>
              </a:rPr>
              <a:t>net moment about </a:t>
            </a:r>
            <a:r>
              <a:rPr i="1" lang="en-US" sz="1600">
                <a:solidFill>
                  <a:srgbClr val="000000"/>
                </a:solidFill>
                <a:latin typeface="Times New Roman"/>
                <a:ea typeface="ＭＳ Ｐゴシック"/>
              </a:rPr>
              <a:t>x</a:t>
            </a:r>
            <a:r>
              <a:rPr lang="en-US" sz="1600">
                <a:solidFill>
                  <a:srgbClr val="000000"/>
                </a:solidFill>
                <a:latin typeface="Times New Roman"/>
                <a:ea typeface="ＭＳ Ｐゴシック"/>
              </a:rPr>
              <a:t> = 0</a:t>
            </a:r>
            <a:endParaRPr/>
          </a:p>
          <a:p>
            <a:pPr lvl="1">
              <a:lnSpc>
                <a:spcPct val="80000"/>
              </a:lnSpc>
              <a:buFont typeface="StarSymbol"/>
              <a:buChar char=""/>
            </a:pPr>
            <a:r>
              <a:rPr lang="en-US" sz="1600">
                <a:solidFill>
                  <a:srgbClr val="000000"/>
                </a:solidFill>
                <a:latin typeface="Times New Roman"/>
                <a:ea typeface="ＭＳ Ｐゴシック"/>
              </a:rPr>
              <a:t>net moment about </a:t>
            </a:r>
            <a:r>
              <a:rPr i="1" lang="en-US" sz="1600">
                <a:solidFill>
                  <a:srgbClr val="000000"/>
                </a:solidFill>
                <a:latin typeface="Times New Roman"/>
                <a:ea typeface="ＭＳ Ｐゴシック"/>
              </a:rPr>
              <a:t>y</a:t>
            </a:r>
            <a:r>
              <a:rPr lang="en-US" sz="1600">
                <a:solidFill>
                  <a:srgbClr val="000000"/>
                </a:solidFill>
                <a:latin typeface="Times New Roman"/>
                <a:ea typeface="ＭＳ Ｐゴシック"/>
              </a:rPr>
              <a:t> = 0</a:t>
            </a:r>
            <a:endParaRPr/>
          </a:p>
          <a:p>
            <a:pPr>
              <a:lnSpc>
                <a:spcPct val="80000"/>
              </a:lnSpc>
              <a:buFont typeface="StarSymbol"/>
              <a:buChar char=""/>
            </a:pPr>
            <a:r>
              <a:rPr lang="en-US">
                <a:solidFill>
                  <a:srgbClr val="000000"/>
                </a:solidFill>
                <a:latin typeface="Times New Roman"/>
                <a:ea typeface="ＭＳ Ｐゴシック"/>
              </a:rPr>
              <a:t>Could fix that by removing 3 influence functions.</a:t>
            </a:r>
            <a:endParaRPr/>
          </a:p>
          <a:p>
            <a:pPr>
              <a:lnSpc>
                <a:spcPct val="80000"/>
              </a:lnSpc>
              <a:buFont typeface="StarSymbol"/>
              <a:buChar char=""/>
            </a:pPr>
            <a:r>
              <a:rPr lang="en-US">
                <a:solidFill>
                  <a:srgbClr val="000000"/>
                </a:solidFill>
                <a:latin typeface="Times New Roman"/>
                <a:ea typeface="ＭＳ Ｐゴシック"/>
              </a:rPr>
              <a:t>But generally you also want to limit the forces: remove patterns of forces that contribute little to reducing residual error but use lots of force.</a:t>
            </a:r>
            <a:endParaRPr/>
          </a:p>
          <a:p>
            <a:pPr>
              <a:lnSpc>
                <a:spcPct val="80000"/>
              </a:lnSpc>
              <a:buFont typeface="StarSymbol"/>
              <a:buChar char=""/>
            </a:pPr>
            <a:r>
              <a:rPr lang="en-US">
                <a:solidFill>
                  <a:srgbClr val="000000"/>
                </a:solidFill>
                <a:latin typeface="Times New Roman"/>
                <a:ea typeface="ＭＳ Ｐゴシック"/>
              </a:rPr>
              <a:t>Take care of both issues, and be much better aware of what</a:t>
            </a:r>
            <a:r>
              <a:rPr lang="en-US">
                <a:solidFill>
                  <a:srgbClr val="000000"/>
                </a:solidFill>
                <a:latin typeface="Arial"/>
                <a:ea typeface="ＭＳ Ｐゴシック"/>
              </a:rPr>
              <a:t>’</a:t>
            </a:r>
            <a:r>
              <a:rPr lang="en-US">
                <a:solidFill>
                  <a:srgbClr val="000000"/>
                </a:solidFill>
                <a:latin typeface="Times New Roman"/>
                <a:ea typeface="ＭＳ Ｐゴシック"/>
              </a:rPr>
              <a:t>s going on physically, by solving with singular-value decomposition….</a:t>
            </a:r>
            <a:endParaRPr/>
          </a:p>
        </p:txBody>
      </p:sp>
    </p:spTree>
  </p:cSld>
</p:sld>
</file>

<file path=ppt/slides/slide3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7" name="TextShape 1"/>
          <p:cNvSpPr txBox="1"/>
          <p:nvPr/>
        </p:nvSpPr>
        <p:spPr>
          <a:xfrm>
            <a:off x="6553080" y="6400800"/>
            <a:ext cx="2133360" cy="320400"/>
          </a:xfrm>
          <a:prstGeom prst="rect">
            <a:avLst/>
          </a:prstGeom>
        </p:spPr>
        <p:txBody>
          <a:bodyPr/>
          <a:p>
            <a:pPr>
              <a:lnSpc>
                <a:spcPct val="100000"/>
              </a:lnSpc>
            </a:pPr>
            <a:fld id="{3F9E1A16-080E-42A0-8D17-6F9E2F8E56F4}" type="slidenum">
              <a:rPr lang="en-US" sz="1400">
                <a:solidFill>
                  <a:srgbClr val="000000"/>
                </a:solidFill>
                <a:latin typeface="Times New Roman"/>
                <a:ea typeface="ＭＳ Ｐゴシック"/>
              </a:rPr>
              <a:t>&lt;number&gt;</a:t>
            </a:fld>
            <a:endParaRPr/>
          </a:p>
        </p:txBody>
      </p:sp>
      <p:sp>
        <p:nvSpPr>
          <p:cNvPr id="398" name="TextShape 2"/>
          <p:cNvSpPr txBox="1"/>
          <p:nvPr/>
        </p:nvSpPr>
        <p:spPr>
          <a:xfrm>
            <a:off x="228600" y="1600200"/>
            <a:ext cx="8686440" cy="5028840"/>
          </a:xfrm>
          <a:prstGeom prst="rect">
            <a:avLst/>
          </a:prstGeom>
        </p:spPr>
        <p:txBody>
          <a:bodyPr/>
          <a:p>
            <a:pPr>
              <a:lnSpc>
                <a:spcPct val="80000"/>
              </a:lnSpc>
              <a:buFont typeface="StarSymbol"/>
              <a:buChar char=""/>
            </a:pPr>
            <a:r>
              <a:rPr lang="en-US">
                <a:solidFill>
                  <a:srgbClr val="000000"/>
                </a:solidFill>
                <a:latin typeface="Times New Roman"/>
                <a:ea typeface="ＭＳ Ｐゴシック"/>
              </a:rPr>
              <a:t>From</a:t>
            </a:r>
            <a:r>
              <a:rPr i="1" lang="en-US">
                <a:solidFill>
                  <a:srgbClr val="000000"/>
                </a:solidFill>
                <a:latin typeface="Times New Roman"/>
                <a:ea typeface="ＭＳ Ｐゴシック"/>
              </a:rPr>
              <a:t> Recipes</a:t>
            </a:r>
            <a:r>
              <a:rPr lang="en-US">
                <a:solidFill>
                  <a:srgbClr val="000000"/>
                </a:solidFill>
                <a:latin typeface="Times New Roman"/>
                <a:ea typeface="ＭＳ Ｐゴシック"/>
              </a:rPr>
              <a:t>:</a:t>
            </a:r>
            <a:endParaRPr/>
          </a:p>
          <a:p>
            <a:pPr>
              <a:lnSpc>
                <a:spcPct val="80000"/>
              </a:lnSpc>
            </a:pPr>
            <a:endParaRPr/>
          </a:p>
          <a:p>
            <a:pPr>
              <a:lnSpc>
                <a:spcPct val="80000"/>
              </a:lnSpc>
            </a:pPr>
            <a:endParaRPr/>
          </a:p>
          <a:p>
            <a:pPr>
              <a:lnSpc>
                <a:spcPct val="80000"/>
              </a:lnSpc>
            </a:pPr>
            <a:endParaRPr/>
          </a:p>
          <a:p>
            <a:pPr>
              <a:lnSpc>
                <a:spcPct val="80000"/>
              </a:lnSpc>
            </a:pPr>
            <a:endParaRPr/>
          </a:p>
          <a:p>
            <a:pPr>
              <a:lnSpc>
                <a:spcPct val="80000"/>
              </a:lnSpc>
              <a:buFont typeface="StarSymbol"/>
              <a:buChar char=""/>
            </a:pPr>
            <a:r>
              <a:rPr lang="en-US">
                <a:solidFill>
                  <a:srgbClr val="000000"/>
                </a:solidFill>
                <a:latin typeface="Times New Roman"/>
                <a:ea typeface="ＭＳ Ｐゴシック"/>
              </a:rPr>
              <a:t>Interpret these factors in physical terms:</a:t>
            </a:r>
            <a:endParaRPr/>
          </a:p>
          <a:p>
            <a:pPr>
              <a:lnSpc>
                <a:spcPct val="80000"/>
              </a:lnSpc>
              <a:buFont typeface="StarSymbol"/>
              <a:buChar char=""/>
            </a:pPr>
            <a:r>
              <a:rPr b="1" i="1" lang="en-US">
                <a:solidFill>
                  <a:srgbClr val="000000"/>
                </a:solidFill>
                <a:latin typeface="Times New Roman"/>
                <a:ea typeface="ＭＳ Ｐゴシック"/>
              </a:rPr>
              <a:t>U</a:t>
            </a:r>
            <a:r>
              <a:rPr lang="en-US">
                <a:solidFill>
                  <a:srgbClr val="000000"/>
                </a:solidFill>
                <a:latin typeface="Times New Roman"/>
                <a:ea typeface="ＭＳ Ｐゴシック"/>
              </a:rPr>
              <a:t> has same dimensions as </a:t>
            </a:r>
            <a:r>
              <a:rPr b="1" i="1" lang="en-US">
                <a:solidFill>
                  <a:srgbClr val="000000"/>
                </a:solidFill>
                <a:latin typeface="Times New Roman"/>
                <a:ea typeface="ＭＳ Ｐゴシック"/>
              </a:rPr>
              <a:t>A</a:t>
            </a:r>
            <a:r>
              <a:rPr lang="en-US">
                <a:solidFill>
                  <a:srgbClr val="000000"/>
                </a:solidFill>
                <a:latin typeface="Times New Roman"/>
                <a:ea typeface="ＭＳ Ｐゴシック"/>
              </a:rPr>
              <a:t> apart from normalization. Columns of </a:t>
            </a:r>
            <a:r>
              <a:rPr b="1" i="1" lang="en-US">
                <a:solidFill>
                  <a:srgbClr val="000000"/>
                </a:solidFill>
                <a:latin typeface="Times New Roman"/>
                <a:ea typeface="ＭＳ Ｐゴシック"/>
              </a:rPr>
              <a:t>U</a:t>
            </a:r>
            <a:r>
              <a:rPr lang="en-US">
                <a:solidFill>
                  <a:srgbClr val="000000"/>
                </a:solidFill>
                <a:latin typeface="Times New Roman"/>
                <a:ea typeface="ＭＳ Ｐゴシック"/>
              </a:rPr>
              <a:t> are displacement vectors that form an orthonormal basis for all displacements that can be achieved with your 160 actuators.</a:t>
            </a:r>
            <a:endParaRPr/>
          </a:p>
          <a:p>
            <a:pPr lvl="1">
              <a:lnSpc>
                <a:spcPct val="80000"/>
              </a:lnSpc>
              <a:buFont typeface="StarSymbol"/>
              <a:buChar char=""/>
            </a:pPr>
            <a:r>
              <a:rPr lang="en-US" sz="1600">
                <a:solidFill>
                  <a:srgbClr val="000000"/>
                </a:solidFill>
                <a:latin typeface="Times New Roman"/>
                <a:ea typeface="ＭＳ Ｐゴシック"/>
              </a:rPr>
              <a:t>Each column is called a </a:t>
            </a:r>
            <a:r>
              <a:rPr i="1" lang="en-US" sz="1600">
                <a:solidFill>
                  <a:srgbClr val="000000"/>
                </a:solidFill>
                <a:latin typeface="Times New Roman"/>
                <a:ea typeface="ＭＳ Ｐゴシック"/>
              </a:rPr>
              <a:t>bending mode</a:t>
            </a:r>
            <a:r>
              <a:rPr lang="en-US" sz="1600">
                <a:solidFill>
                  <a:srgbClr val="000000"/>
                </a:solidFill>
                <a:latin typeface="Times New Roman"/>
                <a:ea typeface="ＭＳ Ｐゴシック"/>
              </a:rPr>
              <a:t>.</a:t>
            </a:r>
            <a:endParaRPr/>
          </a:p>
          <a:p>
            <a:pPr>
              <a:lnSpc>
                <a:spcPct val="80000"/>
              </a:lnSpc>
              <a:buFont typeface="StarSymbol"/>
              <a:buChar char=""/>
            </a:pPr>
            <a:r>
              <a:rPr b="1" i="1" lang="en-US">
                <a:solidFill>
                  <a:srgbClr val="000000"/>
                </a:solidFill>
                <a:latin typeface="Times New Roman"/>
                <a:ea typeface="ＭＳ Ｐゴシック"/>
              </a:rPr>
              <a:t>V</a:t>
            </a:r>
            <a:r>
              <a:rPr lang="en-US">
                <a:solidFill>
                  <a:srgbClr val="000000"/>
                </a:solidFill>
                <a:latin typeface="Times New Roman"/>
                <a:ea typeface="ＭＳ Ｐゴシック"/>
              </a:rPr>
              <a:t> is 160 x 160. Columns of </a:t>
            </a:r>
            <a:r>
              <a:rPr b="1" i="1" lang="en-US">
                <a:solidFill>
                  <a:srgbClr val="000000"/>
                </a:solidFill>
                <a:latin typeface="Times New Roman"/>
                <a:ea typeface="ＭＳ Ｐゴシック"/>
              </a:rPr>
              <a:t>V</a:t>
            </a:r>
            <a:r>
              <a:rPr lang="en-US">
                <a:solidFill>
                  <a:srgbClr val="000000"/>
                </a:solidFill>
                <a:latin typeface="Times New Roman"/>
                <a:ea typeface="ＭＳ Ｐゴシック"/>
              </a:rPr>
              <a:t> are force sets that form an orthonormal basis and match up with columns of </a:t>
            </a:r>
            <a:r>
              <a:rPr b="1" i="1" lang="en-US">
                <a:solidFill>
                  <a:srgbClr val="000000"/>
                </a:solidFill>
                <a:latin typeface="Times New Roman"/>
                <a:ea typeface="ＭＳ Ｐゴシック"/>
              </a:rPr>
              <a:t>U</a:t>
            </a:r>
            <a:r>
              <a:rPr lang="en-US">
                <a:solidFill>
                  <a:srgbClr val="000000"/>
                </a:solidFill>
                <a:latin typeface="Times New Roman"/>
                <a:ea typeface="ＭＳ Ｐゴシック"/>
              </a:rPr>
              <a:t>: column </a:t>
            </a:r>
            <a:r>
              <a:rPr i="1" lang="en-US">
                <a:solidFill>
                  <a:srgbClr val="000000"/>
                </a:solidFill>
                <a:latin typeface="Times New Roman"/>
                <a:ea typeface="ＭＳ Ｐゴシック"/>
              </a:rPr>
              <a:t>j</a:t>
            </a:r>
            <a:r>
              <a:rPr lang="en-US">
                <a:solidFill>
                  <a:srgbClr val="000000"/>
                </a:solidFill>
                <a:latin typeface="Times New Roman"/>
                <a:ea typeface="ＭＳ Ｐゴシック"/>
              </a:rPr>
              <a:t> of </a:t>
            </a:r>
            <a:r>
              <a:rPr b="1" i="1" lang="en-US">
                <a:solidFill>
                  <a:srgbClr val="000000"/>
                </a:solidFill>
                <a:latin typeface="Times New Roman"/>
                <a:ea typeface="ＭＳ Ｐゴシック"/>
              </a:rPr>
              <a:t>V</a:t>
            </a:r>
            <a:r>
              <a:rPr lang="en-US">
                <a:solidFill>
                  <a:srgbClr val="000000"/>
                </a:solidFill>
                <a:latin typeface="Times New Roman"/>
                <a:ea typeface="ＭＳ Ｐゴシック"/>
              </a:rPr>
              <a:t> produces column </a:t>
            </a:r>
            <a:r>
              <a:rPr i="1" lang="en-US">
                <a:solidFill>
                  <a:srgbClr val="000000"/>
                </a:solidFill>
                <a:latin typeface="Times New Roman"/>
                <a:ea typeface="ＭＳ Ｐゴシック"/>
              </a:rPr>
              <a:t>j</a:t>
            </a:r>
            <a:r>
              <a:rPr lang="en-US">
                <a:solidFill>
                  <a:srgbClr val="000000"/>
                </a:solidFill>
                <a:latin typeface="Times New Roman"/>
                <a:ea typeface="ＭＳ Ｐゴシック"/>
              </a:rPr>
              <a:t> of </a:t>
            </a:r>
            <a:r>
              <a:rPr b="1" i="1" lang="en-US">
                <a:solidFill>
                  <a:srgbClr val="000000"/>
                </a:solidFill>
                <a:latin typeface="Times New Roman"/>
                <a:ea typeface="ＭＳ Ｐゴシック"/>
              </a:rPr>
              <a:t>U</a:t>
            </a:r>
            <a:r>
              <a:rPr lang="en-US">
                <a:solidFill>
                  <a:srgbClr val="000000"/>
                </a:solidFill>
                <a:latin typeface="Times New Roman"/>
                <a:ea typeface="ＭＳ Ｐゴシック"/>
              </a:rPr>
              <a:t>.</a:t>
            </a:r>
            <a:endParaRPr/>
          </a:p>
          <a:p>
            <a:pPr>
              <a:lnSpc>
                <a:spcPct val="80000"/>
              </a:lnSpc>
              <a:buFont typeface="StarSymbol"/>
              <a:buChar char=""/>
            </a:pPr>
            <a:r>
              <a:rPr b="1" i="1" lang="en-US">
                <a:solidFill>
                  <a:srgbClr val="000000"/>
                </a:solidFill>
                <a:latin typeface="Times New Roman"/>
                <a:ea typeface="ＭＳ Ｐゴシック"/>
              </a:rPr>
              <a:t>W</a:t>
            </a:r>
            <a:r>
              <a:rPr lang="en-US">
                <a:solidFill>
                  <a:srgbClr val="000000"/>
                </a:solidFill>
                <a:latin typeface="Times New Roman"/>
                <a:ea typeface="ＭＳ Ｐゴシック"/>
              </a:rPr>
              <a:t> is a 160 x 160 diagonal matrix whose elements </a:t>
            </a:r>
            <a:r>
              <a:rPr i="1" lang="en-US">
                <a:solidFill>
                  <a:srgbClr val="000000"/>
                </a:solidFill>
                <a:latin typeface="Times New Roman"/>
                <a:ea typeface="ＭＳ Ｐゴシック"/>
              </a:rPr>
              <a:t>wj</a:t>
            </a:r>
            <a:r>
              <a:rPr lang="en-US">
                <a:solidFill>
                  <a:srgbClr val="000000"/>
                </a:solidFill>
                <a:latin typeface="Times New Roman"/>
                <a:ea typeface="ＭＳ Ｐゴシック"/>
              </a:rPr>
              <a:t> give magnitudes of displacement.</a:t>
            </a:r>
            <a:endParaRPr/>
          </a:p>
          <a:p>
            <a:pPr lvl="1">
              <a:lnSpc>
                <a:spcPct val="80000"/>
              </a:lnSpc>
              <a:buFont typeface="StarSymbol"/>
              <a:buChar char=""/>
            </a:pPr>
            <a:r>
              <a:rPr lang="en-US" sz="1600">
                <a:solidFill>
                  <a:srgbClr val="000000"/>
                </a:solidFill>
                <a:latin typeface="Times New Roman"/>
                <a:ea typeface="ＭＳ Ｐゴシック"/>
              </a:rPr>
              <a:t>If  </a:t>
            </a:r>
            <a:r>
              <a:rPr i="1" lang="en-US" sz="1600">
                <a:solidFill>
                  <a:srgbClr val="000000"/>
                </a:solidFill>
                <a:latin typeface="Times New Roman"/>
                <a:ea typeface="ＭＳ Ｐゴシック"/>
              </a:rPr>
              <a:t>f = cj Vj</a:t>
            </a:r>
            <a:r>
              <a:rPr lang="en-US" sz="1600">
                <a:solidFill>
                  <a:srgbClr val="000000"/>
                </a:solidFill>
                <a:latin typeface="Times New Roman"/>
                <a:ea typeface="ＭＳ Ｐゴシック"/>
              </a:rPr>
              <a:t>  then  </a:t>
            </a:r>
            <a:r>
              <a:rPr i="1" lang="en-US" sz="1600">
                <a:solidFill>
                  <a:srgbClr val="000000"/>
                </a:solidFill>
                <a:latin typeface="Times New Roman"/>
                <a:ea typeface="ＭＳ Ｐゴシック"/>
              </a:rPr>
              <a:t>z = cj wj Uj</a:t>
            </a:r>
            <a:endParaRPr/>
          </a:p>
          <a:p>
            <a:pPr lvl="1">
              <a:lnSpc>
                <a:spcPct val="80000"/>
              </a:lnSpc>
              <a:buFont typeface="StarSymbol"/>
              <a:buChar char=""/>
            </a:pPr>
            <a:r>
              <a:rPr lang="en-US" sz="1600">
                <a:solidFill>
                  <a:srgbClr val="000000"/>
                </a:solidFill>
                <a:latin typeface="Times New Roman"/>
                <a:ea typeface="ＭＳ Ｐゴシック"/>
              </a:rPr>
              <a:t>Think of </a:t>
            </a:r>
            <a:r>
              <a:rPr i="1" lang="en-US" sz="1600">
                <a:solidFill>
                  <a:srgbClr val="000000"/>
                </a:solidFill>
                <a:latin typeface="Times New Roman"/>
                <a:ea typeface="ＭＳ Ｐゴシック"/>
              </a:rPr>
              <a:t>wj </a:t>
            </a:r>
            <a:r>
              <a:rPr lang="en-US" sz="1600">
                <a:solidFill>
                  <a:srgbClr val="000000"/>
                </a:solidFill>
                <a:latin typeface="Times New Roman"/>
                <a:ea typeface="ＭＳ Ｐゴシック"/>
              </a:rPr>
              <a:t>as the flexibility of bending mode </a:t>
            </a:r>
            <a:r>
              <a:rPr i="1" lang="en-US" sz="1600">
                <a:solidFill>
                  <a:srgbClr val="000000"/>
                </a:solidFill>
                <a:latin typeface="Times New Roman"/>
                <a:ea typeface="ＭＳ Ｐゴシック"/>
              </a:rPr>
              <a:t>j; </a:t>
            </a:r>
            <a:r>
              <a:rPr lang="en-US" sz="1600">
                <a:solidFill>
                  <a:srgbClr val="000000"/>
                </a:solidFill>
                <a:latin typeface="Times New Roman"/>
                <a:ea typeface="ＭＳ Ｐゴシック"/>
              </a:rPr>
              <a:t>it contains all the scaling information.</a:t>
            </a:r>
            <a:endParaRPr/>
          </a:p>
          <a:p>
            <a:pPr>
              <a:lnSpc>
                <a:spcPct val="80000"/>
              </a:lnSpc>
              <a:buFont typeface="StarSymbol"/>
              <a:buChar char=""/>
            </a:pPr>
            <a:r>
              <a:rPr lang="en-US">
                <a:solidFill>
                  <a:srgbClr val="000000"/>
                </a:solidFill>
                <a:latin typeface="Times New Roman"/>
                <a:ea typeface="ＭＳ Ｐゴシック"/>
              </a:rPr>
              <a:t>SVD is unique apart from re-ordering of columns of </a:t>
            </a:r>
            <a:r>
              <a:rPr b="1" i="1" lang="en-US">
                <a:solidFill>
                  <a:srgbClr val="000000"/>
                </a:solidFill>
                <a:latin typeface="Times New Roman"/>
                <a:ea typeface="ＭＳ Ｐゴシック"/>
              </a:rPr>
              <a:t>U</a:t>
            </a:r>
            <a:r>
              <a:rPr lang="en-US">
                <a:solidFill>
                  <a:srgbClr val="000000"/>
                </a:solidFill>
                <a:latin typeface="Times New Roman"/>
                <a:ea typeface="ＭＳ Ｐゴシック"/>
              </a:rPr>
              <a:t> and </a:t>
            </a:r>
            <a:r>
              <a:rPr b="1" i="1" lang="en-US">
                <a:solidFill>
                  <a:srgbClr val="000000"/>
                </a:solidFill>
                <a:latin typeface="Times New Roman"/>
                <a:ea typeface="ＭＳ Ｐゴシック"/>
              </a:rPr>
              <a:t>V</a:t>
            </a:r>
            <a:r>
              <a:rPr lang="en-US">
                <a:solidFill>
                  <a:srgbClr val="000000"/>
                </a:solidFill>
                <a:latin typeface="Times New Roman"/>
                <a:ea typeface="ＭＳ Ｐゴシック"/>
              </a:rPr>
              <a:t>, and corresponding </a:t>
            </a:r>
            <a:r>
              <a:rPr i="1" lang="en-US">
                <a:solidFill>
                  <a:srgbClr val="000000"/>
                </a:solidFill>
                <a:latin typeface="Times New Roman"/>
                <a:ea typeface="ＭＳ Ｐゴシック"/>
              </a:rPr>
              <a:t>wj</a:t>
            </a:r>
            <a:r>
              <a:rPr lang="en-US">
                <a:solidFill>
                  <a:srgbClr val="000000"/>
                </a:solidFill>
                <a:latin typeface="Times New Roman"/>
                <a:ea typeface="ＭＳ Ｐゴシック"/>
              </a:rPr>
              <a:t>.</a:t>
            </a:r>
            <a:endParaRPr/>
          </a:p>
          <a:p>
            <a:pPr>
              <a:lnSpc>
                <a:spcPct val="80000"/>
              </a:lnSpc>
              <a:buFont typeface="StarSymbol"/>
              <a:buChar char=""/>
            </a:pPr>
            <a:r>
              <a:rPr lang="en-US">
                <a:solidFill>
                  <a:srgbClr val="000000"/>
                </a:solidFill>
                <a:latin typeface="Times New Roman"/>
                <a:ea typeface="ＭＳ Ｐゴシック"/>
              </a:rPr>
              <a:t>Standard order has </a:t>
            </a:r>
            <a:r>
              <a:rPr i="1" lang="en-US">
                <a:solidFill>
                  <a:srgbClr val="000000"/>
                </a:solidFill>
                <a:latin typeface="Times New Roman"/>
                <a:ea typeface="ＭＳ Ｐゴシック"/>
              </a:rPr>
              <a:t>wj</a:t>
            </a:r>
            <a:r>
              <a:rPr lang="en-US">
                <a:solidFill>
                  <a:srgbClr val="000000"/>
                </a:solidFill>
                <a:latin typeface="Times New Roman"/>
                <a:ea typeface="ＭＳ Ｐゴシック"/>
              </a:rPr>
              <a:t> decreasing from most flexible to stiffest.</a:t>
            </a:r>
            <a:endParaRPr/>
          </a:p>
        </p:txBody>
      </p:sp>
      <p:sp>
        <p:nvSpPr>
          <p:cNvPr id="399" name="TextShape 3"/>
          <p:cNvSpPr txBox="1"/>
          <p:nvPr/>
        </p:nvSpPr>
        <p:spPr>
          <a:xfrm>
            <a:off x="457200" y="228600"/>
            <a:ext cx="8229240" cy="410760"/>
          </a:xfrm>
          <a:prstGeom prst="rect">
            <a:avLst/>
          </a:prstGeom>
        </p:spPr>
        <p:txBody>
          <a:bodyPr anchor="ctr"/>
          <a:p>
            <a:pPr algn="ctr">
              <a:lnSpc>
                <a:spcPct val="100000"/>
              </a:lnSpc>
            </a:pPr>
            <a:r>
              <a:rPr lang="en-US" sz="2400">
                <a:solidFill>
                  <a:srgbClr val="000000"/>
                </a:solidFill>
                <a:latin typeface="Times New Roman"/>
                <a:ea typeface="ＭＳ Ｐゴシック"/>
              </a:rPr>
              <a:t>Singular-value decomposition</a:t>
            </a:r>
            <a:endParaRPr/>
          </a:p>
        </p:txBody>
      </p:sp>
      <p:pic>
        <p:nvPicPr>
          <p:cNvPr descr="" id="400" name="Picture 17"/>
          <p:cNvPicPr/>
          <p:nvPr/>
        </p:nvPicPr>
        <p:blipFill>
          <a:blip r:embed="rId1"/>
          <a:stretch>
            <a:fillRect/>
          </a:stretch>
        </p:blipFill>
        <p:spPr>
          <a:xfrm>
            <a:off x="2286000" y="914400"/>
            <a:ext cx="5486040" cy="2055600"/>
          </a:xfrm>
          <a:prstGeom prst="rect">
            <a:avLst/>
          </a:prstGeom>
          <a:ln>
            <a:noFill/>
          </a:ln>
        </p:spPr>
      </p:pic>
    </p:spTree>
  </p:cSld>
</p:sld>
</file>

<file path=ppt/slides/slide3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1" name="TextShape 1"/>
          <p:cNvSpPr txBox="1"/>
          <p:nvPr/>
        </p:nvSpPr>
        <p:spPr>
          <a:xfrm>
            <a:off x="6553080" y="6400800"/>
            <a:ext cx="2133360" cy="320400"/>
          </a:xfrm>
          <a:prstGeom prst="rect">
            <a:avLst/>
          </a:prstGeom>
        </p:spPr>
        <p:txBody>
          <a:bodyPr/>
          <a:p>
            <a:pPr>
              <a:lnSpc>
                <a:spcPct val="100000"/>
              </a:lnSpc>
            </a:pPr>
            <a:fld id="{1D420A18-53EE-4549-824A-20DF2CAE8FDE}" type="slidenum">
              <a:rPr lang="en-US" sz="1400">
                <a:solidFill>
                  <a:srgbClr val="000000"/>
                </a:solidFill>
                <a:latin typeface="Times New Roman"/>
                <a:ea typeface="ＭＳ Ｐゴシック"/>
              </a:rPr>
              <a:t>&lt;number&gt;</a:t>
            </a:fld>
            <a:endParaRPr/>
          </a:p>
        </p:txBody>
      </p:sp>
      <p:sp>
        <p:nvSpPr>
          <p:cNvPr id="402" name="TextShape 2"/>
          <p:cNvSpPr txBox="1"/>
          <p:nvPr/>
        </p:nvSpPr>
        <p:spPr>
          <a:xfrm>
            <a:off x="457200" y="228600"/>
            <a:ext cx="8229240" cy="410760"/>
          </a:xfrm>
          <a:prstGeom prst="rect">
            <a:avLst/>
          </a:prstGeom>
        </p:spPr>
        <p:txBody>
          <a:bodyPr anchor="ctr"/>
          <a:p>
            <a:pPr algn="ctr">
              <a:lnSpc>
                <a:spcPct val="100000"/>
              </a:lnSpc>
            </a:pPr>
            <a:r>
              <a:rPr lang="en-US" sz="2400">
                <a:solidFill>
                  <a:srgbClr val="000000"/>
                </a:solidFill>
                <a:latin typeface="Times New Roman"/>
                <a:ea typeface="ＭＳ Ｐゴシック"/>
              </a:rPr>
              <a:t>Resolve measured shape error into bending modes</a:t>
            </a:r>
            <a:endParaRPr/>
          </a:p>
        </p:txBody>
      </p:sp>
      <p:pic>
        <p:nvPicPr>
          <p:cNvPr descr="" id="403" name="Picture 21"/>
          <p:cNvPicPr/>
          <p:nvPr/>
        </p:nvPicPr>
        <p:blipFill>
          <a:blip r:embed="rId1"/>
          <a:stretch>
            <a:fillRect/>
          </a:stretch>
        </p:blipFill>
        <p:spPr>
          <a:xfrm>
            <a:off x="6858000" y="3886200"/>
            <a:ext cx="1828440" cy="1725120"/>
          </a:xfrm>
          <a:prstGeom prst="rect">
            <a:avLst/>
          </a:prstGeom>
          <a:ln>
            <a:noFill/>
          </a:ln>
        </p:spPr>
      </p:pic>
      <p:pic>
        <p:nvPicPr>
          <p:cNvPr descr="" id="404" name="Picture 20"/>
          <p:cNvPicPr/>
          <p:nvPr/>
        </p:nvPicPr>
        <p:blipFill>
          <a:blip r:embed="rId2"/>
          <a:stretch>
            <a:fillRect/>
          </a:stretch>
        </p:blipFill>
        <p:spPr>
          <a:xfrm>
            <a:off x="4724280" y="3886200"/>
            <a:ext cx="1828440" cy="1725120"/>
          </a:xfrm>
          <a:prstGeom prst="rect">
            <a:avLst/>
          </a:prstGeom>
          <a:ln>
            <a:noFill/>
          </a:ln>
        </p:spPr>
      </p:pic>
      <p:pic>
        <p:nvPicPr>
          <p:cNvPr descr="" id="405" name="Picture 19"/>
          <p:cNvPicPr/>
          <p:nvPr/>
        </p:nvPicPr>
        <p:blipFill>
          <a:blip r:embed="rId3"/>
          <a:stretch>
            <a:fillRect/>
          </a:stretch>
        </p:blipFill>
        <p:spPr>
          <a:xfrm>
            <a:off x="2209680" y="3886200"/>
            <a:ext cx="1828440" cy="1725120"/>
          </a:xfrm>
          <a:prstGeom prst="rect">
            <a:avLst/>
          </a:prstGeom>
          <a:ln>
            <a:noFill/>
          </a:ln>
        </p:spPr>
      </p:pic>
      <p:sp>
        <p:nvSpPr>
          <p:cNvPr id="406" name="CustomShape 3"/>
          <p:cNvSpPr/>
          <p:nvPr/>
        </p:nvSpPr>
        <p:spPr>
          <a:xfrm>
            <a:off x="1810080" y="4495680"/>
            <a:ext cx="711720" cy="364680"/>
          </a:xfrm>
          <a:prstGeom prst="rect">
            <a:avLst/>
          </a:prstGeom>
          <a:noFill/>
          <a:ln>
            <a:noFill/>
          </a:ln>
        </p:spPr>
        <p:txBody>
          <a:bodyPr bIns="45000" lIns="90000" rIns="90000" tIns="45000" wrap="none"/>
          <a:p>
            <a:pPr>
              <a:lnSpc>
                <a:spcPct val="100000"/>
              </a:lnSpc>
            </a:pPr>
            <a:r>
              <a:rPr lang="en-US">
                <a:solidFill>
                  <a:srgbClr val="000000"/>
                </a:solidFill>
                <a:latin typeface="Times New Roman"/>
                <a:ea typeface="ＭＳ Ｐゴシック"/>
              </a:rPr>
              <a:t>=   </a:t>
            </a:r>
            <a:r>
              <a:rPr i="1" lang="en-US">
                <a:solidFill>
                  <a:srgbClr val="000000"/>
                </a:solidFill>
                <a:latin typeface="Times New Roman"/>
                <a:ea typeface="ＭＳ Ｐゴシック"/>
              </a:rPr>
              <a:t>b</a:t>
            </a:r>
            <a:r>
              <a:rPr lang="en-US">
                <a:solidFill>
                  <a:srgbClr val="000000"/>
                </a:solidFill>
                <a:latin typeface="Times New Roman"/>
                <a:ea typeface="ＭＳ Ｐゴシック"/>
              </a:rPr>
              <a:t>1</a:t>
            </a:r>
            <a:endParaRPr/>
          </a:p>
        </p:txBody>
      </p:sp>
      <p:sp>
        <p:nvSpPr>
          <p:cNvPr id="407" name="CustomShape 4"/>
          <p:cNvSpPr/>
          <p:nvPr/>
        </p:nvSpPr>
        <p:spPr>
          <a:xfrm>
            <a:off x="3943440" y="4495680"/>
            <a:ext cx="1069920" cy="364680"/>
          </a:xfrm>
          <a:prstGeom prst="rect">
            <a:avLst/>
          </a:prstGeom>
          <a:noFill/>
          <a:ln>
            <a:noFill/>
          </a:ln>
        </p:spPr>
        <p:txBody>
          <a:bodyPr bIns="45000" lIns="90000" rIns="90000" tIns="45000" wrap="none"/>
          <a:p>
            <a:pPr>
              <a:lnSpc>
                <a:spcPct val="100000"/>
              </a:lnSpc>
            </a:pPr>
            <a:r>
              <a:rPr lang="en-US">
                <a:solidFill>
                  <a:srgbClr val="000000"/>
                </a:solidFill>
                <a:latin typeface="Times New Roman"/>
                <a:ea typeface="ＭＳ Ｐゴシック"/>
              </a:rPr>
              <a:t>+ … + </a:t>
            </a:r>
            <a:r>
              <a:rPr i="1" lang="en-US">
                <a:solidFill>
                  <a:srgbClr val="000000"/>
                </a:solidFill>
                <a:latin typeface="Times New Roman"/>
                <a:ea typeface="ＭＳ Ｐゴシック"/>
              </a:rPr>
              <a:t>b</a:t>
            </a:r>
            <a:r>
              <a:rPr lang="en-US">
                <a:solidFill>
                  <a:srgbClr val="000000"/>
                </a:solidFill>
                <a:latin typeface="Times New Roman"/>
                <a:ea typeface="ＭＳ Ｐゴシック"/>
              </a:rPr>
              <a:t>3</a:t>
            </a:r>
            <a:endParaRPr/>
          </a:p>
        </p:txBody>
      </p:sp>
      <p:sp>
        <p:nvSpPr>
          <p:cNvPr id="408" name="CustomShape 5"/>
          <p:cNvSpPr/>
          <p:nvPr/>
        </p:nvSpPr>
        <p:spPr>
          <a:xfrm>
            <a:off x="6459120" y="4495680"/>
            <a:ext cx="596160" cy="364680"/>
          </a:xfrm>
          <a:prstGeom prst="rect">
            <a:avLst/>
          </a:prstGeom>
          <a:noFill/>
          <a:ln>
            <a:noFill/>
          </a:ln>
        </p:spPr>
        <p:txBody>
          <a:bodyPr bIns="45000" lIns="90000" rIns="90000" tIns="45000" wrap="none"/>
          <a:p>
            <a:pPr>
              <a:lnSpc>
                <a:spcPct val="100000"/>
              </a:lnSpc>
            </a:pPr>
            <a:r>
              <a:rPr lang="en-US">
                <a:solidFill>
                  <a:srgbClr val="000000"/>
                </a:solidFill>
                <a:latin typeface="Times New Roman"/>
                <a:ea typeface="ＭＳ Ｐゴシック"/>
              </a:rPr>
              <a:t>+ </a:t>
            </a:r>
            <a:r>
              <a:rPr i="1" lang="en-US">
                <a:solidFill>
                  <a:srgbClr val="000000"/>
                </a:solidFill>
                <a:latin typeface="Times New Roman"/>
                <a:ea typeface="ＭＳ Ｐゴシック"/>
              </a:rPr>
              <a:t>b</a:t>
            </a:r>
            <a:r>
              <a:rPr lang="en-US">
                <a:solidFill>
                  <a:srgbClr val="000000"/>
                </a:solidFill>
                <a:latin typeface="Times New Roman"/>
                <a:ea typeface="ＭＳ Ｐゴシック"/>
              </a:rPr>
              <a:t>4</a:t>
            </a:r>
            <a:endParaRPr/>
          </a:p>
        </p:txBody>
      </p:sp>
      <p:sp>
        <p:nvSpPr>
          <p:cNvPr id="409" name="CustomShape 6"/>
          <p:cNvSpPr/>
          <p:nvPr/>
        </p:nvSpPr>
        <p:spPr>
          <a:xfrm>
            <a:off x="4950720" y="5715000"/>
            <a:ext cx="1270800" cy="303480"/>
          </a:xfrm>
          <a:prstGeom prst="rect">
            <a:avLst/>
          </a:prstGeom>
          <a:noFill/>
          <a:ln>
            <a:noFill/>
          </a:ln>
        </p:spPr>
        <p:txBody>
          <a:bodyPr bIns="45000" lIns="90000" rIns="90000" tIns="45000" wrap="none"/>
          <a:p>
            <a:pPr algn="ctr">
              <a:lnSpc>
                <a:spcPct val="100000"/>
              </a:lnSpc>
            </a:pPr>
            <a:r>
              <a:rPr lang="en-US" sz="1400">
                <a:solidFill>
                  <a:srgbClr val="000000"/>
                </a:solidFill>
                <a:latin typeface="Times New Roman"/>
                <a:ea typeface="ＭＳ Ｐゴシック"/>
              </a:rPr>
              <a:t>bending modes</a:t>
            </a:r>
            <a:endParaRPr/>
          </a:p>
        </p:txBody>
      </p:sp>
      <p:sp>
        <p:nvSpPr>
          <p:cNvPr id="410" name="Line 7"/>
          <p:cNvSpPr/>
          <p:nvPr/>
        </p:nvSpPr>
        <p:spPr>
          <a:xfrm flipH="1" flipV="1">
            <a:off x="3886200" y="5257800"/>
            <a:ext cx="1066680" cy="533160"/>
          </a:xfrm>
          <a:prstGeom prst="line">
            <a:avLst/>
          </a:prstGeom>
          <a:ln w="9360">
            <a:solidFill>
              <a:srgbClr val="000000"/>
            </a:solidFill>
            <a:round/>
            <a:tailEnd len="med" type="triangle" w="med"/>
          </a:ln>
        </p:spPr>
      </p:sp>
      <p:sp>
        <p:nvSpPr>
          <p:cNvPr id="411" name="Line 8"/>
          <p:cNvSpPr/>
          <p:nvPr/>
        </p:nvSpPr>
        <p:spPr>
          <a:xfrm flipV="1">
            <a:off x="5638680" y="5486400"/>
            <a:ext cx="0" cy="304560"/>
          </a:xfrm>
          <a:prstGeom prst="line">
            <a:avLst/>
          </a:prstGeom>
          <a:ln w="9360">
            <a:solidFill>
              <a:srgbClr val="000000"/>
            </a:solidFill>
            <a:round/>
            <a:tailEnd len="med" type="triangle" w="med"/>
          </a:ln>
        </p:spPr>
      </p:sp>
      <p:sp>
        <p:nvSpPr>
          <p:cNvPr id="412" name="Line 9"/>
          <p:cNvSpPr/>
          <p:nvPr/>
        </p:nvSpPr>
        <p:spPr>
          <a:xfrm flipV="1">
            <a:off x="6248160" y="5410080"/>
            <a:ext cx="838440" cy="380880"/>
          </a:xfrm>
          <a:prstGeom prst="line">
            <a:avLst/>
          </a:prstGeom>
          <a:ln w="9360">
            <a:solidFill>
              <a:srgbClr val="000000"/>
            </a:solidFill>
            <a:round/>
            <a:tailEnd len="med" type="triangle" w="med"/>
          </a:ln>
        </p:spPr>
      </p:sp>
      <p:sp>
        <p:nvSpPr>
          <p:cNvPr id="413" name="CustomShape 10"/>
          <p:cNvSpPr/>
          <p:nvPr/>
        </p:nvSpPr>
        <p:spPr>
          <a:xfrm>
            <a:off x="8571600" y="4495680"/>
            <a:ext cx="571320" cy="364680"/>
          </a:xfrm>
          <a:prstGeom prst="rect">
            <a:avLst/>
          </a:prstGeom>
          <a:noFill/>
          <a:ln>
            <a:noFill/>
          </a:ln>
        </p:spPr>
        <p:txBody>
          <a:bodyPr bIns="45000" lIns="90000" rIns="90000" tIns="45000" wrap="none"/>
          <a:p>
            <a:pPr>
              <a:lnSpc>
                <a:spcPct val="100000"/>
              </a:lnSpc>
            </a:pPr>
            <a:r>
              <a:rPr lang="en-US">
                <a:solidFill>
                  <a:srgbClr val="000000"/>
                </a:solidFill>
                <a:latin typeface="Times New Roman"/>
                <a:ea typeface="ＭＳ Ｐゴシック"/>
              </a:rPr>
              <a:t>+ </a:t>
            </a:r>
            <a:r>
              <a:rPr i="1" lang="en-US">
                <a:solidFill>
                  <a:srgbClr val="000000"/>
                </a:solidFill>
                <a:latin typeface="Times New Roman"/>
                <a:ea typeface="ＭＳ Ｐゴシック"/>
              </a:rPr>
              <a:t>…</a:t>
            </a:r>
            <a:endParaRPr/>
          </a:p>
        </p:txBody>
      </p:sp>
      <p:pic>
        <p:nvPicPr>
          <p:cNvPr descr="" id="414" name="Picture 33"/>
          <p:cNvPicPr/>
          <p:nvPr/>
        </p:nvPicPr>
        <p:blipFill>
          <a:blip r:embed="rId4"/>
          <a:stretch>
            <a:fillRect/>
          </a:stretch>
        </p:blipFill>
        <p:spPr>
          <a:xfrm>
            <a:off x="7315200" y="1143000"/>
            <a:ext cx="1828440" cy="1725120"/>
          </a:xfrm>
          <a:prstGeom prst="rect">
            <a:avLst/>
          </a:prstGeom>
          <a:ln>
            <a:noFill/>
          </a:ln>
        </p:spPr>
      </p:pic>
      <p:pic>
        <p:nvPicPr>
          <p:cNvPr descr="" id="415" name="Picture 34"/>
          <p:cNvPicPr/>
          <p:nvPr/>
        </p:nvPicPr>
        <p:blipFill>
          <a:blip r:embed="rId5"/>
          <a:stretch>
            <a:fillRect/>
          </a:stretch>
        </p:blipFill>
        <p:spPr>
          <a:xfrm>
            <a:off x="4572000" y="1143000"/>
            <a:ext cx="1828440" cy="1725120"/>
          </a:xfrm>
          <a:prstGeom prst="rect">
            <a:avLst/>
          </a:prstGeom>
          <a:ln>
            <a:noFill/>
          </a:ln>
        </p:spPr>
      </p:pic>
      <p:pic>
        <p:nvPicPr>
          <p:cNvPr descr="" id="416" name="Picture 35"/>
          <p:cNvPicPr/>
          <p:nvPr/>
        </p:nvPicPr>
        <p:blipFill>
          <a:blip r:embed="rId6"/>
          <a:stretch>
            <a:fillRect/>
          </a:stretch>
        </p:blipFill>
        <p:spPr>
          <a:xfrm>
            <a:off x="2286000" y="1143000"/>
            <a:ext cx="1828440" cy="1725120"/>
          </a:xfrm>
          <a:prstGeom prst="rect">
            <a:avLst/>
          </a:prstGeom>
          <a:ln>
            <a:noFill/>
          </a:ln>
        </p:spPr>
      </p:pic>
      <p:sp>
        <p:nvSpPr>
          <p:cNvPr id="417" name="CustomShape 11"/>
          <p:cNvSpPr/>
          <p:nvPr/>
        </p:nvSpPr>
        <p:spPr>
          <a:xfrm>
            <a:off x="1810080" y="1752480"/>
            <a:ext cx="661320" cy="364680"/>
          </a:xfrm>
          <a:prstGeom prst="rect">
            <a:avLst/>
          </a:prstGeom>
          <a:noFill/>
          <a:ln>
            <a:noFill/>
          </a:ln>
        </p:spPr>
        <p:txBody>
          <a:bodyPr bIns="45000" lIns="90000" rIns="90000" tIns="45000" wrap="none"/>
          <a:p>
            <a:pPr>
              <a:lnSpc>
                <a:spcPct val="100000"/>
              </a:lnSpc>
            </a:pPr>
            <a:r>
              <a:rPr lang="en-US">
                <a:solidFill>
                  <a:srgbClr val="000000"/>
                </a:solidFill>
                <a:latin typeface="Times New Roman"/>
                <a:ea typeface="ＭＳ Ｐゴシック"/>
              </a:rPr>
              <a:t>=   </a:t>
            </a:r>
            <a:r>
              <a:rPr i="1" lang="en-US">
                <a:solidFill>
                  <a:srgbClr val="000000"/>
                </a:solidFill>
                <a:latin typeface="Times New Roman"/>
                <a:ea typeface="ＭＳ Ｐゴシック"/>
              </a:rPr>
              <a:t>f</a:t>
            </a:r>
            <a:r>
              <a:rPr lang="en-US">
                <a:solidFill>
                  <a:srgbClr val="000000"/>
                </a:solidFill>
                <a:latin typeface="Times New Roman"/>
                <a:ea typeface="ＭＳ Ｐゴシック"/>
              </a:rPr>
              <a:t>1</a:t>
            </a:r>
            <a:endParaRPr/>
          </a:p>
        </p:txBody>
      </p:sp>
      <p:sp>
        <p:nvSpPr>
          <p:cNvPr id="418" name="CustomShape 12"/>
          <p:cNvSpPr/>
          <p:nvPr/>
        </p:nvSpPr>
        <p:spPr>
          <a:xfrm>
            <a:off x="4096080" y="1752480"/>
            <a:ext cx="661320" cy="364680"/>
          </a:xfrm>
          <a:prstGeom prst="rect">
            <a:avLst/>
          </a:prstGeom>
          <a:noFill/>
          <a:ln>
            <a:noFill/>
          </a:ln>
        </p:spPr>
        <p:txBody>
          <a:bodyPr bIns="45000" lIns="90000" rIns="90000" tIns="45000" wrap="none"/>
          <a:p>
            <a:pPr>
              <a:lnSpc>
                <a:spcPct val="100000"/>
              </a:lnSpc>
            </a:pPr>
            <a:r>
              <a:rPr lang="en-US">
                <a:solidFill>
                  <a:srgbClr val="000000"/>
                </a:solidFill>
                <a:latin typeface="Times New Roman"/>
                <a:ea typeface="ＭＳ Ｐゴシック"/>
              </a:rPr>
              <a:t>+   </a:t>
            </a:r>
            <a:r>
              <a:rPr i="1" lang="en-US">
                <a:solidFill>
                  <a:srgbClr val="000000"/>
                </a:solidFill>
                <a:latin typeface="Times New Roman"/>
                <a:ea typeface="ＭＳ Ｐゴシック"/>
              </a:rPr>
              <a:t>f</a:t>
            </a:r>
            <a:r>
              <a:rPr lang="en-US">
                <a:solidFill>
                  <a:srgbClr val="000000"/>
                </a:solidFill>
                <a:latin typeface="Times New Roman"/>
                <a:ea typeface="ＭＳ Ｐゴシック"/>
              </a:rPr>
              <a:t>2</a:t>
            </a:r>
            <a:endParaRPr/>
          </a:p>
        </p:txBody>
      </p:sp>
      <p:sp>
        <p:nvSpPr>
          <p:cNvPr id="419" name="CustomShape 13"/>
          <p:cNvSpPr/>
          <p:nvPr/>
        </p:nvSpPr>
        <p:spPr>
          <a:xfrm>
            <a:off x="6343200" y="1752480"/>
            <a:ext cx="1234440" cy="364680"/>
          </a:xfrm>
          <a:prstGeom prst="rect">
            <a:avLst/>
          </a:prstGeom>
          <a:noFill/>
          <a:ln>
            <a:noFill/>
          </a:ln>
        </p:spPr>
        <p:txBody>
          <a:bodyPr bIns="45000" lIns="90000" rIns="90000" tIns="45000" wrap="none"/>
          <a:p>
            <a:pPr>
              <a:lnSpc>
                <a:spcPct val="100000"/>
              </a:lnSpc>
            </a:pPr>
            <a:r>
              <a:rPr lang="en-US">
                <a:solidFill>
                  <a:srgbClr val="000000"/>
                </a:solidFill>
                <a:latin typeface="Times New Roman"/>
                <a:ea typeface="ＭＳ Ｐゴシック"/>
              </a:rPr>
              <a:t>…  </a:t>
            </a:r>
            <a:r>
              <a:rPr lang="en-US">
                <a:solidFill>
                  <a:srgbClr val="000000"/>
                </a:solidFill>
                <a:latin typeface="Times New Roman"/>
                <a:ea typeface="ＭＳ Ｐゴシック"/>
              </a:rPr>
              <a:t>+   </a:t>
            </a:r>
            <a:r>
              <a:rPr i="1" lang="en-US">
                <a:solidFill>
                  <a:srgbClr val="000000"/>
                </a:solidFill>
                <a:latin typeface="Times New Roman"/>
                <a:ea typeface="ＭＳ Ｐゴシック"/>
              </a:rPr>
              <a:t>f</a:t>
            </a:r>
            <a:r>
              <a:rPr lang="en-US">
                <a:solidFill>
                  <a:srgbClr val="000000"/>
                </a:solidFill>
                <a:latin typeface="Times New Roman"/>
                <a:ea typeface="ＭＳ Ｐゴシック"/>
              </a:rPr>
              <a:t>160</a:t>
            </a:r>
            <a:endParaRPr/>
          </a:p>
        </p:txBody>
      </p:sp>
      <p:sp>
        <p:nvSpPr>
          <p:cNvPr id="420" name="CustomShape 14"/>
          <p:cNvSpPr/>
          <p:nvPr/>
        </p:nvSpPr>
        <p:spPr>
          <a:xfrm>
            <a:off x="304920" y="2743200"/>
            <a:ext cx="1294920" cy="516600"/>
          </a:xfrm>
          <a:prstGeom prst="rect">
            <a:avLst/>
          </a:prstGeom>
          <a:noFill/>
          <a:ln>
            <a:noFill/>
          </a:ln>
        </p:spPr>
        <p:txBody>
          <a:bodyPr bIns="45000" lIns="90000" rIns="90000" tIns="45000"/>
          <a:p>
            <a:pPr algn="ctr">
              <a:lnSpc>
                <a:spcPct val="100000"/>
              </a:lnSpc>
            </a:pPr>
            <a:r>
              <a:rPr lang="en-US" sz="1400">
                <a:solidFill>
                  <a:srgbClr val="000000"/>
                </a:solidFill>
                <a:latin typeface="Times New Roman"/>
                <a:ea typeface="ＭＳ Ｐゴシック"/>
              </a:rPr>
              <a:t>measured shape error </a:t>
            </a:r>
            <a:r>
              <a:rPr i="1" lang="en-US" sz="1400">
                <a:solidFill>
                  <a:srgbClr val="000000"/>
                </a:solidFill>
                <a:latin typeface="Times New Roman"/>
                <a:ea typeface="ＭＳ Ｐゴシック"/>
              </a:rPr>
              <a:t>z</a:t>
            </a:r>
            <a:endParaRPr/>
          </a:p>
        </p:txBody>
      </p:sp>
      <p:sp>
        <p:nvSpPr>
          <p:cNvPr id="421" name="CustomShape 15"/>
          <p:cNvSpPr/>
          <p:nvPr/>
        </p:nvSpPr>
        <p:spPr>
          <a:xfrm>
            <a:off x="4796640" y="2895480"/>
            <a:ext cx="1560240" cy="303480"/>
          </a:xfrm>
          <a:prstGeom prst="rect">
            <a:avLst/>
          </a:prstGeom>
          <a:noFill/>
          <a:ln>
            <a:noFill/>
          </a:ln>
        </p:spPr>
        <p:txBody>
          <a:bodyPr bIns="45000" lIns="90000" rIns="90000" tIns="45000" wrap="none"/>
          <a:p>
            <a:pPr algn="ctr">
              <a:lnSpc>
                <a:spcPct val="100000"/>
              </a:lnSpc>
            </a:pPr>
            <a:r>
              <a:rPr lang="en-US" sz="1400">
                <a:solidFill>
                  <a:srgbClr val="000000"/>
                </a:solidFill>
                <a:latin typeface="Times New Roman"/>
                <a:ea typeface="ＭＳ Ｐゴシック"/>
              </a:rPr>
              <a:t>influence functions</a:t>
            </a:r>
            <a:endParaRPr/>
          </a:p>
        </p:txBody>
      </p:sp>
      <p:sp>
        <p:nvSpPr>
          <p:cNvPr id="422" name="Line 16"/>
          <p:cNvSpPr/>
          <p:nvPr/>
        </p:nvSpPr>
        <p:spPr>
          <a:xfrm flipH="1" flipV="1">
            <a:off x="3886200" y="2590560"/>
            <a:ext cx="914400" cy="457200"/>
          </a:xfrm>
          <a:prstGeom prst="line">
            <a:avLst/>
          </a:prstGeom>
          <a:ln w="9360">
            <a:solidFill>
              <a:srgbClr val="000000"/>
            </a:solidFill>
            <a:round/>
            <a:tailEnd len="med" type="triangle" w="med"/>
          </a:ln>
        </p:spPr>
      </p:sp>
      <p:sp>
        <p:nvSpPr>
          <p:cNvPr id="423" name="Line 17"/>
          <p:cNvSpPr/>
          <p:nvPr/>
        </p:nvSpPr>
        <p:spPr>
          <a:xfrm flipV="1">
            <a:off x="5562360" y="2743200"/>
            <a:ext cx="0" cy="228600"/>
          </a:xfrm>
          <a:prstGeom prst="line">
            <a:avLst/>
          </a:prstGeom>
          <a:ln w="9360">
            <a:solidFill>
              <a:srgbClr val="000000"/>
            </a:solidFill>
            <a:round/>
            <a:tailEnd len="med" type="triangle" w="med"/>
          </a:ln>
        </p:spPr>
      </p:sp>
      <p:sp>
        <p:nvSpPr>
          <p:cNvPr id="424" name="Line 18"/>
          <p:cNvSpPr/>
          <p:nvPr/>
        </p:nvSpPr>
        <p:spPr>
          <a:xfrm flipV="1">
            <a:off x="6324480" y="2590560"/>
            <a:ext cx="1295280" cy="457200"/>
          </a:xfrm>
          <a:prstGeom prst="line">
            <a:avLst/>
          </a:prstGeom>
          <a:ln w="9360">
            <a:solidFill>
              <a:srgbClr val="000000"/>
            </a:solidFill>
            <a:round/>
            <a:tailEnd len="med" type="triangle" w="med"/>
          </a:ln>
        </p:spPr>
      </p:sp>
      <p:sp>
        <p:nvSpPr>
          <p:cNvPr id="425" name="CustomShape 19"/>
          <p:cNvSpPr/>
          <p:nvPr/>
        </p:nvSpPr>
        <p:spPr>
          <a:xfrm>
            <a:off x="362880" y="6058080"/>
            <a:ext cx="3014280" cy="364680"/>
          </a:xfrm>
          <a:prstGeom prst="rect">
            <a:avLst/>
          </a:prstGeom>
          <a:noFill/>
          <a:ln>
            <a:noFill/>
          </a:ln>
        </p:spPr>
        <p:txBody>
          <a:bodyPr bIns="45000" lIns="90000" rIns="90000" tIns="45000" wrap="none"/>
          <a:p>
            <a:pPr>
              <a:lnSpc>
                <a:spcPct val="100000"/>
              </a:lnSpc>
            </a:pPr>
            <a:r>
              <a:rPr lang="en-US">
                <a:solidFill>
                  <a:srgbClr val="000000"/>
                </a:solidFill>
                <a:latin typeface="Times New Roman"/>
                <a:ea typeface="ＭＳ Ｐゴシック"/>
              </a:rPr>
              <a:t>(What does mode 2 look like?)</a:t>
            </a:r>
            <a:endParaRPr/>
          </a:p>
        </p:txBody>
      </p:sp>
      <p:pic>
        <p:nvPicPr>
          <p:cNvPr descr="" id="426" name="Picture 47"/>
          <p:cNvPicPr/>
          <p:nvPr/>
        </p:nvPicPr>
        <p:blipFill>
          <a:blip r:embed="rId7"/>
          <a:srcRect b="0" l="8099" r="21074" t="6501"/>
          <a:stretch>
            <a:fillRect/>
          </a:stretch>
        </p:blipFill>
        <p:spPr>
          <a:xfrm>
            <a:off x="0" y="1143000"/>
            <a:ext cx="1828440" cy="1804680"/>
          </a:xfrm>
          <a:prstGeom prst="rect">
            <a:avLst/>
          </a:prstGeom>
          <a:ln>
            <a:noFill/>
          </a:ln>
        </p:spPr>
      </p:pic>
    </p:spTree>
  </p:cSld>
</p:sld>
</file>

<file path=ppt/slides/slide3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7" name="TextShape 1"/>
          <p:cNvSpPr txBox="1"/>
          <p:nvPr/>
        </p:nvSpPr>
        <p:spPr>
          <a:xfrm>
            <a:off x="6553080" y="6400800"/>
            <a:ext cx="2133360" cy="320400"/>
          </a:xfrm>
          <a:prstGeom prst="rect">
            <a:avLst/>
          </a:prstGeom>
        </p:spPr>
        <p:txBody>
          <a:bodyPr/>
          <a:p>
            <a:pPr>
              <a:lnSpc>
                <a:spcPct val="100000"/>
              </a:lnSpc>
            </a:pPr>
            <a:fld id="{EF268425-6950-4BD6-85AC-6AA79282CB75}" type="slidenum">
              <a:rPr lang="en-US" sz="1400">
                <a:solidFill>
                  <a:srgbClr val="000000"/>
                </a:solidFill>
                <a:latin typeface="Times New Roman"/>
                <a:ea typeface="ＭＳ Ｐゴシック"/>
              </a:rPr>
              <a:t>&lt;number&gt;</a:t>
            </a:fld>
            <a:endParaRPr/>
          </a:p>
        </p:txBody>
      </p:sp>
      <p:sp>
        <p:nvSpPr>
          <p:cNvPr id="428" name="TextShape 2"/>
          <p:cNvSpPr txBox="1"/>
          <p:nvPr/>
        </p:nvSpPr>
        <p:spPr>
          <a:xfrm>
            <a:off x="457200" y="228600"/>
            <a:ext cx="8229240" cy="410760"/>
          </a:xfrm>
          <a:prstGeom prst="rect">
            <a:avLst/>
          </a:prstGeom>
        </p:spPr>
        <p:txBody>
          <a:bodyPr anchor="ctr"/>
          <a:p>
            <a:pPr algn="ctr">
              <a:lnSpc>
                <a:spcPct val="100000"/>
              </a:lnSpc>
            </a:pPr>
            <a:r>
              <a:rPr lang="en-US" sz="2400">
                <a:solidFill>
                  <a:srgbClr val="000000"/>
                </a:solidFill>
                <a:latin typeface="Times New Roman"/>
                <a:ea typeface="ＭＳ Ｐゴシック"/>
              </a:rPr>
              <a:t>Solution by SVD</a:t>
            </a:r>
            <a:endParaRPr/>
          </a:p>
        </p:txBody>
      </p:sp>
      <p:sp>
        <p:nvSpPr>
          <p:cNvPr id="429" name="CustomShape 3"/>
          <p:cNvSpPr/>
          <p:nvPr/>
        </p:nvSpPr>
        <p:spPr>
          <a:xfrm>
            <a:off x="228600" y="2819520"/>
            <a:ext cx="8686440" cy="3580920"/>
          </a:xfrm>
          <a:prstGeom prst="rect">
            <a:avLst/>
          </a:prstGeom>
          <a:noFill/>
          <a:ln>
            <a:noFill/>
          </a:ln>
        </p:spPr>
        <p:txBody>
          <a:bodyPr bIns="45000" lIns="90000" rIns="90000" tIns="45000"/>
          <a:p>
            <a:pPr>
              <a:lnSpc>
                <a:spcPct val="80000"/>
              </a:lnSpc>
              <a:buFont typeface="StarSymbol"/>
              <a:buChar char=""/>
            </a:pPr>
            <a:r>
              <a:rPr lang="en-US">
                <a:solidFill>
                  <a:srgbClr val="000000"/>
                </a:solidFill>
                <a:latin typeface="Times New Roman"/>
                <a:ea typeface="ＭＳ Ｐゴシック"/>
              </a:rPr>
              <a:t>From right to left:</a:t>
            </a:r>
            <a:endParaRPr/>
          </a:p>
          <a:p>
            <a:pPr lvl="1">
              <a:lnSpc>
                <a:spcPct val="80000"/>
              </a:lnSpc>
              <a:buFont typeface="StarSymbol"/>
              <a:buAutoNum type="arabicPeriod"/>
            </a:pPr>
            <a:r>
              <a:rPr lang="en-US" sz="1600">
                <a:solidFill>
                  <a:srgbClr val="000000"/>
                </a:solidFill>
                <a:latin typeface="Times New Roman"/>
                <a:ea typeface="ＭＳ Ｐゴシック"/>
              </a:rPr>
              <a:t>Take scalar product of measured surface error and each bending mode:</a:t>
            </a:r>
            <a:endParaRPr/>
          </a:p>
          <a:p>
            <a:pPr lvl="2">
              <a:lnSpc>
                <a:spcPct val="80000"/>
              </a:lnSpc>
              <a:buFont typeface="StarSymbol"/>
              <a:buChar char=""/>
            </a:pPr>
            <a:r>
              <a:rPr lang="en-US" sz="1400">
                <a:solidFill>
                  <a:srgbClr val="000000"/>
                </a:solidFill>
                <a:latin typeface="Times New Roman"/>
                <a:ea typeface="ＭＳ Ｐゴシック"/>
              </a:rPr>
              <a:t>Resulting vector tells how much of each bending mode there is (mode coefs </a:t>
            </a:r>
            <a:r>
              <a:rPr i="1" lang="en-US" sz="1400">
                <a:solidFill>
                  <a:srgbClr val="000000"/>
                </a:solidFill>
                <a:latin typeface="Times New Roman"/>
                <a:ea typeface="ＭＳ Ｐゴシック"/>
              </a:rPr>
              <a:t>bj</a:t>
            </a:r>
            <a:r>
              <a:rPr lang="en-US" sz="1400">
                <a:solidFill>
                  <a:srgbClr val="000000"/>
                </a:solidFill>
                <a:latin typeface="Times New Roman"/>
                <a:ea typeface="ＭＳ Ｐゴシック"/>
              </a:rPr>
              <a:t> from prev slide).</a:t>
            </a:r>
            <a:endParaRPr/>
          </a:p>
          <a:p>
            <a:pPr lvl="1">
              <a:lnSpc>
                <a:spcPct val="80000"/>
              </a:lnSpc>
              <a:buFont typeface="StarSymbol"/>
              <a:buAutoNum type="arabicPeriod"/>
            </a:pPr>
            <a:r>
              <a:rPr lang="en-US" sz="1600">
                <a:solidFill>
                  <a:srgbClr val="000000"/>
                </a:solidFill>
                <a:latin typeface="Times New Roman"/>
                <a:ea typeface="ＭＳ Ｐゴシック"/>
              </a:rPr>
              <a:t>Multiply each mode coefficient by stiffness 1/</a:t>
            </a:r>
            <a:r>
              <a:rPr i="1" lang="en-US" sz="1600">
                <a:solidFill>
                  <a:srgbClr val="000000"/>
                </a:solidFill>
                <a:latin typeface="Times New Roman"/>
                <a:ea typeface="ＭＳ Ｐゴシック"/>
              </a:rPr>
              <a:t>wj</a:t>
            </a:r>
            <a:r>
              <a:rPr lang="en-US" sz="1600">
                <a:solidFill>
                  <a:srgbClr val="000000"/>
                </a:solidFill>
                <a:latin typeface="Times New Roman"/>
                <a:ea typeface="ＭＳ Ｐゴシック"/>
              </a:rPr>
              <a:t>.</a:t>
            </a:r>
            <a:endParaRPr/>
          </a:p>
          <a:p>
            <a:pPr lvl="2">
              <a:lnSpc>
                <a:spcPct val="80000"/>
              </a:lnSpc>
              <a:buFont typeface="StarSymbol"/>
              <a:buChar char=""/>
            </a:pPr>
            <a:r>
              <a:rPr lang="en-US" sz="1400">
                <a:solidFill>
                  <a:srgbClr val="000000"/>
                </a:solidFill>
                <a:latin typeface="Times New Roman"/>
                <a:ea typeface="ＭＳ Ｐゴシック"/>
              </a:rPr>
              <a:t>Resulting vector tells how much of each force mode.</a:t>
            </a:r>
            <a:endParaRPr/>
          </a:p>
          <a:p>
            <a:pPr lvl="1">
              <a:lnSpc>
                <a:spcPct val="80000"/>
              </a:lnSpc>
              <a:buFont typeface="StarSymbol"/>
              <a:buAutoNum type="arabicPeriod"/>
            </a:pPr>
            <a:r>
              <a:rPr lang="en-US" sz="1600">
                <a:solidFill>
                  <a:srgbClr val="000000"/>
                </a:solidFill>
                <a:latin typeface="Times New Roman"/>
                <a:ea typeface="ＭＳ Ｐゴシック"/>
              </a:rPr>
              <a:t>Convert from force modes to actuator forces.</a:t>
            </a:r>
            <a:endParaRPr/>
          </a:p>
          <a:p>
            <a:pPr>
              <a:lnSpc>
                <a:spcPct val="80000"/>
              </a:lnSpc>
              <a:buFont typeface="StarSymbol"/>
              <a:buChar char=""/>
            </a:pPr>
            <a:r>
              <a:rPr lang="en-US" sz="1600">
                <a:solidFill>
                  <a:srgbClr val="000000"/>
                </a:solidFill>
                <a:latin typeface="Times New Roman"/>
                <a:ea typeface="ＭＳ Ｐゴシック"/>
              </a:rPr>
              <a:t>If there is redundancy, some </a:t>
            </a:r>
            <a:r>
              <a:rPr i="1" lang="en-US" sz="1600">
                <a:solidFill>
                  <a:srgbClr val="000000"/>
                </a:solidFill>
                <a:latin typeface="Times New Roman"/>
                <a:ea typeface="ＭＳ Ｐゴシック"/>
              </a:rPr>
              <a:t>wj</a:t>
            </a:r>
            <a:r>
              <a:rPr lang="en-US" sz="1600">
                <a:solidFill>
                  <a:srgbClr val="000000"/>
                </a:solidFill>
                <a:latin typeface="Times New Roman"/>
                <a:ea typeface="ＭＳ Ｐゴシック"/>
              </a:rPr>
              <a:t> = 0.</a:t>
            </a:r>
            <a:endParaRPr/>
          </a:p>
          <a:p>
            <a:pPr lvl="1">
              <a:lnSpc>
                <a:spcPct val="80000"/>
              </a:lnSpc>
              <a:buFont typeface="StarSymbol"/>
              <a:buChar char=""/>
            </a:pPr>
            <a:r>
              <a:rPr lang="en-US" sz="1600">
                <a:solidFill>
                  <a:srgbClr val="000000"/>
                </a:solidFill>
                <a:latin typeface="Times New Roman"/>
                <a:ea typeface="ＭＳ Ｐゴシック"/>
              </a:rPr>
              <a:t>Corresponding columns of </a:t>
            </a:r>
            <a:r>
              <a:rPr b="1" i="1" lang="en-US" sz="1600">
                <a:solidFill>
                  <a:srgbClr val="000000"/>
                </a:solidFill>
                <a:latin typeface="Times New Roman"/>
                <a:ea typeface="ＭＳ Ｐゴシック"/>
              </a:rPr>
              <a:t>V</a:t>
            </a:r>
            <a:r>
              <a:rPr lang="en-US" sz="1600">
                <a:solidFill>
                  <a:srgbClr val="000000"/>
                </a:solidFill>
                <a:latin typeface="Times New Roman"/>
                <a:ea typeface="ＭＳ Ｐゴシック"/>
              </a:rPr>
              <a:t> are the force vectors that cause no displacement: the </a:t>
            </a:r>
            <a:r>
              <a:rPr i="1" lang="en-US" sz="1600">
                <a:solidFill>
                  <a:srgbClr val="000000"/>
                </a:solidFill>
                <a:latin typeface="Times New Roman"/>
                <a:ea typeface="ＭＳ Ｐゴシック"/>
              </a:rPr>
              <a:t>nullspace</a:t>
            </a:r>
            <a:r>
              <a:rPr lang="en-US" sz="1600">
                <a:solidFill>
                  <a:srgbClr val="000000"/>
                </a:solidFill>
                <a:latin typeface="Times New Roman"/>
                <a:ea typeface="ＭＳ Ｐゴシック"/>
              </a:rPr>
              <a:t> of </a:t>
            </a:r>
            <a:r>
              <a:rPr b="1" i="1" lang="en-US" sz="1600">
                <a:solidFill>
                  <a:srgbClr val="000000"/>
                </a:solidFill>
                <a:latin typeface="Times New Roman"/>
                <a:ea typeface="ＭＳ Ｐゴシック"/>
              </a:rPr>
              <a:t>A</a:t>
            </a:r>
            <a:r>
              <a:rPr lang="en-US" sz="1600">
                <a:solidFill>
                  <a:srgbClr val="000000"/>
                </a:solidFill>
                <a:latin typeface="Times New Roman"/>
                <a:ea typeface="ＭＳ Ｐゴシック"/>
              </a:rPr>
              <a:t>.</a:t>
            </a:r>
            <a:endParaRPr/>
          </a:p>
          <a:p>
            <a:pPr lvl="1">
              <a:lnSpc>
                <a:spcPct val="80000"/>
              </a:lnSpc>
              <a:buFont typeface="StarSymbol"/>
              <a:buChar char=""/>
            </a:pPr>
            <a:r>
              <a:rPr lang="en-US" sz="1600">
                <a:solidFill>
                  <a:srgbClr val="000000"/>
                </a:solidFill>
                <a:latin typeface="Times New Roman"/>
                <a:ea typeface="ＭＳ Ｐゴシック"/>
              </a:rPr>
              <a:t>Can add an infinite amount without changing mirror shape.</a:t>
            </a:r>
            <a:endParaRPr/>
          </a:p>
          <a:p>
            <a:pPr lvl="1">
              <a:lnSpc>
                <a:spcPct val="80000"/>
              </a:lnSpc>
              <a:buFont typeface="StarSymbol"/>
              <a:buChar char=""/>
            </a:pPr>
            <a:r>
              <a:rPr lang="en-US" sz="1600">
                <a:solidFill>
                  <a:srgbClr val="000000"/>
                </a:solidFill>
                <a:latin typeface="Times New Roman"/>
                <a:ea typeface="ＭＳ Ｐゴシック"/>
              </a:rPr>
              <a:t>Eliminate them by setting those (1/</a:t>
            </a:r>
            <a:r>
              <a:rPr i="1" lang="en-US" sz="1600">
                <a:solidFill>
                  <a:srgbClr val="000000"/>
                </a:solidFill>
                <a:latin typeface="Times New Roman"/>
                <a:ea typeface="ＭＳ Ｐゴシック"/>
              </a:rPr>
              <a:t>wj</a:t>
            </a:r>
            <a:r>
              <a:rPr lang="en-US" sz="1600">
                <a:solidFill>
                  <a:srgbClr val="000000"/>
                </a:solidFill>
                <a:latin typeface="Times New Roman"/>
                <a:ea typeface="ＭＳ Ｐゴシック"/>
              </a:rPr>
              <a:t>)</a:t>
            </a:r>
            <a:r>
              <a:rPr i="1" lang="en-US" sz="1600">
                <a:solidFill>
                  <a:srgbClr val="000000"/>
                </a:solidFill>
                <a:latin typeface="Times New Roman"/>
                <a:ea typeface="ＭＳ Ｐゴシック"/>
              </a:rPr>
              <a:t> </a:t>
            </a:r>
            <a:r>
              <a:rPr lang="en-US" sz="1600">
                <a:solidFill>
                  <a:srgbClr val="000000"/>
                </a:solidFill>
                <a:latin typeface="Times New Roman"/>
                <a:ea typeface="ＭＳ Ｐゴシック"/>
              </a:rPr>
              <a:t>to zero.</a:t>
            </a:r>
            <a:endParaRPr/>
          </a:p>
          <a:p>
            <a:pPr>
              <a:lnSpc>
                <a:spcPct val="80000"/>
              </a:lnSpc>
              <a:buFont typeface="StarSymbol"/>
              <a:buChar char=""/>
            </a:pPr>
            <a:r>
              <a:rPr lang="en-US" sz="1600">
                <a:solidFill>
                  <a:srgbClr val="000000"/>
                </a:solidFill>
                <a:latin typeface="Times New Roman"/>
                <a:ea typeface="ＭＳ Ｐゴシック"/>
              </a:rPr>
              <a:t>Do same for any </a:t>
            </a:r>
            <a:r>
              <a:rPr i="1" lang="en-US" sz="1600">
                <a:solidFill>
                  <a:srgbClr val="000000"/>
                </a:solidFill>
                <a:latin typeface="Times New Roman"/>
                <a:ea typeface="ＭＳ Ｐゴシック"/>
              </a:rPr>
              <a:t>wj</a:t>
            </a:r>
            <a:r>
              <a:rPr lang="en-US" sz="1600">
                <a:solidFill>
                  <a:srgbClr val="000000"/>
                </a:solidFill>
                <a:latin typeface="Times New Roman"/>
                <a:ea typeface="ＭＳ Ｐゴシック"/>
              </a:rPr>
              <a:t> small enough to give unreasonable forces.</a:t>
            </a:r>
            <a:endParaRPr/>
          </a:p>
          <a:p>
            <a:pPr>
              <a:lnSpc>
                <a:spcPct val="80000"/>
              </a:lnSpc>
              <a:buFont typeface="StarSymbol"/>
              <a:buChar char=""/>
            </a:pPr>
            <a:r>
              <a:rPr lang="en-US" sz="1600">
                <a:solidFill>
                  <a:srgbClr val="000000"/>
                </a:solidFill>
                <a:latin typeface="Times New Roman"/>
                <a:ea typeface="ＭＳ Ｐゴシック"/>
              </a:rPr>
              <a:t>Go further: Eliminate all the modes that don</a:t>
            </a:r>
            <a:r>
              <a:rPr lang="en-US" sz="1600">
                <a:solidFill>
                  <a:srgbClr val="000000"/>
                </a:solidFill>
                <a:latin typeface="Arial"/>
                <a:ea typeface="ＭＳ Ｐゴシック"/>
              </a:rPr>
              <a:t>’</a:t>
            </a:r>
            <a:r>
              <a:rPr lang="en-US" sz="1600">
                <a:solidFill>
                  <a:srgbClr val="000000"/>
                </a:solidFill>
                <a:latin typeface="Times New Roman"/>
                <a:ea typeface="ＭＳ Ｐゴシック"/>
              </a:rPr>
              <a:t>t affect the shape enough to justify their large forces.</a:t>
            </a:r>
            <a:endParaRPr/>
          </a:p>
        </p:txBody>
      </p:sp>
      <p:pic>
        <p:nvPicPr>
          <p:cNvPr descr="" id="430" name="Picture 17"/>
          <p:cNvPicPr/>
          <p:nvPr/>
        </p:nvPicPr>
        <p:blipFill>
          <a:blip r:embed="rId1"/>
          <a:stretch>
            <a:fillRect/>
          </a:stretch>
        </p:blipFill>
        <p:spPr>
          <a:xfrm>
            <a:off x="1828800" y="914400"/>
            <a:ext cx="5486040" cy="1740960"/>
          </a:xfrm>
          <a:prstGeom prst="rect">
            <a:avLst/>
          </a:prstGeom>
          <a:ln>
            <a:noFill/>
          </a:ln>
        </p:spPr>
      </p:pic>
      <p:sp>
        <p:nvSpPr>
          <p:cNvPr id="431" name="CustomShape 4"/>
          <p:cNvSpPr/>
          <p:nvPr/>
        </p:nvSpPr>
        <p:spPr>
          <a:xfrm>
            <a:off x="2010600" y="1635120"/>
            <a:ext cx="231480" cy="3034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bIns="45000" lIns="90000" rIns="90000" tIns="45000" wrap="none"/>
          <a:p>
            <a:pPr>
              <a:lnSpc>
                <a:spcPct val="100000"/>
              </a:lnSpc>
            </a:pPr>
            <a:r>
              <a:rPr i="1" lang="en-US" sz="1400">
                <a:solidFill>
                  <a:srgbClr val="000000"/>
                </a:solidFill>
                <a:latin typeface="Times New Roman"/>
                <a:ea typeface="ＭＳ Ｐゴシック"/>
              </a:rPr>
              <a:t>f</a:t>
            </a:r>
            <a:endParaRPr/>
          </a:p>
        </p:txBody>
      </p:sp>
      <p:sp>
        <p:nvSpPr>
          <p:cNvPr id="432" name="CustomShape 5"/>
          <p:cNvSpPr/>
          <p:nvPr/>
        </p:nvSpPr>
        <p:spPr>
          <a:xfrm>
            <a:off x="6916320" y="1625760"/>
            <a:ext cx="251280" cy="3034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bIns="45000" lIns="90000" rIns="90000" tIns="45000" wrap="none"/>
          <a:p>
            <a:pPr>
              <a:lnSpc>
                <a:spcPct val="100000"/>
              </a:lnSpc>
            </a:pPr>
            <a:r>
              <a:rPr i="1" lang="en-US" sz="1400">
                <a:solidFill>
                  <a:srgbClr val="000000"/>
                </a:solidFill>
                <a:latin typeface="Times New Roman"/>
                <a:ea typeface="ＭＳ Ｐゴシック"/>
              </a:rPr>
              <a:t>z</a:t>
            </a:r>
            <a:endParaRPr/>
          </a:p>
        </p:txBody>
      </p:sp>
    </p:spTree>
  </p:cSld>
</p:sld>
</file>

<file path=ppt/slides/slide3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3" name="TextShape 1"/>
          <p:cNvSpPr txBox="1"/>
          <p:nvPr/>
        </p:nvSpPr>
        <p:spPr>
          <a:xfrm>
            <a:off x="6553080" y="6400800"/>
            <a:ext cx="2133360" cy="320400"/>
          </a:xfrm>
          <a:prstGeom prst="rect">
            <a:avLst/>
          </a:prstGeom>
        </p:spPr>
        <p:txBody>
          <a:bodyPr/>
          <a:p>
            <a:pPr>
              <a:lnSpc>
                <a:spcPct val="100000"/>
              </a:lnSpc>
            </a:pPr>
            <a:fld id="{242813CF-5D8D-4608-BC06-E57BE2334851}" type="slidenum">
              <a:rPr lang="en-US" sz="1400">
                <a:solidFill>
                  <a:srgbClr val="000000"/>
                </a:solidFill>
                <a:latin typeface="Times New Roman"/>
                <a:ea typeface="ＭＳ Ｐゴシック"/>
              </a:rPr>
              <a:t>&lt;number&gt;</a:t>
            </a:fld>
            <a:endParaRPr/>
          </a:p>
        </p:txBody>
      </p:sp>
      <p:sp>
        <p:nvSpPr>
          <p:cNvPr id="434" name="TextShape 2"/>
          <p:cNvSpPr txBox="1"/>
          <p:nvPr/>
        </p:nvSpPr>
        <p:spPr>
          <a:xfrm>
            <a:off x="457200" y="228600"/>
            <a:ext cx="8229240" cy="410760"/>
          </a:xfrm>
          <a:prstGeom prst="rect">
            <a:avLst/>
          </a:prstGeom>
        </p:spPr>
        <p:txBody>
          <a:bodyPr anchor="ctr"/>
          <a:p>
            <a:pPr algn="ctr">
              <a:lnSpc>
                <a:spcPct val="100000"/>
              </a:lnSpc>
            </a:pPr>
            <a:r>
              <a:rPr lang="en-US" sz="2400">
                <a:solidFill>
                  <a:srgbClr val="000000"/>
                </a:solidFill>
                <a:latin typeface="Times New Roman"/>
                <a:ea typeface="ＭＳ Ｐゴシック"/>
              </a:rPr>
              <a:t>Measured bending modes for LBT primary mirror</a:t>
            </a:r>
            <a:endParaRPr/>
          </a:p>
        </p:txBody>
      </p:sp>
      <p:pic>
        <p:nvPicPr>
          <p:cNvPr descr="" id="435" name="Picture 5"/>
          <p:cNvPicPr/>
          <p:nvPr/>
        </p:nvPicPr>
        <p:blipFill>
          <a:blip r:embed="rId1"/>
          <a:stretch>
            <a:fillRect/>
          </a:stretch>
        </p:blipFill>
        <p:spPr>
          <a:xfrm>
            <a:off x="1828800" y="914400"/>
            <a:ext cx="3657240" cy="2742840"/>
          </a:xfrm>
          <a:prstGeom prst="rect">
            <a:avLst/>
          </a:prstGeom>
          <a:ln>
            <a:noFill/>
          </a:ln>
        </p:spPr>
      </p:pic>
      <p:pic>
        <p:nvPicPr>
          <p:cNvPr descr="" id="436" name="Picture 6"/>
          <p:cNvPicPr/>
          <p:nvPr/>
        </p:nvPicPr>
        <p:blipFill>
          <a:blip r:embed="rId2"/>
          <a:stretch>
            <a:fillRect/>
          </a:stretch>
        </p:blipFill>
        <p:spPr>
          <a:xfrm>
            <a:off x="1828800" y="3429000"/>
            <a:ext cx="3657240" cy="2742840"/>
          </a:xfrm>
          <a:prstGeom prst="rect">
            <a:avLst/>
          </a:prstGeom>
          <a:ln>
            <a:noFill/>
          </a:ln>
        </p:spPr>
      </p:pic>
      <p:pic>
        <p:nvPicPr>
          <p:cNvPr descr="" id="437" name="Picture 7"/>
          <p:cNvPicPr/>
          <p:nvPr/>
        </p:nvPicPr>
        <p:blipFill>
          <a:blip r:embed="rId3"/>
          <a:stretch>
            <a:fillRect/>
          </a:stretch>
        </p:blipFill>
        <p:spPr>
          <a:xfrm>
            <a:off x="5486400" y="914400"/>
            <a:ext cx="3657240" cy="2742840"/>
          </a:xfrm>
          <a:prstGeom prst="rect">
            <a:avLst/>
          </a:prstGeom>
          <a:ln>
            <a:noFill/>
          </a:ln>
        </p:spPr>
      </p:pic>
      <p:pic>
        <p:nvPicPr>
          <p:cNvPr descr="" id="438" name="Picture 8"/>
          <p:cNvPicPr/>
          <p:nvPr/>
        </p:nvPicPr>
        <p:blipFill>
          <a:blip r:embed="rId4"/>
          <a:stretch>
            <a:fillRect/>
          </a:stretch>
        </p:blipFill>
        <p:spPr>
          <a:xfrm>
            <a:off x="5486400" y="3429000"/>
            <a:ext cx="3657240" cy="2742840"/>
          </a:xfrm>
          <a:prstGeom prst="rect">
            <a:avLst/>
          </a:prstGeom>
          <a:ln>
            <a:noFill/>
          </a:ln>
        </p:spPr>
      </p:pic>
      <p:sp>
        <p:nvSpPr>
          <p:cNvPr id="439" name="CustomShape 3"/>
          <p:cNvSpPr/>
          <p:nvPr/>
        </p:nvSpPr>
        <p:spPr>
          <a:xfrm>
            <a:off x="914400" y="2057400"/>
            <a:ext cx="1391760" cy="820440"/>
          </a:xfrm>
          <a:prstGeom prst="rect">
            <a:avLst/>
          </a:prstGeom>
          <a:noFill/>
          <a:ln>
            <a:noFill/>
          </a:ln>
        </p:spPr>
        <p:txBody>
          <a:bodyPr bIns="45000" lIns="90000" rIns="90000" tIns="45000"/>
          <a:p>
            <a:pPr>
              <a:lnSpc>
                <a:spcPct val="100000"/>
              </a:lnSpc>
            </a:pPr>
            <a:r>
              <a:rPr lang="en-US" sz="1600">
                <a:solidFill>
                  <a:srgbClr val="000000"/>
                </a:solidFill>
                <a:latin typeface="Times New Roman"/>
                <a:ea typeface="ＭＳ Ｐゴシック"/>
              </a:rPr>
              <a:t>calculated by finite-element analysis</a:t>
            </a:r>
            <a:endParaRPr/>
          </a:p>
        </p:txBody>
      </p:sp>
      <p:sp>
        <p:nvSpPr>
          <p:cNvPr id="440" name="CustomShape 4"/>
          <p:cNvSpPr/>
          <p:nvPr/>
        </p:nvSpPr>
        <p:spPr>
          <a:xfrm>
            <a:off x="914400" y="4572000"/>
            <a:ext cx="1422000" cy="577080"/>
          </a:xfrm>
          <a:prstGeom prst="rect">
            <a:avLst/>
          </a:prstGeom>
          <a:noFill/>
          <a:ln>
            <a:noFill/>
          </a:ln>
        </p:spPr>
        <p:txBody>
          <a:bodyPr bIns="45000" lIns="90000" rIns="90000" tIns="45000"/>
          <a:p>
            <a:pPr>
              <a:lnSpc>
                <a:spcPct val="100000"/>
              </a:lnSpc>
            </a:pPr>
            <a:r>
              <a:rPr lang="en-US" sz="1600">
                <a:solidFill>
                  <a:srgbClr val="000000"/>
                </a:solidFill>
                <a:latin typeface="Times New Roman"/>
                <a:ea typeface="ＭＳ Ｐゴシック"/>
              </a:rPr>
              <a:t>measured</a:t>
            </a:r>
            <a:endParaRPr/>
          </a:p>
          <a:p>
            <a:pPr>
              <a:lnSpc>
                <a:spcPct val="100000"/>
              </a:lnSpc>
            </a:pPr>
            <a:r>
              <a:rPr lang="en-US" sz="1600">
                <a:solidFill>
                  <a:srgbClr val="000000"/>
                </a:solidFill>
                <a:latin typeface="Times New Roman"/>
                <a:ea typeface="ＭＳ Ｐゴシック"/>
              </a:rPr>
              <a:t>in lab</a:t>
            </a:r>
            <a:endParaRPr/>
          </a:p>
        </p:txBody>
      </p:sp>
      <p:sp>
        <p:nvSpPr>
          <p:cNvPr id="441" name="CustomShape 5"/>
          <p:cNvSpPr/>
          <p:nvPr/>
        </p:nvSpPr>
        <p:spPr>
          <a:xfrm>
            <a:off x="2824200" y="5943600"/>
            <a:ext cx="1299600" cy="577080"/>
          </a:xfrm>
          <a:prstGeom prst="rect">
            <a:avLst/>
          </a:prstGeom>
          <a:noFill/>
          <a:ln>
            <a:noFill/>
          </a:ln>
        </p:spPr>
        <p:txBody>
          <a:bodyPr bIns="45000" lIns="90000" rIns="90000" tIns="45000" wrap="none"/>
          <a:p>
            <a:pPr algn="ctr">
              <a:lnSpc>
                <a:spcPct val="100000"/>
              </a:lnSpc>
            </a:pPr>
            <a:r>
              <a:rPr lang="en-US" sz="1600">
                <a:solidFill>
                  <a:srgbClr val="000000"/>
                </a:solidFill>
                <a:latin typeface="Times New Roman"/>
                <a:ea typeface="ＭＳ Ｐゴシック"/>
              </a:rPr>
              <a:t>mode 1</a:t>
            </a:r>
            <a:endParaRPr/>
          </a:p>
          <a:p>
            <a:pPr algn="ctr">
              <a:lnSpc>
                <a:spcPct val="100000"/>
              </a:lnSpc>
            </a:pPr>
            <a:r>
              <a:rPr lang="en-US" sz="1600">
                <a:solidFill>
                  <a:srgbClr val="000000"/>
                </a:solidFill>
                <a:latin typeface="Times New Roman"/>
                <a:ea typeface="ＭＳ Ｐゴシック"/>
              </a:rPr>
              <a:t>5 N rms force</a:t>
            </a:r>
            <a:endParaRPr/>
          </a:p>
        </p:txBody>
      </p:sp>
      <p:sp>
        <p:nvSpPr>
          <p:cNvPr id="442" name="CustomShape 6"/>
          <p:cNvSpPr/>
          <p:nvPr/>
        </p:nvSpPr>
        <p:spPr>
          <a:xfrm>
            <a:off x="6481440" y="5943600"/>
            <a:ext cx="1401840" cy="577080"/>
          </a:xfrm>
          <a:prstGeom prst="rect">
            <a:avLst/>
          </a:prstGeom>
          <a:noFill/>
          <a:ln>
            <a:noFill/>
          </a:ln>
        </p:spPr>
        <p:txBody>
          <a:bodyPr bIns="45000" lIns="90000" rIns="90000" tIns="45000" wrap="none"/>
          <a:p>
            <a:pPr algn="ctr">
              <a:lnSpc>
                <a:spcPct val="100000"/>
              </a:lnSpc>
            </a:pPr>
            <a:r>
              <a:rPr lang="en-US" sz="1600">
                <a:solidFill>
                  <a:srgbClr val="000000"/>
                </a:solidFill>
                <a:latin typeface="Times New Roman"/>
                <a:ea typeface="ＭＳ Ｐゴシック"/>
              </a:rPr>
              <a:t>mode 3</a:t>
            </a:r>
            <a:endParaRPr/>
          </a:p>
          <a:p>
            <a:pPr algn="ctr">
              <a:lnSpc>
                <a:spcPct val="100000"/>
              </a:lnSpc>
            </a:pPr>
            <a:r>
              <a:rPr lang="en-US" sz="1600">
                <a:solidFill>
                  <a:srgbClr val="000000"/>
                </a:solidFill>
                <a:latin typeface="Times New Roman"/>
                <a:ea typeface="ＭＳ Ｐゴシック"/>
              </a:rPr>
              <a:t>30 N rms force</a:t>
            </a:r>
            <a:endParaRPr/>
          </a:p>
        </p:txBody>
      </p:sp>
    </p:spTree>
  </p:cSld>
</p:sld>
</file>

<file path=ppt/slides/slide3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3" name="TextShape 1"/>
          <p:cNvSpPr txBox="1"/>
          <p:nvPr/>
        </p:nvSpPr>
        <p:spPr>
          <a:xfrm>
            <a:off x="6553080" y="6400800"/>
            <a:ext cx="2133360" cy="320400"/>
          </a:xfrm>
          <a:prstGeom prst="rect">
            <a:avLst/>
          </a:prstGeom>
        </p:spPr>
        <p:txBody>
          <a:bodyPr/>
          <a:p>
            <a:pPr>
              <a:lnSpc>
                <a:spcPct val="100000"/>
              </a:lnSpc>
            </a:pPr>
            <a:fld id="{A7D9F8AA-4B49-458D-A27F-9CF715408354}" type="slidenum">
              <a:rPr lang="en-US" sz="1400">
                <a:solidFill>
                  <a:srgbClr val="000000"/>
                </a:solidFill>
                <a:latin typeface="Times New Roman"/>
                <a:ea typeface="ＭＳ Ｐゴシック"/>
              </a:rPr>
              <a:t>&lt;number&gt;</a:t>
            </a:fld>
            <a:endParaRPr/>
          </a:p>
        </p:txBody>
      </p:sp>
      <p:pic>
        <p:nvPicPr>
          <p:cNvPr descr="" id="444" name="Picture 14"/>
          <p:cNvPicPr/>
          <p:nvPr/>
        </p:nvPicPr>
        <p:blipFill>
          <a:blip r:embed="rId1"/>
          <a:stretch>
            <a:fillRect/>
          </a:stretch>
        </p:blipFill>
        <p:spPr>
          <a:xfrm>
            <a:off x="5486400" y="3429000"/>
            <a:ext cx="3657240" cy="2742840"/>
          </a:xfrm>
          <a:prstGeom prst="rect">
            <a:avLst/>
          </a:prstGeom>
          <a:ln>
            <a:noFill/>
          </a:ln>
        </p:spPr>
      </p:pic>
      <p:pic>
        <p:nvPicPr>
          <p:cNvPr descr="" id="445" name="Picture 12"/>
          <p:cNvPicPr/>
          <p:nvPr/>
        </p:nvPicPr>
        <p:blipFill>
          <a:blip r:embed="rId2"/>
          <a:stretch>
            <a:fillRect/>
          </a:stretch>
        </p:blipFill>
        <p:spPr>
          <a:xfrm>
            <a:off x="1828800" y="3429000"/>
            <a:ext cx="3657240" cy="2742840"/>
          </a:xfrm>
          <a:prstGeom prst="rect">
            <a:avLst/>
          </a:prstGeom>
          <a:ln>
            <a:noFill/>
          </a:ln>
        </p:spPr>
      </p:pic>
      <p:pic>
        <p:nvPicPr>
          <p:cNvPr descr="" id="446" name="Picture 11"/>
          <p:cNvPicPr/>
          <p:nvPr/>
        </p:nvPicPr>
        <p:blipFill>
          <a:blip r:embed="rId3"/>
          <a:stretch>
            <a:fillRect/>
          </a:stretch>
        </p:blipFill>
        <p:spPr>
          <a:xfrm>
            <a:off x="1828800" y="914400"/>
            <a:ext cx="3657240" cy="2742840"/>
          </a:xfrm>
          <a:prstGeom prst="rect">
            <a:avLst/>
          </a:prstGeom>
          <a:ln>
            <a:noFill/>
          </a:ln>
        </p:spPr>
      </p:pic>
      <p:sp>
        <p:nvSpPr>
          <p:cNvPr id="447" name="TextShape 2"/>
          <p:cNvSpPr txBox="1"/>
          <p:nvPr/>
        </p:nvSpPr>
        <p:spPr>
          <a:xfrm>
            <a:off x="457200" y="228600"/>
            <a:ext cx="8229240" cy="410760"/>
          </a:xfrm>
          <a:prstGeom prst="rect">
            <a:avLst/>
          </a:prstGeom>
        </p:spPr>
        <p:txBody>
          <a:bodyPr anchor="ctr"/>
          <a:p>
            <a:pPr algn="ctr">
              <a:lnSpc>
                <a:spcPct val="100000"/>
              </a:lnSpc>
            </a:pPr>
            <a:r>
              <a:rPr lang="en-US" sz="2400">
                <a:solidFill>
                  <a:srgbClr val="000000"/>
                </a:solidFill>
                <a:latin typeface="Times New Roman"/>
                <a:ea typeface="ＭＳ Ｐゴシック"/>
              </a:rPr>
              <a:t>Measured bending modes for LBT primary mirror</a:t>
            </a:r>
            <a:endParaRPr/>
          </a:p>
        </p:txBody>
      </p:sp>
      <p:sp>
        <p:nvSpPr>
          <p:cNvPr id="448" name="CustomShape 3"/>
          <p:cNvSpPr/>
          <p:nvPr/>
        </p:nvSpPr>
        <p:spPr>
          <a:xfrm>
            <a:off x="1298520" y="2057400"/>
            <a:ext cx="1004040" cy="333720"/>
          </a:xfrm>
          <a:prstGeom prst="rect">
            <a:avLst/>
          </a:prstGeom>
          <a:noFill/>
          <a:ln>
            <a:noFill/>
          </a:ln>
        </p:spPr>
        <p:txBody>
          <a:bodyPr bIns="45000" lIns="90000" rIns="90000" tIns="45000" wrap="none"/>
          <a:p>
            <a:pPr>
              <a:lnSpc>
                <a:spcPct val="100000"/>
              </a:lnSpc>
            </a:pPr>
            <a:r>
              <a:rPr lang="en-US" sz="1600">
                <a:solidFill>
                  <a:srgbClr val="000000"/>
                </a:solidFill>
                <a:latin typeface="Times New Roman"/>
                <a:ea typeface="ＭＳ Ｐゴシック"/>
              </a:rPr>
              <a:t>calculated</a:t>
            </a:r>
            <a:endParaRPr/>
          </a:p>
        </p:txBody>
      </p:sp>
      <p:sp>
        <p:nvSpPr>
          <p:cNvPr id="449" name="CustomShape 4"/>
          <p:cNvSpPr/>
          <p:nvPr/>
        </p:nvSpPr>
        <p:spPr>
          <a:xfrm>
            <a:off x="1374840" y="4572000"/>
            <a:ext cx="958320" cy="333720"/>
          </a:xfrm>
          <a:prstGeom prst="rect">
            <a:avLst/>
          </a:prstGeom>
          <a:noFill/>
          <a:ln>
            <a:noFill/>
          </a:ln>
        </p:spPr>
        <p:txBody>
          <a:bodyPr bIns="45000" lIns="90000" rIns="90000" tIns="45000" wrap="none"/>
          <a:p>
            <a:pPr>
              <a:lnSpc>
                <a:spcPct val="100000"/>
              </a:lnSpc>
            </a:pPr>
            <a:r>
              <a:rPr lang="en-US" sz="1600">
                <a:solidFill>
                  <a:srgbClr val="000000"/>
                </a:solidFill>
                <a:latin typeface="Times New Roman"/>
                <a:ea typeface="ＭＳ Ｐゴシック"/>
              </a:rPr>
              <a:t>measured</a:t>
            </a:r>
            <a:endParaRPr/>
          </a:p>
        </p:txBody>
      </p:sp>
      <p:sp>
        <p:nvSpPr>
          <p:cNvPr id="450" name="CustomShape 5"/>
          <p:cNvSpPr/>
          <p:nvPr/>
        </p:nvSpPr>
        <p:spPr>
          <a:xfrm>
            <a:off x="2747520" y="5943600"/>
            <a:ext cx="1401840" cy="577080"/>
          </a:xfrm>
          <a:prstGeom prst="rect">
            <a:avLst/>
          </a:prstGeom>
          <a:noFill/>
          <a:ln>
            <a:noFill/>
          </a:ln>
        </p:spPr>
        <p:txBody>
          <a:bodyPr bIns="45000" lIns="90000" rIns="90000" tIns="45000" wrap="none"/>
          <a:p>
            <a:pPr algn="ctr">
              <a:lnSpc>
                <a:spcPct val="100000"/>
              </a:lnSpc>
            </a:pPr>
            <a:r>
              <a:rPr lang="en-US" sz="1600">
                <a:solidFill>
                  <a:srgbClr val="000000"/>
                </a:solidFill>
                <a:latin typeface="Times New Roman"/>
                <a:ea typeface="ＭＳ Ｐゴシック"/>
              </a:rPr>
              <a:t>mode 5</a:t>
            </a:r>
            <a:endParaRPr/>
          </a:p>
          <a:p>
            <a:pPr algn="ctr">
              <a:lnSpc>
                <a:spcPct val="100000"/>
              </a:lnSpc>
            </a:pPr>
            <a:r>
              <a:rPr lang="en-US" sz="1600">
                <a:solidFill>
                  <a:srgbClr val="000000"/>
                </a:solidFill>
                <a:latin typeface="Times New Roman"/>
                <a:ea typeface="ＭＳ Ｐゴシック"/>
              </a:rPr>
              <a:t>60 N rms force</a:t>
            </a:r>
            <a:endParaRPr/>
          </a:p>
        </p:txBody>
      </p:sp>
      <p:sp>
        <p:nvSpPr>
          <p:cNvPr id="451" name="CustomShape 6"/>
          <p:cNvSpPr/>
          <p:nvPr/>
        </p:nvSpPr>
        <p:spPr>
          <a:xfrm>
            <a:off x="6481440" y="5943600"/>
            <a:ext cx="1401840" cy="577080"/>
          </a:xfrm>
          <a:prstGeom prst="rect">
            <a:avLst/>
          </a:prstGeom>
          <a:noFill/>
          <a:ln>
            <a:noFill/>
          </a:ln>
        </p:spPr>
        <p:txBody>
          <a:bodyPr bIns="45000" lIns="90000" rIns="90000" tIns="45000" wrap="none"/>
          <a:p>
            <a:pPr algn="ctr">
              <a:lnSpc>
                <a:spcPct val="100000"/>
              </a:lnSpc>
            </a:pPr>
            <a:r>
              <a:rPr lang="en-US" sz="1600">
                <a:solidFill>
                  <a:srgbClr val="000000"/>
                </a:solidFill>
                <a:latin typeface="Times New Roman"/>
                <a:ea typeface="ＭＳ Ｐゴシック"/>
              </a:rPr>
              <a:t>mode 6</a:t>
            </a:r>
            <a:endParaRPr/>
          </a:p>
          <a:p>
            <a:pPr algn="ctr">
              <a:lnSpc>
                <a:spcPct val="100000"/>
              </a:lnSpc>
            </a:pPr>
            <a:r>
              <a:rPr lang="en-US" sz="1600">
                <a:solidFill>
                  <a:srgbClr val="000000"/>
                </a:solidFill>
                <a:latin typeface="Times New Roman"/>
                <a:ea typeface="ＭＳ Ｐゴシック"/>
              </a:rPr>
              <a:t>85 N rms force</a:t>
            </a:r>
            <a:endParaRPr/>
          </a:p>
        </p:txBody>
      </p:sp>
      <p:pic>
        <p:nvPicPr>
          <p:cNvPr descr="" id="452" name="Picture 13"/>
          <p:cNvPicPr/>
          <p:nvPr/>
        </p:nvPicPr>
        <p:blipFill>
          <a:blip r:embed="rId4"/>
          <a:stretch>
            <a:fillRect/>
          </a:stretch>
        </p:blipFill>
        <p:spPr>
          <a:xfrm>
            <a:off x="5486400" y="914400"/>
            <a:ext cx="3657240" cy="2742840"/>
          </a:xfrm>
          <a:prstGeom prst="rect">
            <a:avLst/>
          </a:prstGeom>
          <a:ln>
            <a:noFill/>
          </a:ln>
        </p:spPr>
      </p:pic>
    </p:spTree>
  </p:cSld>
</p:sld>
</file>

<file path=ppt/slides/slide3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3" name="TextShape 1"/>
          <p:cNvSpPr txBox="1"/>
          <p:nvPr/>
        </p:nvSpPr>
        <p:spPr>
          <a:xfrm>
            <a:off x="6553080" y="6400800"/>
            <a:ext cx="2133360" cy="320400"/>
          </a:xfrm>
          <a:prstGeom prst="rect">
            <a:avLst/>
          </a:prstGeom>
        </p:spPr>
        <p:txBody>
          <a:bodyPr/>
          <a:p>
            <a:pPr>
              <a:lnSpc>
                <a:spcPct val="100000"/>
              </a:lnSpc>
            </a:pPr>
            <a:fld id="{FC3F479E-CFBD-49D3-B0B2-C5C8505968A3}" type="slidenum">
              <a:rPr lang="en-US" sz="1400">
                <a:solidFill>
                  <a:srgbClr val="000000"/>
                </a:solidFill>
                <a:latin typeface="Times New Roman"/>
                <a:ea typeface="ＭＳ Ｐゴシック"/>
              </a:rPr>
              <a:t>&lt;number&gt;</a:t>
            </a:fld>
            <a:endParaRPr/>
          </a:p>
        </p:txBody>
      </p:sp>
      <p:sp>
        <p:nvSpPr>
          <p:cNvPr id="454" name="TextShape 2"/>
          <p:cNvSpPr txBox="1"/>
          <p:nvPr/>
        </p:nvSpPr>
        <p:spPr>
          <a:xfrm>
            <a:off x="457200" y="228600"/>
            <a:ext cx="8229240" cy="410760"/>
          </a:xfrm>
          <a:prstGeom prst="rect">
            <a:avLst/>
          </a:prstGeom>
        </p:spPr>
        <p:txBody>
          <a:bodyPr anchor="ctr"/>
          <a:p>
            <a:pPr algn="ctr">
              <a:lnSpc>
                <a:spcPct val="100000"/>
              </a:lnSpc>
            </a:pPr>
            <a:r>
              <a:rPr lang="en-US" sz="2400">
                <a:solidFill>
                  <a:srgbClr val="000000"/>
                </a:solidFill>
                <a:latin typeface="Times New Roman"/>
                <a:ea typeface="ＭＳ Ｐゴシック"/>
              </a:rPr>
              <a:t>Comments on model fitting </a:t>
            </a:r>
            <a:endParaRPr/>
          </a:p>
        </p:txBody>
      </p:sp>
      <p:sp>
        <p:nvSpPr>
          <p:cNvPr id="455" name="TextShape 3"/>
          <p:cNvSpPr txBox="1"/>
          <p:nvPr/>
        </p:nvSpPr>
        <p:spPr>
          <a:xfrm>
            <a:off x="228600" y="914400"/>
            <a:ext cx="8686440" cy="5486040"/>
          </a:xfrm>
          <a:prstGeom prst="rect">
            <a:avLst/>
          </a:prstGeom>
        </p:spPr>
        <p:txBody>
          <a:bodyPr/>
          <a:p>
            <a:pPr>
              <a:lnSpc>
                <a:spcPct val="80000"/>
              </a:lnSpc>
              <a:buFont typeface="StarSymbol"/>
              <a:buChar char=""/>
            </a:pPr>
            <a:r>
              <a:rPr lang="en-US" sz="2000">
                <a:solidFill>
                  <a:srgbClr val="000000"/>
                </a:solidFill>
                <a:latin typeface="Times New Roman"/>
                <a:ea typeface="ＭＳ Ｐゴシック"/>
              </a:rPr>
              <a:t>You can solve any model fitting problem in the same way.</a:t>
            </a:r>
            <a:endParaRPr/>
          </a:p>
          <a:p>
            <a:pPr lvl="1">
              <a:lnSpc>
                <a:spcPct val="80000"/>
              </a:lnSpc>
              <a:buFont typeface="StarSymbol"/>
              <a:buChar char=""/>
            </a:pPr>
            <a:r>
              <a:rPr lang="en-US">
                <a:solidFill>
                  <a:srgbClr val="000000"/>
                </a:solidFill>
                <a:latin typeface="Times New Roman"/>
                <a:ea typeface="ＭＳ Ｐゴシック"/>
              </a:rPr>
              <a:t>Measure or calculate the influence of each parameter on the data.</a:t>
            </a:r>
            <a:endParaRPr/>
          </a:p>
          <a:p>
            <a:pPr lvl="1">
              <a:lnSpc>
                <a:spcPct val="80000"/>
              </a:lnSpc>
              <a:buFont typeface="StarSymbol"/>
              <a:buChar char=""/>
            </a:pPr>
            <a:r>
              <a:rPr lang="en-US">
                <a:solidFill>
                  <a:srgbClr val="000000"/>
                </a:solidFill>
                <a:latin typeface="Times New Roman"/>
                <a:ea typeface="ＭＳ Ｐゴシック"/>
              </a:rPr>
              <a:t>Think of it as an influence function, or a sensitivity, or a derivative.</a:t>
            </a:r>
            <a:endParaRPr/>
          </a:p>
          <a:p>
            <a:pPr lvl="1">
              <a:lnSpc>
                <a:spcPct val="80000"/>
              </a:lnSpc>
              <a:buFont typeface="StarSymbol"/>
              <a:buChar char=""/>
            </a:pPr>
            <a:r>
              <a:rPr lang="en-US">
                <a:solidFill>
                  <a:srgbClr val="000000"/>
                </a:solidFill>
                <a:latin typeface="Times New Roman"/>
                <a:ea typeface="ＭＳ Ｐゴシック"/>
              </a:rPr>
              <a:t>E. g. fitting functions to data</a:t>
            </a:r>
            <a:endParaRPr/>
          </a:p>
          <a:p>
            <a:pPr lvl="2">
              <a:lnSpc>
                <a:spcPct val="80000"/>
              </a:lnSpc>
              <a:buFont typeface="StarSymbol"/>
              <a:buChar char=""/>
            </a:pPr>
            <a:r>
              <a:rPr lang="en-US" sz="1600">
                <a:solidFill>
                  <a:srgbClr val="000000"/>
                </a:solidFill>
                <a:latin typeface="Times New Roman"/>
                <a:ea typeface="ＭＳ Ｐゴシック"/>
              </a:rPr>
              <a:t>Influence functions are your functions evaluated at the data points.</a:t>
            </a:r>
            <a:endParaRPr/>
          </a:p>
          <a:p>
            <a:pPr lvl="2">
              <a:lnSpc>
                <a:spcPct val="80000"/>
              </a:lnSpc>
              <a:buFont typeface="StarSymbol"/>
              <a:buChar char=""/>
            </a:pPr>
            <a:r>
              <a:rPr lang="en-US" sz="1600">
                <a:solidFill>
                  <a:srgbClr val="000000"/>
                </a:solidFill>
                <a:latin typeface="Times New Roman"/>
                <a:ea typeface="ＭＳ Ｐゴシック"/>
              </a:rPr>
              <a:t>Solution is the coefficients of the functions.</a:t>
            </a:r>
            <a:endParaRPr/>
          </a:p>
          <a:p>
            <a:pPr lvl="2">
              <a:lnSpc>
                <a:spcPct val="80000"/>
              </a:lnSpc>
              <a:buFont typeface="StarSymbol"/>
              <a:buChar char=""/>
            </a:pPr>
            <a:r>
              <a:rPr lang="en-US" sz="1600">
                <a:solidFill>
                  <a:srgbClr val="000000"/>
                </a:solidFill>
                <a:latin typeface="Times New Roman"/>
                <a:ea typeface="ＭＳ Ｐゴシック"/>
              </a:rPr>
              <a:t>Trivial with, e. g., Matlab </a:t>
            </a:r>
            <a:r>
              <a:rPr lang="en-US" sz="1600">
                <a:solidFill>
                  <a:srgbClr val="000000"/>
                </a:solidFill>
                <a:latin typeface="Arial"/>
                <a:ea typeface="ＭＳ Ｐゴシック"/>
              </a:rPr>
              <a:t>“</a:t>
            </a:r>
            <a:r>
              <a:rPr lang="en-US" sz="1600">
                <a:solidFill>
                  <a:srgbClr val="000000"/>
                </a:solidFill>
                <a:latin typeface="Times New Roman"/>
                <a:ea typeface="ＭＳ Ｐゴシック"/>
              </a:rPr>
              <a:t>\</a:t>
            </a:r>
            <a:r>
              <a:rPr lang="en-US" sz="1600">
                <a:solidFill>
                  <a:srgbClr val="000000"/>
                </a:solidFill>
                <a:latin typeface="Arial"/>
                <a:ea typeface="ＭＳ Ｐゴシック"/>
              </a:rPr>
              <a:t>”</a:t>
            </a:r>
            <a:r>
              <a:rPr lang="en-US" sz="1600">
                <a:solidFill>
                  <a:srgbClr val="000000"/>
                </a:solidFill>
                <a:latin typeface="Times New Roman"/>
                <a:ea typeface="ＭＳ Ｐゴシック"/>
              </a:rPr>
              <a:t> operator.</a:t>
            </a:r>
            <a:endParaRPr/>
          </a:p>
          <a:p>
            <a:pPr>
              <a:lnSpc>
                <a:spcPct val="80000"/>
              </a:lnSpc>
              <a:buFont typeface="StarSymbol"/>
              <a:buChar char=""/>
            </a:pPr>
            <a:r>
              <a:rPr lang="en-US" sz="2000">
                <a:solidFill>
                  <a:srgbClr val="000000"/>
                </a:solidFill>
                <a:latin typeface="Times New Roman"/>
                <a:ea typeface="ＭＳ Ｐゴシック"/>
              </a:rPr>
              <a:t>Be aware of redundancies in model.</a:t>
            </a:r>
            <a:endParaRPr/>
          </a:p>
          <a:p>
            <a:pPr lvl="1">
              <a:lnSpc>
                <a:spcPct val="80000"/>
              </a:lnSpc>
              <a:buFont typeface="StarSymbol"/>
              <a:buChar char=""/>
            </a:pPr>
            <a:r>
              <a:rPr lang="en-US">
                <a:solidFill>
                  <a:srgbClr val="000000"/>
                </a:solidFill>
                <a:latin typeface="Times New Roman"/>
                <a:ea typeface="ＭＳ Ｐゴシック"/>
              </a:rPr>
              <a:t>Use SVD if there are any.</a:t>
            </a:r>
            <a:endParaRPr/>
          </a:p>
          <a:p>
            <a:pPr>
              <a:lnSpc>
                <a:spcPct val="80000"/>
              </a:lnSpc>
              <a:buFont typeface="StarSymbol"/>
              <a:buChar char=""/>
            </a:pPr>
            <a:r>
              <a:rPr lang="en-US" sz="2000">
                <a:solidFill>
                  <a:srgbClr val="000000"/>
                </a:solidFill>
                <a:latin typeface="Times New Roman"/>
                <a:ea typeface="ＭＳ Ｐゴシック"/>
              </a:rPr>
              <a:t>For SVD, units can matter.</a:t>
            </a:r>
            <a:endParaRPr/>
          </a:p>
          <a:p>
            <a:pPr lvl="1">
              <a:lnSpc>
                <a:spcPct val="80000"/>
              </a:lnSpc>
              <a:buFont typeface="StarSymbol"/>
              <a:buChar char=""/>
            </a:pPr>
            <a:r>
              <a:rPr lang="en-US">
                <a:solidFill>
                  <a:srgbClr val="000000"/>
                </a:solidFill>
                <a:latin typeface="Times New Roman"/>
                <a:ea typeface="ＭＳ Ｐゴシック"/>
              </a:rPr>
              <a:t>SVD minimizes the </a:t>
            </a:r>
            <a:r>
              <a:rPr lang="en-US">
                <a:solidFill>
                  <a:srgbClr val="000000"/>
                </a:solidFill>
                <a:latin typeface="Arial"/>
                <a:ea typeface="ＭＳ Ｐゴシック"/>
              </a:rPr>
              <a:t>“</a:t>
            </a:r>
            <a:r>
              <a:rPr lang="en-US">
                <a:solidFill>
                  <a:srgbClr val="000000"/>
                </a:solidFill>
                <a:latin typeface="Times New Roman"/>
                <a:ea typeface="ＭＳ Ｐゴシック"/>
              </a:rPr>
              <a:t>length</a:t>
            </a:r>
            <a:r>
              <a:rPr lang="en-US">
                <a:solidFill>
                  <a:srgbClr val="000000"/>
                </a:solidFill>
                <a:latin typeface="Arial"/>
                <a:ea typeface="ＭＳ Ｐゴシック"/>
              </a:rPr>
              <a:t>”</a:t>
            </a:r>
            <a:r>
              <a:rPr lang="en-US">
                <a:solidFill>
                  <a:srgbClr val="000000"/>
                </a:solidFill>
                <a:latin typeface="Times New Roman"/>
                <a:ea typeface="ＭＳ Ｐゴシック"/>
              </a:rPr>
              <a:t> of the solution vector.</a:t>
            </a:r>
            <a:endParaRPr/>
          </a:p>
          <a:p>
            <a:pPr lvl="1">
              <a:lnSpc>
                <a:spcPct val="80000"/>
              </a:lnSpc>
              <a:buFont typeface="StarSymbol"/>
              <a:buChar char=""/>
            </a:pPr>
            <a:r>
              <a:rPr lang="en-US">
                <a:solidFill>
                  <a:srgbClr val="000000"/>
                </a:solidFill>
                <a:latin typeface="Times New Roman"/>
                <a:ea typeface="ＭＳ Ｐゴシック"/>
              </a:rPr>
              <a:t>If model parameters are of different kinds (e. g., primary mirror support forces and secondary mirror displacements), scale them so a unit change in each is equally </a:t>
            </a:r>
            <a:r>
              <a:rPr lang="en-US">
                <a:solidFill>
                  <a:srgbClr val="000000"/>
                </a:solidFill>
                <a:latin typeface="Arial"/>
                <a:ea typeface="ＭＳ Ｐゴシック"/>
              </a:rPr>
              <a:t>“</a:t>
            </a:r>
            <a:r>
              <a:rPr lang="en-US">
                <a:solidFill>
                  <a:srgbClr val="000000"/>
                </a:solidFill>
                <a:latin typeface="Times New Roman"/>
                <a:ea typeface="ＭＳ Ｐゴシック"/>
              </a:rPr>
              <a:t>painful</a:t>
            </a:r>
            <a:r>
              <a:rPr lang="en-US">
                <a:solidFill>
                  <a:srgbClr val="000000"/>
                </a:solidFill>
                <a:latin typeface="Arial"/>
                <a:ea typeface="ＭＳ Ｐゴシック"/>
              </a:rPr>
              <a:t>”</a:t>
            </a:r>
            <a:r>
              <a:rPr lang="en-US">
                <a:solidFill>
                  <a:srgbClr val="000000"/>
                </a:solidFill>
                <a:latin typeface="Times New Roman"/>
                <a:ea typeface="ＭＳ Ｐゴシック"/>
              </a:rPr>
              <a:t>.</a:t>
            </a:r>
            <a:endParaRPr/>
          </a:p>
          <a:p>
            <a:pPr>
              <a:lnSpc>
                <a:spcPct val="80000"/>
              </a:lnSpc>
              <a:buFont typeface="StarSymbol"/>
              <a:buChar char=""/>
            </a:pPr>
            <a:r>
              <a:rPr lang="en-US" sz="2000">
                <a:solidFill>
                  <a:srgbClr val="000000"/>
                </a:solidFill>
                <a:latin typeface="Times New Roman"/>
                <a:ea typeface="ＭＳ Ｐゴシック"/>
              </a:rPr>
              <a:t>Avoid huge range of numbers by normalizing data.</a:t>
            </a:r>
            <a:endParaRPr/>
          </a:p>
          <a:p>
            <a:pPr>
              <a:lnSpc>
                <a:spcPct val="80000"/>
              </a:lnSpc>
              <a:buFont typeface="StarSymbol"/>
              <a:buChar char=""/>
            </a:pPr>
            <a:r>
              <a:rPr lang="en-US" sz="2000">
                <a:solidFill>
                  <a:srgbClr val="000000"/>
                </a:solidFill>
                <a:latin typeface="Times New Roman"/>
                <a:ea typeface="ＭＳ Ｐゴシック"/>
              </a:rPr>
              <a:t>Think of the problem in physical terms, not just as a system of equations.</a:t>
            </a:r>
            <a:endParaRPr/>
          </a:p>
          <a:p>
            <a:endParaRPr/>
          </a:p>
        </p:txBody>
      </p:sp>
    </p:spTree>
  </p:cSld>
</p:sld>
</file>

<file path=ppt/slides/slide3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6" name="TextShape 1"/>
          <p:cNvSpPr txBox="1"/>
          <p:nvPr/>
        </p:nvSpPr>
        <p:spPr>
          <a:xfrm>
            <a:off x="6553080" y="6400800"/>
            <a:ext cx="2133360" cy="320400"/>
          </a:xfrm>
          <a:prstGeom prst="rect">
            <a:avLst/>
          </a:prstGeom>
        </p:spPr>
        <p:txBody>
          <a:bodyPr/>
          <a:p>
            <a:pPr>
              <a:lnSpc>
                <a:spcPct val="100000"/>
              </a:lnSpc>
            </a:pPr>
            <a:fld id="{3DE11BA7-08A0-4F3F-95C9-158DA34E0E6F}" type="slidenum">
              <a:rPr lang="en-US" sz="1400">
                <a:solidFill>
                  <a:srgbClr val="000000"/>
                </a:solidFill>
                <a:latin typeface="Times New Roman"/>
                <a:ea typeface="ＭＳ Ｐゴシック"/>
              </a:rPr>
              <a:t>&lt;number&gt;</a:t>
            </a:fld>
            <a:endParaRPr/>
          </a:p>
        </p:txBody>
      </p:sp>
      <p:sp>
        <p:nvSpPr>
          <p:cNvPr id="457" name="TextShape 2"/>
          <p:cNvSpPr txBox="1"/>
          <p:nvPr/>
        </p:nvSpPr>
        <p:spPr>
          <a:xfrm>
            <a:off x="457200" y="228600"/>
            <a:ext cx="8229240" cy="410760"/>
          </a:xfrm>
          <a:prstGeom prst="rect">
            <a:avLst/>
          </a:prstGeom>
        </p:spPr>
        <p:txBody>
          <a:bodyPr anchor="ctr"/>
          <a:p>
            <a:pPr algn="ctr">
              <a:lnSpc>
                <a:spcPct val="100000"/>
              </a:lnSpc>
            </a:pPr>
            <a:r>
              <a:rPr lang="en-US" sz="2400">
                <a:solidFill>
                  <a:srgbClr val="000000"/>
                </a:solidFill>
                <a:latin typeface="Times New Roman"/>
                <a:ea typeface="ＭＳ Ｐゴシック"/>
              </a:rPr>
              <a:t>Pitch and polishing surfaces</a:t>
            </a:r>
            <a:endParaRPr/>
          </a:p>
        </p:txBody>
      </p:sp>
      <p:sp>
        <p:nvSpPr>
          <p:cNvPr id="458" name="TextShape 3"/>
          <p:cNvSpPr txBox="1"/>
          <p:nvPr/>
        </p:nvSpPr>
        <p:spPr>
          <a:xfrm>
            <a:off x="228600" y="914400"/>
            <a:ext cx="8686440" cy="2971440"/>
          </a:xfrm>
          <a:prstGeom prst="rect">
            <a:avLst/>
          </a:prstGeom>
        </p:spPr>
        <p:txBody>
          <a:bodyPr/>
          <a:p>
            <a:pPr>
              <a:lnSpc>
                <a:spcPct val="80000"/>
              </a:lnSpc>
              <a:buFont typeface="StarSymbol"/>
              <a:buChar char=""/>
            </a:pPr>
            <a:r>
              <a:rPr lang="en-US">
                <a:solidFill>
                  <a:srgbClr val="000000"/>
                </a:solidFill>
                <a:latin typeface="Times New Roman"/>
                <a:ea typeface="ＭＳ Ｐゴシック"/>
              </a:rPr>
              <a:t>Traditional polishing surface is pitch, used by Newton to polish first telescope mirrors.</a:t>
            </a:r>
            <a:endParaRPr/>
          </a:p>
          <a:p>
            <a:pPr>
              <a:lnSpc>
                <a:spcPct val="80000"/>
              </a:lnSpc>
              <a:buFont typeface="StarSymbol"/>
              <a:buChar char=""/>
            </a:pPr>
            <a:r>
              <a:rPr lang="en-US">
                <a:solidFill>
                  <a:srgbClr val="000000"/>
                </a:solidFill>
                <a:latin typeface="Times New Roman"/>
                <a:ea typeface="ＭＳ Ｐゴシック"/>
              </a:rPr>
              <a:t>Extremely viscous fluid, like tar. Behaves like a solid for short periods, like a viscous fluid on longer timescales.</a:t>
            </a:r>
            <a:endParaRPr/>
          </a:p>
          <a:p>
            <a:pPr>
              <a:lnSpc>
                <a:spcPct val="80000"/>
              </a:lnSpc>
              <a:buFont typeface="StarSymbol"/>
              <a:buChar char=""/>
            </a:pPr>
            <a:r>
              <a:rPr lang="en-US">
                <a:solidFill>
                  <a:srgbClr val="000000"/>
                </a:solidFill>
                <a:latin typeface="Times New Roman"/>
                <a:ea typeface="ＭＳ Ｐゴシック"/>
              </a:rPr>
              <a:t>Serves 2 roles:</a:t>
            </a:r>
            <a:endParaRPr/>
          </a:p>
          <a:p>
            <a:pPr lvl="1">
              <a:lnSpc>
                <a:spcPct val="80000"/>
              </a:lnSpc>
              <a:buFont typeface="StarSymbol"/>
              <a:buChar char=""/>
            </a:pPr>
            <a:r>
              <a:rPr lang="en-US" sz="1600">
                <a:solidFill>
                  <a:srgbClr val="000000"/>
                </a:solidFill>
                <a:latin typeface="Times New Roman"/>
                <a:ea typeface="ＭＳ Ｐゴシック"/>
              </a:rPr>
              <a:t>Abrasive particles embed in pitch surface and are dragged across mirror surface.</a:t>
            </a:r>
            <a:endParaRPr/>
          </a:p>
          <a:p>
            <a:pPr lvl="1">
              <a:lnSpc>
                <a:spcPct val="80000"/>
              </a:lnSpc>
              <a:buFont typeface="StarSymbol"/>
              <a:buChar char=""/>
            </a:pPr>
            <a:r>
              <a:rPr lang="en-US" sz="1600">
                <a:solidFill>
                  <a:srgbClr val="000000"/>
                </a:solidFill>
                <a:latin typeface="Times New Roman"/>
                <a:ea typeface="ＭＳ Ｐゴシック"/>
              </a:rPr>
              <a:t>Flows to match the shape of the mirror when pressed against mirror.</a:t>
            </a:r>
            <a:endParaRPr/>
          </a:p>
          <a:p>
            <a:pPr>
              <a:lnSpc>
                <a:spcPct val="80000"/>
              </a:lnSpc>
              <a:buFont typeface="StarSymbol"/>
              <a:buChar char=""/>
            </a:pPr>
            <a:r>
              <a:rPr lang="en-US">
                <a:solidFill>
                  <a:srgbClr val="000000"/>
                </a:solidFill>
                <a:latin typeface="Times New Roman"/>
                <a:ea typeface="ＭＳ Ｐゴシック"/>
              </a:rPr>
              <a:t>Lap surface must match mirror surface to ~1 micron in order to achieve smoothing, and to maintain uniform pressure for figuring.</a:t>
            </a:r>
            <a:endParaRPr/>
          </a:p>
          <a:p>
            <a:pPr>
              <a:lnSpc>
                <a:spcPct val="80000"/>
              </a:lnSpc>
              <a:buFont typeface="StarSymbol"/>
              <a:buChar char=""/>
            </a:pPr>
            <a:r>
              <a:rPr lang="en-US">
                <a:solidFill>
                  <a:srgbClr val="000000"/>
                </a:solidFill>
                <a:latin typeface="Times New Roman"/>
                <a:ea typeface="ＭＳ Ｐゴシック"/>
              </a:rPr>
              <a:t>Synthetic polishing pads are often used on top of pitch.</a:t>
            </a:r>
            <a:endParaRPr/>
          </a:p>
        </p:txBody>
      </p:sp>
      <p:pic>
        <p:nvPicPr>
          <p:cNvPr descr="" id="459" name="Picture 4"/>
          <p:cNvPicPr/>
          <p:nvPr/>
        </p:nvPicPr>
        <p:blipFill>
          <a:blip r:embed="rId1"/>
          <a:stretch>
            <a:fillRect/>
          </a:stretch>
        </p:blipFill>
        <p:spPr>
          <a:xfrm>
            <a:off x="2514600" y="3886200"/>
            <a:ext cx="3552480" cy="2333160"/>
          </a:xfrm>
          <a:prstGeom prst="rect">
            <a:avLst/>
          </a:prstGeom>
          <a:ln>
            <a:noFill/>
          </a:ln>
        </p:spPr>
      </p:pic>
    </p:spTree>
  </p:cSld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TextShape 1"/>
          <p:cNvSpPr txBox="1"/>
          <p:nvPr/>
        </p:nvSpPr>
        <p:spPr>
          <a:xfrm>
            <a:off x="6553080" y="6400800"/>
            <a:ext cx="2133360" cy="320400"/>
          </a:xfrm>
          <a:prstGeom prst="rect">
            <a:avLst/>
          </a:prstGeom>
        </p:spPr>
        <p:txBody>
          <a:bodyPr/>
          <a:p>
            <a:pPr>
              <a:lnSpc>
                <a:spcPct val="100000"/>
              </a:lnSpc>
            </a:pPr>
            <a:fld id="{AE525610-C7C8-405D-86A1-42AADB2BBCA0}" type="slidenum">
              <a:rPr lang="en-US" sz="1400">
                <a:solidFill>
                  <a:srgbClr val="000000"/>
                </a:solidFill>
                <a:latin typeface="Times New Roman"/>
                <a:ea typeface="ＭＳ Ｐゴシック"/>
              </a:rPr>
              <a:t>&lt;number&gt;</a:t>
            </a:fld>
            <a:endParaRPr/>
          </a:p>
        </p:txBody>
      </p:sp>
      <p:sp>
        <p:nvSpPr>
          <p:cNvPr id="137" name="TextShape 2"/>
          <p:cNvSpPr txBox="1"/>
          <p:nvPr/>
        </p:nvSpPr>
        <p:spPr>
          <a:xfrm>
            <a:off x="457200" y="228600"/>
            <a:ext cx="8229240" cy="410760"/>
          </a:xfrm>
          <a:prstGeom prst="rect">
            <a:avLst/>
          </a:prstGeom>
        </p:spPr>
        <p:txBody>
          <a:bodyPr anchor="ctr"/>
          <a:p>
            <a:pPr algn="ctr">
              <a:lnSpc>
                <a:spcPct val="100000"/>
              </a:lnSpc>
            </a:pPr>
            <a:r>
              <a:rPr lang="en-US" sz="2400">
                <a:solidFill>
                  <a:srgbClr val="000000"/>
                </a:solidFill>
                <a:latin typeface="Times New Roman"/>
                <a:ea typeface="ＭＳ Ｐゴシック"/>
              </a:rPr>
              <a:t>Optical telescopes</a:t>
            </a:r>
            <a:endParaRPr/>
          </a:p>
        </p:txBody>
      </p:sp>
      <p:sp>
        <p:nvSpPr>
          <p:cNvPr id="138" name="TextShape 3"/>
          <p:cNvSpPr txBox="1"/>
          <p:nvPr/>
        </p:nvSpPr>
        <p:spPr>
          <a:xfrm>
            <a:off x="228600" y="5715000"/>
            <a:ext cx="8686440" cy="914040"/>
          </a:xfrm>
          <a:prstGeom prst="rect">
            <a:avLst/>
          </a:prstGeom>
        </p:spPr>
        <p:txBody>
          <a:bodyPr/>
          <a:p>
            <a:pPr>
              <a:lnSpc>
                <a:spcPct val="80000"/>
              </a:lnSpc>
              <a:buFont typeface="StarSymbol"/>
              <a:buChar char=""/>
            </a:pPr>
            <a:r>
              <a:rPr lang="en-US">
                <a:solidFill>
                  <a:srgbClr val="000000"/>
                </a:solidFill>
                <a:latin typeface="Times New Roman"/>
                <a:ea typeface="ＭＳ Ｐゴシック"/>
              </a:rPr>
              <a:t>Hale Telescope at Palomar used first large lightweighted mirror.</a:t>
            </a:r>
            <a:endParaRPr/>
          </a:p>
          <a:p>
            <a:pPr>
              <a:lnSpc>
                <a:spcPct val="80000"/>
              </a:lnSpc>
              <a:buFont typeface="StarSymbol"/>
              <a:buChar char=""/>
            </a:pPr>
            <a:r>
              <a:rPr lang="en-US">
                <a:solidFill>
                  <a:srgbClr val="000000"/>
                </a:solidFill>
                <a:latin typeface="Times New Roman"/>
                <a:ea typeface="ＭＳ Ｐゴシック"/>
              </a:rPr>
              <a:t>Most powerful telescope for 45 years because of difficulty making a larger mirror that would not distort due to its weight and thermal inertia.</a:t>
            </a:r>
            <a:endParaRPr/>
          </a:p>
        </p:txBody>
      </p:sp>
      <p:pic>
        <p:nvPicPr>
          <p:cNvPr descr="" id="139" name=""/>
          <p:cNvPicPr/>
          <p:nvPr/>
        </p:nvPicPr>
        <p:blipFill>
          <a:blip r:embed="rId1"/>
          <a:stretch>
            <a:fillRect/>
          </a:stretch>
        </p:blipFill>
        <p:spPr>
          <a:xfrm>
            <a:off x="1371600" y="914400"/>
            <a:ext cx="6400800" cy="4737240"/>
          </a:xfrm>
          <a:prstGeom prst="rect">
            <a:avLst/>
          </a:prstGeom>
          <a:ln>
            <a:solidFill>
              <a:srgbClr val="3465af"/>
            </a:solidFill>
          </a:ln>
        </p:spPr>
      </p:pic>
    </p:spTree>
  </p:cSld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TextShape 1"/>
          <p:cNvSpPr txBox="1"/>
          <p:nvPr/>
        </p:nvSpPr>
        <p:spPr>
          <a:xfrm>
            <a:off x="6553080" y="6400800"/>
            <a:ext cx="2133360" cy="320400"/>
          </a:xfrm>
          <a:prstGeom prst="rect">
            <a:avLst/>
          </a:prstGeom>
        </p:spPr>
        <p:txBody>
          <a:bodyPr/>
          <a:p>
            <a:pPr>
              <a:lnSpc>
                <a:spcPct val="100000"/>
              </a:lnSpc>
            </a:pPr>
            <a:fld id="{149D94DF-0A8E-4EB8-9770-4DAE314BFA78}" type="slidenum">
              <a:rPr lang="en-US" sz="1400">
                <a:solidFill>
                  <a:srgbClr val="000000"/>
                </a:solidFill>
                <a:latin typeface="Times New Roman"/>
                <a:ea typeface="ＭＳ Ｐゴシック"/>
              </a:rPr>
              <a:t>&lt;number&gt;</a:t>
            </a:fld>
            <a:endParaRPr/>
          </a:p>
        </p:txBody>
      </p:sp>
      <p:sp>
        <p:nvSpPr>
          <p:cNvPr id="141" name="TextShape 2"/>
          <p:cNvSpPr txBox="1"/>
          <p:nvPr/>
        </p:nvSpPr>
        <p:spPr>
          <a:xfrm>
            <a:off x="457200" y="228600"/>
            <a:ext cx="8229240" cy="410760"/>
          </a:xfrm>
          <a:prstGeom prst="rect">
            <a:avLst/>
          </a:prstGeom>
        </p:spPr>
        <p:txBody>
          <a:bodyPr anchor="ctr"/>
          <a:p>
            <a:pPr algn="ctr">
              <a:lnSpc>
                <a:spcPct val="100000"/>
              </a:lnSpc>
            </a:pPr>
            <a:r>
              <a:rPr lang="en-US" sz="2400">
                <a:solidFill>
                  <a:srgbClr val="000000"/>
                </a:solidFill>
                <a:latin typeface="Times New Roman"/>
                <a:ea typeface="ＭＳ Ｐゴシック"/>
              </a:rPr>
              <a:t>New mirror concepts after 1980: 1. Thin, solid mirrors</a:t>
            </a:r>
            <a:endParaRPr/>
          </a:p>
        </p:txBody>
      </p:sp>
      <p:sp>
        <p:nvSpPr>
          <p:cNvPr id="142" name="TextShape 3"/>
          <p:cNvSpPr txBox="1"/>
          <p:nvPr/>
        </p:nvSpPr>
        <p:spPr>
          <a:xfrm>
            <a:off x="228600" y="914400"/>
            <a:ext cx="8686440" cy="5486040"/>
          </a:xfrm>
          <a:prstGeom prst="rect">
            <a:avLst/>
          </a:prstGeom>
        </p:spPr>
        <p:txBody>
          <a:bodyPr/>
          <a:p>
            <a:pPr>
              <a:lnSpc>
                <a:spcPct val="80000"/>
              </a:lnSpc>
              <a:buFont typeface="StarSymbol"/>
              <a:buChar char=""/>
            </a:pPr>
            <a:r>
              <a:rPr lang="en-US">
                <a:solidFill>
                  <a:srgbClr val="000000"/>
                </a:solidFill>
                <a:latin typeface="Times New Roman"/>
                <a:ea typeface="ＭＳ Ｐゴシック"/>
              </a:rPr>
              <a:t>3 solutions emerged ~1980:</a:t>
            </a:r>
            <a:endParaRPr/>
          </a:p>
          <a:p>
            <a:pPr>
              <a:lnSpc>
                <a:spcPct val="80000"/>
              </a:lnSpc>
              <a:buFont typeface="StarSymbol"/>
              <a:buChar char=""/>
            </a:pPr>
            <a:r>
              <a:rPr lang="en-US">
                <a:solidFill>
                  <a:srgbClr val="000000"/>
                </a:solidFill>
                <a:latin typeface="Times New Roman"/>
                <a:ea typeface="ＭＳ Ｐゴシック"/>
              </a:rPr>
              <a:t>Thin, solid mirrors whose shape is controlled by active optics</a:t>
            </a:r>
            <a:endParaRPr/>
          </a:p>
          <a:p>
            <a:pPr lvl="1">
              <a:lnSpc>
                <a:spcPct val="80000"/>
              </a:lnSpc>
              <a:buFont typeface="StarSymbol"/>
              <a:buChar char=""/>
            </a:pPr>
            <a:r>
              <a:rPr lang="en-US" sz="1600">
                <a:solidFill>
                  <a:srgbClr val="000000"/>
                </a:solidFill>
                <a:latin typeface="Times New Roman"/>
                <a:ea typeface="ＭＳ Ｐゴシック"/>
              </a:rPr>
              <a:t>Active optics concept by Ray Wilson and colleagues in Europe</a:t>
            </a:r>
            <a:endParaRPr/>
          </a:p>
          <a:p>
            <a:pPr lvl="1">
              <a:lnSpc>
                <a:spcPct val="80000"/>
              </a:lnSpc>
              <a:buFont typeface="StarSymbol"/>
              <a:buChar char=""/>
            </a:pPr>
            <a:r>
              <a:rPr lang="en-US" sz="1600">
                <a:solidFill>
                  <a:srgbClr val="000000"/>
                </a:solidFill>
                <a:latin typeface="Times New Roman"/>
                <a:ea typeface="ＭＳ Ｐゴシック"/>
              </a:rPr>
              <a:t>Concept:</a:t>
            </a:r>
            <a:endParaRPr/>
          </a:p>
          <a:p>
            <a:pPr lvl="2">
              <a:lnSpc>
                <a:spcPct val="80000"/>
              </a:lnSpc>
              <a:buFont typeface="StarSymbol"/>
              <a:buChar char=""/>
            </a:pPr>
            <a:r>
              <a:rPr lang="en-US" sz="1400">
                <a:solidFill>
                  <a:srgbClr val="000000"/>
                </a:solidFill>
                <a:latin typeface="Times New Roman"/>
                <a:ea typeface="ＭＳ Ｐゴシック"/>
              </a:rPr>
              <a:t>Replace stiffness by active control of shape</a:t>
            </a:r>
            <a:endParaRPr/>
          </a:p>
          <a:p>
            <a:pPr lvl="2">
              <a:lnSpc>
                <a:spcPct val="80000"/>
              </a:lnSpc>
              <a:buFont typeface="StarSymbol"/>
              <a:buChar char=""/>
            </a:pPr>
            <a:r>
              <a:rPr lang="en-US" sz="1400">
                <a:solidFill>
                  <a:srgbClr val="000000"/>
                </a:solidFill>
                <a:latin typeface="Times New Roman"/>
                <a:ea typeface="ＭＳ Ｐゴシック"/>
              </a:rPr>
              <a:t>Reduces mass and thermal inertia (somewhat) with 175 mm thick mirror</a:t>
            </a:r>
            <a:endParaRPr/>
          </a:p>
          <a:p>
            <a:pPr lvl="1">
              <a:lnSpc>
                <a:spcPct val="80000"/>
              </a:lnSpc>
              <a:buFont typeface="StarSymbol"/>
              <a:buChar char=""/>
            </a:pPr>
            <a:r>
              <a:rPr lang="en-US" sz="1600">
                <a:solidFill>
                  <a:srgbClr val="000000"/>
                </a:solidFill>
                <a:latin typeface="Times New Roman"/>
                <a:ea typeface="ＭＳ Ｐゴシック"/>
              </a:rPr>
              <a:t>Technology:</a:t>
            </a:r>
            <a:endParaRPr/>
          </a:p>
          <a:p>
            <a:pPr lvl="2">
              <a:lnSpc>
                <a:spcPct val="80000"/>
              </a:lnSpc>
              <a:buFont typeface="StarSymbol"/>
              <a:buChar char=""/>
            </a:pPr>
            <a:r>
              <a:rPr lang="en-US" sz="1400">
                <a:solidFill>
                  <a:srgbClr val="000000"/>
                </a:solidFill>
                <a:latin typeface="Times New Roman"/>
                <a:ea typeface="ＭＳ Ｐゴシック"/>
              </a:rPr>
              <a:t> </a:t>
            </a:r>
            <a:r>
              <a:rPr lang="en-US" sz="1400">
                <a:solidFill>
                  <a:srgbClr val="000000"/>
                </a:solidFill>
                <a:latin typeface="Times New Roman"/>
                <a:ea typeface="ＭＳ Ｐゴシック"/>
              </a:rPr>
              <a:t>Zerodur glass ceramic and ULE glass, both with near zero thermal expansion</a:t>
            </a:r>
            <a:endParaRPr/>
          </a:p>
          <a:p>
            <a:pPr lvl="2">
              <a:lnSpc>
                <a:spcPct val="80000"/>
              </a:lnSpc>
              <a:buFont typeface="StarSymbol"/>
              <a:buChar char=""/>
            </a:pPr>
            <a:r>
              <a:rPr lang="en-US" sz="1400">
                <a:solidFill>
                  <a:srgbClr val="000000"/>
                </a:solidFill>
                <a:latin typeface="Times New Roman"/>
                <a:ea typeface="ＭＳ Ｐゴシック"/>
              </a:rPr>
              <a:t>Precise active mirror supports</a:t>
            </a:r>
            <a:endParaRPr/>
          </a:p>
          <a:p>
            <a:pPr lvl="2">
              <a:lnSpc>
                <a:spcPct val="80000"/>
              </a:lnSpc>
              <a:buFont typeface="StarSymbol"/>
              <a:buChar char=""/>
            </a:pPr>
            <a:r>
              <a:rPr lang="en-US" sz="1400">
                <a:solidFill>
                  <a:srgbClr val="000000"/>
                </a:solidFill>
                <a:latin typeface="Times New Roman"/>
                <a:ea typeface="ＭＳ Ｐゴシック"/>
              </a:rPr>
              <a:t>Wavefront sensors similar to those used for adaptive optics</a:t>
            </a:r>
            <a:endParaRPr/>
          </a:p>
          <a:p>
            <a:pPr lvl="1">
              <a:lnSpc>
                <a:spcPct val="80000"/>
              </a:lnSpc>
              <a:buFont typeface="StarSymbol"/>
              <a:buChar char=""/>
            </a:pPr>
            <a:r>
              <a:rPr lang="en-US" sz="1600">
                <a:solidFill>
                  <a:srgbClr val="000000"/>
                </a:solidFill>
                <a:latin typeface="Times New Roman"/>
                <a:ea typeface="ＭＳ Ｐゴシック"/>
              </a:rPr>
              <a:t>ESO VLT (4 x 8.2 m), 2 Gemini telescopes, Subaru telescope</a:t>
            </a:r>
            <a:endParaRPr/>
          </a:p>
        </p:txBody>
      </p:sp>
      <p:pic>
        <p:nvPicPr>
          <p:cNvPr descr="" id="143" name="Picture 4"/>
          <p:cNvPicPr/>
          <p:nvPr/>
        </p:nvPicPr>
        <p:blipFill>
          <a:blip r:embed="rId1"/>
          <a:stretch>
            <a:fillRect/>
          </a:stretch>
        </p:blipFill>
        <p:spPr>
          <a:xfrm>
            <a:off x="304920" y="3809880"/>
            <a:ext cx="3665160" cy="2927160"/>
          </a:xfrm>
          <a:prstGeom prst="rect">
            <a:avLst/>
          </a:prstGeom>
          <a:ln>
            <a:noFill/>
          </a:ln>
        </p:spPr>
      </p:pic>
      <p:pic>
        <p:nvPicPr>
          <p:cNvPr descr="" id="144" name="Picture 5"/>
          <p:cNvPicPr/>
          <p:nvPr/>
        </p:nvPicPr>
        <p:blipFill>
          <a:blip r:embed="rId2"/>
          <a:stretch>
            <a:fillRect/>
          </a:stretch>
        </p:blipFill>
        <p:spPr>
          <a:xfrm>
            <a:off x="4419720" y="3809880"/>
            <a:ext cx="3809520" cy="2962080"/>
          </a:xfrm>
          <a:prstGeom prst="rect">
            <a:avLst/>
          </a:prstGeom>
          <a:ln>
            <a:noFill/>
          </a:ln>
        </p:spPr>
      </p:pic>
    </p:spTree>
  </p:cSld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TextShape 1"/>
          <p:cNvSpPr txBox="1"/>
          <p:nvPr/>
        </p:nvSpPr>
        <p:spPr>
          <a:xfrm>
            <a:off x="6553080" y="6400800"/>
            <a:ext cx="2133360" cy="320400"/>
          </a:xfrm>
          <a:prstGeom prst="rect">
            <a:avLst/>
          </a:prstGeom>
        </p:spPr>
        <p:txBody>
          <a:bodyPr/>
          <a:p>
            <a:pPr>
              <a:lnSpc>
                <a:spcPct val="100000"/>
              </a:lnSpc>
            </a:pPr>
            <a:fld id="{F871FC9F-53AD-4473-B675-FE20E48F8DB4}" type="slidenum">
              <a:rPr lang="en-US" sz="1400">
                <a:solidFill>
                  <a:srgbClr val="000000"/>
                </a:solidFill>
                <a:latin typeface="Times New Roman"/>
                <a:ea typeface="ＭＳ Ｐゴシック"/>
              </a:rPr>
              <a:t>&lt;number&gt;</a:t>
            </a:fld>
            <a:endParaRPr/>
          </a:p>
        </p:txBody>
      </p:sp>
      <p:sp>
        <p:nvSpPr>
          <p:cNvPr id="146" name="TextShape 2"/>
          <p:cNvSpPr txBox="1"/>
          <p:nvPr/>
        </p:nvSpPr>
        <p:spPr>
          <a:xfrm>
            <a:off x="457200" y="228600"/>
            <a:ext cx="8229240" cy="410760"/>
          </a:xfrm>
          <a:prstGeom prst="rect">
            <a:avLst/>
          </a:prstGeom>
        </p:spPr>
        <p:txBody>
          <a:bodyPr anchor="ctr"/>
          <a:p>
            <a:pPr algn="ctr">
              <a:lnSpc>
                <a:spcPct val="100000"/>
              </a:lnSpc>
            </a:pPr>
            <a:r>
              <a:rPr lang="en-US" sz="2400">
                <a:solidFill>
                  <a:srgbClr val="000000"/>
                </a:solidFill>
                <a:latin typeface="Times New Roman"/>
                <a:ea typeface="ＭＳ Ｐゴシック"/>
              </a:rPr>
              <a:t>2. Segmented mirrors</a:t>
            </a:r>
            <a:endParaRPr/>
          </a:p>
        </p:txBody>
      </p:sp>
      <p:sp>
        <p:nvSpPr>
          <p:cNvPr id="147" name="TextShape 3"/>
          <p:cNvSpPr txBox="1"/>
          <p:nvPr/>
        </p:nvSpPr>
        <p:spPr>
          <a:xfrm>
            <a:off x="228600" y="914400"/>
            <a:ext cx="8686440" cy="2742840"/>
          </a:xfrm>
          <a:prstGeom prst="rect">
            <a:avLst/>
          </a:prstGeom>
        </p:spPr>
        <p:txBody>
          <a:bodyPr/>
          <a:p>
            <a:pPr>
              <a:lnSpc>
                <a:spcPct val="80000"/>
              </a:lnSpc>
              <a:buFont typeface="StarSymbol"/>
              <a:buChar char=""/>
            </a:pPr>
            <a:r>
              <a:rPr lang="en-US" sz="1600">
                <a:solidFill>
                  <a:srgbClr val="000000"/>
                </a:solidFill>
                <a:latin typeface="Times New Roman"/>
                <a:ea typeface="ＭＳ Ｐゴシック"/>
              </a:rPr>
              <a:t>Developed by Jerry Nelson and colleagues at UC</a:t>
            </a:r>
            <a:endParaRPr/>
          </a:p>
          <a:p>
            <a:pPr>
              <a:lnSpc>
                <a:spcPct val="80000"/>
              </a:lnSpc>
              <a:buFont typeface="StarSymbol"/>
              <a:buChar char=""/>
            </a:pPr>
            <a:r>
              <a:rPr lang="en-US" sz="1600">
                <a:solidFill>
                  <a:srgbClr val="000000"/>
                </a:solidFill>
                <a:latin typeface="Times New Roman"/>
                <a:ea typeface="ＭＳ Ｐゴシック"/>
              </a:rPr>
              <a:t>Concept:</a:t>
            </a:r>
            <a:endParaRPr/>
          </a:p>
          <a:p>
            <a:pPr lvl="1">
              <a:lnSpc>
                <a:spcPct val="80000"/>
              </a:lnSpc>
              <a:buFont typeface="StarSymbol"/>
              <a:buChar char=""/>
            </a:pPr>
            <a:r>
              <a:rPr lang="en-US" sz="1400">
                <a:solidFill>
                  <a:srgbClr val="000000"/>
                </a:solidFill>
                <a:latin typeface="Times New Roman"/>
                <a:ea typeface="ＭＳ Ｐゴシック"/>
              </a:rPr>
              <a:t>Achieve continuous optical surface by active control of position of small segments.</a:t>
            </a:r>
            <a:endParaRPr/>
          </a:p>
          <a:p>
            <a:pPr lvl="1">
              <a:lnSpc>
                <a:spcPct val="80000"/>
              </a:lnSpc>
              <a:buFont typeface="StarSymbol"/>
              <a:buChar char=""/>
            </a:pPr>
            <a:r>
              <a:rPr lang="en-US" sz="1400">
                <a:solidFill>
                  <a:srgbClr val="000000"/>
                </a:solidFill>
                <a:latin typeface="Times New Roman"/>
                <a:ea typeface="ＭＳ Ｐゴシック"/>
              </a:rPr>
              <a:t>Reduces mass and thermal inertia even more than thin solid mirror (75 mm vs 175 mm)</a:t>
            </a:r>
            <a:endParaRPr/>
          </a:p>
          <a:p>
            <a:pPr>
              <a:lnSpc>
                <a:spcPct val="80000"/>
              </a:lnSpc>
              <a:buFont typeface="StarSymbol"/>
              <a:buChar char=""/>
            </a:pPr>
            <a:r>
              <a:rPr lang="en-US" sz="1600">
                <a:solidFill>
                  <a:srgbClr val="000000"/>
                </a:solidFill>
                <a:latin typeface="Times New Roman"/>
                <a:ea typeface="ＭＳ Ｐゴシック"/>
              </a:rPr>
              <a:t>Technology</a:t>
            </a:r>
            <a:endParaRPr/>
          </a:p>
          <a:p>
            <a:pPr lvl="1">
              <a:lnSpc>
                <a:spcPct val="80000"/>
              </a:lnSpc>
              <a:buFont typeface="StarSymbol"/>
              <a:buChar char=""/>
            </a:pPr>
            <a:r>
              <a:rPr lang="en-US" sz="1400">
                <a:solidFill>
                  <a:srgbClr val="000000"/>
                </a:solidFill>
                <a:latin typeface="Times New Roman"/>
                <a:ea typeface="ＭＳ Ｐゴシック"/>
              </a:rPr>
              <a:t>Precise segment positioning actuators (~10 nm resolution)</a:t>
            </a:r>
            <a:endParaRPr/>
          </a:p>
          <a:p>
            <a:pPr lvl="1">
              <a:lnSpc>
                <a:spcPct val="80000"/>
              </a:lnSpc>
              <a:buFont typeface="StarSymbol"/>
              <a:buChar char=""/>
            </a:pPr>
            <a:r>
              <a:rPr lang="en-US" sz="1400">
                <a:solidFill>
                  <a:srgbClr val="000000"/>
                </a:solidFill>
                <a:latin typeface="Times New Roman"/>
                <a:ea typeface="ＭＳ Ｐゴシック"/>
              </a:rPr>
              <a:t>Precise segment-segment displacement sensors</a:t>
            </a:r>
            <a:endParaRPr/>
          </a:p>
          <a:p>
            <a:pPr lvl="1">
              <a:lnSpc>
                <a:spcPct val="80000"/>
              </a:lnSpc>
              <a:buFont typeface="StarSymbol"/>
              <a:buChar char=""/>
            </a:pPr>
            <a:r>
              <a:rPr lang="en-US" sz="1400">
                <a:solidFill>
                  <a:srgbClr val="000000"/>
                </a:solidFill>
                <a:latin typeface="Times New Roman"/>
                <a:ea typeface="ＭＳ Ｐゴシック"/>
              </a:rPr>
              <a:t>Occasional wavefront measurement of segment phasing</a:t>
            </a:r>
            <a:endParaRPr/>
          </a:p>
          <a:p>
            <a:pPr>
              <a:lnSpc>
                <a:spcPct val="80000"/>
              </a:lnSpc>
              <a:buFont typeface="StarSymbol"/>
              <a:buChar char=""/>
            </a:pPr>
            <a:r>
              <a:rPr lang="en-US" sz="1600">
                <a:solidFill>
                  <a:srgbClr val="000000"/>
                </a:solidFill>
                <a:latin typeface="Times New Roman"/>
                <a:ea typeface="ＭＳ Ｐゴシック"/>
              </a:rPr>
              <a:t>Used for Keck, Hobby-Eberly, Grantecan, SALT</a:t>
            </a:r>
            <a:endParaRPr/>
          </a:p>
          <a:p>
            <a:pPr>
              <a:lnSpc>
                <a:spcPct val="80000"/>
              </a:lnSpc>
              <a:buFont typeface="StarSymbol"/>
              <a:buChar char=""/>
            </a:pPr>
            <a:r>
              <a:rPr lang="en-US" sz="1600">
                <a:solidFill>
                  <a:srgbClr val="000000"/>
                </a:solidFill>
                <a:latin typeface="Times New Roman"/>
                <a:ea typeface="ＭＳ Ｐゴシック"/>
              </a:rPr>
              <a:t>To be used for TMT (30 m), ESO ELT (39 m)</a:t>
            </a:r>
            <a:endParaRPr/>
          </a:p>
        </p:txBody>
      </p:sp>
      <p:pic>
        <p:nvPicPr>
          <p:cNvPr descr="" id="148" name="Picture 4"/>
          <p:cNvPicPr/>
          <p:nvPr/>
        </p:nvPicPr>
        <p:blipFill>
          <a:blip r:embed="rId1"/>
          <a:stretch>
            <a:fillRect/>
          </a:stretch>
        </p:blipFill>
        <p:spPr>
          <a:xfrm>
            <a:off x="533520" y="3886200"/>
            <a:ext cx="4146120" cy="2758680"/>
          </a:xfrm>
          <a:prstGeom prst="rect">
            <a:avLst/>
          </a:prstGeom>
          <a:ln>
            <a:noFill/>
          </a:ln>
        </p:spPr>
      </p:pic>
      <p:pic>
        <p:nvPicPr>
          <p:cNvPr descr="" id="149" name="Picture 5"/>
          <p:cNvPicPr/>
          <p:nvPr/>
        </p:nvPicPr>
        <p:blipFill>
          <a:blip r:embed="rId2"/>
          <a:stretch>
            <a:fillRect/>
          </a:stretch>
        </p:blipFill>
        <p:spPr>
          <a:xfrm>
            <a:off x="5791320" y="3886200"/>
            <a:ext cx="2329920" cy="2781000"/>
          </a:xfrm>
          <a:prstGeom prst="rect">
            <a:avLst/>
          </a:prstGeom>
          <a:ln>
            <a:noFill/>
          </a:ln>
        </p:spPr>
      </p:pic>
    </p:spTree>
  </p:cSld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TextShape 1"/>
          <p:cNvSpPr txBox="1"/>
          <p:nvPr/>
        </p:nvSpPr>
        <p:spPr>
          <a:xfrm>
            <a:off x="6553080" y="6400800"/>
            <a:ext cx="2133360" cy="320400"/>
          </a:xfrm>
          <a:prstGeom prst="rect">
            <a:avLst/>
          </a:prstGeom>
        </p:spPr>
        <p:txBody>
          <a:bodyPr/>
          <a:p>
            <a:pPr>
              <a:lnSpc>
                <a:spcPct val="100000"/>
              </a:lnSpc>
            </a:pPr>
            <a:fld id="{7FEF70A0-DE6E-4047-9F9D-40417122919B}" type="slidenum">
              <a:rPr lang="en-US" sz="1400">
                <a:solidFill>
                  <a:srgbClr val="000000"/>
                </a:solidFill>
                <a:latin typeface="Times New Roman"/>
                <a:ea typeface="ＭＳ Ｐゴシック"/>
              </a:rPr>
              <a:t>&lt;number&gt;</a:t>
            </a:fld>
            <a:endParaRPr/>
          </a:p>
        </p:txBody>
      </p:sp>
      <p:sp>
        <p:nvSpPr>
          <p:cNvPr id="151" name="TextShape 2"/>
          <p:cNvSpPr txBox="1"/>
          <p:nvPr/>
        </p:nvSpPr>
        <p:spPr>
          <a:xfrm>
            <a:off x="457200" y="228600"/>
            <a:ext cx="8229240" cy="410760"/>
          </a:xfrm>
          <a:prstGeom prst="rect">
            <a:avLst/>
          </a:prstGeom>
        </p:spPr>
        <p:txBody>
          <a:bodyPr anchor="ctr"/>
          <a:p>
            <a:pPr algn="ctr">
              <a:lnSpc>
                <a:spcPct val="100000"/>
              </a:lnSpc>
            </a:pPr>
            <a:r>
              <a:rPr lang="en-US" sz="2400">
                <a:solidFill>
                  <a:srgbClr val="000000"/>
                </a:solidFill>
                <a:latin typeface="Times New Roman"/>
                <a:ea typeface="ＭＳ Ｐゴシック"/>
              </a:rPr>
              <a:t>3. Honeycomb mirrors</a:t>
            </a:r>
            <a:endParaRPr/>
          </a:p>
        </p:txBody>
      </p:sp>
      <p:sp>
        <p:nvSpPr>
          <p:cNvPr id="152" name="TextShape 3"/>
          <p:cNvSpPr txBox="1"/>
          <p:nvPr/>
        </p:nvSpPr>
        <p:spPr>
          <a:xfrm>
            <a:off x="228600" y="914400"/>
            <a:ext cx="8686440" cy="2742840"/>
          </a:xfrm>
          <a:prstGeom prst="rect">
            <a:avLst/>
          </a:prstGeom>
        </p:spPr>
        <p:txBody>
          <a:bodyPr/>
          <a:p>
            <a:pPr>
              <a:lnSpc>
                <a:spcPct val="80000"/>
              </a:lnSpc>
              <a:buFont typeface="StarSymbol"/>
              <a:buChar char=""/>
            </a:pPr>
            <a:r>
              <a:rPr lang="en-US" sz="1600">
                <a:solidFill>
                  <a:srgbClr val="000000"/>
                </a:solidFill>
                <a:latin typeface="Times New Roman"/>
                <a:ea typeface="ＭＳ Ｐゴシック"/>
              </a:rPr>
              <a:t>Developed by Roger Angel and colleagues at UA</a:t>
            </a:r>
            <a:endParaRPr/>
          </a:p>
          <a:p>
            <a:pPr>
              <a:lnSpc>
                <a:spcPct val="80000"/>
              </a:lnSpc>
              <a:buFont typeface="StarSymbol"/>
              <a:buChar char=""/>
            </a:pPr>
            <a:r>
              <a:rPr lang="en-US" sz="1600">
                <a:solidFill>
                  <a:srgbClr val="000000"/>
                </a:solidFill>
                <a:latin typeface="Times New Roman"/>
                <a:ea typeface="ＭＳ Ｐゴシック"/>
              </a:rPr>
              <a:t>Concept:</a:t>
            </a:r>
            <a:endParaRPr/>
          </a:p>
          <a:p>
            <a:pPr lvl="1">
              <a:lnSpc>
                <a:spcPct val="80000"/>
              </a:lnSpc>
              <a:buFont typeface="StarSymbol"/>
              <a:buChar char=""/>
            </a:pPr>
            <a:r>
              <a:rPr lang="en-US" sz="1400">
                <a:solidFill>
                  <a:srgbClr val="000000"/>
                </a:solidFill>
                <a:latin typeface="Times New Roman"/>
                <a:ea typeface="ＭＳ Ｐゴシック"/>
              </a:rPr>
              <a:t>Extend Palomar technology to 8 m with more extreme lightweighting</a:t>
            </a:r>
            <a:endParaRPr/>
          </a:p>
          <a:p>
            <a:pPr lvl="1">
              <a:lnSpc>
                <a:spcPct val="80000"/>
              </a:lnSpc>
              <a:buFont typeface="StarSymbol"/>
              <a:buChar char=""/>
            </a:pPr>
            <a:r>
              <a:rPr lang="en-US" sz="1400">
                <a:solidFill>
                  <a:srgbClr val="000000"/>
                </a:solidFill>
                <a:latin typeface="Times New Roman"/>
                <a:ea typeface="ＭＳ Ｐゴシック"/>
              </a:rPr>
              <a:t>Maintain stiffness of traditional mirrors, reducing dependence on active control</a:t>
            </a:r>
            <a:endParaRPr/>
          </a:p>
          <a:p>
            <a:pPr lvl="1">
              <a:lnSpc>
                <a:spcPct val="80000"/>
              </a:lnSpc>
              <a:buFont typeface="StarSymbol"/>
              <a:buChar char=""/>
            </a:pPr>
            <a:r>
              <a:rPr lang="en-US" sz="1400">
                <a:solidFill>
                  <a:srgbClr val="000000"/>
                </a:solidFill>
                <a:latin typeface="Times New Roman"/>
                <a:ea typeface="ＭＳ Ｐゴシック"/>
              </a:rPr>
              <a:t>Achieve very short thermal time constant with thin glass sections, active ventilation</a:t>
            </a:r>
            <a:endParaRPr/>
          </a:p>
          <a:p>
            <a:pPr>
              <a:lnSpc>
                <a:spcPct val="80000"/>
              </a:lnSpc>
              <a:buFont typeface="StarSymbol"/>
              <a:buChar char=""/>
            </a:pPr>
            <a:r>
              <a:rPr lang="en-US" sz="1600">
                <a:solidFill>
                  <a:srgbClr val="000000"/>
                </a:solidFill>
                <a:latin typeface="Times New Roman"/>
                <a:ea typeface="ＭＳ Ｐゴシック"/>
              </a:rPr>
              <a:t>Technology</a:t>
            </a:r>
            <a:endParaRPr/>
          </a:p>
          <a:p>
            <a:pPr lvl="1">
              <a:lnSpc>
                <a:spcPct val="80000"/>
              </a:lnSpc>
              <a:buFont typeface="StarSymbol"/>
              <a:buChar char=""/>
            </a:pPr>
            <a:r>
              <a:rPr lang="en-US" sz="1400">
                <a:solidFill>
                  <a:srgbClr val="000000"/>
                </a:solidFill>
                <a:latin typeface="Times New Roman"/>
                <a:ea typeface="ＭＳ Ｐゴシック"/>
              </a:rPr>
              <a:t>One-piece spin-casting of honeycomb structure with 80% lightweighting</a:t>
            </a:r>
            <a:endParaRPr/>
          </a:p>
          <a:p>
            <a:pPr lvl="1">
              <a:lnSpc>
                <a:spcPct val="80000"/>
              </a:lnSpc>
              <a:buFont typeface="StarSymbol"/>
              <a:buChar char=""/>
            </a:pPr>
            <a:r>
              <a:rPr lang="en-US" sz="1400">
                <a:solidFill>
                  <a:srgbClr val="000000"/>
                </a:solidFill>
                <a:latin typeface="Times New Roman"/>
                <a:ea typeface="ＭＳ Ｐゴシック"/>
              </a:rPr>
              <a:t>Polishing and measuring very fast mirrors (short focal length, f/1 - f/1.25)</a:t>
            </a:r>
            <a:endParaRPr/>
          </a:p>
          <a:p>
            <a:pPr>
              <a:lnSpc>
                <a:spcPct val="80000"/>
              </a:lnSpc>
              <a:buFont typeface="StarSymbol"/>
              <a:buChar char=""/>
            </a:pPr>
            <a:r>
              <a:rPr lang="en-US" sz="1600">
                <a:solidFill>
                  <a:srgbClr val="000000"/>
                </a:solidFill>
                <a:latin typeface="Times New Roman"/>
                <a:ea typeface="ＭＳ Ｐゴシック"/>
              </a:rPr>
              <a:t>Used for MMT, 2 Magellan telescopes, LBT</a:t>
            </a:r>
            <a:endParaRPr/>
          </a:p>
          <a:p>
            <a:pPr>
              <a:lnSpc>
                <a:spcPct val="80000"/>
              </a:lnSpc>
              <a:buFont typeface="StarSymbol"/>
              <a:buChar char=""/>
            </a:pPr>
            <a:r>
              <a:rPr lang="en-US" sz="1600">
                <a:solidFill>
                  <a:srgbClr val="000000"/>
                </a:solidFill>
                <a:latin typeface="Times New Roman"/>
                <a:ea typeface="ＭＳ Ｐゴシック"/>
              </a:rPr>
              <a:t>To be used for LSST, GMT 25 m</a:t>
            </a:r>
            <a:endParaRPr/>
          </a:p>
        </p:txBody>
      </p:sp>
      <p:pic>
        <p:nvPicPr>
          <p:cNvPr descr="" id="153" name="Picture 4"/>
          <p:cNvPicPr/>
          <p:nvPr/>
        </p:nvPicPr>
        <p:blipFill>
          <a:blip r:embed="rId1"/>
          <a:stretch>
            <a:fillRect/>
          </a:stretch>
        </p:blipFill>
        <p:spPr>
          <a:xfrm>
            <a:off x="685800" y="3627360"/>
            <a:ext cx="7772040" cy="3022200"/>
          </a:xfrm>
          <a:prstGeom prst="rect">
            <a:avLst/>
          </a:prstGeom>
          <a:ln>
            <a:noFill/>
          </a:ln>
        </p:spPr>
      </p:pic>
    </p:spTree>
  </p:cSld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TextShape 1"/>
          <p:cNvSpPr txBox="1"/>
          <p:nvPr/>
        </p:nvSpPr>
        <p:spPr>
          <a:xfrm>
            <a:off x="6553080" y="6400800"/>
            <a:ext cx="2133360" cy="320400"/>
          </a:xfrm>
          <a:prstGeom prst="rect">
            <a:avLst/>
          </a:prstGeom>
        </p:spPr>
        <p:txBody>
          <a:bodyPr/>
          <a:p>
            <a:pPr>
              <a:lnSpc>
                <a:spcPct val="100000"/>
              </a:lnSpc>
            </a:pPr>
            <a:fld id="{49E0BA40-7E8E-4C88-B6C4-B2DC86651840}" type="slidenum">
              <a:rPr lang="en-US" sz="1400">
                <a:solidFill>
                  <a:srgbClr val="000000"/>
                </a:solidFill>
                <a:latin typeface="Times New Roman"/>
                <a:ea typeface="ＭＳ Ｐゴシック"/>
              </a:rPr>
              <a:t>&lt;number&gt;</a:t>
            </a:fld>
            <a:endParaRPr/>
          </a:p>
        </p:txBody>
      </p:sp>
      <p:sp>
        <p:nvSpPr>
          <p:cNvPr id="155" name="TextShape 2"/>
          <p:cNvSpPr txBox="1"/>
          <p:nvPr/>
        </p:nvSpPr>
        <p:spPr>
          <a:xfrm>
            <a:off x="457200" y="228600"/>
            <a:ext cx="8229240" cy="410760"/>
          </a:xfrm>
          <a:prstGeom prst="rect">
            <a:avLst/>
          </a:prstGeom>
        </p:spPr>
        <p:txBody>
          <a:bodyPr anchor="ctr"/>
          <a:p>
            <a:pPr algn="ctr">
              <a:lnSpc>
                <a:spcPct val="100000"/>
              </a:lnSpc>
            </a:pPr>
            <a:r>
              <a:rPr lang="en-US" sz="2400">
                <a:solidFill>
                  <a:srgbClr val="000000"/>
                </a:solidFill>
                <a:latin typeface="Times New Roman"/>
                <a:ea typeface="ＭＳ Ｐゴシック"/>
              </a:rPr>
              <a:t>Giant Magellan Telescope</a:t>
            </a:r>
            <a:endParaRPr/>
          </a:p>
        </p:txBody>
      </p:sp>
      <p:sp>
        <p:nvSpPr>
          <p:cNvPr id="156" name="TextShape 3"/>
          <p:cNvSpPr txBox="1"/>
          <p:nvPr/>
        </p:nvSpPr>
        <p:spPr>
          <a:xfrm>
            <a:off x="5608800" y="1123920"/>
            <a:ext cx="3341160" cy="4895640"/>
          </a:xfrm>
          <a:prstGeom prst="rect">
            <a:avLst/>
          </a:prstGeom>
        </p:spPr>
        <p:txBody>
          <a:bodyPr/>
          <a:p>
            <a:pPr>
              <a:lnSpc>
                <a:spcPct val="80000"/>
              </a:lnSpc>
              <a:buFont typeface="StarSymbol"/>
              <a:buChar char=""/>
            </a:pPr>
            <a:r>
              <a:rPr lang="en-US" sz="2000">
                <a:solidFill>
                  <a:srgbClr val="000000"/>
                </a:solidFill>
                <a:latin typeface="Times New Roman"/>
                <a:ea typeface="ＭＳ Ｐゴシック"/>
              </a:rPr>
              <a:t>25 m optical telescope being built in Chile </a:t>
            </a:r>
            <a:endParaRPr/>
          </a:p>
          <a:p>
            <a:pPr>
              <a:lnSpc>
                <a:spcPct val="80000"/>
              </a:lnSpc>
              <a:buFont typeface="StarSymbol"/>
              <a:buChar char=""/>
            </a:pPr>
            <a:r>
              <a:rPr lang="en-US" sz="2000">
                <a:solidFill>
                  <a:srgbClr val="000000"/>
                </a:solidFill>
                <a:latin typeface="Times New Roman"/>
                <a:ea typeface="ＭＳ Ｐゴシック"/>
              </a:rPr>
              <a:t>Primary mirror has 7 segments, each a honeycomb mirror 8.4 m in diameter.</a:t>
            </a:r>
            <a:endParaRPr/>
          </a:p>
          <a:p>
            <a:pPr lvl="1">
              <a:lnSpc>
                <a:spcPct val="80000"/>
              </a:lnSpc>
              <a:buFont typeface="StarSymbol"/>
              <a:buChar char=""/>
            </a:pPr>
            <a:r>
              <a:rPr lang="en-US" sz="1600">
                <a:solidFill>
                  <a:srgbClr val="000000"/>
                </a:solidFill>
                <a:latin typeface="Times New Roman"/>
                <a:ea typeface="ＭＳ Ｐゴシック"/>
              </a:rPr>
              <a:t>6 outer segments are off-axis sections of parent paraboloid.</a:t>
            </a:r>
            <a:endParaRPr/>
          </a:p>
          <a:p>
            <a:pPr>
              <a:lnSpc>
                <a:spcPct val="80000"/>
              </a:lnSpc>
              <a:buFont typeface="StarSymbol"/>
              <a:buChar char=""/>
            </a:pPr>
            <a:r>
              <a:rPr lang="en-US" sz="2000">
                <a:solidFill>
                  <a:srgbClr val="000000"/>
                </a:solidFill>
                <a:latin typeface="Times New Roman"/>
                <a:ea typeface="ＭＳ Ｐゴシック"/>
              </a:rPr>
              <a:t>Secondary mirror is segmented to match primary, with 1.1 m segments.</a:t>
            </a:r>
            <a:endParaRPr/>
          </a:p>
          <a:p>
            <a:pPr>
              <a:lnSpc>
                <a:spcPct val="80000"/>
              </a:lnSpc>
              <a:buFont typeface="StarSymbol"/>
              <a:buChar char=""/>
            </a:pPr>
            <a:r>
              <a:rPr lang="en-US" sz="2000">
                <a:solidFill>
                  <a:srgbClr val="000000"/>
                </a:solidFill>
                <a:latin typeface="Times New Roman"/>
                <a:ea typeface="ＭＳ Ｐゴシック"/>
              </a:rPr>
              <a:t>Fine alignment, adaptive correction, and phasing are done with small, agile secondary segments.</a:t>
            </a:r>
            <a:endParaRPr/>
          </a:p>
        </p:txBody>
      </p:sp>
      <p:pic>
        <p:nvPicPr>
          <p:cNvPr descr="" id="157" name="Picture 4"/>
          <p:cNvPicPr/>
          <p:nvPr/>
        </p:nvPicPr>
        <p:blipFill>
          <a:blip r:embed="rId1"/>
          <a:stretch>
            <a:fillRect/>
          </a:stretch>
        </p:blipFill>
        <p:spPr>
          <a:xfrm>
            <a:off x="250920" y="1123920"/>
            <a:ext cx="5130360" cy="4876560"/>
          </a:xfrm>
          <a:prstGeom prst="rect">
            <a:avLst/>
          </a:prstGeom>
          <a:ln>
            <a:noFill/>
          </a:ln>
        </p:spPr>
      </p:pic>
    </p:spTree>
  </p:cSld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TextShape 1"/>
          <p:cNvSpPr txBox="1"/>
          <p:nvPr/>
        </p:nvSpPr>
        <p:spPr>
          <a:xfrm>
            <a:off x="6553080" y="6400800"/>
            <a:ext cx="2133360" cy="320400"/>
          </a:xfrm>
          <a:prstGeom prst="rect">
            <a:avLst/>
          </a:prstGeom>
        </p:spPr>
        <p:txBody>
          <a:bodyPr/>
          <a:p>
            <a:pPr>
              <a:lnSpc>
                <a:spcPct val="100000"/>
              </a:lnSpc>
            </a:pPr>
            <a:fld id="{035BFF6B-D92A-48BB-9DEC-25A0E0BA82F4}" type="slidenum">
              <a:rPr lang="en-US" sz="1400">
                <a:solidFill>
                  <a:srgbClr val="000000"/>
                </a:solidFill>
                <a:latin typeface="Times New Roman"/>
                <a:ea typeface="ＭＳ Ｐゴシック"/>
              </a:rPr>
              <a:t>&lt;number&gt;</a:t>
            </a:fld>
            <a:endParaRPr/>
          </a:p>
        </p:txBody>
      </p:sp>
      <p:pic>
        <p:nvPicPr>
          <p:cNvPr descr="" id="159" name="Picture 3"/>
          <p:cNvPicPr/>
          <p:nvPr/>
        </p:nvPicPr>
        <p:blipFill>
          <a:blip r:embed="rId1"/>
          <a:stretch>
            <a:fillRect/>
          </a:stretch>
        </p:blipFill>
        <p:spPr>
          <a:xfrm>
            <a:off x="1523880" y="3809880"/>
            <a:ext cx="6170400" cy="685440"/>
          </a:xfrm>
          <a:prstGeom prst="rect">
            <a:avLst/>
          </a:prstGeom>
          <a:ln>
            <a:noFill/>
          </a:ln>
        </p:spPr>
      </p:pic>
      <p:pic>
        <p:nvPicPr>
          <p:cNvPr descr="" id="160" name="Picture 4"/>
          <p:cNvPicPr/>
          <p:nvPr/>
        </p:nvPicPr>
        <p:blipFill>
          <a:blip r:embed="rId2"/>
          <a:stretch>
            <a:fillRect/>
          </a:stretch>
        </p:blipFill>
        <p:spPr>
          <a:xfrm>
            <a:off x="1447920" y="685800"/>
            <a:ext cx="6325920" cy="3061800"/>
          </a:xfrm>
          <a:prstGeom prst="rect">
            <a:avLst/>
          </a:prstGeom>
          <a:ln>
            <a:noFill/>
          </a:ln>
        </p:spPr>
      </p:pic>
      <p:sp>
        <p:nvSpPr>
          <p:cNvPr id="161" name="TextShape 2"/>
          <p:cNvSpPr txBox="1"/>
          <p:nvPr/>
        </p:nvSpPr>
        <p:spPr>
          <a:xfrm>
            <a:off x="457200" y="228600"/>
            <a:ext cx="8229240" cy="410760"/>
          </a:xfrm>
          <a:prstGeom prst="rect">
            <a:avLst/>
          </a:prstGeom>
        </p:spPr>
        <p:txBody>
          <a:bodyPr anchor="ctr"/>
          <a:p>
            <a:pPr algn="ctr">
              <a:lnSpc>
                <a:spcPct val="100000"/>
              </a:lnSpc>
            </a:pPr>
            <a:r>
              <a:rPr lang="en-US" sz="2400">
                <a:solidFill>
                  <a:srgbClr val="000000"/>
                </a:solidFill>
                <a:latin typeface="Times New Roman"/>
                <a:ea typeface="ＭＳ Ｐゴシック"/>
              </a:rPr>
              <a:t>Structure of a GMT mirror segment</a:t>
            </a:r>
            <a:endParaRPr/>
          </a:p>
        </p:txBody>
      </p:sp>
      <p:sp>
        <p:nvSpPr>
          <p:cNvPr id="162" name="TextShape 3"/>
          <p:cNvSpPr txBox="1"/>
          <p:nvPr/>
        </p:nvSpPr>
        <p:spPr>
          <a:xfrm>
            <a:off x="228600" y="4572000"/>
            <a:ext cx="8686440" cy="1828440"/>
          </a:xfrm>
          <a:prstGeom prst="rect">
            <a:avLst/>
          </a:prstGeom>
        </p:spPr>
        <p:txBody>
          <a:bodyPr/>
          <a:p>
            <a:pPr>
              <a:lnSpc>
                <a:spcPct val="80000"/>
              </a:lnSpc>
              <a:buFont typeface="StarSymbol"/>
              <a:buAutoNum type="arabicPeriod"/>
            </a:pPr>
            <a:r>
              <a:rPr lang="en-US" sz="1600">
                <a:solidFill>
                  <a:srgbClr val="000000"/>
                </a:solidFill>
                <a:latin typeface="Times New Roman"/>
                <a:ea typeface="ＭＳ Ｐゴシック"/>
              </a:rPr>
              <a:t>Honeycomb structure puts most of mass at top and bottom, where they provide the most stiffness.</a:t>
            </a:r>
            <a:endParaRPr/>
          </a:p>
          <a:p>
            <a:pPr>
              <a:lnSpc>
                <a:spcPct val="80000"/>
              </a:lnSpc>
              <a:buFont typeface="StarSymbol"/>
              <a:buAutoNum type="arabicPeriod"/>
            </a:pPr>
            <a:r>
              <a:rPr lang="en-US" sz="1600">
                <a:solidFill>
                  <a:srgbClr val="000000"/>
                </a:solidFill>
                <a:latin typeface="Times New Roman"/>
                <a:ea typeface="ＭＳ Ｐゴシック"/>
              </a:rPr>
              <a:t>Borosilicate glass has lowest thermal expansion (α = 3 ppm/K) among materials that can be cast into complex form.</a:t>
            </a:r>
            <a:endParaRPr/>
          </a:p>
          <a:p>
            <a:pPr>
              <a:lnSpc>
                <a:spcPct val="80000"/>
              </a:lnSpc>
              <a:buFont typeface="StarSymbol"/>
              <a:buAutoNum type="arabicPeriod"/>
            </a:pPr>
            <a:r>
              <a:rPr lang="en-US" sz="1600">
                <a:solidFill>
                  <a:srgbClr val="000000"/>
                </a:solidFill>
                <a:latin typeface="Times New Roman"/>
                <a:ea typeface="ＭＳ Ｐゴシック"/>
              </a:rPr>
              <a:t>Facesheet thickness = 28 mm makes </a:t>
            </a:r>
            <a:r>
              <a:rPr lang="en-US" sz="1600">
                <a:solidFill>
                  <a:srgbClr val="000000"/>
                </a:solidFill>
                <a:latin typeface="Times New Roman"/>
                <a:ea typeface="ＭＳ Ｐゴシック"/>
              </a:rPr>
              <a:t>thermal time constant &lt; 1 hr.</a:t>
            </a:r>
            <a:endParaRPr/>
          </a:p>
          <a:p>
            <a:pPr>
              <a:lnSpc>
                <a:spcPct val="80000"/>
              </a:lnSpc>
              <a:buFont typeface="StarSymbol"/>
              <a:buAutoNum type="arabicPeriod"/>
            </a:pPr>
            <a:r>
              <a:rPr lang="en-US" sz="1600">
                <a:solidFill>
                  <a:srgbClr val="000000"/>
                </a:solidFill>
                <a:latin typeface="Times New Roman"/>
                <a:ea typeface="ＭＳ Ｐゴシック"/>
              </a:rPr>
              <a:t>Hex cavity size = 192 mm limits gravity sag of unsupported facesheet to 7 nm.</a:t>
            </a:r>
            <a:endParaRPr/>
          </a:p>
          <a:p>
            <a:pPr>
              <a:lnSpc>
                <a:spcPct val="80000"/>
              </a:lnSpc>
              <a:buFont typeface="StarSymbol"/>
              <a:buAutoNum type="arabicPeriod"/>
            </a:pPr>
            <a:r>
              <a:rPr lang="en-US" sz="1600">
                <a:solidFill>
                  <a:srgbClr val="000000"/>
                </a:solidFill>
                <a:latin typeface="Times New Roman"/>
                <a:ea typeface="ＭＳ Ｐゴシック"/>
              </a:rPr>
              <a:t>Rib thickness = 12 mm contributes little mass while maintaining safety.</a:t>
            </a:r>
            <a:endParaRPr/>
          </a:p>
          <a:p>
            <a:pPr>
              <a:lnSpc>
                <a:spcPct val="80000"/>
              </a:lnSpc>
              <a:buFont typeface="StarSymbol"/>
              <a:buAutoNum type="arabicPeriod"/>
            </a:pPr>
            <a:r>
              <a:rPr lang="en-US" sz="1600">
                <a:solidFill>
                  <a:srgbClr val="000000"/>
                </a:solidFill>
                <a:latin typeface="Times New Roman"/>
                <a:ea typeface="ＭＳ Ｐゴシック"/>
              </a:rPr>
              <a:t>Overall thickness 700 mm gives excellent stiffness against wind. </a:t>
            </a:r>
            <a:endParaRPr/>
          </a:p>
        </p:txBody>
      </p:sp>
    </p:spTree>
  </p:cSld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