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4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embeddings/oleObject12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Default Extension="doc" ContentType="application/msword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3" r:id="rId3"/>
    <p:sldId id="372" r:id="rId4"/>
    <p:sldId id="371" r:id="rId5"/>
    <p:sldId id="313" r:id="rId6"/>
    <p:sldId id="314" r:id="rId7"/>
    <p:sldId id="315" r:id="rId8"/>
    <p:sldId id="316" r:id="rId9"/>
    <p:sldId id="319" r:id="rId10"/>
    <p:sldId id="264" r:id="rId11"/>
    <p:sldId id="281" r:id="rId12"/>
    <p:sldId id="274" r:id="rId13"/>
    <p:sldId id="318" r:id="rId14"/>
    <p:sldId id="282" r:id="rId15"/>
    <p:sldId id="283" r:id="rId16"/>
    <p:sldId id="276" r:id="rId17"/>
    <p:sldId id="374" r:id="rId18"/>
    <p:sldId id="265" r:id="rId19"/>
    <p:sldId id="345" r:id="rId20"/>
    <p:sldId id="373" r:id="rId21"/>
    <p:sldId id="295" r:id="rId22"/>
    <p:sldId id="272" r:id="rId23"/>
    <p:sldId id="323" r:id="rId24"/>
    <p:sldId id="368" r:id="rId25"/>
    <p:sldId id="375" r:id="rId26"/>
    <p:sldId id="377" r:id="rId27"/>
    <p:sldId id="369" r:id="rId28"/>
    <p:sldId id="378" r:id="rId29"/>
    <p:sldId id="326" r:id="rId30"/>
    <p:sldId id="356" r:id="rId31"/>
    <p:sldId id="311" r:id="rId32"/>
    <p:sldId id="357" r:id="rId33"/>
    <p:sldId id="325" r:id="rId34"/>
    <p:sldId id="262" r:id="rId35"/>
    <p:sldId id="320" r:id="rId36"/>
    <p:sldId id="305" r:id="rId37"/>
    <p:sldId id="309" r:id="rId38"/>
    <p:sldId id="321" r:id="rId39"/>
    <p:sldId id="327" r:id="rId40"/>
    <p:sldId id="347" r:id="rId41"/>
    <p:sldId id="370" r:id="rId42"/>
    <p:sldId id="37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638" autoAdjust="0"/>
    <p:restoredTop sz="94660"/>
  </p:normalViewPr>
  <p:slideViewPr>
    <p:cSldViewPr snapToGrid="0">
      <p:cViewPr>
        <p:scale>
          <a:sx n="100" d="100"/>
          <a:sy n="100" d="100"/>
        </p:scale>
        <p:origin x="-75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1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ict"/><Relationship Id="rId4" Type="http://schemas.openxmlformats.org/officeDocument/2006/relationships/image" Target="../media/image12.pict"/><Relationship Id="rId5" Type="http://schemas.openxmlformats.org/officeDocument/2006/relationships/image" Target="../media/image13.pict"/><Relationship Id="rId6" Type="http://schemas.openxmlformats.org/officeDocument/2006/relationships/image" Target="../media/image14.pict"/><Relationship Id="rId7" Type="http://schemas.openxmlformats.org/officeDocument/2006/relationships/image" Target="../media/image15.pict"/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Relationship Id="rId2" Type="http://schemas.openxmlformats.org/officeDocument/2006/relationships/image" Target="../media/image3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AE08A-15D0-2F40-A7FF-670005F91DE5}" type="datetimeFigureOut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429A7-452E-2949-A209-7F1C744340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2B2D-A822-204F-9F8D-6453E5EAC97C}" type="datetimeFigureOut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CD64-61C7-914D-9A59-B40E330FC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Astronomers</a:t>
            </a:r>
            <a:r>
              <a:rPr lang="en-US" sz="2000" baseline="0" dirty="0" smtClean="0"/>
              <a:t> use the scientific method to uncover the wonders of the universe. The scientific method is shown here. Beginning in the upper left we Observe &amp; Measure = &gt; Develop theory =&gt; Apply that theory to predict new observations =&gt; and build new telescopes to make new measurements.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A4FD-4856-CB46-BA3B-6416A7559DB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class is about designing and building new telescopes and instruments to make</a:t>
            </a:r>
            <a:r>
              <a:rPr lang="en-US" sz="2000" baseline="0" dirty="0" smtClean="0"/>
              <a:t> new science measurements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A4FD-4856-CB46-BA3B-6416A7559DB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times we need new technology in order to develop new instruments and telescopes.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CD64-61C7-914D-9A59-B40E330FC00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28C4-76ED-1547-B063-94495DA501FA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2C80-BAAD-C14C-AD09-4BB517BF8755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23C9-5FD7-1D48-9253-051BCE3483C4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40186" cy="365125"/>
          </a:xfrm>
        </p:spPr>
        <p:txBody>
          <a:bodyPr/>
          <a:lstStyle/>
          <a:p>
            <a:fld id="{CC7EDCBF-38E7-904A-A556-36D8CF22ABEA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E3C3-748B-B64C-AC6D-EE35472E0126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4B9B-0CAC-994E-8245-AE9E4D305345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D42-49A6-D547-863E-0D4837A1B309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1E8A-A512-CD4E-BA31-929352DE02A7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8C0-8029-494F-8BDC-59B3A5FD6A34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EC8-BB5C-BF44-B132-106287D6B6E2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4BB-31A6-B947-A7D8-D5BBCF4A13C7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0AA8-E230-A943-A4E1-B08FE2D93FC1}" type="datetime1">
              <a:rPr lang="en-US" smtClean="0"/>
              <a:pPr/>
              <a:t>1/22/14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Space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6DCD-8FDE-1D44-A574-A836CDC3F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breckin@optics.arizona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oleObject" Target="../embeddings/oleObject1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2.doc"/><Relationship Id="rId4" Type="http://schemas.openxmlformats.org/officeDocument/2006/relationships/image" Target="../media/image3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234" y="1498600"/>
            <a:ext cx="8186764" cy="189452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800" dirty="0" smtClean="0"/>
              <a:t>Optical system engineering for space &amp; ground telescopes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January 21, 2014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61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Dr. James Breckinridge</a:t>
            </a:r>
          </a:p>
          <a:p>
            <a:r>
              <a:rPr lang="en-US" sz="2800" dirty="0" smtClean="0"/>
              <a:t>Adjunct Professor</a:t>
            </a:r>
          </a:p>
          <a:p>
            <a:r>
              <a:rPr lang="en-US" sz="2400" dirty="0" smtClean="0"/>
              <a:t>College of Optical Sciences</a:t>
            </a:r>
          </a:p>
          <a:p>
            <a:r>
              <a:rPr lang="en-US" sz="2400" dirty="0" smtClean="0">
                <a:hlinkClick r:id="rId2"/>
              </a:rPr>
              <a:t>jbreckin@optics.arizona.edu</a:t>
            </a:r>
            <a:r>
              <a:rPr lang="en-US" sz="24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64366" y="318322"/>
            <a:ext cx="134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Lecture 1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scientific method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69FC-8F36-CF44-B282-D8D96AF232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300" y="1905000"/>
            <a:ext cx="1470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 </a:t>
            </a:r>
          </a:p>
          <a:p>
            <a:r>
              <a:rPr lang="en-US" sz="2800" dirty="0" smtClean="0"/>
              <a:t>Measure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69031" y="1397000"/>
            <a:ext cx="24288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Develop theory</a:t>
            </a:r>
          </a:p>
          <a:p>
            <a:pPr algn="ctr"/>
            <a:r>
              <a:rPr lang="en-US" sz="2800" dirty="0" smtClean="0"/>
              <a:t> to </a:t>
            </a:r>
          </a:p>
          <a:p>
            <a:pPr algn="ctr"/>
            <a:r>
              <a:rPr lang="en-US" sz="2800" dirty="0" smtClean="0"/>
              <a:t>explain the </a:t>
            </a:r>
          </a:p>
          <a:p>
            <a:pPr algn="ctr"/>
            <a:r>
              <a:rPr lang="en-US" sz="2800" dirty="0" smtClean="0"/>
              <a:t>measurements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3731" y="1460500"/>
            <a:ext cx="26340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Apply the theory </a:t>
            </a:r>
          </a:p>
          <a:p>
            <a:pPr algn="ctr"/>
            <a:r>
              <a:rPr lang="en-US" sz="2800" dirty="0" smtClean="0"/>
              <a:t>to</a:t>
            </a:r>
          </a:p>
          <a:p>
            <a:pPr algn="ctr"/>
            <a:r>
              <a:rPr lang="en-US" sz="2800" dirty="0" smtClean="0"/>
              <a:t> predict new</a:t>
            </a:r>
          </a:p>
          <a:p>
            <a:pPr algn="ctr"/>
            <a:r>
              <a:rPr lang="en-US" sz="2800" dirty="0" smtClean="0"/>
              <a:t> observations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9331" y="3721100"/>
            <a:ext cx="32492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Change observation </a:t>
            </a:r>
          </a:p>
          <a:p>
            <a:pPr algn="ctr"/>
            <a:r>
              <a:rPr lang="en-US" sz="2800" dirty="0" smtClean="0"/>
              <a:t>conditions</a:t>
            </a:r>
          </a:p>
          <a:p>
            <a:pPr algn="ctr"/>
            <a:r>
              <a:rPr lang="en-US" sz="2800" dirty="0" smtClean="0"/>
              <a:t>OR</a:t>
            </a:r>
          </a:p>
          <a:p>
            <a:pPr algn="ctr"/>
            <a:r>
              <a:rPr lang="en-US" sz="2800" dirty="0" smtClean="0"/>
              <a:t>Build new telescopes </a:t>
            </a:r>
          </a:p>
          <a:p>
            <a:pPr algn="ctr"/>
            <a:r>
              <a:rPr lang="en-US" sz="2800" dirty="0" smtClean="0"/>
              <a:t>&amp; instruments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626100" y="2159000"/>
            <a:ext cx="648208" cy="48463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6200000">
            <a:off x="971501" y="3308398"/>
            <a:ext cx="1435198" cy="1854200"/>
          </a:xfrm>
          <a:prstGeom prst="bentArrow">
            <a:avLst>
              <a:gd name="adj1" fmla="val 17921"/>
              <a:gd name="adj2" fmla="val 25000"/>
              <a:gd name="adj3" fmla="val 25000"/>
              <a:gd name="adj4" fmla="val 4375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057400" y="2120900"/>
            <a:ext cx="838200" cy="48463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ent Arrow 22"/>
          <p:cNvSpPr/>
          <p:nvPr/>
        </p:nvSpPr>
        <p:spPr>
          <a:xfrm rot="10800000">
            <a:off x="6284238" y="3655436"/>
            <a:ext cx="1526262" cy="1490324"/>
          </a:xfrm>
          <a:prstGeom prst="bentArrow">
            <a:avLst>
              <a:gd name="adj1" fmla="val 17921"/>
              <a:gd name="adj2" fmla="val 25000"/>
              <a:gd name="adj3" fmla="val 25000"/>
              <a:gd name="adj4" fmla="val 4375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355600" y="1244600"/>
            <a:ext cx="8356600" cy="12700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ame 14"/>
          <p:cNvSpPr/>
          <p:nvPr/>
        </p:nvSpPr>
        <p:spPr>
          <a:xfrm>
            <a:off x="203200" y="1739900"/>
            <a:ext cx="1574800" cy="1282700"/>
          </a:xfrm>
          <a:prstGeom prst="frame">
            <a:avLst>
              <a:gd name="adj1" fmla="val 5569"/>
            </a:avLst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2933700" y="1422400"/>
            <a:ext cx="2552700" cy="1866900"/>
          </a:xfrm>
          <a:prstGeom prst="frame">
            <a:avLst>
              <a:gd name="adj1" fmla="val 1548"/>
            </a:avLst>
          </a:prstGeom>
          <a:solidFill>
            <a:schemeClr val="accent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286500" y="1435100"/>
            <a:ext cx="2667000" cy="1905000"/>
          </a:xfrm>
          <a:prstGeom prst="frame">
            <a:avLst>
              <a:gd name="adj1" fmla="val 158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2743200" y="3683000"/>
            <a:ext cx="3416300" cy="2311400"/>
          </a:xfrm>
          <a:prstGeom prst="frame">
            <a:avLst>
              <a:gd name="adj1" fmla="val 13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scientific method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69FC-8F36-CF44-B282-D8D96AF232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300" y="1905000"/>
            <a:ext cx="1470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 </a:t>
            </a:r>
          </a:p>
          <a:p>
            <a:r>
              <a:rPr lang="en-US" sz="2800" dirty="0" smtClean="0"/>
              <a:t>Measure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69031" y="1397000"/>
            <a:ext cx="24288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Develop theory</a:t>
            </a:r>
          </a:p>
          <a:p>
            <a:pPr algn="ctr"/>
            <a:r>
              <a:rPr lang="en-US" sz="2800" dirty="0" smtClean="0"/>
              <a:t> to </a:t>
            </a:r>
          </a:p>
          <a:p>
            <a:pPr algn="ctr"/>
            <a:r>
              <a:rPr lang="en-US" sz="2800" dirty="0" smtClean="0"/>
              <a:t>explain the </a:t>
            </a:r>
          </a:p>
          <a:p>
            <a:pPr algn="ctr"/>
            <a:r>
              <a:rPr lang="en-US" sz="2800" dirty="0" smtClean="0"/>
              <a:t>measurements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3731" y="1460500"/>
            <a:ext cx="26340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Apply the theory </a:t>
            </a:r>
          </a:p>
          <a:p>
            <a:pPr algn="ctr"/>
            <a:r>
              <a:rPr lang="en-US" sz="2800" dirty="0" smtClean="0"/>
              <a:t>to</a:t>
            </a:r>
          </a:p>
          <a:p>
            <a:pPr algn="ctr"/>
            <a:r>
              <a:rPr lang="en-US" sz="2800" dirty="0" smtClean="0"/>
              <a:t> predict new</a:t>
            </a:r>
          </a:p>
          <a:p>
            <a:pPr algn="ctr"/>
            <a:r>
              <a:rPr lang="en-US" sz="2800" dirty="0" smtClean="0"/>
              <a:t> observations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9331" y="3721100"/>
            <a:ext cx="32492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Change observation </a:t>
            </a:r>
          </a:p>
          <a:p>
            <a:pPr algn="ctr"/>
            <a:r>
              <a:rPr lang="en-US" sz="2800" dirty="0" smtClean="0"/>
              <a:t>conditions</a:t>
            </a:r>
          </a:p>
          <a:p>
            <a:pPr algn="ctr"/>
            <a:r>
              <a:rPr lang="en-US" sz="2800" dirty="0" smtClean="0"/>
              <a:t>OR</a:t>
            </a:r>
          </a:p>
          <a:p>
            <a:pPr algn="ctr"/>
            <a:r>
              <a:rPr lang="en-US" sz="2800" dirty="0" smtClean="0"/>
              <a:t>Build new telescopes </a:t>
            </a:r>
          </a:p>
          <a:p>
            <a:pPr algn="ctr"/>
            <a:r>
              <a:rPr lang="en-US" sz="2800" dirty="0" smtClean="0"/>
              <a:t>&amp; instruments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626100" y="2159000"/>
            <a:ext cx="648208" cy="48463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6200000">
            <a:off x="971501" y="3308398"/>
            <a:ext cx="1435198" cy="1854200"/>
          </a:xfrm>
          <a:prstGeom prst="bentArrow">
            <a:avLst>
              <a:gd name="adj1" fmla="val 17921"/>
              <a:gd name="adj2" fmla="val 25000"/>
              <a:gd name="adj3" fmla="val 25000"/>
              <a:gd name="adj4" fmla="val 4375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057400" y="2120900"/>
            <a:ext cx="838200" cy="48463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ent Arrow 22"/>
          <p:cNvSpPr/>
          <p:nvPr/>
        </p:nvSpPr>
        <p:spPr>
          <a:xfrm rot="10800000">
            <a:off x="6284238" y="3655436"/>
            <a:ext cx="1526262" cy="1490324"/>
          </a:xfrm>
          <a:prstGeom prst="bentArrow">
            <a:avLst>
              <a:gd name="adj1" fmla="val 17921"/>
              <a:gd name="adj2" fmla="val 25000"/>
              <a:gd name="adj3" fmla="val 25000"/>
              <a:gd name="adj4" fmla="val 4375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355600" y="1244600"/>
            <a:ext cx="8356600" cy="12700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ame 14"/>
          <p:cNvSpPr/>
          <p:nvPr/>
        </p:nvSpPr>
        <p:spPr>
          <a:xfrm>
            <a:off x="203200" y="1739900"/>
            <a:ext cx="1574800" cy="1282700"/>
          </a:xfrm>
          <a:prstGeom prst="frame">
            <a:avLst>
              <a:gd name="adj1" fmla="val 259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2933700" y="1422400"/>
            <a:ext cx="2552700" cy="1866900"/>
          </a:xfrm>
          <a:prstGeom prst="frame">
            <a:avLst>
              <a:gd name="adj1" fmla="val 154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286500" y="1435100"/>
            <a:ext cx="2667000" cy="1905000"/>
          </a:xfrm>
          <a:prstGeom prst="frame">
            <a:avLst>
              <a:gd name="adj1" fmla="val 158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2743200" y="3683000"/>
            <a:ext cx="3416300" cy="2311400"/>
          </a:xfrm>
          <a:prstGeom prst="frame">
            <a:avLst>
              <a:gd name="adj1" fmla="val 13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2136636" y="4633496"/>
            <a:ext cx="4693741" cy="1744739"/>
          </a:xfrm>
          <a:prstGeom prst="donut">
            <a:avLst>
              <a:gd name="adj" fmla="val 3200"/>
            </a:avLst>
          </a:prstGeom>
          <a:solidFill>
            <a:schemeClr val="accent3">
              <a:lumMod val="50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20220039">
            <a:off x="1925922" y="5856574"/>
            <a:ext cx="456902" cy="484632"/>
          </a:xfrm>
          <a:prstGeom prst="rightArrow">
            <a:avLst>
              <a:gd name="adj1" fmla="val 2875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5399" y="5967869"/>
            <a:ext cx="17678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This class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88" y="71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scientific method</a:t>
            </a:r>
            <a:br>
              <a:rPr lang="en-US" dirty="0" smtClean="0"/>
            </a:br>
            <a:r>
              <a:rPr lang="en-US" dirty="0" smtClean="0"/>
              <a:t>“engineering meets science”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C38-1778-8743-9E25-3DED9AF7FF7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" name="Group 49"/>
          <p:cNvGrpSpPr/>
          <p:nvPr/>
        </p:nvGrpSpPr>
        <p:grpSpPr>
          <a:xfrm>
            <a:off x="668887" y="1485894"/>
            <a:ext cx="7817671" cy="4974171"/>
            <a:chOff x="668887" y="1485894"/>
            <a:chExt cx="7817671" cy="4974171"/>
          </a:xfrm>
        </p:grpSpPr>
        <p:sp>
          <p:nvSpPr>
            <p:cNvPr id="4" name="Arc 3"/>
            <p:cNvSpPr/>
            <p:nvPr/>
          </p:nvSpPr>
          <p:spPr>
            <a:xfrm>
              <a:off x="6502455" y="2146294"/>
              <a:ext cx="914400" cy="914400"/>
            </a:xfrm>
            <a:prstGeom prst="arc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09371" y="2838444"/>
              <a:ext cx="16771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Develop physics</a:t>
              </a:r>
            </a:p>
            <a:p>
              <a:r>
                <a:rPr lang="en-US" dirty="0" smtClean="0"/>
                <a:t>based model</a:t>
              </a:r>
              <a:endParaRPr lang="en-US" dirty="0"/>
            </a:p>
          </p:txBody>
        </p:sp>
        <p:sp>
          <p:nvSpPr>
            <p:cNvPr id="7" name="Arc 6"/>
            <p:cNvSpPr/>
            <p:nvPr/>
          </p:nvSpPr>
          <p:spPr>
            <a:xfrm rot="5400000">
              <a:off x="6591355" y="3318928"/>
              <a:ext cx="914400" cy="914400"/>
            </a:xfrm>
            <a:prstGeom prst="arc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69439" y="3716860"/>
              <a:ext cx="17312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Apply the model </a:t>
              </a:r>
            </a:p>
            <a:p>
              <a:r>
                <a:rPr lang="en-US" dirty="0" smtClean="0"/>
                <a:t>to forecast new </a:t>
              </a:r>
            </a:p>
            <a:p>
              <a:r>
                <a:rPr lang="en-US" dirty="0" smtClean="0"/>
                <a:t>measurements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4783705" y="4207928"/>
              <a:ext cx="279399" cy="2"/>
            </a:xfrm>
            <a:prstGeom prst="straightConnector1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353763" y="4419600"/>
              <a:ext cx="253970" cy="5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141155" y="3293527"/>
              <a:ext cx="168214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we use the </a:t>
              </a:r>
            </a:p>
            <a:p>
              <a:r>
                <a:rPr lang="en-US" dirty="0" smtClean="0"/>
                <a:t>current system?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 Observational </a:t>
              </a:r>
            </a:p>
            <a:p>
              <a:r>
                <a:rPr lang="en-US" dirty="0" smtClean="0"/>
                <a:t>   methodology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 Precision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 Cost</a:t>
              </a:r>
            </a:p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02122" y="2920984"/>
              <a:ext cx="548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OK</a:t>
              </a:r>
              <a:endParaRPr lang="en-US" sz="2400" dirty="0"/>
            </a:p>
          </p:txBody>
        </p:sp>
        <p:sp>
          <p:nvSpPr>
            <p:cNvPr id="27" name="Arc 26"/>
            <p:cNvSpPr/>
            <p:nvPr/>
          </p:nvSpPr>
          <p:spPr>
            <a:xfrm rot="16753262">
              <a:off x="4402721" y="2565398"/>
              <a:ext cx="914400" cy="914400"/>
            </a:xfrm>
            <a:prstGeom prst="arc">
              <a:avLst>
                <a:gd name="adj1" fmla="val 15592517"/>
                <a:gd name="adj2" fmla="val 0"/>
              </a:avLst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07762" y="4182536"/>
              <a:ext cx="54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29787" y="1661575"/>
              <a:ext cx="1448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Measure a 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physical 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phenomenon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5278989" y="1625594"/>
              <a:ext cx="1549400" cy="990606"/>
            </a:xfrm>
            <a:prstGeom prst="frame">
              <a:avLst>
                <a:gd name="adj1" fmla="val 0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6866492" y="2768596"/>
              <a:ext cx="1549400" cy="787400"/>
            </a:xfrm>
            <a:prstGeom prst="frame">
              <a:avLst>
                <a:gd name="adj1" fmla="val 0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5080021" y="3716860"/>
              <a:ext cx="1693333" cy="931334"/>
            </a:xfrm>
            <a:prstGeom prst="frame">
              <a:avLst>
                <a:gd name="adj1" fmla="val 0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3107287" y="3327382"/>
              <a:ext cx="1693333" cy="1744134"/>
            </a:xfrm>
            <a:prstGeom prst="frame">
              <a:avLst>
                <a:gd name="adj1" fmla="val 0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37"/>
            <p:cNvGrpSpPr/>
            <p:nvPr/>
          </p:nvGrpSpPr>
          <p:grpSpPr>
            <a:xfrm>
              <a:off x="668887" y="2963322"/>
              <a:ext cx="1732018" cy="2082796"/>
              <a:chOff x="660420" y="3556003"/>
              <a:chExt cx="1732018" cy="208279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68889" y="3556003"/>
                <a:ext cx="172354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Develop new</a:t>
                </a:r>
              </a:p>
              <a:p>
                <a:pPr>
                  <a:buFont typeface="Arial"/>
                  <a:buChar char="•"/>
                </a:pPr>
                <a:r>
                  <a:rPr lang="en-US" dirty="0" smtClean="0"/>
                  <a:t>  Observational </a:t>
                </a:r>
              </a:p>
              <a:p>
                <a:r>
                  <a:rPr lang="en-US" dirty="0" smtClean="0"/>
                  <a:t>    Methodology</a:t>
                </a:r>
              </a:p>
              <a:p>
                <a:pPr>
                  <a:buFont typeface="Arial"/>
                  <a:buChar char="•"/>
                </a:pPr>
                <a:r>
                  <a:rPr lang="en-US" dirty="0" smtClean="0"/>
                  <a:t>  Telescope</a:t>
                </a:r>
              </a:p>
              <a:p>
                <a:pPr>
                  <a:buFont typeface="Arial"/>
                  <a:buChar char="•"/>
                </a:pPr>
                <a:r>
                  <a:rPr lang="en-US" dirty="0" smtClean="0"/>
                  <a:t>  Instrument</a:t>
                </a:r>
              </a:p>
              <a:p>
                <a:pPr>
                  <a:buFont typeface="Arial"/>
                  <a:buChar char="•"/>
                </a:pPr>
                <a:r>
                  <a:rPr lang="en-US" dirty="0" smtClean="0"/>
                  <a:t>  Image analysis </a:t>
                </a:r>
              </a:p>
              <a:p>
                <a:r>
                  <a:rPr lang="en-US" dirty="0" smtClean="0"/>
                  <a:t>   tools</a:t>
                </a:r>
                <a:endParaRPr lang="en-US" dirty="0"/>
              </a:p>
            </p:txBody>
          </p:sp>
          <p:sp>
            <p:nvSpPr>
              <p:cNvPr id="36" name="Frame 35"/>
              <p:cNvSpPr/>
              <p:nvPr/>
            </p:nvSpPr>
            <p:spPr>
              <a:xfrm>
                <a:off x="660420" y="3572934"/>
                <a:ext cx="1693333" cy="2065865"/>
              </a:xfrm>
              <a:prstGeom prst="frame">
                <a:avLst>
                  <a:gd name="adj1" fmla="val 0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Bent Arrow 36"/>
            <p:cNvSpPr/>
            <p:nvPr/>
          </p:nvSpPr>
          <p:spPr>
            <a:xfrm>
              <a:off x="1147234" y="1803388"/>
              <a:ext cx="1423416" cy="1092212"/>
            </a:xfrm>
            <a:prstGeom prst="bentArrow">
              <a:avLst>
                <a:gd name="adj1" fmla="val 23538"/>
                <a:gd name="adj2" fmla="val 25521"/>
                <a:gd name="adj3" fmla="val 25000"/>
                <a:gd name="adj4" fmla="val 43750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41"/>
            <p:cNvGrpSpPr/>
            <p:nvPr/>
          </p:nvGrpSpPr>
          <p:grpSpPr>
            <a:xfrm>
              <a:off x="685799" y="5875871"/>
              <a:ext cx="4478209" cy="584194"/>
              <a:chOff x="685799" y="5833536"/>
              <a:chExt cx="4478209" cy="58419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85799" y="5892790"/>
                <a:ext cx="4478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Technology Development TRL 1=5</a:t>
                </a:r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Frame 40"/>
              <p:cNvSpPr/>
              <p:nvPr/>
            </p:nvSpPr>
            <p:spPr>
              <a:xfrm>
                <a:off x="685821" y="5833536"/>
                <a:ext cx="4419579" cy="584194"/>
              </a:xfrm>
              <a:prstGeom prst="frame">
                <a:avLst>
                  <a:gd name="adj1" fmla="val 0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Up-Down Arrow 42"/>
            <p:cNvSpPr/>
            <p:nvPr/>
          </p:nvSpPr>
          <p:spPr>
            <a:xfrm>
              <a:off x="1312333" y="5063066"/>
              <a:ext cx="484632" cy="753533"/>
            </a:xfrm>
            <a:prstGeom prst="up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2738988" y="1485894"/>
              <a:ext cx="1820311" cy="990606"/>
              <a:chOff x="4986888" y="1625594"/>
              <a:chExt cx="1820311" cy="99060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037686" y="1661575"/>
                <a:ext cx="17695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Design. build, 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test, calibrate 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new instrument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Frame 41"/>
              <p:cNvSpPr/>
              <p:nvPr/>
            </p:nvSpPr>
            <p:spPr>
              <a:xfrm>
                <a:off x="4986888" y="1625594"/>
                <a:ext cx="1756811" cy="990606"/>
              </a:xfrm>
              <a:prstGeom prst="frame">
                <a:avLst>
                  <a:gd name="adj1" fmla="val 0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flipV="1">
              <a:off x="4572000" y="1981200"/>
              <a:ext cx="571500" cy="12700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ame 47"/>
            <p:cNvSpPr/>
            <p:nvPr/>
          </p:nvSpPr>
          <p:spPr>
            <a:xfrm>
              <a:off x="5190088" y="1549394"/>
              <a:ext cx="1718711" cy="1143006"/>
            </a:xfrm>
            <a:prstGeom prst="frame">
              <a:avLst>
                <a:gd name="adj1" fmla="val 0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D78-F493-E747-AA00-9D6A4B3DEC68}" type="slidenum">
              <a:rPr lang="en-US"/>
              <a:pPr/>
              <a:t>13</a:t>
            </a:fld>
            <a:endParaRPr lang="en-US" dirty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0" y="689504"/>
          <a:ext cx="8229600" cy="6018338"/>
        </p:xfrm>
        <a:graphic>
          <a:graphicData uri="http://schemas.openxmlformats.org/presentationml/2006/ole">
            <p:oleObj spid="_x0000_s81922" name="Document" r:id="rId3" imgW="5739384" imgH="4081272" progId="Word.Documen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63730" y="2517194"/>
            <a:ext cx="104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Space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69805" y="4195886"/>
            <a:ext cx="1285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Ground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1114" y="1722727"/>
            <a:ext cx="1865686" cy="1947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0757" y="952440"/>
            <a:ext cx="9144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42543" y="2756483"/>
            <a:ext cx="794257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923141"/>
            <a:ext cx="1558977" cy="1467759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885"/>
            <a:ext cx="8153400" cy="1143000"/>
          </a:xfrm>
        </p:spPr>
        <p:txBody>
          <a:bodyPr>
            <a:noAutofit/>
          </a:bodyPr>
          <a:lstStyle/>
          <a:p>
            <a:pPr algn="r"/>
            <a:r>
              <a:rPr lang="en-US" sz="2800" u="sng" dirty="0">
                <a:solidFill>
                  <a:srgbClr val="0000FF"/>
                </a:solidFill>
              </a:rPr>
              <a:t>Space Telescope Optical </a:t>
            </a:r>
            <a:r>
              <a:rPr lang="en-US" sz="2800" u="sng" dirty="0" smtClean="0">
                <a:solidFill>
                  <a:srgbClr val="0000FF"/>
                </a:solidFill>
              </a:rPr>
              <a:t>System: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 smtClean="0"/>
              <a:t>The astronomer must understand these aspects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47"/>
            <a:ext cx="8229600" cy="1143000"/>
          </a:xfrm>
        </p:spPr>
        <p:txBody>
          <a:bodyPr/>
          <a:lstStyle/>
          <a:p>
            <a:r>
              <a:rPr lang="en-US" dirty="0" smtClean="0"/>
              <a:t>Applications for space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547"/>
            <a:ext cx="8229600" cy="48891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Earth remote sensing</a:t>
            </a:r>
          </a:p>
          <a:p>
            <a:pPr lvl="1"/>
            <a:r>
              <a:rPr lang="en-US" dirty="0" smtClean="0"/>
              <a:t>Watershed management</a:t>
            </a:r>
          </a:p>
          <a:p>
            <a:pPr lvl="1"/>
            <a:r>
              <a:rPr lang="en-US" dirty="0" smtClean="0"/>
              <a:t>Land management &amp; urban planning</a:t>
            </a:r>
          </a:p>
          <a:p>
            <a:pPr lvl="1"/>
            <a:r>
              <a:rPr lang="en-US" dirty="0" smtClean="0"/>
              <a:t>Weather models &amp; CO</a:t>
            </a:r>
            <a:r>
              <a:rPr lang="en-US" baseline="-25000" dirty="0" smtClean="0"/>
              <a:t>2</a:t>
            </a:r>
            <a:r>
              <a:rPr lang="en-US" dirty="0" smtClean="0"/>
              <a:t> “global warming”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Planetary science</a:t>
            </a:r>
          </a:p>
          <a:p>
            <a:pPr lvl="1"/>
            <a:r>
              <a:rPr lang="en-US" dirty="0" smtClean="0"/>
              <a:t>Geology (Mars, Venus, satellites/asteroids) </a:t>
            </a:r>
          </a:p>
          <a:p>
            <a:pPr lvl="1"/>
            <a:r>
              <a:rPr lang="en-US" dirty="0" smtClean="0"/>
              <a:t>Atmospheric science (Mars, Venus, Four giant planets)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Astrophysics</a:t>
            </a:r>
          </a:p>
          <a:p>
            <a:pPr lvl="1"/>
            <a:r>
              <a:rPr lang="en-US" dirty="0" smtClean="0"/>
              <a:t>Cosmology</a:t>
            </a:r>
          </a:p>
          <a:p>
            <a:pPr lvl="1"/>
            <a:r>
              <a:rPr lang="en-US" dirty="0" smtClean="0"/>
              <a:t>Stars and stellar systems</a:t>
            </a:r>
          </a:p>
          <a:p>
            <a:pPr lvl="1"/>
            <a:r>
              <a:rPr lang="en-US" dirty="0" smtClean="0"/>
              <a:t>ExoPlanets: radial velocity spectrometers &amp; precision radiometers &amp; coronagraphs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Heliospheric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016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Optical science</a:t>
            </a:r>
          </a:p>
          <a:p>
            <a:pPr lvl="1"/>
            <a:r>
              <a:rPr lang="en-US" sz="2400" dirty="0" smtClean="0"/>
              <a:t>Study of the generation, propagation, imaging, measurement and analysis of electromagnetic radiation from ~200 nm to ~50 micron wavelength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Optical engineering</a:t>
            </a:r>
          </a:p>
          <a:p>
            <a:pPr lvl="1"/>
            <a:r>
              <a:rPr lang="en-US" sz="2400" dirty="0" smtClean="0"/>
              <a:t>Understand requirements, identify system approach, design telescopes &amp; instruments, specify, test components integrate, align, test and calibrate an optical system to a </a:t>
            </a:r>
            <a:r>
              <a:rPr lang="en-US" sz="3200" u="sng" dirty="0" smtClean="0">
                <a:solidFill>
                  <a:srgbClr val="FF0000"/>
                </a:solidFill>
              </a:rPr>
              <a:t>fixed cost</a:t>
            </a:r>
            <a:r>
              <a:rPr lang="en-US" sz="2400" dirty="0" smtClean="0"/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Optics Technology</a:t>
            </a:r>
          </a:p>
          <a:p>
            <a:pPr lvl="1"/>
            <a:r>
              <a:rPr lang="en-US" sz="2400" dirty="0" smtClean="0"/>
              <a:t>Technology development to enable new scientific or engineering measurements</a:t>
            </a:r>
          </a:p>
          <a:p>
            <a:pPr lvl="2"/>
            <a:r>
              <a:rPr lang="en-US" sz="2000" dirty="0" smtClean="0"/>
              <a:t>Devices (detectors, A/O, wavefront sensors, optical metrology)</a:t>
            </a:r>
          </a:p>
          <a:p>
            <a:pPr lvl="1"/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0334" y="6314017"/>
            <a:ext cx="508000" cy="365125"/>
          </a:xfrm>
        </p:spPr>
        <p:txBody>
          <a:bodyPr/>
          <a:lstStyle/>
          <a:p>
            <a:fld id="{0D00AC38-1778-8743-9E25-3DED9AF7FF7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the science?</a:t>
            </a:r>
            <a:br>
              <a:rPr lang="en-US" dirty="0" smtClean="0"/>
            </a:br>
            <a:r>
              <a:rPr lang="en-US" dirty="0" smtClean="0"/>
              <a:t>What can we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53246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Intensity as a function of</a:t>
            </a:r>
          </a:p>
          <a:p>
            <a:pPr lvl="1"/>
            <a:r>
              <a:rPr lang="en-US" dirty="0" smtClean="0"/>
              <a:t>A single point</a:t>
            </a:r>
          </a:p>
          <a:p>
            <a:pPr lvl="1"/>
            <a:r>
              <a:rPr lang="en-US" dirty="0" smtClean="0"/>
              <a:t>An image</a:t>
            </a:r>
          </a:p>
          <a:p>
            <a:pPr lvl="1"/>
            <a:r>
              <a:rPr lang="en-US" dirty="0" smtClean="0"/>
              <a:t>Wavelength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Polarization</a:t>
            </a:r>
          </a:p>
          <a:p>
            <a:pPr lvl="1"/>
            <a:r>
              <a:rPr lang="en-US" dirty="0" smtClean="0"/>
              <a:t>The total number of variables is:</a:t>
            </a:r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   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06788" y="2151063"/>
          <a:ext cx="1531937" cy="388937"/>
        </p:xfrm>
        <a:graphic>
          <a:graphicData uri="http://schemas.openxmlformats.org/presentationml/2006/ole">
            <p:oleObj spid="_x0000_s33794" name="Equation" r:id="rId3" imgW="800100" imgH="2032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61809" y="2622679"/>
          <a:ext cx="1211792" cy="400449"/>
        </p:xfrm>
        <a:graphic>
          <a:graphicData uri="http://schemas.openxmlformats.org/presentationml/2006/ole">
            <p:oleObj spid="_x0000_s33795" name="Equation" r:id="rId4" imgW="685800" imgH="2032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17359" y="3065688"/>
          <a:ext cx="1460625" cy="422573"/>
        </p:xfrm>
        <a:graphic>
          <a:graphicData uri="http://schemas.openxmlformats.org/presentationml/2006/ole">
            <p:oleObj spid="_x0000_s33796" name="Equation" r:id="rId5" imgW="825500" imgH="2032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39433" y="3056461"/>
          <a:ext cx="1955634" cy="422574"/>
        </p:xfrm>
        <a:graphic>
          <a:graphicData uri="http://schemas.openxmlformats.org/presentationml/2006/ole">
            <p:oleObj spid="_x0000_s33797" name="Equation" r:id="rId6" imgW="1104900" imgH="2032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14180" y="3937000"/>
          <a:ext cx="3287986" cy="481013"/>
        </p:xfrm>
        <a:graphic>
          <a:graphicData uri="http://schemas.openxmlformats.org/presentationml/2006/ole">
            <p:oleObj spid="_x0000_s33798" name="Equation" r:id="rId7" imgW="1562100" imgH="2286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14180" y="3547527"/>
          <a:ext cx="1854200" cy="406400"/>
        </p:xfrm>
        <a:graphic>
          <a:graphicData uri="http://schemas.openxmlformats.org/presentationml/2006/ole">
            <p:oleObj spid="_x0000_s33799" name="Equation" r:id="rId8" imgW="927100" imgH="2032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13933" y="4995332"/>
          <a:ext cx="790223" cy="338667"/>
        </p:xfrm>
        <a:graphic>
          <a:graphicData uri="http://schemas.openxmlformats.org/presentationml/2006/ole">
            <p:oleObj spid="_x0000_s33800" name="Equation" r:id="rId9" imgW="355600" imgH="1524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18267" y="4885266"/>
            <a:ext cx="647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where n is the number of spectral channels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934" y="5410201"/>
            <a:ext cx="742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information needs to fit onto a 2d spatial + time detector =&gt; the instrument!</a:t>
            </a:r>
            <a:endParaRPr lang="en-US" sz="2800" dirty="0"/>
          </a:p>
        </p:txBody>
      </p:sp>
      <p:sp>
        <p:nvSpPr>
          <p:cNvPr id="15" name="Frame 14"/>
          <p:cNvSpPr/>
          <p:nvPr/>
        </p:nvSpPr>
        <p:spPr>
          <a:xfrm>
            <a:off x="609244" y="5409398"/>
            <a:ext cx="7378138" cy="1034587"/>
          </a:xfrm>
          <a:prstGeom prst="frame">
            <a:avLst>
              <a:gd name="adj1" fmla="val 2488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C38-1778-8743-9E25-3DED9AF7FF7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telescope/instrument system is designed and built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Provide new scientific data</a:t>
            </a:r>
          </a:p>
          <a:p>
            <a:r>
              <a:rPr lang="en-US" dirty="0" smtClean="0"/>
              <a:t>Open a new </a:t>
            </a:r>
            <a:r>
              <a:rPr lang="en-US" dirty="0" smtClean="0">
                <a:solidFill>
                  <a:srgbClr val="0000FF"/>
                </a:solidFill>
              </a:rPr>
              <a:t>temporal</a:t>
            </a:r>
            <a:r>
              <a:rPr lang="en-US" dirty="0" smtClean="0"/>
              <a:t> frequency window</a:t>
            </a:r>
          </a:p>
          <a:p>
            <a:pPr lvl="1"/>
            <a:r>
              <a:rPr lang="en-US" dirty="0" smtClean="0"/>
              <a:t>Kepler (occultation science)</a:t>
            </a:r>
          </a:p>
          <a:p>
            <a:r>
              <a:rPr lang="en-US" dirty="0" smtClean="0"/>
              <a:t>Open a new </a:t>
            </a:r>
            <a:r>
              <a:rPr lang="en-US" dirty="0" smtClean="0">
                <a:solidFill>
                  <a:srgbClr val="0000FF"/>
                </a:solidFill>
              </a:rPr>
              <a:t>spatial</a:t>
            </a:r>
            <a:r>
              <a:rPr lang="en-US" dirty="0" smtClean="0"/>
              <a:t> frequency window</a:t>
            </a:r>
          </a:p>
          <a:p>
            <a:pPr lvl="1"/>
            <a:r>
              <a:rPr lang="en-US" dirty="0" smtClean="0"/>
              <a:t>Interferometry</a:t>
            </a:r>
          </a:p>
          <a:p>
            <a:pPr lvl="1"/>
            <a:r>
              <a:rPr lang="en-US" dirty="0" smtClean="0"/>
              <a:t>wide FOV </a:t>
            </a:r>
          </a:p>
          <a:p>
            <a:r>
              <a:rPr lang="en-US" dirty="0" smtClean="0"/>
              <a:t>Open a new </a:t>
            </a:r>
            <a:r>
              <a:rPr lang="en-US" dirty="0" smtClean="0">
                <a:solidFill>
                  <a:srgbClr val="0000FF"/>
                </a:solidFill>
              </a:rPr>
              <a:t>spectral</a:t>
            </a:r>
            <a:r>
              <a:rPr lang="en-US" dirty="0" smtClean="0"/>
              <a:t> window</a:t>
            </a:r>
          </a:p>
          <a:p>
            <a:r>
              <a:rPr lang="en-US" dirty="0" smtClean="0"/>
              <a:t>Collect more photons </a:t>
            </a:r>
          </a:p>
          <a:p>
            <a:pPr lvl="1"/>
            <a:r>
              <a:rPr lang="en-US" dirty="0" smtClean="0"/>
              <a:t>Measure more accurately (characterize after discovery)</a:t>
            </a:r>
          </a:p>
          <a:p>
            <a:pPr lvl="1"/>
            <a:r>
              <a:rPr lang="en-US" dirty="0" smtClean="0"/>
              <a:t>Peer deeper into the cosmos</a:t>
            </a:r>
          </a:p>
          <a:p>
            <a:r>
              <a:rPr lang="en-US" dirty="0" smtClean="0"/>
              <a:t>Reduce cost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03"/>
            <a:ext cx="8229600" cy="1143000"/>
          </a:xfrm>
        </p:spPr>
        <p:txBody>
          <a:bodyPr/>
          <a:lstStyle/>
          <a:p>
            <a:r>
              <a:rPr lang="en-US" dirty="0" smtClean="0"/>
              <a:t>Optics for space vs. ground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3915" y="1417637"/>
            <a:ext cx="8450003" cy="4790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Spitzer_PD098-01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95488"/>
            <a:ext cx="27432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906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</a:t>
            </a:r>
            <a:r>
              <a:rPr lang="en-US" sz="4000" dirty="0" smtClean="0"/>
              <a:t> 4 Great </a:t>
            </a:r>
            <a:r>
              <a:rPr lang="en-US" sz="4000" dirty="0"/>
              <a:t>Observatories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4538" y="969963"/>
            <a:ext cx="3903662" cy="1265237"/>
          </a:xfrm>
        </p:spPr>
        <p:txBody>
          <a:bodyPr>
            <a:noAutofit/>
          </a:bodyPr>
          <a:lstStyle/>
          <a:p>
            <a:pPr marL="173038" indent="-173038"/>
            <a:r>
              <a:rPr lang="en-US" sz="2800" dirty="0" smtClean="0">
                <a:solidFill>
                  <a:srgbClr val="0000FF"/>
                </a:solidFill>
              </a:rPr>
              <a:t>Compton: Gamma Ray</a:t>
            </a:r>
          </a:p>
          <a:p>
            <a:pPr marL="173038" indent="-173038"/>
            <a:r>
              <a:rPr lang="en-US" sz="2800" dirty="0" smtClean="0">
                <a:solidFill>
                  <a:srgbClr val="0000FF"/>
                </a:solidFill>
              </a:rPr>
              <a:t>Hubble: </a:t>
            </a:r>
            <a:r>
              <a:rPr lang="en-US" sz="2800" dirty="0" err="1" smtClean="0">
                <a:solidFill>
                  <a:srgbClr val="0000FF"/>
                </a:solidFill>
              </a:rPr>
              <a:t>vis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173038" indent="-173038"/>
            <a:r>
              <a:rPr lang="en-US" sz="2800" dirty="0" smtClean="0">
                <a:solidFill>
                  <a:srgbClr val="0000FF"/>
                </a:solidFill>
              </a:rPr>
              <a:t>Spitzer: Far IR</a:t>
            </a:r>
          </a:p>
          <a:p>
            <a:pPr marL="173038" indent="-173038"/>
            <a:r>
              <a:rPr lang="en-US" sz="2800" dirty="0" smtClean="0">
                <a:solidFill>
                  <a:srgbClr val="0000FF"/>
                </a:solidFill>
              </a:rPr>
              <a:t>Chandra: X-ray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6869" name="Picture 5" descr="Hubble_PC030-01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1" y="3262313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36870" name="Picture 6" descr="Comp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1276395"/>
            <a:ext cx="2571750" cy="198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93775" y="1652588"/>
            <a:ext cx="7953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Compton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413125" y="3567113"/>
            <a:ext cx="7953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Hubble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131175" y="2019300"/>
            <a:ext cx="795338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Spitzer</a:t>
            </a:r>
          </a:p>
        </p:txBody>
      </p:sp>
      <p:pic>
        <p:nvPicPr>
          <p:cNvPr id="36874" name="Picture 10" descr="msfc_chand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5" y="3498850"/>
            <a:ext cx="25844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222500" y="5557838"/>
            <a:ext cx="7953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Chandra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74675" y="5691188"/>
            <a:ext cx="795338" cy="10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700" b="0">
                <a:solidFill>
                  <a:srgbClr val="B2B2B2"/>
                </a:solidFill>
                <a:effectLst/>
              </a:rPr>
              <a:t>NASA - MSFC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212975" y="3100388"/>
            <a:ext cx="795338" cy="10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700" b="0">
                <a:solidFill>
                  <a:srgbClr val="B2B2B2"/>
                </a:solidFill>
                <a:effectLst/>
              </a:rPr>
              <a:t>NASA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20700" y="3502025"/>
            <a:ext cx="2584450" cy="23241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917575" y="1574800"/>
            <a:ext cx="2178050" cy="168275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5197475" y="6084888"/>
            <a:ext cx="795338" cy="10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lvl="1" algn="r"/>
            <a:r>
              <a:rPr lang="en-US" sz="700" b="0">
                <a:solidFill>
                  <a:srgbClr val="B2B2B2"/>
                </a:solidFill>
                <a:effectLst/>
              </a:rPr>
              <a:t>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4" y="596900"/>
            <a:ext cx="8229600" cy="607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PhD in Optical Science, College of Optical Sciences, </a:t>
            </a:r>
            <a:r>
              <a:rPr lang="en-US" sz="2400" dirty="0" err="1" smtClean="0"/>
              <a:t>U</a:t>
            </a:r>
            <a:r>
              <a:rPr lang="en-US" sz="2400" dirty="0" smtClean="0"/>
              <a:t> of A</a:t>
            </a:r>
          </a:p>
          <a:p>
            <a:r>
              <a:rPr lang="en-US" sz="2400" dirty="0" smtClean="0"/>
              <a:t>3 years Lick Observatory</a:t>
            </a:r>
          </a:p>
          <a:p>
            <a:r>
              <a:rPr lang="en-US" sz="2400" dirty="0" smtClean="0"/>
              <a:t>12 years at Kitt Peak National Observatory</a:t>
            </a:r>
          </a:p>
          <a:p>
            <a:r>
              <a:rPr lang="en-US" sz="2400" dirty="0" smtClean="0"/>
              <a:t>33 years at NASA/JPL building instruments and developing optics technology</a:t>
            </a:r>
          </a:p>
          <a:p>
            <a:pPr lvl="1"/>
            <a:r>
              <a:rPr lang="en-US" sz="2000" dirty="0" smtClean="0"/>
              <a:t>Developed space telescopes and instruments for astrophysics, earth and planetary remote sensing</a:t>
            </a:r>
          </a:p>
          <a:p>
            <a:pPr lvl="1"/>
            <a:r>
              <a:rPr lang="en-US" sz="2000" dirty="0" smtClean="0"/>
              <a:t>Optics technology and Flight Optical Systems for remote sensing: WF/PC2, Galileo and Cassini Imaging spectrometers</a:t>
            </a:r>
          </a:p>
          <a:p>
            <a:pPr lvl="1"/>
            <a:r>
              <a:rPr lang="en-US" sz="2000" dirty="0" smtClean="0"/>
              <a:t>NSF: Advanced Technology &amp; Instruments Program Manager</a:t>
            </a:r>
          </a:p>
          <a:p>
            <a:pPr lvl="1"/>
            <a:r>
              <a:rPr lang="en-US" sz="2000" dirty="0" smtClean="0"/>
              <a:t>NASA:  Chief technologist of the NASA Exoplanet Program</a:t>
            </a:r>
          </a:p>
          <a:p>
            <a:r>
              <a:rPr lang="en-US" sz="2400" dirty="0" smtClean="0"/>
              <a:t>Teach the Optical Engineering class at CALTECH (’82-current)</a:t>
            </a:r>
          </a:p>
          <a:p>
            <a:r>
              <a:rPr lang="en-US" sz="2400" dirty="0" smtClean="0"/>
              <a:t>Just finished a book:  </a:t>
            </a:r>
            <a:r>
              <a:rPr lang="en-US" sz="2400" u="sng" dirty="0" smtClean="0"/>
              <a:t>Basic Optics for the Astronomical Sciences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C38-1778-8743-9E25-3DED9AF7FF7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21100" y="88900"/>
            <a:ext cx="1760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 am I?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onst-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77" y="4330701"/>
            <a:ext cx="288449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New NASA Missions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4" y="1106488"/>
            <a:ext cx="5280026" cy="2830512"/>
          </a:xfrm>
        </p:spPr>
        <p:txBody>
          <a:bodyPr>
            <a:noAutofit/>
          </a:bodyPr>
          <a:lstStyle/>
          <a:p>
            <a:pPr marL="173038" indent="-173038"/>
            <a:r>
              <a:rPr lang="en-US" sz="2800" dirty="0" smtClean="0"/>
              <a:t>James </a:t>
            </a:r>
            <a:r>
              <a:rPr lang="en-US" sz="2800" dirty="0"/>
              <a:t>Webb Space </a:t>
            </a:r>
            <a:r>
              <a:rPr lang="en-US" sz="2800" dirty="0" smtClean="0"/>
              <a:t>Telescope</a:t>
            </a:r>
          </a:p>
          <a:p>
            <a:pPr marL="173038" indent="-173038"/>
            <a:r>
              <a:rPr lang="en-US" sz="2800" dirty="0" smtClean="0"/>
              <a:t>WFIRST-2.4</a:t>
            </a:r>
          </a:p>
          <a:p>
            <a:pPr marL="573088" lvl="1" indent="-173038"/>
            <a:r>
              <a:rPr lang="en-US" sz="2000" dirty="0" smtClean="0"/>
              <a:t>Dark energy, exoplanets, missing mass</a:t>
            </a:r>
          </a:p>
          <a:p>
            <a:pPr marL="173038" indent="-173038"/>
            <a:r>
              <a:rPr lang="en-US" dirty="0" smtClean="0"/>
              <a:t>Constellation X</a:t>
            </a:r>
            <a:endParaRPr lang="en-US" sz="3200" dirty="0" smtClean="0"/>
          </a:p>
          <a:p>
            <a:pPr marL="173038" indent="-173038"/>
            <a:r>
              <a:rPr lang="en-US" sz="2800" dirty="0"/>
              <a:t>LISA – Gravity Wave </a:t>
            </a:r>
            <a:r>
              <a:rPr lang="en-US" sz="2800" dirty="0" smtClean="0"/>
              <a:t>Experiment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3250" y="4929188"/>
            <a:ext cx="12525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Constellation X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8" name="Picture 6" descr="JDEM-SN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088" y="4098925"/>
            <a:ext cx="267493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84650" y="6015038"/>
            <a:ext cx="12525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JDEM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20" name="Picture 8" descr="JW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49" y="977900"/>
            <a:ext cx="322157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242175" y="1443038"/>
            <a:ext cx="12525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JWST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22" name="Picture 10" descr="LI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0601" y="3621011"/>
            <a:ext cx="2825750" cy="27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670675" y="5710238"/>
            <a:ext cx="12525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978150" y="6113463"/>
            <a:ext cx="957263" cy="10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700" b="0">
                <a:solidFill>
                  <a:srgbClr val="B2B2B2"/>
                </a:solidFill>
                <a:effectLst/>
              </a:rPr>
              <a:t>NASA, LBNL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934075" y="5840413"/>
            <a:ext cx="957263" cy="10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700" b="0">
                <a:solidFill>
                  <a:srgbClr val="B2B2B2"/>
                </a:solidFill>
                <a:effectLst/>
              </a:rPr>
              <a:t>ESA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895975" y="3408363"/>
            <a:ext cx="957263" cy="10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700" b="0">
                <a:solidFill>
                  <a:srgbClr val="B2B2B2"/>
                </a:solidFill>
                <a:effectLst/>
              </a:rPr>
              <a:t>NASA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828800" y="5040313"/>
            <a:ext cx="957263" cy="10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700" b="0">
                <a:solidFill>
                  <a:srgbClr val="B2B2B2"/>
                </a:solidFill>
                <a:effectLst/>
              </a:rPr>
              <a:t>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Tools for telescope optics, engineering and 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57" y="1600200"/>
            <a:ext cx="8901043" cy="4756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Geometrical ray trace </a:t>
            </a:r>
            <a:r>
              <a:rPr lang="en-US" dirty="0" smtClean="0"/>
              <a:t>(Light pencil - normal to a geometric wave) </a:t>
            </a:r>
          </a:p>
          <a:p>
            <a:pPr lvl="1"/>
            <a:r>
              <a:rPr lang="en-US" dirty="0" smtClean="0"/>
              <a:t>Image location, size, orientation and brightness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Scalar diffraction </a:t>
            </a:r>
            <a:r>
              <a:rPr lang="en-US" dirty="0" smtClean="0"/>
              <a:t>(Light is a wave)</a:t>
            </a:r>
          </a:p>
          <a:p>
            <a:pPr lvl="1"/>
            <a:r>
              <a:rPr lang="en-US" dirty="0" smtClean="0"/>
              <a:t>Image quality – diffraction spectrometers [stellar composition, RV, etc. ]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Vector diffraction </a:t>
            </a:r>
            <a:r>
              <a:rPr lang="en-US" dirty="0" smtClean="0"/>
              <a:t>(Light is a vector wave)</a:t>
            </a:r>
          </a:p>
          <a:p>
            <a:pPr lvl="1"/>
            <a:r>
              <a:rPr lang="en-US" dirty="0" smtClean="0"/>
              <a:t>Image quality – polarimetry [interstellar medium, high energy processes]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Radiometry</a:t>
            </a:r>
            <a:r>
              <a:rPr lang="en-US" dirty="0" smtClean="0"/>
              <a:t> (Power transfer - Watts)</a:t>
            </a:r>
          </a:p>
          <a:p>
            <a:pPr lvl="1"/>
            <a:r>
              <a:rPr lang="en-US" dirty="0" smtClean="0"/>
              <a:t>Image intensity and background noise [luminosity, </a:t>
            </a:r>
            <a:r>
              <a:rPr lang="en-US" dirty="0" err="1" smtClean="0"/>
              <a:t>Cephied</a:t>
            </a:r>
            <a:r>
              <a:rPr lang="en-US" dirty="0" smtClean="0"/>
              <a:t> variables]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Statistical theory </a:t>
            </a:r>
            <a:r>
              <a:rPr lang="en-US" dirty="0" smtClean="0"/>
              <a:t>(Light is represented by random fluctuations)</a:t>
            </a:r>
          </a:p>
          <a:p>
            <a:pPr lvl="1"/>
            <a:r>
              <a:rPr lang="en-US" dirty="0" smtClean="0"/>
              <a:t>Detection process, image quality, threshold detection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Quantum theory </a:t>
            </a:r>
            <a:r>
              <a:rPr lang="en-US" dirty="0" smtClean="0"/>
              <a:t>(Light is quantized, optical/UV detectors)</a:t>
            </a:r>
          </a:p>
          <a:p>
            <a:pPr lvl="1"/>
            <a:r>
              <a:rPr lang="en-US" dirty="0" smtClean="0"/>
              <a:t>Detection process, Image intensity, image quality and physical properties of the source/intervening matter.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Solid-state physics</a:t>
            </a:r>
            <a:r>
              <a:rPr lang="en-US" dirty="0" smtClean="0"/>
              <a:t> (detectors)</a:t>
            </a:r>
          </a:p>
          <a:p>
            <a:pPr lvl="1"/>
            <a:r>
              <a:rPr lang="en-US" dirty="0" smtClean="0"/>
              <a:t>Coupling </a:t>
            </a:r>
            <a:r>
              <a:rPr lang="en-US" dirty="0" err="1" smtClean="0"/>
              <a:t>EM</a:t>
            </a:r>
            <a:r>
              <a:rPr lang="en-US" dirty="0" smtClean="0"/>
              <a:t> radiation into lattice structures, readout electronics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95D2-D1ED-924E-B709-6654CE864FB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13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Tools used to model optical systems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906634"/>
            <a:ext cx="9144000" cy="62073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24915"/>
            <a:ext cx="9025467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 we build a large, complicated system?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9334"/>
            <a:ext cx="8229600" cy="5198542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Understand the job</a:t>
            </a:r>
          </a:p>
          <a:p>
            <a:r>
              <a:rPr lang="en-US" sz="2800" dirty="0" smtClean="0"/>
              <a:t>Develop </a:t>
            </a:r>
            <a:r>
              <a:rPr lang="en-US" sz="2800" dirty="0" smtClean="0">
                <a:solidFill>
                  <a:srgbClr val="FF0000"/>
                </a:solidFill>
              </a:rPr>
              <a:t>functional</a:t>
            </a:r>
            <a:r>
              <a:rPr lang="en-US" sz="2800" dirty="0" smtClean="0"/>
              <a:t> requirements</a:t>
            </a:r>
          </a:p>
          <a:p>
            <a:pPr lvl="1"/>
            <a:r>
              <a:rPr lang="en-US" sz="2400" i="1" dirty="0" smtClean="0"/>
              <a:t>Measure polarization with an rms error of ??? as a function of wavelength on stars to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 = 5</a:t>
            </a:r>
          </a:p>
          <a:p>
            <a:r>
              <a:rPr lang="en-US" sz="2800" dirty="0" smtClean="0"/>
              <a:t>Define and develop </a:t>
            </a:r>
            <a:r>
              <a:rPr lang="en-US" sz="2800" dirty="0" smtClean="0">
                <a:solidFill>
                  <a:srgbClr val="FF0000"/>
                </a:solidFill>
              </a:rPr>
              <a:t>new technology</a:t>
            </a:r>
          </a:p>
          <a:p>
            <a:pPr lvl="1"/>
            <a:r>
              <a:rPr lang="en-US" sz="2400" i="1" dirty="0" smtClean="0"/>
              <a:t>Invent low noise </a:t>
            </a:r>
            <a:r>
              <a:rPr lang="en-US" sz="2400" i="1" dirty="0" err="1" smtClean="0"/>
              <a:t>spectro</a:t>
            </a:r>
            <a:r>
              <a:rPr lang="en-US" sz="2400" i="1" dirty="0" smtClean="0"/>
              <a:t>-polarimeter</a:t>
            </a:r>
          </a:p>
          <a:p>
            <a:r>
              <a:rPr lang="en-US" sz="2800" dirty="0" smtClean="0"/>
              <a:t>Develop </a:t>
            </a:r>
            <a:r>
              <a:rPr lang="en-US" sz="2800" dirty="0" smtClean="0">
                <a:solidFill>
                  <a:srgbClr val="FF0000"/>
                </a:solidFill>
              </a:rPr>
              <a:t>engineering</a:t>
            </a:r>
            <a:r>
              <a:rPr lang="en-US" sz="2800" dirty="0" smtClean="0"/>
              <a:t> requirements</a:t>
            </a:r>
          </a:p>
          <a:p>
            <a:pPr lvl="1"/>
            <a:r>
              <a:rPr lang="en-US" sz="2400" i="1" dirty="0" smtClean="0"/>
              <a:t>Telescope aperture 3.6 meter, Cassegrain</a:t>
            </a:r>
            <a:r>
              <a:rPr lang="en-US" sz="2400" dirty="0" smtClean="0"/>
              <a:t>,               …. </a:t>
            </a:r>
          </a:p>
          <a:p>
            <a:r>
              <a:rPr lang="en-US" sz="2800" dirty="0" smtClean="0"/>
              <a:t>Divide the problem into manageable parts</a:t>
            </a:r>
          </a:p>
          <a:p>
            <a:pPr lvl="1"/>
            <a:r>
              <a:rPr lang="en-US" i="1" dirty="0" smtClean="0"/>
              <a:t>Consistent with talents and skills available</a:t>
            </a:r>
          </a:p>
          <a:p>
            <a:pPr lvl="1"/>
            <a:r>
              <a:rPr lang="en-US" i="1" dirty="0" smtClean="0"/>
              <a:t>Consistent with available facilities &amp; equipment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53200" y="4156710"/>
          <a:ext cx="635000" cy="412750"/>
        </p:xfrm>
        <a:graphic>
          <a:graphicData uri="http://schemas.openxmlformats.org/presentationml/2006/ole">
            <p:oleObj spid="_x0000_s91138" name="Equation" r:id="rId3" imgW="254000" imgH="165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10244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System development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6513"/>
            <a:ext cx="8385262" cy="474941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Science</a:t>
            </a:r>
          </a:p>
          <a:p>
            <a:pPr lvl="1"/>
            <a:r>
              <a:rPr lang="en-US" sz="2000" dirty="0" smtClean="0"/>
              <a:t>“Determine the scope of global warming”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Science measurement objectives</a:t>
            </a:r>
          </a:p>
          <a:p>
            <a:pPr lvl="1"/>
            <a:r>
              <a:rPr lang="en-US" sz="2000" dirty="0" smtClean="0"/>
              <a:t>“Measure the annual abundance of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to an accuracy of 0.1%”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Functional requirements (constraints on the instrument &amp; system) {derived}</a:t>
            </a:r>
          </a:p>
          <a:p>
            <a:pPr lvl="1"/>
            <a:r>
              <a:rPr lang="en-US" sz="2000" dirty="0" smtClean="0"/>
              <a:t>“the needed signal to noise is 60:1,  global measurements, season…”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Develop a System architecture {create}</a:t>
            </a:r>
          </a:p>
          <a:p>
            <a:pPr lvl="1"/>
            <a:r>
              <a:rPr lang="en-US" sz="2000" dirty="0" smtClean="0"/>
              <a:t>“Telescope with spectrometer, low earth orbit, down link capacity…….  ”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Develop a point design {create}</a:t>
            </a:r>
          </a:p>
          <a:p>
            <a:pPr lvl="1"/>
            <a:r>
              <a:rPr lang="en-US" sz="2000" dirty="0" smtClean="0"/>
              <a:t>“Grating or Fourier transform spectrometer, spectral resolution,       ..??”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Model source, telescope/instrument and data processing to demonstrate the science measurement objectives have been met.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 new technology needed?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66635" y="4724401"/>
          <a:ext cx="403577" cy="262325"/>
        </p:xfrm>
        <a:graphic>
          <a:graphicData uri="http://schemas.openxmlformats.org/presentationml/2006/ole">
            <p:oleObj spid="_x0000_s131074" name="Equation" r:id="rId3" imgW="254000" imgH="165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10244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System development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6513"/>
            <a:ext cx="8385262" cy="474941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Science</a:t>
            </a:r>
          </a:p>
          <a:p>
            <a:pPr lvl="1"/>
            <a:r>
              <a:rPr lang="en-US" sz="2000" dirty="0" smtClean="0"/>
              <a:t>“Find terrestrial sized exoplanets”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Science measurement objectives</a:t>
            </a:r>
          </a:p>
          <a:p>
            <a:pPr lvl="1"/>
            <a:r>
              <a:rPr lang="en-US" sz="2000" dirty="0" smtClean="0"/>
              <a:t>“Measure radial velocity to 10 cm/second”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Functional requirements (constraints on the instrument &amp; system)</a:t>
            </a:r>
          </a:p>
          <a:p>
            <a:pPr lvl="1"/>
            <a:r>
              <a:rPr lang="en-US" sz="2000" dirty="0" smtClean="0"/>
              <a:t>“the needed signal to noise is 10:1; measure same object at intervals over 5 year period  . . . . ”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Create a System architecture</a:t>
            </a:r>
          </a:p>
          <a:p>
            <a:pPr lvl="1"/>
            <a:r>
              <a:rPr lang="en-US" sz="2000" dirty="0" smtClean="0"/>
              <a:t>“Telescope with spectrometer, ground or space?  . . . . .”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Develop a point design</a:t>
            </a:r>
          </a:p>
          <a:p>
            <a:pPr lvl="1"/>
            <a:r>
              <a:rPr lang="en-US" sz="2000" dirty="0" smtClean="0"/>
              <a:t>“Grating or Fourier transform spectrometer, spectral resolution,       ..??”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Model source, telescope/instrument and data processing to demonstrate the science measurement objectives met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 new technology needed?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66635" y="4991101"/>
          <a:ext cx="403577" cy="262325"/>
        </p:xfrm>
        <a:graphic>
          <a:graphicData uri="http://schemas.openxmlformats.org/presentationml/2006/ole">
            <p:oleObj spid="_x0000_s151554" name="Equation" r:id="rId3" imgW="254000" imgH="165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10244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System development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6513"/>
            <a:ext cx="8385262" cy="474941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Science</a:t>
            </a:r>
          </a:p>
          <a:p>
            <a:pPr lvl="1"/>
            <a:r>
              <a:rPr lang="en-US" sz="2000" dirty="0" smtClean="0"/>
              <a:t>“Find terrestrial sized exoplanets </a:t>
            </a:r>
            <a:r>
              <a:rPr lang="en-US" sz="2000" u="sng" dirty="0" smtClean="0"/>
              <a:t>that might support life</a:t>
            </a:r>
            <a:r>
              <a:rPr lang="en-US" sz="2000" dirty="0" smtClean="0"/>
              <a:t>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Science measurement objectives</a:t>
            </a:r>
          </a:p>
          <a:p>
            <a:pPr lvl="1"/>
            <a:r>
              <a:rPr lang="en-US" sz="2000" dirty="0" smtClean="0"/>
              <a:t>“Measure radial velocity to 10 cm/second </a:t>
            </a:r>
            <a:r>
              <a:rPr lang="en-US" sz="2000" u="sng" dirty="0" smtClean="0"/>
              <a:t>&amp; record spectra</a:t>
            </a:r>
            <a:r>
              <a:rPr lang="en-US" sz="2000" dirty="0" smtClean="0"/>
              <a:t>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Functional requirements (constraints on the instrument &amp; system)</a:t>
            </a:r>
          </a:p>
          <a:p>
            <a:pPr lvl="1"/>
            <a:r>
              <a:rPr lang="en-US" sz="2000" dirty="0" smtClean="0"/>
              <a:t>“the needed signal to noise is 10:1; measure same object at intervals over 5 year period </a:t>
            </a:r>
            <a:r>
              <a:rPr lang="en-US" sz="2000" u="sng" dirty="0" smtClean="0"/>
              <a:t>with spectral resolution ???</a:t>
            </a:r>
            <a:r>
              <a:rPr lang="en-US" sz="2000" dirty="0" smtClean="0"/>
              <a:t> . . . . ”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Create a System architecture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u="sng" dirty="0" smtClean="0"/>
              <a:t>Large aperture </a:t>
            </a:r>
            <a:r>
              <a:rPr lang="en-US" sz="2000" dirty="0" smtClean="0"/>
              <a:t>telescope with spectrometer, ground or space?  . . . . .”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Develop a point design</a:t>
            </a:r>
          </a:p>
          <a:p>
            <a:pPr lvl="1"/>
            <a:r>
              <a:rPr lang="en-US" sz="2000" dirty="0" smtClean="0"/>
              <a:t>“Grating or Fourier transform spectrometer, spectral resolution,       ..??”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Model source, telescope/instrument and data processing to demonstrate the science measurement objectives met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 new technology needed?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66635" y="4991101"/>
          <a:ext cx="403577" cy="262325"/>
        </p:xfrm>
        <a:graphic>
          <a:graphicData uri="http://schemas.openxmlformats.org/presentationml/2006/ole">
            <p:oleObj spid="_x0000_s153602" name="Equation" r:id="rId3" imgW="254000" imgH="165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120" y="3208608"/>
            <a:ext cx="5868383" cy="3217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 science measurement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525963"/>
          </a:xfrm>
        </p:spPr>
        <p:txBody>
          <a:bodyPr/>
          <a:lstStyle/>
          <a:p>
            <a:r>
              <a:rPr lang="en-US" dirty="0" smtClean="0"/>
              <a:t>Mission studies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Science measurement requirement</a:t>
            </a:r>
            <a:r>
              <a:rPr lang="en-US" dirty="0" smtClean="0"/>
              <a:t> </a:t>
            </a:r>
          </a:p>
          <a:p>
            <a:pPr lvl="2"/>
            <a:r>
              <a:rPr lang="en-US" i="1" dirty="0" smtClean="0"/>
              <a:t>Measure the wavelength position of a line in the spectrum of a 26</a:t>
            </a:r>
            <a:r>
              <a:rPr lang="en-US" i="1" baseline="30000" dirty="0" smtClean="0"/>
              <a:t>th</a:t>
            </a:r>
            <a:r>
              <a:rPr lang="en-US" i="1" dirty="0" smtClean="0"/>
              <a:t> magnitude star with 10% accuracy at the 95% confidence level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000" y="4356100"/>
            <a:ext cx="34925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If photons are </a:t>
            </a:r>
            <a:r>
              <a:rPr lang="en-US" sz="2800" dirty="0" err="1" smtClean="0">
                <a:solidFill>
                  <a:srgbClr val="008000"/>
                </a:solidFill>
              </a:rPr>
              <a:t>Poission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distributed: 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use the detector 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QE to define the 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telescope 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25650" y="6107113"/>
          <a:ext cx="2235200" cy="614362"/>
        </p:xfrm>
        <a:graphic>
          <a:graphicData uri="http://schemas.openxmlformats.org/presentationml/2006/ole">
            <p:oleObj spid="_x0000_s132098" name="Equation" r:id="rId4" imgW="647700" imgH="177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telescope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built by only one person (lone researcher) could take 5,000 years!</a:t>
            </a:r>
          </a:p>
          <a:p>
            <a:r>
              <a:rPr lang="en-US" dirty="0" smtClean="0"/>
              <a:t>This is not practical!</a:t>
            </a:r>
          </a:p>
          <a:p>
            <a:r>
              <a:rPr lang="en-US" dirty="0" smtClean="0"/>
              <a:t>So “hire 500 people for 10 years!”</a:t>
            </a:r>
          </a:p>
          <a:p>
            <a:r>
              <a:rPr lang="en-US" dirty="0" smtClean="0"/>
              <a:t>Big job in </a:t>
            </a:r>
          </a:p>
          <a:p>
            <a:pPr lvl="1"/>
            <a:r>
              <a:rPr lang="en-US" dirty="0" smtClean="0"/>
              <a:t>Communication of requirements</a:t>
            </a:r>
          </a:p>
          <a:p>
            <a:pPr lvl="1"/>
            <a:r>
              <a:rPr lang="en-US" dirty="0" smtClean="0"/>
              <a:t>Time phasing of schedule</a:t>
            </a:r>
          </a:p>
          <a:p>
            <a:pPr lvl="1"/>
            <a:r>
              <a:rPr lang="en-US" dirty="0" smtClean="0"/>
              <a:t>Defending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“speak the language”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Program</a:t>
            </a:r>
          </a:p>
          <a:p>
            <a:pPr lvl="1"/>
            <a:r>
              <a:rPr lang="en-US" dirty="0" smtClean="0"/>
              <a:t>Typically 4 to 10 people</a:t>
            </a:r>
          </a:p>
          <a:p>
            <a:r>
              <a:rPr lang="en-US" dirty="0" smtClean="0"/>
              <a:t>Several </a:t>
            </a:r>
            <a:r>
              <a:rPr lang="en-US" dirty="0" smtClean="0">
                <a:solidFill>
                  <a:srgbClr val="0000FF"/>
                </a:solidFill>
              </a:rPr>
              <a:t>projects</a:t>
            </a:r>
            <a:r>
              <a:rPr lang="en-US" dirty="0" smtClean="0"/>
              <a:t> exist within a </a:t>
            </a:r>
            <a:r>
              <a:rPr lang="en-US" dirty="0" smtClean="0">
                <a:solidFill>
                  <a:srgbClr val="0000FF"/>
                </a:solidFill>
              </a:rPr>
              <a:t>program</a:t>
            </a:r>
          </a:p>
          <a:p>
            <a:pPr lvl="1"/>
            <a:r>
              <a:rPr lang="en-US" dirty="0" smtClean="0"/>
              <a:t>Perhaps 2 to 6 </a:t>
            </a:r>
            <a:r>
              <a:rPr lang="en-US" dirty="0" smtClean="0">
                <a:solidFill>
                  <a:srgbClr val="0000FF"/>
                </a:solidFill>
              </a:rPr>
              <a:t>projects</a:t>
            </a:r>
          </a:p>
          <a:p>
            <a:pPr lvl="1"/>
            <a:r>
              <a:rPr lang="en-US" dirty="0" smtClean="0"/>
              <a:t>Typically 50 to 2000 </a:t>
            </a:r>
            <a:r>
              <a:rPr lang="en-US" dirty="0" smtClean="0">
                <a:solidFill>
                  <a:srgbClr val="0000FF"/>
                </a:solidFill>
              </a:rPr>
              <a:t>tasks </a:t>
            </a:r>
            <a:r>
              <a:rPr lang="en-US" dirty="0" smtClean="0"/>
              <a:t>for each </a:t>
            </a:r>
            <a:r>
              <a:rPr lang="en-US" dirty="0" smtClean="0">
                <a:solidFill>
                  <a:srgbClr val="0000FF"/>
                </a:solidFill>
              </a:rPr>
              <a:t>project</a:t>
            </a:r>
          </a:p>
          <a:p>
            <a:r>
              <a:rPr lang="en-US" dirty="0" smtClean="0"/>
              <a:t>Several </a:t>
            </a:r>
            <a:r>
              <a:rPr lang="en-US" dirty="0" smtClean="0">
                <a:solidFill>
                  <a:srgbClr val="0000FF"/>
                </a:solidFill>
              </a:rPr>
              <a:t>tasks</a:t>
            </a:r>
            <a:r>
              <a:rPr lang="en-US" dirty="0" smtClean="0"/>
              <a:t> exist within a </a:t>
            </a:r>
            <a:r>
              <a:rPr lang="en-US" dirty="0" smtClean="0">
                <a:solidFill>
                  <a:srgbClr val="0000FF"/>
                </a:solidFill>
              </a:rPr>
              <a:t>project</a:t>
            </a:r>
          </a:p>
          <a:p>
            <a:pPr lvl="1"/>
            <a:r>
              <a:rPr lang="en-US" dirty="0" smtClean="0"/>
              <a:t>Requires 1 to 10 technical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help me:</a:t>
            </a:r>
            <a:br>
              <a:rPr lang="en-US" dirty="0" smtClean="0"/>
            </a:br>
            <a:r>
              <a:rPr lang="en-US" dirty="0" smtClean="0"/>
              <a:t>please raise you hands if you have had a class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Introductory physics with optics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Full semester or year class in general optics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Physics: electricity &amp; magnetism (E&amp;M)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Course in optical design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rgbClr val="008000"/>
                </a:solidFill>
              </a:rPr>
              <a:t>Course in physical optics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Spacecraft</a:t>
            </a:r>
          </a:p>
          <a:p>
            <a:pPr lvl="1"/>
            <a:r>
              <a:rPr lang="en-US" dirty="0" smtClean="0"/>
              <a:t>Hosts a </a:t>
            </a:r>
            <a:r>
              <a:rPr lang="en-US" dirty="0" smtClean="0">
                <a:solidFill>
                  <a:srgbClr val="0000FF"/>
                </a:solidFill>
              </a:rPr>
              <a:t>telescope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system</a:t>
            </a:r>
            <a:r>
              <a:rPr lang="en-US" dirty="0" smtClean="0"/>
              <a:t> – a </a:t>
            </a:r>
            <a:r>
              <a:rPr lang="en-US" dirty="0" smtClean="0">
                <a:solidFill>
                  <a:srgbClr val="0000FF"/>
                </a:solidFill>
              </a:rPr>
              <a:t>payload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Telescope </a:t>
            </a:r>
            <a:r>
              <a:rPr lang="en-US" dirty="0" smtClean="0">
                <a:solidFill>
                  <a:srgbClr val="FF0000"/>
                </a:solidFill>
              </a:rPr>
              <a:t>system</a:t>
            </a:r>
            <a:r>
              <a:rPr lang="en-US" dirty="0" smtClean="0">
                <a:solidFill>
                  <a:srgbClr val="0000FF"/>
                </a:solidFill>
              </a:rPr>
              <a:t> (payload)</a:t>
            </a:r>
          </a:p>
          <a:p>
            <a:pPr lvl="1"/>
            <a:r>
              <a:rPr lang="en-US" dirty="0" smtClean="0"/>
              <a:t>Hosts several optical/IR </a:t>
            </a:r>
            <a:r>
              <a:rPr lang="en-US" dirty="0" smtClean="0">
                <a:solidFill>
                  <a:srgbClr val="0000FF"/>
                </a:solidFill>
              </a:rPr>
              <a:t>instrument</a:t>
            </a:r>
            <a:r>
              <a:rPr lang="en-US" dirty="0" smtClean="0"/>
              <a:t> sub</a:t>
            </a:r>
            <a:r>
              <a:rPr lang="en-US" dirty="0" smtClean="0">
                <a:solidFill>
                  <a:srgbClr val="FF0000"/>
                </a:solidFill>
              </a:rPr>
              <a:t>systems</a:t>
            </a:r>
          </a:p>
          <a:p>
            <a:r>
              <a:rPr lang="en-US" dirty="0" smtClean="0"/>
              <a:t>Optical/IR </a:t>
            </a:r>
            <a:r>
              <a:rPr lang="en-US" dirty="0" smtClean="0">
                <a:solidFill>
                  <a:srgbClr val="0000FF"/>
                </a:solidFill>
              </a:rPr>
              <a:t>Instrument</a:t>
            </a:r>
          </a:p>
          <a:p>
            <a:pPr lvl="1"/>
            <a:r>
              <a:rPr lang="en-US" dirty="0" smtClean="0"/>
              <a:t>Contains: </a:t>
            </a:r>
            <a:r>
              <a:rPr lang="en-US" dirty="0" smtClean="0">
                <a:solidFill>
                  <a:srgbClr val="0000FF"/>
                </a:solidFill>
              </a:rPr>
              <a:t>mirrors, lenses, structure (optical bench), filters, focal planes, preamplifier, baffles, control computer </a:t>
            </a:r>
            <a:r>
              <a:rPr lang="en-US" dirty="0" smtClean="0"/>
              <a:t>and other sub-sub</a:t>
            </a:r>
            <a:r>
              <a:rPr lang="en-US" dirty="0" smtClean="0">
                <a:solidFill>
                  <a:srgbClr val="FF0000"/>
                </a:solidFill>
              </a:rPr>
              <a:t>systems.</a:t>
            </a:r>
          </a:p>
          <a:p>
            <a:r>
              <a:rPr lang="en-US" dirty="0" smtClean="0"/>
              <a:t>We also use</a:t>
            </a:r>
            <a:r>
              <a:rPr lang="en-US" dirty="0" smtClean="0"/>
              <a:t> </a:t>
            </a:r>
            <a:r>
              <a:rPr lang="en-US" dirty="0" smtClean="0"/>
              <a:t>“work breakdown structure” (WBS) </a:t>
            </a:r>
            <a:r>
              <a:rPr lang="en-US" dirty="0" smtClean="0"/>
              <a:t>level </a:t>
            </a:r>
            <a:r>
              <a:rPr lang="en-US" dirty="0" smtClean="0"/>
              <a:t>1, level 2, level 3, ……..</a:t>
            </a: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Projects move through time in </a:t>
            </a:r>
            <a:br>
              <a:rPr lang="en-US" dirty="0" smtClean="0"/>
            </a:br>
            <a:r>
              <a:rPr lang="en-US" dirty="0" smtClean="0"/>
              <a:t>3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Cost</a:t>
            </a:r>
          </a:p>
          <a:p>
            <a:pPr lvl="1"/>
            <a:r>
              <a:rPr lang="en-US" dirty="0" smtClean="0"/>
              <a:t>As time passes is the cost consistent with the </a:t>
            </a:r>
            <a:r>
              <a:rPr lang="en-US" dirty="0" smtClean="0">
                <a:solidFill>
                  <a:srgbClr val="FF0000"/>
                </a:solidFill>
              </a:rPr>
              <a:t>budget, schedule &amp; performance?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Schedule</a:t>
            </a:r>
          </a:p>
          <a:p>
            <a:pPr lvl="1"/>
            <a:r>
              <a:rPr lang="en-US" dirty="0" smtClean="0"/>
              <a:t>Are tasks and hardware delivered on schedule?</a:t>
            </a:r>
          </a:p>
          <a:p>
            <a:pPr lvl="1"/>
            <a:r>
              <a:rPr lang="en-US" dirty="0" smtClean="0"/>
              <a:t>How to avoid “standing around” waiting</a:t>
            </a:r>
          </a:p>
          <a:p>
            <a:pPr lvl="1"/>
            <a:r>
              <a:rPr lang="en-US" dirty="0" smtClean="0"/>
              <a:t>“marching army”- salaries paid but no work!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Performance</a:t>
            </a:r>
          </a:p>
          <a:p>
            <a:pPr lvl="1"/>
            <a:r>
              <a:rPr lang="en-US" dirty="0" smtClean="0"/>
              <a:t>Requirements being met?</a:t>
            </a:r>
          </a:p>
          <a:p>
            <a:pPr lvl="1">
              <a:spcAft>
                <a:spcPts val="3000"/>
              </a:spcAft>
            </a:pPr>
            <a:r>
              <a:rPr lang="en-US" sz="2595" dirty="0" smtClean="0"/>
              <a:t>Negotiate performance to keep cost and/or schedule obligation (promise)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24915"/>
            <a:ext cx="9025467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 we build a large, complicated system?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934"/>
            <a:ext cx="8229600" cy="5198542"/>
          </a:xfrm>
        </p:spPr>
        <p:txBody>
          <a:bodyPr>
            <a:noAutofit/>
          </a:bodyPr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0000FF"/>
                </a:solidFill>
              </a:rPr>
              <a:t>work-breakdown structure </a:t>
            </a:r>
            <a:r>
              <a:rPr lang="en-US" dirty="0" smtClean="0"/>
              <a:t>(</a:t>
            </a:r>
            <a:r>
              <a:rPr lang="en-US" dirty="0" err="1" smtClean="0"/>
              <a:t>WBS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Assign personnel to jobs in the </a:t>
            </a:r>
            <a:r>
              <a:rPr lang="en-US" dirty="0" err="1" smtClean="0">
                <a:solidFill>
                  <a:srgbClr val="0000FF"/>
                </a:solidFill>
              </a:rPr>
              <a:t>WBS</a:t>
            </a:r>
            <a:r>
              <a:rPr lang="en-US" dirty="0" smtClean="0"/>
              <a:t> you know they can do</a:t>
            </a:r>
          </a:p>
          <a:p>
            <a:r>
              <a:rPr lang="en-US" dirty="0" smtClean="0"/>
              <a:t>Prepare proposal and work plan with schedule and cost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Be funded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Re-plan </a:t>
            </a:r>
            <a:r>
              <a:rPr lang="en-US" dirty="0" smtClean="0"/>
              <a:t>the job to meet funding constraints</a:t>
            </a:r>
          </a:p>
          <a:p>
            <a:r>
              <a:rPr lang="en-US" dirty="0" smtClean="0"/>
              <a:t>Accept the requirements and start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Design, specify, build, assemble, align, test, calibrate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build a large, complicated space or ground optical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789"/>
            <a:ext cx="8229600" cy="1303875"/>
          </a:xfrm>
        </p:spPr>
        <p:txBody>
          <a:bodyPr>
            <a:normAutofit/>
          </a:bodyPr>
          <a:lstStyle/>
          <a:p>
            <a:r>
              <a:rPr lang="en-US" dirty="0" smtClean="0"/>
              <a:t>Tasks and Projects progress through time in three dimensions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09301" y="2554050"/>
            <a:ext cx="3103899" cy="3085274"/>
            <a:chOff x="2738101" y="2845573"/>
            <a:chExt cx="3103899" cy="3085274"/>
          </a:xfrm>
        </p:grpSpPr>
        <p:grpSp>
          <p:nvGrpSpPr>
            <p:cNvPr id="20" name="Group 19"/>
            <p:cNvGrpSpPr/>
            <p:nvPr/>
          </p:nvGrpSpPr>
          <p:grpSpPr>
            <a:xfrm>
              <a:off x="3284273" y="2845573"/>
              <a:ext cx="2557727" cy="2683139"/>
              <a:chOff x="3284273" y="3378994"/>
              <a:chExt cx="2557727" cy="2683139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285066" y="5698067"/>
                <a:ext cx="2556934" cy="364066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124339" y="4538928"/>
                <a:ext cx="2321455" cy="1588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285861" y="5130800"/>
                <a:ext cx="2217472" cy="56965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 rot="16200000">
              <a:off x="2573873" y="3677896"/>
              <a:ext cx="9132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Cost</a:t>
              </a:r>
              <a:endParaRPr lang="en-US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530882">
              <a:off x="3736268" y="5346071"/>
              <a:ext cx="169609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Schedule</a:t>
              </a:r>
              <a:endParaRPr lang="en-US" sz="32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20760787">
              <a:off x="3476380" y="4244583"/>
              <a:ext cx="232948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Performance</a:t>
              </a:r>
              <a:endParaRPr lang="en-US" sz="3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65331" y="2624664"/>
            <a:ext cx="3103899" cy="3085274"/>
            <a:chOff x="2738101" y="2845573"/>
            <a:chExt cx="3103899" cy="3085274"/>
          </a:xfrm>
        </p:grpSpPr>
        <p:grpSp>
          <p:nvGrpSpPr>
            <p:cNvPr id="26" name="Group 25"/>
            <p:cNvGrpSpPr/>
            <p:nvPr/>
          </p:nvGrpSpPr>
          <p:grpSpPr>
            <a:xfrm>
              <a:off x="3284273" y="2845573"/>
              <a:ext cx="2557727" cy="2683139"/>
              <a:chOff x="3284273" y="3378994"/>
              <a:chExt cx="2557727" cy="268313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3285066" y="5698067"/>
                <a:ext cx="2556934" cy="364066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2124339" y="4538928"/>
                <a:ext cx="2321455" cy="1588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3285861" y="5130800"/>
                <a:ext cx="2217472" cy="56965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 rot="16200000">
              <a:off x="2573873" y="3677896"/>
              <a:ext cx="9132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Cost</a:t>
              </a:r>
              <a:endParaRPr lang="en-US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530882">
              <a:off x="3736268" y="5346071"/>
              <a:ext cx="169609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Schedule</a:t>
              </a:r>
              <a:endParaRPr lang="en-US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20760787">
              <a:off x="3476380" y="4244583"/>
              <a:ext cx="232948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Performance</a:t>
              </a:r>
              <a:endParaRPr lang="en-US" sz="3200" dirty="0"/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4386922" y="5367072"/>
            <a:ext cx="978408" cy="484632"/>
          </a:xfrm>
          <a:prstGeom prst="rightArrow">
            <a:avLst>
              <a:gd name="adj1" fmla="val 32530"/>
              <a:gd name="adj2" fmla="val 72711"/>
            </a:avLst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54516" y="5879812"/>
            <a:ext cx="1010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2278986" y="2781012"/>
            <a:ext cx="529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32700" y="2069812"/>
            <a:ext cx="529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50386" y="3527571"/>
            <a:ext cx="330200" cy="3052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5674" y="2828925"/>
            <a:ext cx="387763" cy="3492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2CB4-071C-EB47-A8DC-A8596CB4DE97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86274"/>
            <a:ext cx="7772400" cy="868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" charset="0"/>
              </a:rPr>
              <a:t>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" charset="0"/>
              </a:rPr>
              <a:t>ptical system engineering integrates:</a:t>
            </a:r>
            <a:endParaRPr lang="en-US" sz="2800" b="1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172" y="656925"/>
            <a:ext cx="8420627" cy="5365284"/>
          </a:xfrm>
        </p:spPr>
        <p:txBody>
          <a:bodyPr>
            <a:noAutofit/>
          </a:bodyPr>
          <a:lstStyle/>
          <a:p>
            <a:pPr marL="457200"/>
            <a:r>
              <a:rPr lang="en-US" sz="2000" dirty="0" smtClean="0">
                <a:latin typeface="Times New Roman" pitchFamily="1" charset="0"/>
              </a:rPr>
              <a:t>Optical design: first order layout, aberrations</a:t>
            </a:r>
          </a:p>
          <a:p>
            <a:pPr marL="457200"/>
            <a:r>
              <a:rPr lang="en-US" sz="2000" dirty="0" smtClean="0">
                <a:solidFill>
                  <a:srgbClr val="0000FF"/>
                </a:solidFill>
                <a:latin typeface="Times New Roman" pitchFamily="1" charset="0"/>
              </a:rPr>
              <a:t>Physical optics: materials, coatings, </a:t>
            </a:r>
            <a:r>
              <a:rPr lang="en-US" sz="2000" dirty="0">
                <a:solidFill>
                  <a:srgbClr val="0000FF"/>
                </a:solidFill>
                <a:latin typeface="Times New Roman" pitchFamily="1" charset="0"/>
              </a:rPr>
              <a:t>scalar &amp; vector diffraction, image formation and unwanted radiation control &amp; mitigation.</a:t>
            </a:r>
            <a:endParaRPr lang="en-US" sz="2000" dirty="0" smtClean="0">
              <a:solidFill>
                <a:srgbClr val="0000FF"/>
              </a:solidFill>
              <a:latin typeface="Times New Roman" pitchFamily="1" charset="0"/>
            </a:endParaRPr>
          </a:p>
          <a:p>
            <a:pPr marL="457200"/>
            <a:r>
              <a:rPr lang="en-US" sz="2000" dirty="0" smtClean="0">
                <a:latin typeface="Times New Roman" pitchFamily="1" charset="0"/>
              </a:rPr>
              <a:t>Solid</a:t>
            </a:r>
            <a:r>
              <a:rPr lang="en-US" sz="2000" dirty="0">
                <a:latin typeface="Times New Roman" pitchFamily="1" charset="0"/>
              </a:rPr>
              <a:t>-state physics &amp; electronics: conversion of photons to electrons, detectors, packaging, low-noise amplifiers and electronics</a:t>
            </a:r>
          </a:p>
          <a:p>
            <a:pPr marL="457200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" charset="0"/>
              </a:rPr>
              <a:t>Radiative transfer: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" charset="0"/>
              </a:rPr>
              <a:t> transfer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" charset="0"/>
              </a:rPr>
              <a:t>of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" charset="0"/>
              </a:rPr>
              <a:t> power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" charset="0"/>
              </a:rPr>
              <a:t>from object space, through the telescope/instrument system and onto the detector at the plane detector. </a:t>
            </a:r>
          </a:p>
          <a:p>
            <a:pPr marL="457200"/>
            <a:r>
              <a:rPr lang="en-US" sz="2000" dirty="0">
                <a:solidFill>
                  <a:srgbClr val="0000FF"/>
                </a:solidFill>
                <a:latin typeface="Times New Roman" pitchFamily="1" charset="0"/>
              </a:rPr>
              <a:t>Mechanical and mechanisms engineering: optical metrology </a:t>
            </a:r>
          </a:p>
          <a:p>
            <a:pPr marL="457200"/>
            <a:r>
              <a:rPr lang="en-US" sz="2000" dirty="0">
                <a:latin typeface="Times New Roman" pitchFamily="1" charset="0"/>
              </a:rPr>
              <a:t>Wavefront sensing &amp; control: sense and correct wavefront aberrations in telescope </a:t>
            </a:r>
            <a:r>
              <a:rPr lang="en-US" sz="2000" dirty="0" smtClean="0">
                <a:latin typeface="Times New Roman" pitchFamily="1" charset="0"/>
              </a:rPr>
              <a:t>systems – wavefront PSF.</a:t>
            </a:r>
            <a:endParaRPr lang="en-US" sz="2000" dirty="0">
              <a:latin typeface="Times New Roman" pitchFamily="1" charset="0"/>
            </a:endParaRPr>
          </a:p>
          <a:p>
            <a:pPr marL="457200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" charset="0"/>
              </a:rPr>
              <a:t>Structures and dynamics: Active and passive damping</a:t>
            </a:r>
            <a:r>
              <a:rPr lang="en-US" sz="2000" dirty="0">
                <a:solidFill>
                  <a:srgbClr val="000000"/>
                </a:solidFill>
                <a:latin typeface="Times New Roman" pitchFamily="1" charset="0"/>
              </a:rPr>
              <a:t>. </a:t>
            </a:r>
            <a:endParaRPr lang="en-US" sz="2000" dirty="0">
              <a:latin typeface="Times New Roman" pitchFamily="1" charset="0"/>
            </a:endParaRPr>
          </a:p>
          <a:p>
            <a:pPr marL="457200"/>
            <a:r>
              <a:rPr lang="en-US" sz="2000" dirty="0">
                <a:solidFill>
                  <a:srgbClr val="0000FF"/>
                </a:solidFill>
                <a:latin typeface="Times New Roman" pitchFamily="1" charset="0"/>
              </a:rPr>
              <a:t>Thermal engineering: coatings, heaters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 pitchFamily="1" charset="0"/>
              </a:rPr>
              <a:t>mechanical coolers &amp; cryogens</a:t>
            </a:r>
          </a:p>
          <a:p>
            <a:pPr marL="457200"/>
            <a:r>
              <a:rPr lang="en-US" sz="2000" dirty="0">
                <a:latin typeface="Times New Roman" pitchFamily="1" charset="0"/>
              </a:rPr>
              <a:t>Spacecraft </a:t>
            </a:r>
            <a:r>
              <a:rPr lang="en-US" sz="2000" dirty="0" smtClean="0">
                <a:latin typeface="Times New Roman" pitchFamily="1" charset="0"/>
              </a:rPr>
              <a:t>engineering – orbital mechanics</a:t>
            </a:r>
          </a:p>
          <a:p>
            <a:pPr marL="457200"/>
            <a:r>
              <a:rPr lang="en-US" sz="2000" dirty="0" smtClean="0">
                <a:solidFill>
                  <a:srgbClr val="800000"/>
                </a:solidFill>
                <a:latin typeface="Times New Roman" pitchFamily="1" charset="0"/>
              </a:rPr>
              <a:t>End</a:t>
            </a:r>
            <a:r>
              <a:rPr lang="en-US" sz="2000" dirty="0">
                <a:solidFill>
                  <a:srgbClr val="800000"/>
                </a:solidFill>
                <a:latin typeface="Times New Roman" pitchFamily="1" charset="0"/>
              </a:rPr>
              <a:t>-to-end optical system characterization, verification, validation &amp; 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" charset="0"/>
              </a:rPr>
              <a:t>calibration &amp; modeling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644" y="5792277"/>
            <a:ext cx="8018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/>
              <a:t>The successful observational astronomer understands </a:t>
            </a:r>
          </a:p>
          <a:p>
            <a:pPr algn="ctr"/>
            <a:r>
              <a:rPr lang="en-US" sz="2800" u="sng" dirty="0" smtClean="0"/>
              <a:t>how </a:t>
            </a:r>
            <a:r>
              <a:rPr lang="en-US" sz="2800" u="sng" dirty="0" smtClean="0">
                <a:solidFill>
                  <a:srgbClr val="008000"/>
                </a:solidFill>
              </a:rPr>
              <a:t>all</a:t>
            </a:r>
            <a:r>
              <a:rPr lang="en-US" sz="2800" u="sng" dirty="0" smtClean="0"/>
              <a:t> these affect the quality of his data.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CD78-F493-E747-AA00-9D6A4B3DEC68}" type="slidenum">
              <a:rPr lang="en-US"/>
              <a:pPr/>
              <a:t>35</a:t>
            </a:fld>
            <a:endParaRPr lang="en-US" dirty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-205330" y="952440"/>
          <a:ext cx="8075385" cy="5905560"/>
        </p:xfrm>
        <a:graphic>
          <a:graphicData uri="http://schemas.openxmlformats.org/presentationml/2006/ole">
            <p:oleObj spid="_x0000_s123906" name="Document" r:id="rId3" imgW="5739384" imgH="4081272" progId="Word.Documen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60530" y="2428294"/>
            <a:ext cx="104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Space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69805" y="4195886"/>
            <a:ext cx="1285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Ground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14" y="1710027"/>
            <a:ext cx="1865686" cy="2239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67357" y="812740"/>
            <a:ext cx="9144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62664" y="2754895"/>
            <a:ext cx="474136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137141"/>
            <a:ext cx="1375257" cy="14038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885"/>
            <a:ext cx="8153400" cy="1143000"/>
          </a:xfrm>
        </p:spPr>
        <p:txBody>
          <a:bodyPr>
            <a:noAutofit/>
          </a:bodyPr>
          <a:lstStyle/>
          <a:p>
            <a:pPr algn="r"/>
            <a:r>
              <a:rPr lang="en-US" sz="2800" u="sng" dirty="0">
                <a:solidFill>
                  <a:srgbClr val="0000FF"/>
                </a:solidFill>
              </a:rPr>
              <a:t>Space Telescope Optical </a:t>
            </a:r>
            <a:r>
              <a:rPr lang="en-US" sz="2800" u="sng" dirty="0" smtClean="0">
                <a:solidFill>
                  <a:srgbClr val="0000FF"/>
                </a:solidFill>
              </a:rPr>
              <a:t>System: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 smtClean="0"/>
              <a:t>The astronomer must understand these aspects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optical</a:t>
            </a:r>
            <a:r>
              <a:rPr lang="en-US" dirty="0" smtClean="0"/>
              <a:t> </a:t>
            </a:r>
            <a:r>
              <a:rPr lang="en-US" dirty="0" smtClean="0"/>
              <a:t>scientist</a:t>
            </a:r>
            <a:r>
              <a:rPr lang="en-US" dirty="0" smtClean="0"/>
              <a:t> </a:t>
            </a:r>
            <a:r>
              <a:rPr lang="en-US" dirty="0" smtClean="0"/>
              <a:t>is responsible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65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quality of the wavefront across the field of view at the focal plane</a:t>
            </a:r>
          </a:p>
          <a:p>
            <a:r>
              <a:rPr lang="en-US" dirty="0" smtClean="0"/>
              <a:t>The efficient conversion of image photons to an electronic signal</a:t>
            </a:r>
          </a:p>
          <a:p>
            <a:r>
              <a:rPr lang="en-US" dirty="0" smtClean="0"/>
              <a:t>Minimum unwanted radiation</a:t>
            </a:r>
          </a:p>
          <a:p>
            <a:pPr lvl="1"/>
            <a:r>
              <a:rPr lang="en-US" dirty="0" smtClean="0"/>
              <a:t>Scattered light &amp; emission</a:t>
            </a:r>
          </a:p>
          <a:p>
            <a:r>
              <a:rPr lang="en-US" dirty="0" smtClean="0"/>
              <a:t>Extraction of signal from noise</a:t>
            </a:r>
          </a:p>
          <a:p>
            <a:pPr lvl="1"/>
            <a:r>
              <a:rPr lang="en-US" dirty="0" smtClean="0"/>
              <a:t>Image processing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Telescope aperture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Larger - monolith </a:t>
            </a:r>
          </a:p>
          <a:p>
            <a:pPr lvl="1"/>
            <a:r>
              <a:rPr lang="en-US" dirty="0" smtClean="0"/>
              <a:t>diameter increases angular resolution</a:t>
            </a:r>
          </a:p>
          <a:p>
            <a:pPr lvl="1"/>
            <a:r>
              <a:rPr lang="en-US" dirty="0" smtClean="0"/>
              <a:t>area increases radiation collected</a:t>
            </a:r>
          </a:p>
          <a:p>
            <a:r>
              <a:rPr lang="en-US" dirty="0" smtClean="0"/>
              <a:t>Filled</a:t>
            </a:r>
          </a:p>
          <a:p>
            <a:r>
              <a:rPr lang="en-US" dirty="0" smtClean="0"/>
              <a:t>Segmented</a:t>
            </a:r>
          </a:p>
          <a:p>
            <a:r>
              <a:rPr lang="en-US" dirty="0" smtClean="0"/>
              <a:t>Sparse </a:t>
            </a:r>
          </a:p>
          <a:p>
            <a:r>
              <a:rPr lang="en-US" dirty="0" smtClean="0"/>
              <a:t>Interferometry</a:t>
            </a:r>
          </a:p>
          <a:p>
            <a:pPr lvl="1"/>
            <a:r>
              <a:rPr lang="en-US" dirty="0" smtClean="0"/>
              <a:t>Spatial interferometry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89408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Filled, segmented, sparse and interferometer apertures</a:t>
            </a:r>
            <a:endParaRPr lang="en-US" dirty="0"/>
          </a:p>
        </p:txBody>
      </p:sp>
      <p:sp>
        <p:nvSpPr>
          <p:cNvPr id="10" name="Donut 9"/>
          <p:cNvSpPr/>
          <p:nvPr/>
        </p:nvSpPr>
        <p:spPr>
          <a:xfrm>
            <a:off x="3610955" y="1668759"/>
            <a:ext cx="2301195" cy="2224969"/>
          </a:xfrm>
          <a:prstGeom prst="donut">
            <a:avLst>
              <a:gd name="adj" fmla="val 975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6922858" y="2442533"/>
            <a:ext cx="858775" cy="721049"/>
          </a:xfrm>
          <a:prstGeom prst="hexagon">
            <a:avLst>
              <a:gd name="adj" fmla="val 31481"/>
              <a:gd name="vf" fmla="val 11547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922858" y="1661488"/>
            <a:ext cx="858775" cy="721049"/>
          </a:xfrm>
          <a:prstGeom prst="hexagon">
            <a:avLst>
              <a:gd name="adj" fmla="val 31481"/>
              <a:gd name="vf" fmla="val 11547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253068" y="2045420"/>
            <a:ext cx="858775" cy="721049"/>
          </a:xfrm>
          <a:prstGeom prst="hexagon">
            <a:avLst>
              <a:gd name="adj" fmla="val 31481"/>
              <a:gd name="vf" fmla="val 11547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7594211" y="2046100"/>
            <a:ext cx="858775" cy="721049"/>
          </a:xfrm>
          <a:prstGeom prst="hexagon">
            <a:avLst>
              <a:gd name="adj" fmla="val 31481"/>
              <a:gd name="vf" fmla="val 11547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7599605" y="2827826"/>
            <a:ext cx="858775" cy="721049"/>
          </a:xfrm>
          <a:prstGeom prst="hexagon">
            <a:avLst>
              <a:gd name="adj" fmla="val 31481"/>
              <a:gd name="vf" fmla="val 11547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6235312" y="2808967"/>
            <a:ext cx="858775" cy="721049"/>
          </a:xfrm>
          <a:prstGeom prst="hexagon">
            <a:avLst>
              <a:gd name="adj" fmla="val 31481"/>
              <a:gd name="vf" fmla="val 11547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6908653" y="3194493"/>
            <a:ext cx="858775" cy="721049"/>
          </a:xfrm>
          <a:prstGeom prst="hexagon">
            <a:avLst>
              <a:gd name="adj" fmla="val 31481"/>
              <a:gd name="vf" fmla="val 11547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38799" y="4126405"/>
            <a:ext cx="2159146" cy="2094089"/>
            <a:chOff x="3738799" y="4126405"/>
            <a:chExt cx="2159146" cy="2094089"/>
          </a:xfrm>
        </p:grpSpPr>
        <p:sp>
          <p:nvSpPr>
            <p:cNvPr id="18" name="Donut 17"/>
            <p:cNvSpPr/>
            <p:nvPr/>
          </p:nvSpPr>
          <p:spPr>
            <a:xfrm>
              <a:off x="3738799" y="4126405"/>
              <a:ext cx="2159146" cy="2094089"/>
            </a:xfrm>
            <a:prstGeom prst="donut">
              <a:avLst>
                <a:gd name="adj" fmla="val 0"/>
              </a:avLst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4562684" y="4131251"/>
              <a:ext cx="539787" cy="552607"/>
            </a:xfrm>
            <a:prstGeom prst="donut">
              <a:avLst>
                <a:gd name="adj" fmla="val 975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3956607" y="5430363"/>
              <a:ext cx="539787" cy="552607"/>
            </a:xfrm>
            <a:prstGeom prst="donut">
              <a:avLst>
                <a:gd name="adj" fmla="val 975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4591094" y="4882604"/>
              <a:ext cx="539787" cy="552607"/>
            </a:xfrm>
            <a:prstGeom prst="donut">
              <a:avLst>
                <a:gd name="adj" fmla="val 975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5211375" y="5328567"/>
              <a:ext cx="539787" cy="552607"/>
            </a:xfrm>
            <a:prstGeom prst="donut">
              <a:avLst>
                <a:gd name="adj" fmla="val 975"/>
              </a:avLst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Donut 22"/>
          <p:cNvSpPr/>
          <p:nvPr/>
        </p:nvSpPr>
        <p:spPr>
          <a:xfrm>
            <a:off x="6167839" y="4111863"/>
            <a:ext cx="2301195" cy="2224969"/>
          </a:xfrm>
          <a:prstGeom prst="donut">
            <a:avLst>
              <a:gd name="adj" fmla="val 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6182044" y="5086196"/>
            <a:ext cx="298303" cy="305388"/>
          </a:xfrm>
          <a:prstGeom prst="donut">
            <a:avLst>
              <a:gd name="adj" fmla="val 975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8156526" y="5086196"/>
            <a:ext cx="298303" cy="305388"/>
          </a:xfrm>
          <a:prstGeom prst="donut">
            <a:avLst>
              <a:gd name="adj" fmla="val 975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6182044" y="1625132"/>
            <a:ext cx="2343810" cy="2326765"/>
          </a:xfrm>
          <a:prstGeom prst="donut">
            <a:avLst>
              <a:gd name="adj" fmla="val 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1105" y="168863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00155" y="171403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76055" y="4000032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44605" y="4050832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2949761" y="4064328"/>
            <a:ext cx="505619" cy="2381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988656" y="4097667"/>
            <a:ext cx="479425" cy="3968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450089" y="3914944"/>
          <a:ext cx="270932" cy="460585"/>
        </p:xfrm>
        <a:graphic>
          <a:graphicData uri="http://schemas.openxmlformats.org/presentationml/2006/ole">
            <p:oleObj spid="_x0000_s124930" name="Equation" r:id="rId3" imgW="127000" imgH="215900" progId="Equation.DSMT4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098722" y="3475947"/>
          <a:ext cx="287866" cy="374226"/>
        </p:xfrm>
        <a:graphic>
          <a:graphicData uri="http://schemas.openxmlformats.org/presentationml/2006/ole">
            <p:oleObj spid="_x0000_s124931" name="Equation" r:id="rId4" imgW="127000" imgH="165100" progId="Equation.DSMT4">
              <p:embed/>
            </p:oleObj>
          </a:graphicData>
        </a:graphic>
      </p:graphicFrame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299288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kind of aperture are you going to build?</a:t>
            </a:r>
          </a:p>
          <a:p>
            <a:r>
              <a:rPr lang="en-US" dirty="0" smtClean="0"/>
              <a:t>A&lt;8 m</a:t>
            </a:r>
          </a:p>
          <a:p>
            <a:r>
              <a:rPr lang="en-US" dirty="0" smtClean="0"/>
              <a:t>8&gt;B&gt;30 m</a:t>
            </a:r>
          </a:p>
          <a:p>
            <a:r>
              <a:rPr lang="en-US" dirty="0" smtClean="0"/>
              <a:t>D&gt;50m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Monolithic 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8" y="1143000"/>
            <a:ext cx="3420533" cy="4983163"/>
          </a:xfrm>
        </p:spPr>
        <p:txBody>
          <a:bodyPr/>
          <a:lstStyle/>
          <a:p>
            <a:r>
              <a:rPr lang="en-US" dirty="0" smtClean="0"/>
              <a:t>Gemini (</a:t>
            </a:r>
            <a:r>
              <a:rPr lang="en-US" dirty="0" err="1" smtClean="0"/>
              <a:t>N</a:t>
            </a:r>
            <a:r>
              <a:rPr lang="en-US" dirty="0" smtClean="0"/>
              <a:t> &amp; 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8 meter mirror</a:t>
            </a:r>
          </a:p>
          <a:p>
            <a:pPr lvl="1"/>
            <a:r>
              <a:rPr lang="en-US" dirty="0" smtClean="0"/>
              <a:t>Alt-</a:t>
            </a:r>
            <a:r>
              <a:rPr lang="en-US" dirty="0" err="1" smtClean="0"/>
              <a:t>Az</a:t>
            </a:r>
            <a:r>
              <a:rPr lang="en-US" dirty="0" smtClean="0"/>
              <a:t> Mounted</a:t>
            </a:r>
          </a:p>
          <a:p>
            <a:pPr lvl="1"/>
            <a:r>
              <a:rPr lang="en-US" dirty="0" smtClean="0"/>
              <a:t>Instruments at the </a:t>
            </a:r>
            <a:r>
              <a:rPr lang="en-US" dirty="0" err="1" smtClean="0"/>
              <a:t>Nysmith</a:t>
            </a:r>
            <a:r>
              <a:rPr lang="en-US" dirty="0" smtClean="0"/>
              <a:t> focus</a:t>
            </a:r>
          </a:p>
          <a:p>
            <a:r>
              <a:rPr lang="en-US" dirty="0" err="1" smtClean="0"/>
              <a:t>ESO</a:t>
            </a:r>
            <a:r>
              <a:rPr lang="en-US" dirty="0" smtClean="0"/>
              <a:t> Very Large Telescope (</a:t>
            </a:r>
            <a:r>
              <a:rPr lang="en-US" dirty="0" err="1" smtClean="0"/>
              <a:t>VLT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65" y="0"/>
            <a:ext cx="2157535" cy="2609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638" y="3069586"/>
            <a:ext cx="3515124" cy="264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optical system engineering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Science measurement objectives =&gt; requirements =&gt; specifications =&gt;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Hardware/software = &gt;test &amp; calibration =&gt;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Hubble space telescope: what went wrong &amp; how did we fix it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369332"/>
            <a:ext cx="7315200" cy="617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0421-EB67-DC44-8CAD-306E5F4F3F1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Figures for Chapter 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1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Tuesday, January 21, 2014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8161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The scientific method [Renaissance Europe]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What can we measure?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Analysis tools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O</a:t>
            </a:r>
            <a:r>
              <a:rPr lang="en-US" sz="3600" dirty="0" smtClean="0"/>
              <a:t>ptical system engineering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How space optics differ from ground-based optics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Projects move through time in three dimensions (cost, schedule, performance)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442-E9E5-6B45-B1C3-35164BEF413A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 descr="GALILEO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9300" y="0"/>
            <a:ext cx="14947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optical system engineering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Science measurement objectives =&gt; requirements =&gt; specifications =&gt;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Hardware/software = &gt;test &amp; calibration =&gt;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Hubble space telescope: what went wrong &amp; how did we fix it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1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Tuesday, January 21, 2014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8161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The scientific method [Renaissance Europe]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What can we measure?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Analysis tools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O</a:t>
            </a:r>
            <a:r>
              <a:rPr lang="en-US" sz="3600" dirty="0" smtClean="0"/>
              <a:t>ptical system engineering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How space optics differ from ground-based optics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Projects move through time in three dimensions (cost, schedule, performance)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442-E9E5-6B45-B1C3-35164BEF41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GALILEO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9300" y="0"/>
            <a:ext cx="14947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77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Thursday, January 23, 2014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215"/>
            <a:ext cx="7569200" cy="506168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The NASA process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Technology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Mission development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Flight hardware approval &amp; build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Overview of large ground based telescopes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Requirements development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Science measurements, technology risk map science into realized engineering 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Telescope system architectures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Filled, segmented, sparse, interferometers</a:t>
            </a:r>
          </a:p>
          <a:p>
            <a:pPr lvl="1" algn="r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442-E9E5-6B45-B1C3-35164BEF413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11" descr="MVC-00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3562" y="420746"/>
            <a:ext cx="2230438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istory_wedge"/>
          <p:cNvPicPr>
            <a:picLocks noChangeAspect="1" noChangeArrowheads="1"/>
          </p:cNvPicPr>
          <p:nvPr/>
        </p:nvPicPr>
        <p:blipFill>
          <a:blip r:embed="rId3"/>
          <a:srcRect b="20168"/>
          <a:stretch>
            <a:fillRect/>
          </a:stretch>
        </p:blipFill>
        <p:spPr bwMode="auto">
          <a:xfrm>
            <a:off x="7366000" y="5370454"/>
            <a:ext cx="1778000" cy="131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27100"/>
            <a:ext cx="84582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How to build space telescopes and instruments?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 work breakdown structure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WBS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 smtClean="0"/>
              <a:t>Deliverables &amp; milestones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Technology development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Mission specific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Science measurement enabling</a:t>
            </a:r>
          </a:p>
          <a:p>
            <a:r>
              <a:rPr lang="en-US" sz="2800" dirty="0" smtClean="0"/>
              <a:t>Your design of space telescopes –In addition to optics</a:t>
            </a:r>
          </a:p>
          <a:p>
            <a:pPr lvl="1"/>
            <a:r>
              <a:rPr lang="en-US" dirty="0" smtClean="0"/>
              <a:t>Radiation, electrostatics, thermal, launch vibration, pointing &amp; control, scattered light (coronagraphs)</a:t>
            </a:r>
          </a:p>
          <a:p>
            <a:r>
              <a:rPr lang="en-US" sz="2800" dirty="0" smtClean="0"/>
              <a:t>Science in the noise</a:t>
            </a:r>
          </a:p>
          <a:p>
            <a:r>
              <a:rPr lang="en-US" sz="2800" dirty="0" smtClean="0"/>
              <a:t>The </a:t>
            </a:r>
            <a:r>
              <a:rPr lang="en-US" sz="2800" i="1" dirty="0" smtClean="0">
                <a:solidFill>
                  <a:srgbClr val="0000FF"/>
                </a:solidFill>
                <a:latin typeface="Lucida Handwriting"/>
                <a:cs typeface="Lucida Handwriting"/>
              </a:rPr>
              <a:t>DECADE</a:t>
            </a:r>
            <a:r>
              <a:rPr lang="en-US" sz="2800" dirty="0" smtClean="0"/>
              <a:t>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442-E9E5-6B45-B1C3-35164BEF413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-17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608" y="165597"/>
            <a:ext cx="6041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Tuesday January 28, 2014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1041"/>
            <a:ext cx="55245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8000"/>
                </a:solidFill>
              </a:rPr>
              <a:t>Case study of flight optical systems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5013"/>
            <a:ext cx="8229600" cy="24976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Hubble space telescope 1990-today (24 years)</a:t>
            </a:r>
          </a:p>
          <a:p>
            <a:pPr lvl="1"/>
            <a:r>
              <a:rPr lang="en-US" dirty="0" smtClean="0"/>
              <a:t>Telescope and instrument system overview</a:t>
            </a:r>
          </a:p>
          <a:p>
            <a:pPr lvl="1"/>
            <a:r>
              <a:rPr lang="en-US" dirty="0" smtClean="0"/>
              <a:t>Fabrication of the optics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Search for the optical prescription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Implementing the fix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C442-E9E5-6B45-B1C3-35164BEF413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5100"/>
            <a:ext cx="6279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Thursday January 30, 2014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2292" y="0"/>
            <a:ext cx="1861708" cy="18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36279"/>
            <a:ext cx="6705600" cy="2421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scientific method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a space optical system?</a:t>
            </a:r>
          </a:p>
          <a:p>
            <a:r>
              <a:rPr lang="en-US" dirty="0" smtClean="0"/>
              <a:t>Why build a new telescope/instrument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Optics for astronomy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6DCD-8FDE-1D44-A574-A836CDC3F7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4" descr="GALILEO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978" y="0"/>
            <a:ext cx="184702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9772" t="11145" r="12096" b="11168"/>
          <a:stretch>
            <a:fillRect/>
          </a:stretch>
        </p:blipFill>
        <p:spPr bwMode="auto">
          <a:xfrm>
            <a:off x="2362200" y="3876702"/>
            <a:ext cx="3810000" cy="2844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2456</Words>
  <Application>Microsoft Macintosh PowerPoint</Application>
  <PresentationFormat>On-screen Show (4:3)</PresentationFormat>
  <Paragraphs>442</Paragraphs>
  <Slides>42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Document</vt:lpstr>
      <vt:lpstr>Optical system engineering for space &amp; ground telescopes   January 21, 2014</vt:lpstr>
      <vt:lpstr>Slide 2</vt:lpstr>
      <vt:lpstr>To help me: please raise you hands if you have had a class in:</vt:lpstr>
      <vt:lpstr>Four Lectures</vt:lpstr>
      <vt:lpstr>Tuesday, January 21, 2014</vt:lpstr>
      <vt:lpstr>Thursday, January 23, 2014</vt:lpstr>
      <vt:lpstr>Slide 7</vt:lpstr>
      <vt:lpstr>Case study of flight optical systems</vt:lpstr>
      <vt:lpstr>Today</vt:lpstr>
      <vt:lpstr>The scientific method</vt:lpstr>
      <vt:lpstr>The scientific method</vt:lpstr>
      <vt:lpstr>The scientific method “engineering meets science”</vt:lpstr>
      <vt:lpstr>Space Telescope Optical System: The astronomer must understand these aspects</vt:lpstr>
      <vt:lpstr>Applications for space optics</vt:lpstr>
      <vt:lpstr> Lexicon</vt:lpstr>
      <vt:lpstr>Where is the science? What can we measure?</vt:lpstr>
      <vt:lpstr>A new telescope/instrument system is designed and built to</vt:lpstr>
      <vt:lpstr>Optics for space vs. ground</vt:lpstr>
      <vt:lpstr>The 4 Great Observatories</vt:lpstr>
      <vt:lpstr>New NASA Missions</vt:lpstr>
      <vt:lpstr>Tools for telescope optics, engineering and technology </vt:lpstr>
      <vt:lpstr>Tools used to model optical systems</vt:lpstr>
      <vt:lpstr>How do we build a large, complicated system?</vt:lpstr>
      <vt:lpstr>System development process</vt:lpstr>
      <vt:lpstr>System development process</vt:lpstr>
      <vt:lpstr>System development process</vt:lpstr>
      <vt:lpstr>Example of a science measurement requirement</vt:lpstr>
      <vt:lpstr>Large telescope projects</vt:lpstr>
      <vt:lpstr>Definitions “speak the language”</vt:lpstr>
      <vt:lpstr>Definitions</vt:lpstr>
      <vt:lpstr>Projects move through time in  3 dimensions</vt:lpstr>
      <vt:lpstr>How do we build a large, complicated system?</vt:lpstr>
      <vt:lpstr>How do we build a large, complicated space or ground optical system?</vt:lpstr>
      <vt:lpstr>Optical system engineering integrates:</vt:lpstr>
      <vt:lpstr>Space Telescope Optical System: The astronomer must understand these aspects</vt:lpstr>
      <vt:lpstr>The optical scientist is responsible for</vt:lpstr>
      <vt:lpstr>Telescope aperture architectures</vt:lpstr>
      <vt:lpstr>Filled, segmented, sparse and interferometer apertures</vt:lpstr>
      <vt:lpstr>Monolithic mirrors</vt:lpstr>
      <vt:lpstr>Slide 40</vt:lpstr>
      <vt:lpstr>Tuesday, January 21, 2014</vt:lpstr>
      <vt:lpstr>Four Lectures</vt:lpstr>
    </vt:vector>
  </TitlesOfParts>
  <Company>Breckinridge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Breckinridge</dc:creator>
  <cp:lastModifiedBy>James Breckinridge</cp:lastModifiedBy>
  <cp:revision>156</cp:revision>
  <cp:lastPrinted>2012-03-08T21:17:19Z</cp:lastPrinted>
  <dcterms:created xsi:type="dcterms:W3CDTF">2014-01-22T14:11:38Z</dcterms:created>
  <dcterms:modified xsi:type="dcterms:W3CDTF">2014-01-22T14:17:42Z</dcterms:modified>
</cp:coreProperties>
</file>