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6"/>
  </p:notesMasterIdLst>
  <p:sldIdLst>
    <p:sldId id="256" r:id="rId2"/>
    <p:sldId id="257" r:id="rId3"/>
    <p:sldId id="312" r:id="rId4"/>
    <p:sldId id="313" r:id="rId5"/>
    <p:sldId id="261" r:id="rId6"/>
    <p:sldId id="302" r:id="rId7"/>
    <p:sldId id="310" r:id="rId8"/>
    <p:sldId id="311" r:id="rId9"/>
    <p:sldId id="309" r:id="rId10"/>
    <p:sldId id="303" r:id="rId11"/>
    <p:sldId id="330" r:id="rId12"/>
    <p:sldId id="332" r:id="rId13"/>
    <p:sldId id="325" r:id="rId14"/>
    <p:sldId id="326" r:id="rId15"/>
    <p:sldId id="327" r:id="rId16"/>
    <p:sldId id="328" r:id="rId17"/>
    <p:sldId id="329" r:id="rId18"/>
    <p:sldId id="336" r:id="rId19"/>
    <p:sldId id="319" r:id="rId20"/>
    <p:sldId id="320" r:id="rId21"/>
    <p:sldId id="321" r:id="rId22"/>
    <p:sldId id="322" r:id="rId23"/>
    <p:sldId id="337" r:id="rId24"/>
    <p:sldId id="323" r:id="rId25"/>
    <p:sldId id="324" r:id="rId26"/>
    <p:sldId id="296" r:id="rId27"/>
    <p:sldId id="338" r:id="rId28"/>
    <p:sldId id="339" r:id="rId29"/>
    <p:sldId id="340" r:id="rId30"/>
    <p:sldId id="341" r:id="rId31"/>
    <p:sldId id="342" r:id="rId32"/>
    <p:sldId id="343" r:id="rId33"/>
    <p:sldId id="344" r:id="rId34"/>
    <p:sldId id="345" r:id="rId35"/>
    <p:sldId id="346" r:id="rId36"/>
    <p:sldId id="347" r:id="rId37"/>
    <p:sldId id="348" r:id="rId38"/>
    <p:sldId id="349" r:id="rId39"/>
    <p:sldId id="350" r:id="rId40"/>
    <p:sldId id="307" r:id="rId41"/>
    <p:sldId id="317" r:id="rId42"/>
    <p:sldId id="318" r:id="rId43"/>
    <p:sldId id="314" r:id="rId44"/>
    <p:sldId id="334" r:id="rId45"/>
    <p:sldId id="335" r:id="rId46"/>
    <p:sldId id="333" r:id="rId47"/>
    <p:sldId id="351" r:id="rId48"/>
    <p:sldId id="361" r:id="rId49"/>
    <p:sldId id="356" r:id="rId50"/>
    <p:sldId id="352" r:id="rId51"/>
    <p:sldId id="353" r:id="rId52"/>
    <p:sldId id="354" r:id="rId53"/>
    <p:sldId id="355" r:id="rId54"/>
    <p:sldId id="360"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809" autoAdjust="0"/>
  </p:normalViewPr>
  <p:slideViewPr>
    <p:cSldViewPr>
      <p:cViewPr>
        <p:scale>
          <a:sx n="100" d="100"/>
          <a:sy n="100" d="100"/>
        </p:scale>
        <p:origin x="-728" y="-8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83B02B-1409-458F-A74E-F21EF9DED5CC}" type="datetimeFigureOut">
              <a:rPr lang="en-US" smtClean="0"/>
              <a:pPr/>
              <a:t>3/9/13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48B76F-70A5-44DC-A7F7-69EB7C60A92E}" type="slidenum">
              <a:rPr lang="en-US" smtClean="0"/>
              <a:pPr/>
              <a:t>‹#›</a:t>
            </a:fld>
            <a:endParaRPr lang="en-US"/>
          </a:p>
        </p:txBody>
      </p:sp>
    </p:spTree>
    <p:extLst>
      <p:ext uri="{BB962C8B-B14F-4D97-AF65-F5344CB8AC3E}">
        <p14:creationId xmlns:p14="http://schemas.microsoft.com/office/powerpoint/2010/main" val="308302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8B76F-70A5-44DC-A7F7-69EB7C60A92E}" type="slidenum">
              <a:rPr lang="en-US" smtClean="0"/>
              <a:pPr/>
              <a:t>3</a:t>
            </a:fld>
            <a:endParaRPr lang="en-US"/>
          </a:p>
        </p:txBody>
      </p:sp>
    </p:spTree>
    <p:extLst>
      <p:ext uri="{BB962C8B-B14F-4D97-AF65-F5344CB8AC3E}">
        <p14:creationId xmlns:p14="http://schemas.microsoft.com/office/powerpoint/2010/main" val="2646504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KELSEY</a:t>
            </a:r>
            <a:endParaRPr lang="en-US" dirty="0"/>
          </a:p>
        </p:txBody>
      </p:sp>
      <p:sp>
        <p:nvSpPr>
          <p:cNvPr id="4" name="Slide Number Placeholder 3"/>
          <p:cNvSpPr>
            <a:spLocks noGrp="1"/>
          </p:cNvSpPr>
          <p:nvPr>
            <p:ph type="sldNum" sz="quarter" idx="10"/>
          </p:nvPr>
        </p:nvSpPr>
        <p:spPr/>
        <p:txBody>
          <a:bodyPr/>
          <a:lstStyle/>
          <a:p>
            <a:fld id="{AB48B76F-70A5-44DC-A7F7-69EB7C60A92E}" type="slidenum">
              <a:rPr lang="en-US" smtClean="0"/>
              <a:pPr/>
              <a:t>44</a:t>
            </a:fld>
            <a:endParaRPr lang="en-US"/>
          </a:p>
        </p:txBody>
      </p:sp>
    </p:spTree>
    <p:extLst>
      <p:ext uri="{BB962C8B-B14F-4D97-AF65-F5344CB8AC3E}">
        <p14:creationId xmlns:p14="http://schemas.microsoft.com/office/powerpoint/2010/main" val="3055892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KELSEY:  Radial</a:t>
            </a:r>
            <a:r>
              <a:rPr lang="en-US" baseline="0" dirty="0" smtClean="0"/>
              <a:t> velocity measurements: obtained by performing weighted cross-correlation with a numerical G2 mask</a:t>
            </a:r>
          </a:p>
          <a:p>
            <a:r>
              <a:rPr lang="en-US" baseline="0" dirty="0" smtClean="0"/>
              <a:t>Transit time </a:t>
            </a:r>
            <a:r>
              <a:rPr lang="en-US" baseline="0" dirty="0" err="1" smtClean="0"/>
              <a:t>variation:linear</a:t>
            </a:r>
            <a:r>
              <a:rPr lang="en-US" baseline="0" dirty="0" smtClean="0"/>
              <a:t> ephemeris (L2) calculated after cleaning the transit times to exclude outliers and transit times with unusually large uncertainties. Speciﬁcally, we reject any transit times with an absolute deviation from the linear2 Ford et al.</a:t>
            </a:r>
          </a:p>
          <a:p>
            <a:r>
              <a:rPr lang="en-US" baseline="0" dirty="0" smtClean="0"/>
              <a:t>ephemeris exceeding four times the median absolute deviation of transit times from the ﬁrst linear ephemeris (L1).  We also reject any transit times for which the measurement uncertainty exceeds twice the median of the published transit time uncertainties. We record the median timing uncertainty for the remaining NT T transit times</a:t>
            </a:r>
          </a:p>
          <a:p>
            <a:r>
              <a:rPr lang="en-US" baseline="0" dirty="0" smtClean="0"/>
              <a:t>(</a:t>
            </a:r>
            <a:r>
              <a:rPr lang="en-US" baseline="0" dirty="0" err="1" smtClean="0"/>
              <a:t>σT</a:t>
            </a:r>
            <a:r>
              <a:rPr lang="en-US" baseline="0" dirty="0" smtClean="0"/>
              <a:t> T). Then, we calculated an updated the best-ﬁt linear ephemeris (L2) using the cleaned transit times. We report the epoch (</a:t>
            </a:r>
            <a:r>
              <a:rPr lang="en-US" baseline="0" dirty="0" err="1" smtClean="0"/>
              <a:t>Elin</a:t>
            </a:r>
            <a:r>
              <a:rPr lang="en-US" baseline="0" dirty="0" smtClean="0"/>
              <a:t>) and period (</a:t>
            </a:r>
            <a:r>
              <a:rPr lang="en-US" baseline="0" dirty="0" err="1" smtClean="0"/>
              <a:t>Plin</a:t>
            </a:r>
            <a:r>
              <a:rPr lang="en-US" baseline="0" dirty="0" smtClean="0"/>
              <a:t>) of the updated linear ephemeris (L2) in the electronic table.</a:t>
            </a:r>
          </a:p>
          <a:p>
            <a:endParaRPr lang="en-US" baseline="0" dirty="0" smtClean="0"/>
          </a:p>
          <a:p>
            <a:r>
              <a:rPr lang="en-US" dirty="0" smtClean="0"/>
              <a:t>We consider a small p-value as indicating that a transit timing data set is worthy of further investigation</a:t>
            </a:r>
          </a:p>
          <a:p>
            <a:endParaRPr lang="en-US" dirty="0"/>
          </a:p>
        </p:txBody>
      </p:sp>
      <p:sp>
        <p:nvSpPr>
          <p:cNvPr id="4" name="Slide Number Placeholder 3"/>
          <p:cNvSpPr>
            <a:spLocks noGrp="1"/>
          </p:cNvSpPr>
          <p:nvPr>
            <p:ph type="sldNum" sz="quarter" idx="10"/>
          </p:nvPr>
        </p:nvSpPr>
        <p:spPr/>
        <p:txBody>
          <a:bodyPr/>
          <a:lstStyle/>
          <a:p>
            <a:fld id="{AB48B76F-70A5-44DC-A7F7-69EB7C60A92E}" type="slidenum">
              <a:rPr lang="en-US" smtClean="0"/>
              <a:pPr/>
              <a:t>45</a:t>
            </a:fld>
            <a:endParaRPr lang="en-US"/>
          </a:p>
        </p:txBody>
      </p:sp>
    </p:spTree>
    <p:extLst>
      <p:ext uri="{BB962C8B-B14F-4D97-AF65-F5344CB8AC3E}">
        <p14:creationId xmlns:p14="http://schemas.microsoft.com/office/powerpoint/2010/main" val="1816216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KELSEY</a:t>
            </a:r>
            <a:endParaRPr lang="en-US" dirty="0"/>
          </a:p>
        </p:txBody>
      </p:sp>
      <p:sp>
        <p:nvSpPr>
          <p:cNvPr id="4" name="Slide Number Placeholder 3"/>
          <p:cNvSpPr>
            <a:spLocks noGrp="1"/>
          </p:cNvSpPr>
          <p:nvPr>
            <p:ph type="sldNum" sz="quarter" idx="10"/>
          </p:nvPr>
        </p:nvSpPr>
        <p:spPr/>
        <p:txBody>
          <a:bodyPr/>
          <a:lstStyle/>
          <a:p>
            <a:fld id="{AB48B76F-70A5-44DC-A7F7-69EB7C60A92E}" type="slidenum">
              <a:rPr lang="en-US" smtClean="0"/>
              <a:pPr/>
              <a:t>46</a:t>
            </a:fld>
            <a:endParaRPr lang="en-US"/>
          </a:p>
        </p:txBody>
      </p:sp>
    </p:spTree>
    <p:extLst>
      <p:ext uri="{BB962C8B-B14F-4D97-AF65-F5344CB8AC3E}">
        <p14:creationId xmlns:p14="http://schemas.microsoft.com/office/powerpoint/2010/main" val="424427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KELSEY</a:t>
            </a:r>
            <a:endParaRPr lang="en-US" dirty="0"/>
          </a:p>
        </p:txBody>
      </p:sp>
      <p:sp>
        <p:nvSpPr>
          <p:cNvPr id="4" name="Slide Number Placeholder 3"/>
          <p:cNvSpPr>
            <a:spLocks noGrp="1"/>
          </p:cNvSpPr>
          <p:nvPr>
            <p:ph type="sldNum" sz="quarter" idx="10"/>
          </p:nvPr>
        </p:nvSpPr>
        <p:spPr/>
        <p:txBody>
          <a:bodyPr/>
          <a:lstStyle/>
          <a:p>
            <a:fld id="{AB48B76F-70A5-44DC-A7F7-69EB7C60A92E}" type="slidenum">
              <a:rPr lang="en-US" smtClean="0"/>
              <a:pPr/>
              <a:t>47</a:t>
            </a:fld>
            <a:endParaRPr lang="en-US"/>
          </a:p>
        </p:txBody>
      </p:sp>
    </p:spTree>
    <p:extLst>
      <p:ext uri="{BB962C8B-B14F-4D97-AF65-F5344CB8AC3E}">
        <p14:creationId xmlns:p14="http://schemas.microsoft.com/office/powerpoint/2010/main" val="424427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KELSEY</a:t>
            </a:r>
            <a:endParaRPr lang="en-US" dirty="0"/>
          </a:p>
        </p:txBody>
      </p:sp>
      <p:sp>
        <p:nvSpPr>
          <p:cNvPr id="4" name="Slide Number Placeholder 3"/>
          <p:cNvSpPr>
            <a:spLocks noGrp="1"/>
          </p:cNvSpPr>
          <p:nvPr>
            <p:ph type="sldNum" sz="quarter" idx="10"/>
          </p:nvPr>
        </p:nvSpPr>
        <p:spPr/>
        <p:txBody>
          <a:bodyPr/>
          <a:lstStyle/>
          <a:p>
            <a:fld id="{AB48B76F-70A5-44DC-A7F7-69EB7C60A92E}" type="slidenum">
              <a:rPr lang="en-US" smtClean="0"/>
              <a:pPr/>
              <a:t>48</a:t>
            </a:fld>
            <a:endParaRPr lang="en-US"/>
          </a:p>
        </p:txBody>
      </p:sp>
    </p:spTree>
    <p:extLst>
      <p:ext uri="{BB962C8B-B14F-4D97-AF65-F5344CB8AC3E}">
        <p14:creationId xmlns:p14="http://schemas.microsoft.com/office/powerpoint/2010/main" val="424427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KELSEY</a:t>
            </a:r>
            <a:endParaRPr lang="en-US" dirty="0"/>
          </a:p>
        </p:txBody>
      </p:sp>
      <p:sp>
        <p:nvSpPr>
          <p:cNvPr id="4" name="Slide Number Placeholder 3"/>
          <p:cNvSpPr>
            <a:spLocks noGrp="1"/>
          </p:cNvSpPr>
          <p:nvPr>
            <p:ph type="sldNum" sz="quarter" idx="10"/>
          </p:nvPr>
        </p:nvSpPr>
        <p:spPr/>
        <p:txBody>
          <a:bodyPr/>
          <a:lstStyle/>
          <a:p>
            <a:fld id="{AB48B76F-70A5-44DC-A7F7-69EB7C60A92E}" type="slidenum">
              <a:rPr lang="en-US" smtClean="0"/>
              <a:pPr/>
              <a:t>49</a:t>
            </a:fld>
            <a:endParaRPr lang="en-US"/>
          </a:p>
        </p:txBody>
      </p:sp>
    </p:spTree>
    <p:extLst>
      <p:ext uri="{BB962C8B-B14F-4D97-AF65-F5344CB8AC3E}">
        <p14:creationId xmlns:p14="http://schemas.microsoft.com/office/powerpoint/2010/main" val="424427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KELSEY</a:t>
            </a:r>
            <a:endParaRPr lang="en-US" dirty="0"/>
          </a:p>
        </p:txBody>
      </p:sp>
      <p:sp>
        <p:nvSpPr>
          <p:cNvPr id="4" name="Slide Number Placeholder 3"/>
          <p:cNvSpPr>
            <a:spLocks noGrp="1"/>
          </p:cNvSpPr>
          <p:nvPr>
            <p:ph type="sldNum" sz="quarter" idx="10"/>
          </p:nvPr>
        </p:nvSpPr>
        <p:spPr/>
        <p:txBody>
          <a:bodyPr/>
          <a:lstStyle/>
          <a:p>
            <a:fld id="{AB48B76F-70A5-44DC-A7F7-69EB7C60A92E}" type="slidenum">
              <a:rPr lang="en-US" smtClean="0"/>
              <a:pPr/>
              <a:t>50</a:t>
            </a:fld>
            <a:endParaRPr lang="en-US"/>
          </a:p>
        </p:txBody>
      </p:sp>
    </p:spTree>
    <p:extLst>
      <p:ext uri="{BB962C8B-B14F-4D97-AF65-F5344CB8AC3E}">
        <p14:creationId xmlns:p14="http://schemas.microsoft.com/office/powerpoint/2010/main" val="424427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KELSEY</a:t>
            </a:r>
            <a:endParaRPr lang="en-US" dirty="0"/>
          </a:p>
        </p:txBody>
      </p:sp>
      <p:sp>
        <p:nvSpPr>
          <p:cNvPr id="4" name="Slide Number Placeholder 3"/>
          <p:cNvSpPr>
            <a:spLocks noGrp="1"/>
          </p:cNvSpPr>
          <p:nvPr>
            <p:ph type="sldNum" sz="quarter" idx="10"/>
          </p:nvPr>
        </p:nvSpPr>
        <p:spPr/>
        <p:txBody>
          <a:bodyPr/>
          <a:lstStyle/>
          <a:p>
            <a:fld id="{AB48B76F-70A5-44DC-A7F7-69EB7C60A92E}" type="slidenum">
              <a:rPr lang="en-US" smtClean="0"/>
              <a:pPr/>
              <a:t>51</a:t>
            </a:fld>
            <a:endParaRPr lang="en-US"/>
          </a:p>
        </p:txBody>
      </p:sp>
    </p:spTree>
    <p:extLst>
      <p:ext uri="{BB962C8B-B14F-4D97-AF65-F5344CB8AC3E}">
        <p14:creationId xmlns:p14="http://schemas.microsoft.com/office/powerpoint/2010/main" val="424427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KELSEY</a:t>
            </a:r>
            <a:endParaRPr lang="en-US" dirty="0"/>
          </a:p>
        </p:txBody>
      </p:sp>
      <p:sp>
        <p:nvSpPr>
          <p:cNvPr id="4" name="Slide Number Placeholder 3"/>
          <p:cNvSpPr>
            <a:spLocks noGrp="1"/>
          </p:cNvSpPr>
          <p:nvPr>
            <p:ph type="sldNum" sz="quarter" idx="10"/>
          </p:nvPr>
        </p:nvSpPr>
        <p:spPr/>
        <p:txBody>
          <a:bodyPr/>
          <a:lstStyle/>
          <a:p>
            <a:fld id="{AB48B76F-70A5-44DC-A7F7-69EB7C60A92E}" type="slidenum">
              <a:rPr lang="en-US" smtClean="0"/>
              <a:pPr/>
              <a:t>52</a:t>
            </a:fld>
            <a:endParaRPr lang="en-US"/>
          </a:p>
        </p:txBody>
      </p:sp>
    </p:spTree>
    <p:extLst>
      <p:ext uri="{BB962C8B-B14F-4D97-AF65-F5344CB8AC3E}">
        <p14:creationId xmlns:p14="http://schemas.microsoft.com/office/powerpoint/2010/main" val="424427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KELSEY</a:t>
            </a:r>
            <a:endParaRPr lang="en-US" dirty="0"/>
          </a:p>
        </p:txBody>
      </p:sp>
      <p:sp>
        <p:nvSpPr>
          <p:cNvPr id="4" name="Slide Number Placeholder 3"/>
          <p:cNvSpPr>
            <a:spLocks noGrp="1"/>
          </p:cNvSpPr>
          <p:nvPr>
            <p:ph type="sldNum" sz="quarter" idx="10"/>
          </p:nvPr>
        </p:nvSpPr>
        <p:spPr/>
        <p:txBody>
          <a:bodyPr/>
          <a:lstStyle/>
          <a:p>
            <a:fld id="{AB48B76F-70A5-44DC-A7F7-69EB7C60A92E}" type="slidenum">
              <a:rPr lang="en-US" smtClean="0"/>
              <a:pPr/>
              <a:t>53</a:t>
            </a:fld>
            <a:endParaRPr lang="en-US"/>
          </a:p>
        </p:txBody>
      </p:sp>
    </p:spTree>
    <p:extLst>
      <p:ext uri="{BB962C8B-B14F-4D97-AF65-F5344CB8AC3E}">
        <p14:creationId xmlns:p14="http://schemas.microsoft.com/office/powerpoint/2010/main" val="424427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8B76F-70A5-44DC-A7F7-69EB7C60A92E}" type="slidenum">
              <a:rPr lang="en-US" smtClean="0"/>
              <a:pPr/>
              <a:t>4</a:t>
            </a:fld>
            <a:endParaRPr lang="en-US"/>
          </a:p>
        </p:txBody>
      </p:sp>
    </p:spTree>
    <p:extLst>
      <p:ext uri="{BB962C8B-B14F-4D97-AF65-F5344CB8AC3E}">
        <p14:creationId xmlns:p14="http://schemas.microsoft.com/office/powerpoint/2010/main" val="2646504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8B76F-70A5-44DC-A7F7-69EB7C60A92E}" type="slidenum">
              <a:rPr lang="en-US" smtClean="0"/>
              <a:pPr/>
              <a:t>5</a:t>
            </a:fld>
            <a:endParaRPr lang="en-US"/>
          </a:p>
        </p:txBody>
      </p:sp>
    </p:spTree>
    <p:extLst>
      <p:ext uri="{BB962C8B-B14F-4D97-AF65-F5344CB8AC3E}">
        <p14:creationId xmlns:p14="http://schemas.microsoft.com/office/powerpoint/2010/main" val="3583854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8B76F-70A5-44DC-A7F7-69EB7C60A92E}" type="slidenum">
              <a:rPr lang="en-US" smtClean="0"/>
              <a:pPr/>
              <a:t>6</a:t>
            </a:fld>
            <a:endParaRPr lang="en-US"/>
          </a:p>
        </p:txBody>
      </p:sp>
    </p:spTree>
    <p:extLst>
      <p:ext uri="{BB962C8B-B14F-4D97-AF65-F5344CB8AC3E}">
        <p14:creationId xmlns:p14="http://schemas.microsoft.com/office/powerpoint/2010/main" val="3583854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8B76F-70A5-44DC-A7F7-69EB7C60A92E}" type="slidenum">
              <a:rPr lang="en-US" smtClean="0"/>
              <a:pPr/>
              <a:t>7</a:t>
            </a:fld>
            <a:endParaRPr lang="en-US"/>
          </a:p>
        </p:txBody>
      </p:sp>
    </p:spTree>
    <p:extLst>
      <p:ext uri="{BB962C8B-B14F-4D97-AF65-F5344CB8AC3E}">
        <p14:creationId xmlns:p14="http://schemas.microsoft.com/office/powerpoint/2010/main" val="3583854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8B76F-70A5-44DC-A7F7-69EB7C60A92E}" type="slidenum">
              <a:rPr lang="en-US" smtClean="0"/>
              <a:pPr/>
              <a:t>8</a:t>
            </a:fld>
            <a:endParaRPr lang="en-US"/>
          </a:p>
        </p:txBody>
      </p:sp>
    </p:spTree>
    <p:extLst>
      <p:ext uri="{BB962C8B-B14F-4D97-AF65-F5344CB8AC3E}">
        <p14:creationId xmlns:p14="http://schemas.microsoft.com/office/powerpoint/2010/main" val="3583854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8B76F-70A5-44DC-A7F7-69EB7C60A92E}" type="slidenum">
              <a:rPr lang="en-US" smtClean="0"/>
              <a:pPr/>
              <a:t>9</a:t>
            </a:fld>
            <a:endParaRPr lang="en-US"/>
          </a:p>
        </p:txBody>
      </p:sp>
    </p:spTree>
    <p:extLst>
      <p:ext uri="{BB962C8B-B14F-4D97-AF65-F5344CB8AC3E}">
        <p14:creationId xmlns:p14="http://schemas.microsoft.com/office/powerpoint/2010/main" val="3583854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8B76F-70A5-44DC-A7F7-69EB7C60A92E}" type="slidenum">
              <a:rPr lang="en-US" smtClean="0"/>
              <a:pPr/>
              <a:t>10</a:t>
            </a:fld>
            <a:endParaRPr lang="en-US"/>
          </a:p>
        </p:txBody>
      </p:sp>
    </p:spTree>
    <p:extLst>
      <p:ext uri="{BB962C8B-B14F-4D97-AF65-F5344CB8AC3E}">
        <p14:creationId xmlns:p14="http://schemas.microsoft.com/office/powerpoint/2010/main" val="3583854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danielle</a:t>
            </a:r>
            <a:endParaRPr lang="en-US" dirty="0"/>
          </a:p>
        </p:txBody>
      </p:sp>
      <p:sp>
        <p:nvSpPr>
          <p:cNvPr id="4" name="Slide Number Placeholder 3"/>
          <p:cNvSpPr>
            <a:spLocks noGrp="1"/>
          </p:cNvSpPr>
          <p:nvPr>
            <p:ph type="sldNum" sz="quarter" idx="10"/>
          </p:nvPr>
        </p:nvSpPr>
        <p:spPr/>
        <p:txBody>
          <a:bodyPr/>
          <a:lstStyle/>
          <a:p>
            <a:fld id="{AB48B76F-70A5-44DC-A7F7-69EB7C60A92E}"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CA24E1-BE58-442D-879C-F71445B87196}" type="datetimeFigureOut">
              <a:rPr lang="en-US" smtClean="0"/>
              <a:pPr/>
              <a:t>3/9/13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1B119-63CE-4D58-B443-294B5C6F0F85}" type="slidenum">
              <a:rPr lang="en-US" smtClean="0"/>
              <a:pPr/>
              <a:t>‹#›</a:t>
            </a:fld>
            <a:endParaRPr lang="en-US"/>
          </a:p>
        </p:txBody>
      </p:sp>
    </p:spTree>
    <p:extLst>
      <p:ext uri="{BB962C8B-B14F-4D97-AF65-F5344CB8AC3E}">
        <p14:creationId xmlns:p14="http://schemas.microsoft.com/office/powerpoint/2010/main" val="3282569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CA24E1-BE58-442D-879C-F71445B87196}" type="datetimeFigureOut">
              <a:rPr lang="en-US" smtClean="0"/>
              <a:pPr/>
              <a:t>3/9/13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1B119-63CE-4D58-B443-294B5C6F0F85}" type="slidenum">
              <a:rPr lang="en-US" smtClean="0"/>
              <a:pPr/>
              <a:t>‹#›</a:t>
            </a:fld>
            <a:endParaRPr lang="en-US"/>
          </a:p>
        </p:txBody>
      </p:sp>
    </p:spTree>
    <p:extLst>
      <p:ext uri="{BB962C8B-B14F-4D97-AF65-F5344CB8AC3E}">
        <p14:creationId xmlns:p14="http://schemas.microsoft.com/office/powerpoint/2010/main" val="4167293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CA24E1-BE58-442D-879C-F71445B87196}" type="datetimeFigureOut">
              <a:rPr lang="en-US" smtClean="0"/>
              <a:pPr/>
              <a:t>3/9/13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1B119-63CE-4D58-B443-294B5C6F0F85}" type="slidenum">
              <a:rPr lang="en-US" smtClean="0"/>
              <a:pPr/>
              <a:t>‹#›</a:t>
            </a:fld>
            <a:endParaRPr lang="en-US"/>
          </a:p>
        </p:txBody>
      </p:sp>
    </p:spTree>
    <p:extLst>
      <p:ext uri="{BB962C8B-B14F-4D97-AF65-F5344CB8AC3E}">
        <p14:creationId xmlns:p14="http://schemas.microsoft.com/office/powerpoint/2010/main" val="3256120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CA24E1-BE58-442D-879C-F71445B87196}" type="datetimeFigureOut">
              <a:rPr lang="en-US" smtClean="0"/>
              <a:pPr/>
              <a:t>3/9/13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1B119-63CE-4D58-B443-294B5C6F0F85}" type="slidenum">
              <a:rPr lang="en-US" smtClean="0"/>
              <a:pPr/>
              <a:t>‹#›</a:t>
            </a:fld>
            <a:endParaRPr lang="en-US"/>
          </a:p>
        </p:txBody>
      </p:sp>
    </p:spTree>
    <p:extLst>
      <p:ext uri="{BB962C8B-B14F-4D97-AF65-F5344CB8AC3E}">
        <p14:creationId xmlns:p14="http://schemas.microsoft.com/office/powerpoint/2010/main" val="245888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CA24E1-BE58-442D-879C-F71445B87196}" type="datetimeFigureOut">
              <a:rPr lang="en-US" smtClean="0"/>
              <a:pPr/>
              <a:t>3/9/13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1B119-63CE-4D58-B443-294B5C6F0F85}" type="slidenum">
              <a:rPr lang="en-US" smtClean="0"/>
              <a:pPr/>
              <a:t>‹#›</a:t>
            </a:fld>
            <a:endParaRPr lang="en-US"/>
          </a:p>
        </p:txBody>
      </p:sp>
    </p:spTree>
    <p:extLst>
      <p:ext uri="{BB962C8B-B14F-4D97-AF65-F5344CB8AC3E}">
        <p14:creationId xmlns:p14="http://schemas.microsoft.com/office/powerpoint/2010/main" val="1416687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CA24E1-BE58-442D-879C-F71445B87196}" type="datetimeFigureOut">
              <a:rPr lang="en-US" smtClean="0"/>
              <a:pPr/>
              <a:t>3/9/13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81B119-63CE-4D58-B443-294B5C6F0F85}" type="slidenum">
              <a:rPr lang="en-US" smtClean="0"/>
              <a:pPr/>
              <a:t>‹#›</a:t>
            </a:fld>
            <a:endParaRPr lang="en-US"/>
          </a:p>
        </p:txBody>
      </p:sp>
    </p:spTree>
    <p:extLst>
      <p:ext uri="{BB962C8B-B14F-4D97-AF65-F5344CB8AC3E}">
        <p14:creationId xmlns:p14="http://schemas.microsoft.com/office/powerpoint/2010/main" val="2886829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CA24E1-BE58-442D-879C-F71445B87196}" type="datetimeFigureOut">
              <a:rPr lang="en-US" smtClean="0"/>
              <a:pPr/>
              <a:t>3/9/13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81B119-63CE-4D58-B443-294B5C6F0F85}" type="slidenum">
              <a:rPr lang="en-US" smtClean="0"/>
              <a:pPr/>
              <a:t>‹#›</a:t>
            </a:fld>
            <a:endParaRPr lang="en-US"/>
          </a:p>
        </p:txBody>
      </p:sp>
    </p:spTree>
    <p:extLst>
      <p:ext uri="{BB962C8B-B14F-4D97-AF65-F5344CB8AC3E}">
        <p14:creationId xmlns:p14="http://schemas.microsoft.com/office/powerpoint/2010/main" val="168714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CA24E1-BE58-442D-879C-F71445B87196}" type="datetimeFigureOut">
              <a:rPr lang="en-US" smtClean="0"/>
              <a:pPr/>
              <a:t>3/9/13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81B119-63CE-4D58-B443-294B5C6F0F85}" type="slidenum">
              <a:rPr lang="en-US" smtClean="0"/>
              <a:pPr/>
              <a:t>‹#›</a:t>
            </a:fld>
            <a:endParaRPr lang="en-US"/>
          </a:p>
        </p:txBody>
      </p:sp>
    </p:spTree>
    <p:extLst>
      <p:ext uri="{BB962C8B-B14F-4D97-AF65-F5344CB8AC3E}">
        <p14:creationId xmlns:p14="http://schemas.microsoft.com/office/powerpoint/2010/main" val="1480741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CA24E1-BE58-442D-879C-F71445B87196}" type="datetimeFigureOut">
              <a:rPr lang="en-US" smtClean="0"/>
              <a:pPr/>
              <a:t>3/9/13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81B119-63CE-4D58-B443-294B5C6F0F85}" type="slidenum">
              <a:rPr lang="en-US" smtClean="0"/>
              <a:pPr/>
              <a:t>‹#›</a:t>
            </a:fld>
            <a:endParaRPr lang="en-US"/>
          </a:p>
        </p:txBody>
      </p:sp>
    </p:spTree>
    <p:extLst>
      <p:ext uri="{BB962C8B-B14F-4D97-AF65-F5344CB8AC3E}">
        <p14:creationId xmlns:p14="http://schemas.microsoft.com/office/powerpoint/2010/main" val="3336877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CA24E1-BE58-442D-879C-F71445B87196}" type="datetimeFigureOut">
              <a:rPr lang="en-US" smtClean="0"/>
              <a:pPr/>
              <a:t>3/9/13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81B119-63CE-4D58-B443-294B5C6F0F85}" type="slidenum">
              <a:rPr lang="en-US" smtClean="0"/>
              <a:pPr/>
              <a:t>‹#›</a:t>
            </a:fld>
            <a:endParaRPr lang="en-US"/>
          </a:p>
        </p:txBody>
      </p:sp>
    </p:spTree>
    <p:extLst>
      <p:ext uri="{BB962C8B-B14F-4D97-AF65-F5344CB8AC3E}">
        <p14:creationId xmlns:p14="http://schemas.microsoft.com/office/powerpoint/2010/main" val="49040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CA24E1-BE58-442D-879C-F71445B87196}" type="datetimeFigureOut">
              <a:rPr lang="en-US" smtClean="0"/>
              <a:pPr/>
              <a:t>3/9/13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81B119-63CE-4D58-B443-294B5C6F0F85}" type="slidenum">
              <a:rPr lang="en-US" smtClean="0"/>
              <a:pPr/>
              <a:t>‹#›</a:t>
            </a:fld>
            <a:endParaRPr lang="en-US"/>
          </a:p>
        </p:txBody>
      </p:sp>
    </p:spTree>
    <p:extLst>
      <p:ext uri="{BB962C8B-B14F-4D97-AF65-F5344CB8AC3E}">
        <p14:creationId xmlns:p14="http://schemas.microsoft.com/office/powerpoint/2010/main" val="1913629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CA24E1-BE58-442D-879C-F71445B87196}" type="datetimeFigureOut">
              <a:rPr lang="en-US" smtClean="0"/>
              <a:pPr/>
              <a:t>3/9/13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81B119-63CE-4D58-B443-294B5C6F0F85}" type="slidenum">
              <a:rPr lang="en-US" smtClean="0"/>
              <a:pPr/>
              <a:t>‹#›</a:t>
            </a:fld>
            <a:endParaRPr lang="en-US"/>
          </a:p>
        </p:txBody>
      </p:sp>
    </p:spTree>
    <p:extLst>
      <p:ext uri="{BB962C8B-B14F-4D97-AF65-F5344CB8AC3E}">
        <p14:creationId xmlns:p14="http://schemas.microsoft.com/office/powerpoint/2010/main" val="334526889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8.xml"/><Relationship Id="rId2"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8.xml"/><Relationship Id="rId2"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8.xml"/><Relationship Id="rId2"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8.xml"/><Relationship Id="rId2"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8.xml"/><Relationship Id="rId2"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jpeg"/><Relationship Id="rId3" Type="http://schemas.openxmlformats.org/officeDocument/2006/relationships/image" Target="../media/image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oleObject" Target="../embeddings/oleObject1.bin"/><Relationship Id="rId5" Type="http://schemas.openxmlformats.org/officeDocument/2006/relationships/image" Target="../media/image28.wmf"/><Relationship Id="rId1" Type="http://schemas.openxmlformats.org/officeDocument/2006/relationships/vmlDrawing" Target="../drawings/vmlDrawing1.vml"/><Relationship Id="rId2"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 Id="rId3"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gif"/><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 Id="rId3"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8.xml"/><Relationship Id="rId2" Type="http://schemas.openxmlformats.org/officeDocument/2006/relationships/image" Target="../media/image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 Id="rId3"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jpeg"/><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5.jpeg"/><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jpe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6.emf"/><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7.emf"/><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8.emf"/><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 Id="rId3" Type="http://schemas.openxmlformats.org/officeDocument/2006/relationships/image" Target="../media/image3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emf"/><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6.emf"/><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7.jpeg"/><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032" b="-3"/>
          <a:stretch/>
        </p:blipFill>
        <p:spPr>
          <a:xfrm>
            <a:off x="0" y="0"/>
            <a:ext cx="9144000" cy="6858000"/>
          </a:xfrm>
          <a:prstGeom prst="rect">
            <a:avLst/>
          </a:prstGeom>
        </p:spPr>
      </p:pic>
      <p:sp>
        <p:nvSpPr>
          <p:cNvPr id="2" name="Title 1"/>
          <p:cNvSpPr>
            <a:spLocks noGrp="1"/>
          </p:cNvSpPr>
          <p:nvPr>
            <p:ph type="ctrTitle"/>
          </p:nvPr>
        </p:nvSpPr>
        <p:spPr>
          <a:xfrm>
            <a:off x="304800" y="1654175"/>
            <a:ext cx="8458200" cy="1470025"/>
          </a:xfrm>
        </p:spPr>
        <p:txBody>
          <a:bodyPr>
            <a:noAutofit/>
          </a:bodyPr>
          <a:lstStyle/>
          <a:p>
            <a:r>
              <a:rPr lang="en-US" sz="6000" dirty="0" smtClean="0">
                <a:solidFill>
                  <a:schemeClr val="bg1"/>
                </a:solidFill>
                <a:effectLst>
                  <a:glow rad="63500">
                    <a:schemeClr val="tx1">
                      <a:alpha val="70000"/>
                    </a:schemeClr>
                  </a:glow>
                  <a:outerShdw blurRad="38100" dist="38100" dir="2700000" algn="tl">
                    <a:srgbClr val="000000">
                      <a:alpha val="43137"/>
                    </a:srgbClr>
                  </a:outerShdw>
                </a:effectLst>
              </a:rPr>
              <a:t>Expanded Ground-Based </a:t>
            </a:r>
            <a:r>
              <a:rPr lang="en-US" sz="6000" dirty="0" err="1" smtClean="0">
                <a:solidFill>
                  <a:schemeClr val="bg1"/>
                </a:solidFill>
                <a:effectLst>
                  <a:glow rad="63500">
                    <a:schemeClr val="tx1">
                      <a:alpha val="70000"/>
                    </a:schemeClr>
                  </a:glow>
                  <a:outerShdw blurRad="38100" dist="38100" dir="2700000" algn="tl">
                    <a:srgbClr val="000000">
                      <a:alpha val="43137"/>
                    </a:srgbClr>
                  </a:outerShdw>
                </a:effectLst>
              </a:rPr>
              <a:t>Kepler</a:t>
            </a:r>
            <a:r>
              <a:rPr lang="en-US" sz="6000" dirty="0" smtClean="0">
                <a:solidFill>
                  <a:schemeClr val="bg1"/>
                </a:solidFill>
                <a:effectLst>
                  <a:glow rad="63500">
                    <a:schemeClr val="tx1">
                      <a:alpha val="70000"/>
                    </a:schemeClr>
                  </a:glow>
                  <a:outerShdw blurRad="38100" dist="38100" dir="2700000" algn="tl">
                    <a:srgbClr val="000000">
                      <a:alpha val="43137"/>
                    </a:srgbClr>
                  </a:outerShdw>
                </a:effectLst>
              </a:rPr>
              <a:t> Array: Phase 1</a:t>
            </a:r>
            <a:endParaRPr lang="en-US" sz="6000" dirty="0">
              <a:solidFill>
                <a:schemeClr val="bg1"/>
              </a:solidFill>
              <a:effectLst>
                <a:glow rad="63500">
                  <a:schemeClr val="tx1">
                    <a:alpha val="70000"/>
                  </a:schemeClr>
                </a:glow>
                <a:outerShdw blurRad="38100" dist="38100" dir="2700000" algn="tl">
                  <a:srgbClr val="000000">
                    <a:alpha val="43137"/>
                  </a:srgbClr>
                </a:outerShdw>
              </a:effectLst>
            </a:endParaRPr>
          </a:p>
        </p:txBody>
      </p:sp>
      <p:sp>
        <p:nvSpPr>
          <p:cNvPr id="3" name="Subtitle 2"/>
          <p:cNvSpPr>
            <a:spLocks noGrp="1"/>
          </p:cNvSpPr>
          <p:nvPr>
            <p:ph type="subTitle" idx="1"/>
          </p:nvPr>
        </p:nvSpPr>
        <p:spPr>
          <a:xfrm>
            <a:off x="762000" y="3886200"/>
            <a:ext cx="7620000" cy="2514600"/>
          </a:xfrm>
        </p:spPr>
        <p:txBody>
          <a:bodyPr anchor="ctr">
            <a:normAutofit fontScale="70000" lnSpcReduction="20000"/>
          </a:bodyPr>
          <a:lstStyle/>
          <a:p>
            <a:r>
              <a:rPr lang="en-US" dirty="0" smtClean="0">
                <a:solidFill>
                  <a:schemeClr val="tx1"/>
                </a:solidFill>
              </a:rPr>
              <a:t>Danielle Doughty</a:t>
            </a:r>
          </a:p>
          <a:p>
            <a:r>
              <a:rPr lang="en-US" dirty="0" smtClean="0">
                <a:solidFill>
                  <a:schemeClr val="tx1"/>
                </a:solidFill>
              </a:rPr>
              <a:t>Alex </a:t>
            </a:r>
            <a:r>
              <a:rPr lang="en-US" dirty="0" err="1" smtClean="0">
                <a:solidFill>
                  <a:schemeClr val="tx1"/>
                </a:solidFill>
              </a:rPr>
              <a:t>Felli</a:t>
            </a:r>
            <a:endParaRPr lang="en-US" dirty="0" smtClean="0">
              <a:solidFill>
                <a:schemeClr val="tx1"/>
              </a:solidFill>
            </a:endParaRPr>
          </a:p>
          <a:p>
            <a:r>
              <a:rPr lang="en-US" dirty="0" smtClean="0">
                <a:solidFill>
                  <a:schemeClr val="tx1"/>
                </a:solidFill>
              </a:rPr>
              <a:t>Craig McNabb</a:t>
            </a:r>
          </a:p>
          <a:p>
            <a:r>
              <a:rPr lang="en-US" dirty="0" smtClean="0">
                <a:solidFill>
                  <a:schemeClr val="tx1"/>
                </a:solidFill>
              </a:rPr>
              <a:t>Kelsey Miller</a:t>
            </a:r>
          </a:p>
          <a:p>
            <a:r>
              <a:rPr lang="en-US" dirty="0" smtClean="0">
                <a:solidFill>
                  <a:schemeClr val="tx1"/>
                </a:solidFill>
              </a:rPr>
              <a:t>Iain Pearson</a:t>
            </a:r>
          </a:p>
          <a:p>
            <a:r>
              <a:rPr lang="en-US" dirty="0" err="1" smtClean="0">
                <a:solidFill>
                  <a:schemeClr val="tx1"/>
                </a:solidFill>
              </a:rPr>
              <a:t>Steph</a:t>
            </a:r>
            <a:r>
              <a:rPr lang="en-US" dirty="0" smtClean="0">
                <a:solidFill>
                  <a:schemeClr val="tx1"/>
                </a:solidFill>
              </a:rPr>
              <a:t> </a:t>
            </a:r>
            <a:r>
              <a:rPr lang="en-US" dirty="0" err="1" smtClean="0">
                <a:solidFill>
                  <a:schemeClr val="tx1"/>
                </a:solidFill>
              </a:rPr>
              <a:t>Sallum</a:t>
            </a:r>
            <a:endParaRPr lang="en-US" dirty="0" smtClean="0">
              <a:solidFill>
                <a:schemeClr val="tx1"/>
              </a:solidFill>
            </a:endParaRPr>
          </a:p>
          <a:p>
            <a:r>
              <a:rPr lang="en-US" dirty="0" smtClean="0">
                <a:solidFill>
                  <a:schemeClr val="tx1"/>
                </a:solidFill>
              </a:rPr>
              <a:t>Nick </a:t>
            </a:r>
            <a:r>
              <a:rPr lang="en-US" dirty="0" err="1" smtClean="0">
                <a:solidFill>
                  <a:schemeClr val="tx1"/>
                </a:solidFill>
              </a:rPr>
              <a:t>Thelin</a:t>
            </a:r>
            <a:endParaRPr lang="en-US" dirty="0" smtClean="0">
              <a:solidFill>
                <a:schemeClr val="tx1"/>
              </a:solidFill>
            </a:endParaRPr>
          </a:p>
          <a:p>
            <a:endParaRPr lang="en-US" dirty="0"/>
          </a:p>
        </p:txBody>
      </p:sp>
    </p:spTree>
    <p:extLst>
      <p:ext uri="{BB962C8B-B14F-4D97-AF65-F5344CB8AC3E}">
        <p14:creationId xmlns:p14="http://schemas.microsoft.com/office/powerpoint/2010/main" val="27420658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2" name="Title 1"/>
          <p:cNvSpPr>
            <a:spLocks noGrp="1"/>
          </p:cNvSpPr>
          <p:nvPr>
            <p:ph type="title"/>
          </p:nvPr>
        </p:nvSpPr>
        <p:spPr>
          <a:xfrm>
            <a:off x="457200" y="273050"/>
            <a:ext cx="6248400" cy="641350"/>
          </a:xfrm>
        </p:spPr>
        <p:txBody>
          <a:bodyPr>
            <a:normAutofit/>
          </a:bodyPr>
          <a:lstStyle/>
          <a:p>
            <a:r>
              <a:rPr lang="en-US" sz="3200" dirty="0" smtClean="0">
                <a:solidFill>
                  <a:schemeClr val="bg1"/>
                </a:solidFill>
                <a:effectLst>
                  <a:glow rad="63500">
                    <a:schemeClr val="tx1">
                      <a:alpha val="70000"/>
                    </a:schemeClr>
                  </a:glow>
                </a:effectLst>
              </a:rPr>
              <a:t>Design Process: Science Goals</a:t>
            </a:r>
            <a:endParaRPr lang="en-US" sz="3200" dirty="0">
              <a:solidFill>
                <a:schemeClr val="bg1"/>
              </a:solidFill>
              <a:effectLst>
                <a:glow rad="63500">
                  <a:schemeClr val="tx1">
                    <a:alpha val="70000"/>
                  </a:schemeClr>
                </a:glow>
              </a:effectLst>
            </a:endParaRPr>
          </a:p>
        </p:txBody>
      </p:sp>
      <p:sp>
        <p:nvSpPr>
          <p:cNvPr id="3" name="Content Placeholder 2"/>
          <p:cNvSpPr>
            <a:spLocks noGrp="1"/>
          </p:cNvSpPr>
          <p:nvPr>
            <p:ph idx="1"/>
          </p:nvPr>
        </p:nvSpPr>
        <p:spPr>
          <a:xfrm>
            <a:off x="381000" y="2618510"/>
            <a:ext cx="8305800" cy="3507653"/>
          </a:xfrm>
        </p:spPr>
        <p:txBody>
          <a:bodyPr/>
          <a:lstStyle/>
          <a:p>
            <a:r>
              <a:rPr lang="en-US" dirty="0" smtClean="0"/>
              <a:t>Phase 1:</a:t>
            </a:r>
          </a:p>
          <a:p>
            <a:pPr lvl="1"/>
            <a:r>
              <a:rPr lang="en-US" dirty="0" smtClean="0"/>
              <a:t>Transit period &gt; 3hrs</a:t>
            </a:r>
          </a:p>
          <a:p>
            <a:pPr lvl="1"/>
            <a:r>
              <a:rPr lang="en-US" dirty="0" smtClean="0"/>
              <a:t>Orbital period &lt; 2 months</a:t>
            </a:r>
          </a:p>
          <a:p>
            <a:pPr marL="457200" lvl="1" indent="0">
              <a:buNone/>
            </a:pPr>
            <a:endParaRPr lang="en-US" dirty="0" smtClean="0"/>
          </a:p>
          <a:p>
            <a:pPr marL="457200" lvl="1" indent="0">
              <a:buNone/>
            </a:pPr>
            <a:endParaRPr lang="en-US" dirty="0" smtClean="0"/>
          </a:p>
          <a:p>
            <a:pPr marL="457200" lvl="1" indent="0">
              <a:buNone/>
            </a:pPr>
            <a:endParaRPr lang="en-US" dirty="0" smtClean="0">
              <a:solidFill>
                <a:schemeClr val="bg1"/>
              </a:solidFill>
            </a:endParaRPr>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5580807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2" name="Title 1"/>
          <p:cNvSpPr>
            <a:spLocks noGrp="1"/>
          </p:cNvSpPr>
          <p:nvPr>
            <p:ph type="title"/>
          </p:nvPr>
        </p:nvSpPr>
        <p:spPr>
          <a:xfrm>
            <a:off x="457200" y="273050"/>
            <a:ext cx="8458200" cy="717550"/>
          </a:xfrm>
        </p:spPr>
        <p:txBody>
          <a:bodyPr>
            <a:normAutofit/>
          </a:bodyPr>
          <a:lstStyle/>
          <a:p>
            <a:r>
              <a:rPr lang="en-US" sz="3200" dirty="0" smtClean="0">
                <a:solidFill>
                  <a:schemeClr val="bg1"/>
                </a:solidFill>
                <a:effectLst>
                  <a:glow rad="63500">
                    <a:schemeClr val="tx1">
                      <a:alpha val="70000"/>
                    </a:schemeClr>
                  </a:glow>
                </a:effectLst>
              </a:rPr>
              <a:t>Design Process: Ground </a:t>
            </a:r>
            <a:r>
              <a:rPr lang="en-US" sz="3200" dirty="0" err="1" smtClean="0">
                <a:solidFill>
                  <a:schemeClr val="bg1"/>
                </a:solidFill>
                <a:effectLst>
                  <a:glow rad="63500">
                    <a:schemeClr val="tx1">
                      <a:alpha val="70000"/>
                    </a:schemeClr>
                  </a:glow>
                </a:effectLst>
              </a:rPr>
              <a:t>vs</a:t>
            </a:r>
            <a:r>
              <a:rPr lang="en-US" sz="3200" dirty="0" smtClean="0">
                <a:solidFill>
                  <a:schemeClr val="bg1"/>
                </a:solidFill>
                <a:effectLst>
                  <a:glow rad="63500">
                    <a:schemeClr val="tx1">
                      <a:alpha val="70000"/>
                    </a:schemeClr>
                  </a:glow>
                </a:effectLst>
              </a:rPr>
              <a:t> Space</a:t>
            </a:r>
            <a:endParaRPr lang="en-US" sz="3200" dirty="0">
              <a:solidFill>
                <a:schemeClr val="bg1"/>
              </a:solidFill>
              <a:effectLst>
                <a:glow rad="63500">
                  <a:schemeClr val="tx1">
                    <a:alpha val="70000"/>
                  </a:schemeClr>
                </a:glow>
              </a:effectLst>
            </a:endParaRPr>
          </a:p>
        </p:txBody>
      </p:sp>
      <p:sp>
        <p:nvSpPr>
          <p:cNvPr id="3" name="Content Placeholder 2"/>
          <p:cNvSpPr>
            <a:spLocks noGrp="1"/>
          </p:cNvSpPr>
          <p:nvPr>
            <p:ph idx="1"/>
          </p:nvPr>
        </p:nvSpPr>
        <p:spPr>
          <a:xfrm>
            <a:off x="0" y="1295400"/>
            <a:ext cx="9144000" cy="5486400"/>
          </a:xfrm>
        </p:spPr>
        <p:txBody>
          <a:bodyPr>
            <a:normAutofit fontScale="92500" lnSpcReduction="10000"/>
          </a:bodyPr>
          <a:lstStyle/>
          <a:p>
            <a:r>
              <a:rPr lang="en-US" dirty="0" smtClean="0">
                <a:solidFill>
                  <a:schemeClr val="bg1"/>
                </a:solidFill>
              </a:rPr>
              <a:t>Ground</a:t>
            </a:r>
          </a:p>
          <a:p>
            <a:pPr lvl="1"/>
            <a:r>
              <a:rPr lang="en-US" dirty="0" smtClean="0">
                <a:solidFill>
                  <a:schemeClr val="bg1"/>
                </a:solidFill>
              </a:rPr>
              <a:t>Pros</a:t>
            </a:r>
          </a:p>
          <a:p>
            <a:pPr lvl="2"/>
            <a:r>
              <a:rPr lang="en-US" dirty="0" smtClean="0"/>
              <a:t>Easy to update</a:t>
            </a:r>
          </a:p>
          <a:p>
            <a:pPr lvl="2"/>
            <a:r>
              <a:rPr lang="en-US" dirty="0" smtClean="0"/>
              <a:t>Lasts for many years</a:t>
            </a:r>
          </a:p>
          <a:p>
            <a:pPr lvl="2"/>
            <a:r>
              <a:rPr lang="en-US" dirty="0" smtClean="0"/>
              <a:t>No need to worry about other orbiting debris hitting structure</a:t>
            </a:r>
          </a:p>
          <a:p>
            <a:pPr lvl="2"/>
            <a:r>
              <a:rPr lang="en-US" dirty="0" smtClean="0"/>
              <a:t>No need for self contained energy source or communications gear</a:t>
            </a:r>
          </a:p>
          <a:p>
            <a:pPr lvl="2"/>
            <a:r>
              <a:rPr lang="en-US" dirty="0" smtClean="0"/>
              <a:t>Cheaper!!!</a:t>
            </a:r>
          </a:p>
          <a:p>
            <a:pPr lvl="3"/>
            <a:r>
              <a:rPr lang="en-US" dirty="0" smtClean="0"/>
              <a:t>Keck (10m diameter $100M in 1992)</a:t>
            </a:r>
          </a:p>
          <a:p>
            <a:pPr lvl="1"/>
            <a:r>
              <a:rPr lang="en-US" dirty="0" smtClean="0"/>
              <a:t>Cons</a:t>
            </a:r>
          </a:p>
          <a:p>
            <a:pPr lvl="2"/>
            <a:r>
              <a:rPr lang="en-US" dirty="0" smtClean="0"/>
              <a:t>Looking through atmosphere</a:t>
            </a:r>
          </a:p>
          <a:p>
            <a:pPr lvl="3"/>
            <a:r>
              <a:rPr lang="en-US" dirty="0" smtClean="0"/>
              <a:t>Reduction in resolution</a:t>
            </a:r>
          </a:p>
          <a:p>
            <a:pPr lvl="3"/>
            <a:r>
              <a:rPr lang="en-US" dirty="0" smtClean="0"/>
              <a:t>Reduction in usable wavelengths</a:t>
            </a:r>
          </a:p>
          <a:p>
            <a:pPr lvl="2"/>
            <a:r>
              <a:rPr lang="en-US" dirty="0" smtClean="0"/>
              <a:t>Can only operate at night</a:t>
            </a:r>
          </a:p>
          <a:p>
            <a:pPr lvl="2"/>
            <a:r>
              <a:rPr lang="en-US" dirty="0" smtClean="0"/>
              <a:t>The Earth ROTATES!</a:t>
            </a:r>
          </a:p>
        </p:txBody>
      </p:sp>
    </p:spTree>
    <p:extLst>
      <p:ext uri="{BB962C8B-B14F-4D97-AF65-F5344CB8AC3E}">
        <p14:creationId xmlns:p14="http://schemas.microsoft.com/office/powerpoint/2010/main" val="8612740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2" name="Title 1"/>
          <p:cNvSpPr>
            <a:spLocks noGrp="1"/>
          </p:cNvSpPr>
          <p:nvPr>
            <p:ph type="title"/>
          </p:nvPr>
        </p:nvSpPr>
        <p:spPr>
          <a:xfrm>
            <a:off x="457200" y="273050"/>
            <a:ext cx="6553200" cy="717550"/>
          </a:xfrm>
        </p:spPr>
        <p:txBody>
          <a:bodyPr>
            <a:noAutofit/>
          </a:bodyPr>
          <a:lstStyle/>
          <a:p>
            <a:r>
              <a:rPr lang="en-US" sz="3200" dirty="0" smtClean="0">
                <a:solidFill>
                  <a:schemeClr val="bg1"/>
                </a:solidFill>
                <a:effectLst>
                  <a:glow rad="63500">
                    <a:schemeClr val="tx1">
                      <a:alpha val="70000"/>
                    </a:schemeClr>
                  </a:glow>
                </a:effectLst>
              </a:rPr>
              <a:t>Design Process: Ground </a:t>
            </a:r>
            <a:r>
              <a:rPr lang="en-US" sz="3200" dirty="0" err="1" smtClean="0">
                <a:solidFill>
                  <a:schemeClr val="bg1"/>
                </a:solidFill>
                <a:effectLst>
                  <a:glow rad="63500">
                    <a:schemeClr val="tx1">
                      <a:alpha val="70000"/>
                    </a:schemeClr>
                  </a:glow>
                </a:effectLst>
              </a:rPr>
              <a:t>vs</a:t>
            </a:r>
            <a:r>
              <a:rPr lang="en-US" sz="3200" dirty="0" smtClean="0">
                <a:solidFill>
                  <a:schemeClr val="bg1"/>
                </a:solidFill>
                <a:effectLst>
                  <a:glow rad="63500">
                    <a:schemeClr val="tx1">
                      <a:alpha val="70000"/>
                    </a:schemeClr>
                  </a:glow>
                </a:effectLst>
              </a:rPr>
              <a:t> Space</a:t>
            </a:r>
            <a:endParaRPr lang="en-US" sz="3200" dirty="0">
              <a:solidFill>
                <a:schemeClr val="bg1"/>
              </a:solidFill>
              <a:effectLst>
                <a:glow rad="63500">
                  <a:schemeClr val="tx1">
                    <a:alpha val="70000"/>
                  </a:schemeClr>
                </a:glow>
              </a:effectLst>
            </a:endParaRPr>
          </a:p>
        </p:txBody>
      </p:sp>
      <p:sp>
        <p:nvSpPr>
          <p:cNvPr id="3" name="Content Placeholder 2"/>
          <p:cNvSpPr>
            <a:spLocks noGrp="1"/>
          </p:cNvSpPr>
          <p:nvPr>
            <p:ph idx="1"/>
          </p:nvPr>
        </p:nvSpPr>
        <p:spPr>
          <a:xfrm>
            <a:off x="0" y="1219200"/>
            <a:ext cx="9144000" cy="5486400"/>
          </a:xfrm>
        </p:spPr>
        <p:txBody>
          <a:bodyPr>
            <a:normAutofit fontScale="92500" lnSpcReduction="20000"/>
          </a:bodyPr>
          <a:lstStyle/>
          <a:p>
            <a:r>
              <a:rPr lang="en-US" b="1" dirty="0" smtClean="0">
                <a:solidFill>
                  <a:schemeClr val="bg1"/>
                </a:solidFill>
              </a:rPr>
              <a:t>Space</a:t>
            </a:r>
          </a:p>
          <a:p>
            <a:pPr lvl="1"/>
            <a:r>
              <a:rPr lang="en-US" b="1" dirty="0" smtClean="0">
                <a:solidFill>
                  <a:schemeClr val="bg1"/>
                </a:solidFill>
              </a:rPr>
              <a:t>Pros</a:t>
            </a:r>
          </a:p>
          <a:p>
            <a:pPr lvl="2"/>
            <a:r>
              <a:rPr lang="en-US" b="1" dirty="0" smtClean="0">
                <a:solidFill>
                  <a:schemeClr val="bg1"/>
                </a:solidFill>
              </a:rPr>
              <a:t>Do not</a:t>
            </a:r>
            <a:r>
              <a:rPr lang="en-US" b="1" dirty="0" smtClean="0"/>
              <a:t> </a:t>
            </a:r>
            <a:r>
              <a:rPr lang="en-US" dirty="0" smtClean="0"/>
              <a:t>have to deal with atmosphere</a:t>
            </a:r>
          </a:p>
          <a:p>
            <a:pPr lvl="3"/>
            <a:r>
              <a:rPr lang="en-US" dirty="0" smtClean="0"/>
              <a:t>Better resolution</a:t>
            </a:r>
          </a:p>
          <a:p>
            <a:pPr lvl="3"/>
            <a:r>
              <a:rPr lang="en-US" dirty="0" smtClean="0"/>
              <a:t>Able to use full spectrum</a:t>
            </a:r>
          </a:p>
          <a:p>
            <a:pPr lvl="1"/>
            <a:r>
              <a:rPr lang="en-US" dirty="0" smtClean="0"/>
              <a:t>Cons</a:t>
            </a:r>
          </a:p>
          <a:p>
            <a:pPr lvl="2"/>
            <a:r>
              <a:rPr lang="en-US" dirty="0" smtClean="0"/>
              <a:t>Will only run for a few years</a:t>
            </a:r>
          </a:p>
          <a:p>
            <a:pPr lvl="2"/>
            <a:r>
              <a:rPr lang="en-US" dirty="0" smtClean="0"/>
              <a:t>Technology is out of date by launch date</a:t>
            </a:r>
          </a:p>
          <a:p>
            <a:pPr lvl="2"/>
            <a:r>
              <a:rPr lang="en-US" dirty="0" smtClean="0"/>
              <a:t>Downlinking data is expensive</a:t>
            </a:r>
          </a:p>
          <a:p>
            <a:pPr lvl="2"/>
            <a:r>
              <a:rPr lang="en-US" dirty="0" smtClean="0"/>
              <a:t>Cannot be updated after launch due to expenses and accessibility</a:t>
            </a:r>
          </a:p>
          <a:p>
            <a:pPr lvl="2"/>
            <a:r>
              <a:rPr lang="en-US" dirty="0" smtClean="0"/>
              <a:t>Testing of any new technology</a:t>
            </a:r>
          </a:p>
          <a:p>
            <a:pPr lvl="2"/>
            <a:r>
              <a:rPr lang="en-US" dirty="0" smtClean="0"/>
              <a:t>Expensive!!!</a:t>
            </a:r>
          </a:p>
          <a:p>
            <a:pPr lvl="3"/>
            <a:r>
              <a:rPr lang="en-US" dirty="0" err="1" smtClean="0"/>
              <a:t>Kepler</a:t>
            </a:r>
            <a:r>
              <a:rPr lang="en-US" dirty="0" smtClean="0"/>
              <a:t> $550M first 3 years</a:t>
            </a:r>
          </a:p>
          <a:p>
            <a:pPr lvl="4"/>
            <a:r>
              <a:rPr lang="en-US" dirty="0" smtClean="0"/>
              <a:t>Building from Ball Aerospace ($236M)</a:t>
            </a:r>
          </a:p>
          <a:p>
            <a:pPr lvl="4"/>
            <a:r>
              <a:rPr lang="en-US" dirty="0" smtClean="0"/>
              <a:t>$18M each following year (till 2016)</a:t>
            </a:r>
          </a:p>
        </p:txBody>
      </p:sp>
    </p:spTree>
    <p:extLst>
      <p:ext uri="{BB962C8B-B14F-4D97-AF65-F5344CB8AC3E}">
        <p14:creationId xmlns:p14="http://schemas.microsoft.com/office/powerpoint/2010/main" val="8612740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2" name="Title 1"/>
          <p:cNvSpPr>
            <a:spLocks noGrp="1"/>
          </p:cNvSpPr>
          <p:nvPr>
            <p:ph type="title"/>
          </p:nvPr>
        </p:nvSpPr>
        <p:spPr>
          <a:xfrm>
            <a:off x="115887" y="914400"/>
            <a:ext cx="3008313" cy="1162050"/>
          </a:xfrm>
        </p:spPr>
        <p:txBody>
          <a:bodyPr>
            <a:noAutofit/>
          </a:bodyPr>
          <a:lstStyle/>
          <a:p>
            <a:r>
              <a:rPr lang="en-US" sz="3200" dirty="0" smtClean="0">
                <a:solidFill>
                  <a:schemeClr val="bg1"/>
                </a:solidFill>
                <a:effectLst>
                  <a:glow rad="63500">
                    <a:schemeClr val="tx1">
                      <a:alpha val="40000"/>
                    </a:schemeClr>
                  </a:glow>
                </a:effectLst>
              </a:rPr>
              <a:t>Design Process: Telescope Specs</a:t>
            </a:r>
            <a:endParaRPr lang="en-US" sz="3200" dirty="0">
              <a:solidFill>
                <a:schemeClr val="bg1"/>
              </a:solidFill>
              <a:effectLst>
                <a:glow rad="63500">
                  <a:schemeClr val="tx1">
                    <a:alpha val="40000"/>
                  </a:schemeClr>
                </a:glow>
              </a:effectLst>
            </a:endParaRPr>
          </a:p>
        </p:txBody>
      </p:sp>
      <p:sp>
        <p:nvSpPr>
          <p:cNvPr id="3" name="Content Placeholder 2"/>
          <p:cNvSpPr>
            <a:spLocks noGrp="1"/>
          </p:cNvSpPr>
          <p:nvPr>
            <p:ph idx="1"/>
          </p:nvPr>
        </p:nvSpPr>
        <p:spPr>
          <a:xfrm>
            <a:off x="4343400" y="242887"/>
            <a:ext cx="5111750" cy="5853113"/>
          </a:xfrm>
        </p:spPr>
        <p:txBody>
          <a:bodyPr/>
          <a:lstStyle/>
          <a:p>
            <a:r>
              <a:rPr lang="en-US" dirty="0" smtClean="0"/>
              <a:t>Mirror design</a:t>
            </a:r>
          </a:p>
          <a:p>
            <a:pPr lvl="1"/>
            <a:r>
              <a:rPr lang="en-US" sz="2400" dirty="0" smtClean="0"/>
              <a:t>Schmidt Telescope Design</a:t>
            </a:r>
          </a:p>
          <a:p>
            <a:pPr lvl="2"/>
            <a:r>
              <a:rPr lang="en-US" dirty="0" smtClean="0"/>
              <a:t>Reduce Coma</a:t>
            </a:r>
          </a:p>
          <a:p>
            <a:pPr lvl="1"/>
            <a:r>
              <a:rPr lang="en-US" sz="2400" dirty="0" smtClean="0"/>
              <a:t>F/1.19</a:t>
            </a:r>
          </a:p>
          <a:p>
            <a:pPr lvl="1"/>
            <a:r>
              <a:rPr lang="en-US" sz="2400" dirty="0" smtClean="0"/>
              <a:t>10° FOV</a:t>
            </a:r>
          </a:p>
          <a:p>
            <a:pPr lvl="1"/>
            <a:r>
              <a:rPr lang="en-US" sz="2400" dirty="0" smtClean="0"/>
              <a:t>8.4m </a:t>
            </a:r>
            <a:r>
              <a:rPr lang="en-US" sz="2400" dirty="0" err="1" smtClean="0"/>
              <a:t>Diamater</a:t>
            </a:r>
            <a:endParaRPr lang="en-US" sz="2400" dirty="0" smtClean="0"/>
          </a:p>
          <a:p>
            <a:pPr lvl="1"/>
            <a:r>
              <a:rPr lang="en-US" sz="2400" dirty="0" smtClean="0"/>
              <a:t>-20m Radius Of Curvature</a:t>
            </a:r>
          </a:p>
          <a:p>
            <a:pPr lvl="1"/>
            <a:endParaRPr lang="en-US" sz="2400" dirty="0" smtClean="0"/>
          </a:p>
          <a:p>
            <a:pPr lvl="1"/>
            <a:endParaRPr lang="en-US" sz="2400" dirty="0">
              <a:solidFill>
                <a:schemeClr val="bg1"/>
              </a:solidFill>
            </a:endParaRPr>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729" y="2662237"/>
            <a:ext cx="3862563" cy="4119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4337" y="3477192"/>
            <a:ext cx="4691063" cy="3304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76739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3" name="Content Placeholder 2"/>
          <p:cNvSpPr>
            <a:spLocks noGrp="1"/>
          </p:cNvSpPr>
          <p:nvPr>
            <p:ph idx="1"/>
          </p:nvPr>
        </p:nvSpPr>
        <p:spPr>
          <a:xfrm>
            <a:off x="3575050" y="152400"/>
            <a:ext cx="5111750" cy="5853113"/>
          </a:xfrm>
        </p:spPr>
        <p:txBody>
          <a:bodyPr>
            <a:normAutofit/>
          </a:bodyPr>
          <a:lstStyle/>
          <a:p>
            <a:r>
              <a:rPr lang="en-US" dirty="0"/>
              <a:t>Minimizing</a:t>
            </a:r>
            <a:r>
              <a:rPr lang="en-US" sz="3400" dirty="0"/>
              <a:t> Aberrations</a:t>
            </a:r>
          </a:p>
          <a:p>
            <a:pPr lvl="1"/>
            <a:r>
              <a:rPr lang="en-US" sz="2400" dirty="0" smtClean="0"/>
              <a:t>Spherical Wave fronts With Radius of Curvature of -10 meters</a:t>
            </a:r>
          </a:p>
          <a:p>
            <a:pPr lvl="1"/>
            <a:r>
              <a:rPr lang="en-US" sz="2400" dirty="0" smtClean="0"/>
              <a:t>Induces Spherical Aberration</a:t>
            </a:r>
          </a:p>
          <a:p>
            <a:pPr lvl="2"/>
            <a:r>
              <a:rPr lang="en-US" sz="2000" dirty="0" smtClean="0"/>
              <a:t>Eliminated </a:t>
            </a:r>
            <a:r>
              <a:rPr lang="en-US" sz="2000" dirty="0"/>
              <a:t>by curving CCD Array</a:t>
            </a:r>
          </a:p>
          <a:p>
            <a:pPr marL="457200" lvl="1" indent="0">
              <a:buNone/>
            </a:pPr>
            <a:endParaRPr lang="en-US" dirty="0">
              <a:solidFill>
                <a:schemeClr val="bg1"/>
              </a:solidFill>
            </a:endParaRPr>
          </a:p>
        </p:txBody>
      </p:sp>
      <p:sp>
        <p:nvSpPr>
          <p:cNvPr id="8" name="Title 1"/>
          <p:cNvSpPr>
            <a:spLocks noGrp="1"/>
          </p:cNvSpPr>
          <p:nvPr>
            <p:ph type="title"/>
          </p:nvPr>
        </p:nvSpPr>
        <p:spPr>
          <a:xfrm>
            <a:off x="115887" y="914400"/>
            <a:ext cx="3008313" cy="1162050"/>
          </a:xfrm>
        </p:spPr>
        <p:txBody>
          <a:bodyPr>
            <a:noAutofit/>
          </a:bodyPr>
          <a:lstStyle/>
          <a:p>
            <a:r>
              <a:rPr lang="en-US" sz="3200" dirty="0" smtClean="0">
                <a:solidFill>
                  <a:schemeClr val="bg1"/>
                </a:solidFill>
                <a:effectLst>
                  <a:glow rad="63500">
                    <a:schemeClr val="tx1">
                      <a:alpha val="40000"/>
                    </a:schemeClr>
                  </a:glow>
                </a:effectLst>
              </a:rPr>
              <a:t>Design Process: Telescope Specs</a:t>
            </a:r>
            <a:endParaRPr lang="en-US" sz="3200" dirty="0">
              <a:solidFill>
                <a:schemeClr val="bg1"/>
              </a:solidFill>
              <a:effectLst>
                <a:glow rad="63500">
                  <a:schemeClr val="tx1">
                    <a:alpha val="40000"/>
                  </a:schemeClr>
                </a:glow>
              </a:effectLst>
            </a:endParaRPr>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65" y="3124200"/>
            <a:ext cx="5238750"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0689" y="2895600"/>
            <a:ext cx="3707111"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461314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3" name="Content Placeholder 2"/>
          <p:cNvSpPr>
            <a:spLocks noGrp="1"/>
          </p:cNvSpPr>
          <p:nvPr>
            <p:ph idx="1"/>
          </p:nvPr>
        </p:nvSpPr>
        <p:spPr>
          <a:xfrm>
            <a:off x="3276600" y="273050"/>
            <a:ext cx="5410200" cy="5853113"/>
          </a:xfrm>
        </p:spPr>
        <p:txBody>
          <a:bodyPr>
            <a:normAutofit/>
          </a:bodyPr>
          <a:lstStyle/>
          <a:p>
            <a:r>
              <a:rPr lang="en-US" sz="3600" dirty="0" smtClean="0"/>
              <a:t>CCD Design</a:t>
            </a:r>
          </a:p>
          <a:p>
            <a:pPr lvl="1"/>
            <a:r>
              <a:rPr lang="en-US" sz="3200" dirty="0" smtClean="0"/>
              <a:t>1.7m Diameter</a:t>
            </a:r>
          </a:p>
          <a:p>
            <a:pPr lvl="1"/>
            <a:r>
              <a:rPr lang="en-US" sz="3200" dirty="0" smtClean="0"/>
              <a:t>373.2 </a:t>
            </a:r>
            <a:r>
              <a:rPr lang="en-US" sz="3200" dirty="0" err="1" smtClean="0"/>
              <a:t>MegaPixel</a:t>
            </a:r>
            <a:r>
              <a:rPr lang="en-US" sz="3200" dirty="0" smtClean="0"/>
              <a:t> Array</a:t>
            </a:r>
          </a:p>
          <a:p>
            <a:pPr lvl="1"/>
            <a:r>
              <a:rPr lang="en-US" sz="3200" dirty="0" smtClean="0"/>
              <a:t>-10m Radius of Curvature </a:t>
            </a:r>
          </a:p>
          <a:p>
            <a:pPr lvl="2"/>
            <a:r>
              <a:rPr lang="en-US" sz="2000" dirty="0" smtClean="0"/>
              <a:t>Related to Focal Length of Telescope</a:t>
            </a:r>
            <a:endParaRPr lang="en-US" sz="20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3286125"/>
            <a:ext cx="5019675"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285547"/>
            <a:ext cx="3819525" cy="2734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a:spLocks noGrp="1"/>
          </p:cNvSpPr>
          <p:nvPr>
            <p:ph type="title"/>
          </p:nvPr>
        </p:nvSpPr>
        <p:spPr>
          <a:xfrm>
            <a:off x="115887" y="914400"/>
            <a:ext cx="3008313" cy="1162050"/>
          </a:xfrm>
        </p:spPr>
        <p:txBody>
          <a:bodyPr>
            <a:noAutofit/>
          </a:bodyPr>
          <a:lstStyle/>
          <a:p>
            <a:r>
              <a:rPr lang="en-US" sz="3200" dirty="0" smtClean="0">
                <a:solidFill>
                  <a:schemeClr val="bg1"/>
                </a:solidFill>
                <a:effectLst>
                  <a:glow rad="63500">
                    <a:schemeClr val="tx1">
                      <a:alpha val="40000"/>
                    </a:schemeClr>
                  </a:glow>
                </a:effectLst>
              </a:rPr>
              <a:t>Design Process: Telescope Specs</a:t>
            </a:r>
            <a:endParaRPr lang="en-US" sz="3200" dirty="0">
              <a:solidFill>
                <a:schemeClr val="bg1"/>
              </a:solidFill>
              <a:effectLst>
                <a:glow rad="63500">
                  <a:schemeClr val="tx1">
                    <a:alpha val="40000"/>
                  </a:schemeClr>
                </a:glow>
              </a:effectLst>
            </a:endParaRPr>
          </a:p>
        </p:txBody>
      </p:sp>
    </p:spTree>
    <p:extLst>
      <p:ext uri="{BB962C8B-B14F-4D97-AF65-F5344CB8AC3E}">
        <p14:creationId xmlns:p14="http://schemas.microsoft.com/office/powerpoint/2010/main" val="13407452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3" name="Content Placeholder 2"/>
          <p:cNvSpPr>
            <a:spLocks noGrp="1"/>
          </p:cNvSpPr>
          <p:nvPr>
            <p:ph idx="1"/>
          </p:nvPr>
        </p:nvSpPr>
        <p:spPr>
          <a:xfrm>
            <a:off x="3048000" y="381000"/>
            <a:ext cx="5943600" cy="5853113"/>
          </a:xfrm>
        </p:spPr>
        <p:txBody>
          <a:bodyPr/>
          <a:lstStyle/>
          <a:p>
            <a:r>
              <a:rPr lang="en-US" dirty="0" smtClean="0"/>
              <a:t>Minimizing Aberrations - Coma</a:t>
            </a:r>
          </a:p>
          <a:p>
            <a:pPr lvl="1"/>
            <a:r>
              <a:rPr lang="en-US" sz="2400" dirty="0" smtClean="0"/>
              <a:t>Coma Present Due To Off Axis Rays</a:t>
            </a:r>
          </a:p>
          <a:p>
            <a:pPr lvl="2"/>
            <a:r>
              <a:rPr lang="en-US" dirty="0" smtClean="0"/>
              <a:t>Eliminated by placing a stop at the Radius Of Curvature Of The Mirror</a:t>
            </a:r>
          </a:p>
          <a:p>
            <a:pPr lvl="1"/>
            <a:r>
              <a:rPr lang="en-US" sz="2400" dirty="0" smtClean="0"/>
              <a:t>Further Reduce Aberrations By Aspheric Corrector Plate</a:t>
            </a:r>
          </a:p>
          <a:p>
            <a:pPr lvl="1"/>
            <a:endParaRPr lang="en-US" dirty="0">
              <a:solidFill>
                <a:schemeClr val="bg1"/>
              </a:solidFill>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1063" y="3263161"/>
            <a:ext cx="4452937" cy="3137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115887" y="914400"/>
            <a:ext cx="3008313" cy="1162050"/>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sz="3200" smtClean="0">
                <a:solidFill>
                  <a:schemeClr val="bg1"/>
                </a:solidFill>
                <a:effectLst>
                  <a:glow rad="63500">
                    <a:schemeClr val="tx1">
                      <a:alpha val="40000"/>
                    </a:schemeClr>
                  </a:glow>
                </a:effectLst>
              </a:rPr>
              <a:t>Design Process: Telescope Specs</a:t>
            </a:r>
            <a:endParaRPr lang="en-US" sz="3200" dirty="0">
              <a:solidFill>
                <a:schemeClr val="bg1"/>
              </a:solidFill>
              <a:effectLst>
                <a:glow rad="63500">
                  <a:schemeClr val="tx1">
                    <a:alpha val="40000"/>
                  </a:schemeClr>
                </a:glow>
              </a:effectLst>
            </a:endParaRPr>
          </a:p>
        </p:txBody>
      </p: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041176"/>
            <a:ext cx="4572001" cy="1597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99236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3" name="Content Placeholder 2"/>
          <p:cNvSpPr>
            <a:spLocks noGrp="1"/>
          </p:cNvSpPr>
          <p:nvPr>
            <p:ph idx="1"/>
          </p:nvPr>
        </p:nvSpPr>
        <p:spPr>
          <a:xfrm>
            <a:off x="3575050" y="166687"/>
            <a:ext cx="5111750" cy="5853113"/>
          </a:xfrm>
        </p:spPr>
        <p:txBody>
          <a:bodyPr/>
          <a:lstStyle/>
          <a:p>
            <a:r>
              <a:rPr lang="en-US" sz="2800" dirty="0" smtClean="0"/>
              <a:t>On Axis Spot Size of 5um</a:t>
            </a:r>
          </a:p>
          <a:p>
            <a:r>
              <a:rPr lang="en-US" sz="2800" dirty="0" smtClean="0"/>
              <a:t>Off Axis Spot Size of 1.2mm</a:t>
            </a:r>
          </a:p>
          <a:p>
            <a:r>
              <a:rPr lang="en-US" sz="2800" dirty="0" smtClean="0"/>
              <a:t>Only 0.5 Waves of Spherical Aberration</a:t>
            </a:r>
          </a:p>
          <a:p>
            <a:r>
              <a:rPr lang="en-US" sz="2800" dirty="0" smtClean="0"/>
              <a:t>M=7000x</a:t>
            </a:r>
          </a:p>
          <a:p>
            <a:pPr lvl="1"/>
            <a:endParaRPr lang="en-US" dirty="0">
              <a:solidFill>
                <a:schemeClr val="bg1"/>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6509" y="3048000"/>
            <a:ext cx="3824378"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071221"/>
            <a:ext cx="3810000" cy="3329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13989" y="2667000"/>
            <a:ext cx="2615011" cy="369332"/>
          </a:xfrm>
          <a:prstGeom prst="rect">
            <a:avLst/>
          </a:prstGeom>
          <a:noFill/>
        </p:spPr>
        <p:txBody>
          <a:bodyPr wrap="none" rtlCol="0">
            <a:spAutoFit/>
          </a:bodyPr>
          <a:lstStyle/>
          <a:p>
            <a:r>
              <a:rPr lang="en-US" dirty="0" smtClean="0"/>
              <a:t>Object Entering Telescope</a:t>
            </a:r>
            <a:endParaRPr lang="en-US" dirty="0"/>
          </a:p>
        </p:txBody>
      </p:sp>
      <p:sp>
        <p:nvSpPr>
          <p:cNvPr id="7" name="TextBox 6"/>
          <p:cNvSpPr txBox="1"/>
          <p:nvPr/>
        </p:nvSpPr>
        <p:spPr>
          <a:xfrm>
            <a:off x="5055625" y="2667000"/>
            <a:ext cx="3859775" cy="369332"/>
          </a:xfrm>
          <a:prstGeom prst="rect">
            <a:avLst/>
          </a:prstGeom>
          <a:noFill/>
        </p:spPr>
        <p:txBody>
          <a:bodyPr wrap="none" rtlCol="0">
            <a:spAutoFit/>
          </a:bodyPr>
          <a:lstStyle/>
          <a:p>
            <a:r>
              <a:rPr lang="en-US" dirty="0" smtClean="0"/>
              <a:t>Conjugate Image Formed On CCD Array</a:t>
            </a:r>
            <a:endParaRPr lang="en-US" dirty="0"/>
          </a:p>
        </p:txBody>
      </p:sp>
      <p:sp>
        <p:nvSpPr>
          <p:cNvPr id="11" name="Title 1"/>
          <p:cNvSpPr>
            <a:spLocks noGrp="1"/>
          </p:cNvSpPr>
          <p:nvPr>
            <p:ph type="title"/>
          </p:nvPr>
        </p:nvSpPr>
        <p:spPr>
          <a:xfrm>
            <a:off x="76200" y="1143000"/>
            <a:ext cx="3008313" cy="1162050"/>
          </a:xfrm>
        </p:spPr>
        <p:txBody>
          <a:bodyPr>
            <a:noAutofit/>
          </a:bodyPr>
          <a:lstStyle/>
          <a:p>
            <a:pPr algn="ctr"/>
            <a:r>
              <a:rPr lang="en-US" sz="3200" dirty="0" smtClean="0">
                <a:solidFill>
                  <a:schemeClr val="bg1"/>
                </a:solidFill>
                <a:effectLst>
                  <a:glow rad="63500">
                    <a:schemeClr val="tx1">
                      <a:alpha val="40000"/>
                    </a:schemeClr>
                  </a:glow>
                </a:effectLst>
              </a:rPr>
              <a:t>Telescope Specs: How Well Does It Perform?</a:t>
            </a:r>
            <a:endParaRPr lang="en-US" sz="3200" dirty="0">
              <a:solidFill>
                <a:schemeClr val="bg1"/>
              </a:solidFill>
              <a:effectLst>
                <a:glow rad="63500">
                  <a:schemeClr val="tx1">
                    <a:alpha val="40000"/>
                  </a:schemeClr>
                </a:glow>
              </a:effectLst>
            </a:endParaRPr>
          </a:p>
        </p:txBody>
      </p:sp>
      <p:pic>
        <p:nvPicPr>
          <p:cNvPr id="1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67050" y="3690937"/>
            <a:ext cx="3009900"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6561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5" name="Title 1"/>
          <p:cNvSpPr txBox="1">
            <a:spLocks/>
          </p:cNvSpPr>
          <p:nvPr/>
        </p:nvSpPr>
        <p:spPr>
          <a:xfrm>
            <a:off x="304800" y="120650"/>
            <a:ext cx="6858000" cy="8699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effectLst>
                  <a:glow rad="63500">
                    <a:schemeClr val="tx1">
                      <a:alpha val="70000"/>
                    </a:schemeClr>
                  </a:glow>
                </a:effectLst>
              </a:rPr>
              <a:t>Design Process: Thermal </a:t>
            </a:r>
            <a:r>
              <a:rPr lang="en-US" sz="3200" dirty="0" err="1" smtClean="0">
                <a:solidFill>
                  <a:schemeClr val="bg1"/>
                </a:solidFill>
                <a:effectLst>
                  <a:glow rad="63500">
                    <a:schemeClr val="tx1">
                      <a:alpha val="70000"/>
                    </a:schemeClr>
                  </a:glow>
                </a:effectLst>
              </a:rPr>
              <a:t>Properites</a:t>
            </a:r>
            <a:endParaRPr lang="en-US" sz="3200" dirty="0">
              <a:solidFill>
                <a:schemeClr val="bg1"/>
              </a:solidFill>
              <a:effectLst>
                <a:glow rad="63500">
                  <a:schemeClr val="tx1">
                    <a:alpha val="70000"/>
                  </a:schemeClr>
                </a:glow>
              </a:effectLst>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47" t="9104" r="57795" b="61475"/>
          <a:stretch/>
        </p:blipFill>
        <p:spPr bwMode="auto">
          <a:xfrm>
            <a:off x="31750" y="2895600"/>
            <a:ext cx="9131300" cy="296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74141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5" name="Title 1"/>
          <p:cNvSpPr txBox="1">
            <a:spLocks/>
          </p:cNvSpPr>
          <p:nvPr/>
        </p:nvSpPr>
        <p:spPr>
          <a:xfrm>
            <a:off x="457200" y="273050"/>
            <a:ext cx="6858000" cy="8699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effectLst>
                  <a:glow rad="63500">
                    <a:schemeClr val="tx1">
                      <a:alpha val="70000"/>
                    </a:schemeClr>
                  </a:glow>
                </a:effectLst>
              </a:rPr>
              <a:t>Design Process: Mechanical </a:t>
            </a:r>
            <a:r>
              <a:rPr lang="en-US" sz="3200" dirty="0" err="1" smtClean="0">
                <a:solidFill>
                  <a:schemeClr val="bg1"/>
                </a:solidFill>
                <a:effectLst>
                  <a:glow rad="63500">
                    <a:schemeClr val="tx1">
                      <a:alpha val="70000"/>
                    </a:schemeClr>
                  </a:glow>
                </a:effectLst>
              </a:rPr>
              <a:t>Properites</a:t>
            </a:r>
            <a:endParaRPr lang="en-US" sz="3200" dirty="0">
              <a:solidFill>
                <a:schemeClr val="bg1"/>
              </a:solidFill>
              <a:effectLst>
                <a:glow rad="63500">
                  <a:schemeClr val="tx1">
                    <a:alpha val="70000"/>
                  </a:schemeClr>
                </a:glow>
              </a:effectLst>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09" t="7430" r="59383" b="56534"/>
          <a:stretch/>
        </p:blipFill>
        <p:spPr bwMode="auto">
          <a:xfrm>
            <a:off x="91974" y="2618510"/>
            <a:ext cx="9059332" cy="4010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15458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2" name="Title 1"/>
          <p:cNvSpPr>
            <a:spLocks noGrp="1"/>
          </p:cNvSpPr>
          <p:nvPr>
            <p:ph type="title"/>
          </p:nvPr>
        </p:nvSpPr>
        <p:spPr>
          <a:xfrm>
            <a:off x="457200" y="273050"/>
            <a:ext cx="4648200" cy="717550"/>
          </a:xfrm>
        </p:spPr>
        <p:txBody>
          <a:bodyPr>
            <a:noAutofit/>
          </a:bodyPr>
          <a:lstStyle/>
          <a:p>
            <a:r>
              <a:rPr lang="en-US" sz="3200" dirty="0" smtClean="0">
                <a:solidFill>
                  <a:schemeClr val="bg1"/>
                </a:solidFill>
                <a:effectLst>
                  <a:glow rad="63500">
                    <a:schemeClr val="tx1">
                      <a:alpha val="70000"/>
                    </a:schemeClr>
                  </a:glow>
                </a:effectLst>
              </a:rPr>
              <a:t>Mission Objective</a:t>
            </a:r>
            <a:endParaRPr lang="en-US" sz="3200" dirty="0">
              <a:solidFill>
                <a:schemeClr val="bg1"/>
              </a:solidFill>
              <a:effectLst>
                <a:glow rad="63500">
                  <a:schemeClr val="tx1">
                    <a:alpha val="70000"/>
                  </a:schemeClr>
                </a:glow>
              </a:effectLst>
            </a:endParaRPr>
          </a:p>
        </p:txBody>
      </p:sp>
      <p:sp>
        <p:nvSpPr>
          <p:cNvPr id="3" name="Content Placeholder 2"/>
          <p:cNvSpPr>
            <a:spLocks noGrp="1"/>
          </p:cNvSpPr>
          <p:nvPr>
            <p:ph idx="1"/>
          </p:nvPr>
        </p:nvSpPr>
        <p:spPr>
          <a:xfrm>
            <a:off x="76200" y="2618510"/>
            <a:ext cx="8991600" cy="4010890"/>
          </a:xfrm>
        </p:spPr>
        <p:txBody>
          <a:bodyPr>
            <a:normAutofit/>
          </a:bodyPr>
          <a:lstStyle/>
          <a:p>
            <a:r>
              <a:rPr lang="en-US" dirty="0" smtClean="0"/>
              <a:t>Multi-phase approach</a:t>
            </a:r>
          </a:p>
          <a:p>
            <a:pPr lvl="1"/>
            <a:r>
              <a:rPr lang="en-US" dirty="0" smtClean="0"/>
              <a:t>Phase I: Detection</a:t>
            </a:r>
          </a:p>
          <a:p>
            <a:pPr lvl="1"/>
            <a:r>
              <a:rPr lang="en-US" dirty="0" smtClean="0"/>
              <a:t>Phase II: Imaging</a:t>
            </a:r>
          </a:p>
          <a:p>
            <a:r>
              <a:rPr lang="en-US" dirty="0" smtClean="0"/>
              <a:t>Detection of Earth-size planet transits</a:t>
            </a:r>
          </a:p>
          <a:p>
            <a:r>
              <a:rPr lang="en-US" dirty="0" smtClean="0"/>
              <a:t>Full sky coverage</a:t>
            </a:r>
          </a:p>
          <a:p>
            <a:r>
              <a:rPr lang="en-US" dirty="0" smtClean="0"/>
              <a:t>Ground based array</a:t>
            </a:r>
          </a:p>
          <a:p>
            <a:r>
              <a:rPr lang="en-US" dirty="0" smtClean="0"/>
              <a:t>Future direct imaging of planet candidates</a:t>
            </a:r>
          </a:p>
          <a:p>
            <a:pPr marL="0" indent="0">
              <a:buNone/>
            </a:pPr>
            <a:endParaRPr lang="en-US" dirty="0" smtClean="0"/>
          </a:p>
          <a:p>
            <a:pPr marL="0" indent="0">
              <a:buNone/>
            </a:pPr>
            <a:endParaRPr lang="en-US" dirty="0">
              <a:solidFill>
                <a:schemeClr val="bg1"/>
              </a:solidFill>
            </a:endParaRPr>
          </a:p>
        </p:txBody>
      </p:sp>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5231587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5" name="Title 1"/>
          <p:cNvSpPr txBox="1">
            <a:spLocks/>
          </p:cNvSpPr>
          <p:nvPr/>
        </p:nvSpPr>
        <p:spPr>
          <a:xfrm>
            <a:off x="457200" y="273050"/>
            <a:ext cx="6172200" cy="7175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effectLst>
                  <a:glow rad="63500">
                    <a:schemeClr val="tx1">
                      <a:alpha val="70000"/>
                    </a:schemeClr>
                  </a:glow>
                </a:effectLst>
              </a:rPr>
              <a:t>Design Process: Telescope Specs</a:t>
            </a:r>
            <a:endParaRPr lang="en-US" sz="3200" dirty="0">
              <a:solidFill>
                <a:schemeClr val="bg1"/>
              </a:solidFill>
              <a:effectLst>
                <a:glow rad="63500">
                  <a:schemeClr val="tx1">
                    <a:alpha val="70000"/>
                  </a:schemeClr>
                </a:glow>
              </a:effectLst>
            </a:endParaRPr>
          </a:p>
        </p:txBody>
      </p:sp>
      <p:pic>
        <p:nvPicPr>
          <p:cNvPr id="8" name="Picture 7" descr="Screen Shot 2013-03-03 at 3.52.47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0528" y="2618512"/>
            <a:ext cx="4943472" cy="4235316"/>
          </a:xfrm>
          <a:prstGeom prst="rect">
            <a:avLst/>
          </a:prstGeom>
        </p:spPr>
      </p:pic>
      <p:pic>
        <p:nvPicPr>
          <p:cNvPr id="7" name="Picture 6" descr="Screen Shot 2013-03-03 at 1.05.14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618511"/>
            <a:ext cx="4835434" cy="4235316"/>
          </a:xfrm>
          <a:prstGeom prst="rect">
            <a:avLst/>
          </a:prstGeom>
        </p:spPr>
      </p:pic>
    </p:spTree>
    <p:extLst>
      <p:ext uri="{BB962C8B-B14F-4D97-AF65-F5344CB8AC3E}">
        <p14:creationId xmlns:p14="http://schemas.microsoft.com/office/powerpoint/2010/main" val="350744738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5" name="Title 1"/>
          <p:cNvSpPr txBox="1">
            <a:spLocks/>
          </p:cNvSpPr>
          <p:nvPr/>
        </p:nvSpPr>
        <p:spPr>
          <a:xfrm>
            <a:off x="457200" y="273050"/>
            <a:ext cx="3008313" cy="11620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effectLst>
                  <a:glow rad="63500">
                    <a:schemeClr val="tx1">
                      <a:alpha val="70000"/>
                    </a:schemeClr>
                  </a:glow>
                </a:effectLst>
              </a:rPr>
              <a:t>Design Process: Active Optics</a:t>
            </a:r>
            <a:endParaRPr lang="en-US" sz="3200" dirty="0">
              <a:solidFill>
                <a:schemeClr val="bg1"/>
              </a:solidFill>
              <a:effectLst>
                <a:glow rad="63500">
                  <a:schemeClr val="tx1">
                    <a:alpha val="70000"/>
                  </a:schemeClr>
                </a:glow>
              </a:effectLst>
            </a:endParaRPr>
          </a:p>
        </p:txBody>
      </p:sp>
      <p:sp>
        <p:nvSpPr>
          <p:cNvPr id="6" name="Content Placeholder 2"/>
          <p:cNvSpPr txBox="1">
            <a:spLocks/>
          </p:cNvSpPr>
          <p:nvPr/>
        </p:nvSpPr>
        <p:spPr>
          <a:xfrm>
            <a:off x="1905000" y="5867400"/>
            <a:ext cx="5334000" cy="89683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800" dirty="0" smtClean="0">
                <a:solidFill>
                  <a:srgbClr val="FFFFFF"/>
                </a:solidFill>
              </a:rPr>
              <a:t>Effects of Shape change for one individual actuator exerting 1N of force on a 6.5m honeycomb mirror. The surface contours are shown at 5nm. </a:t>
            </a:r>
          </a:p>
          <a:p>
            <a:pPr lvl="1"/>
            <a:endParaRPr lang="en-US" sz="1200" dirty="0" smtClean="0">
              <a:solidFill>
                <a:schemeClr val="bg1"/>
              </a:solidFill>
            </a:endParaRPr>
          </a:p>
        </p:txBody>
      </p:sp>
      <p:pic>
        <p:nvPicPr>
          <p:cNvPr id="7" name="Picture 6" descr="Screen Shot 2013-03-03 at 4.25.33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122" y="2667000"/>
            <a:ext cx="7084616" cy="3178870"/>
          </a:xfrm>
          <a:prstGeom prst="rect">
            <a:avLst/>
          </a:prstGeom>
        </p:spPr>
      </p:pic>
      <p:sp>
        <p:nvSpPr>
          <p:cNvPr id="8" name="TextBox 7"/>
          <p:cNvSpPr txBox="1"/>
          <p:nvPr/>
        </p:nvSpPr>
        <p:spPr>
          <a:xfrm>
            <a:off x="4267200" y="434498"/>
            <a:ext cx="4724400" cy="1569660"/>
          </a:xfrm>
          <a:prstGeom prst="rect">
            <a:avLst/>
          </a:prstGeom>
          <a:noFill/>
        </p:spPr>
        <p:txBody>
          <a:bodyPr wrap="square" rtlCol="0">
            <a:spAutoFit/>
          </a:bodyPr>
          <a:lstStyle/>
          <a:p>
            <a:r>
              <a:rPr lang="en-US" sz="2400" dirty="0">
                <a:solidFill>
                  <a:srgbClr val="FFFFFF"/>
                </a:solidFill>
              </a:rPr>
              <a:t>A</a:t>
            </a:r>
            <a:r>
              <a:rPr lang="en-US" sz="2400" dirty="0" smtClean="0">
                <a:solidFill>
                  <a:srgbClr val="FFFFFF"/>
                </a:solidFill>
              </a:rPr>
              <a:t>ctively shapes a telescope's mirrors to prevent deformation due to external influences such as wind, temperature, mechanical stress.</a:t>
            </a:r>
            <a:endParaRPr lang="en-US" sz="2400" dirty="0">
              <a:solidFill>
                <a:srgbClr val="FFFFFF"/>
              </a:solidFill>
            </a:endParaRPr>
          </a:p>
        </p:txBody>
      </p:sp>
    </p:spTree>
    <p:extLst>
      <p:ext uri="{BB962C8B-B14F-4D97-AF65-F5344CB8AC3E}">
        <p14:creationId xmlns:p14="http://schemas.microsoft.com/office/powerpoint/2010/main" val="241918928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5" name="Title 1"/>
          <p:cNvSpPr txBox="1">
            <a:spLocks/>
          </p:cNvSpPr>
          <p:nvPr/>
        </p:nvSpPr>
        <p:spPr>
          <a:xfrm>
            <a:off x="25021" y="263331"/>
            <a:ext cx="7391400" cy="7175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effectLst>
                  <a:glow rad="63500">
                    <a:schemeClr val="tx1">
                      <a:alpha val="70000"/>
                    </a:schemeClr>
                  </a:glow>
                </a:effectLst>
              </a:rPr>
              <a:t>Design Process: Active Optics Design</a:t>
            </a:r>
            <a:endParaRPr lang="en-US" sz="3200" dirty="0">
              <a:solidFill>
                <a:schemeClr val="bg1"/>
              </a:solidFill>
              <a:effectLst>
                <a:glow rad="63500">
                  <a:schemeClr val="tx1">
                    <a:alpha val="70000"/>
                  </a:schemeClr>
                </a:glow>
              </a:effectLst>
            </a:endParaRPr>
          </a:p>
        </p:txBody>
      </p:sp>
      <p:sp>
        <p:nvSpPr>
          <p:cNvPr id="6" name="Content Placeholder 2"/>
          <p:cNvSpPr txBox="1">
            <a:spLocks/>
          </p:cNvSpPr>
          <p:nvPr/>
        </p:nvSpPr>
        <p:spPr>
          <a:xfrm>
            <a:off x="304800" y="2618510"/>
            <a:ext cx="8382000" cy="410706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914400" lvl="1" indent="-457200">
              <a:buFont typeface="Arial"/>
              <a:buChar char="•"/>
            </a:pPr>
            <a:r>
              <a:rPr lang="en-US" dirty="0" smtClean="0">
                <a:solidFill>
                  <a:srgbClr val="FFFFFF"/>
                </a:solidFill>
              </a:rPr>
              <a:t>Three zones of supports to control active optics.</a:t>
            </a:r>
          </a:p>
          <a:p>
            <a:pPr marL="914400" lvl="1" indent="-457200">
              <a:buFont typeface="Arial"/>
              <a:buChar char="•"/>
            </a:pPr>
            <a:r>
              <a:rPr lang="en-US" dirty="0" smtClean="0">
                <a:solidFill>
                  <a:srgbClr val="FFFFFF"/>
                </a:solidFill>
              </a:rPr>
              <a:t>Enables Tip, tilt, and piston.</a:t>
            </a:r>
          </a:p>
          <a:p>
            <a:pPr marL="914400" lvl="1" indent="-457200">
              <a:buFont typeface="Arial"/>
              <a:buChar char="•"/>
            </a:pPr>
            <a:r>
              <a:rPr lang="en-US" dirty="0" smtClean="0">
                <a:solidFill>
                  <a:srgbClr val="FFFFFF"/>
                </a:solidFill>
              </a:rPr>
              <a:t>Hydraulic system.</a:t>
            </a:r>
          </a:p>
          <a:p>
            <a:pPr marL="914400" lvl="1" indent="-457200">
              <a:buFont typeface="Arial"/>
              <a:buChar char="•"/>
            </a:pPr>
            <a:r>
              <a:rPr lang="en-US" dirty="0" smtClean="0">
                <a:solidFill>
                  <a:srgbClr val="FFFFFF"/>
                </a:solidFill>
              </a:rPr>
              <a:t>Actuators connected to mirror by puck bonding at honeycomb intersections.</a:t>
            </a:r>
          </a:p>
          <a:p>
            <a:pPr marL="914400" lvl="1" indent="-457200">
              <a:buFont typeface="Arial"/>
              <a:buChar char="•"/>
            </a:pPr>
            <a:r>
              <a:rPr lang="en-US" dirty="0" smtClean="0">
                <a:solidFill>
                  <a:srgbClr val="FFFFFF"/>
                </a:solidFill>
              </a:rPr>
              <a:t>Each actuator has a three point load spreader.</a:t>
            </a:r>
          </a:p>
          <a:p>
            <a:pPr marL="914400" lvl="1" indent="-457200">
              <a:buFont typeface="Arial"/>
              <a:buChar char="•"/>
            </a:pPr>
            <a:r>
              <a:rPr lang="en-US" dirty="0" smtClean="0">
                <a:solidFill>
                  <a:srgbClr val="FFFFFF"/>
                </a:solidFill>
              </a:rPr>
              <a:t>262 Pucks bonded.</a:t>
            </a:r>
            <a:endParaRPr lang="en-US" dirty="0">
              <a:solidFill>
                <a:srgbClr val="FFFFFF"/>
              </a:solidFill>
            </a:endParaRPr>
          </a:p>
          <a:p>
            <a:pPr marL="914400" lvl="1" indent="-457200">
              <a:buFont typeface="Arial"/>
              <a:buChar char="•"/>
            </a:pPr>
            <a:endParaRPr lang="en-US" dirty="0" smtClean="0"/>
          </a:p>
          <a:p>
            <a:pPr lvl="1"/>
            <a:endParaRPr lang="en-US" dirty="0">
              <a:solidFill>
                <a:schemeClr val="bg1"/>
              </a:solidFill>
            </a:endParaRPr>
          </a:p>
        </p:txBody>
      </p:sp>
    </p:spTree>
    <p:extLst>
      <p:ext uri="{BB962C8B-B14F-4D97-AF65-F5344CB8AC3E}">
        <p14:creationId xmlns:p14="http://schemas.microsoft.com/office/powerpoint/2010/main" val="208478529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vlt_mirror_support.jpg"/>
          <p:cNvPicPr>
            <a:picLocks noChangeAspect="1"/>
          </p:cNvPicPr>
          <p:nvPr/>
        </p:nvPicPr>
        <p:blipFill>
          <a:blip r:embed="rId2" cstate="print">
            <a:alphaModFix amt="36000"/>
            <a:extLst>
              <a:ext uri="{28A0092B-C50C-407E-A947-70E740481C1C}">
                <a14:useLocalDpi xmlns:a14="http://schemas.microsoft.com/office/drawing/2010/main" val="0"/>
              </a:ext>
            </a:extLst>
          </a:blip>
          <a:stretch>
            <a:fillRect/>
          </a:stretch>
        </p:blipFill>
        <p:spPr>
          <a:xfrm>
            <a:off x="0" y="2918313"/>
            <a:ext cx="6303499" cy="3939687"/>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5" name="Title 1"/>
          <p:cNvSpPr txBox="1">
            <a:spLocks/>
          </p:cNvSpPr>
          <p:nvPr/>
        </p:nvSpPr>
        <p:spPr>
          <a:xfrm>
            <a:off x="457200" y="273050"/>
            <a:ext cx="7010400" cy="11620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effectLst>
                  <a:glow rad="63500">
                    <a:schemeClr val="tx1">
                      <a:alpha val="70000"/>
                    </a:schemeClr>
                  </a:glow>
                </a:effectLst>
              </a:rPr>
              <a:t>Design Process: Active Optics Design</a:t>
            </a:r>
            <a:endParaRPr lang="en-US" sz="3200" dirty="0">
              <a:solidFill>
                <a:schemeClr val="bg1"/>
              </a:solidFill>
              <a:effectLst>
                <a:glow rad="63500">
                  <a:schemeClr val="tx1">
                    <a:alpha val="70000"/>
                  </a:schemeClr>
                </a:glow>
              </a:effectLst>
            </a:endParaRPr>
          </a:p>
        </p:txBody>
      </p:sp>
      <p:sp>
        <p:nvSpPr>
          <p:cNvPr id="6" name="Content Placeholder 2"/>
          <p:cNvSpPr txBox="1">
            <a:spLocks/>
          </p:cNvSpPr>
          <p:nvPr/>
        </p:nvSpPr>
        <p:spPr>
          <a:xfrm>
            <a:off x="3879850" y="1567525"/>
            <a:ext cx="5111750" cy="529047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914400" lvl="1" indent="-457200">
              <a:buFont typeface="Arial"/>
              <a:buChar char="•"/>
            </a:pPr>
            <a:r>
              <a:rPr lang="en-US" dirty="0" smtClean="0">
                <a:solidFill>
                  <a:srgbClr val="FFFFFF"/>
                </a:solidFill>
              </a:rPr>
              <a:t>Three zones of supports to control active optics.</a:t>
            </a:r>
          </a:p>
          <a:p>
            <a:pPr marL="914400" lvl="1" indent="-457200">
              <a:buFont typeface="Arial"/>
              <a:buChar char="•"/>
            </a:pPr>
            <a:r>
              <a:rPr lang="en-US" dirty="0" smtClean="0">
                <a:solidFill>
                  <a:srgbClr val="FFFFFF"/>
                </a:solidFill>
              </a:rPr>
              <a:t>Enables Tip, tilt, and piston.</a:t>
            </a:r>
          </a:p>
          <a:p>
            <a:pPr marL="914400" lvl="1" indent="-457200">
              <a:buFont typeface="Arial"/>
              <a:buChar char="•"/>
            </a:pPr>
            <a:r>
              <a:rPr lang="en-US" dirty="0" smtClean="0">
                <a:solidFill>
                  <a:srgbClr val="FFFFFF"/>
                </a:solidFill>
              </a:rPr>
              <a:t>Hydraulic system.</a:t>
            </a:r>
          </a:p>
          <a:p>
            <a:pPr marL="914400" lvl="1" indent="-457200">
              <a:buFont typeface="Arial"/>
              <a:buChar char="•"/>
            </a:pPr>
            <a:r>
              <a:rPr lang="en-US" dirty="0" smtClean="0">
                <a:solidFill>
                  <a:srgbClr val="FFFFFF"/>
                </a:solidFill>
              </a:rPr>
              <a:t>Actuators connected to mirror by puck bonding at honeycomb intersections.</a:t>
            </a:r>
          </a:p>
          <a:p>
            <a:pPr marL="914400" lvl="1" indent="-457200">
              <a:buFont typeface="Arial"/>
              <a:buChar char="•"/>
            </a:pPr>
            <a:r>
              <a:rPr lang="en-US" dirty="0" smtClean="0">
                <a:solidFill>
                  <a:srgbClr val="FFFFFF"/>
                </a:solidFill>
              </a:rPr>
              <a:t>Each actuator has a three point load spreader.</a:t>
            </a:r>
          </a:p>
          <a:p>
            <a:pPr marL="914400" lvl="1" indent="-457200">
              <a:buFont typeface="Arial"/>
              <a:buChar char="•"/>
            </a:pPr>
            <a:endParaRPr lang="en-US" dirty="0" smtClean="0"/>
          </a:p>
          <a:p>
            <a:pPr lvl="1"/>
            <a:endParaRPr lang="en-US" dirty="0">
              <a:solidFill>
                <a:schemeClr val="bg1"/>
              </a:solidFill>
            </a:endParaRPr>
          </a:p>
        </p:txBody>
      </p:sp>
      <p:sp>
        <p:nvSpPr>
          <p:cNvPr id="9" name="TextBox 8"/>
          <p:cNvSpPr txBox="1"/>
          <p:nvPr/>
        </p:nvSpPr>
        <p:spPr>
          <a:xfrm>
            <a:off x="1990402" y="6365721"/>
            <a:ext cx="2163761" cy="369332"/>
          </a:xfrm>
          <a:prstGeom prst="rect">
            <a:avLst/>
          </a:prstGeom>
          <a:noFill/>
        </p:spPr>
        <p:txBody>
          <a:bodyPr wrap="none" rtlCol="0">
            <a:spAutoFit/>
          </a:bodyPr>
          <a:lstStyle/>
          <a:p>
            <a:r>
              <a:rPr lang="en-US" dirty="0" smtClean="0">
                <a:solidFill>
                  <a:schemeClr val="bg1">
                    <a:alpha val="28000"/>
                  </a:schemeClr>
                </a:solidFill>
              </a:rPr>
              <a:t>VLT Primary  Support</a:t>
            </a:r>
          </a:p>
        </p:txBody>
      </p:sp>
    </p:spTree>
    <p:extLst>
      <p:ext uri="{BB962C8B-B14F-4D97-AF65-F5344CB8AC3E}">
        <p14:creationId xmlns:p14="http://schemas.microsoft.com/office/powerpoint/2010/main" val="275899797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5" name="Title 1"/>
          <p:cNvSpPr txBox="1">
            <a:spLocks/>
          </p:cNvSpPr>
          <p:nvPr/>
        </p:nvSpPr>
        <p:spPr>
          <a:xfrm>
            <a:off x="457200" y="273050"/>
            <a:ext cx="6172200" cy="6413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effectLst>
                  <a:glow rad="63500">
                    <a:schemeClr val="tx1">
                      <a:alpha val="70000"/>
                    </a:schemeClr>
                  </a:glow>
                </a:effectLst>
              </a:rPr>
              <a:t>Design Process: Telescope Specs</a:t>
            </a:r>
            <a:endParaRPr lang="en-US" sz="3200" dirty="0">
              <a:solidFill>
                <a:schemeClr val="bg1"/>
              </a:solidFill>
              <a:effectLst>
                <a:glow rad="63500">
                  <a:schemeClr val="tx1">
                    <a:alpha val="70000"/>
                  </a:schemeClr>
                </a:glow>
              </a:effectLst>
            </a:endParaRPr>
          </a:p>
        </p:txBody>
      </p:sp>
      <p:sp>
        <p:nvSpPr>
          <p:cNvPr id="6" name="Content Placeholder 2"/>
          <p:cNvSpPr txBox="1">
            <a:spLocks/>
          </p:cNvSpPr>
          <p:nvPr/>
        </p:nvSpPr>
        <p:spPr>
          <a:xfrm>
            <a:off x="3575050" y="273050"/>
            <a:ext cx="5111750" cy="585311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914400" lvl="1" indent="-457200">
              <a:buFont typeface="Arial"/>
              <a:buChar char="•"/>
            </a:pPr>
            <a:endParaRPr lang="en-US" dirty="0"/>
          </a:p>
          <a:p>
            <a:pPr marL="914400" lvl="1" indent="-457200">
              <a:buFont typeface="Arial"/>
              <a:buChar char="•"/>
            </a:pPr>
            <a:endParaRPr lang="en-US" dirty="0" smtClean="0"/>
          </a:p>
          <a:p>
            <a:pPr lvl="1"/>
            <a:endParaRPr lang="en-US" dirty="0">
              <a:solidFill>
                <a:schemeClr val="bg1"/>
              </a:solidFill>
            </a:endParaRPr>
          </a:p>
        </p:txBody>
      </p:sp>
      <p:pic>
        <p:nvPicPr>
          <p:cNvPr id="7" name="Picture 6" descr="Screen Shot 2013-03-03 at 2.37.43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58096"/>
            <a:ext cx="9144000" cy="5299904"/>
          </a:xfrm>
          <a:prstGeom prst="rect">
            <a:avLst/>
          </a:prstGeom>
        </p:spPr>
      </p:pic>
    </p:spTree>
    <p:extLst>
      <p:ext uri="{BB962C8B-B14F-4D97-AF65-F5344CB8AC3E}">
        <p14:creationId xmlns:p14="http://schemas.microsoft.com/office/powerpoint/2010/main" val="56135829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5" name="Title 1"/>
          <p:cNvSpPr txBox="1">
            <a:spLocks/>
          </p:cNvSpPr>
          <p:nvPr/>
        </p:nvSpPr>
        <p:spPr>
          <a:xfrm>
            <a:off x="457200" y="273050"/>
            <a:ext cx="5943600" cy="6413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effectLst>
                  <a:glow rad="63500">
                    <a:schemeClr val="tx1">
                      <a:alpha val="70000"/>
                    </a:schemeClr>
                  </a:glow>
                </a:effectLst>
              </a:rPr>
              <a:t>Design Process: Telescope Specs</a:t>
            </a:r>
            <a:endParaRPr lang="en-US" sz="3200" dirty="0">
              <a:solidFill>
                <a:schemeClr val="bg1"/>
              </a:solidFill>
              <a:effectLst>
                <a:glow rad="63500">
                  <a:schemeClr val="tx1">
                    <a:alpha val="70000"/>
                  </a:schemeClr>
                </a:glow>
              </a:effectLst>
            </a:endParaRPr>
          </a:p>
        </p:txBody>
      </p:sp>
      <p:sp>
        <p:nvSpPr>
          <p:cNvPr id="6" name="Content Placeholder 2"/>
          <p:cNvSpPr txBox="1">
            <a:spLocks/>
          </p:cNvSpPr>
          <p:nvPr/>
        </p:nvSpPr>
        <p:spPr>
          <a:xfrm>
            <a:off x="3575050" y="273050"/>
            <a:ext cx="5111750" cy="585311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914400" lvl="1" indent="-457200">
              <a:buFont typeface="Arial"/>
              <a:buChar char="•"/>
            </a:pPr>
            <a:endParaRPr lang="en-US" dirty="0"/>
          </a:p>
          <a:p>
            <a:pPr marL="914400" lvl="1" indent="-457200">
              <a:buFont typeface="Arial"/>
              <a:buChar char="•"/>
            </a:pPr>
            <a:endParaRPr lang="en-US" dirty="0" smtClean="0"/>
          </a:p>
          <a:p>
            <a:pPr lvl="1"/>
            <a:endParaRPr lang="en-US" dirty="0">
              <a:solidFill>
                <a:schemeClr val="bg1"/>
              </a:solidFill>
            </a:endParaRPr>
          </a:p>
        </p:txBody>
      </p:sp>
      <p:pic>
        <p:nvPicPr>
          <p:cNvPr id="8" name="Picture 7" descr="Screen Shot 2013-03-03 at 2.37.20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25933"/>
            <a:ext cx="4568837" cy="2232067"/>
          </a:xfrm>
          <a:prstGeom prst="rect">
            <a:avLst/>
          </a:prstGeom>
        </p:spPr>
      </p:pic>
      <p:pic>
        <p:nvPicPr>
          <p:cNvPr id="10" name="Picture 9" descr="Screen Shot 2013-03-03 at 2.38.31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1193" y="1186520"/>
            <a:ext cx="4812807" cy="4149458"/>
          </a:xfrm>
          <a:prstGeom prst="rect">
            <a:avLst/>
          </a:prstGeom>
        </p:spPr>
      </p:pic>
    </p:spTree>
    <p:extLst>
      <p:ext uri="{BB962C8B-B14F-4D97-AF65-F5344CB8AC3E}">
        <p14:creationId xmlns:p14="http://schemas.microsoft.com/office/powerpoint/2010/main" val="3629308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2" name="Title 1"/>
          <p:cNvSpPr>
            <a:spLocks noGrp="1"/>
          </p:cNvSpPr>
          <p:nvPr>
            <p:ph type="title"/>
          </p:nvPr>
        </p:nvSpPr>
        <p:spPr>
          <a:xfrm>
            <a:off x="457200" y="273050"/>
            <a:ext cx="4876800" cy="565150"/>
          </a:xfrm>
        </p:spPr>
        <p:txBody>
          <a:bodyPr>
            <a:noAutofit/>
          </a:bodyPr>
          <a:lstStyle/>
          <a:p>
            <a:r>
              <a:rPr lang="en-US" sz="3200" dirty="0" smtClean="0">
                <a:solidFill>
                  <a:schemeClr val="bg1"/>
                </a:solidFill>
                <a:effectLst>
                  <a:glow rad="63500">
                    <a:schemeClr val="tx1">
                      <a:alpha val="70000"/>
                    </a:schemeClr>
                  </a:glow>
                </a:effectLst>
              </a:rPr>
              <a:t>Design Process: Main Idea</a:t>
            </a:r>
            <a:endParaRPr lang="en-US" sz="3200" dirty="0">
              <a:solidFill>
                <a:schemeClr val="bg1"/>
              </a:solidFill>
              <a:effectLst>
                <a:glow rad="63500">
                  <a:schemeClr val="tx1">
                    <a:alpha val="70000"/>
                  </a:schemeClr>
                </a:glow>
              </a:effectLst>
            </a:endParaRPr>
          </a:p>
        </p:txBody>
      </p:sp>
      <p:sp>
        <p:nvSpPr>
          <p:cNvPr id="3" name="Content Placeholder 2"/>
          <p:cNvSpPr>
            <a:spLocks noGrp="1"/>
          </p:cNvSpPr>
          <p:nvPr>
            <p:ph idx="1"/>
          </p:nvPr>
        </p:nvSpPr>
        <p:spPr>
          <a:xfrm>
            <a:off x="152400" y="2618510"/>
            <a:ext cx="8534400" cy="3507653"/>
          </a:xfrm>
        </p:spPr>
        <p:txBody>
          <a:bodyPr>
            <a:normAutofit fontScale="92500" lnSpcReduction="10000"/>
          </a:bodyPr>
          <a:lstStyle/>
          <a:p>
            <a:r>
              <a:rPr lang="en-US" dirty="0"/>
              <a:t>Divide the sky into </a:t>
            </a:r>
            <a:r>
              <a:rPr lang="en-US" dirty="0" err="1"/>
              <a:t>subregions</a:t>
            </a:r>
            <a:endParaRPr lang="en-US" dirty="0"/>
          </a:p>
          <a:p>
            <a:r>
              <a:rPr lang="en-US" dirty="0"/>
              <a:t>Continually scan over a particular </a:t>
            </a:r>
            <a:r>
              <a:rPr lang="en-US" dirty="0" err="1"/>
              <a:t>subregion</a:t>
            </a:r>
            <a:r>
              <a:rPr lang="en-US" dirty="0"/>
              <a:t>, switching between telescopes as the Earth rotates</a:t>
            </a:r>
          </a:p>
          <a:p>
            <a:r>
              <a:rPr lang="en-US" dirty="0"/>
              <a:t>After a given amount of time, move to a new </a:t>
            </a:r>
            <a:r>
              <a:rPr lang="en-US" dirty="0" err="1"/>
              <a:t>subregion</a:t>
            </a:r>
            <a:endParaRPr lang="en-US" dirty="0"/>
          </a:p>
          <a:p>
            <a:r>
              <a:rPr lang="en-US" dirty="0"/>
              <a:t>We can look at 2 </a:t>
            </a:r>
            <a:r>
              <a:rPr lang="en-US" dirty="0" err="1"/>
              <a:t>subregions</a:t>
            </a:r>
            <a:r>
              <a:rPr lang="en-US" dirty="0"/>
              <a:t> at a time (Northern and Southern hemisphere)</a:t>
            </a:r>
          </a:p>
          <a:p>
            <a:endParaRPr lang="en-US" dirty="0" smtClean="0"/>
          </a:p>
          <a:p>
            <a:pPr lvl="1"/>
            <a:endParaRPr lang="en-US" dirty="0">
              <a:solidFill>
                <a:schemeClr val="bg1"/>
              </a:solidFill>
            </a:endParaRPr>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21020908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6" name="Title 1"/>
          <p:cNvSpPr txBox="1">
            <a:spLocks/>
          </p:cNvSpPr>
          <p:nvPr/>
        </p:nvSpPr>
        <p:spPr>
          <a:xfrm>
            <a:off x="457200" y="273050"/>
            <a:ext cx="6858000" cy="565150"/>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sz="3200" dirty="0" smtClean="0">
                <a:solidFill>
                  <a:schemeClr val="bg1"/>
                </a:solidFill>
                <a:effectLst>
                  <a:glow rad="63500">
                    <a:schemeClr val="tx1">
                      <a:alpha val="70000"/>
                    </a:schemeClr>
                  </a:glow>
                </a:effectLst>
              </a:rPr>
              <a:t>Design Process: Number of Telescopes</a:t>
            </a:r>
            <a:endParaRPr lang="en-US" sz="3200" dirty="0">
              <a:solidFill>
                <a:schemeClr val="bg1"/>
              </a:solidFill>
              <a:effectLst>
                <a:glow rad="63500">
                  <a:schemeClr val="tx1">
                    <a:alpha val="70000"/>
                  </a:schemeClr>
                </a:glow>
              </a:effectLst>
            </a:endParaRPr>
          </a:p>
        </p:txBody>
      </p:sp>
      <p:sp>
        <p:nvSpPr>
          <p:cNvPr id="7" name="Rectangle 3"/>
          <p:cNvSpPr txBox="1">
            <a:spLocks noChangeArrowheads="1"/>
          </p:cNvSpPr>
          <p:nvPr/>
        </p:nvSpPr>
        <p:spPr>
          <a:xfrm>
            <a:off x="228600" y="2618510"/>
            <a:ext cx="8153400" cy="2895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smtClean="0"/>
              <a:t>Let </a:t>
            </a:r>
            <a:r>
              <a:rPr lang="el-GR" sz="2800" smtClean="0"/>
              <a:t>θ</a:t>
            </a:r>
            <a:r>
              <a:rPr lang="en-US" sz="2800" smtClean="0"/>
              <a:t> be the minimum angle above the horizon we can observe</a:t>
            </a:r>
          </a:p>
          <a:p>
            <a:r>
              <a:rPr lang="en-US" sz="2800" smtClean="0"/>
              <a:t>We need to be able to see the same portion of sky for all 24 of the day</a:t>
            </a:r>
          </a:p>
          <a:p>
            <a:r>
              <a:rPr lang="en-US" sz="2800" smtClean="0"/>
              <a:t>Absolute minimum number of telescopes:</a:t>
            </a:r>
            <a:br>
              <a:rPr lang="en-US" sz="2800" smtClean="0"/>
            </a:br>
            <a:endParaRPr lang="el-GR" sz="2800" dirty="0"/>
          </a:p>
        </p:txBody>
      </p:sp>
      <p:graphicFrame>
        <p:nvGraphicFramePr>
          <p:cNvPr id="8" name="Object 7"/>
          <p:cNvGraphicFramePr>
            <a:graphicFrameLocks noChangeAspect="1"/>
          </p:cNvGraphicFramePr>
          <p:nvPr>
            <p:extLst>
              <p:ext uri="{D42A27DB-BD31-4B8C-83A1-F6EECF244321}">
                <p14:modId xmlns:p14="http://schemas.microsoft.com/office/powerpoint/2010/main" val="3837941177"/>
              </p:ext>
            </p:extLst>
          </p:nvPr>
        </p:nvGraphicFramePr>
        <p:xfrm>
          <a:off x="3048000" y="5105400"/>
          <a:ext cx="4038600" cy="1654175"/>
        </p:xfrm>
        <a:graphic>
          <a:graphicData uri="http://schemas.openxmlformats.org/presentationml/2006/ole">
            <mc:AlternateContent xmlns:mc="http://schemas.openxmlformats.org/markup-compatibility/2006">
              <mc:Choice xmlns:v="urn:schemas-microsoft-com:vml" Requires="v">
                <p:oleObj spid="_x0000_s3093" name="Equation" r:id="rId4" imgW="1054080" imgH="431640" progId="Equation.3">
                  <p:embed/>
                </p:oleObj>
              </mc:Choice>
              <mc:Fallback>
                <p:oleObj name="Equation" r:id="rId4" imgW="1054080" imgH="43164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5105400"/>
                        <a:ext cx="4038600" cy="1654175"/>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221727541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7" name="Rectangle 3"/>
          <p:cNvSpPr txBox="1">
            <a:spLocks noChangeArrowheads="1"/>
          </p:cNvSpPr>
          <p:nvPr/>
        </p:nvSpPr>
        <p:spPr>
          <a:xfrm>
            <a:off x="381000" y="2743200"/>
            <a:ext cx="77724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smtClean="0"/>
              <a:t>Put </a:t>
            </a:r>
            <a:r>
              <a:rPr lang="en-US" sz="2800" i="1" smtClean="0"/>
              <a:t>N</a:t>
            </a:r>
            <a:r>
              <a:rPr lang="en-US" sz="2800" smtClean="0"/>
              <a:t> telescopes in each hemisphere</a:t>
            </a:r>
          </a:p>
          <a:p>
            <a:r>
              <a:rPr lang="en-US" sz="2800" smtClean="0"/>
              <a:t>Required longitude separation </a:t>
            </a:r>
            <a:r>
              <a:rPr lang="el-GR" sz="2800" smtClean="0"/>
              <a:t>Δ</a:t>
            </a:r>
            <a:r>
              <a:rPr lang="en-US" sz="2800" smtClean="0"/>
              <a:t> between telescope locations: </a:t>
            </a:r>
            <a:endParaRPr lang="en-US" sz="2800" dirty="0"/>
          </a:p>
        </p:txBody>
      </p:sp>
      <p:sp>
        <p:nvSpPr>
          <p:cNvPr id="8" name="Title 1"/>
          <p:cNvSpPr txBox="1">
            <a:spLocks/>
          </p:cNvSpPr>
          <p:nvPr/>
        </p:nvSpPr>
        <p:spPr>
          <a:xfrm>
            <a:off x="457200" y="263236"/>
            <a:ext cx="6858000" cy="565150"/>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sz="3200" dirty="0" smtClean="0">
                <a:solidFill>
                  <a:schemeClr val="bg1"/>
                </a:solidFill>
                <a:effectLst>
                  <a:glow rad="63500">
                    <a:schemeClr val="tx1">
                      <a:alpha val="70000"/>
                    </a:schemeClr>
                  </a:glow>
                </a:effectLst>
              </a:rPr>
              <a:t>Design Process: Number of Telescopes</a:t>
            </a:r>
            <a:endParaRPr lang="en-US" sz="3200" dirty="0">
              <a:solidFill>
                <a:schemeClr val="bg1"/>
              </a:solidFill>
              <a:effectLst>
                <a:glow rad="63500">
                  <a:schemeClr val="tx1">
                    <a:alpha val="70000"/>
                  </a:schemeClr>
                </a:glow>
              </a:effectLst>
            </a:endParaRPr>
          </a:p>
        </p:txBody>
      </p:sp>
      <p:pic>
        <p:nvPicPr>
          <p:cNvPr id="4100"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226" t="27385" r="67293" b="64844"/>
          <a:stretch/>
        </p:blipFill>
        <p:spPr bwMode="auto">
          <a:xfrm>
            <a:off x="1600200" y="4524114"/>
            <a:ext cx="5558590" cy="112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200203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6" name="Title 1"/>
          <p:cNvSpPr txBox="1">
            <a:spLocks/>
          </p:cNvSpPr>
          <p:nvPr/>
        </p:nvSpPr>
        <p:spPr>
          <a:xfrm>
            <a:off x="457200" y="273049"/>
            <a:ext cx="8229600" cy="1167823"/>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sz="3200" dirty="0" smtClean="0">
                <a:solidFill>
                  <a:schemeClr val="bg1"/>
                </a:solidFill>
                <a:effectLst>
                  <a:glow rad="63500">
                    <a:schemeClr val="tx1">
                      <a:alpha val="70000"/>
                    </a:schemeClr>
                  </a:glow>
                </a:effectLst>
              </a:rPr>
              <a:t>Design Process: How much of the sky will we be able to see?</a:t>
            </a:r>
            <a:endParaRPr lang="en-US" sz="3200" dirty="0">
              <a:solidFill>
                <a:schemeClr val="bg1"/>
              </a:solidFill>
              <a:effectLst>
                <a:glow rad="63500">
                  <a:schemeClr val="tx1">
                    <a:alpha val="70000"/>
                  </a:schemeClr>
                </a:glow>
              </a:effectLst>
            </a:endParaRPr>
          </a:p>
        </p:txBody>
      </p:sp>
      <p:sp>
        <p:nvSpPr>
          <p:cNvPr id="7" name="Rectangle 3"/>
          <p:cNvSpPr txBox="1">
            <a:spLocks noChangeArrowheads="1"/>
          </p:cNvSpPr>
          <p:nvPr/>
        </p:nvSpPr>
        <p:spPr>
          <a:xfrm>
            <a:off x="152400" y="2618510"/>
            <a:ext cx="8915400" cy="41632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Let </a:t>
            </a:r>
            <a:r>
              <a:rPr lang="el-GR" smtClean="0"/>
              <a:t>β</a:t>
            </a:r>
            <a:r>
              <a:rPr lang="en-US" baseline="-25000" smtClean="0"/>
              <a:t>1</a:t>
            </a:r>
            <a:r>
              <a:rPr lang="en-US" baseline="30000" smtClean="0"/>
              <a:t>n</a:t>
            </a:r>
            <a:r>
              <a:rPr lang="en-US" smtClean="0"/>
              <a:t>, </a:t>
            </a:r>
            <a:r>
              <a:rPr lang="el-GR" smtClean="0"/>
              <a:t>β</a:t>
            </a:r>
            <a:r>
              <a:rPr lang="en-US" baseline="-25000" smtClean="0"/>
              <a:t>2</a:t>
            </a:r>
            <a:r>
              <a:rPr lang="en-US" baseline="30000" smtClean="0"/>
              <a:t>n</a:t>
            </a:r>
            <a:r>
              <a:rPr lang="en-US" smtClean="0"/>
              <a:t>, …, </a:t>
            </a:r>
            <a:r>
              <a:rPr lang="el-GR" smtClean="0"/>
              <a:t>β</a:t>
            </a:r>
            <a:r>
              <a:rPr lang="en-US" baseline="-25000" smtClean="0"/>
              <a:t>N</a:t>
            </a:r>
            <a:r>
              <a:rPr lang="en-US" baseline="30000" smtClean="0"/>
              <a:t>n</a:t>
            </a:r>
            <a:r>
              <a:rPr lang="en-US" smtClean="0"/>
              <a:t> be the magnitudes of the latitudes of the N telescopes in the Northern hemisphere</a:t>
            </a:r>
          </a:p>
          <a:p>
            <a:r>
              <a:rPr lang="en-US" smtClean="0"/>
              <a:t>Assume all </a:t>
            </a:r>
            <a:r>
              <a:rPr lang="el-GR" smtClean="0"/>
              <a:t>β</a:t>
            </a:r>
            <a:r>
              <a:rPr lang="en-US" smtClean="0"/>
              <a:t> &lt; 90°-</a:t>
            </a:r>
            <a:r>
              <a:rPr lang="el-GR" smtClean="0"/>
              <a:t>θ</a:t>
            </a:r>
          </a:p>
          <a:p>
            <a:r>
              <a:rPr lang="en-US" smtClean="0"/>
              <a:t>Let </a:t>
            </a:r>
            <a:r>
              <a:rPr lang="el-GR" smtClean="0"/>
              <a:t>β</a:t>
            </a:r>
            <a:r>
              <a:rPr lang="en-US" baseline="-25000" smtClean="0"/>
              <a:t>min</a:t>
            </a:r>
            <a:r>
              <a:rPr lang="en-US" baseline="30000" smtClean="0"/>
              <a:t>n</a:t>
            </a:r>
            <a:r>
              <a:rPr lang="en-US" smtClean="0"/>
              <a:t> = min{</a:t>
            </a:r>
            <a:r>
              <a:rPr lang="el-GR" smtClean="0"/>
              <a:t>β</a:t>
            </a:r>
            <a:r>
              <a:rPr lang="en-US" baseline="-25000" smtClean="0"/>
              <a:t>1</a:t>
            </a:r>
            <a:r>
              <a:rPr lang="en-US" baseline="30000" smtClean="0"/>
              <a:t>n</a:t>
            </a:r>
            <a:r>
              <a:rPr lang="en-US" smtClean="0"/>
              <a:t>, </a:t>
            </a:r>
            <a:r>
              <a:rPr lang="el-GR" smtClean="0"/>
              <a:t>β</a:t>
            </a:r>
            <a:r>
              <a:rPr lang="en-US" baseline="-25000" smtClean="0"/>
              <a:t>2</a:t>
            </a:r>
            <a:r>
              <a:rPr lang="en-US" baseline="30000" smtClean="0"/>
              <a:t>n</a:t>
            </a:r>
            <a:r>
              <a:rPr lang="en-US" smtClean="0"/>
              <a:t>, …, </a:t>
            </a:r>
            <a:r>
              <a:rPr lang="el-GR" smtClean="0"/>
              <a:t>β</a:t>
            </a:r>
            <a:r>
              <a:rPr lang="en-US" baseline="-25000" smtClean="0"/>
              <a:t>N</a:t>
            </a:r>
            <a:r>
              <a:rPr lang="en-US" baseline="30000" smtClean="0"/>
              <a:t>n</a:t>
            </a:r>
            <a:r>
              <a:rPr lang="en-US" smtClean="0"/>
              <a:t>}</a:t>
            </a:r>
          </a:p>
          <a:p>
            <a:r>
              <a:rPr lang="en-US" smtClean="0"/>
              <a:t>Then define </a:t>
            </a:r>
            <a:r>
              <a:rPr lang="el-GR" smtClean="0"/>
              <a:t>β</a:t>
            </a:r>
            <a:r>
              <a:rPr lang="en-US" baseline="30000" smtClean="0"/>
              <a:t>s</a:t>
            </a:r>
            <a:r>
              <a:rPr lang="en-US" smtClean="0"/>
              <a:t>’s and </a:t>
            </a:r>
            <a:r>
              <a:rPr lang="el-GR" smtClean="0"/>
              <a:t>β</a:t>
            </a:r>
            <a:r>
              <a:rPr lang="en-US" baseline="-25000" smtClean="0"/>
              <a:t>min</a:t>
            </a:r>
            <a:r>
              <a:rPr lang="en-US" baseline="30000" smtClean="0"/>
              <a:t>s</a:t>
            </a:r>
            <a:r>
              <a:rPr lang="en-US" smtClean="0"/>
              <a:t> in the same way for the Southern hemisphere</a:t>
            </a:r>
          </a:p>
          <a:p>
            <a:endParaRPr lang="el-GR" dirty="0"/>
          </a:p>
        </p:txBody>
      </p:sp>
    </p:spTree>
    <p:extLst>
      <p:ext uri="{BB962C8B-B14F-4D97-AF65-F5344CB8AC3E}">
        <p14:creationId xmlns:p14="http://schemas.microsoft.com/office/powerpoint/2010/main" val="19727266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2" name="Title 1"/>
          <p:cNvSpPr>
            <a:spLocks noGrp="1"/>
          </p:cNvSpPr>
          <p:nvPr>
            <p:ph type="title"/>
          </p:nvPr>
        </p:nvSpPr>
        <p:spPr>
          <a:xfrm>
            <a:off x="457200" y="273050"/>
            <a:ext cx="3008313" cy="2089150"/>
          </a:xfrm>
        </p:spPr>
        <p:txBody>
          <a:bodyPr>
            <a:noAutofit/>
          </a:bodyPr>
          <a:lstStyle/>
          <a:p>
            <a:r>
              <a:rPr lang="en-US" sz="3200" dirty="0" smtClean="0">
                <a:solidFill>
                  <a:schemeClr val="bg1"/>
                </a:solidFill>
                <a:effectLst>
                  <a:glow rad="63500">
                    <a:schemeClr val="tx1">
                      <a:alpha val="70000"/>
                    </a:schemeClr>
                  </a:glow>
                </a:effectLst>
              </a:rPr>
              <a:t>Current Transit Mission Comparison: </a:t>
            </a:r>
            <a:r>
              <a:rPr lang="en-US" sz="3200" dirty="0" err="1" smtClean="0">
                <a:solidFill>
                  <a:schemeClr val="bg1"/>
                </a:solidFill>
                <a:effectLst>
                  <a:glow rad="63500">
                    <a:schemeClr val="tx1">
                      <a:alpha val="70000"/>
                    </a:schemeClr>
                  </a:glow>
                </a:effectLst>
              </a:rPr>
              <a:t>Kepler</a:t>
            </a:r>
            <a:endParaRPr lang="en-US" sz="3200" dirty="0">
              <a:solidFill>
                <a:schemeClr val="bg1"/>
              </a:solidFill>
              <a:effectLst>
                <a:glow rad="63500">
                  <a:schemeClr val="tx1">
                    <a:alpha val="70000"/>
                  </a:schemeClr>
                </a:glow>
              </a:effectLst>
            </a:endParaRPr>
          </a:p>
        </p:txBody>
      </p:sp>
      <p:sp>
        <p:nvSpPr>
          <p:cNvPr id="3" name="Content Placeholder 2"/>
          <p:cNvSpPr>
            <a:spLocks noGrp="1"/>
          </p:cNvSpPr>
          <p:nvPr>
            <p:ph idx="1"/>
          </p:nvPr>
        </p:nvSpPr>
        <p:spPr/>
        <p:txBody>
          <a:bodyPr>
            <a:normAutofit/>
          </a:bodyPr>
          <a:lstStyle/>
          <a:p>
            <a:endParaRPr lang="en-US" dirty="0" smtClean="0"/>
          </a:p>
          <a:p>
            <a:pPr marL="0" indent="0">
              <a:buNone/>
            </a:pPr>
            <a:endParaRPr lang="en-US" dirty="0">
              <a:solidFill>
                <a:schemeClr val="bg1"/>
              </a:solidFill>
            </a:endParaRPr>
          </a:p>
        </p:txBody>
      </p:sp>
      <p:sp>
        <p:nvSpPr>
          <p:cNvPr id="4" name="Text Placeholder 3"/>
          <p:cNvSpPr>
            <a:spLocks noGrp="1"/>
          </p:cNvSpPr>
          <p:nvPr>
            <p:ph type="body" sz="half" idx="2"/>
          </p:nvPr>
        </p:nvSpPr>
        <p:spPr/>
        <p:txBody>
          <a:bodyPr/>
          <a:lstStyle/>
          <a:p>
            <a:endParaRPr lang="en-US" dirty="0"/>
          </a:p>
        </p:txBody>
      </p:sp>
      <p:sp>
        <p:nvSpPr>
          <p:cNvPr id="6" name="Content Placeholder 2"/>
          <p:cNvSpPr txBox="1">
            <a:spLocks/>
          </p:cNvSpPr>
          <p:nvPr/>
        </p:nvSpPr>
        <p:spPr>
          <a:xfrm>
            <a:off x="3727450" y="425450"/>
            <a:ext cx="5111750" cy="58531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Space based telescope</a:t>
            </a:r>
          </a:p>
          <a:p>
            <a:r>
              <a:rPr lang="en-US" sz="2000" dirty="0" smtClean="0"/>
              <a:t>Aperture: 0.95 m</a:t>
            </a:r>
          </a:p>
          <a:p>
            <a:r>
              <a:rPr lang="en-US" sz="2000" dirty="0" smtClean="0"/>
              <a:t>FOV</a:t>
            </a:r>
            <a:r>
              <a:rPr lang="en-US" sz="2000" baseline="30000" dirty="0" smtClean="0"/>
              <a:t>2</a:t>
            </a:r>
            <a:r>
              <a:rPr lang="en-US" sz="2000" dirty="0" smtClean="0"/>
              <a:t>: 105 deg</a:t>
            </a:r>
            <a:r>
              <a:rPr lang="en-US" sz="2000" baseline="30000" dirty="0" smtClean="0"/>
              <a:t>2</a:t>
            </a:r>
          </a:p>
          <a:p>
            <a:pPr marL="342900" lvl="1" indent="-342900">
              <a:buFont typeface="Arial" pitchFamily="34" charset="0"/>
              <a:buChar char="•"/>
            </a:pPr>
            <a:r>
              <a:rPr lang="en-US" sz="2000" dirty="0"/>
              <a:t>Dimmest mag: </a:t>
            </a:r>
            <a:r>
              <a:rPr lang="en-US" sz="2000" dirty="0" smtClean="0"/>
              <a:t>12</a:t>
            </a:r>
          </a:p>
          <a:p>
            <a:pPr marL="342900" lvl="1" indent="-342900">
              <a:buFont typeface="Arial" pitchFamily="34" charset="0"/>
              <a:buChar char="•"/>
            </a:pPr>
            <a:r>
              <a:rPr lang="en-US" sz="2000" dirty="0" smtClean="0"/>
              <a:t>Exposure </a:t>
            </a:r>
            <a:r>
              <a:rPr lang="en-US" sz="2000" dirty="0"/>
              <a:t>time: 6.5 </a:t>
            </a:r>
            <a:r>
              <a:rPr lang="en-US" sz="2000" dirty="0" smtClean="0"/>
              <a:t>sec</a:t>
            </a:r>
          </a:p>
          <a:p>
            <a:pPr marL="342900" lvl="1" indent="-342900">
              <a:buFont typeface="Arial" pitchFamily="34" charset="0"/>
              <a:buChar char="•"/>
            </a:pPr>
            <a:r>
              <a:rPr lang="en-US" sz="2000" dirty="0" smtClean="0"/>
              <a:t>Cadence</a:t>
            </a:r>
            <a:r>
              <a:rPr lang="en-US" sz="2000" dirty="0"/>
              <a:t>: 1 min, 30 min, 5 </a:t>
            </a:r>
            <a:r>
              <a:rPr lang="en-US" sz="2000" dirty="0" err="1" smtClean="0"/>
              <a:t>hrs</a:t>
            </a:r>
            <a:endParaRPr lang="en-US" sz="2000" dirty="0"/>
          </a:p>
          <a:p>
            <a:pPr marL="342900" lvl="1" indent="-342900">
              <a:buFont typeface="Arial" pitchFamily="34" charset="0"/>
              <a:buChar char="•"/>
            </a:pPr>
            <a:r>
              <a:rPr lang="en-US" sz="2000" dirty="0" smtClean="0"/>
              <a:t>Can detect Earth-like transit:</a:t>
            </a:r>
          </a:p>
          <a:p>
            <a:pPr marL="742950" lvl="2" indent="-342900">
              <a:buFontTx/>
              <a:buChar char="-"/>
            </a:pPr>
            <a:r>
              <a:rPr lang="en-US" sz="2000" dirty="0" smtClean="0"/>
              <a:t>Around G2V star</a:t>
            </a:r>
          </a:p>
          <a:p>
            <a:pPr marL="742950" lvl="2" indent="-342900">
              <a:buFontTx/>
              <a:buChar char="-"/>
            </a:pPr>
            <a:r>
              <a:rPr lang="en-US" sz="2000" dirty="0" smtClean="0"/>
              <a:t>@ 4sigma</a:t>
            </a:r>
          </a:p>
          <a:p>
            <a:pPr marL="742950" lvl="2" indent="-342900">
              <a:buFontTx/>
              <a:buChar char="-"/>
            </a:pPr>
            <a:r>
              <a:rPr lang="en-US" sz="2000" dirty="0" smtClean="0"/>
              <a:t>6.5 </a:t>
            </a:r>
            <a:r>
              <a:rPr lang="en-US" sz="2000" dirty="0" err="1" smtClean="0"/>
              <a:t>hr</a:t>
            </a:r>
            <a:r>
              <a:rPr lang="en-US" sz="2000" dirty="0" smtClean="0"/>
              <a:t> total integration time</a:t>
            </a:r>
          </a:p>
          <a:p>
            <a:pPr marL="457200" lvl="1" indent="0">
              <a:buFont typeface="Arial" pitchFamily="34" charset="0"/>
              <a:buNone/>
            </a:pPr>
            <a:endParaRPr lang="en-US" sz="2000" dirty="0" smtClean="0"/>
          </a:p>
          <a:p>
            <a:pPr marL="457200" lvl="1" indent="0">
              <a:buFont typeface="Arial" pitchFamily="34" charset="0"/>
              <a:buNone/>
            </a:pPr>
            <a:endParaRPr lang="en-US" sz="2000" dirty="0" smtClean="0">
              <a:solidFill>
                <a:schemeClr val="bg1"/>
              </a:solidFill>
            </a:endParaRPr>
          </a:p>
        </p:txBody>
      </p:sp>
      <p:sp>
        <p:nvSpPr>
          <p:cNvPr id="7" name="AutoShape 2" descr="Photometer Mounted on the Spacecraf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Photometer Mounted on the Spacecraf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560" y="2667000"/>
            <a:ext cx="2755840" cy="41544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Kepler Photomet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1" y="4343400"/>
            <a:ext cx="3047999" cy="24656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315200" y="6604208"/>
            <a:ext cx="1828800" cy="246221"/>
          </a:xfrm>
          <a:prstGeom prst="rect">
            <a:avLst/>
          </a:prstGeom>
          <a:noFill/>
        </p:spPr>
        <p:txBody>
          <a:bodyPr wrap="square" rtlCol="0">
            <a:spAutoFit/>
          </a:bodyPr>
          <a:lstStyle/>
          <a:p>
            <a:r>
              <a:rPr lang="en-US" sz="500" dirty="0"/>
              <a:t>http://kepler.nasa.gov/Mission/QuickGuide/MissionDesign/PhotometerAndSpacecraft/</a:t>
            </a:r>
          </a:p>
        </p:txBody>
      </p:sp>
    </p:spTree>
    <p:extLst>
      <p:ext uri="{BB962C8B-B14F-4D97-AF65-F5344CB8AC3E}">
        <p14:creationId xmlns:p14="http://schemas.microsoft.com/office/powerpoint/2010/main" val="2301619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7" name="Title 1"/>
          <p:cNvSpPr txBox="1">
            <a:spLocks/>
          </p:cNvSpPr>
          <p:nvPr/>
        </p:nvSpPr>
        <p:spPr>
          <a:xfrm>
            <a:off x="457200" y="273049"/>
            <a:ext cx="8229600" cy="1167823"/>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sz="3200" dirty="0" smtClean="0">
                <a:solidFill>
                  <a:schemeClr val="bg1"/>
                </a:solidFill>
                <a:effectLst>
                  <a:glow rad="63500">
                    <a:schemeClr val="tx1">
                      <a:alpha val="70000"/>
                    </a:schemeClr>
                  </a:glow>
                </a:effectLst>
              </a:rPr>
              <a:t>Design Process: How much of the sky will we be able to see?</a:t>
            </a:r>
            <a:endParaRPr lang="en-US" sz="3200" dirty="0">
              <a:solidFill>
                <a:schemeClr val="bg1"/>
              </a:solidFill>
              <a:effectLst>
                <a:glow rad="63500">
                  <a:schemeClr val="tx1">
                    <a:alpha val="70000"/>
                  </a:schemeClr>
                </a:glow>
              </a:effectLst>
            </a:endParaRPr>
          </a:p>
        </p:txBody>
      </p:sp>
      <p:sp>
        <p:nvSpPr>
          <p:cNvPr id="8" name="Rectangle 3"/>
          <p:cNvSpPr txBox="1">
            <a:spLocks noChangeArrowheads="1"/>
          </p:cNvSpPr>
          <p:nvPr/>
        </p:nvSpPr>
        <p:spPr>
          <a:xfrm>
            <a:off x="304800" y="2667000"/>
            <a:ext cx="777240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smtClean="0"/>
              <a:t>If </a:t>
            </a:r>
            <a:r>
              <a:rPr lang="el-GR" sz="2800" smtClean="0"/>
              <a:t>β</a:t>
            </a:r>
            <a:r>
              <a:rPr lang="en-US" sz="2800" baseline="-25000" smtClean="0"/>
              <a:t>min</a:t>
            </a:r>
            <a:r>
              <a:rPr lang="en-US" sz="2800" baseline="30000" smtClean="0"/>
              <a:t>n</a:t>
            </a:r>
            <a:r>
              <a:rPr lang="en-US" sz="2800" smtClean="0"/>
              <a:t>, </a:t>
            </a:r>
            <a:r>
              <a:rPr lang="el-GR" sz="2800" smtClean="0"/>
              <a:t>β</a:t>
            </a:r>
            <a:r>
              <a:rPr lang="en-US" sz="2800" baseline="-25000" smtClean="0"/>
              <a:t>min</a:t>
            </a:r>
            <a:r>
              <a:rPr lang="en-US" sz="2800" baseline="30000" smtClean="0"/>
              <a:t>s</a:t>
            </a:r>
            <a:r>
              <a:rPr lang="en-US" sz="2800" smtClean="0"/>
              <a:t> &gt; </a:t>
            </a:r>
            <a:r>
              <a:rPr lang="el-GR" sz="2800" smtClean="0"/>
              <a:t>θ</a:t>
            </a:r>
            <a:r>
              <a:rPr lang="en-US" sz="2800" smtClean="0"/>
              <a:t>, then we will be able to see the full sky (4</a:t>
            </a:r>
            <a:r>
              <a:rPr lang="el-GR" sz="2800" smtClean="0"/>
              <a:t>π</a:t>
            </a:r>
            <a:r>
              <a:rPr lang="en-US" sz="2800" smtClean="0"/>
              <a:t> sr)</a:t>
            </a:r>
          </a:p>
          <a:p>
            <a:r>
              <a:rPr lang="en-US" sz="2800" smtClean="0"/>
              <a:t>If </a:t>
            </a:r>
            <a:r>
              <a:rPr lang="el-GR" sz="2800" smtClean="0"/>
              <a:t>β</a:t>
            </a:r>
            <a:r>
              <a:rPr lang="en-US" sz="2800" baseline="-25000" smtClean="0"/>
              <a:t>min</a:t>
            </a:r>
            <a:r>
              <a:rPr lang="en-US" sz="2800" baseline="30000" smtClean="0"/>
              <a:t>n</a:t>
            </a:r>
            <a:r>
              <a:rPr lang="en-US" sz="2800" smtClean="0"/>
              <a:t>, </a:t>
            </a:r>
            <a:r>
              <a:rPr lang="el-GR" sz="2800" smtClean="0"/>
              <a:t>β</a:t>
            </a:r>
            <a:r>
              <a:rPr lang="en-US" sz="2800" baseline="-25000" smtClean="0"/>
              <a:t>min</a:t>
            </a:r>
            <a:r>
              <a:rPr lang="en-US" sz="2800" baseline="30000" smtClean="0"/>
              <a:t>s</a:t>
            </a:r>
            <a:r>
              <a:rPr lang="en-US" sz="2800" smtClean="0"/>
              <a:t> &lt; </a:t>
            </a:r>
            <a:r>
              <a:rPr lang="el-GR" sz="2800" smtClean="0"/>
              <a:t>θ</a:t>
            </a:r>
            <a:r>
              <a:rPr lang="en-US" sz="2800" smtClean="0"/>
              <a:t>, then the fraction of sky we will see is</a:t>
            </a:r>
            <a:endParaRPr lang="el-GR" sz="2800" dirty="0"/>
          </a:p>
        </p:txBody>
      </p:sp>
      <p:pic>
        <p:nvPicPr>
          <p:cNvPr id="5124"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20" t="29605" r="65941" b="57813"/>
          <a:stretch/>
        </p:blipFill>
        <p:spPr bwMode="auto">
          <a:xfrm>
            <a:off x="1752600" y="4800600"/>
            <a:ext cx="5105400" cy="1422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236849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7" name="Title 1"/>
          <p:cNvSpPr txBox="1">
            <a:spLocks/>
          </p:cNvSpPr>
          <p:nvPr/>
        </p:nvSpPr>
        <p:spPr>
          <a:xfrm>
            <a:off x="457200" y="273049"/>
            <a:ext cx="8229600" cy="1167823"/>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sz="3200" dirty="0" smtClean="0">
                <a:solidFill>
                  <a:schemeClr val="bg1"/>
                </a:solidFill>
                <a:effectLst>
                  <a:glow rad="63500">
                    <a:schemeClr val="tx1">
                      <a:alpha val="70000"/>
                    </a:schemeClr>
                  </a:glow>
                </a:effectLst>
              </a:rPr>
              <a:t>Design Process: How much of the sky will we be able to see?</a:t>
            </a:r>
            <a:endParaRPr lang="en-US" sz="3200" dirty="0">
              <a:solidFill>
                <a:schemeClr val="bg1"/>
              </a:solidFill>
              <a:effectLst>
                <a:glow rad="63500">
                  <a:schemeClr val="tx1">
                    <a:alpha val="70000"/>
                  </a:schemeClr>
                </a:glow>
              </a:effectLst>
            </a:endParaRPr>
          </a:p>
        </p:txBody>
      </p:sp>
      <p:sp>
        <p:nvSpPr>
          <p:cNvPr id="8" name="Rectangle 3"/>
          <p:cNvSpPr txBox="1">
            <a:spLocks noChangeArrowheads="1"/>
          </p:cNvSpPr>
          <p:nvPr/>
        </p:nvSpPr>
        <p:spPr>
          <a:xfrm>
            <a:off x="457200" y="1722437"/>
            <a:ext cx="8305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smtClean="0">
                <a:solidFill>
                  <a:schemeClr val="bg1"/>
                </a:solidFill>
              </a:rPr>
              <a:t>Since our </a:t>
            </a:r>
            <a:r>
              <a:rPr lang="en-US" sz="2800" dirty="0" smtClean="0"/>
              <a:t>FOV is circular, we will look at circular patches of sky</a:t>
            </a:r>
          </a:p>
          <a:p>
            <a:r>
              <a:rPr lang="en-US" sz="2800" dirty="0" smtClean="0"/>
              <a:t>If we don’t overlap, then highest packing density is </a:t>
            </a:r>
            <a:r>
              <a:rPr lang="en-US" sz="2800" b="1" dirty="0" smtClean="0"/>
              <a:t>hexagonal</a:t>
            </a:r>
          </a:p>
          <a:p>
            <a:endParaRPr lang="en-US" sz="2800" dirty="0"/>
          </a:p>
        </p:txBody>
      </p:sp>
      <p:pic>
        <p:nvPicPr>
          <p:cNvPr id="9" name="Picture 5" descr="graphics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4038600"/>
            <a:ext cx="3124200" cy="24860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0"/>
          <p:cNvSpPr txBox="1">
            <a:spLocks noChangeArrowheads="1"/>
          </p:cNvSpPr>
          <p:nvPr/>
        </p:nvSpPr>
        <p:spPr bwMode="auto">
          <a:xfrm>
            <a:off x="5181600" y="5029200"/>
            <a:ext cx="3505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t>So we will cover 90.9% of the sky</a:t>
            </a:r>
          </a:p>
        </p:txBody>
      </p:sp>
      <p:pic>
        <p:nvPicPr>
          <p:cNvPr id="614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173" t="19804" r="65263" b="66553"/>
          <a:stretch/>
        </p:blipFill>
        <p:spPr bwMode="auto">
          <a:xfrm>
            <a:off x="5410200" y="3429000"/>
            <a:ext cx="2667000" cy="1068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40259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7" name="Rectangle 3"/>
          <p:cNvSpPr txBox="1">
            <a:spLocks noChangeArrowheads="1"/>
          </p:cNvSpPr>
          <p:nvPr/>
        </p:nvSpPr>
        <p:spPr>
          <a:xfrm>
            <a:off x="228600" y="2590800"/>
            <a:ext cx="8458200" cy="4419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b="1" dirty="0" err="1" smtClean="0"/>
              <a:t>T</a:t>
            </a:r>
            <a:r>
              <a:rPr lang="en-US" b="1" baseline="-25000" dirty="0" err="1" smtClean="0"/>
              <a:t>exp</a:t>
            </a:r>
            <a:r>
              <a:rPr lang="en-US" b="1" baseline="-25000" dirty="0" smtClean="0"/>
              <a:t> </a:t>
            </a:r>
            <a:r>
              <a:rPr lang="en-US" b="1" dirty="0" smtClean="0"/>
              <a:t>= exposure </a:t>
            </a:r>
            <a:r>
              <a:rPr lang="en-US" dirty="0" smtClean="0"/>
              <a:t>time</a:t>
            </a:r>
          </a:p>
          <a:p>
            <a:pPr>
              <a:lnSpc>
                <a:spcPct val="90000"/>
              </a:lnSpc>
            </a:pPr>
            <a:r>
              <a:rPr lang="en-US" dirty="0" err="1" smtClean="0"/>
              <a:t>T</a:t>
            </a:r>
            <a:r>
              <a:rPr lang="en-US" baseline="-25000" dirty="0" err="1" smtClean="0"/>
              <a:t>transit</a:t>
            </a:r>
            <a:r>
              <a:rPr lang="en-US" dirty="0" smtClean="0"/>
              <a:t> = time duration of fastest transit we want to observe</a:t>
            </a:r>
          </a:p>
          <a:p>
            <a:pPr>
              <a:lnSpc>
                <a:spcPct val="90000"/>
              </a:lnSpc>
            </a:pPr>
            <a:r>
              <a:rPr lang="en-US" dirty="0" smtClean="0"/>
              <a:t>P = largest orbital period of planets we want to detect</a:t>
            </a:r>
          </a:p>
          <a:p>
            <a:pPr>
              <a:lnSpc>
                <a:spcPct val="90000"/>
              </a:lnSpc>
            </a:pPr>
            <a:r>
              <a:rPr lang="en-US" dirty="0" smtClean="0"/>
              <a:t>N</a:t>
            </a:r>
            <a:r>
              <a:rPr lang="en-US" baseline="-25000" dirty="0" smtClean="0"/>
              <a:t>s</a:t>
            </a:r>
            <a:r>
              <a:rPr lang="en-US" dirty="0" smtClean="0"/>
              <a:t> = number of data samples required during the duration of the fastest transit</a:t>
            </a:r>
          </a:p>
          <a:p>
            <a:pPr>
              <a:lnSpc>
                <a:spcPct val="90000"/>
              </a:lnSpc>
            </a:pPr>
            <a:r>
              <a:rPr lang="en-US" dirty="0" err="1" smtClean="0"/>
              <a:t>N</a:t>
            </a:r>
            <a:r>
              <a:rPr lang="en-US" baseline="-25000" dirty="0" err="1" smtClean="0"/>
              <a:t>transits</a:t>
            </a:r>
            <a:r>
              <a:rPr lang="en-US" dirty="0" smtClean="0"/>
              <a:t> = number of transits required to say there’s a planet</a:t>
            </a:r>
          </a:p>
          <a:p>
            <a:pPr>
              <a:lnSpc>
                <a:spcPct val="90000"/>
              </a:lnSpc>
            </a:pPr>
            <a:endParaRPr lang="en-US" dirty="0"/>
          </a:p>
        </p:txBody>
      </p:sp>
      <p:sp>
        <p:nvSpPr>
          <p:cNvPr id="8" name="Title 1"/>
          <p:cNvSpPr txBox="1">
            <a:spLocks/>
          </p:cNvSpPr>
          <p:nvPr/>
        </p:nvSpPr>
        <p:spPr>
          <a:xfrm>
            <a:off x="457200" y="273049"/>
            <a:ext cx="8229600" cy="1167823"/>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sz="3200" dirty="0" smtClean="0">
                <a:solidFill>
                  <a:schemeClr val="bg1"/>
                </a:solidFill>
                <a:effectLst>
                  <a:glow rad="63500">
                    <a:schemeClr val="tx1">
                      <a:alpha val="70000"/>
                    </a:schemeClr>
                  </a:glow>
                </a:effectLst>
              </a:rPr>
              <a:t>Design Process: How much of the sky will we be able to see?</a:t>
            </a:r>
            <a:endParaRPr lang="en-US" sz="3200" dirty="0">
              <a:solidFill>
                <a:schemeClr val="bg1"/>
              </a:solidFill>
              <a:effectLst>
                <a:glow rad="63500">
                  <a:schemeClr val="tx1">
                    <a:alpha val="70000"/>
                  </a:schemeClr>
                </a:glow>
              </a:effectLst>
            </a:endParaRPr>
          </a:p>
        </p:txBody>
      </p:sp>
    </p:spTree>
    <p:extLst>
      <p:ext uri="{BB962C8B-B14F-4D97-AF65-F5344CB8AC3E}">
        <p14:creationId xmlns:p14="http://schemas.microsoft.com/office/powerpoint/2010/main" val="278412837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6" name="Title 1"/>
          <p:cNvSpPr txBox="1">
            <a:spLocks/>
          </p:cNvSpPr>
          <p:nvPr/>
        </p:nvSpPr>
        <p:spPr>
          <a:xfrm>
            <a:off x="457200" y="273050"/>
            <a:ext cx="4876800" cy="565150"/>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sz="3200" smtClean="0">
                <a:solidFill>
                  <a:schemeClr val="bg1"/>
                </a:solidFill>
                <a:effectLst>
                  <a:glow rad="63500">
                    <a:schemeClr val="tx1">
                      <a:alpha val="70000"/>
                    </a:schemeClr>
                  </a:glow>
                </a:effectLst>
              </a:rPr>
              <a:t>Design Process: Main Idea</a:t>
            </a:r>
            <a:endParaRPr lang="en-US" sz="3200" dirty="0">
              <a:solidFill>
                <a:schemeClr val="bg1"/>
              </a:solidFill>
              <a:effectLst>
                <a:glow rad="63500">
                  <a:schemeClr val="tx1">
                    <a:alpha val="70000"/>
                  </a:schemeClr>
                </a:glow>
              </a:effectLst>
            </a:endParaRPr>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87" t="16580" r="64616" b="55650"/>
          <a:stretch/>
        </p:blipFill>
        <p:spPr bwMode="auto">
          <a:xfrm>
            <a:off x="571500" y="2057400"/>
            <a:ext cx="8001000" cy="4681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988829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6" name="Title 1"/>
          <p:cNvSpPr txBox="1">
            <a:spLocks/>
          </p:cNvSpPr>
          <p:nvPr/>
        </p:nvSpPr>
        <p:spPr>
          <a:xfrm>
            <a:off x="457200" y="273050"/>
            <a:ext cx="7239000" cy="565150"/>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sz="3200" dirty="0" smtClean="0">
                <a:solidFill>
                  <a:schemeClr val="bg1"/>
                </a:solidFill>
                <a:effectLst>
                  <a:glow rad="63500">
                    <a:schemeClr val="tx1">
                      <a:alpha val="70000"/>
                    </a:schemeClr>
                  </a:glow>
                </a:effectLst>
              </a:rPr>
              <a:t>Design Process: Some assumptions</a:t>
            </a:r>
            <a:endParaRPr lang="en-US" sz="3200" dirty="0">
              <a:solidFill>
                <a:schemeClr val="bg1"/>
              </a:solidFill>
              <a:effectLst>
                <a:glow rad="63500">
                  <a:schemeClr val="tx1">
                    <a:alpha val="70000"/>
                  </a:schemeClr>
                </a:glow>
              </a:effectLst>
            </a:endParaRPr>
          </a:p>
        </p:txBody>
      </p:sp>
      <p:sp>
        <p:nvSpPr>
          <p:cNvPr id="7" name="Rectangle 3"/>
          <p:cNvSpPr txBox="1">
            <a:spLocks noChangeArrowheads="1"/>
          </p:cNvSpPr>
          <p:nvPr/>
        </p:nvSpPr>
        <p:spPr>
          <a:xfrm>
            <a:off x="152400" y="2618510"/>
            <a:ext cx="8915400" cy="416329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mtClean="0"/>
              <a:t>Telescopes can observe as low as 20 degrees above the horizon</a:t>
            </a:r>
          </a:p>
          <a:p>
            <a:pPr>
              <a:lnSpc>
                <a:spcPct val="90000"/>
              </a:lnSpc>
            </a:pPr>
            <a:r>
              <a:rPr lang="en-US" smtClean="0"/>
              <a:t>Each portion of the sky will be visible for at least 6 months</a:t>
            </a:r>
          </a:p>
          <a:p>
            <a:pPr>
              <a:lnSpc>
                <a:spcPct val="90000"/>
              </a:lnSpc>
            </a:pPr>
            <a:r>
              <a:rPr lang="en-US" smtClean="0"/>
              <a:t>3 transit detections are required to say there’s a planet there</a:t>
            </a:r>
          </a:p>
          <a:p>
            <a:pPr>
              <a:lnSpc>
                <a:spcPct val="90000"/>
              </a:lnSpc>
            </a:pPr>
            <a:r>
              <a:rPr lang="en-US" smtClean="0"/>
              <a:t>Transit duration is about 3 hours</a:t>
            </a:r>
          </a:p>
          <a:p>
            <a:pPr>
              <a:lnSpc>
                <a:spcPct val="90000"/>
              </a:lnSpc>
            </a:pPr>
            <a:r>
              <a:rPr lang="en-US" smtClean="0"/>
              <a:t>We need 3 data points over the duration of a transit</a:t>
            </a:r>
          </a:p>
          <a:p>
            <a:pPr>
              <a:lnSpc>
                <a:spcPct val="90000"/>
              </a:lnSpc>
              <a:buFontTx/>
              <a:buNone/>
            </a:pPr>
            <a:endParaRPr lang="en-US" dirty="0"/>
          </a:p>
        </p:txBody>
      </p:sp>
    </p:spTree>
    <p:extLst>
      <p:ext uri="{BB962C8B-B14F-4D97-AF65-F5344CB8AC3E}">
        <p14:creationId xmlns:p14="http://schemas.microsoft.com/office/powerpoint/2010/main" val="384371690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6" name="Title 1"/>
          <p:cNvSpPr txBox="1">
            <a:spLocks/>
          </p:cNvSpPr>
          <p:nvPr/>
        </p:nvSpPr>
        <p:spPr>
          <a:xfrm>
            <a:off x="457200" y="273050"/>
            <a:ext cx="4876800" cy="565150"/>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sz="3200" dirty="0" smtClean="0">
                <a:solidFill>
                  <a:schemeClr val="bg1"/>
                </a:solidFill>
                <a:effectLst>
                  <a:glow rad="63500">
                    <a:schemeClr val="tx1">
                      <a:alpha val="70000"/>
                    </a:schemeClr>
                  </a:glow>
                </a:effectLst>
              </a:rPr>
              <a:t>Design Process: The result</a:t>
            </a:r>
            <a:endParaRPr lang="en-US" sz="3200" dirty="0">
              <a:solidFill>
                <a:schemeClr val="bg1"/>
              </a:solidFill>
              <a:effectLst>
                <a:glow rad="63500">
                  <a:schemeClr val="tx1">
                    <a:alpha val="70000"/>
                  </a:schemeClr>
                </a:glow>
              </a:effectLst>
            </a:endParaRPr>
          </a:p>
        </p:txBody>
      </p:sp>
      <p:sp>
        <p:nvSpPr>
          <p:cNvPr id="7" name="Rectangle 3"/>
          <p:cNvSpPr txBox="1">
            <a:spLocks noChangeArrowheads="1"/>
          </p:cNvSpPr>
          <p:nvPr/>
        </p:nvSpPr>
        <p:spPr>
          <a:xfrm>
            <a:off x="152400" y="2618510"/>
            <a:ext cx="8915400" cy="40870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To view the entire sky, we need 3 telescopes in each hemisphere, with longitudes separated by less than 140°, and latitude magnitudes greater than 20°</a:t>
            </a:r>
          </a:p>
          <a:p>
            <a:r>
              <a:rPr lang="en-US" smtClean="0"/>
              <a:t>21 subregions in each hemisphere</a:t>
            </a:r>
          </a:p>
          <a:p>
            <a:r>
              <a:rPr lang="en-US" smtClean="0"/>
              <a:t>Scan over 6 FOVs in each subregion</a:t>
            </a:r>
          </a:p>
          <a:p>
            <a:r>
              <a:rPr lang="en-US" smtClean="0"/>
              <a:t>Total project duration will be 11 years</a:t>
            </a:r>
            <a:endParaRPr lang="en-US" dirty="0"/>
          </a:p>
        </p:txBody>
      </p:sp>
    </p:spTree>
    <p:extLst>
      <p:ext uri="{BB962C8B-B14F-4D97-AF65-F5344CB8AC3E}">
        <p14:creationId xmlns:p14="http://schemas.microsoft.com/office/powerpoint/2010/main" val="149156546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6" name="Title 1"/>
          <p:cNvSpPr txBox="1">
            <a:spLocks/>
          </p:cNvSpPr>
          <p:nvPr/>
        </p:nvSpPr>
        <p:spPr>
          <a:xfrm>
            <a:off x="457200" y="273050"/>
            <a:ext cx="8305800" cy="1022350"/>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sz="3200" dirty="0" smtClean="0">
                <a:solidFill>
                  <a:schemeClr val="bg1"/>
                </a:solidFill>
                <a:effectLst>
                  <a:glow rad="63500">
                    <a:schemeClr val="tx1">
                      <a:alpha val="70000"/>
                    </a:schemeClr>
                  </a:glow>
                </a:effectLst>
              </a:rPr>
              <a:t>Design Process: We should then be able to find 90% of planets with:</a:t>
            </a:r>
            <a:endParaRPr lang="en-US" sz="3200" dirty="0">
              <a:solidFill>
                <a:schemeClr val="bg1"/>
              </a:solidFill>
              <a:effectLst>
                <a:glow rad="63500">
                  <a:schemeClr val="tx1">
                    <a:alpha val="70000"/>
                  </a:schemeClr>
                </a:glow>
              </a:effectLst>
            </a:endParaRPr>
          </a:p>
        </p:txBody>
      </p:sp>
      <p:sp>
        <p:nvSpPr>
          <p:cNvPr id="7" name="Rectangle 3"/>
          <p:cNvSpPr txBox="1">
            <a:spLocks noChangeArrowheads="1"/>
          </p:cNvSpPr>
          <p:nvPr/>
        </p:nvSpPr>
        <p:spPr>
          <a:xfrm>
            <a:off x="76200" y="2618510"/>
            <a:ext cx="8915400" cy="41632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Host star magnitude 12 or lower</a:t>
            </a:r>
          </a:p>
          <a:p>
            <a:r>
              <a:rPr lang="en-US" smtClean="0"/>
              <a:t>Orbit aligned between host star and Earth</a:t>
            </a:r>
          </a:p>
          <a:p>
            <a:r>
              <a:rPr lang="en-US" smtClean="0"/>
              <a:t>Orbital period less than 2 months</a:t>
            </a:r>
          </a:p>
          <a:p>
            <a:r>
              <a:rPr lang="en-US" smtClean="0"/>
              <a:t>Transit time of at least 3 hours</a:t>
            </a:r>
            <a:endParaRPr lang="en-US" dirty="0"/>
          </a:p>
        </p:txBody>
      </p:sp>
    </p:spTree>
    <p:extLst>
      <p:ext uri="{BB962C8B-B14F-4D97-AF65-F5344CB8AC3E}">
        <p14:creationId xmlns:p14="http://schemas.microsoft.com/office/powerpoint/2010/main" val="78919565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6" name="Title 1"/>
          <p:cNvSpPr txBox="1">
            <a:spLocks/>
          </p:cNvSpPr>
          <p:nvPr/>
        </p:nvSpPr>
        <p:spPr>
          <a:xfrm>
            <a:off x="457200" y="273050"/>
            <a:ext cx="8229600" cy="946150"/>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sz="3200" dirty="0" smtClean="0">
                <a:solidFill>
                  <a:schemeClr val="bg1"/>
                </a:solidFill>
                <a:effectLst>
                  <a:glow rad="63500">
                    <a:schemeClr val="tx1">
                      <a:alpha val="70000"/>
                    </a:schemeClr>
                  </a:glow>
                </a:effectLst>
              </a:rPr>
              <a:t>Design Process: Telescope Locations (Northern Hemisphere)</a:t>
            </a:r>
            <a:endParaRPr lang="en-US" sz="3200" dirty="0">
              <a:solidFill>
                <a:schemeClr val="bg1"/>
              </a:solidFill>
              <a:effectLst>
                <a:glow rad="63500">
                  <a:schemeClr val="tx1">
                    <a:alpha val="70000"/>
                  </a:schemeClr>
                </a:glow>
              </a:effectLst>
            </a:endParaRPr>
          </a:p>
        </p:txBody>
      </p:sp>
      <p:sp>
        <p:nvSpPr>
          <p:cNvPr id="7" name="Rectangle 3"/>
          <p:cNvSpPr txBox="1">
            <a:spLocks noChangeArrowheads="1"/>
          </p:cNvSpPr>
          <p:nvPr/>
        </p:nvSpPr>
        <p:spPr>
          <a:xfrm>
            <a:off x="152400" y="2057400"/>
            <a:ext cx="8534400" cy="4068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p>
          <a:p>
            <a:r>
              <a:rPr lang="en-US" dirty="0" smtClean="0"/>
              <a:t>Maui, Hawaii</a:t>
            </a:r>
          </a:p>
          <a:p>
            <a:pPr lvl="1"/>
            <a:r>
              <a:rPr lang="en-US" dirty="0" smtClean="0"/>
              <a:t>20.42N, 156.15W, 3058m</a:t>
            </a:r>
          </a:p>
          <a:p>
            <a:r>
              <a:rPr lang="en-US" dirty="0" smtClean="0"/>
              <a:t>La Palma, Canary Islands, Spain</a:t>
            </a:r>
          </a:p>
          <a:p>
            <a:pPr lvl="1"/>
            <a:r>
              <a:rPr lang="en-US" dirty="0" smtClean="0"/>
              <a:t>28.46N, 17.53W, 2400m</a:t>
            </a:r>
          </a:p>
          <a:p>
            <a:r>
              <a:rPr lang="en-US" dirty="0" err="1" smtClean="0"/>
              <a:t>Lijiang</a:t>
            </a:r>
            <a:r>
              <a:rPr lang="en-US" dirty="0" smtClean="0"/>
              <a:t>, China</a:t>
            </a:r>
          </a:p>
          <a:p>
            <a:pPr lvl="1"/>
            <a:r>
              <a:rPr lang="en-US" dirty="0" smtClean="0"/>
              <a:t>26.52N, 100.14E, 3250m</a:t>
            </a:r>
            <a:endParaRPr lang="en-US" dirty="0"/>
          </a:p>
        </p:txBody>
      </p:sp>
    </p:spTree>
    <p:extLst>
      <p:ext uri="{BB962C8B-B14F-4D97-AF65-F5344CB8AC3E}">
        <p14:creationId xmlns:p14="http://schemas.microsoft.com/office/powerpoint/2010/main" val="218879365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7" name="Title 1"/>
          <p:cNvSpPr txBox="1">
            <a:spLocks/>
          </p:cNvSpPr>
          <p:nvPr/>
        </p:nvSpPr>
        <p:spPr>
          <a:xfrm>
            <a:off x="457200" y="273050"/>
            <a:ext cx="8229600" cy="946150"/>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sz="3200" dirty="0" smtClean="0">
                <a:solidFill>
                  <a:schemeClr val="bg1"/>
                </a:solidFill>
                <a:effectLst>
                  <a:glow rad="63500">
                    <a:schemeClr val="tx1">
                      <a:alpha val="70000"/>
                    </a:schemeClr>
                  </a:glow>
                </a:effectLst>
              </a:rPr>
              <a:t>Design Process: Telescope Locations (Southern Hemisphere)</a:t>
            </a:r>
            <a:endParaRPr lang="en-US" sz="3200" dirty="0">
              <a:solidFill>
                <a:schemeClr val="bg1"/>
              </a:solidFill>
              <a:effectLst>
                <a:glow rad="63500">
                  <a:schemeClr val="tx1">
                    <a:alpha val="70000"/>
                  </a:schemeClr>
                </a:glow>
              </a:effectLst>
            </a:endParaRPr>
          </a:p>
        </p:txBody>
      </p:sp>
      <p:sp>
        <p:nvSpPr>
          <p:cNvPr id="8" name="Rectangle 3"/>
          <p:cNvSpPr txBox="1">
            <a:spLocks noChangeArrowheads="1"/>
          </p:cNvSpPr>
          <p:nvPr/>
        </p:nvSpPr>
        <p:spPr>
          <a:xfrm>
            <a:off x="228600" y="2618510"/>
            <a:ext cx="8686800" cy="38584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Cerro Pachon, Chile</a:t>
            </a:r>
          </a:p>
          <a:p>
            <a:pPr lvl="1"/>
            <a:r>
              <a:rPr lang="en-US" smtClean="0"/>
              <a:t>30.20S, 70.59W, 2737m</a:t>
            </a:r>
          </a:p>
          <a:p>
            <a:r>
              <a:rPr lang="en-US" smtClean="0"/>
              <a:t>Coonabarabran, Australia</a:t>
            </a:r>
          </a:p>
          <a:p>
            <a:pPr lvl="1"/>
            <a:r>
              <a:rPr lang="en-US" smtClean="0"/>
              <a:t>31.17S, 149.04E, 1165m</a:t>
            </a:r>
          </a:p>
          <a:p>
            <a:r>
              <a:rPr lang="en-US" smtClean="0"/>
              <a:t>Sutherland, South Africa</a:t>
            </a:r>
          </a:p>
          <a:p>
            <a:pPr lvl="1"/>
            <a:r>
              <a:rPr lang="en-US" smtClean="0"/>
              <a:t>32.23S, 20.49E, 1759m</a:t>
            </a:r>
            <a:endParaRPr lang="en-US" dirty="0"/>
          </a:p>
        </p:txBody>
      </p:sp>
    </p:spTree>
    <p:extLst>
      <p:ext uri="{BB962C8B-B14F-4D97-AF65-F5344CB8AC3E}">
        <p14:creationId xmlns:p14="http://schemas.microsoft.com/office/powerpoint/2010/main" val="393568090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6" name="Title 1"/>
          <p:cNvSpPr txBox="1">
            <a:spLocks/>
          </p:cNvSpPr>
          <p:nvPr/>
        </p:nvSpPr>
        <p:spPr>
          <a:xfrm>
            <a:off x="457200" y="273050"/>
            <a:ext cx="4876800" cy="565150"/>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sz="3200" dirty="0" smtClean="0">
                <a:solidFill>
                  <a:schemeClr val="bg1"/>
                </a:solidFill>
                <a:effectLst>
                  <a:glow rad="63500">
                    <a:schemeClr val="tx1">
                      <a:alpha val="70000"/>
                    </a:schemeClr>
                  </a:glow>
                </a:effectLst>
              </a:rPr>
              <a:t>Design Process: Map</a:t>
            </a:r>
            <a:endParaRPr lang="en-US" sz="3200" dirty="0">
              <a:solidFill>
                <a:schemeClr val="bg1"/>
              </a:solidFill>
              <a:effectLst>
                <a:glow rad="63500">
                  <a:schemeClr val="tx1">
                    <a:alpha val="70000"/>
                  </a:schemeClr>
                </a:glow>
              </a:effectLst>
            </a:endParaRPr>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013329"/>
            <a:ext cx="8686800" cy="586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90056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2" name="Title 1"/>
          <p:cNvSpPr>
            <a:spLocks noGrp="1"/>
          </p:cNvSpPr>
          <p:nvPr>
            <p:ph type="title"/>
          </p:nvPr>
        </p:nvSpPr>
        <p:spPr>
          <a:xfrm>
            <a:off x="457200" y="273050"/>
            <a:ext cx="3008313" cy="2089150"/>
          </a:xfrm>
        </p:spPr>
        <p:txBody>
          <a:bodyPr>
            <a:noAutofit/>
          </a:bodyPr>
          <a:lstStyle/>
          <a:p>
            <a:r>
              <a:rPr lang="en-US" sz="3200" dirty="0" smtClean="0">
                <a:solidFill>
                  <a:schemeClr val="bg1"/>
                </a:solidFill>
                <a:effectLst>
                  <a:glow rad="63500">
                    <a:schemeClr val="tx1">
                      <a:alpha val="70000"/>
                    </a:schemeClr>
                  </a:glow>
                </a:effectLst>
              </a:rPr>
              <a:t>Current Transit Mission Comparison: </a:t>
            </a:r>
            <a:r>
              <a:rPr lang="en-US" sz="3200" dirty="0" err="1" smtClean="0">
                <a:solidFill>
                  <a:schemeClr val="bg1"/>
                </a:solidFill>
                <a:effectLst>
                  <a:glow rad="63500">
                    <a:schemeClr val="tx1">
                      <a:alpha val="70000"/>
                    </a:schemeClr>
                  </a:glow>
                </a:effectLst>
              </a:rPr>
              <a:t>Kepler</a:t>
            </a:r>
            <a:endParaRPr lang="en-US" sz="3200" dirty="0">
              <a:solidFill>
                <a:schemeClr val="bg1"/>
              </a:solidFill>
              <a:effectLst>
                <a:glow rad="63500">
                  <a:schemeClr val="tx1">
                    <a:alpha val="70000"/>
                  </a:schemeClr>
                </a:glow>
              </a:effectLst>
            </a:endParaRPr>
          </a:p>
        </p:txBody>
      </p:sp>
      <p:sp>
        <p:nvSpPr>
          <p:cNvPr id="3" name="Content Placeholder 2"/>
          <p:cNvSpPr>
            <a:spLocks noGrp="1"/>
          </p:cNvSpPr>
          <p:nvPr>
            <p:ph idx="1"/>
          </p:nvPr>
        </p:nvSpPr>
        <p:spPr/>
        <p:txBody>
          <a:bodyPr>
            <a:normAutofit/>
          </a:bodyPr>
          <a:lstStyle/>
          <a:p>
            <a:endParaRPr lang="en-US" dirty="0" smtClean="0"/>
          </a:p>
          <a:p>
            <a:pPr marL="0" indent="0">
              <a:buNone/>
            </a:pPr>
            <a:endParaRPr lang="en-US" dirty="0">
              <a:solidFill>
                <a:schemeClr val="bg1"/>
              </a:solidFill>
            </a:endParaRPr>
          </a:p>
        </p:txBody>
      </p:sp>
      <p:sp>
        <p:nvSpPr>
          <p:cNvPr id="4" name="Text Placeholder 3"/>
          <p:cNvSpPr>
            <a:spLocks noGrp="1"/>
          </p:cNvSpPr>
          <p:nvPr>
            <p:ph type="body" sz="half" idx="2"/>
          </p:nvPr>
        </p:nvSpPr>
        <p:spPr/>
        <p:txBody>
          <a:bodyPr/>
          <a:lstStyle/>
          <a:p>
            <a:endParaRPr lang="en-US" dirty="0"/>
          </a:p>
        </p:txBody>
      </p:sp>
      <p:sp>
        <p:nvSpPr>
          <p:cNvPr id="6" name="Content Placeholder 2"/>
          <p:cNvSpPr txBox="1">
            <a:spLocks/>
          </p:cNvSpPr>
          <p:nvPr/>
        </p:nvSpPr>
        <p:spPr>
          <a:xfrm>
            <a:off x="3727450" y="425450"/>
            <a:ext cx="5416550" cy="58531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CCD</a:t>
            </a:r>
          </a:p>
          <a:p>
            <a:pPr lvl="1"/>
            <a:r>
              <a:rPr lang="en-US" sz="2400" dirty="0" smtClean="0"/>
              <a:t>Array of 42 CCDs</a:t>
            </a:r>
          </a:p>
          <a:p>
            <a:pPr lvl="1"/>
            <a:r>
              <a:rPr lang="en-US" sz="2400" dirty="0" smtClean="0"/>
              <a:t>Each 50x25 mm</a:t>
            </a:r>
          </a:p>
          <a:p>
            <a:pPr lvl="1"/>
            <a:r>
              <a:rPr lang="en-US" sz="2400" dirty="0" smtClean="0"/>
              <a:t>Each with 2200x1024 pixels</a:t>
            </a:r>
          </a:p>
          <a:p>
            <a:pPr lvl="1"/>
            <a:r>
              <a:rPr lang="en-US" sz="2400" dirty="0" smtClean="0"/>
              <a:t>Read out ever 6 seconds</a:t>
            </a:r>
          </a:p>
          <a:p>
            <a:pPr marL="342900" lvl="1" indent="-342900">
              <a:buFont typeface="Arial" pitchFamily="34" charset="0"/>
              <a:buChar char="•"/>
            </a:pPr>
            <a:r>
              <a:rPr lang="en-US" sz="2400" dirty="0"/>
              <a:t>Defocused to 10 </a:t>
            </a:r>
            <a:r>
              <a:rPr lang="en-US" sz="2400" dirty="0" err="1"/>
              <a:t>arcsec</a:t>
            </a:r>
            <a:endParaRPr lang="en-US" sz="2400" dirty="0"/>
          </a:p>
          <a:p>
            <a:pPr marL="342900" lvl="1" indent="-342900">
              <a:buFont typeface="Arial" pitchFamily="34" charset="0"/>
              <a:buChar char="•"/>
            </a:pPr>
            <a:r>
              <a:rPr lang="en-US" sz="2400" dirty="0"/>
              <a:t>Data downlink: </a:t>
            </a:r>
            <a:r>
              <a:rPr lang="en-US" sz="2400" dirty="0" smtClean="0"/>
              <a:t>1/month</a:t>
            </a:r>
          </a:p>
          <a:p>
            <a:pPr marL="342900" lvl="1" indent="-342900">
              <a:buFont typeface="Arial" pitchFamily="34" charset="0"/>
              <a:buChar char="•"/>
            </a:pPr>
            <a:endParaRPr lang="en-US" sz="2400" dirty="0"/>
          </a:p>
          <a:p>
            <a:pPr marL="342900" lvl="1" indent="-342900">
              <a:buFont typeface="Arial" pitchFamily="34" charset="0"/>
              <a:buChar char="•"/>
            </a:pPr>
            <a:r>
              <a:rPr lang="en-US" sz="2400" dirty="0" smtClean="0"/>
              <a:t>Planet candidates to date: 2740</a:t>
            </a:r>
          </a:p>
          <a:p>
            <a:pPr marL="342900" lvl="1" indent="-342900">
              <a:buFont typeface="Arial" pitchFamily="34" charset="0"/>
              <a:buChar char="•"/>
            </a:pPr>
            <a:r>
              <a:rPr lang="en-US" sz="2400" dirty="0" smtClean="0"/>
              <a:t>Eclipsing binaries (false positives): 2165</a:t>
            </a:r>
          </a:p>
          <a:p>
            <a:pPr marL="342900" lvl="1" indent="-342900">
              <a:buFont typeface="Arial" pitchFamily="34" charset="0"/>
              <a:buChar char="•"/>
            </a:pPr>
            <a:r>
              <a:rPr lang="en-US" sz="2400" dirty="0" smtClean="0"/>
              <a:t>Confirmed planets: 114</a:t>
            </a:r>
            <a:endParaRPr lang="en-US" sz="2400" dirty="0"/>
          </a:p>
          <a:p>
            <a:pPr marL="457200" lvl="1" indent="0">
              <a:buNone/>
            </a:pPr>
            <a:endParaRPr lang="en-US" sz="2000" dirty="0" smtClean="0"/>
          </a:p>
          <a:p>
            <a:pPr marL="457200" lvl="1" indent="0">
              <a:buFont typeface="Arial" pitchFamily="34" charset="0"/>
              <a:buNone/>
            </a:pPr>
            <a:endParaRPr lang="en-US" sz="2000" dirty="0" smtClean="0"/>
          </a:p>
          <a:p>
            <a:pPr marL="457200" lvl="1" indent="0">
              <a:buFont typeface="Arial" pitchFamily="34" charset="0"/>
              <a:buNone/>
            </a:pPr>
            <a:endParaRPr lang="en-US" sz="2000" dirty="0" smtClean="0">
              <a:solidFill>
                <a:schemeClr val="bg1"/>
              </a:solidFill>
            </a:endParaRPr>
          </a:p>
        </p:txBody>
      </p:sp>
      <p:sp>
        <p:nvSpPr>
          <p:cNvPr id="7" name="AutoShape 2" descr="Photometer Mounted on the Spacecraf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Kepler CCD Arr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2790777"/>
            <a:ext cx="3507587" cy="307662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315200" y="6604208"/>
            <a:ext cx="1828800" cy="246221"/>
          </a:xfrm>
          <a:prstGeom prst="rect">
            <a:avLst/>
          </a:prstGeom>
          <a:noFill/>
        </p:spPr>
        <p:txBody>
          <a:bodyPr wrap="square" rtlCol="0">
            <a:spAutoFit/>
          </a:bodyPr>
          <a:lstStyle/>
          <a:p>
            <a:r>
              <a:rPr lang="en-US" sz="500" dirty="0"/>
              <a:t>http://kepler.nasa.gov/Mission/QuickGuide/MissionDesign/PhotometerAndSpacecraft/</a:t>
            </a:r>
          </a:p>
        </p:txBody>
      </p:sp>
    </p:spTree>
    <p:extLst>
      <p:ext uri="{BB962C8B-B14F-4D97-AF65-F5344CB8AC3E}">
        <p14:creationId xmlns:p14="http://schemas.microsoft.com/office/powerpoint/2010/main" val="79926496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2" name="Title 1"/>
          <p:cNvSpPr>
            <a:spLocks noGrp="1"/>
          </p:cNvSpPr>
          <p:nvPr>
            <p:ph type="title"/>
          </p:nvPr>
        </p:nvSpPr>
        <p:spPr>
          <a:xfrm>
            <a:off x="457200" y="273050"/>
            <a:ext cx="5867400" cy="565150"/>
          </a:xfrm>
        </p:spPr>
        <p:txBody>
          <a:bodyPr>
            <a:noAutofit/>
          </a:bodyPr>
          <a:lstStyle/>
          <a:p>
            <a:r>
              <a:rPr lang="en-US" sz="3200" dirty="0" smtClean="0">
                <a:solidFill>
                  <a:schemeClr val="bg1"/>
                </a:solidFill>
                <a:effectLst>
                  <a:glow rad="63500">
                    <a:schemeClr val="tx1">
                      <a:alpha val="70000"/>
                    </a:schemeClr>
                  </a:glow>
                </a:effectLst>
              </a:rPr>
              <a:t>Data Processing: Storage</a:t>
            </a:r>
            <a:endParaRPr lang="en-US" sz="3200" dirty="0">
              <a:solidFill>
                <a:schemeClr val="bg1"/>
              </a:solidFill>
              <a:effectLst>
                <a:glow rad="63500">
                  <a:schemeClr val="tx1">
                    <a:alpha val="70000"/>
                  </a:schemeClr>
                </a:glow>
              </a:effectLst>
            </a:endParaRPr>
          </a:p>
        </p:txBody>
      </p:sp>
      <p:sp>
        <p:nvSpPr>
          <p:cNvPr id="3" name="Content Placeholder 2"/>
          <p:cNvSpPr>
            <a:spLocks noGrp="1"/>
          </p:cNvSpPr>
          <p:nvPr>
            <p:ph idx="1"/>
          </p:nvPr>
        </p:nvSpPr>
        <p:spPr>
          <a:xfrm>
            <a:off x="228600" y="2618510"/>
            <a:ext cx="8458200" cy="3507653"/>
          </a:xfrm>
        </p:spPr>
        <p:txBody>
          <a:bodyPr>
            <a:normAutofit fontScale="85000" lnSpcReduction="20000"/>
          </a:bodyPr>
          <a:lstStyle/>
          <a:p>
            <a:r>
              <a:rPr lang="en-US" dirty="0"/>
              <a:t>Each raw image taken will produce an image size that corresponds to approximately 373.2MP</a:t>
            </a:r>
          </a:p>
          <a:p>
            <a:r>
              <a:rPr lang="en-US" dirty="0"/>
              <a:t>Assuming an image is taken every 10 minutes and eight hours of night, we will produce approximately 18GB of data per night per site</a:t>
            </a:r>
          </a:p>
          <a:p>
            <a:r>
              <a:rPr lang="en-US" dirty="0"/>
              <a:t> Each month we will have 540GB per site per month</a:t>
            </a:r>
          </a:p>
          <a:p>
            <a:pPr lvl="0"/>
            <a:r>
              <a:rPr lang="en-US" dirty="0"/>
              <a:t>Each image is scanned for known stars, this allows the image to be calibrated </a:t>
            </a:r>
            <a:r>
              <a:rPr lang="en-US" dirty="0" err="1"/>
              <a:t>photometrically</a:t>
            </a:r>
            <a:r>
              <a:rPr lang="en-US" dirty="0"/>
              <a:t> and astronomically.</a:t>
            </a:r>
          </a:p>
          <a:p>
            <a:pPr lvl="1"/>
            <a:endParaRPr lang="en-US" dirty="0">
              <a:solidFill>
                <a:schemeClr val="bg1"/>
              </a:solidFill>
            </a:endParaRPr>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97013961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2" name="Title 1"/>
          <p:cNvSpPr>
            <a:spLocks noGrp="1"/>
          </p:cNvSpPr>
          <p:nvPr>
            <p:ph type="title"/>
          </p:nvPr>
        </p:nvSpPr>
        <p:spPr>
          <a:xfrm>
            <a:off x="457200" y="273050"/>
            <a:ext cx="6400800" cy="641350"/>
          </a:xfrm>
        </p:spPr>
        <p:txBody>
          <a:bodyPr>
            <a:noAutofit/>
          </a:bodyPr>
          <a:lstStyle/>
          <a:p>
            <a:r>
              <a:rPr lang="en-US" sz="3200" dirty="0" smtClean="0">
                <a:solidFill>
                  <a:schemeClr val="bg1"/>
                </a:solidFill>
                <a:effectLst>
                  <a:glow rad="63500">
                    <a:schemeClr val="tx1">
                      <a:alpha val="70000"/>
                    </a:schemeClr>
                  </a:glow>
                </a:effectLst>
              </a:rPr>
              <a:t>Data Processing: Structures</a:t>
            </a:r>
            <a:endParaRPr lang="en-US" sz="3200" dirty="0">
              <a:solidFill>
                <a:schemeClr val="bg1"/>
              </a:solidFill>
              <a:effectLst>
                <a:glow rad="63500">
                  <a:schemeClr val="tx1">
                    <a:alpha val="70000"/>
                  </a:schemeClr>
                </a:glow>
              </a:effectLst>
            </a:endParaRPr>
          </a:p>
        </p:txBody>
      </p:sp>
      <p:sp>
        <p:nvSpPr>
          <p:cNvPr id="3" name="Content Placeholder 2"/>
          <p:cNvSpPr>
            <a:spLocks noGrp="1"/>
          </p:cNvSpPr>
          <p:nvPr>
            <p:ph idx="1"/>
          </p:nvPr>
        </p:nvSpPr>
        <p:spPr>
          <a:xfrm>
            <a:off x="152400" y="2618510"/>
            <a:ext cx="8534400" cy="3507653"/>
          </a:xfrm>
        </p:spPr>
        <p:txBody>
          <a:bodyPr>
            <a:normAutofit fontScale="92500" lnSpcReduction="20000"/>
          </a:bodyPr>
          <a:lstStyle/>
          <a:p>
            <a:r>
              <a:rPr lang="en-US" dirty="0"/>
              <a:t>Three Data Structures</a:t>
            </a:r>
          </a:p>
          <a:p>
            <a:pPr lvl="1"/>
            <a:r>
              <a:rPr lang="en-US" dirty="0"/>
              <a:t>Infrastructure Layer</a:t>
            </a:r>
          </a:p>
          <a:p>
            <a:pPr lvl="2"/>
            <a:r>
              <a:rPr lang="en-US" dirty="0"/>
              <a:t>Consists of computing, storage, and networking hardware and software</a:t>
            </a:r>
          </a:p>
          <a:p>
            <a:pPr lvl="1"/>
            <a:r>
              <a:rPr lang="en-US" dirty="0"/>
              <a:t>Middleware Layer</a:t>
            </a:r>
          </a:p>
          <a:p>
            <a:pPr lvl="2"/>
            <a:r>
              <a:rPr lang="en-US" dirty="0"/>
              <a:t>Handles processing, data access, user interface, and system operations services</a:t>
            </a:r>
          </a:p>
          <a:p>
            <a:pPr lvl="1"/>
            <a:r>
              <a:rPr lang="en-US" dirty="0"/>
              <a:t>Applications Layer</a:t>
            </a:r>
          </a:p>
          <a:p>
            <a:pPr lvl="2"/>
            <a:r>
              <a:rPr lang="en-US" dirty="0"/>
              <a:t>Comprised of data pipelines and science data </a:t>
            </a:r>
            <a:r>
              <a:rPr lang="en-US" dirty="0" smtClean="0"/>
              <a:t>archives</a:t>
            </a:r>
            <a:endParaRPr lang="en-US" dirty="0"/>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56386930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2" name="Title 1"/>
          <p:cNvSpPr>
            <a:spLocks noGrp="1"/>
          </p:cNvSpPr>
          <p:nvPr>
            <p:ph type="title"/>
          </p:nvPr>
        </p:nvSpPr>
        <p:spPr/>
        <p:txBody>
          <a:bodyPr>
            <a:noAutofit/>
          </a:bodyPr>
          <a:lstStyle/>
          <a:p>
            <a:r>
              <a:rPr lang="en-US" sz="3200" dirty="0" smtClean="0">
                <a:solidFill>
                  <a:schemeClr val="bg1"/>
                </a:solidFill>
                <a:effectLst>
                  <a:glow rad="63500">
                    <a:schemeClr val="tx1">
                      <a:alpha val="70000"/>
                    </a:schemeClr>
                  </a:glow>
                </a:effectLst>
              </a:rPr>
              <a:t>Data Processing:</a:t>
            </a:r>
            <a:br>
              <a:rPr lang="en-US" sz="3200" dirty="0" smtClean="0">
                <a:solidFill>
                  <a:schemeClr val="bg1"/>
                </a:solidFill>
                <a:effectLst>
                  <a:glow rad="63500">
                    <a:schemeClr val="tx1">
                      <a:alpha val="70000"/>
                    </a:schemeClr>
                  </a:glow>
                </a:effectLst>
              </a:rPr>
            </a:br>
            <a:r>
              <a:rPr lang="en-US" sz="3200" dirty="0" smtClean="0">
                <a:solidFill>
                  <a:schemeClr val="bg1"/>
                </a:solidFill>
                <a:effectLst>
                  <a:glow rad="63500">
                    <a:schemeClr val="tx1">
                      <a:alpha val="70000"/>
                    </a:schemeClr>
                  </a:glow>
                </a:effectLst>
              </a:rPr>
              <a:t>Data Flow</a:t>
            </a:r>
            <a:endParaRPr lang="en-US" sz="3200" dirty="0">
              <a:solidFill>
                <a:schemeClr val="bg1"/>
              </a:solidFill>
              <a:effectLst>
                <a:glow rad="63500">
                  <a:schemeClr val="tx1">
                    <a:alpha val="70000"/>
                  </a:schemeClr>
                </a:glow>
              </a:effectLst>
            </a:endParaRPr>
          </a:p>
        </p:txBody>
      </p:sp>
      <p:grpSp>
        <p:nvGrpSpPr>
          <p:cNvPr id="6" name="Group 5"/>
          <p:cNvGrpSpPr>
            <a:grpSpLocks/>
          </p:cNvGrpSpPr>
          <p:nvPr/>
        </p:nvGrpSpPr>
        <p:grpSpPr bwMode="auto">
          <a:xfrm>
            <a:off x="-42863" y="2517775"/>
            <a:ext cx="9269413" cy="3273425"/>
            <a:chOff x="-43552" y="1568744"/>
            <a:chExt cx="9269629" cy="3273668"/>
          </a:xfrm>
        </p:grpSpPr>
        <p:sp>
          <p:nvSpPr>
            <p:cNvPr id="7" name="Cloud 4"/>
            <p:cNvSpPr>
              <a:spLocks noChangeArrowheads="1"/>
            </p:cNvSpPr>
            <p:nvPr/>
          </p:nvSpPr>
          <p:spPr bwMode="auto">
            <a:xfrm rot="373978">
              <a:off x="1424920" y="1738620"/>
              <a:ext cx="7296320" cy="3070453"/>
            </a:xfrm>
            <a:custGeom>
              <a:avLst/>
              <a:gdLst>
                <a:gd name="T0" fmla="*/ 2147483647 w 43200"/>
                <a:gd name="T1" fmla="*/ 2147483647 h 43200"/>
                <a:gd name="T2" fmla="*/ 2147483647 w 43200"/>
                <a:gd name="T3" fmla="*/ 2147483647 h 43200"/>
                <a:gd name="T4" fmla="*/ 645599506 w 43200"/>
                <a:gd name="T5" fmla="*/ 2147483647 h 43200"/>
                <a:gd name="T6" fmla="*/ 2147483647 w 43200"/>
                <a:gd name="T7" fmla="*/ 886855998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1"/>
                    <a:pt x="12969" y="4376"/>
                    <a:pt x="14005" y="5201"/>
                  </a:cubicBezTo>
                  <a:lnTo>
                    <a:pt x="14005" y="5202"/>
                  </a:lnTo>
                  <a:cubicBezTo>
                    <a:pt x="14930" y="2828"/>
                    <a:pt x="16742" y="1343"/>
                    <a:pt x="18715" y="1343"/>
                  </a:cubicBezTo>
                  <a:cubicBezTo>
                    <a:pt x="20114" y="1343"/>
                    <a:pt x="21458" y="2093"/>
                    <a:pt x="22456" y="3431"/>
                  </a:cubicBezTo>
                  <a:lnTo>
                    <a:pt x="22456" y="3432"/>
                  </a:lnTo>
                  <a:cubicBezTo>
                    <a:pt x="23194" y="1415"/>
                    <a:pt x="24707" y="140"/>
                    <a:pt x="26362" y="140"/>
                  </a:cubicBezTo>
                  <a:cubicBezTo>
                    <a:pt x="27723" y="140"/>
                    <a:pt x="29007" y="1006"/>
                    <a:pt x="29832" y="2481"/>
                  </a:cubicBezTo>
                  <a:lnTo>
                    <a:pt x="29832" y="2480"/>
                  </a:lnTo>
                  <a:cubicBezTo>
                    <a:pt x="30755" y="1002"/>
                    <a:pt x="32110" y="149"/>
                    <a:pt x="33538" y="149"/>
                  </a:cubicBezTo>
                  <a:cubicBezTo>
                    <a:pt x="35888" y="149"/>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6"/>
                  </a:cubicBezTo>
                  <a:cubicBezTo>
                    <a:pt x="30535" y="38006"/>
                    <a:pt x="29474" y="37593"/>
                    <a:pt x="28555" y="36813"/>
                  </a:cubicBezTo>
                  <a:lnTo>
                    <a:pt x="28556" y="36813"/>
                  </a:lnTo>
                  <a:cubicBezTo>
                    <a:pt x="27694" y="40699"/>
                    <a:pt x="25069" y="43357"/>
                    <a:pt x="22094" y="43357"/>
                  </a:cubicBezTo>
                  <a:cubicBezTo>
                    <a:pt x="19839" y="43357"/>
                    <a:pt x="17733" y="41821"/>
                    <a:pt x="16480" y="39263"/>
                  </a:cubicBezTo>
                  <a:lnTo>
                    <a:pt x="16480" y="39264"/>
                  </a:lnTo>
                  <a:cubicBezTo>
                    <a:pt x="15279" y="40250"/>
                    <a:pt x="13904" y="40770"/>
                    <a:pt x="12503" y="40770"/>
                  </a:cubicBezTo>
                  <a:cubicBezTo>
                    <a:pt x="9735" y="40770"/>
                    <a:pt x="7180" y="38748"/>
                    <a:pt x="5804" y="35469"/>
                  </a:cubicBezTo>
                  <a:lnTo>
                    <a:pt x="5803" y="35469"/>
                  </a:lnTo>
                  <a:cubicBezTo>
                    <a:pt x="5635" y="35496"/>
                    <a:pt x="5465" y="35509"/>
                    <a:pt x="5296" y="35509"/>
                  </a:cubicBezTo>
                  <a:cubicBezTo>
                    <a:pt x="2888" y="35510"/>
                    <a:pt x="936" y="32860"/>
                    <a:pt x="936" y="29592"/>
                  </a:cubicBezTo>
                  <a:cubicBezTo>
                    <a:pt x="936" y="28090"/>
                    <a:pt x="1356" y="26644"/>
                    <a:pt x="2112" y="25547"/>
                  </a:cubicBezTo>
                  <a:lnTo>
                    <a:pt x="2113" y="25547"/>
                  </a:lnTo>
                  <a:cubicBezTo>
                    <a:pt x="781" y="24481"/>
                    <a:pt x="-36" y="22528"/>
                    <a:pt x="-36" y="20418"/>
                  </a:cubicBezTo>
                  <a:cubicBezTo>
                    <a:pt x="-36" y="17370"/>
                    <a:pt x="1647" y="14817"/>
                    <a:pt x="3863" y="14504"/>
                  </a:cubicBezTo>
                  <a:lnTo>
                    <a:pt x="3900" y="14370"/>
                  </a:lnTo>
                  <a:close/>
                </a:path>
                <a:path w="43200" h="43200" fill="none">
                  <a:moveTo>
                    <a:pt x="4693" y="26177"/>
                  </a:moveTo>
                  <a:lnTo>
                    <a:pt x="4693" y="26177"/>
                  </a:lnTo>
                  <a:cubicBezTo>
                    <a:pt x="4580" y="26189"/>
                    <a:pt x="4468" y="26194"/>
                    <a:pt x="4356" y="26194"/>
                  </a:cubicBezTo>
                  <a:cubicBezTo>
                    <a:pt x="3584" y="26194"/>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rotWithShape="1">
              <a:gsLst>
                <a:gs pos="0">
                  <a:srgbClr val="93CDDD">
                    <a:alpha val="50000"/>
                  </a:srgbClr>
                </a:gs>
                <a:gs pos="80000">
                  <a:srgbClr val="C6D9F1">
                    <a:alpha val="90000"/>
                  </a:srgbClr>
                </a:gs>
                <a:gs pos="100000">
                  <a:srgbClr val="DCE6F2"/>
                </a:gs>
              </a:gsLst>
              <a:path path="rect">
                <a:fillToRect l="50000" t="50000" r="50000" b="50000"/>
              </a:path>
            </a:gradFill>
            <a:ln w="9525">
              <a:solidFill>
                <a:srgbClr val="93CDDD"/>
              </a:solidFill>
              <a:miter lim="800000"/>
              <a:headEnd/>
              <a:tailEnd/>
            </a:ln>
            <a:effectLst>
              <a:outerShdw blurRad="63500" dist="20000" dir="5400000" rotWithShape="0">
                <a:srgbClr val="000000">
                  <a:alpha val="37999"/>
                </a:srgbClr>
              </a:outerShdw>
            </a:effectLst>
          </p:spPr>
          <p:txBody>
            <a:bodyPr tIns="0" bIns="0" anchor="ctr"/>
            <a:lstStyle/>
            <a:p>
              <a:pPr>
                <a:defRPr/>
              </a:pPr>
              <a:endParaRPr lang="en-US"/>
            </a:p>
          </p:txBody>
        </p:sp>
        <p:cxnSp>
          <p:nvCxnSpPr>
            <p:cNvPr id="8" name="Straight Arrow Connector 7"/>
            <p:cNvCxnSpPr>
              <a:cxnSpLocks noChangeShapeType="1"/>
              <a:stCxn id="21" idx="4"/>
              <a:endCxn id="30" idx="2"/>
            </p:cNvCxnSpPr>
            <p:nvPr/>
          </p:nvCxnSpPr>
          <p:spPr bwMode="auto">
            <a:xfrm>
              <a:off x="6298659" y="2564181"/>
              <a:ext cx="687404" cy="547728"/>
            </a:xfrm>
            <a:prstGeom prst="straightConnector1">
              <a:avLst/>
            </a:prstGeom>
            <a:noFill/>
            <a:ln w="19050">
              <a:solidFill>
                <a:srgbClr val="F79646"/>
              </a:solidFill>
              <a:prstDash val="dash"/>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 name="Straight Arrow Connector 8"/>
            <p:cNvCxnSpPr>
              <a:cxnSpLocks noChangeShapeType="1"/>
              <a:stCxn id="22" idx="1"/>
              <a:endCxn id="30" idx="2"/>
            </p:cNvCxnSpPr>
            <p:nvPr/>
          </p:nvCxnSpPr>
          <p:spPr bwMode="auto">
            <a:xfrm rot="5400000" flipH="1" flipV="1">
              <a:off x="6342304" y="2915859"/>
              <a:ext cx="447708" cy="839808"/>
            </a:xfrm>
            <a:prstGeom prst="straightConnector1">
              <a:avLst/>
            </a:prstGeom>
            <a:noFill/>
            <a:ln w="19050">
              <a:solidFill>
                <a:srgbClr val="F79646"/>
              </a:solidFill>
              <a:prstDash val="dash"/>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 name="Flowchart: Summing Junction 7"/>
            <p:cNvSpPr/>
            <p:nvPr/>
          </p:nvSpPr>
          <p:spPr>
            <a:xfrm>
              <a:off x="51908" y="2732691"/>
              <a:ext cx="382059" cy="419675"/>
            </a:xfrm>
            <a:prstGeom prst="flowChartSummingJunction">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w="19050">
              <a:solidFill>
                <a:srgbClr val="4BACC6">
                  <a:lumMod val="50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tIns="0" bIns="0" anchor="ctr"/>
            <a:lstStyle/>
            <a:p>
              <a:pPr algn="ctr" fontAlgn="auto">
                <a:spcBef>
                  <a:spcPts val="0"/>
                </a:spcBef>
                <a:spcAft>
                  <a:spcPts val="0"/>
                </a:spcAft>
                <a:defRPr/>
              </a:pPr>
              <a:endParaRPr lang="en-US" sz="800">
                <a:solidFill>
                  <a:prstClr val="white"/>
                </a:solidFill>
                <a:latin typeface="Calibri"/>
                <a:ea typeface="+mn-ea"/>
                <a:cs typeface="+mn-cs"/>
              </a:endParaRPr>
            </a:p>
          </p:txBody>
        </p:sp>
        <p:sp>
          <p:nvSpPr>
            <p:cNvPr id="11" name="TextBox 10"/>
            <p:cNvSpPr txBox="1"/>
            <p:nvPr/>
          </p:nvSpPr>
          <p:spPr>
            <a:xfrm>
              <a:off x="-43552" y="3202403"/>
              <a:ext cx="742968" cy="161937"/>
            </a:xfrm>
            <a:prstGeom prst="rect">
              <a:avLst/>
            </a:prstGeom>
            <a:noFill/>
          </p:spPr>
          <p:txBody>
            <a:bodyPr wrap="none" tIns="0" bIns="0">
              <a:spAutoFit/>
            </a:bodyPr>
            <a:lstStyle/>
            <a:p>
              <a:pPr fontAlgn="auto">
                <a:spcBef>
                  <a:spcPts val="0"/>
                </a:spcBef>
                <a:spcAft>
                  <a:spcPts val="0"/>
                </a:spcAft>
                <a:defRPr/>
              </a:pPr>
              <a:r>
                <a:rPr lang="en-US" sz="1050" b="1" dirty="0">
                  <a:solidFill>
                    <a:prstClr val="black"/>
                  </a:solidFill>
                  <a:latin typeface="Calibri"/>
                  <a:ea typeface="+mn-ea"/>
                  <a:cs typeface="+mn-cs"/>
                </a:rPr>
                <a:t>Telescope</a:t>
              </a:r>
            </a:p>
          </p:txBody>
        </p:sp>
        <p:sp>
          <p:nvSpPr>
            <p:cNvPr id="12" name="Flowchart: Multidocument 9"/>
            <p:cNvSpPr>
              <a:spLocks noChangeArrowheads="1"/>
            </p:cNvSpPr>
            <p:nvPr/>
          </p:nvSpPr>
          <p:spPr bwMode="auto">
            <a:xfrm>
              <a:off x="1751953" y="2414945"/>
              <a:ext cx="573101" cy="496924"/>
            </a:xfrm>
            <a:prstGeom prst="flowChartMultidocument">
              <a:avLst/>
            </a:prstGeom>
            <a:gradFill rotWithShape="1">
              <a:gsLst>
                <a:gs pos="0">
                  <a:srgbClr val="2787A0"/>
                </a:gs>
                <a:gs pos="80000">
                  <a:srgbClr val="36B1D2"/>
                </a:gs>
                <a:gs pos="100000">
                  <a:srgbClr val="34B3D6"/>
                </a:gs>
              </a:gsLst>
              <a:lin ang="16200000"/>
            </a:gradFill>
            <a:ln w="9525">
              <a:solidFill>
                <a:srgbClr val="46AAC5"/>
              </a:solidFill>
              <a:miter lim="800000"/>
              <a:headEnd/>
              <a:tailEnd/>
            </a:ln>
            <a:effectLst>
              <a:outerShdw blurRad="63500" dist="23000" dir="5400000" rotWithShape="0">
                <a:srgbClr val="000000">
                  <a:alpha val="34998"/>
                </a:srgbClr>
              </a:outerShdw>
            </a:effectLst>
          </p:spPr>
          <p:txBody>
            <a:bodyPr lIns="0" tIns="0" rIns="0" bIns="0" anchor="ctr"/>
            <a:lstStyle/>
            <a:p>
              <a:pPr algn="ctr" fontAlgn="auto">
                <a:spcBef>
                  <a:spcPts val="0"/>
                </a:spcBef>
                <a:spcAft>
                  <a:spcPts val="0"/>
                </a:spcAft>
                <a:defRPr/>
              </a:pPr>
              <a:r>
                <a:rPr lang="en-US" sz="1050" b="1" dirty="0">
                  <a:solidFill>
                    <a:prstClr val="white"/>
                  </a:solidFill>
                  <a:latin typeface="Calibri"/>
                  <a:ea typeface="+mn-ea"/>
                  <a:cs typeface="+mn-cs"/>
                </a:rPr>
                <a:t>CSV </a:t>
              </a:r>
            </a:p>
            <a:p>
              <a:pPr algn="ctr" fontAlgn="auto">
                <a:spcBef>
                  <a:spcPts val="0"/>
                </a:spcBef>
                <a:spcAft>
                  <a:spcPts val="0"/>
                </a:spcAft>
                <a:defRPr/>
              </a:pPr>
              <a:r>
                <a:rPr lang="en-US" sz="1050" b="1" dirty="0">
                  <a:solidFill>
                    <a:prstClr val="white"/>
                  </a:solidFill>
                  <a:latin typeface="Calibri"/>
                  <a:ea typeface="+mn-ea"/>
                  <a:cs typeface="+mn-cs"/>
                </a:rPr>
                <a:t>Files</a:t>
              </a:r>
            </a:p>
          </p:txBody>
        </p:sp>
        <p:sp>
          <p:nvSpPr>
            <p:cNvPr id="13" name="Plaque 12"/>
            <p:cNvSpPr>
              <a:spLocks noChangeArrowheads="1"/>
            </p:cNvSpPr>
            <p:nvPr/>
          </p:nvSpPr>
          <p:spPr bwMode="auto">
            <a:xfrm>
              <a:off x="605751" y="2662613"/>
              <a:ext cx="841395" cy="547728"/>
            </a:xfrm>
            <a:prstGeom prst="plaque">
              <a:avLst>
                <a:gd name="adj" fmla="val 16667"/>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lIns="0" tIns="0" rIns="0" bIns="0" anchor="ctr"/>
            <a:lstStyle/>
            <a:p>
              <a:pPr algn="ctr" fontAlgn="auto">
                <a:spcBef>
                  <a:spcPts val="0"/>
                </a:spcBef>
                <a:spcAft>
                  <a:spcPts val="0"/>
                </a:spcAft>
                <a:defRPr/>
              </a:pPr>
              <a:r>
                <a:rPr lang="en-US" sz="1000" b="1" dirty="0">
                  <a:solidFill>
                    <a:prstClr val="black"/>
                  </a:solidFill>
                  <a:latin typeface="Calibri"/>
                  <a:ea typeface="+mn-ea"/>
                  <a:cs typeface="+mn-cs"/>
                </a:rPr>
                <a:t>Image </a:t>
              </a:r>
              <a:r>
                <a:rPr lang="en-US" sz="1000" b="1" dirty="0" smtClean="0">
                  <a:solidFill>
                    <a:prstClr val="black"/>
                  </a:solidFill>
                  <a:latin typeface="Calibri"/>
                  <a:ea typeface="+mn-ea"/>
                  <a:cs typeface="+mn-cs"/>
                </a:rPr>
                <a:t>Processing </a:t>
              </a:r>
              <a:r>
                <a:rPr lang="en-US" sz="1000" b="1" dirty="0">
                  <a:solidFill>
                    <a:prstClr val="black"/>
                  </a:solidFill>
                  <a:latin typeface="Calibri"/>
                  <a:ea typeface="+mn-ea"/>
                  <a:cs typeface="+mn-cs"/>
                </a:rPr>
                <a:t>Pipeline (IPP)</a:t>
              </a:r>
            </a:p>
          </p:txBody>
        </p:sp>
        <p:sp>
          <p:nvSpPr>
            <p:cNvPr id="14" name="Flowchart: Multidocument 11"/>
            <p:cNvSpPr>
              <a:spLocks noChangeArrowheads="1"/>
            </p:cNvSpPr>
            <p:nvPr/>
          </p:nvSpPr>
          <p:spPr bwMode="auto">
            <a:xfrm>
              <a:off x="1751953" y="3011889"/>
              <a:ext cx="573101" cy="496924"/>
            </a:xfrm>
            <a:prstGeom prst="flowChartMultidocument">
              <a:avLst/>
            </a:prstGeom>
            <a:gradFill rotWithShape="1">
              <a:gsLst>
                <a:gs pos="0">
                  <a:srgbClr val="2787A0"/>
                </a:gs>
                <a:gs pos="80000">
                  <a:srgbClr val="36B1D2"/>
                </a:gs>
                <a:gs pos="100000">
                  <a:srgbClr val="34B3D6"/>
                </a:gs>
              </a:gsLst>
              <a:lin ang="16200000"/>
            </a:gradFill>
            <a:ln w="9525">
              <a:solidFill>
                <a:srgbClr val="46AAC5"/>
              </a:solidFill>
              <a:miter lim="800000"/>
              <a:headEnd/>
              <a:tailEnd/>
            </a:ln>
            <a:effectLst>
              <a:outerShdw blurRad="63500" dist="23000" dir="5400000" rotWithShape="0">
                <a:srgbClr val="000000">
                  <a:alpha val="34998"/>
                </a:srgbClr>
              </a:outerShdw>
            </a:effectLst>
          </p:spPr>
          <p:txBody>
            <a:bodyPr lIns="0" tIns="0" rIns="0" bIns="0" anchor="ctr"/>
            <a:lstStyle/>
            <a:p>
              <a:pPr algn="ctr" fontAlgn="auto">
                <a:spcBef>
                  <a:spcPts val="0"/>
                </a:spcBef>
                <a:spcAft>
                  <a:spcPts val="0"/>
                </a:spcAft>
                <a:defRPr/>
              </a:pPr>
              <a:r>
                <a:rPr lang="en-US" sz="1050" b="1" dirty="0">
                  <a:solidFill>
                    <a:prstClr val="white"/>
                  </a:solidFill>
                  <a:latin typeface="Calibri"/>
                  <a:ea typeface="+mn-ea"/>
                  <a:cs typeface="+mn-cs"/>
                </a:rPr>
                <a:t>CSV </a:t>
              </a:r>
            </a:p>
            <a:p>
              <a:pPr algn="ctr" fontAlgn="auto">
                <a:spcBef>
                  <a:spcPts val="0"/>
                </a:spcBef>
                <a:spcAft>
                  <a:spcPts val="0"/>
                </a:spcAft>
                <a:defRPr/>
              </a:pPr>
              <a:r>
                <a:rPr lang="en-US" sz="1050" b="1" dirty="0">
                  <a:solidFill>
                    <a:prstClr val="white"/>
                  </a:solidFill>
                  <a:latin typeface="Calibri"/>
                  <a:ea typeface="+mn-ea"/>
                  <a:cs typeface="+mn-cs"/>
                </a:rPr>
                <a:t>Files</a:t>
              </a:r>
            </a:p>
          </p:txBody>
        </p:sp>
        <p:sp>
          <p:nvSpPr>
            <p:cNvPr id="15" name="Octagon 14"/>
            <p:cNvSpPr>
              <a:spLocks noChangeArrowheads="1"/>
            </p:cNvSpPr>
            <p:nvPr/>
          </p:nvSpPr>
          <p:spPr bwMode="auto">
            <a:xfrm>
              <a:off x="2439357" y="2297461"/>
              <a:ext cx="687403" cy="447708"/>
            </a:xfrm>
            <a:prstGeom prst="octagon">
              <a:avLst>
                <a:gd name="adj" fmla="val 29287"/>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63500" dist="20000" dir="5400000" rotWithShape="0">
                <a:srgbClr val="000000">
                  <a:alpha val="37999"/>
                </a:srgbClr>
              </a:outerShdw>
            </a:effectLst>
          </p:spPr>
          <p:txBody>
            <a:bodyPr lIns="0" tIns="0" rIns="0" bIns="0" anchor="ctr"/>
            <a:lstStyle/>
            <a:p>
              <a:pPr algn="ctr" fontAlgn="auto">
                <a:spcBef>
                  <a:spcPts val="0"/>
                </a:spcBef>
                <a:spcAft>
                  <a:spcPts val="0"/>
                </a:spcAft>
                <a:defRPr/>
              </a:pPr>
              <a:r>
                <a:rPr lang="en-US" sz="1050" b="1" dirty="0">
                  <a:solidFill>
                    <a:prstClr val="black"/>
                  </a:solidFill>
                  <a:latin typeface="Calibri"/>
                  <a:ea typeface="+mn-ea"/>
                  <a:cs typeface="+mn-cs"/>
                </a:rPr>
                <a:t>Load Workflow</a:t>
              </a:r>
            </a:p>
          </p:txBody>
        </p:sp>
        <p:sp>
          <p:nvSpPr>
            <p:cNvPr id="16" name="Octagon 15"/>
            <p:cNvSpPr>
              <a:spLocks noChangeArrowheads="1"/>
            </p:cNvSpPr>
            <p:nvPr/>
          </p:nvSpPr>
          <p:spPr bwMode="auto">
            <a:xfrm>
              <a:off x="2439357" y="3132548"/>
              <a:ext cx="687403" cy="447708"/>
            </a:xfrm>
            <a:prstGeom prst="octagon">
              <a:avLst>
                <a:gd name="adj" fmla="val 29287"/>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63500" dist="20000" dir="5400000" rotWithShape="0">
                <a:srgbClr val="000000">
                  <a:alpha val="37999"/>
                </a:srgbClr>
              </a:outerShdw>
            </a:effectLst>
          </p:spPr>
          <p:txBody>
            <a:bodyPr lIns="0" tIns="0" rIns="0" bIns="0" anchor="ctr"/>
            <a:lstStyle/>
            <a:p>
              <a:pPr algn="ctr" fontAlgn="auto">
                <a:spcBef>
                  <a:spcPts val="0"/>
                </a:spcBef>
                <a:spcAft>
                  <a:spcPts val="0"/>
                </a:spcAft>
                <a:defRPr/>
              </a:pPr>
              <a:r>
                <a:rPr lang="en-US" sz="1050" b="1" dirty="0">
                  <a:solidFill>
                    <a:prstClr val="black"/>
                  </a:solidFill>
                  <a:latin typeface="Calibri"/>
                  <a:ea typeface="+mn-ea"/>
                  <a:cs typeface="+mn-cs"/>
                </a:rPr>
                <a:t>Load Workflow</a:t>
              </a:r>
            </a:p>
          </p:txBody>
        </p:sp>
        <p:sp>
          <p:nvSpPr>
            <p:cNvPr id="17" name="Can 16"/>
            <p:cNvSpPr>
              <a:spLocks noChangeArrowheads="1"/>
            </p:cNvSpPr>
            <p:nvPr/>
          </p:nvSpPr>
          <p:spPr bwMode="auto">
            <a:xfrm>
              <a:off x="3242651" y="2364141"/>
              <a:ext cx="381009" cy="498512"/>
            </a:xfrm>
            <a:prstGeom prst="can">
              <a:avLst>
                <a:gd name="adj" fmla="val 24999"/>
              </a:avLst>
            </a:prstGeom>
            <a:gradFill rotWithShape="1">
              <a:gsLst>
                <a:gs pos="0">
                  <a:srgbClr val="769535"/>
                </a:gs>
                <a:gs pos="80000">
                  <a:srgbClr val="9BC348"/>
                </a:gs>
                <a:gs pos="100000">
                  <a:srgbClr val="9CC746"/>
                </a:gs>
              </a:gsLst>
              <a:lin ang="16200000"/>
            </a:gradFill>
            <a:ln w="9525">
              <a:solidFill>
                <a:srgbClr val="98B954"/>
              </a:solidFill>
              <a:round/>
              <a:headEnd/>
              <a:tailEnd/>
            </a:ln>
            <a:effectLst>
              <a:outerShdw blurRad="63500" dist="23000" dir="5400000" rotWithShape="0">
                <a:srgbClr val="000000">
                  <a:alpha val="34998"/>
                </a:srgbClr>
              </a:outerShdw>
            </a:effectLst>
          </p:spPr>
          <p:txBody>
            <a:bodyPr lIns="0" tIns="0" rIns="0" bIns="0" anchor="ctr"/>
            <a:lstStyle/>
            <a:p>
              <a:pPr algn="ctr" fontAlgn="auto">
                <a:spcBef>
                  <a:spcPts val="0"/>
                </a:spcBef>
                <a:spcAft>
                  <a:spcPts val="0"/>
                </a:spcAft>
                <a:defRPr/>
              </a:pPr>
              <a:r>
                <a:rPr lang="en-US" sz="1050" b="1" dirty="0">
                  <a:solidFill>
                    <a:prstClr val="white"/>
                  </a:solidFill>
                  <a:latin typeface="Calibri"/>
                  <a:ea typeface="+mn-ea"/>
                  <a:cs typeface="+mn-cs"/>
                </a:rPr>
                <a:t>Load DB</a:t>
              </a:r>
            </a:p>
          </p:txBody>
        </p:sp>
        <p:sp>
          <p:nvSpPr>
            <p:cNvPr id="18" name="Can 17"/>
            <p:cNvSpPr>
              <a:spLocks noChangeArrowheads="1"/>
            </p:cNvSpPr>
            <p:nvPr/>
          </p:nvSpPr>
          <p:spPr bwMode="auto">
            <a:xfrm>
              <a:off x="3242651" y="3011889"/>
              <a:ext cx="381009" cy="496924"/>
            </a:xfrm>
            <a:prstGeom prst="can">
              <a:avLst>
                <a:gd name="adj" fmla="val 24998"/>
              </a:avLst>
            </a:prstGeom>
            <a:gradFill rotWithShape="1">
              <a:gsLst>
                <a:gs pos="0">
                  <a:srgbClr val="769535"/>
                </a:gs>
                <a:gs pos="80000">
                  <a:srgbClr val="9BC348"/>
                </a:gs>
                <a:gs pos="100000">
                  <a:srgbClr val="9CC746"/>
                </a:gs>
              </a:gsLst>
              <a:lin ang="16200000"/>
            </a:gradFill>
            <a:ln w="9525">
              <a:solidFill>
                <a:srgbClr val="98B954"/>
              </a:solidFill>
              <a:round/>
              <a:headEnd/>
              <a:tailEnd/>
            </a:ln>
            <a:effectLst>
              <a:outerShdw blurRad="63500" dist="23000" dir="5400000" rotWithShape="0">
                <a:srgbClr val="000000">
                  <a:alpha val="34998"/>
                </a:srgbClr>
              </a:outerShdw>
            </a:effectLst>
          </p:spPr>
          <p:txBody>
            <a:bodyPr lIns="0" tIns="0" rIns="0" bIns="0" anchor="ctr"/>
            <a:lstStyle/>
            <a:p>
              <a:pPr algn="ctr" fontAlgn="auto">
                <a:spcBef>
                  <a:spcPts val="0"/>
                </a:spcBef>
                <a:spcAft>
                  <a:spcPts val="0"/>
                </a:spcAft>
                <a:defRPr/>
              </a:pPr>
              <a:r>
                <a:rPr lang="en-US" sz="1050" b="1" dirty="0">
                  <a:solidFill>
                    <a:prstClr val="white"/>
                  </a:solidFill>
                  <a:latin typeface="Calibri"/>
                  <a:ea typeface="+mn-ea"/>
                  <a:cs typeface="+mn-cs"/>
                </a:rPr>
                <a:t>Load DB</a:t>
              </a:r>
            </a:p>
          </p:txBody>
        </p:sp>
        <p:sp>
          <p:nvSpPr>
            <p:cNvPr id="19" name="Can 18"/>
            <p:cNvSpPr>
              <a:spLocks noChangeArrowheads="1"/>
            </p:cNvSpPr>
            <p:nvPr/>
          </p:nvSpPr>
          <p:spPr bwMode="auto">
            <a:xfrm>
              <a:off x="4547606" y="2546717"/>
              <a:ext cx="382596" cy="596944"/>
            </a:xfrm>
            <a:prstGeom prst="can">
              <a:avLst>
                <a:gd name="adj" fmla="val 25000"/>
              </a:avLst>
            </a:prstGeom>
            <a:gradFill rotWithShape="1">
              <a:gsLst>
                <a:gs pos="0">
                  <a:srgbClr val="2C5D98"/>
                </a:gs>
                <a:gs pos="80000">
                  <a:srgbClr val="3C7BC7"/>
                </a:gs>
                <a:gs pos="100000">
                  <a:srgbClr val="3A7CCB"/>
                </a:gs>
              </a:gsLst>
              <a:lin ang="16200000"/>
            </a:gradFill>
            <a:ln w="9525">
              <a:solidFill>
                <a:srgbClr val="4A7EBB"/>
              </a:solidFill>
              <a:round/>
              <a:headEnd/>
              <a:tailEnd/>
            </a:ln>
            <a:effectLst>
              <a:outerShdw blurRad="63500" dist="23000" dir="5400000" rotWithShape="0">
                <a:srgbClr val="000000">
                  <a:alpha val="34998"/>
                </a:srgbClr>
              </a:outerShdw>
            </a:effectLst>
          </p:spPr>
          <p:txBody>
            <a:bodyPr lIns="0" tIns="0" rIns="0" bIns="0" anchor="ctr"/>
            <a:lstStyle/>
            <a:p>
              <a:pPr algn="ctr" fontAlgn="auto">
                <a:spcBef>
                  <a:spcPts val="0"/>
                </a:spcBef>
                <a:spcAft>
                  <a:spcPts val="0"/>
                </a:spcAft>
                <a:defRPr/>
              </a:pPr>
              <a:r>
                <a:rPr lang="en-US" sz="1050" b="1" dirty="0">
                  <a:solidFill>
                    <a:prstClr val="white"/>
                  </a:solidFill>
                  <a:latin typeface="Calibri"/>
                  <a:ea typeface="+mn-ea"/>
                  <a:cs typeface="+mn-cs"/>
                </a:rPr>
                <a:t>Cold Slice DB 1</a:t>
              </a:r>
            </a:p>
          </p:txBody>
        </p:sp>
        <p:sp>
          <p:nvSpPr>
            <p:cNvPr id="20" name="Can 19"/>
            <p:cNvSpPr>
              <a:spLocks noChangeArrowheads="1"/>
            </p:cNvSpPr>
            <p:nvPr/>
          </p:nvSpPr>
          <p:spPr bwMode="auto">
            <a:xfrm>
              <a:off x="4541256" y="3377041"/>
              <a:ext cx="382596" cy="596944"/>
            </a:xfrm>
            <a:prstGeom prst="can">
              <a:avLst>
                <a:gd name="adj" fmla="val 25000"/>
              </a:avLst>
            </a:prstGeom>
            <a:gradFill rotWithShape="1">
              <a:gsLst>
                <a:gs pos="0">
                  <a:srgbClr val="2C5D98"/>
                </a:gs>
                <a:gs pos="80000">
                  <a:srgbClr val="3C7BC7"/>
                </a:gs>
                <a:gs pos="100000">
                  <a:srgbClr val="3A7CCB"/>
                </a:gs>
              </a:gsLst>
              <a:lin ang="16200000"/>
            </a:gradFill>
            <a:ln w="9525">
              <a:solidFill>
                <a:srgbClr val="4A7EBB"/>
              </a:solidFill>
              <a:round/>
              <a:headEnd/>
              <a:tailEnd/>
            </a:ln>
            <a:effectLst>
              <a:outerShdw blurRad="63500" dist="23000" dir="5400000" rotWithShape="0">
                <a:srgbClr val="000000">
                  <a:alpha val="34998"/>
                </a:srgbClr>
              </a:outerShdw>
            </a:effectLst>
          </p:spPr>
          <p:txBody>
            <a:bodyPr lIns="0" tIns="0" rIns="0" bIns="0" anchor="ctr"/>
            <a:lstStyle/>
            <a:p>
              <a:pPr algn="ctr" fontAlgn="auto">
                <a:spcBef>
                  <a:spcPts val="0"/>
                </a:spcBef>
                <a:spcAft>
                  <a:spcPts val="0"/>
                </a:spcAft>
                <a:defRPr/>
              </a:pPr>
              <a:r>
                <a:rPr lang="en-US" sz="1050" b="1" dirty="0">
                  <a:solidFill>
                    <a:prstClr val="white"/>
                  </a:solidFill>
                  <a:latin typeface="Calibri"/>
                  <a:ea typeface="+mn-ea"/>
                  <a:cs typeface="+mn-cs"/>
                </a:rPr>
                <a:t>Cold Slice DB 2</a:t>
              </a:r>
            </a:p>
          </p:txBody>
        </p:sp>
        <p:sp>
          <p:nvSpPr>
            <p:cNvPr id="21" name="Can 20"/>
            <p:cNvSpPr>
              <a:spLocks noChangeArrowheads="1"/>
            </p:cNvSpPr>
            <p:nvPr/>
          </p:nvSpPr>
          <p:spPr bwMode="auto">
            <a:xfrm>
              <a:off x="5916063" y="2265709"/>
              <a:ext cx="382596" cy="596944"/>
            </a:xfrm>
            <a:prstGeom prst="can">
              <a:avLst>
                <a:gd name="adj" fmla="val 25000"/>
              </a:avLst>
            </a:prstGeom>
            <a:gradFill rotWithShape="1">
              <a:gsLst>
                <a:gs pos="0">
                  <a:srgbClr val="CB6C1D"/>
                </a:gs>
                <a:gs pos="80000">
                  <a:srgbClr val="FF8F2A"/>
                </a:gs>
                <a:gs pos="100000">
                  <a:srgbClr val="FF8F26"/>
                </a:gs>
              </a:gsLst>
              <a:lin ang="16200000"/>
            </a:gradFill>
            <a:ln w="9525">
              <a:solidFill>
                <a:srgbClr val="F69240"/>
              </a:solidFill>
              <a:round/>
              <a:headEnd/>
              <a:tailEnd/>
            </a:ln>
            <a:effectLst>
              <a:outerShdw blurRad="63500" dist="23000" dir="5400000" rotWithShape="0">
                <a:srgbClr val="000000">
                  <a:alpha val="34998"/>
                </a:srgbClr>
              </a:outerShdw>
            </a:effectLst>
          </p:spPr>
          <p:txBody>
            <a:bodyPr lIns="0" tIns="0" rIns="0" bIns="0" anchor="ctr"/>
            <a:lstStyle/>
            <a:p>
              <a:pPr algn="ctr" fontAlgn="auto">
                <a:spcBef>
                  <a:spcPts val="0"/>
                </a:spcBef>
                <a:spcAft>
                  <a:spcPts val="0"/>
                </a:spcAft>
                <a:defRPr/>
              </a:pPr>
              <a:r>
                <a:rPr lang="en-US" sz="1050" b="1" dirty="0" err="1">
                  <a:solidFill>
                    <a:prstClr val="white"/>
                  </a:solidFill>
                  <a:latin typeface="Calibri"/>
                  <a:ea typeface="+mn-ea"/>
                  <a:cs typeface="+mn-cs"/>
                </a:rPr>
                <a:t>WarmSlice</a:t>
              </a:r>
              <a:r>
                <a:rPr lang="en-US" sz="1050" b="1" dirty="0">
                  <a:solidFill>
                    <a:prstClr val="white"/>
                  </a:solidFill>
                  <a:latin typeface="Calibri"/>
                  <a:ea typeface="+mn-ea"/>
                  <a:cs typeface="+mn-cs"/>
                </a:rPr>
                <a:t> DB 1</a:t>
              </a:r>
            </a:p>
          </p:txBody>
        </p:sp>
        <p:sp>
          <p:nvSpPr>
            <p:cNvPr id="22" name="Can 21"/>
            <p:cNvSpPr>
              <a:spLocks noChangeArrowheads="1"/>
            </p:cNvSpPr>
            <p:nvPr/>
          </p:nvSpPr>
          <p:spPr bwMode="auto">
            <a:xfrm>
              <a:off x="5954164" y="3559617"/>
              <a:ext cx="382596" cy="596944"/>
            </a:xfrm>
            <a:prstGeom prst="can">
              <a:avLst>
                <a:gd name="adj" fmla="val 25000"/>
              </a:avLst>
            </a:prstGeom>
            <a:gradFill rotWithShape="1">
              <a:gsLst>
                <a:gs pos="0">
                  <a:srgbClr val="CB6C1D"/>
                </a:gs>
                <a:gs pos="80000">
                  <a:srgbClr val="FF8F2A"/>
                </a:gs>
                <a:gs pos="100000">
                  <a:srgbClr val="FF8F26"/>
                </a:gs>
              </a:gsLst>
              <a:lin ang="16200000"/>
            </a:gradFill>
            <a:ln w="9525">
              <a:solidFill>
                <a:srgbClr val="F69240"/>
              </a:solidFill>
              <a:round/>
              <a:headEnd/>
              <a:tailEnd/>
            </a:ln>
            <a:effectLst>
              <a:outerShdw blurRad="63500" dist="23000" dir="5400000" rotWithShape="0">
                <a:srgbClr val="000000">
                  <a:alpha val="34998"/>
                </a:srgbClr>
              </a:outerShdw>
            </a:effectLst>
          </p:spPr>
          <p:txBody>
            <a:bodyPr lIns="0" tIns="0" rIns="0" bIns="0" anchor="ctr"/>
            <a:lstStyle/>
            <a:p>
              <a:pPr algn="ctr" fontAlgn="auto">
                <a:spcBef>
                  <a:spcPts val="0"/>
                </a:spcBef>
                <a:spcAft>
                  <a:spcPts val="0"/>
                </a:spcAft>
                <a:defRPr/>
              </a:pPr>
              <a:r>
                <a:rPr lang="en-US" sz="1050" b="1" dirty="0" err="1">
                  <a:solidFill>
                    <a:prstClr val="white"/>
                  </a:solidFill>
                  <a:latin typeface="Calibri"/>
                  <a:ea typeface="+mn-ea"/>
                  <a:cs typeface="+mn-cs"/>
                </a:rPr>
                <a:t>WarmSlice</a:t>
              </a:r>
              <a:r>
                <a:rPr lang="en-US" sz="1050" b="1" dirty="0">
                  <a:solidFill>
                    <a:prstClr val="white"/>
                  </a:solidFill>
                  <a:latin typeface="Calibri"/>
                  <a:ea typeface="+mn-ea"/>
                  <a:cs typeface="+mn-cs"/>
                </a:rPr>
                <a:t> DB 2</a:t>
              </a:r>
            </a:p>
          </p:txBody>
        </p:sp>
        <p:sp>
          <p:nvSpPr>
            <p:cNvPr id="23" name="Octagon 22"/>
            <p:cNvSpPr>
              <a:spLocks noChangeArrowheads="1"/>
            </p:cNvSpPr>
            <p:nvPr/>
          </p:nvSpPr>
          <p:spPr bwMode="auto">
            <a:xfrm>
              <a:off x="3739549" y="2713417"/>
              <a:ext cx="687404" cy="447708"/>
            </a:xfrm>
            <a:prstGeom prst="octagon">
              <a:avLst>
                <a:gd name="adj" fmla="val 29287"/>
              </a:avLst>
            </a:prstGeom>
            <a:gradFill rotWithShape="1">
              <a:gsLst>
                <a:gs pos="0">
                  <a:srgbClr val="98A4BE"/>
                </a:gs>
                <a:gs pos="50000">
                  <a:srgbClr val="C2C7D6"/>
                </a:gs>
                <a:gs pos="100000">
                  <a:srgbClr val="E1E4EB"/>
                </a:gs>
              </a:gsLst>
              <a:lin ang="18900000" scaled="1"/>
            </a:gradFill>
            <a:ln w="9525">
              <a:solidFill>
                <a:srgbClr val="4A7EBB"/>
              </a:solidFill>
              <a:miter lim="800000"/>
              <a:headEnd/>
              <a:tailEnd/>
            </a:ln>
            <a:effectLst>
              <a:outerShdw blurRad="63500" dist="20000" dir="5400000" rotWithShape="0">
                <a:srgbClr val="000000">
                  <a:alpha val="37999"/>
                </a:srgbClr>
              </a:outerShdw>
            </a:effectLst>
          </p:spPr>
          <p:txBody>
            <a:bodyPr lIns="0" tIns="0" rIns="0" bIns="0" anchor="ctr"/>
            <a:lstStyle/>
            <a:p>
              <a:pPr algn="ctr" fontAlgn="auto">
                <a:spcBef>
                  <a:spcPts val="0"/>
                </a:spcBef>
                <a:spcAft>
                  <a:spcPts val="0"/>
                </a:spcAft>
                <a:defRPr/>
              </a:pPr>
              <a:r>
                <a:rPr lang="en-US" sz="1050" b="1" dirty="0">
                  <a:solidFill>
                    <a:prstClr val="black"/>
                  </a:solidFill>
                  <a:latin typeface="Calibri"/>
                  <a:ea typeface="+mn-ea"/>
                  <a:cs typeface="+mn-cs"/>
                </a:rPr>
                <a:t>Merge Workflow</a:t>
              </a:r>
            </a:p>
          </p:txBody>
        </p:sp>
        <p:sp>
          <p:nvSpPr>
            <p:cNvPr id="24" name="Octagon 23"/>
            <p:cNvSpPr>
              <a:spLocks noChangeArrowheads="1"/>
            </p:cNvSpPr>
            <p:nvPr/>
          </p:nvSpPr>
          <p:spPr bwMode="auto">
            <a:xfrm>
              <a:off x="3739549" y="3359577"/>
              <a:ext cx="687404" cy="447708"/>
            </a:xfrm>
            <a:prstGeom prst="octagon">
              <a:avLst>
                <a:gd name="adj" fmla="val 29287"/>
              </a:avLst>
            </a:prstGeom>
            <a:gradFill rotWithShape="1">
              <a:gsLst>
                <a:gs pos="0">
                  <a:srgbClr val="98A4BE"/>
                </a:gs>
                <a:gs pos="50000">
                  <a:srgbClr val="C2C7D6"/>
                </a:gs>
                <a:gs pos="100000">
                  <a:srgbClr val="E1E4EB"/>
                </a:gs>
              </a:gsLst>
              <a:lin ang="18900000" scaled="1"/>
            </a:gradFill>
            <a:ln w="9525">
              <a:solidFill>
                <a:srgbClr val="4A7EBB"/>
              </a:solidFill>
              <a:miter lim="800000"/>
              <a:headEnd/>
              <a:tailEnd/>
            </a:ln>
            <a:effectLst>
              <a:outerShdw blurRad="63500" dist="20000" dir="5400000" rotWithShape="0">
                <a:srgbClr val="000000">
                  <a:alpha val="37999"/>
                </a:srgbClr>
              </a:outerShdw>
            </a:effectLst>
          </p:spPr>
          <p:txBody>
            <a:bodyPr lIns="0" tIns="0" rIns="0" bIns="0" anchor="ctr"/>
            <a:lstStyle/>
            <a:p>
              <a:pPr algn="ctr" fontAlgn="auto">
                <a:spcBef>
                  <a:spcPts val="0"/>
                </a:spcBef>
                <a:spcAft>
                  <a:spcPts val="0"/>
                </a:spcAft>
                <a:defRPr/>
              </a:pPr>
              <a:r>
                <a:rPr lang="en-US" sz="1050" b="1" dirty="0">
                  <a:solidFill>
                    <a:prstClr val="black"/>
                  </a:solidFill>
                  <a:latin typeface="Calibri"/>
                  <a:ea typeface="+mn-ea"/>
                  <a:cs typeface="+mn-cs"/>
                </a:rPr>
                <a:t>Merge Workflow</a:t>
              </a:r>
            </a:p>
          </p:txBody>
        </p:sp>
        <p:sp>
          <p:nvSpPr>
            <p:cNvPr id="25" name="Can 24"/>
            <p:cNvSpPr>
              <a:spLocks noChangeArrowheads="1"/>
            </p:cNvSpPr>
            <p:nvPr/>
          </p:nvSpPr>
          <p:spPr bwMode="auto">
            <a:xfrm>
              <a:off x="6260558" y="2762633"/>
              <a:ext cx="382597" cy="596944"/>
            </a:xfrm>
            <a:prstGeom prst="can">
              <a:avLst>
                <a:gd name="adj" fmla="val 25000"/>
              </a:avLst>
            </a:prstGeom>
            <a:gradFill rotWithShape="1">
              <a:gsLst>
                <a:gs pos="0">
                  <a:srgbClr val="9B2D2A"/>
                </a:gs>
                <a:gs pos="80000">
                  <a:srgbClr val="CB3D3A"/>
                </a:gs>
                <a:gs pos="100000">
                  <a:srgbClr val="CE3B37"/>
                </a:gs>
              </a:gsLst>
              <a:lin ang="16200000"/>
            </a:gradFill>
            <a:ln w="9525">
              <a:solidFill>
                <a:srgbClr val="BE4B48"/>
              </a:solidFill>
              <a:round/>
              <a:headEnd/>
              <a:tailEnd/>
            </a:ln>
            <a:effectLst>
              <a:outerShdw blurRad="63500" dist="23000" dir="5400000" rotWithShape="0">
                <a:srgbClr val="000000">
                  <a:alpha val="34998"/>
                </a:srgbClr>
              </a:outerShdw>
            </a:effectLst>
          </p:spPr>
          <p:txBody>
            <a:bodyPr lIns="0" tIns="0" rIns="0" bIns="0" anchor="ctr"/>
            <a:lstStyle/>
            <a:p>
              <a:pPr algn="ctr" fontAlgn="auto">
                <a:spcBef>
                  <a:spcPts val="0"/>
                </a:spcBef>
                <a:spcAft>
                  <a:spcPts val="0"/>
                </a:spcAft>
                <a:defRPr/>
              </a:pPr>
              <a:r>
                <a:rPr lang="en-US" sz="1050" b="1" dirty="0">
                  <a:solidFill>
                    <a:prstClr val="white"/>
                  </a:solidFill>
                  <a:latin typeface="Calibri"/>
                  <a:ea typeface="+mn-ea"/>
                  <a:cs typeface="+mn-cs"/>
                </a:rPr>
                <a:t>Hot Slice DB 2</a:t>
              </a:r>
            </a:p>
          </p:txBody>
        </p:sp>
        <p:sp>
          <p:nvSpPr>
            <p:cNvPr id="26" name="Can 25"/>
            <p:cNvSpPr>
              <a:spLocks noChangeArrowheads="1"/>
            </p:cNvSpPr>
            <p:nvPr/>
          </p:nvSpPr>
          <p:spPr bwMode="auto">
            <a:xfrm>
              <a:off x="6336760" y="3658049"/>
              <a:ext cx="382597" cy="596944"/>
            </a:xfrm>
            <a:prstGeom prst="can">
              <a:avLst>
                <a:gd name="adj" fmla="val 25000"/>
              </a:avLst>
            </a:prstGeom>
            <a:gradFill rotWithShape="1">
              <a:gsLst>
                <a:gs pos="0">
                  <a:srgbClr val="9B2D2A"/>
                </a:gs>
                <a:gs pos="80000">
                  <a:srgbClr val="CB3D3A"/>
                </a:gs>
                <a:gs pos="100000">
                  <a:srgbClr val="CE3B37"/>
                </a:gs>
              </a:gsLst>
              <a:lin ang="16200000"/>
            </a:gradFill>
            <a:ln w="9525">
              <a:solidFill>
                <a:srgbClr val="BE4B48"/>
              </a:solidFill>
              <a:round/>
              <a:headEnd/>
              <a:tailEnd/>
            </a:ln>
            <a:effectLst>
              <a:outerShdw blurRad="63500" dist="23000" dir="5400000" rotWithShape="0">
                <a:srgbClr val="000000">
                  <a:alpha val="34998"/>
                </a:srgbClr>
              </a:outerShdw>
            </a:effectLst>
          </p:spPr>
          <p:txBody>
            <a:bodyPr lIns="0" tIns="0" rIns="0" bIns="0" anchor="ctr"/>
            <a:lstStyle/>
            <a:p>
              <a:pPr algn="ctr" fontAlgn="auto">
                <a:spcBef>
                  <a:spcPts val="0"/>
                </a:spcBef>
                <a:spcAft>
                  <a:spcPts val="0"/>
                </a:spcAft>
                <a:defRPr/>
              </a:pPr>
              <a:r>
                <a:rPr lang="en-US" sz="1050" b="1" dirty="0">
                  <a:solidFill>
                    <a:prstClr val="white"/>
                  </a:solidFill>
                  <a:latin typeface="Calibri"/>
                  <a:ea typeface="+mn-ea"/>
                  <a:cs typeface="+mn-cs"/>
                </a:rPr>
                <a:t>Hot Slice DB 1</a:t>
              </a:r>
            </a:p>
          </p:txBody>
        </p:sp>
        <p:sp>
          <p:nvSpPr>
            <p:cNvPr id="27" name="Octagon 26"/>
            <p:cNvSpPr>
              <a:spLocks noChangeArrowheads="1"/>
            </p:cNvSpPr>
            <p:nvPr/>
          </p:nvSpPr>
          <p:spPr bwMode="auto">
            <a:xfrm>
              <a:off x="5038154" y="2713417"/>
              <a:ext cx="687404" cy="447708"/>
            </a:xfrm>
            <a:prstGeom prst="octagon">
              <a:avLst>
                <a:gd name="adj" fmla="val 29287"/>
              </a:avLst>
            </a:prstGeom>
            <a:gradFill rotWithShape="1">
              <a:gsLst>
                <a:gs pos="0">
                  <a:srgbClr val="FFE980"/>
                </a:gs>
                <a:gs pos="50000">
                  <a:srgbClr val="FFEFB3"/>
                </a:gs>
                <a:gs pos="100000">
                  <a:srgbClr val="FFF6DA"/>
                </a:gs>
              </a:gsLst>
              <a:lin ang="18900000" scaled="1"/>
            </a:gradFill>
            <a:ln w="9525">
              <a:solidFill>
                <a:srgbClr val="000000"/>
              </a:solidFill>
              <a:miter lim="800000"/>
              <a:headEnd/>
              <a:tailEnd/>
            </a:ln>
            <a:effectLst>
              <a:outerShdw blurRad="63500" dist="20000" dir="5400000" rotWithShape="0">
                <a:srgbClr val="000000">
                  <a:alpha val="37999"/>
                </a:srgbClr>
              </a:outerShdw>
            </a:effectLst>
          </p:spPr>
          <p:txBody>
            <a:bodyPr lIns="0" tIns="0" rIns="0" bIns="0" anchor="ctr"/>
            <a:lstStyle/>
            <a:p>
              <a:pPr algn="ctr" fontAlgn="auto">
                <a:spcBef>
                  <a:spcPts val="0"/>
                </a:spcBef>
                <a:spcAft>
                  <a:spcPts val="0"/>
                </a:spcAft>
                <a:defRPr/>
              </a:pPr>
              <a:r>
                <a:rPr lang="en-US" sz="1050" b="1" dirty="0">
                  <a:solidFill>
                    <a:prstClr val="black"/>
                  </a:solidFill>
                  <a:latin typeface="Calibri"/>
                  <a:ea typeface="+mn-ea"/>
                  <a:cs typeface="+mn-cs"/>
                </a:rPr>
                <a:t>Flip Workflow</a:t>
              </a:r>
            </a:p>
          </p:txBody>
        </p:sp>
        <p:sp>
          <p:nvSpPr>
            <p:cNvPr id="28" name="Octagon 27"/>
            <p:cNvSpPr>
              <a:spLocks noChangeArrowheads="1"/>
            </p:cNvSpPr>
            <p:nvPr/>
          </p:nvSpPr>
          <p:spPr bwMode="auto">
            <a:xfrm>
              <a:off x="5038154" y="3540565"/>
              <a:ext cx="687404" cy="447708"/>
            </a:xfrm>
            <a:prstGeom prst="octagon">
              <a:avLst>
                <a:gd name="adj" fmla="val 29287"/>
              </a:avLst>
            </a:prstGeom>
            <a:gradFill rotWithShape="1">
              <a:gsLst>
                <a:gs pos="0">
                  <a:srgbClr val="FFE980"/>
                </a:gs>
                <a:gs pos="50000">
                  <a:srgbClr val="FFEFB3"/>
                </a:gs>
                <a:gs pos="100000">
                  <a:srgbClr val="FFF6DA"/>
                </a:gs>
              </a:gsLst>
              <a:lin ang="18900000" scaled="1"/>
            </a:gradFill>
            <a:ln w="9525">
              <a:solidFill>
                <a:srgbClr val="000000"/>
              </a:solidFill>
              <a:miter lim="800000"/>
              <a:headEnd/>
              <a:tailEnd/>
            </a:ln>
            <a:effectLst>
              <a:outerShdw blurRad="63500" dist="20000" dir="5400000" rotWithShape="0">
                <a:srgbClr val="000000">
                  <a:alpha val="37999"/>
                </a:srgbClr>
              </a:outerShdw>
            </a:effectLst>
          </p:spPr>
          <p:txBody>
            <a:bodyPr lIns="0" tIns="0" rIns="0" bIns="0" anchor="ctr"/>
            <a:lstStyle/>
            <a:p>
              <a:pPr algn="ctr" fontAlgn="auto">
                <a:spcBef>
                  <a:spcPts val="0"/>
                </a:spcBef>
                <a:spcAft>
                  <a:spcPts val="0"/>
                </a:spcAft>
                <a:defRPr/>
              </a:pPr>
              <a:r>
                <a:rPr lang="en-US" sz="1050" b="1" dirty="0">
                  <a:solidFill>
                    <a:prstClr val="black"/>
                  </a:solidFill>
                  <a:latin typeface="Calibri"/>
                  <a:ea typeface="+mn-ea"/>
                  <a:cs typeface="+mn-cs"/>
                </a:rPr>
                <a:t>Flip Workflow</a:t>
              </a:r>
            </a:p>
          </p:txBody>
        </p:sp>
        <p:sp>
          <p:nvSpPr>
            <p:cNvPr id="29" name="Flowchart: Magnetic Disk 26"/>
            <p:cNvSpPr>
              <a:spLocks noChangeArrowheads="1"/>
            </p:cNvSpPr>
            <p:nvPr/>
          </p:nvSpPr>
          <p:spPr bwMode="auto">
            <a:xfrm>
              <a:off x="7062265" y="3410381"/>
              <a:ext cx="557225" cy="695377"/>
            </a:xfrm>
            <a:prstGeom prst="flowChartMagneticDisk">
              <a:avLst/>
            </a:prstGeom>
            <a:gradFill rotWithShape="1">
              <a:gsLst>
                <a:gs pos="0">
                  <a:srgbClr val="FFA2A1"/>
                </a:gs>
                <a:gs pos="35001">
                  <a:srgbClr val="FFBEBD"/>
                </a:gs>
                <a:gs pos="100000">
                  <a:srgbClr val="FFE5E5"/>
                </a:gs>
              </a:gsLst>
              <a:lin ang="16200000" scaled="1"/>
            </a:gradFill>
            <a:ln w="9525">
              <a:solidFill>
                <a:srgbClr val="BE4B48"/>
              </a:solidFill>
              <a:prstDash val="dash"/>
              <a:round/>
              <a:headEnd/>
              <a:tailEnd/>
            </a:ln>
            <a:effectLst>
              <a:outerShdw blurRad="63500" dist="20000" dir="5400000" rotWithShape="0">
                <a:srgbClr val="000000">
                  <a:alpha val="37999"/>
                </a:srgbClr>
              </a:outerShdw>
            </a:effectLst>
          </p:spPr>
          <p:txBody>
            <a:bodyPr lIns="0" tIns="0" rIns="0" bIns="0" anchor="ctr"/>
            <a:lstStyle/>
            <a:p>
              <a:pPr algn="ctr" fontAlgn="auto">
                <a:spcBef>
                  <a:spcPts val="0"/>
                </a:spcBef>
                <a:spcAft>
                  <a:spcPts val="0"/>
                </a:spcAft>
                <a:defRPr/>
              </a:pPr>
              <a:r>
                <a:rPr lang="en-US" sz="1050" b="1" dirty="0" err="1">
                  <a:solidFill>
                    <a:prstClr val="black"/>
                  </a:solidFill>
                  <a:latin typeface="Calibri"/>
                  <a:ea typeface="+mn-ea"/>
                  <a:cs typeface="+mn-cs"/>
                </a:rPr>
                <a:t>MainDB</a:t>
              </a:r>
              <a:r>
                <a:rPr lang="en-US" sz="1050" b="1" dirty="0">
                  <a:solidFill>
                    <a:prstClr val="black"/>
                  </a:solidFill>
                  <a:latin typeface="Calibri"/>
                  <a:ea typeface="+mn-ea"/>
                  <a:cs typeface="+mn-cs"/>
                </a:rPr>
                <a:t> Distributed View</a:t>
              </a:r>
            </a:p>
          </p:txBody>
        </p:sp>
        <p:sp>
          <p:nvSpPr>
            <p:cNvPr id="30" name="Flowchart: Magnetic Disk 27"/>
            <p:cNvSpPr>
              <a:spLocks noChangeArrowheads="1"/>
            </p:cNvSpPr>
            <p:nvPr/>
          </p:nvSpPr>
          <p:spPr bwMode="auto">
            <a:xfrm>
              <a:off x="6986063" y="2762633"/>
              <a:ext cx="557225" cy="696965"/>
            </a:xfrm>
            <a:prstGeom prst="flowChartMagneticDisk">
              <a:avLst/>
            </a:prstGeom>
            <a:gradFill rotWithShape="1">
              <a:gsLst>
                <a:gs pos="0">
                  <a:srgbClr val="FFBE86"/>
                </a:gs>
                <a:gs pos="35001">
                  <a:srgbClr val="FFD0AA"/>
                </a:gs>
                <a:gs pos="100000">
                  <a:srgbClr val="FFEBDB"/>
                </a:gs>
              </a:gsLst>
              <a:lin ang="16200000" scaled="1"/>
            </a:gradFill>
            <a:ln w="9525">
              <a:solidFill>
                <a:srgbClr val="F69240"/>
              </a:solidFill>
              <a:prstDash val="dash"/>
              <a:round/>
              <a:headEnd/>
              <a:tailEnd/>
            </a:ln>
            <a:effectLst>
              <a:outerShdw blurRad="63500" dist="20000" dir="5400000" rotWithShape="0">
                <a:srgbClr val="000000">
                  <a:alpha val="37999"/>
                </a:srgbClr>
              </a:outerShdw>
            </a:effectLst>
          </p:spPr>
          <p:txBody>
            <a:bodyPr lIns="0" tIns="0" rIns="0" bIns="0" anchor="ctr"/>
            <a:lstStyle/>
            <a:p>
              <a:pPr algn="ctr" fontAlgn="auto">
                <a:spcBef>
                  <a:spcPts val="0"/>
                </a:spcBef>
                <a:spcAft>
                  <a:spcPts val="0"/>
                </a:spcAft>
                <a:defRPr/>
              </a:pPr>
              <a:r>
                <a:rPr lang="en-US" sz="1050" b="1" dirty="0" err="1">
                  <a:solidFill>
                    <a:prstClr val="black"/>
                  </a:solidFill>
                  <a:latin typeface="Calibri"/>
                  <a:ea typeface="+mn-ea"/>
                  <a:cs typeface="+mn-cs"/>
                </a:rPr>
                <a:t>MainDB</a:t>
              </a:r>
              <a:endParaRPr lang="en-US" sz="1050" b="1" dirty="0">
                <a:solidFill>
                  <a:prstClr val="black"/>
                </a:solidFill>
                <a:latin typeface="Calibri"/>
                <a:ea typeface="+mn-ea"/>
                <a:cs typeface="+mn-cs"/>
              </a:endParaRPr>
            </a:p>
            <a:p>
              <a:pPr algn="ctr" fontAlgn="auto">
                <a:spcBef>
                  <a:spcPts val="0"/>
                </a:spcBef>
                <a:spcAft>
                  <a:spcPts val="0"/>
                </a:spcAft>
                <a:defRPr/>
              </a:pPr>
              <a:r>
                <a:rPr lang="en-US" sz="1050" b="1" dirty="0">
                  <a:solidFill>
                    <a:prstClr val="black"/>
                  </a:solidFill>
                  <a:latin typeface="Calibri"/>
                  <a:ea typeface="+mn-ea"/>
                  <a:cs typeface="+mn-cs"/>
                </a:rPr>
                <a:t>Distributed View</a:t>
              </a:r>
            </a:p>
          </p:txBody>
        </p:sp>
        <p:sp>
          <p:nvSpPr>
            <p:cNvPr id="31" name="Dodecagon 28"/>
            <p:cNvSpPr>
              <a:spLocks noChangeArrowheads="1"/>
            </p:cNvSpPr>
            <p:nvPr/>
          </p:nvSpPr>
          <p:spPr bwMode="auto">
            <a:xfrm>
              <a:off x="7559163" y="3111909"/>
              <a:ext cx="917596" cy="546141"/>
            </a:xfrm>
            <a:custGeom>
              <a:avLst/>
              <a:gdLst>
                <a:gd name="T0" fmla="*/ 794655 w 917596"/>
                <a:gd name="T1" fmla="*/ 73173 h 546141"/>
                <a:gd name="T2" fmla="*/ 917596 w 917596"/>
                <a:gd name="T3" fmla="*/ 199898 h 546141"/>
                <a:gd name="T4" fmla="*/ 917596 w 917596"/>
                <a:gd name="T5" fmla="*/ 346243 h 546141"/>
                <a:gd name="T6" fmla="*/ 794655 w 917596"/>
                <a:gd name="T7" fmla="*/ 472968 h 546141"/>
                <a:gd name="T8" fmla="*/ 581739 w 917596"/>
                <a:gd name="T9" fmla="*/ 546141 h 546141"/>
                <a:gd name="T10" fmla="*/ 335857 w 917596"/>
                <a:gd name="T11" fmla="*/ 546141 h 546141"/>
                <a:gd name="T12" fmla="*/ 122941 w 917596"/>
                <a:gd name="T13" fmla="*/ 472968 h 546141"/>
                <a:gd name="T14" fmla="*/ 0 w 917596"/>
                <a:gd name="T15" fmla="*/ 346243 h 546141"/>
                <a:gd name="T16" fmla="*/ 0 w 917596"/>
                <a:gd name="T17" fmla="*/ 199898 h 546141"/>
                <a:gd name="T18" fmla="*/ 122941 w 917596"/>
                <a:gd name="T19" fmla="*/ 73173 h 546141"/>
                <a:gd name="T20" fmla="*/ 335857 w 917596"/>
                <a:gd name="T21" fmla="*/ 0 h 546141"/>
                <a:gd name="T22" fmla="*/ 581739 w 917596"/>
                <a:gd name="T23" fmla="*/ 0 h 546141"/>
                <a:gd name="T24" fmla="*/ 0 60000 65536"/>
                <a:gd name="T25" fmla="*/ 0 60000 65536"/>
                <a:gd name="T26" fmla="*/ 0 60000 65536"/>
                <a:gd name="T27" fmla="*/ 0 60000 65536"/>
                <a:gd name="T28" fmla="*/ 5898240 60000 65536"/>
                <a:gd name="T29" fmla="*/ 5898240 60000 65536"/>
                <a:gd name="T30" fmla="*/ 11796480 60000 65536"/>
                <a:gd name="T31" fmla="*/ 11796480 60000 65536"/>
                <a:gd name="T32" fmla="*/ 11796480 60000 65536"/>
                <a:gd name="T33" fmla="*/ 11796480 60000 65536"/>
                <a:gd name="T34" fmla="*/ 17694720 60000 65536"/>
                <a:gd name="T35" fmla="*/ 17694720 60000 65536"/>
                <a:gd name="T36" fmla="*/ 122941 w 917596"/>
                <a:gd name="T37" fmla="*/ 73173 h 546141"/>
                <a:gd name="T38" fmla="*/ 794655 w 917596"/>
                <a:gd name="T39" fmla="*/ 472968 h 5461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7596" h="546141">
                  <a:moveTo>
                    <a:pt x="0" y="199898"/>
                  </a:moveTo>
                  <a:lnTo>
                    <a:pt x="122941" y="73173"/>
                  </a:lnTo>
                  <a:lnTo>
                    <a:pt x="335857" y="0"/>
                  </a:lnTo>
                  <a:lnTo>
                    <a:pt x="581739" y="0"/>
                  </a:lnTo>
                  <a:lnTo>
                    <a:pt x="794655" y="73173"/>
                  </a:lnTo>
                  <a:lnTo>
                    <a:pt x="917596" y="199898"/>
                  </a:lnTo>
                  <a:lnTo>
                    <a:pt x="917596" y="346243"/>
                  </a:lnTo>
                  <a:lnTo>
                    <a:pt x="794655" y="472968"/>
                  </a:lnTo>
                  <a:lnTo>
                    <a:pt x="581739" y="546141"/>
                  </a:lnTo>
                  <a:lnTo>
                    <a:pt x="335857" y="546141"/>
                  </a:lnTo>
                  <a:lnTo>
                    <a:pt x="122941" y="472968"/>
                  </a:lnTo>
                  <a:lnTo>
                    <a:pt x="0" y="346243"/>
                  </a:lnTo>
                  <a:lnTo>
                    <a:pt x="0" y="199898"/>
                  </a:lnTo>
                  <a:close/>
                </a:path>
              </a:pathLst>
            </a:custGeom>
            <a:gradFill rotWithShape="1">
              <a:gsLst>
                <a:gs pos="0">
                  <a:srgbClr val="D0C2E2"/>
                </a:gs>
                <a:gs pos="50000">
                  <a:srgbClr val="E1D8EC"/>
                </a:gs>
                <a:gs pos="100000">
                  <a:srgbClr val="F0ECF5"/>
                </a:gs>
              </a:gsLst>
              <a:lin ang="18900000" scaled="1"/>
            </a:gradFill>
            <a:ln w="9525">
              <a:solidFill>
                <a:srgbClr val="7D60A0"/>
              </a:solidFill>
              <a:miter lim="800000"/>
              <a:headEnd/>
              <a:tailEnd/>
            </a:ln>
            <a:effectLst>
              <a:outerShdw blurRad="63500" dist="20000" dir="5400000" rotWithShape="0">
                <a:srgbClr val="000000">
                  <a:alpha val="37999"/>
                </a:srgbClr>
              </a:outerShdw>
            </a:effectLst>
          </p:spPr>
          <p:txBody>
            <a:bodyPr lIns="0" tIns="0" rIns="0" bIns="0" anchor="ctr"/>
            <a:lstStyle/>
            <a:p>
              <a:pPr algn="ctr" fontAlgn="auto">
                <a:spcBef>
                  <a:spcPts val="0"/>
                </a:spcBef>
                <a:spcAft>
                  <a:spcPts val="0"/>
                </a:spcAft>
                <a:defRPr/>
              </a:pPr>
              <a:r>
                <a:rPr lang="en-US" sz="1050" b="1" dirty="0">
                  <a:solidFill>
                    <a:prstClr val="black"/>
                  </a:solidFill>
                  <a:latin typeface="Calibri"/>
                  <a:ea typeface="+mn-ea"/>
                  <a:cs typeface="+mn-cs"/>
                </a:rPr>
                <a:t>CASJobs</a:t>
              </a:r>
            </a:p>
            <a:p>
              <a:pPr algn="ctr" fontAlgn="auto">
                <a:spcBef>
                  <a:spcPts val="0"/>
                </a:spcBef>
                <a:spcAft>
                  <a:spcPts val="0"/>
                </a:spcAft>
                <a:defRPr/>
              </a:pPr>
              <a:r>
                <a:rPr lang="en-US" sz="1050" b="1" dirty="0">
                  <a:solidFill>
                    <a:prstClr val="black"/>
                  </a:solidFill>
                  <a:latin typeface="Calibri"/>
                  <a:ea typeface="+mn-ea"/>
                  <a:cs typeface="+mn-cs"/>
                </a:rPr>
                <a:t>Query Service</a:t>
              </a:r>
            </a:p>
          </p:txBody>
        </p:sp>
        <p:sp>
          <p:nvSpPr>
            <p:cNvPr id="32" name="Smiley Face 31"/>
            <p:cNvSpPr/>
            <p:nvPr/>
          </p:nvSpPr>
          <p:spPr>
            <a:xfrm>
              <a:off x="8820213" y="2862351"/>
              <a:ext cx="305647" cy="398033"/>
            </a:xfrm>
            <a:prstGeom prst="smileyFace">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19050">
              <a:solidFill>
                <a:srgbClr val="8064A2">
                  <a:lumMod val="20000"/>
                  <a:lumOff val="80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tIns="0" bIns="0" anchor="ctr"/>
            <a:lstStyle/>
            <a:p>
              <a:pPr algn="ctr" fontAlgn="auto">
                <a:spcBef>
                  <a:spcPts val="0"/>
                </a:spcBef>
                <a:spcAft>
                  <a:spcPts val="0"/>
                </a:spcAft>
                <a:defRPr/>
              </a:pPr>
              <a:endParaRPr lang="en-US" sz="800">
                <a:solidFill>
                  <a:prstClr val="white"/>
                </a:solidFill>
                <a:latin typeface="Calibri"/>
                <a:ea typeface="+mn-ea"/>
                <a:cs typeface="+mn-cs"/>
              </a:endParaRPr>
            </a:p>
          </p:txBody>
        </p:sp>
        <p:sp>
          <p:nvSpPr>
            <p:cNvPr id="33" name="Smiley Face 32"/>
            <p:cNvSpPr/>
            <p:nvPr/>
          </p:nvSpPr>
          <p:spPr>
            <a:xfrm>
              <a:off x="8820213" y="3558909"/>
              <a:ext cx="305647" cy="398033"/>
            </a:xfrm>
            <a:prstGeom prst="smileyFace">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19050">
              <a:solidFill>
                <a:srgbClr val="8064A2">
                  <a:lumMod val="50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tIns="0" bIns="0" anchor="ctr"/>
            <a:lstStyle/>
            <a:p>
              <a:pPr algn="ctr" fontAlgn="auto">
                <a:spcBef>
                  <a:spcPts val="0"/>
                </a:spcBef>
                <a:spcAft>
                  <a:spcPts val="0"/>
                </a:spcAft>
                <a:defRPr/>
              </a:pPr>
              <a:endParaRPr lang="en-US" sz="800">
                <a:solidFill>
                  <a:prstClr val="white"/>
                </a:solidFill>
                <a:latin typeface="Calibri"/>
                <a:ea typeface="+mn-ea"/>
                <a:cs typeface="+mn-cs"/>
              </a:endParaRPr>
            </a:p>
          </p:txBody>
        </p:sp>
        <p:sp>
          <p:nvSpPr>
            <p:cNvPr id="34" name="Can 33"/>
            <p:cNvSpPr>
              <a:spLocks noChangeArrowheads="1"/>
            </p:cNvSpPr>
            <p:nvPr/>
          </p:nvSpPr>
          <p:spPr bwMode="auto">
            <a:xfrm>
              <a:off x="7865558" y="2662613"/>
              <a:ext cx="381009" cy="298472"/>
            </a:xfrm>
            <a:prstGeom prst="can">
              <a:avLst>
                <a:gd name="adj" fmla="val 25000"/>
              </a:avLst>
            </a:prstGeom>
            <a:gradFill rotWithShape="1">
              <a:gsLst>
                <a:gs pos="0">
                  <a:srgbClr val="5D417E"/>
                </a:gs>
                <a:gs pos="80000">
                  <a:srgbClr val="7B58A6"/>
                </a:gs>
                <a:gs pos="100000">
                  <a:srgbClr val="7B57A8"/>
                </a:gs>
              </a:gsLst>
              <a:lin ang="16200000"/>
            </a:gradFill>
            <a:ln w="9525">
              <a:solidFill>
                <a:srgbClr val="FFFFFF"/>
              </a:solidFill>
              <a:round/>
              <a:headEnd/>
              <a:tailEnd/>
            </a:ln>
            <a:effectLst>
              <a:outerShdw blurRad="63500" dist="23000" dir="5400000" rotWithShape="0">
                <a:srgbClr val="000000">
                  <a:alpha val="34998"/>
                </a:srgbClr>
              </a:outerShdw>
            </a:effectLst>
          </p:spPr>
          <p:txBody>
            <a:bodyPr lIns="0" tIns="0" rIns="0" bIns="0" anchor="ctr"/>
            <a:lstStyle/>
            <a:p>
              <a:pPr algn="ctr" fontAlgn="auto">
                <a:spcBef>
                  <a:spcPts val="0"/>
                </a:spcBef>
                <a:spcAft>
                  <a:spcPts val="0"/>
                </a:spcAft>
                <a:defRPr/>
              </a:pPr>
              <a:r>
                <a:rPr lang="en-US" sz="1050" b="1" dirty="0" err="1">
                  <a:solidFill>
                    <a:prstClr val="white"/>
                  </a:solidFill>
                  <a:latin typeface="Calibri"/>
                  <a:ea typeface="+mn-ea"/>
                  <a:cs typeface="+mn-cs"/>
                </a:rPr>
                <a:t>MyDB</a:t>
              </a:r>
              <a:endParaRPr lang="en-US" sz="1050" b="1" dirty="0">
                <a:solidFill>
                  <a:prstClr val="white"/>
                </a:solidFill>
                <a:latin typeface="Calibri"/>
                <a:ea typeface="+mn-ea"/>
                <a:cs typeface="+mn-cs"/>
              </a:endParaRPr>
            </a:p>
          </p:txBody>
        </p:sp>
        <p:sp>
          <p:nvSpPr>
            <p:cNvPr id="35" name="Can 34"/>
            <p:cNvSpPr>
              <a:spLocks noChangeArrowheads="1"/>
            </p:cNvSpPr>
            <p:nvPr/>
          </p:nvSpPr>
          <p:spPr bwMode="auto">
            <a:xfrm>
              <a:off x="7903659" y="3807285"/>
              <a:ext cx="381009" cy="298472"/>
            </a:xfrm>
            <a:prstGeom prst="can">
              <a:avLst>
                <a:gd name="adj" fmla="val 25000"/>
              </a:avLst>
            </a:prstGeom>
            <a:gradFill rotWithShape="1">
              <a:gsLst>
                <a:gs pos="0">
                  <a:srgbClr val="5D417E"/>
                </a:gs>
                <a:gs pos="80000">
                  <a:srgbClr val="7B58A6"/>
                </a:gs>
                <a:gs pos="100000">
                  <a:srgbClr val="7B57A8"/>
                </a:gs>
              </a:gsLst>
              <a:lin ang="16200000"/>
            </a:gradFill>
            <a:ln w="9525">
              <a:solidFill>
                <a:srgbClr val="403152"/>
              </a:solidFill>
              <a:round/>
              <a:headEnd/>
              <a:tailEnd/>
            </a:ln>
            <a:effectLst>
              <a:outerShdw blurRad="63500" dist="23000" dir="5400000" rotWithShape="0">
                <a:srgbClr val="000000">
                  <a:alpha val="34998"/>
                </a:srgbClr>
              </a:outerShdw>
            </a:effectLst>
          </p:spPr>
          <p:txBody>
            <a:bodyPr lIns="0" tIns="0" rIns="0" bIns="0" anchor="ctr"/>
            <a:lstStyle/>
            <a:p>
              <a:pPr algn="ctr" fontAlgn="auto">
                <a:spcBef>
                  <a:spcPts val="0"/>
                </a:spcBef>
                <a:spcAft>
                  <a:spcPts val="0"/>
                </a:spcAft>
                <a:defRPr/>
              </a:pPr>
              <a:r>
                <a:rPr lang="en-US" sz="1050" b="1" dirty="0" err="1">
                  <a:solidFill>
                    <a:prstClr val="white"/>
                  </a:solidFill>
                  <a:latin typeface="Calibri"/>
                  <a:ea typeface="+mn-ea"/>
                  <a:cs typeface="+mn-cs"/>
                </a:rPr>
                <a:t>MyDB</a:t>
              </a:r>
              <a:endParaRPr lang="en-US" sz="1050" b="1" dirty="0">
                <a:solidFill>
                  <a:prstClr val="white"/>
                </a:solidFill>
                <a:latin typeface="Calibri"/>
                <a:ea typeface="+mn-ea"/>
                <a:cs typeface="+mn-cs"/>
              </a:endParaRPr>
            </a:p>
          </p:txBody>
        </p:sp>
        <p:sp>
          <p:nvSpPr>
            <p:cNvPr id="36" name="Freeform 35"/>
            <p:cNvSpPr>
              <a:spLocks noChangeArrowheads="1"/>
            </p:cNvSpPr>
            <p:nvPr/>
          </p:nvSpPr>
          <p:spPr bwMode="auto">
            <a:xfrm>
              <a:off x="5791684" y="1944499"/>
              <a:ext cx="236078" cy="2808509"/>
            </a:xfrm>
            <a:custGeom>
              <a:avLst/>
              <a:gdLst>
                <a:gd name="T0" fmla="*/ 473 w 470848"/>
                <a:gd name="T1" fmla="*/ 0 h 4067032"/>
                <a:gd name="T2" fmla="*/ 103 w 470848"/>
                <a:gd name="T3" fmla="*/ 18510 h 4067032"/>
                <a:gd name="T4" fmla="*/ 7 w 470848"/>
                <a:gd name="T5" fmla="*/ 49808 h 4067032"/>
                <a:gd name="T6" fmla="*/ 62 w 470848"/>
                <a:gd name="T7" fmla="*/ 79761 h 4067032"/>
                <a:gd name="T8" fmla="*/ 281 w 470848"/>
                <a:gd name="T9" fmla="*/ 100290 h 4067032"/>
                <a:gd name="T10" fmla="*/ 281 w 470848"/>
                <a:gd name="T11" fmla="*/ 100290 h 4067032"/>
                <a:gd name="T12" fmla="*/ 0 60000 65536"/>
                <a:gd name="T13" fmla="*/ 0 60000 65536"/>
                <a:gd name="T14" fmla="*/ 0 60000 65536"/>
                <a:gd name="T15" fmla="*/ 0 60000 65536"/>
                <a:gd name="T16" fmla="*/ 0 60000 65536"/>
                <a:gd name="T17" fmla="*/ 0 60000 65536"/>
                <a:gd name="T18" fmla="*/ 0 w 470848"/>
                <a:gd name="T19" fmla="*/ 0 h 4067032"/>
                <a:gd name="T20" fmla="*/ 470848 w 470848"/>
                <a:gd name="T21" fmla="*/ 4067032 h 4067032"/>
              </a:gdLst>
              <a:ahLst/>
              <a:cxnLst>
                <a:cxn ang="T12">
                  <a:pos x="T0" y="T1"/>
                </a:cxn>
                <a:cxn ang="T13">
                  <a:pos x="T2" y="T3"/>
                </a:cxn>
                <a:cxn ang="T14">
                  <a:pos x="T4" y="T5"/>
                </a:cxn>
                <a:cxn ang="T15">
                  <a:pos x="T6" y="T7"/>
                </a:cxn>
                <a:cxn ang="T16">
                  <a:pos x="T8" y="T9"/>
                </a:cxn>
                <a:cxn ang="T17">
                  <a:pos x="T10" y="T11"/>
                </a:cxn>
              </a:cxnLst>
              <a:rect l="T18" t="T19" r="T20" b="T21"/>
              <a:pathLst>
                <a:path w="470848" h="4067032">
                  <a:moveTo>
                    <a:pt x="470848" y="0"/>
                  </a:moveTo>
                  <a:cubicBezTo>
                    <a:pt x="325272" y="206990"/>
                    <a:pt x="179696" y="413981"/>
                    <a:pt x="102359" y="750626"/>
                  </a:cubicBezTo>
                  <a:cubicBezTo>
                    <a:pt x="25022" y="1087271"/>
                    <a:pt x="13648" y="1605886"/>
                    <a:pt x="6824" y="2019868"/>
                  </a:cubicBezTo>
                  <a:cubicBezTo>
                    <a:pt x="0" y="2433850"/>
                    <a:pt x="15923" y="2893325"/>
                    <a:pt x="61415" y="3234519"/>
                  </a:cubicBezTo>
                  <a:cubicBezTo>
                    <a:pt x="106907" y="3575713"/>
                    <a:pt x="279779" y="4067032"/>
                    <a:pt x="279779" y="4067032"/>
                  </a:cubicBezTo>
                </a:path>
              </a:pathLst>
            </a:custGeom>
            <a:noFill/>
            <a:ln w="63500" cmpd="dbl">
              <a:solidFill>
                <a:srgbClr val="4A7EBB"/>
              </a:solidFill>
              <a:prstDash val="lgDash"/>
              <a:miter lim="800000"/>
              <a:headEnd/>
              <a:tailEnd/>
            </a:ln>
            <a:extLst>
              <a:ext uri="{909E8E84-426E-40dd-AFC4-6F175D3DCCD1}">
                <a14:hiddenFill xmlns:a14="http://schemas.microsoft.com/office/drawing/2010/main">
                  <a:solidFill>
                    <a:srgbClr val="FFFFFF"/>
                  </a:solidFill>
                </a14:hiddenFill>
              </a:ext>
            </a:extLst>
          </p:spPr>
          <p:txBody>
            <a:bodyPr tIns="0" bIns="0" anchor="ctr"/>
            <a:lstStyle/>
            <a:p>
              <a:endParaRPr lang="en-US"/>
            </a:p>
          </p:txBody>
        </p:sp>
        <p:cxnSp>
          <p:nvCxnSpPr>
            <p:cNvPr id="37" name="Straight Arrow Connector 36"/>
            <p:cNvCxnSpPr>
              <a:cxnSpLocks noChangeShapeType="1"/>
              <a:stCxn id="13" idx="3"/>
              <a:endCxn id="12" idx="1"/>
            </p:cNvCxnSpPr>
            <p:nvPr/>
          </p:nvCxnSpPr>
          <p:spPr bwMode="auto">
            <a:xfrm flipV="1">
              <a:off x="1447146" y="2662613"/>
              <a:ext cx="304807" cy="274657"/>
            </a:xfrm>
            <a:prstGeom prst="straightConnector1">
              <a:avLst/>
            </a:prstGeom>
            <a:noFill/>
            <a:ln w="19050">
              <a:solidFill>
                <a:srgbClr val="7F7F7F"/>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8" name="Straight Arrow Connector 37"/>
            <p:cNvCxnSpPr>
              <a:cxnSpLocks noChangeShapeType="1"/>
              <a:stCxn id="13" idx="3"/>
              <a:endCxn id="14" idx="1"/>
            </p:cNvCxnSpPr>
            <p:nvPr/>
          </p:nvCxnSpPr>
          <p:spPr bwMode="auto">
            <a:xfrm>
              <a:off x="1447146" y="2937271"/>
              <a:ext cx="304807" cy="323874"/>
            </a:xfrm>
            <a:prstGeom prst="straightConnector1">
              <a:avLst/>
            </a:prstGeom>
            <a:noFill/>
            <a:ln w="19050">
              <a:solidFill>
                <a:srgbClr val="7F7F7F"/>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9" name="Straight Arrow Connector 38"/>
            <p:cNvCxnSpPr>
              <a:cxnSpLocks noChangeShapeType="1"/>
            </p:cNvCxnSpPr>
            <p:nvPr/>
          </p:nvCxnSpPr>
          <p:spPr bwMode="auto">
            <a:xfrm flipV="1">
              <a:off x="434297" y="2937271"/>
              <a:ext cx="171454" cy="4763"/>
            </a:xfrm>
            <a:prstGeom prst="straightConnector1">
              <a:avLst/>
            </a:prstGeom>
            <a:noFill/>
            <a:ln w="19050">
              <a:solidFill>
                <a:srgbClr val="7F7F7F"/>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0" name="Straight Arrow Connector 39"/>
            <p:cNvCxnSpPr>
              <a:cxnSpLocks noChangeShapeType="1"/>
              <a:endCxn id="15" idx="2"/>
            </p:cNvCxnSpPr>
            <p:nvPr/>
          </p:nvCxnSpPr>
          <p:spPr bwMode="auto">
            <a:xfrm>
              <a:off x="2286953" y="2613397"/>
              <a:ext cx="152404" cy="0"/>
            </a:xfrm>
            <a:prstGeom prst="straightConnector1">
              <a:avLst/>
            </a:prstGeom>
            <a:noFill/>
            <a:ln w="19050">
              <a:solidFill>
                <a:srgbClr val="7F7F7F"/>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1" name="Straight Arrow Connector 40"/>
            <p:cNvCxnSpPr>
              <a:cxnSpLocks noChangeShapeType="1"/>
              <a:stCxn id="15" idx="2"/>
              <a:endCxn id="17" idx="2"/>
            </p:cNvCxnSpPr>
            <p:nvPr/>
          </p:nvCxnSpPr>
          <p:spPr bwMode="auto">
            <a:xfrm flipV="1">
              <a:off x="3126760" y="2613397"/>
              <a:ext cx="115891" cy="0"/>
            </a:xfrm>
            <a:prstGeom prst="straightConnector1">
              <a:avLst/>
            </a:prstGeom>
            <a:noFill/>
            <a:ln w="19050">
              <a:solidFill>
                <a:srgbClr val="7F7F7F"/>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2" name="Straight Arrow Connector 41"/>
            <p:cNvCxnSpPr>
              <a:cxnSpLocks noChangeShapeType="1"/>
              <a:stCxn id="14" idx="3"/>
              <a:endCxn id="16" idx="2"/>
            </p:cNvCxnSpPr>
            <p:nvPr/>
          </p:nvCxnSpPr>
          <p:spPr bwMode="auto">
            <a:xfrm>
              <a:off x="2325054" y="3261145"/>
              <a:ext cx="114303" cy="3175"/>
            </a:xfrm>
            <a:prstGeom prst="straightConnector1">
              <a:avLst/>
            </a:prstGeom>
            <a:noFill/>
            <a:ln w="19050">
              <a:solidFill>
                <a:srgbClr val="7F7F7F"/>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3" name="Straight Arrow Connector 42"/>
            <p:cNvCxnSpPr>
              <a:cxnSpLocks noChangeShapeType="1"/>
              <a:stCxn id="16" idx="2"/>
              <a:endCxn id="18" idx="2"/>
            </p:cNvCxnSpPr>
            <p:nvPr/>
          </p:nvCxnSpPr>
          <p:spPr bwMode="auto">
            <a:xfrm flipV="1">
              <a:off x="3126760" y="3261145"/>
              <a:ext cx="115891" cy="3175"/>
            </a:xfrm>
            <a:prstGeom prst="straightConnector1">
              <a:avLst/>
            </a:prstGeom>
            <a:noFill/>
            <a:ln w="19050">
              <a:solidFill>
                <a:srgbClr val="7F7F7F"/>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4" name="Straight Arrow Connector 43"/>
            <p:cNvCxnSpPr>
              <a:cxnSpLocks noChangeShapeType="1"/>
              <a:stCxn id="17" idx="4"/>
              <a:endCxn id="23" idx="2"/>
            </p:cNvCxnSpPr>
            <p:nvPr/>
          </p:nvCxnSpPr>
          <p:spPr bwMode="auto">
            <a:xfrm>
              <a:off x="3623659" y="2613397"/>
              <a:ext cx="215905" cy="100020"/>
            </a:xfrm>
            <a:prstGeom prst="straightConnector1">
              <a:avLst/>
            </a:prstGeom>
            <a:noFill/>
            <a:ln w="19050">
              <a:solidFill>
                <a:srgbClr val="7F7F7F"/>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5" name="Straight Arrow Connector 44"/>
            <p:cNvCxnSpPr>
              <a:cxnSpLocks noChangeShapeType="1"/>
              <a:stCxn id="18" idx="4"/>
              <a:endCxn id="23" idx="2"/>
            </p:cNvCxnSpPr>
            <p:nvPr/>
          </p:nvCxnSpPr>
          <p:spPr bwMode="auto">
            <a:xfrm flipV="1">
              <a:off x="3623659" y="3161125"/>
              <a:ext cx="215905" cy="100019"/>
            </a:xfrm>
            <a:prstGeom prst="straightConnector1">
              <a:avLst/>
            </a:prstGeom>
            <a:noFill/>
            <a:ln w="19050">
              <a:solidFill>
                <a:srgbClr val="7F7F7F"/>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6" name="Straight Arrow Connector 45"/>
            <p:cNvCxnSpPr>
              <a:cxnSpLocks noChangeShapeType="1"/>
              <a:stCxn id="23" idx="2"/>
              <a:endCxn id="19" idx="2"/>
            </p:cNvCxnSpPr>
            <p:nvPr/>
          </p:nvCxnSpPr>
          <p:spPr bwMode="auto">
            <a:xfrm>
              <a:off x="4426953" y="2843602"/>
              <a:ext cx="120653" cy="1587"/>
            </a:xfrm>
            <a:prstGeom prst="straightConnector1">
              <a:avLst/>
            </a:prstGeom>
            <a:noFill/>
            <a:ln w="19050">
              <a:solidFill>
                <a:srgbClr val="7F7F7F"/>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7" name="Straight Arrow Connector 46"/>
            <p:cNvCxnSpPr>
              <a:cxnSpLocks noChangeShapeType="1"/>
              <a:stCxn id="18" idx="4"/>
              <a:endCxn id="24" idx="2"/>
            </p:cNvCxnSpPr>
            <p:nvPr/>
          </p:nvCxnSpPr>
          <p:spPr bwMode="auto">
            <a:xfrm>
              <a:off x="3623659" y="3261145"/>
              <a:ext cx="215905" cy="98432"/>
            </a:xfrm>
            <a:prstGeom prst="straightConnector1">
              <a:avLst/>
            </a:prstGeom>
            <a:noFill/>
            <a:ln w="19050">
              <a:solidFill>
                <a:srgbClr val="7F7F7F"/>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8" name="Straight Arrow Connector 47"/>
            <p:cNvCxnSpPr>
              <a:cxnSpLocks noChangeShapeType="1"/>
              <a:stCxn id="24" idx="2"/>
              <a:endCxn id="20" idx="2"/>
            </p:cNvCxnSpPr>
            <p:nvPr/>
          </p:nvCxnSpPr>
          <p:spPr bwMode="auto">
            <a:xfrm flipV="1">
              <a:off x="4426953" y="3675513"/>
              <a:ext cx="114303" cy="1587"/>
            </a:xfrm>
            <a:prstGeom prst="straightConnector1">
              <a:avLst/>
            </a:prstGeom>
            <a:noFill/>
            <a:ln w="19050">
              <a:solidFill>
                <a:srgbClr val="7F7F7F"/>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9" name="Straight Arrow Connector 48"/>
            <p:cNvCxnSpPr>
              <a:cxnSpLocks noChangeShapeType="1"/>
              <a:stCxn id="19" idx="4"/>
              <a:endCxn id="27" idx="2"/>
            </p:cNvCxnSpPr>
            <p:nvPr/>
          </p:nvCxnSpPr>
          <p:spPr bwMode="auto">
            <a:xfrm flipV="1">
              <a:off x="4930202" y="2843602"/>
              <a:ext cx="107953" cy="1587"/>
            </a:xfrm>
            <a:prstGeom prst="straightConnector1">
              <a:avLst/>
            </a:prstGeom>
            <a:noFill/>
            <a:ln w="19050">
              <a:solidFill>
                <a:srgbClr val="7F7F7F"/>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0" name="Straight Arrow Connector 49"/>
            <p:cNvCxnSpPr>
              <a:cxnSpLocks noChangeShapeType="1"/>
              <a:stCxn id="20" idx="4"/>
              <a:endCxn id="28" idx="2"/>
            </p:cNvCxnSpPr>
            <p:nvPr/>
          </p:nvCxnSpPr>
          <p:spPr bwMode="auto">
            <a:xfrm flipV="1">
              <a:off x="4923852" y="3672338"/>
              <a:ext cx="114303" cy="3175"/>
            </a:xfrm>
            <a:prstGeom prst="straightConnector1">
              <a:avLst/>
            </a:prstGeom>
            <a:noFill/>
            <a:ln w="19050">
              <a:solidFill>
                <a:srgbClr val="7F7F7F"/>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1" name="Straight Arrow Connector 50"/>
            <p:cNvCxnSpPr>
              <a:cxnSpLocks noChangeShapeType="1"/>
              <a:stCxn id="27" idx="2"/>
              <a:endCxn id="21" idx="2"/>
            </p:cNvCxnSpPr>
            <p:nvPr/>
          </p:nvCxnSpPr>
          <p:spPr bwMode="auto">
            <a:xfrm flipV="1">
              <a:off x="5725558" y="2564181"/>
              <a:ext cx="190504" cy="279421"/>
            </a:xfrm>
            <a:prstGeom prst="straightConnector1">
              <a:avLst/>
            </a:prstGeom>
            <a:noFill/>
            <a:ln w="19050">
              <a:solidFill>
                <a:srgbClr val="7F7F7F"/>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2" name="Straight Arrow Connector 51"/>
            <p:cNvCxnSpPr>
              <a:cxnSpLocks noChangeShapeType="1"/>
              <a:stCxn id="27" idx="2"/>
              <a:endCxn id="26" idx="1"/>
            </p:cNvCxnSpPr>
            <p:nvPr/>
          </p:nvCxnSpPr>
          <p:spPr bwMode="auto">
            <a:xfrm>
              <a:off x="5725558" y="3029352"/>
              <a:ext cx="801706" cy="628697"/>
            </a:xfrm>
            <a:prstGeom prst="straightConnector1">
              <a:avLst/>
            </a:prstGeom>
            <a:noFill/>
            <a:ln w="19050">
              <a:solidFill>
                <a:srgbClr val="7F7F7F"/>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3" name="Straight Arrow Connector 52"/>
            <p:cNvCxnSpPr>
              <a:cxnSpLocks noChangeShapeType="1"/>
              <a:stCxn id="28" idx="2"/>
              <a:endCxn id="22" idx="2"/>
            </p:cNvCxnSpPr>
            <p:nvPr/>
          </p:nvCxnSpPr>
          <p:spPr bwMode="auto">
            <a:xfrm flipV="1">
              <a:off x="5725558" y="3858089"/>
              <a:ext cx="228605" cy="0"/>
            </a:xfrm>
            <a:prstGeom prst="straightConnector1">
              <a:avLst/>
            </a:prstGeom>
            <a:noFill/>
            <a:ln w="19050">
              <a:solidFill>
                <a:srgbClr val="7F7F7F"/>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4" name="Straight Arrow Connector 53"/>
            <p:cNvCxnSpPr>
              <a:cxnSpLocks noChangeShapeType="1"/>
              <a:stCxn id="28" idx="2"/>
              <a:endCxn id="25" idx="2"/>
            </p:cNvCxnSpPr>
            <p:nvPr/>
          </p:nvCxnSpPr>
          <p:spPr bwMode="auto">
            <a:xfrm flipV="1">
              <a:off x="5725558" y="3061105"/>
              <a:ext cx="534999" cy="611233"/>
            </a:xfrm>
            <a:prstGeom prst="straightConnector1">
              <a:avLst/>
            </a:prstGeom>
            <a:noFill/>
            <a:ln w="19050">
              <a:solidFill>
                <a:srgbClr val="7F7F7F"/>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5" name="Straight Arrow Connector 54"/>
            <p:cNvCxnSpPr>
              <a:cxnSpLocks noChangeShapeType="1"/>
              <a:stCxn id="26" idx="4"/>
              <a:endCxn id="29" idx="2"/>
            </p:cNvCxnSpPr>
            <p:nvPr/>
          </p:nvCxnSpPr>
          <p:spPr bwMode="auto">
            <a:xfrm flipV="1">
              <a:off x="6719357" y="3758070"/>
              <a:ext cx="342908" cy="198452"/>
            </a:xfrm>
            <a:prstGeom prst="straightConnector1">
              <a:avLst/>
            </a:prstGeom>
            <a:noFill/>
            <a:ln w="19050">
              <a:solidFill>
                <a:srgbClr val="C0504D"/>
              </a:solidFill>
              <a:prstDash val="dash"/>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6" name="Straight Arrow Connector 55"/>
            <p:cNvCxnSpPr>
              <a:cxnSpLocks noChangeShapeType="1"/>
              <a:stCxn id="25" idx="4"/>
              <a:endCxn id="29" idx="2"/>
            </p:cNvCxnSpPr>
            <p:nvPr/>
          </p:nvCxnSpPr>
          <p:spPr bwMode="auto">
            <a:xfrm>
              <a:off x="6643155" y="3061105"/>
              <a:ext cx="419110" cy="696965"/>
            </a:xfrm>
            <a:prstGeom prst="straightConnector1">
              <a:avLst/>
            </a:prstGeom>
            <a:noFill/>
            <a:ln w="19050">
              <a:solidFill>
                <a:srgbClr val="C0504D"/>
              </a:solidFill>
              <a:prstDash val="dash"/>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7" name="Straight Arrow Connector 56"/>
            <p:cNvCxnSpPr>
              <a:cxnSpLocks noChangeShapeType="1"/>
              <a:stCxn id="30" idx="4"/>
              <a:endCxn id="31" idx="10"/>
            </p:cNvCxnSpPr>
            <p:nvPr/>
          </p:nvCxnSpPr>
          <p:spPr bwMode="auto">
            <a:xfrm>
              <a:off x="7543288" y="3111909"/>
              <a:ext cx="352433" cy="1588"/>
            </a:xfrm>
            <a:prstGeom prst="straightConnector1">
              <a:avLst/>
            </a:prstGeom>
            <a:noFill/>
            <a:ln w="19050">
              <a:solidFill>
                <a:srgbClr val="8064A2"/>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8" name="Straight Arrow Connector 57"/>
            <p:cNvCxnSpPr>
              <a:cxnSpLocks noChangeShapeType="1"/>
              <a:stCxn id="29" idx="4"/>
              <a:endCxn id="31" idx="6"/>
            </p:cNvCxnSpPr>
            <p:nvPr/>
          </p:nvCxnSpPr>
          <p:spPr bwMode="auto">
            <a:xfrm flipV="1">
              <a:off x="7619490" y="3585019"/>
              <a:ext cx="63501" cy="173051"/>
            </a:xfrm>
            <a:prstGeom prst="straightConnector1">
              <a:avLst/>
            </a:prstGeom>
            <a:noFill/>
            <a:ln w="19050">
              <a:solidFill>
                <a:srgbClr val="8064A2"/>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9" name="Straight Arrow Connector 58"/>
            <p:cNvCxnSpPr>
              <a:cxnSpLocks noChangeShapeType="1"/>
              <a:stCxn id="31" idx="10"/>
              <a:endCxn id="34" idx="3"/>
            </p:cNvCxnSpPr>
            <p:nvPr/>
          </p:nvCxnSpPr>
          <p:spPr bwMode="auto">
            <a:xfrm rot="5400000" flipH="1" flipV="1">
              <a:off x="7900480" y="2956326"/>
              <a:ext cx="150823" cy="160342"/>
            </a:xfrm>
            <a:prstGeom prst="straightConnector1">
              <a:avLst/>
            </a:prstGeom>
            <a:noFill/>
            <a:ln w="19050">
              <a:solidFill>
                <a:srgbClr val="8064A2"/>
              </a:solidFill>
              <a:round/>
              <a:headEnd type="arrow" w="med" len="me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0" name="Straight Arrow Connector 59"/>
            <p:cNvCxnSpPr>
              <a:cxnSpLocks noChangeShapeType="1"/>
              <a:stCxn id="31" idx="6"/>
              <a:endCxn id="35" idx="2"/>
            </p:cNvCxnSpPr>
            <p:nvPr/>
          </p:nvCxnSpPr>
          <p:spPr bwMode="auto">
            <a:xfrm rot="10800000" flipH="1" flipV="1">
              <a:off x="7682991" y="3585019"/>
              <a:ext cx="220668" cy="371503"/>
            </a:xfrm>
            <a:prstGeom prst="straightConnector1">
              <a:avLst/>
            </a:prstGeom>
            <a:noFill/>
            <a:ln w="19050">
              <a:solidFill>
                <a:srgbClr val="8064A2"/>
              </a:solidFill>
              <a:round/>
              <a:headEnd type="arrow" w="med" len="me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1" name="Straight Arrow Connector 60"/>
            <p:cNvCxnSpPr>
              <a:cxnSpLocks noChangeShapeType="1"/>
              <a:endCxn id="31" idx="0"/>
            </p:cNvCxnSpPr>
            <p:nvPr/>
          </p:nvCxnSpPr>
          <p:spPr bwMode="auto">
            <a:xfrm rot="10800000" flipV="1">
              <a:off x="8352932" y="3061105"/>
              <a:ext cx="466736" cy="123834"/>
            </a:xfrm>
            <a:prstGeom prst="straightConnector1">
              <a:avLst/>
            </a:prstGeom>
            <a:noFill/>
            <a:ln w="19050">
              <a:solidFill>
                <a:srgbClr val="8064A2"/>
              </a:solidFill>
              <a:round/>
              <a:headEnd type="triangle" w="lg" len="lg"/>
              <a:tailEnd type="triangle" w="lg" len="lg"/>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2" name="Straight Arrow Connector 61"/>
            <p:cNvCxnSpPr>
              <a:cxnSpLocks noChangeShapeType="1"/>
              <a:endCxn id="31" idx="2"/>
            </p:cNvCxnSpPr>
            <p:nvPr/>
          </p:nvCxnSpPr>
          <p:spPr bwMode="auto">
            <a:xfrm rot="10800000">
              <a:off x="8476760" y="3458009"/>
              <a:ext cx="342908" cy="300060"/>
            </a:xfrm>
            <a:prstGeom prst="straightConnector1">
              <a:avLst/>
            </a:prstGeom>
            <a:noFill/>
            <a:ln w="19050">
              <a:solidFill>
                <a:srgbClr val="8064A2"/>
              </a:solidFill>
              <a:round/>
              <a:headEnd type="triangle" w="lg" len="lg"/>
              <a:tailEnd type="triangle" w="lg" len="lg"/>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3" name="TextBox 62"/>
            <p:cNvSpPr txBox="1">
              <a:spLocks noChangeArrowheads="1"/>
            </p:cNvSpPr>
            <p:nvPr/>
          </p:nvSpPr>
          <p:spPr bwMode="auto">
            <a:xfrm>
              <a:off x="4726997" y="1568744"/>
              <a:ext cx="2836929" cy="1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b="1" i="1">
                  <a:solidFill>
                    <a:srgbClr val="000000"/>
                  </a:solidFill>
                  <a:latin typeface="Cambria" charset="0"/>
                </a:rPr>
                <a:t>← Behind the Cloud|| User facing services →</a:t>
              </a:r>
            </a:p>
          </p:txBody>
        </p:sp>
        <p:cxnSp>
          <p:nvCxnSpPr>
            <p:cNvPr id="64" name="Curved Connector 63"/>
            <p:cNvCxnSpPr>
              <a:cxnSpLocks noChangeShapeType="1"/>
              <a:stCxn id="16" idx="2"/>
              <a:endCxn id="13" idx="2"/>
            </p:cNvCxnSpPr>
            <p:nvPr/>
          </p:nvCxnSpPr>
          <p:spPr bwMode="auto">
            <a:xfrm rot="5400000" flipH="1">
              <a:off x="1598747" y="2638043"/>
              <a:ext cx="369915" cy="1514510"/>
            </a:xfrm>
            <a:prstGeom prst="curvedConnector3">
              <a:avLst>
                <a:gd name="adj1" fmla="val -40361"/>
              </a:avLst>
            </a:prstGeom>
            <a:noFill/>
            <a:ln w="19050">
              <a:solidFill>
                <a:srgbClr val="7F7F7F"/>
              </a:solidFill>
              <a:prstDash val="sysDash"/>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5" name="TextBox 64"/>
            <p:cNvSpPr txBox="1">
              <a:spLocks noChangeArrowheads="1"/>
            </p:cNvSpPr>
            <p:nvPr/>
          </p:nvSpPr>
          <p:spPr bwMode="auto">
            <a:xfrm>
              <a:off x="1255448" y="3757926"/>
              <a:ext cx="1048063" cy="461665"/>
            </a:xfrm>
            <a:prstGeom prst="rect">
              <a:avLst/>
            </a:prstGeom>
            <a:solidFill>
              <a:srgbClr val="FFFFCC">
                <a:alpha val="69803"/>
              </a:srgbClr>
            </a:solidFill>
            <a:ln w="9525">
              <a:solidFill>
                <a:srgbClr val="A6A6A6"/>
              </a:solidFill>
              <a:prstDash val="dash"/>
              <a:miter lim="800000"/>
              <a:headEnd/>
              <a:tailEnd/>
            </a:ln>
          </p:spPr>
          <p:txBody>
            <a:bodyPr t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b="1" i="1">
                  <a:solidFill>
                    <a:srgbClr val="000000"/>
                  </a:solidFill>
                  <a:latin typeface="Calibri" charset="0"/>
                </a:rPr>
                <a:t>Validation Exception</a:t>
              </a:r>
            </a:p>
            <a:p>
              <a:pPr algn="ctr" eaLnBrk="1" hangingPunct="1"/>
              <a:r>
                <a:rPr lang="en-US" sz="1000" b="1" i="1">
                  <a:solidFill>
                    <a:srgbClr val="000000"/>
                  </a:solidFill>
                  <a:latin typeface="Calibri" charset="0"/>
                </a:rPr>
                <a:t>Notification</a:t>
              </a:r>
            </a:p>
          </p:txBody>
        </p:sp>
        <p:sp>
          <p:nvSpPr>
            <p:cNvPr id="66" name="TextBox 65"/>
            <p:cNvSpPr txBox="1"/>
            <p:nvPr/>
          </p:nvSpPr>
          <p:spPr>
            <a:xfrm>
              <a:off x="2499683" y="1991050"/>
              <a:ext cx="1500222" cy="160350"/>
            </a:xfrm>
            <a:prstGeom prst="rect">
              <a:avLst/>
            </a:prstGeom>
            <a:noFill/>
          </p:spPr>
          <p:txBody>
            <a:bodyPr wrap="none" tIns="0" bIns="0">
              <a:spAutoFit/>
            </a:bodyPr>
            <a:lstStyle/>
            <a:p>
              <a:pPr algn="ctr" fontAlgn="auto">
                <a:spcBef>
                  <a:spcPts val="0"/>
                </a:spcBef>
                <a:spcAft>
                  <a:spcPts val="0"/>
                </a:spcAft>
                <a:defRPr/>
              </a:pPr>
              <a:r>
                <a:rPr lang="en-US" sz="1050" b="1" i="1" dirty="0">
                  <a:solidFill>
                    <a:prstClr val="black"/>
                  </a:solidFill>
                  <a:latin typeface="Cambria" pitchFamily="18" charset="0"/>
                  <a:ea typeface="+mn-ea"/>
                  <a:cs typeface="+mn-cs"/>
                </a:rPr>
                <a:t>Data Valet Workflows</a:t>
              </a:r>
            </a:p>
          </p:txBody>
        </p:sp>
        <p:sp>
          <p:nvSpPr>
            <p:cNvPr id="67" name="TextBox 66"/>
            <p:cNvSpPr txBox="1"/>
            <p:nvPr/>
          </p:nvSpPr>
          <p:spPr>
            <a:xfrm>
              <a:off x="6459001" y="2245069"/>
              <a:ext cx="1452596" cy="322287"/>
            </a:xfrm>
            <a:prstGeom prst="rect">
              <a:avLst/>
            </a:prstGeom>
            <a:noFill/>
          </p:spPr>
          <p:txBody>
            <a:bodyPr wrap="none" tIns="0" bIns="0">
              <a:spAutoFit/>
            </a:bodyPr>
            <a:lstStyle/>
            <a:p>
              <a:pPr algn="ctr" fontAlgn="auto">
                <a:spcBef>
                  <a:spcPts val="0"/>
                </a:spcBef>
                <a:spcAft>
                  <a:spcPts val="0"/>
                </a:spcAft>
                <a:defRPr/>
              </a:pPr>
              <a:r>
                <a:rPr lang="en-US" sz="1050" b="1" i="1" dirty="0">
                  <a:solidFill>
                    <a:prstClr val="black"/>
                  </a:solidFill>
                  <a:latin typeface="Cambria" pitchFamily="18" charset="0"/>
                  <a:ea typeface="+mn-ea"/>
                  <a:cs typeface="+mn-cs"/>
                </a:rPr>
                <a:t>Data Consumer</a:t>
              </a:r>
            </a:p>
            <a:p>
              <a:pPr algn="ctr" fontAlgn="auto">
                <a:spcBef>
                  <a:spcPts val="0"/>
                </a:spcBef>
                <a:spcAft>
                  <a:spcPts val="0"/>
                </a:spcAft>
                <a:defRPr/>
              </a:pPr>
              <a:r>
                <a:rPr lang="en-US" sz="1050" b="1" i="1" dirty="0">
                  <a:solidFill>
                    <a:prstClr val="black"/>
                  </a:solidFill>
                  <a:latin typeface="Cambria" pitchFamily="18" charset="0"/>
                  <a:ea typeface="+mn-ea"/>
                  <a:cs typeface="+mn-cs"/>
                </a:rPr>
                <a:t>Queries &amp; Workflows</a:t>
              </a:r>
            </a:p>
          </p:txBody>
        </p:sp>
        <p:sp>
          <p:nvSpPr>
            <p:cNvPr id="68" name="TextBox 67"/>
            <p:cNvSpPr txBox="1">
              <a:spLocks noChangeArrowheads="1"/>
            </p:cNvSpPr>
            <p:nvPr/>
          </p:nvSpPr>
          <p:spPr bwMode="auto">
            <a:xfrm>
              <a:off x="3318567" y="4380747"/>
              <a:ext cx="1490029" cy="461665"/>
            </a:xfrm>
            <a:prstGeom prst="rect">
              <a:avLst/>
            </a:prstGeom>
            <a:solidFill>
              <a:srgbClr val="FFFFCC">
                <a:alpha val="69803"/>
              </a:srgbClr>
            </a:solidFill>
            <a:ln w="9525">
              <a:solidFill>
                <a:srgbClr val="A6A6A6"/>
              </a:solidFill>
              <a:prstDash val="dash"/>
              <a:miter lim="800000"/>
              <a:headEnd/>
              <a:tailEnd/>
            </a:ln>
          </p:spPr>
          <p:txBody>
            <a:bodyPr t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b="1" i="1">
                  <a:solidFill>
                    <a:srgbClr val="000000"/>
                  </a:solidFill>
                  <a:latin typeface="Calibri" charset="0"/>
                </a:rPr>
                <a:t>Data flows in one direction→, except for error recovery</a:t>
              </a:r>
            </a:p>
          </p:txBody>
        </p:sp>
        <p:sp>
          <p:nvSpPr>
            <p:cNvPr id="69" name="Octagon 68"/>
            <p:cNvSpPr>
              <a:spLocks noChangeArrowheads="1"/>
            </p:cNvSpPr>
            <p:nvPr/>
          </p:nvSpPr>
          <p:spPr bwMode="auto">
            <a:xfrm>
              <a:off x="4885751" y="4156561"/>
              <a:ext cx="687404" cy="496925"/>
            </a:xfrm>
            <a:prstGeom prst="octagon">
              <a:avLst>
                <a:gd name="adj" fmla="val 29287"/>
              </a:avLst>
            </a:prstGeom>
            <a:gradFill rotWithShape="1">
              <a:gsLst>
                <a:gs pos="0">
                  <a:srgbClr val="FF8880"/>
                </a:gs>
                <a:gs pos="50000">
                  <a:srgbClr val="FFB7B3"/>
                </a:gs>
                <a:gs pos="100000">
                  <a:srgbClr val="FFDCDA"/>
                </a:gs>
              </a:gsLst>
              <a:lin ang="18900000" scaled="1"/>
            </a:gradFill>
            <a:ln w="9525">
              <a:solidFill>
                <a:srgbClr val="000000"/>
              </a:solidFill>
              <a:miter lim="800000"/>
              <a:headEnd/>
              <a:tailEnd/>
            </a:ln>
            <a:effectLst>
              <a:outerShdw blurRad="63500" dist="20000" dir="5400000" rotWithShape="0">
                <a:srgbClr val="000000">
                  <a:alpha val="37999"/>
                </a:srgbClr>
              </a:outerShdw>
            </a:effectLst>
          </p:spPr>
          <p:txBody>
            <a:bodyPr lIns="0" tIns="0" rIns="0" bIns="0" anchor="ctr"/>
            <a:lstStyle/>
            <a:p>
              <a:pPr algn="ctr" fontAlgn="auto">
                <a:spcBef>
                  <a:spcPts val="0"/>
                </a:spcBef>
                <a:spcAft>
                  <a:spcPts val="0"/>
                </a:spcAft>
                <a:defRPr/>
              </a:pPr>
              <a:r>
                <a:rPr lang="en-US" sz="1000" b="1" dirty="0">
                  <a:solidFill>
                    <a:prstClr val="black"/>
                  </a:solidFill>
                  <a:latin typeface="Calibri"/>
                  <a:ea typeface="+mn-ea"/>
                  <a:cs typeface="+mn-cs"/>
                </a:rPr>
                <a:t>Slice Fault Recover Workflow</a:t>
              </a:r>
            </a:p>
          </p:txBody>
        </p:sp>
        <p:cxnSp>
          <p:nvCxnSpPr>
            <p:cNvPr id="70" name="Curved Connector 147"/>
            <p:cNvCxnSpPr>
              <a:cxnSpLocks noChangeShapeType="1"/>
              <a:stCxn id="22" idx="3"/>
              <a:endCxn id="69" idx="2"/>
            </p:cNvCxnSpPr>
            <p:nvPr/>
          </p:nvCxnSpPr>
          <p:spPr bwMode="auto">
            <a:xfrm rot="5400000">
              <a:off x="5684274" y="4045442"/>
              <a:ext cx="350864" cy="573100"/>
            </a:xfrm>
            <a:prstGeom prst="curvedConnector2">
              <a:avLst/>
            </a:prstGeom>
            <a:noFill/>
            <a:ln w="19050">
              <a:solidFill>
                <a:srgbClr val="7F7F7F"/>
              </a:solidFill>
              <a:prstDash val="lgDash"/>
              <a:round/>
              <a:headEnd type="arrow" w="med" len="me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1" name="Curved Connector 150"/>
            <p:cNvCxnSpPr>
              <a:cxnSpLocks noChangeShapeType="1"/>
              <a:stCxn id="69" idx="2"/>
              <a:endCxn id="20" idx="3"/>
            </p:cNvCxnSpPr>
            <p:nvPr/>
          </p:nvCxnSpPr>
          <p:spPr bwMode="auto">
            <a:xfrm rot="10800000">
              <a:off x="4731760" y="3973986"/>
              <a:ext cx="153991" cy="327049"/>
            </a:xfrm>
            <a:prstGeom prst="curvedConnector2">
              <a:avLst/>
            </a:prstGeom>
            <a:noFill/>
            <a:ln w="19050">
              <a:solidFill>
                <a:srgbClr val="7F7F7F"/>
              </a:solidFill>
              <a:prstDash val="lgDash"/>
              <a:round/>
              <a:headEnd type="arrow" w="med" len="me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2" name="Curved Connector 154"/>
            <p:cNvCxnSpPr>
              <a:cxnSpLocks noChangeShapeType="1"/>
              <a:stCxn id="26" idx="3"/>
              <a:endCxn id="69" idx="2"/>
            </p:cNvCxnSpPr>
            <p:nvPr/>
          </p:nvCxnSpPr>
          <p:spPr bwMode="auto">
            <a:xfrm rot="5400000">
              <a:off x="5923994" y="3904155"/>
              <a:ext cx="252432" cy="954109"/>
            </a:xfrm>
            <a:prstGeom prst="curvedConnector2">
              <a:avLst/>
            </a:prstGeom>
            <a:noFill/>
            <a:ln w="19050">
              <a:solidFill>
                <a:srgbClr val="7F7F7F"/>
              </a:solidFill>
              <a:prstDash val="lgDash"/>
              <a:round/>
              <a:headEnd type="arrow" w="med" len="me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73" name="TextBox 72"/>
            <p:cNvSpPr txBox="1"/>
            <p:nvPr/>
          </p:nvSpPr>
          <p:spPr>
            <a:xfrm>
              <a:off x="221567" y="2273646"/>
              <a:ext cx="1030312" cy="160350"/>
            </a:xfrm>
            <a:prstGeom prst="rect">
              <a:avLst/>
            </a:prstGeom>
            <a:noFill/>
          </p:spPr>
          <p:txBody>
            <a:bodyPr wrap="none" tIns="0" bIns="0">
              <a:spAutoFit/>
            </a:bodyPr>
            <a:lstStyle/>
            <a:p>
              <a:pPr algn="ctr" fontAlgn="auto">
                <a:spcBef>
                  <a:spcPts val="0"/>
                </a:spcBef>
                <a:spcAft>
                  <a:spcPts val="0"/>
                </a:spcAft>
                <a:defRPr/>
              </a:pPr>
              <a:r>
                <a:rPr lang="en-US" sz="1050" b="1" i="1" dirty="0">
                  <a:solidFill>
                    <a:prstClr val="black"/>
                  </a:solidFill>
                  <a:latin typeface="Cambria" pitchFamily="18" charset="0"/>
                  <a:ea typeface="+mn-ea"/>
                  <a:cs typeface="+mn-cs"/>
                </a:rPr>
                <a:t>Data Creators</a:t>
              </a:r>
            </a:p>
          </p:txBody>
        </p:sp>
        <p:sp>
          <p:nvSpPr>
            <p:cNvPr id="74" name="TextBox 73"/>
            <p:cNvSpPr txBox="1"/>
            <p:nvPr/>
          </p:nvSpPr>
          <p:spPr>
            <a:xfrm>
              <a:off x="7944935" y="2119648"/>
              <a:ext cx="1281142" cy="323874"/>
            </a:xfrm>
            <a:prstGeom prst="rect">
              <a:avLst/>
            </a:prstGeom>
            <a:noFill/>
          </p:spPr>
          <p:txBody>
            <a:bodyPr wrap="none" tIns="0" bIns="0">
              <a:spAutoFit/>
            </a:bodyPr>
            <a:lstStyle/>
            <a:p>
              <a:pPr algn="ctr" fontAlgn="auto">
                <a:spcBef>
                  <a:spcPts val="0"/>
                </a:spcBef>
                <a:spcAft>
                  <a:spcPts val="0"/>
                </a:spcAft>
                <a:defRPr/>
              </a:pPr>
              <a:r>
                <a:rPr lang="en-US" sz="1050" b="1" i="1" dirty="0">
                  <a:solidFill>
                    <a:prstClr val="black"/>
                  </a:solidFill>
                  <a:latin typeface="Cambria" pitchFamily="18" charset="0"/>
                  <a:ea typeface="+mn-ea"/>
                  <a:cs typeface="+mn-cs"/>
                </a:rPr>
                <a:t>Astronomers</a:t>
              </a:r>
            </a:p>
            <a:p>
              <a:pPr algn="ctr" fontAlgn="auto">
                <a:spcBef>
                  <a:spcPts val="0"/>
                </a:spcBef>
                <a:spcAft>
                  <a:spcPts val="0"/>
                </a:spcAft>
                <a:defRPr/>
              </a:pPr>
              <a:r>
                <a:rPr lang="en-US" sz="1050" b="1" i="1" dirty="0">
                  <a:solidFill>
                    <a:prstClr val="black"/>
                  </a:solidFill>
                  <a:latin typeface="Cambria" pitchFamily="18" charset="0"/>
                  <a:ea typeface="+mn-ea"/>
                  <a:cs typeface="+mn-cs"/>
                </a:rPr>
                <a:t>(Data Consumers)</a:t>
              </a:r>
            </a:p>
          </p:txBody>
        </p:sp>
        <p:sp>
          <p:nvSpPr>
            <p:cNvPr id="75" name="TextBox 74"/>
            <p:cNvSpPr txBox="1"/>
            <p:nvPr/>
          </p:nvSpPr>
          <p:spPr>
            <a:xfrm>
              <a:off x="2567947" y="3946996"/>
              <a:ext cx="1917745" cy="160350"/>
            </a:xfrm>
            <a:prstGeom prst="rect">
              <a:avLst/>
            </a:prstGeom>
            <a:noFill/>
          </p:spPr>
          <p:txBody>
            <a:bodyPr wrap="none" tIns="0" bIns="0">
              <a:spAutoFit/>
            </a:bodyPr>
            <a:lstStyle/>
            <a:p>
              <a:pPr fontAlgn="auto">
                <a:spcBef>
                  <a:spcPts val="0"/>
                </a:spcBef>
                <a:spcAft>
                  <a:spcPts val="0"/>
                </a:spcAft>
                <a:defRPr/>
              </a:pPr>
              <a:r>
                <a:rPr lang="en-US" sz="1050" dirty="0">
                  <a:solidFill>
                    <a:prstClr val="black"/>
                  </a:solidFill>
                  <a:latin typeface="Calibri"/>
                  <a:ea typeface="+mn-ea"/>
                  <a:cs typeface="+mn-cs"/>
                </a:rPr>
                <a:t>Admin &amp; Load-Merge Machines</a:t>
              </a:r>
            </a:p>
          </p:txBody>
        </p:sp>
        <p:sp>
          <p:nvSpPr>
            <p:cNvPr id="76" name="TextBox 75"/>
            <p:cNvSpPr txBox="1"/>
            <p:nvPr/>
          </p:nvSpPr>
          <p:spPr>
            <a:xfrm>
              <a:off x="6374861" y="4456621"/>
              <a:ext cx="1344644" cy="161937"/>
            </a:xfrm>
            <a:prstGeom prst="rect">
              <a:avLst/>
            </a:prstGeom>
            <a:noFill/>
          </p:spPr>
          <p:txBody>
            <a:bodyPr wrap="none" tIns="0" bIns="0">
              <a:spAutoFit/>
            </a:bodyPr>
            <a:lstStyle/>
            <a:p>
              <a:pPr fontAlgn="auto">
                <a:spcBef>
                  <a:spcPts val="0"/>
                </a:spcBef>
                <a:spcAft>
                  <a:spcPts val="0"/>
                </a:spcAft>
                <a:defRPr/>
              </a:pPr>
              <a:r>
                <a:rPr lang="en-US" sz="1050" dirty="0">
                  <a:solidFill>
                    <a:prstClr val="black"/>
                  </a:solidFill>
                  <a:latin typeface="Calibri"/>
                  <a:ea typeface="+mn-ea"/>
                  <a:cs typeface="+mn-cs"/>
                </a:rPr>
                <a:t>Production Machines</a:t>
              </a:r>
            </a:p>
          </p:txBody>
        </p:sp>
      </p:grpSp>
    </p:spTree>
    <p:extLst>
      <p:ext uri="{BB962C8B-B14F-4D97-AF65-F5344CB8AC3E}">
        <p14:creationId xmlns:p14="http://schemas.microsoft.com/office/powerpoint/2010/main" val="24745077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2" name="Title 1"/>
          <p:cNvSpPr>
            <a:spLocks noGrp="1"/>
          </p:cNvSpPr>
          <p:nvPr>
            <p:ph type="title"/>
          </p:nvPr>
        </p:nvSpPr>
        <p:spPr>
          <a:xfrm>
            <a:off x="457200" y="152400"/>
            <a:ext cx="6553200" cy="914400"/>
          </a:xfrm>
        </p:spPr>
        <p:txBody>
          <a:bodyPr>
            <a:noAutofit/>
          </a:bodyPr>
          <a:lstStyle/>
          <a:p>
            <a:r>
              <a:rPr lang="en-US" sz="3200" dirty="0" smtClean="0">
                <a:solidFill>
                  <a:schemeClr val="bg1"/>
                </a:solidFill>
                <a:effectLst>
                  <a:glow rad="63500">
                    <a:schemeClr val="tx1">
                      <a:alpha val="70000"/>
                    </a:schemeClr>
                  </a:glow>
                </a:effectLst>
              </a:rPr>
              <a:t>Data Processing: Transit Detection</a:t>
            </a:r>
            <a:endParaRPr lang="en-US" sz="3200" dirty="0">
              <a:solidFill>
                <a:schemeClr val="bg1"/>
              </a:solidFill>
              <a:effectLst>
                <a:glow rad="63500">
                  <a:schemeClr val="tx1">
                    <a:alpha val="70000"/>
                  </a:schemeClr>
                </a:glow>
              </a:effectLst>
            </a:endParaRPr>
          </a:p>
        </p:txBody>
      </p:sp>
      <p:sp>
        <p:nvSpPr>
          <p:cNvPr id="3" name="Content Placeholder 2"/>
          <p:cNvSpPr>
            <a:spLocks noGrp="1"/>
          </p:cNvSpPr>
          <p:nvPr>
            <p:ph idx="1"/>
          </p:nvPr>
        </p:nvSpPr>
        <p:spPr>
          <a:xfrm>
            <a:off x="152400" y="2618510"/>
            <a:ext cx="8534400" cy="3507653"/>
          </a:xfrm>
        </p:spPr>
        <p:txBody>
          <a:bodyPr>
            <a:normAutofit/>
          </a:bodyPr>
          <a:lstStyle/>
          <a:p>
            <a:r>
              <a:rPr lang="en-US" dirty="0" smtClean="0"/>
              <a:t>Light curve generation</a:t>
            </a:r>
          </a:p>
          <a:p>
            <a:pPr lvl="1"/>
            <a:r>
              <a:rPr lang="en-US" dirty="0" smtClean="0"/>
              <a:t>Harder than </a:t>
            </a:r>
            <a:r>
              <a:rPr lang="en-US" dirty="0" err="1" smtClean="0"/>
              <a:t>Kepler</a:t>
            </a:r>
            <a:r>
              <a:rPr lang="en-US" dirty="0" smtClean="0"/>
              <a:t> due to sky background</a:t>
            </a:r>
          </a:p>
          <a:p>
            <a:pPr lvl="1"/>
            <a:r>
              <a:rPr lang="en-US" dirty="0" smtClean="0"/>
              <a:t>Compare target star to mean of all other stars in the field</a:t>
            </a:r>
          </a:p>
          <a:p>
            <a:pPr lvl="2"/>
            <a:r>
              <a:rPr lang="en-US" dirty="0" smtClean="0"/>
              <a:t>Minimizes chance of having a variable/transiting comparison star contaminating target light curve</a:t>
            </a:r>
          </a:p>
          <a:p>
            <a:endParaRPr lang="en-US" dirty="0" smtClean="0"/>
          </a:p>
          <a:p>
            <a:endParaRPr lang="en-US" dirty="0" smtClean="0"/>
          </a:p>
          <a:p>
            <a:pPr lvl="1"/>
            <a:endParaRPr lang="en-US" dirty="0">
              <a:solidFill>
                <a:schemeClr val="bg1"/>
              </a:solidFill>
            </a:endParaRPr>
          </a:p>
        </p:txBody>
      </p:sp>
    </p:spTree>
    <p:extLst>
      <p:ext uri="{BB962C8B-B14F-4D97-AF65-F5344CB8AC3E}">
        <p14:creationId xmlns:p14="http://schemas.microsoft.com/office/powerpoint/2010/main" val="330421286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2" name="Title 1"/>
          <p:cNvSpPr>
            <a:spLocks noGrp="1"/>
          </p:cNvSpPr>
          <p:nvPr>
            <p:ph type="title"/>
          </p:nvPr>
        </p:nvSpPr>
        <p:spPr>
          <a:xfrm>
            <a:off x="457200" y="228601"/>
            <a:ext cx="5638800" cy="609600"/>
          </a:xfrm>
        </p:spPr>
        <p:txBody>
          <a:bodyPr>
            <a:noAutofit/>
          </a:bodyPr>
          <a:lstStyle/>
          <a:p>
            <a:r>
              <a:rPr lang="en-US" sz="3200" dirty="0" smtClean="0">
                <a:solidFill>
                  <a:schemeClr val="bg1"/>
                </a:solidFill>
                <a:effectLst>
                  <a:glow rad="63500">
                    <a:schemeClr val="tx1">
                      <a:alpha val="70000"/>
                    </a:schemeClr>
                  </a:glow>
                </a:effectLst>
              </a:rPr>
              <a:t>Data Processing: False Positives</a:t>
            </a:r>
            <a:endParaRPr lang="en-US" sz="3200" dirty="0">
              <a:solidFill>
                <a:schemeClr val="bg1"/>
              </a:solidFill>
              <a:effectLst>
                <a:glow rad="63500">
                  <a:schemeClr val="tx1">
                    <a:alpha val="70000"/>
                  </a:schemeClr>
                </a:glow>
              </a:effectLst>
            </a:endParaRPr>
          </a:p>
        </p:txBody>
      </p:sp>
      <p:sp>
        <p:nvSpPr>
          <p:cNvPr id="3" name="Content Placeholder 2"/>
          <p:cNvSpPr>
            <a:spLocks noGrp="1"/>
          </p:cNvSpPr>
          <p:nvPr>
            <p:ph idx="1"/>
          </p:nvPr>
        </p:nvSpPr>
        <p:spPr>
          <a:xfrm>
            <a:off x="3575050" y="1371600"/>
            <a:ext cx="5111750" cy="5181600"/>
          </a:xfrm>
        </p:spPr>
        <p:txBody>
          <a:bodyPr>
            <a:normAutofit fontScale="85000" lnSpcReduction="20000"/>
          </a:bodyPr>
          <a:lstStyle/>
          <a:p>
            <a:r>
              <a:rPr lang="en-US" dirty="0" smtClean="0"/>
              <a:t>False positives</a:t>
            </a:r>
          </a:p>
          <a:p>
            <a:pPr lvl="1"/>
            <a:r>
              <a:rPr lang="en-US" dirty="0" smtClean="0"/>
              <a:t>Undiluted eclipsing binaries (strong radial velocity variations not compatible with planetary scenarios) with a low mass stellar companion</a:t>
            </a:r>
          </a:p>
          <a:p>
            <a:pPr lvl="1"/>
            <a:r>
              <a:rPr lang="en-US" dirty="0" smtClean="0"/>
              <a:t>Diluted eclipsing binaries (‘blends’) whose eclipse depth is diluted with the target flux (by another star in the system) and can therefore mimic a planetary transit</a:t>
            </a:r>
          </a:p>
          <a:p>
            <a:pPr lvl="1"/>
            <a:r>
              <a:rPr lang="en-US" dirty="0"/>
              <a:t>For </a:t>
            </a:r>
            <a:r>
              <a:rPr lang="en-US" dirty="0" err="1"/>
              <a:t>Kepler</a:t>
            </a:r>
            <a:r>
              <a:rPr lang="en-US" dirty="0"/>
              <a:t> an </a:t>
            </a:r>
            <a:r>
              <a:rPr lang="en-US" dirty="0" smtClean="0"/>
              <a:t>overall FPP of less </a:t>
            </a:r>
            <a:r>
              <a:rPr lang="en-US" dirty="0"/>
              <a:t>than 10% for 90% of </a:t>
            </a:r>
            <a:r>
              <a:rPr lang="en-US" dirty="0" smtClean="0"/>
              <a:t>the candidates </a:t>
            </a:r>
            <a:r>
              <a:rPr lang="en-US" dirty="0"/>
              <a:t>with </a:t>
            </a:r>
            <a:r>
              <a:rPr lang="en-US" dirty="0" smtClean="0"/>
              <a:t>a median </a:t>
            </a:r>
            <a:r>
              <a:rPr lang="en-US" dirty="0"/>
              <a:t>value close to 5%.</a:t>
            </a:r>
            <a:endParaRPr lang="en-US" dirty="0" smtClean="0"/>
          </a:p>
          <a:p>
            <a:pPr lvl="1"/>
            <a:endParaRPr lang="en-US" dirty="0">
              <a:solidFill>
                <a:schemeClr val="bg1"/>
              </a:solidFill>
            </a:endParaRPr>
          </a:p>
        </p:txBody>
      </p:sp>
      <p:sp>
        <p:nvSpPr>
          <p:cNvPr id="4" name="Text Placeholder 3"/>
          <p:cNvSpPr>
            <a:spLocks noGrp="1"/>
          </p:cNvSpPr>
          <p:nvPr>
            <p:ph type="body" sz="half" idx="2"/>
          </p:nvPr>
        </p:nvSpPr>
        <p:spPr/>
        <p:txBody>
          <a:bodyPr/>
          <a:lstStyle/>
          <a:p>
            <a:endParaRPr lang="en-US" dirty="0"/>
          </a:p>
        </p:txBody>
      </p:sp>
      <p:pic>
        <p:nvPicPr>
          <p:cNvPr id="1026" name="Picture 2" descr="http://www.dlr.de/en/Portaldata/1/Resources/portal_news/newsarchiv2009_5/eclipsing_binary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971800"/>
            <a:ext cx="3439749"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70090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2" name="Title 1"/>
          <p:cNvSpPr>
            <a:spLocks noGrp="1"/>
          </p:cNvSpPr>
          <p:nvPr>
            <p:ph type="title"/>
          </p:nvPr>
        </p:nvSpPr>
        <p:spPr>
          <a:xfrm>
            <a:off x="457200" y="228601"/>
            <a:ext cx="5715000" cy="609600"/>
          </a:xfrm>
        </p:spPr>
        <p:txBody>
          <a:bodyPr>
            <a:noAutofit/>
          </a:bodyPr>
          <a:lstStyle/>
          <a:p>
            <a:r>
              <a:rPr lang="en-US" sz="3200" dirty="0" smtClean="0">
                <a:solidFill>
                  <a:schemeClr val="bg1"/>
                </a:solidFill>
                <a:effectLst>
                  <a:glow rad="63500">
                    <a:schemeClr val="tx1">
                      <a:alpha val="70000"/>
                    </a:schemeClr>
                  </a:glow>
                </a:effectLst>
              </a:rPr>
              <a:t>Data Processing: False Positives</a:t>
            </a:r>
            <a:endParaRPr lang="en-US" sz="3200" dirty="0">
              <a:solidFill>
                <a:schemeClr val="bg1"/>
              </a:solidFill>
              <a:effectLst>
                <a:glow rad="63500">
                  <a:schemeClr val="tx1">
                    <a:alpha val="70000"/>
                  </a:schemeClr>
                </a:glow>
              </a:effectLst>
            </a:endParaRPr>
          </a:p>
        </p:txBody>
      </p:sp>
      <p:sp>
        <p:nvSpPr>
          <p:cNvPr id="3" name="Content Placeholder 2"/>
          <p:cNvSpPr>
            <a:spLocks noGrp="1"/>
          </p:cNvSpPr>
          <p:nvPr>
            <p:ph idx="1"/>
          </p:nvPr>
        </p:nvSpPr>
        <p:spPr>
          <a:xfrm>
            <a:off x="76200" y="2057400"/>
            <a:ext cx="8991600" cy="4800600"/>
          </a:xfrm>
        </p:spPr>
        <p:txBody>
          <a:bodyPr>
            <a:normAutofit fontScale="92500" lnSpcReduction="10000"/>
          </a:bodyPr>
          <a:lstStyle/>
          <a:p>
            <a:r>
              <a:rPr lang="en-US" dirty="0" smtClean="0"/>
              <a:t>Confirmation methods</a:t>
            </a:r>
          </a:p>
          <a:p>
            <a:pPr lvl="1"/>
            <a:r>
              <a:rPr lang="en-US" dirty="0" smtClean="0"/>
              <a:t>Radial Velocity</a:t>
            </a:r>
          </a:p>
          <a:p>
            <a:pPr lvl="2"/>
            <a:r>
              <a:rPr lang="en-US" dirty="0" smtClean="0"/>
              <a:t>Can be done with other, smaller ground based telescopes (has been done by SOPHIE </a:t>
            </a:r>
            <a:r>
              <a:rPr lang="en-US" dirty="0"/>
              <a:t>spectrograph mounted on the 1.93-m telescope at the </a:t>
            </a:r>
            <a:r>
              <a:rPr lang="en-US" dirty="0" err="1"/>
              <a:t>Observatoire</a:t>
            </a:r>
            <a:r>
              <a:rPr lang="en-US" dirty="0"/>
              <a:t> de </a:t>
            </a:r>
            <a:r>
              <a:rPr lang="en-US" dirty="0" smtClean="0"/>
              <a:t>Haute-Provence for </a:t>
            </a:r>
            <a:r>
              <a:rPr lang="en-US" dirty="0" err="1" smtClean="0"/>
              <a:t>Kepler</a:t>
            </a:r>
            <a:r>
              <a:rPr lang="en-US" dirty="0" smtClean="0"/>
              <a:t> candidates)</a:t>
            </a:r>
            <a:endParaRPr lang="en-US" dirty="0"/>
          </a:p>
          <a:p>
            <a:pPr lvl="2"/>
            <a:r>
              <a:rPr lang="en-US" dirty="0" smtClean="0"/>
              <a:t>Has been done by performing weighted cross-correlation with a numerical G2 mask</a:t>
            </a:r>
          </a:p>
          <a:p>
            <a:pPr lvl="1"/>
            <a:r>
              <a:rPr lang="en-US" dirty="0" smtClean="0"/>
              <a:t>Transit time variation technique</a:t>
            </a:r>
          </a:p>
          <a:p>
            <a:pPr lvl="2"/>
            <a:r>
              <a:rPr lang="en-US" dirty="0"/>
              <a:t>exclude outliers and transit times with unusually large </a:t>
            </a:r>
            <a:r>
              <a:rPr lang="en-US" dirty="0" smtClean="0"/>
              <a:t>uncertainties</a:t>
            </a:r>
          </a:p>
          <a:p>
            <a:pPr lvl="2"/>
            <a:r>
              <a:rPr lang="en-US" dirty="0"/>
              <a:t>reject any transit times for which the measurement uncertainty exceeds twice the median of the </a:t>
            </a:r>
            <a:r>
              <a:rPr lang="en-US" dirty="0" smtClean="0"/>
              <a:t>transit </a:t>
            </a:r>
            <a:r>
              <a:rPr lang="en-US" dirty="0"/>
              <a:t>time uncertainties</a:t>
            </a:r>
            <a:endParaRPr lang="en-US" dirty="0" smtClean="0"/>
          </a:p>
          <a:p>
            <a:pPr lvl="2"/>
            <a:endParaRPr lang="en-US" dirty="0" smtClean="0"/>
          </a:p>
          <a:p>
            <a:pPr lvl="1"/>
            <a:endParaRPr lang="en-US" dirty="0">
              <a:solidFill>
                <a:schemeClr val="bg1"/>
              </a:solidFill>
            </a:endParaRPr>
          </a:p>
        </p:txBody>
      </p:sp>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99261387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2" name="Title 1"/>
          <p:cNvSpPr>
            <a:spLocks noGrp="1"/>
          </p:cNvSpPr>
          <p:nvPr>
            <p:ph type="title"/>
          </p:nvPr>
        </p:nvSpPr>
        <p:spPr>
          <a:xfrm>
            <a:off x="457200" y="273051"/>
            <a:ext cx="8686800" cy="717550"/>
          </a:xfrm>
        </p:spPr>
        <p:txBody>
          <a:bodyPr>
            <a:noAutofit/>
          </a:bodyPr>
          <a:lstStyle/>
          <a:p>
            <a:r>
              <a:rPr lang="en-US" sz="3200" dirty="0" smtClean="0">
                <a:solidFill>
                  <a:schemeClr val="bg1"/>
                </a:solidFill>
                <a:effectLst>
                  <a:glow rad="63500">
                    <a:schemeClr val="tx1">
                      <a:alpha val="70000"/>
                    </a:schemeClr>
                  </a:glow>
                </a:effectLst>
              </a:rPr>
              <a:t>Expanded Ground-Based </a:t>
            </a:r>
            <a:r>
              <a:rPr lang="en-US" sz="3200" dirty="0" err="1" smtClean="0">
                <a:solidFill>
                  <a:schemeClr val="bg1"/>
                </a:solidFill>
                <a:effectLst>
                  <a:glow rad="63500">
                    <a:schemeClr val="tx1">
                      <a:alpha val="70000"/>
                    </a:schemeClr>
                  </a:glow>
                </a:effectLst>
              </a:rPr>
              <a:t>Kepler</a:t>
            </a:r>
            <a:r>
              <a:rPr lang="en-US" sz="3200" dirty="0" smtClean="0">
                <a:solidFill>
                  <a:schemeClr val="bg1"/>
                </a:solidFill>
                <a:effectLst>
                  <a:glow rad="63500">
                    <a:schemeClr val="tx1">
                      <a:alpha val="70000"/>
                    </a:schemeClr>
                  </a:glow>
                </a:effectLst>
              </a:rPr>
              <a:t> Array </a:t>
            </a:r>
            <a:r>
              <a:rPr lang="en-US" sz="3200" dirty="0" err="1" smtClean="0">
                <a:solidFill>
                  <a:schemeClr val="bg1"/>
                </a:solidFill>
                <a:effectLst>
                  <a:glow rad="63500">
                    <a:schemeClr val="tx1">
                      <a:alpha val="70000"/>
                    </a:schemeClr>
                  </a:glow>
                </a:effectLst>
              </a:rPr>
              <a:t>vs</a:t>
            </a:r>
            <a:r>
              <a:rPr lang="en-US" sz="3200" dirty="0" smtClean="0">
                <a:solidFill>
                  <a:schemeClr val="bg1"/>
                </a:solidFill>
                <a:effectLst>
                  <a:glow rad="63500">
                    <a:schemeClr val="tx1">
                      <a:alpha val="70000"/>
                    </a:schemeClr>
                  </a:glow>
                </a:effectLst>
              </a:rPr>
              <a:t> </a:t>
            </a:r>
            <a:r>
              <a:rPr lang="en-US" sz="3200" dirty="0" err="1" smtClean="0">
                <a:solidFill>
                  <a:schemeClr val="bg1"/>
                </a:solidFill>
                <a:effectLst>
                  <a:glow rad="63500">
                    <a:schemeClr val="tx1">
                      <a:alpha val="70000"/>
                    </a:schemeClr>
                  </a:glow>
                </a:effectLst>
              </a:rPr>
              <a:t>Kepler</a:t>
            </a:r>
            <a:endParaRPr lang="en-US" sz="3200" dirty="0">
              <a:solidFill>
                <a:schemeClr val="bg1"/>
              </a:solidFill>
              <a:effectLst>
                <a:glow rad="63500">
                  <a:schemeClr val="tx1">
                    <a:alpha val="70000"/>
                  </a:schemeClr>
                </a:glow>
              </a:effectLst>
            </a:endParaRPr>
          </a:p>
        </p:txBody>
      </p:sp>
      <p:sp>
        <p:nvSpPr>
          <p:cNvPr id="3" name="Content Placeholder 2"/>
          <p:cNvSpPr>
            <a:spLocks noGrp="1"/>
          </p:cNvSpPr>
          <p:nvPr>
            <p:ph idx="1"/>
          </p:nvPr>
        </p:nvSpPr>
        <p:spPr>
          <a:xfrm>
            <a:off x="-6350" y="1219200"/>
            <a:ext cx="3968750" cy="5638800"/>
          </a:xfrm>
        </p:spPr>
        <p:txBody>
          <a:bodyPr>
            <a:normAutofit fontScale="62500" lnSpcReduction="20000"/>
          </a:bodyPr>
          <a:lstStyle/>
          <a:p>
            <a:r>
              <a:rPr lang="en-US" sz="3500" b="1" dirty="0" smtClean="0">
                <a:solidFill>
                  <a:schemeClr val="bg1"/>
                </a:solidFill>
              </a:rPr>
              <a:t>EGBKA</a:t>
            </a:r>
          </a:p>
          <a:p>
            <a:pPr lvl="1"/>
            <a:r>
              <a:rPr lang="en-US" sz="3500" dirty="0">
                <a:solidFill>
                  <a:schemeClr val="bg1"/>
                </a:solidFill>
              </a:rPr>
              <a:t>6</a:t>
            </a:r>
            <a:r>
              <a:rPr lang="en-US" sz="3500" dirty="0" smtClean="0">
                <a:solidFill>
                  <a:schemeClr val="bg1"/>
                </a:solidFill>
              </a:rPr>
              <a:t> telescope array</a:t>
            </a:r>
          </a:p>
          <a:p>
            <a:pPr lvl="1"/>
            <a:r>
              <a:rPr lang="en-US" sz="3500" dirty="0" smtClean="0">
                <a:solidFill>
                  <a:schemeClr val="bg1"/>
                </a:solidFill>
              </a:rPr>
              <a:t>Ground based</a:t>
            </a:r>
          </a:p>
          <a:p>
            <a:pPr lvl="1"/>
            <a:r>
              <a:rPr lang="en-US" sz="3500" dirty="0" smtClean="0"/>
              <a:t>Visible wavelengths</a:t>
            </a:r>
          </a:p>
          <a:p>
            <a:pPr lvl="1"/>
            <a:r>
              <a:rPr lang="en-US" sz="3500" dirty="0" smtClean="0"/>
              <a:t>Sensitivity (PPM): 10</a:t>
            </a:r>
          </a:p>
          <a:p>
            <a:pPr lvl="1"/>
            <a:r>
              <a:rPr lang="en-US" sz="3500" dirty="0" smtClean="0"/>
              <a:t>Dimmest visible mag: 12</a:t>
            </a:r>
          </a:p>
          <a:p>
            <a:pPr lvl="1"/>
            <a:r>
              <a:rPr lang="en-US" sz="3500" dirty="0" smtClean="0"/>
              <a:t>Exposure time: 600 sec</a:t>
            </a:r>
          </a:p>
          <a:p>
            <a:pPr lvl="1"/>
            <a:r>
              <a:rPr lang="en-US" sz="3500" dirty="0" smtClean="0"/>
              <a:t>Cadence: </a:t>
            </a:r>
            <a:r>
              <a:rPr lang="en-US" sz="3500" dirty="0"/>
              <a:t>6</a:t>
            </a:r>
            <a:r>
              <a:rPr lang="en-US" sz="3500" dirty="0" smtClean="0"/>
              <a:t>0 min</a:t>
            </a:r>
          </a:p>
          <a:p>
            <a:pPr lvl="1"/>
            <a:r>
              <a:rPr lang="en-US" sz="3500" dirty="0" smtClean="0"/>
              <a:t>f/#: 1.19</a:t>
            </a:r>
          </a:p>
          <a:p>
            <a:pPr lvl="1"/>
            <a:r>
              <a:rPr lang="en-US" sz="3500" dirty="0" smtClean="0"/>
              <a:t>Primary D: 8.4 m</a:t>
            </a:r>
          </a:p>
          <a:p>
            <a:pPr lvl="1"/>
            <a:r>
              <a:rPr lang="en-US" sz="3500" dirty="0" smtClean="0"/>
              <a:t>Corrector plate D: 8.4 m</a:t>
            </a:r>
          </a:p>
          <a:p>
            <a:pPr lvl="1"/>
            <a:r>
              <a:rPr lang="en-US" sz="3500" dirty="0" smtClean="0"/>
              <a:t>F: 10 meter</a:t>
            </a:r>
          </a:p>
          <a:p>
            <a:pPr lvl="1"/>
            <a:r>
              <a:rPr lang="en-US" sz="3500" dirty="0" smtClean="0"/>
              <a:t>CCD : 1.7m </a:t>
            </a:r>
          </a:p>
          <a:p>
            <a:pPr lvl="1"/>
            <a:r>
              <a:rPr lang="en-US" sz="3500" dirty="0" smtClean="0"/>
              <a:t>FOV</a:t>
            </a:r>
            <a:r>
              <a:rPr lang="en-US" sz="3500" baseline="30000" dirty="0" smtClean="0"/>
              <a:t>2</a:t>
            </a:r>
            <a:r>
              <a:rPr lang="en-US" sz="3500" dirty="0"/>
              <a:t>:</a:t>
            </a:r>
            <a:r>
              <a:rPr lang="en-US" sz="3500" dirty="0" smtClean="0"/>
              <a:t> 95 deg</a:t>
            </a:r>
            <a:r>
              <a:rPr lang="en-US" sz="3500" baseline="30000" dirty="0" smtClean="0"/>
              <a:t>2 </a:t>
            </a:r>
            <a:endParaRPr lang="en-US" sz="3500" dirty="0"/>
          </a:p>
          <a:p>
            <a:pPr lvl="1"/>
            <a:r>
              <a:rPr lang="en-US" sz="3500" dirty="0" smtClean="0"/>
              <a:t>90.69% full sky coverage</a:t>
            </a:r>
          </a:p>
          <a:p>
            <a:pPr lvl="1"/>
            <a:r>
              <a:rPr lang="en-US" sz="3500" dirty="0" smtClean="0"/>
              <a:t>Phase 1 duration: ~ 11 </a:t>
            </a:r>
            <a:r>
              <a:rPr lang="en-US" sz="3500" dirty="0" err="1" smtClean="0"/>
              <a:t>yrs</a:t>
            </a:r>
            <a:endParaRPr lang="en-US" sz="3500" dirty="0" smtClean="0"/>
          </a:p>
          <a:p>
            <a:pPr marL="457200" lvl="1" indent="0">
              <a:buNone/>
            </a:pPr>
            <a:endParaRPr lang="en-US" sz="3500" dirty="0" smtClean="0"/>
          </a:p>
          <a:p>
            <a:endParaRPr lang="en-US" dirty="0" smtClean="0"/>
          </a:p>
          <a:p>
            <a:endParaRPr lang="en-US" dirty="0" smtClean="0"/>
          </a:p>
          <a:p>
            <a:pPr marL="0" indent="0">
              <a:buNone/>
            </a:pPr>
            <a:endParaRPr lang="en-US" dirty="0" smtClean="0"/>
          </a:p>
          <a:p>
            <a:endParaRPr lang="en-US" dirty="0" smtClean="0"/>
          </a:p>
          <a:p>
            <a:pPr marL="0" indent="0">
              <a:buNone/>
            </a:pPr>
            <a:endParaRPr lang="en-US" dirty="0">
              <a:solidFill>
                <a:schemeClr val="bg1"/>
              </a:solidFill>
            </a:endParaRPr>
          </a:p>
        </p:txBody>
      </p:sp>
      <p:sp>
        <p:nvSpPr>
          <p:cNvPr id="6" name="Content Placeholder 2"/>
          <p:cNvSpPr txBox="1">
            <a:spLocks/>
          </p:cNvSpPr>
          <p:nvPr/>
        </p:nvSpPr>
        <p:spPr>
          <a:xfrm>
            <a:off x="3352800" y="1219200"/>
            <a:ext cx="5791200" cy="56388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b="1" dirty="0" err="1" smtClean="0"/>
              <a:t>Kepler</a:t>
            </a:r>
            <a:endParaRPr lang="en-US" sz="2600" b="1" dirty="0" smtClean="0"/>
          </a:p>
          <a:p>
            <a:pPr lvl="1"/>
            <a:r>
              <a:rPr lang="en-US" sz="2600" dirty="0" smtClean="0"/>
              <a:t>Single aperture</a:t>
            </a:r>
          </a:p>
          <a:p>
            <a:pPr lvl="1"/>
            <a:r>
              <a:rPr lang="en-US" sz="2600" dirty="0" smtClean="0"/>
              <a:t>Space based</a:t>
            </a:r>
          </a:p>
          <a:p>
            <a:pPr lvl="1"/>
            <a:r>
              <a:rPr lang="en-US" sz="2600" dirty="0" smtClean="0"/>
              <a:t>Visible wavelengths</a:t>
            </a:r>
          </a:p>
          <a:p>
            <a:pPr lvl="1"/>
            <a:r>
              <a:rPr lang="en-US" sz="2600" dirty="0" smtClean="0"/>
              <a:t>Sensitivity (PPM):</a:t>
            </a:r>
            <a:r>
              <a:rPr lang="en-US" sz="2100" dirty="0" smtClean="0"/>
              <a:t> 441 (SC)  80.5 (LC)  25.4 (</a:t>
            </a:r>
            <a:r>
              <a:rPr lang="en-US" sz="2100" dirty="0" err="1" smtClean="0"/>
              <a:t>hr</a:t>
            </a:r>
            <a:r>
              <a:rPr lang="en-US" sz="2100" dirty="0" smtClean="0"/>
              <a:t> C)</a:t>
            </a:r>
            <a:endParaRPr lang="en-US" sz="2600" dirty="0" smtClean="0"/>
          </a:p>
          <a:p>
            <a:pPr lvl="1"/>
            <a:r>
              <a:rPr lang="en-US" sz="2600" dirty="0" smtClean="0"/>
              <a:t>Dimmest visible mag: 12 (catalogued)</a:t>
            </a:r>
          </a:p>
          <a:p>
            <a:pPr lvl="1"/>
            <a:r>
              <a:rPr lang="en-US" sz="2600" dirty="0" smtClean="0"/>
              <a:t>Exposure time: 6.5 sec</a:t>
            </a:r>
          </a:p>
          <a:p>
            <a:pPr lvl="1"/>
            <a:r>
              <a:rPr lang="en-US" sz="2600" dirty="0" smtClean="0"/>
              <a:t>Cadence: 1 min, 30 min, 5 </a:t>
            </a:r>
            <a:r>
              <a:rPr lang="en-US" sz="2600" dirty="0" err="1" smtClean="0"/>
              <a:t>hrs</a:t>
            </a:r>
            <a:endParaRPr lang="en-US" sz="2600" dirty="0" smtClean="0"/>
          </a:p>
          <a:p>
            <a:pPr lvl="1"/>
            <a:r>
              <a:rPr lang="en-US" sz="2600" dirty="0" smtClean="0"/>
              <a:t>f/#: 1</a:t>
            </a:r>
          </a:p>
          <a:p>
            <a:pPr lvl="1"/>
            <a:r>
              <a:rPr lang="en-US" sz="2600" dirty="0" smtClean="0"/>
              <a:t>Primary D: 1.4 meter </a:t>
            </a:r>
          </a:p>
          <a:p>
            <a:pPr lvl="1"/>
            <a:r>
              <a:rPr lang="en-US" sz="2600" dirty="0" smtClean="0"/>
              <a:t>Corrector plate D: 0.95 m</a:t>
            </a:r>
          </a:p>
          <a:p>
            <a:pPr lvl="1"/>
            <a:r>
              <a:rPr lang="en-US" sz="2600" dirty="0" smtClean="0"/>
              <a:t>F: 1.4 meter</a:t>
            </a:r>
          </a:p>
          <a:p>
            <a:pPr lvl="1"/>
            <a:r>
              <a:rPr lang="en-US" sz="2600" dirty="0" smtClean="0"/>
              <a:t>CCD : 0.78m</a:t>
            </a:r>
            <a:r>
              <a:rPr lang="en-US" sz="2600" baseline="30000" dirty="0" smtClean="0"/>
              <a:t>2</a:t>
            </a:r>
            <a:r>
              <a:rPr lang="en-US" sz="2600" dirty="0" smtClean="0"/>
              <a:t> </a:t>
            </a:r>
          </a:p>
          <a:p>
            <a:pPr lvl="1"/>
            <a:r>
              <a:rPr lang="en-US" sz="2600" dirty="0" smtClean="0"/>
              <a:t>FOV</a:t>
            </a:r>
            <a:r>
              <a:rPr lang="en-US" sz="2600" baseline="30000" dirty="0" smtClean="0"/>
              <a:t>2</a:t>
            </a:r>
            <a:r>
              <a:rPr lang="en-US" sz="2600" dirty="0" smtClean="0"/>
              <a:t>: 105 deg</a:t>
            </a:r>
            <a:r>
              <a:rPr lang="en-US" sz="2600" baseline="30000" dirty="0" smtClean="0"/>
              <a:t>2 </a:t>
            </a:r>
            <a:endParaRPr lang="en-US" sz="2600" dirty="0" smtClean="0"/>
          </a:p>
          <a:p>
            <a:pPr lvl="1"/>
            <a:r>
              <a:rPr lang="en-US" sz="2600" dirty="0" smtClean="0"/>
              <a:t>0.25% full sky coverage</a:t>
            </a:r>
          </a:p>
          <a:p>
            <a:pPr lvl="1"/>
            <a:r>
              <a:rPr lang="en-US" sz="2600" dirty="0" smtClean="0"/>
              <a:t>Mission duration: &gt;7.5 years</a:t>
            </a:r>
          </a:p>
          <a:p>
            <a:endParaRPr lang="en-US" dirty="0" smtClean="0"/>
          </a:p>
          <a:p>
            <a:pPr marL="0" indent="0">
              <a:buFont typeface="Arial" pitchFamily="34" charset="0"/>
              <a:buNone/>
            </a:pPr>
            <a:endParaRPr lang="en-US" dirty="0" smtClean="0"/>
          </a:p>
          <a:p>
            <a:endParaRPr lang="en-US" dirty="0" smtClean="0"/>
          </a:p>
          <a:p>
            <a:pPr marL="0" indent="0">
              <a:buFont typeface="Arial" pitchFamily="34" charset="0"/>
              <a:buNone/>
            </a:pPr>
            <a:endParaRPr lang="en-US" dirty="0">
              <a:solidFill>
                <a:schemeClr val="bg1"/>
              </a:solidFill>
            </a:endParaRPr>
          </a:p>
        </p:txBody>
      </p:sp>
    </p:spTree>
    <p:extLst>
      <p:ext uri="{BB962C8B-B14F-4D97-AF65-F5344CB8AC3E}">
        <p14:creationId xmlns:p14="http://schemas.microsoft.com/office/powerpoint/2010/main" val="241176099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2" name="Title 1"/>
          <p:cNvSpPr>
            <a:spLocks noGrp="1"/>
          </p:cNvSpPr>
          <p:nvPr>
            <p:ph type="title"/>
          </p:nvPr>
        </p:nvSpPr>
        <p:spPr>
          <a:xfrm>
            <a:off x="457200" y="273051"/>
            <a:ext cx="8686800" cy="717550"/>
          </a:xfrm>
        </p:spPr>
        <p:txBody>
          <a:bodyPr>
            <a:noAutofit/>
          </a:bodyPr>
          <a:lstStyle/>
          <a:p>
            <a:r>
              <a:rPr lang="en-US" sz="3200" dirty="0" smtClean="0">
                <a:solidFill>
                  <a:schemeClr val="bg1"/>
                </a:solidFill>
                <a:effectLst>
                  <a:glow rad="63500">
                    <a:schemeClr val="tx1">
                      <a:alpha val="70000"/>
                    </a:schemeClr>
                  </a:glow>
                </a:effectLst>
              </a:rPr>
              <a:t>Revisions After This Slide</a:t>
            </a:r>
            <a:endParaRPr lang="en-US" sz="3200" dirty="0">
              <a:solidFill>
                <a:schemeClr val="bg1"/>
              </a:solidFill>
              <a:effectLst>
                <a:glow rad="63500">
                  <a:schemeClr val="tx1">
                    <a:alpha val="70000"/>
                  </a:schemeClr>
                </a:glow>
              </a:effectLst>
            </a:endParaRPr>
          </a:p>
        </p:txBody>
      </p:sp>
      <p:sp>
        <p:nvSpPr>
          <p:cNvPr id="6" name="Content Placeholder 2"/>
          <p:cNvSpPr txBox="1">
            <a:spLocks/>
          </p:cNvSpPr>
          <p:nvPr/>
        </p:nvSpPr>
        <p:spPr>
          <a:xfrm>
            <a:off x="3352800" y="304800"/>
            <a:ext cx="5791200" cy="563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pPr marL="0" indent="0">
              <a:buFont typeface="Arial" pitchFamily="34" charset="0"/>
              <a:buNone/>
            </a:pPr>
            <a:endParaRPr lang="en-US" dirty="0" smtClean="0"/>
          </a:p>
          <a:p>
            <a:endParaRPr lang="en-US" dirty="0" smtClean="0"/>
          </a:p>
          <a:p>
            <a:pPr marL="0" indent="0">
              <a:buFont typeface="Arial" pitchFamily="34" charset="0"/>
              <a:buNone/>
            </a:pPr>
            <a:endParaRPr lang="en-US" dirty="0">
              <a:solidFill>
                <a:schemeClr val="bg1"/>
              </a:solidFill>
            </a:endParaRPr>
          </a:p>
        </p:txBody>
      </p:sp>
    </p:spTree>
    <p:extLst>
      <p:ext uri="{BB962C8B-B14F-4D97-AF65-F5344CB8AC3E}">
        <p14:creationId xmlns:p14="http://schemas.microsoft.com/office/powerpoint/2010/main" val="202188135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2" name="Title 1"/>
          <p:cNvSpPr>
            <a:spLocks noGrp="1"/>
          </p:cNvSpPr>
          <p:nvPr>
            <p:ph type="title"/>
          </p:nvPr>
        </p:nvSpPr>
        <p:spPr>
          <a:xfrm>
            <a:off x="457200" y="273051"/>
            <a:ext cx="8686800" cy="717550"/>
          </a:xfrm>
        </p:spPr>
        <p:txBody>
          <a:bodyPr>
            <a:noAutofit/>
          </a:bodyPr>
          <a:lstStyle/>
          <a:p>
            <a:r>
              <a:rPr lang="en-US" sz="3200" dirty="0" smtClean="0">
                <a:solidFill>
                  <a:schemeClr val="bg1"/>
                </a:solidFill>
                <a:effectLst>
                  <a:glow rad="63500">
                    <a:schemeClr val="tx1">
                      <a:alpha val="70000"/>
                    </a:schemeClr>
                  </a:glow>
                </a:effectLst>
              </a:rPr>
              <a:t>EGBKA Re-Design</a:t>
            </a:r>
            <a:endParaRPr lang="en-US" sz="3200" dirty="0">
              <a:solidFill>
                <a:schemeClr val="bg1"/>
              </a:solidFill>
              <a:effectLst>
                <a:glow rad="63500">
                  <a:schemeClr val="tx1">
                    <a:alpha val="70000"/>
                  </a:schemeClr>
                </a:glow>
              </a:effectLst>
            </a:endParaRPr>
          </a:p>
        </p:txBody>
      </p:sp>
      <p:sp>
        <p:nvSpPr>
          <p:cNvPr id="6" name="Content Placeholder 2"/>
          <p:cNvSpPr txBox="1">
            <a:spLocks/>
          </p:cNvSpPr>
          <p:nvPr/>
        </p:nvSpPr>
        <p:spPr>
          <a:xfrm>
            <a:off x="3352800" y="304800"/>
            <a:ext cx="5791200" cy="563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pPr marL="0" indent="0">
              <a:buFont typeface="Arial" pitchFamily="34" charset="0"/>
              <a:buNone/>
            </a:pPr>
            <a:endParaRPr lang="en-US" dirty="0" smtClean="0"/>
          </a:p>
          <a:p>
            <a:endParaRPr lang="en-US" dirty="0" smtClean="0"/>
          </a:p>
          <a:p>
            <a:pPr marL="0" indent="0">
              <a:buFont typeface="Arial" pitchFamily="34" charset="0"/>
              <a:buNone/>
            </a:pPr>
            <a:endParaRPr lang="en-US" dirty="0">
              <a:solidFill>
                <a:schemeClr val="bg1"/>
              </a:solidFill>
            </a:endParaRPr>
          </a:p>
        </p:txBody>
      </p:sp>
      <p:sp>
        <p:nvSpPr>
          <p:cNvPr id="8" name="TextBox 7"/>
          <p:cNvSpPr txBox="1"/>
          <p:nvPr/>
        </p:nvSpPr>
        <p:spPr>
          <a:xfrm>
            <a:off x="304800" y="2659082"/>
            <a:ext cx="3810000" cy="3970318"/>
          </a:xfrm>
          <a:prstGeom prst="rect">
            <a:avLst/>
          </a:prstGeom>
          <a:noFill/>
        </p:spPr>
        <p:txBody>
          <a:bodyPr wrap="square" rtlCol="0">
            <a:spAutoFit/>
          </a:bodyPr>
          <a:lstStyle/>
          <a:p>
            <a:pPr marL="285750" indent="-285750">
              <a:buFont typeface="Arial" pitchFamily="34" charset="0"/>
              <a:buChar char="•"/>
            </a:pPr>
            <a:r>
              <a:rPr lang="en-US" dirty="0" smtClean="0"/>
              <a:t>Telescope &amp; CCD design</a:t>
            </a:r>
          </a:p>
          <a:p>
            <a:pPr marL="742950" lvl="1" indent="-285750">
              <a:buFont typeface="Arial" pitchFamily="34" charset="0"/>
              <a:buChar char="•"/>
            </a:pPr>
            <a:r>
              <a:rPr lang="en-US" dirty="0" smtClean="0"/>
              <a:t>Schmidt design</a:t>
            </a:r>
          </a:p>
          <a:p>
            <a:pPr marL="742950" lvl="1" indent="-285750">
              <a:buFont typeface="Arial" pitchFamily="34" charset="0"/>
              <a:buChar char="•"/>
            </a:pPr>
            <a:r>
              <a:rPr lang="en-US" dirty="0"/>
              <a:t>Segmented mirror</a:t>
            </a:r>
          </a:p>
          <a:p>
            <a:pPr marL="742950" lvl="1" indent="-285750">
              <a:buFont typeface="Arial" pitchFamily="34" charset="0"/>
              <a:buChar char="•"/>
            </a:pPr>
            <a:r>
              <a:rPr lang="en-US" dirty="0"/>
              <a:t>Segmented corrector plate 30 </a:t>
            </a:r>
            <a:r>
              <a:rPr lang="en-US" dirty="0" err="1"/>
              <a:t>ft</a:t>
            </a:r>
            <a:r>
              <a:rPr lang="en-US" dirty="0"/>
              <a:t> above </a:t>
            </a:r>
            <a:r>
              <a:rPr lang="en-US" dirty="0" smtClean="0"/>
              <a:t>primary</a:t>
            </a:r>
          </a:p>
          <a:p>
            <a:pPr marL="742950" lvl="1" indent="-285750">
              <a:buFont typeface="Arial" pitchFamily="34" charset="0"/>
              <a:buChar char="•"/>
            </a:pPr>
            <a:r>
              <a:rPr lang="en-US" dirty="0" smtClean="0"/>
              <a:t>f/1.19</a:t>
            </a:r>
          </a:p>
          <a:p>
            <a:pPr marL="742950" lvl="1" indent="-285750">
              <a:buFont typeface="Arial" pitchFamily="34" charset="0"/>
              <a:buChar char="•"/>
            </a:pPr>
            <a:r>
              <a:rPr lang="en-US" dirty="0" smtClean="0"/>
              <a:t>Diameter: 4 meters</a:t>
            </a:r>
          </a:p>
          <a:p>
            <a:pPr marL="742950" lvl="1" indent="-285750">
              <a:buFont typeface="Arial" pitchFamily="34" charset="0"/>
              <a:buChar char="•"/>
            </a:pPr>
            <a:r>
              <a:rPr lang="en-US" dirty="0" err="1" smtClean="0"/>
              <a:t>λ</a:t>
            </a:r>
            <a:r>
              <a:rPr lang="en-US" dirty="0" smtClean="0"/>
              <a:t>/D:  0.025 </a:t>
            </a:r>
            <a:r>
              <a:rPr lang="en-US" dirty="0" err="1" smtClean="0"/>
              <a:t>arcsec</a:t>
            </a:r>
            <a:endParaRPr lang="en-US" dirty="0" smtClean="0"/>
          </a:p>
          <a:p>
            <a:pPr marL="742950" lvl="1" indent="-285750">
              <a:buFont typeface="Arial" pitchFamily="34" charset="0"/>
              <a:buChar char="•"/>
            </a:pPr>
            <a:r>
              <a:rPr lang="en-US" dirty="0" smtClean="0"/>
              <a:t>Focal length: 4.76 meters</a:t>
            </a:r>
          </a:p>
          <a:p>
            <a:pPr marL="742950" lvl="1" indent="-285750">
              <a:buFont typeface="Arial" pitchFamily="34" charset="0"/>
              <a:buChar char="•"/>
            </a:pPr>
            <a:r>
              <a:rPr lang="en-US" dirty="0" smtClean="0"/>
              <a:t>Plate scale: 43.33 </a:t>
            </a:r>
            <a:r>
              <a:rPr lang="en-US" dirty="0" err="1" smtClean="0"/>
              <a:t>arcsec</a:t>
            </a:r>
            <a:r>
              <a:rPr lang="en-US" dirty="0" smtClean="0"/>
              <a:t>/mm</a:t>
            </a:r>
          </a:p>
          <a:p>
            <a:pPr marL="742950" lvl="1" indent="-285750">
              <a:buFont typeface="Arial" pitchFamily="34" charset="0"/>
              <a:buChar char="•"/>
            </a:pPr>
            <a:r>
              <a:rPr lang="en-US" dirty="0" smtClean="0"/>
              <a:t>FOV: 10 degrees</a:t>
            </a:r>
          </a:p>
          <a:p>
            <a:pPr marL="742950" lvl="1" indent="-285750">
              <a:buFont typeface="Arial" pitchFamily="34" charset="0"/>
              <a:buChar char="•"/>
            </a:pPr>
            <a:r>
              <a:rPr lang="en-US" dirty="0" smtClean="0"/>
              <a:t>Pixel size: 0.16 micron</a:t>
            </a:r>
          </a:p>
          <a:p>
            <a:pPr marL="742950" lvl="1" indent="-285750">
              <a:buFont typeface="Arial" pitchFamily="34" charset="0"/>
              <a:buChar char="•"/>
            </a:pPr>
            <a:r>
              <a:rPr lang="en-US" dirty="0" smtClean="0"/>
              <a:t>CCD size: 0.83 meters</a:t>
            </a:r>
          </a:p>
          <a:p>
            <a:pPr marL="742950" lvl="1" indent="-285750">
              <a:buFont typeface="Arial" pitchFamily="34" charset="0"/>
              <a:buChar char="•"/>
            </a:pPr>
            <a:r>
              <a:rPr lang="en-US" dirty="0" smtClean="0"/>
              <a:t>2.5*10</a:t>
            </a:r>
            <a:r>
              <a:rPr lang="en-US" baseline="30000" dirty="0" smtClean="0"/>
              <a:t>13</a:t>
            </a:r>
            <a:r>
              <a:rPr lang="en-US" dirty="0" smtClean="0"/>
              <a:t> pixels</a:t>
            </a:r>
          </a:p>
        </p:txBody>
      </p:sp>
      <p:sp>
        <p:nvSpPr>
          <p:cNvPr id="7" name="TextBox 6"/>
          <p:cNvSpPr txBox="1"/>
          <p:nvPr/>
        </p:nvSpPr>
        <p:spPr>
          <a:xfrm>
            <a:off x="4800600" y="2895600"/>
            <a:ext cx="3810000" cy="1200329"/>
          </a:xfrm>
          <a:prstGeom prst="rect">
            <a:avLst/>
          </a:prstGeom>
          <a:noFill/>
        </p:spPr>
        <p:txBody>
          <a:bodyPr wrap="square" rtlCol="0">
            <a:spAutoFit/>
          </a:bodyPr>
          <a:lstStyle/>
          <a:p>
            <a:pPr marL="285750" indent="-285750">
              <a:buFont typeface="Arial" pitchFamily="34" charset="0"/>
              <a:buChar char="•"/>
            </a:pPr>
            <a:r>
              <a:rPr lang="en-US" dirty="0" smtClean="0"/>
              <a:t>Layout</a:t>
            </a:r>
          </a:p>
          <a:p>
            <a:pPr marL="742950" lvl="1" indent="-285750">
              <a:buFont typeface="Arial" pitchFamily="34" charset="0"/>
              <a:buChar char="•"/>
            </a:pPr>
            <a:r>
              <a:rPr lang="en-US" dirty="0" smtClean="0"/>
              <a:t>6 telescope array</a:t>
            </a:r>
          </a:p>
          <a:p>
            <a:pPr marL="742950" lvl="1" indent="-285750">
              <a:buFont typeface="Arial" pitchFamily="34" charset="0"/>
              <a:buChar char="•"/>
            </a:pPr>
            <a:r>
              <a:rPr lang="en-US" dirty="0" smtClean="0"/>
              <a:t>3 locations around the equator</a:t>
            </a:r>
          </a:p>
          <a:p>
            <a:pPr marL="742950" lvl="1" indent="-285750">
              <a:buFont typeface="Arial" pitchFamily="34" charset="0"/>
              <a:buChar char="•"/>
            </a:pPr>
            <a:r>
              <a:rPr lang="en-US" dirty="0" smtClean="0"/>
              <a:t>2 telescopes per location</a:t>
            </a:r>
          </a:p>
        </p:txBody>
      </p:sp>
    </p:spTree>
    <p:extLst>
      <p:ext uri="{BB962C8B-B14F-4D97-AF65-F5344CB8AC3E}">
        <p14:creationId xmlns:p14="http://schemas.microsoft.com/office/powerpoint/2010/main" val="157308125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2" name="Title 1"/>
          <p:cNvSpPr>
            <a:spLocks noGrp="1"/>
          </p:cNvSpPr>
          <p:nvPr>
            <p:ph type="title"/>
          </p:nvPr>
        </p:nvSpPr>
        <p:spPr>
          <a:xfrm>
            <a:off x="457200" y="273051"/>
            <a:ext cx="8686800" cy="717550"/>
          </a:xfrm>
        </p:spPr>
        <p:txBody>
          <a:bodyPr>
            <a:noAutofit/>
          </a:bodyPr>
          <a:lstStyle/>
          <a:p>
            <a:r>
              <a:rPr lang="en-US" sz="3200" dirty="0" smtClean="0">
                <a:solidFill>
                  <a:schemeClr val="bg1"/>
                </a:solidFill>
                <a:effectLst>
                  <a:glow rad="63500">
                    <a:schemeClr val="tx1">
                      <a:alpha val="70000"/>
                    </a:schemeClr>
                  </a:glow>
                </a:effectLst>
              </a:rPr>
              <a:t>EGBKA Re-Design</a:t>
            </a:r>
            <a:endParaRPr lang="en-US" sz="3200" dirty="0">
              <a:solidFill>
                <a:schemeClr val="bg1"/>
              </a:solidFill>
              <a:effectLst>
                <a:glow rad="63500">
                  <a:schemeClr val="tx1">
                    <a:alpha val="70000"/>
                  </a:schemeClr>
                </a:glow>
              </a:effectLst>
            </a:endParaRPr>
          </a:p>
        </p:txBody>
      </p:sp>
      <p:sp>
        <p:nvSpPr>
          <p:cNvPr id="6" name="Content Placeholder 2"/>
          <p:cNvSpPr txBox="1">
            <a:spLocks/>
          </p:cNvSpPr>
          <p:nvPr/>
        </p:nvSpPr>
        <p:spPr>
          <a:xfrm>
            <a:off x="3352800" y="304800"/>
            <a:ext cx="5791200" cy="563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pPr marL="0" indent="0">
              <a:buFont typeface="Arial" pitchFamily="34" charset="0"/>
              <a:buNone/>
            </a:pPr>
            <a:endParaRPr lang="en-US" dirty="0" smtClean="0"/>
          </a:p>
          <a:p>
            <a:endParaRPr lang="en-US" dirty="0" smtClean="0"/>
          </a:p>
          <a:p>
            <a:pPr marL="0" indent="0">
              <a:buFont typeface="Arial" pitchFamily="34" charset="0"/>
              <a:buNone/>
            </a:pPr>
            <a:endParaRPr lang="en-US" dirty="0">
              <a:solidFill>
                <a:schemeClr val="bg1"/>
              </a:solidFill>
            </a:endParaRPr>
          </a:p>
        </p:txBody>
      </p:sp>
      <p:sp>
        <p:nvSpPr>
          <p:cNvPr id="8" name="TextBox 7"/>
          <p:cNvSpPr txBox="1"/>
          <p:nvPr/>
        </p:nvSpPr>
        <p:spPr>
          <a:xfrm>
            <a:off x="304800" y="2971800"/>
            <a:ext cx="6781800" cy="1754327"/>
          </a:xfrm>
          <a:prstGeom prst="rect">
            <a:avLst/>
          </a:prstGeom>
          <a:noFill/>
        </p:spPr>
        <p:txBody>
          <a:bodyPr wrap="square" rtlCol="0">
            <a:spAutoFit/>
          </a:bodyPr>
          <a:lstStyle/>
          <a:p>
            <a:pPr marL="285750" indent="-285750">
              <a:buFont typeface="Arial" pitchFamily="34" charset="0"/>
              <a:buChar char="•"/>
            </a:pPr>
            <a:r>
              <a:rPr lang="en-US" dirty="0" smtClean="0"/>
              <a:t>Observations</a:t>
            </a:r>
          </a:p>
          <a:p>
            <a:pPr marL="742950" lvl="1" indent="-285750">
              <a:buFont typeface="Arial" pitchFamily="34" charset="0"/>
              <a:buChar char="•"/>
            </a:pPr>
            <a:r>
              <a:rPr lang="en-US" dirty="0" smtClean="0"/>
              <a:t>Only galactic plane (30deg x 180deg) </a:t>
            </a:r>
          </a:p>
          <a:p>
            <a:pPr marL="1200150" lvl="2" indent="-285750">
              <a:buFont typeface="Arial" pitchFamily="34" charset="0"/>
              <a:buChar char="•"/>
            </a:pPr>
            <a:r>
              <a:rPr lang="en-US" dirty="0" smtClean="0"/>
              <a:t>8.3% full sky</a:t>
            </a:r>
          </a:p>
          <a:p>
            <a:pPr marL="1200150" lvl="2" indent="-285750">
              <a:buFont typeface="Arial" pitchFamily="34" charset="0"/>
              <a:buChar char="•"/>
            </a:pPr>
            <a:r>
              <a:rPr lang="en-US" dirty="0" smtClean="0"/>
              <a:t>Pro – high star density</a:t>
            </a:r>
          </a:p>
          <a:p>
            <a:pPr marL="1200150" lvl="2" indent="-285750">
              <a:buFont typeface="Arial" pitchFamily="34" charset="0"/>
              <a:buChar char="•"/>
            </a:pPr>
            <a:r>
              <a:rPr lang="en-US" dirty="0" smtClean="0"/>
              <a:t>Con – potentially giving up closer star systems</a:t>
            </a:r>
          </a:p>
          <a:p>
            <a:pPr marL="742950" lvl="1" indent="-285750">
              <a:buFont typeface="Arial" pitchFamily="34" charset="0"/>
              <a:buChar char="•"/>
            </a:pPr>
            <a:r>
              <a:rPr lang="en-US" dirty="0" smtClean="0"/>
              <a:t>Exposure time: 3 min</a:t>
            </a:r>
          </a:p>
        </p:txBody>
      </p:sp>
    </p:spTree>
    <p:extLst>
      <p:ext uri="{BB962C8B-B14F-4D97-AF65-F5344CB8AC3E}">
        <p14:creationId xmlns:p14="http://schemas.microsoft.com/office/powerpoint/2010/main" val="461394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2" name="Title 1"/>
          <p:cNvSpPr>
            <a:spLocks noGrp="1"/>
          </p:cNvSpPr>
          <p:nvPr>
            <p:ph type="title"/>
          </p:nvPr>
        </p:nvSpPr>
        <p:spPr>
          <a:xfrm>
            <a:off x="457200" y="273050"/>
            <a:ext cx="5791200" cy="565150"/>
          </a:xfrm>
        </p:spPr>
        <p:txBody>
          <a:bodyPr>
            <a:normAutofit fontScale="90000"/>
          </a:bodyPr>
          <a:lstStyle/>
          <a:p>
            <a:r>
              <a:rPr lang="en-US" sz="3200" dirty="0" smtClean="0">
                <a:solidFill>
                  <a:schemeClr val="bg1"/>
                </a:solidFill>
                <a:effectLst>
                  <a:glow rad="63500">
                    <a:schemeClr val="tx1">
                      <a:alpha val="70000"/>
                    </a:schemeClr>
                  </a:glow>
                </a:effectLst>
              </a:rPr>
              <a:t>Design Process: Science Goals</a:t>
            </a:r>
            <a:endParaRPr lang="en-US" sz="3200" dirty="0">
              <a:solidFill>
                <a:schemeClr val="bg1"/>
              </a:solidFill>
              <a:effectLst>
                <a:glow rad="63500">
                  <a:schemeClr val="tx1">
                    <a:alpha val="70000"/>
                  </a:schemeClr>
                </a:glow>
              </a:effectLst>
            </a:endParaRPr>
          </a:p>
        </p:txBody>
      </p:sp>
      <p:sp>
        <p:nvSpPr>
          <p:cNvPr id="3" name="Content Placeholder 2"/>
          <p:cNvSpPr>
            <a:spLocks noGrp="1"/>
          </p:cNvSpPr>
          <p:nvPr>
            <p:ph idx="1"/>
          </p:nvPr>
        </p:nvSpPr>
        <p:spPr>
          <a:xfrm>
            <a:off x="76200" y="2618510"/>
            <a:ext cx="8610600" cy="3507653"/>
          </a:xfrm>
        </p:spPr>
        <p:txBody>
          <a:bodyPr/>
          <a:lstStyle/>
          <a:p>
            <a:r>
              <a:rPr lang="en-US" dirty="0" smtClean="0"/>
              <a:t>Phase 1:</a:t>
            </a:r>
          </a:p>
          <a:p>
            <a:pPr lvl="1"/>
            <a:r>
              <a:rPr lang="en-US" dirty="0" smtClean="0"/>
              <a:t>Full sky coverage</a:t>
            </a:r>
          </a:p>
          <a:p>
            <a:pPr lvl="1"/>
            <a:r>
              <a:rPr lang="en-US" dirty="0" smtClean="0"/>
              <a:t>Target stellar magnitude: 12</a:t>
            </a:r>
          </a:p>
          <a:p>
            <a:pPr lvl="1"/>
            <a:r>
              <a:rPr lang="en-US" dirty="0" smtClean="0"/>
              <a:t>Sensitivity: 10PPM</a:t>
            </a:r>
          </a:p>
          <a:p>
            <a:r>
              <a:rPr lang="en-US" dirty="0" smtClean="0"/>
              <a:t>Phase 2:</a:t>
            </a:r>
          </a:p>
          <a:p>
            <a:pPr lvl="1"/>
            <a:r>
              <a:rPr lang="en-US" dirty="0" smtClean="0"/>
              <a:t>Direct imaging of </a:t>
            </a:r>
            <a:r>
              <a:rPr lang="en-US" dirty="0" err="1" smtClean="0"/>
              <a:t>exoplanet</a:t>
            </a:r>
            <a:r>
              <a:rPr lang="en-US" dirty="0" smtClean="0"/>
              <a:t> candidates</a:t>
            </a:r>
          </a:p>
          <a:p>
            <a:pPr marL="457200" lvl="1" indent="0">
              <a:buNone/>
            </a:pPr>
            <a:endParaRPr lang="en-US" dirty="0" smtClean="0"/>
          </a:p>
          <a:p>
            <a:pPr marL="457200" lvl="1" indent="0">
              <a:buNone/>
            </a:pPr>
            <a:endParaRPr lang="en-US" dirty="0" smtClean="0"/>
          </a:p>
          <a:p>
            <a:pPr marL="457200" lvl="1" indent="0">
              <a:buNone/>
            </a:pPr>
            <a:endParaRPr lang="en-US" dirty="0" smtClean="0">
              <a:solidFill>
                <a:schemeClr val="bg1"/>
              </a:solidFill>
            </a:endParaRPr>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86127401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2" name="Title 1"/>
          <p:cNvSpPr>
            <a:spLocks noGrp="1"/>
          </p:cNvSpPr>
          <p:nvPr>
            <p:ph type="title"/>
          </p:nvPr>
        </p:nvSpPr>
        <p:spPr>
          <a:xfrm>
            <a:off x="457200" y="273051"/>
            <a:ext cx="8686800" cy="717550"/>
          </a:xfrm>
        </p:spPr>
        <p:txBody>
          <a:bodyPr>
            <a:noAutofit/>
          </a:bodyPr>
          <a:lstStyle/>
          <a:p>
            <a:r>
              <a:rPr lang="en-US" sz="3200" dirty="0" smtClean="0">
                <a:solidFill>
                  <a:schemeClr val="bg1"/>
                </a:solidFill>
                <a:effectLst>
                  <a:glow rad="63500">
                    <a:schemeClr val="tx1">
                      <a:alpha val="70000"/>
                    </a:schemeClr>
                  </a:glow>
                </a:effectLst>
              </a:rPr>
              <a:t>Revised Sensitivity Calculations</a:t>
            </a:r>
            <a:endParaRPr lang="en-US" sz="3200" dirty="0">
              <a:solidFill>
                <a:schemeClr val="bg1"/>
              </a:solidFill>
              <a:effectLst>
                <a:glow rad="63500">
                  <a:schemeClr val="tx1">
                    <a:alpha val="70000"/>
                  </a:schemeClr>
                </a:glow>
              </a:effectLst>
            </a:endParaRPr>
          </a:p>
        </p:txBody>
      </p:sp>
      <p:sp>
        <p:nvSpPr>
          <p:cNvPr id="6" name="Content Placeholder 2"/>
          <p:cNvSpPr txBox="1">
            <a:spLocks/>
          </p:cNvSpPr>
          <p:nvPr/>
        </p:nvSpPr>
        <p:spPr>
          <a:xfrm>
            <a:off x="3352800" y="304800"/>
            <a:ext cx="5791200" cy="563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pPr marL="0" indent="0">
              <a:buFont typeface="Arial" pitchFamily="34" charset="0"/>
              <a:buNone/>
            </a:pPr>
            <a:endParaRPr lang="en-US" dirty="0" smtClean="0"/>
          </a:p>
          <a:p>
            <a:endParaRPr lang="en-US" dirty="0" smtClean="0"/>
          </a:p>
          <a:p>
            <a:pPr marL="0" indent="0">
              <a:buFont typeface="Arial" pitchFamily="34" charset="0"/>
              <a:buNone/>
            </a:pPr>
            <a:endParaRPr lang="en-US" dirty="0">
              <a:solidFill>
                <a:schemeClr val="bg1"/>
              </a:solidFill>
            </a:endParaRPr>
          </a:p>
        </p:txBody>
      </p:sp>
      <p:sp>
        <p:nvSpPr>
          <p:cNvPr id="8" name="TextBox 7"/>
          <p:cNvSpPr txBox="1"/>
          <p:nvPr/>
        </p:nvSpPr>
        <p:spPr>
          <a:xfrm>
            <a:off x="0" y="3048000"/>
            <a:ext cx="8991600" cy="2862323"/>
          </a:xfrm>
          <a:prstGeom prst="rect">
            <a:avLst/>
          </a:prstGeom>
          <a:noFill/>
        </p:spPr>
        <p:txBody>
          <a:bodyPr wrap="square" rtlCol="0">
            <a:spAutoFit/>
          </a:bodyPr>
          <a:lstStyle/>
          <a:p>
            <a:pPr marL="742950" lvl="1" indent="-285750">
              <a:buFont typeface="Arial"/>
              <a:buChar char="•"/>
            </a:pPr>
            <a:r>
              <a:rPr lang="en-US" dirty="0"/>
              <a:t>Calculate by exposure time the highest magnitude at which 10 </a:t>
            </a:r>
            <a:r>
              <a:rPr lang="en-US" dirty="0" smtClean="0"/>
              <a:t>PPM &amp; 100 PPM </a:t>
            </a:r>
            <a:r>
              <a:rPr lang="en-US" dirty="0"/>
              <a:t>sensitivity </a:t>
            </a:r>
            <a:r>
              <a:rPr lang="en-US" dirty="0" smtClean="0"/>
              <a:t>are </a:t>
            </a:r>
            <a:r>
              <a:rPr lang="en-US" dirty="0"/>
              <a:t>achievable</a:t>
            </a:r>
          </a:p>
          <a:p>
            <a:pPr marL="742950" lvl="1" indent="-285750">
              <a:buFont typeface="Arial"/>
              <a:buChar char="•"/>
            </a:pPr>
            <a:r>
              <a:rPr lang="en-US" dirty="0"/>
              <a:t>Define sensitivity as the change (in PPM) corresponding to 3σ</a:t>
            </a:r>
          </a:p>
          <a:p>
            <a:pPr marL="742950" lvl="1" indent="-285750">
              <a:buFont typeface="Arial"/>
              <a:buChar char="•"/>
            </a:pPr>
            <a:r>
              <a:rPr lang="en-US" dirty="0"/>
              <a:t>Assume noise sources are </a:t>
            </a:r>
            <a:r>
              <a:rPr lang="en-US" dirty="0" smtClean="0"/>
              <a:t>Poisson, sky, and scintillation</a:t>
            </a:r>
            <a:endParaRPr lang="en-US" dirty="0"/>
          </a:p>
          <a:p>
            <a:pPr marL="1200150" lvl="2" indent="-285750">
              <a:buFont typeface="Arial"/>
              <a:buChar char="•"/>
            </a:pPr>
            <a:r>
              <a:rPr lang="en-US" dirty="0"/>
              <a:t>F</a:t>
            </a:r>
            <a:r>
              <a:rPr lang="en-US" baseline="-25000" dirty="0"/>
              <a:t>*</a:t>
            </a:r>
            <a:r>
              <a:rPr lang="en-US" dirty="0"/>
              <a:t> = F0</a:t>
            </a:r>
            <a:r>
              <a:rPr lang="en-US" baseline="-25000" dirty="0"/>
              <a:t>λ</a:t>
            </a:r>
            <a:r>
              <a:rPr lang="en-US" dirty="0"/>
              <a:t> × 2.515</a:t>
            </a:r>
            <a:r>
              <a:rPr lang="en-US" baseline="30000" dirty="0"/>
              <a:t>-m</a:t>
            </a:r>
            <a:r>
              <a:rPr lang="en-US" dirty="0"/>
              <a:t> × </a:t>
            </a:r>
            <a:r>
              <a:rPr lang="en-US" dirty="0" err="1"/>
              <a:t>λ</a:t>
            </a:r>
            <a:r>
              <a:rPr lang="en-US" dirty="0"/>
              <a:t> in photons m</a:t>
            </a:r>
            <a:r>
              <a:rPr lang="en-US" baseline="30000" dirty="0"/>
              <a:t>-2</a:t>
            </a:r>
            <a:r>
              <a:rPr lang="en-US" dirty="0"/>
              <a:t> s</a:t>
            </a:r>
            <a:r>
              <a:rPr lang="en-US" baseline="30000" dirty="0"/>
              <a:t>-1</a:t>
            </a:r>
            <a:endParaRPr lang="en-US" dirty="0"/>
          </a:p>
          <a:p>
            <a:pPr marL="1200150" lvl="2" indent="-285750">
              <a:buFont typeface="Arial"/>
              <a:buChar char="•"/>
            </a:pPr>
            <a:r>
              <a:rPr lang="en-US" dirty="0"/>
              <a:t>S</a:t>
            </a:r>
            <a:r>
              <a:rPr lang="en-US" baseline="-25000" dirty="0"/>
              <a:t>*</a:t>
            </a:r>
            <a:r>
              <a:rPr lang="en-US" dirty="0"/>
              <a:t> = F</a:t>
            </a:r>
            <a:r>
              <a:rPr lang="en-US" baseline="-25000" dirty="0"/>
              <a:t>*</a:t>
            </a:r>
            <a:r>
              <a:rPr lang="en-US" dirty="0"/>
              <a:t> × (πD</a:t>
            </a:r>
            <a:r>
              <a:rPr lang="en-US" baseline="30000" dirty="0"/>
              <a:t>2</a:t>
            </a:r>
            <a:r>
              <a:rPr lang="en-US" dirty="0"/>
              <a:t>) × </a:t>
            </a:r>
            <a:r>
              <a:rPr lang="en-US" dirty="0" err="1"/>
              <a:t>Δt</a:t>
            </a:r>
            <a:r>
              <a:rPr lang="en-US" dirty="0"/>
              <a:t> in photons</a:t>
            </a:r>
          </a:p>
          <a:p>
            <a:pPr marL="1200150" lvl="2" indent="-285750">
              <a:buFont typeface="Arial"/>
              <a:buChar char="•"/>
            </a:pPr>
            <a:r>
              <a:rPr lang="en-US" dirty="0"/>
              <a:t>Same formulae for </a:t>
            </a:r>
            <a:r>
              <a:rPr lang="en-US" dirty="0" err="1"/>
              <a:t>F</a:t>
            </a:r>
            <a:r>
              <a:rPr lang="en-US" baseline="-25000" dirty="0" err="1"/>
              <a:t>sky</a:t>
            </a:r>
            <a:r>
              <a:rPr lang="en-US" dirty="0"/>
              <a:t> and </a:t>
            </a:r>
            <a:r>
              <a:rPr lang="en-US" dirty="0" err="1"/>
              <a:t>S</a:t>
            </a:r>
            <a:r>
              <a:rPr lang="en-US" baseline="-25000" dirty="0" err="1"/>
              <a:t>sky</a:t>
            </a:r>
            <a:r>
              <a:rPr lang="en-US" dirty="0"/>
              <a:t> assuming background of 21 mag arcsec</a:t>
            </a:r>
            <a:r>
              <a:rPr lang="en-US" baseline="30000" dirty="0"/>
              <a:t>-</a:t>
            </a:r>
            <a:r>
              <a:rPr lang="en-US" baseline="30000" dirty="0" smtClean="0"/>
              <a:t>2</a:t>
            </a:r>
          </a:p>
          <a:p>
            <a:pPr marL="1200150" lvl="2" indent="-285750">
              <a:buFont typeface="Arial"/>
              <a:buChar char="•"/>
            </a:pPr>
            <a:r>
              <a:rPr lang="en-US" dirty="0" err="1" smtClean="0"/>
              <a:t>σ</a:t>
            </a:r>
            <a:r>
              <a:rPr lang="en-US" baseline="-25000" dirty="0" err="1" smtClean="0"/>
              <a:t>scin</a:t>
            </a:r>
            <a:r>
              <a:rPr lang="en-US" dirty="0"/>
              <a:t> </a:t>
            </a:r>
            <a:r>
              <a:rPr lang="en-US" dirty="0" smtClean="0"/>
              <a:t>= 0.003 D</a:t>
            </a:r>
            <a:r>
              <a:rPr lang="en-US" baseline="30000" dirty="0" smtClean="0"/>
              <a:t>-2/3</a:t>
            </a:r>
            <a:r>
              <a:rPr lang="en-US" dirty="0" smtClean="0"/>
              <a:t> T</a:t>
            </a:r>
            <a:r>
              <a:rPr lang="en-US" baseline="30000" dirty="0" smtClean="0"/>
              <a:t>-1/2 </a:t>
            </a:r>
            <a:r>
              <a:rPr lang="en-US" dirty="0" smtClean="0"/>
              <a:t>(</a:t>
            </a:r>
            <a:r>
              <a:rPr lang="en-US" dirty="0" err="1" smtClean="0"/>
              <a:t>Kornilov</a:t>
            </a:r>
            <a:r>
              <a:rPr lang="en-US" dirty="0" smtClean="0"/>
              <a:t> </a:t>
            </a:r>
            <a:r>
              <a:rPr lang="en-US" i="1" dirty="0" smtClean="0"/>
              <a:t>et al. </a:t>
            </a:r>
            <a:r>
              <a:rPr lang="en-US" dirty="0" smtClean="0"/>
              <a:t>2012)</a:t>
            </a:r>
            <a:endParaRPr lang="en-US" dirty="0"/>
          </a:p>
          <a:p>
            <a:pPr marL="1200150" lvl="2" indent="-285750">
              <a:buFont typeface="Arial"/>
              <a:buChar char="•"/>
            </a:pPr>
            <a:r>
              <a:rPr lang="en-US" dirty="0"/>
              <a:t>N  = √(S</a:t>
            </a:r>
            <a:r>
              <a:rPr lang="en-US" baseline="-25000" dirty="0"/>
              <a:t>* </a:t>
            </a:r>
            <a:r>
              <a:rPr lang="en-US" dirty="0"/>
              <a:t>+ </a:t>
            </a:r>
            <a:r>
              <a:rPr lang="en-US" dirty="0" smtClean="0"/>
              <a:t>S</a:t>
            </a:r>
            <a:r>
              <a:rPr lang="en-US" baseline="-25000" dirty="0" smtClean="0"/>
              <a:t>sky</a:t>
            </a:r>
            <a:r>
              <a:rPr lang="en-US" dirty="0" smtClean="0"/>
              <a:t>+σ</a:t>
            </a:r>
            <a:r>
              <a:rPr lang="en-US" baseline="-25000" dirty="0" smtClean="0"/>
              <a:t>scin</a:t>
            </a:r>
            <a:r>
              <a:rPr lang="en-US" baseline="30000" dirty="0" smtClean="0"/>
              <a:t>2</a:t>
            </a:r>
            <a:r>
              <a:rPr lang="en-US" dirty="0" smtClean="0"/>
              <a:t>)</a:t>
            </a:r>
            <a:endParaRPr lang="en-US" dirty="0"/>
          </a:p>
          <a:p>
            <a:pPr marL="742950" lvl="1" indent="-285750">
              <a:buFont typeface="Arial" pitchFamily="34" charset="0"/>
              <a:buChar char="•"/>
            </a:pPr>
            <a:endParaRPr lang="en-US" dirty="0"/>
          </a:p>
        </p:txBody>
      </p:sp>
    </p:spTree>
    <p:extLst>
      <p:ext uri="{BB962C8B-B14F-4D97-AF65-F5344CB8AC3E}">
        <p14:creationId xmlns:p14="http://schemas.microsoft.com/office/powerpoint/2010/main" val="169771214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2" name="Title 1"/>
          <p:cNvSpPr>
            <a:spLocks noGrp="1"/>
          </p:cNvSpPr>
          <p:nvPr>
            <p:ph type="title"/>
          </p:nvPr>
        </p:nvSpPr>
        <p:spPr>
          <a:xfrm>
            <a:off x="457200" y="273051"/>
            <a:ext cx="8686800" cy="717550"/>
          </a:xfrm>
        </p:spPr>
        <p:txBody>
          <a:bodyPr>
            <a:noAutofit/>
          </a:bodyPr>
          <a:lstStyle/>
          <a:p>
            <a:r>
              <a:rPr lang="en-US" sz="3200" dirty="0" smtClean="0">
                <a:solidFill>
                  <a:schemeClr val="bg1"/>
                </a:solidFill>
                <a:effectLst>
                  <a:glow rad="63500">
                    <a:schemeClr val="tx1">
                      <a:alpha val="70000"/>
                    </a:schemeClr>
                  </a:glow>
                </a:effectLst>
              </a:rPr>
              <a:t>10 PPM </a:t>
            </a:r>
            <a:endParaRPr lang="en-US" sz="3200" dirty="0">
              <a:solidFill>
                <a:schemeClr val="bg1"/>
              </a:solidFill>
              <a:effectLst>
                <a:glow rad="63500">
                  <a:schemeClr val="tx1">
                    <a:alpha val="70000"/>
                  </a:schemeClr>
                </a:glow>
              </a:effectLst>
            </a:endParaRPr>
          </a:p>
        </p:txBody>
      </p:sp>
      <p:sp>
        <p:nvSpPr>
          <p:cNvPr id="6" name="Content Placeholder 2"/>
          <p:cNvSpPr txBox="1">
            <a:spLocks/>
          </p:cNvSpPr>
          <p:nvPr/>
        </p:nvSpPr>
        <p:spPr>
          <a:xfrm>
            <a:off x="3352800" y="304800"/>
            <a:ext cx="5791200" cy="563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pPr marL="0" indent="0">
              <a:buFont typeface="Arial" pitchFamily="34" charset="0"/>
              <a:buNone/>
            </a:pPr>
            <a:endParaRPr lang="en-US" dirty="0" smtClean="0"/>
          </a:p>
          <a:p>
            <a:endParaRPr lang="en-US" dirty="0" smtClean="0"/>
          </a:p>
          <a:p>
            <a:pPr marL="0" indent="0">
              <a:buFont typeface="Arial" pitchFamily="34" charset="0"/>
              <a:buNone/>
            </a:pPr>
            <a:endParaRPr lang="en-US" dirty="0">
              <a:solidFill>
                <a:schemeClr val="bg1"/>
              </a:solidFill>
            </a:endParaRPr>
          </a:p>
        </p:txBody>
      </p:sp>
      <p:pic>
        <p:nvPicPr>
          <p:cNvPr id="3" name="Picture 2" descr="sen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143000"/>
            <a:ext cx="7315200" cy="5486400"/>
          </a:xfrm>
          <a:prstGeom prst="rect">
            <a:avLst/>
          </a:prstGeom>
        </p:spPr>
      </p:pic>
    </p:spTree>
    <p:extLst>
      <p:ext uri="{BB962C8B-B14F-4D97-AF65-F5344CB8AC3E}">
        <p14:creationId xmlns:p14="http://schemas.microsoft.com/office/powerpoint/2010/main" val="176881389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2" name="Title 1"/>
          <p:cNvSpPr>
            <a:spLocks noGrp="1"/>
          </p:cNvSpPr>
          <p:nvPr>
            <p:ph type="title"/>
          </p:nvPr>
        </p:nvSpPr>
        <p:spPr>
          <a:xfrm>
            <a:off x="457200" y="273051"/>
            <a:ext cx="8686800" cy="717550"/>
          </a:xfrm>
        </p:spPr>
        <p:txBody>
          <a:bodyPr>
            <a:noAutofit/>
          </a:bodyPr>
          <a:lstStyle/>
          <a:p>
            <a:r>
              <a:rPr lang="en-US" sz="3200" dirty="0" smtClean="0">
                <a:solidFill>
                  <a:schemeClr val="bg1"/>
                </a:solidFill>
                <a:effectLst>
                  <a:glow rad="63500">
                    <a:schemeClr val="tx1">
                      <a:alpha val="70000"/>
                    </a:schemeClr>
                  </a:glow>
                </a:effectLst>
              </a:rPr>
              <a:t>100 PPM </a:t>
            </a:r>
            <a:endParaRPr lang="en-US" sz="3200" dirty="0">
              <a:solidFill>
                <a:schemeClr val="bg1"/>
              </a:solidFill>
              <a:effectLst>
                <a:glow rad="63500">
                  <a:schemeClr val="tx1">
                    <a:alpha val="70000"/>
                  </a:schemeClr>
                </a:glow>
              </a:effectLst>
            </a:endParaRPr>
          </a:p>
        </p:txBody>
      </p:sp>
      <p:sp>
        <p:nvSpPr>
          <p:cNvPr id="6" name="Content Placeholder 2"/>
          <p:cNvSpPr txBox="1">
            <a:spLocks/>
          </p:cNvSpPr>
          <p:nvPr/>
        </p:nvSpPr>
        <p:spPr>
          <a:xfrm>
            <a:off x="3352800" y="304800"/>
            <a:ext cx="5791200" cy="563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pPr marL="0" indent="0">
              <a:buFont typeface="Arial" pitchFamily="34" charset="0"/>
              <a:buNone/>
            </a:pPr>
            <a:endParaRPr lang="en-US" dirty="0" smtClean="0"/>
          </a:p>
          <a:p>
            <a:endParaRPr lang="en-US" dirty="0" smtClean="0"/>
          </a:p>
          <a:p>
            <a:pPr marL="0" indent="0">
              <a:buFont typeface="Arial" pitchFamily="34" charset="0"/>
              <a:buNone/>
            </a:pPr>
            <a:endParaRPr lang="en-US" dirty="0">
              <a:solidFill>
                <a:schemeClr val="bg1"/>
              </a:solidFill>
            </a:endParaRPr>
          </a:p>
        </p:txBody>
      </p:sp>
      <p:pic>
        <p:nvPicPr>
          <p:cNvPr id="4" name="Picture 3" descr="sens_100.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143000"/>
            <a:ext cx="7315200" cy="5486400"/>
          </a:xfrm>
          <a:prstGeom prst="rect">
            <a:avLst/>
          </a:prstGeom>
        </p:spPr>
      </p:pic>
    </p:spTree>
    <p:extLst>
      <p:ext uri="{BB962C8B-B14F-4D97-AF65-F5344CB8AC3E}">
        <p14:creationId xmlns:p14="http://schemas.microsoft.com/office/powerpoint/2010/main" val="288279709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2" name="Title 1"/>
          <p:cNvSpPr>
            <a:spLocks noGrp="1"/>
          </p:cNvSpPr>
          <p:nvPr>
            <p:ph type="title"/>
          </p:nvPr>
        </p:nvSpPr>
        <p:spPr>
          <a:xfrm>
            <a:off x="457200" y="273051"/>
            <a:ext cx="8686800" cy="717550"/>
          </a:xfrm>
        </p:spPr>
        <p:txBody>
          <a:bodyPr>
            <a:noAutofit/>
          </a:bodyPr>
          <a:lstStyle/>
          <a:p>
            <a:r>
              <a:rPr lang="en-US" sz="3200" dirty="0" smtClean="0">
                <a:solidFill>
                  <a:schemeClr val="bg1"/>
                </a:solidFill>
                <a:effectLst>
                  <a:glow rad="63500">
                    <a:schemeClr val="tx1">
                      <a:alpha val="70000"/>
                    </a:schemeClr>
                  </a:glow>
                </a:effectLst>
              </a:rPr>
              <a:t>4 Meter Aperture 3 Minute Exposure Time</a:t>
            </a:r>
            <a:endParaRPr lang="en-US" sz="3200" dirty="0">
              <a:solidFill>
                <a:schemeClr val="bg1"/>
              </a:solidFill>
              <a:effectLst>
                <a:glow rad="63500">
                  <a:schemeClr val="tx1">
                    <a:alpha val="70000"/>
                  </a:schemeClr>
                </a:glow>
              </a:effectLst>
            </a:endParaRPr>
          </a:p>
        </p:txBody>
      </p:sp>
      <p:sp>
        <p:nvSpPr>
          <p:cNvPr id="6" name="Content Placeholder 2"/>
          <p:cNvSpPr txBox="1">
            <a:spLocks/>
          </p:cNvSpPr>
          <p:nvPr/>
        </p:nvSpPr>
        <p:spPr>
          <a:xfrm>
            <a:off x="3352800" y="304800"/>
            <a:ext cx="5791200" cy="563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pPr marL="0" indent="0">
              <a:buFont typeface="Arial" pitchFamily="34" charset="0"/>
              <a:buNone/>
            </a:pPr>
            <a:endParaRPr lang="en-US" dirty="0" smtClean="0"/>
          </a:p>
          <a:p>
            <a:endParaRPr lang="en-US" dirty="0" smtClean="0"/>
          </a:p>
          <a:p>
            <a:pPr marL="0" indent="0">
              <a:buFont typeface="Arial" pitchFamily="34" charset="0"/>
              <a:buNone/>
            </a:pPr>
            <a:endParaRPr lang="en-US" dirty="0">
              <a:solidFill>
                <a:schemeClr val="bg1"/>
              </a:solidFill>
            </a:endParaRPr>
          </a:p>
        </p:txBody>
      </p:sp>
      <p:pic>
        <p:nvPicPr>
          <p:cNvPr id="3" name="Picture 2" descr="sens_vs_mag.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143000"/>
            <a:ext cx="7315200" cy="5486400"/>
          </a:xfrm>
          <a:prstGeom prst="rect">
            <a:avLst/>
          </a:prstGeom>
        </p:spPr>
      </p:pic>
      <p:sp>
        <p:nvSpPr>
          <p:cNvPr id="7" name="TextBox 6"/>
          <p:cNvSpPr txBox="1"/>
          <p:nvPr/>
        </p:nvSpPr>
        <p:spPr>
          <a:xfrm>
            <a:off x="2667000" y="3276600"/>
            <a:ext cx="1981200" cy="646331"/>
          </a:xfrm>
          <a:prstGeom prst="rect">
            <a:avLst/>
          </a:prstGeom>
          <a:noFill/>
        </p:spPr>
        <p:txBody>
          <a:bodyPr wrap="square" rtlCol="0">
            <a:spAutoFit/>
          </a:bodyPr>
          <a:lstStyle/>
          <a:p>
            <a:r>
              <a:rPr lang="en-US" dirty="0" smtClean="0">
                <a:solidFill>
                  <a:schemeClr val="bg1"/>
                </a:solidFill>
              </a:rPr>
              <a:t>Assumes 50% detector efficiency.</a:t>
            </a:r>
            <a:endParaRPr lang="en-US" dirty="0">
              <a:solidFill>
                <a:schemeClr val="bg1"/>
              </a:solidFill>
            </a:endParaRPr>
          </a:p>
        </p:txBody>
      </p:sp>
    </p:spTree>
    <p:extLst>
      <p:ext uri="{BB962C8B-B14F-4D97-AF65-F5344CB8AC3E}">
        <p14:creationId xmlns:p14="http://schemas.microsoft.com/office/powerpoint/2010/main" val="154244411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6" name="Title 1"/>
          <p:cNvSpPr txBox="1">
            <a:spLocks/>
          </p:cNvSpPr>
          <p:nvPr/>
        </p:nvSpPr>
        <p:spPr>
          <a:xfrm>
            <a:off x="457200" y="273051"/>
            <a:ext cx="8686800" cy="717550"/>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bg1"/>
                </a:solidFill>
                <a:effectLst>
                  <a:glow rad="63500">
                    <a:schemeClr val="tx1">
                      <a:alpha val="70000"/>
                    </a:schemeClr>
                  </a:glow>
                </a:effectLst>
                <a:uLnTx/>
                <a:uFillTx/>
                <a:latin typeface="+mj-lt"/>
                <a:ea typeface="+mj-ea"/>
                <a:cs typeface="+mj-cs"/>
              </a:rPr>
              <a:t>Possible New Telescope Design</a:t>
            </a:r>
            <a:endParaRPr kumimoji="0" lang="en-US" sz="3200" b="1" i="0" u="none" strike="noStrike" kern="1200" cap="none" spc="0" normalizeH="0" baseline="0" noProof="0" dirty="0">
              <a:ln>
                <a:noFill/>
              </a:ln>
              <a:solidFill>
                <a:schemeClr val="bg1"/>
              </a:solidFill>
              <a:effectLst>
                <a:glow rad="63500">
                  <a:schemeClr val="tx1">
                    <a:alpha val="70000"/>
                  </a:schemeClr>
                </a:glow>
              </a:effectLst>
              <a:uLnTx/>
              <a:uFillTx/>
              <a:latin typeface="+mj-lt"/>
              <a:ea typeface="+mj-ea"/>
              <a:cs typeface="+mj-cs"/>
            </a:endParaRPr>
          </a:p>
        </p:txBody>
      </p:sp>
      <p:sp>
        <p:nvSpPr>
          <p:cNvPr id="4" name="Text Placeholder 3"/>
          <p:cNvSpPr>
            <a:spLocks noGrp="1"/>
          </p:cNvSpPr>
          <p:nvPr>
            <p:ph type="body" sz="half" idx="2"/>
          </p:nvPr>
        </p:nvSpPr>
        <p:spPr>
          <a:xfrm>
            <a:off x="457200" y="1435100"/>
            <a:ext cx="8229600" cy="4691063"/>
          </a:xfrm>
        </p:spPr>
        <p:txBody>
          <a:bodyPr>
            <a:normAutofit/>
          </a:bodyPr>
          <a:lstStyle/>
          <a:p>
            <a:pPr>
              <a:buFont typeface="Arial" pitchFamily="34" charset="0"/>
              <a:buChar char="•"/>
            </a:pPr>
            <a:r>
              <a:rPr lang="en-US" sz="3200" dirty="0" smtClean="0"/>
              <a:t> </a:t>
            </a:r>
            <a:endParaRPr lang="en-US" sz="3200" dirty="0"/>
          </a:p>
        </p:txBody>
      </p:sp>
      <p:pic>
        <p:nvPicPr>
          <p:cNvPr id="3" name="Picture 2"/>
          <p:cNvPicPr>
            <a:picLocks noChangeAspect="1"/>
          </p:cNvPicPr>
          <p:nvPr/>
        </p:nvPicPr>
        <p:blipFill>
          <a:blip r:embed="rId3"/>
          <a:stretch>
            <a:fillRect/>
          </a:stretch>
        </p:blipFill>
        <p:spPr>
          <a:xfrm>
            <a:off x="1066800" y="2974041"/>
            <a:ext cx="6156960" cy="3848100"/>
          </a:xfrm>
          <a:prstGeom prst="rect">
            <a:avLst/>
          </a:prstGeom>
        </p:spPr>
      </p:pic>
      <p:sp>
        <p:nvSpPr>
          <p:cNvPr id="7" name="Rectangle 6"/>
          <p:cNvSpPr/>
          <p:nvPr/>
        </p:nvSpPr>
        <p:spPr>
          <a:xfrm>
            <a:off x="2782718" y="1066800"/>
            <a:ext cx="5788764" cy="1754327"/>
          </a:xfrm>
          <a:prstGeom prst="rect">
            <a:avLst/>
          </a:prstGeom>
          <a:noFill/>
        </p:spPr>
        <p:txBody>
          <a:bodyPr wrap="none" lIns="91440" tIns="45720" rIns="91440" bIns="45720">
            <a:spAutoFit/>
          </a:bodyPr>
          <a:lstStyle/>
          <a:p>
            <a:pPr marL="285750" indent="-285750">
              <a:buFont typeface="Arial"/>
              <a:buChar char="•"/>
            </a:pP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Corrector plate now has a smaller diameter than mirror</a:t>
            </a:r>
          </a:p>
          <a:p>
            <a:pPr marL="742950" lvl="1" indent="-285750">
              <a:buFont typeface="Arial"/>
              <a:buChar char="•"/>
            </a:pP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Mirror Diameter = 4 meters</a:t>
            </a:r>
          </a:p>
          <a:p>
            <a:pPr marL="742950" lvl="1" indent="-285750">
              <a:buFont typeface="Arial"/>
              <a:buChar char="•"/>
            </a:pP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Corrector Plate Diameter = 2.63 meters</a:t>
            </a:r>
          </a:p>
          <a:p>
            <a:pPr marL="742950" lvl="1" indent="-285750">
              <a:buFont typeface="Arial"/>
              <a:buChar char="•"/>
            </a:pP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This gives the CCD have a diameter of 851mm</a:t>
            </a:r>
          </a:p>
          <a:p>
            <a:pPr marL="1200150" lvl="2" indent="-285750">
              <a:buFont typeface="Arial"/>
              <a:buChar char="•"/>
            </a:pP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Much more realistic! </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742950" lvl="1" indent="-285750">
              <a:buFont typeface="Arial"/>
              <a:buChar char="•"/>
            </a:pPr>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798921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2" name="Title 1"/>
          <p:cNvSpPr>
            <a:spLocks noGrp="1"/>
          </p:cNvSpPr>
          <p:nvPr>
            <p:ph type="title"/>
          </p:nvPr>
        </p:nvSpPr>
        <p:spPr/>
        <p:txBody>
          <a:bodyPr>
            <a:normAutofit/>
          </a:bodyPr>
          <a:lstStyle/>
          <a:p>
            <a:r>
              <a:rPr lang="en-US" sz="3200" dirty="0" smtClean="0">
                <a:solidFill>
                  <a:schemeClr val="bg1"/>
                </a:solidFill>
                <a:effectLst>
                  <a:glow rad="63500">
                    <a:schemeClr val="tx1">
                      <a:alpha val="70000"/>
                    </a:schemeClr>
                  </a:glow>
                </a:effectLst>
              </a:rPr>
              <a:t>Design Process:</a:t>
            </a:r>
            <a:br>
              <a:rPr lang="en-US" sz="3200" dirty="0" smtClean="0">
                <a:solidFill>
                  <a:schemeClr val="bg1"/>
                </a:solidFill>
                <a:effectLst>
                  <a:glow rad="63500">
                    <a:schemeClr val="tx1">
                      <a:alpha val="70000"/>
                    </a:schemeClr>
                  </a:glow>
                </a:effectLst>
              </a:rPr>
            </a:br>
            <a:r>
              <a:rPr lang="en-US" sz="3200" dirty="0" smtClean="0">
                <a:solidFill>
                  <a:schemeClr val="bg1"/>
                </a:solidFill>
                <a:effectLst>
                  <a:glow rad="63500">
                    <a:schemeClr val="tx1">
                      <a:alpha val="70000"/>
                    </a:schemeClr>
                  </a:glow>
                </a:effectLst>
              </a:rPr>
              <a:t>Science Goals</a:t>
            </a:r>
            <a:endParaRPr lang="en-US" sz="3200" dirty="0">
              <a:solidFill>
                <a:schemeClr val="bg1"/>
              </a:solidFill>
              <a:effectLst>
                <a:glow rad="63500">
                  <a:schemeClr val="tx1">
                    <a:alpha val="70000"/>
                  </a:schemeClr>
                </a:glow>
              </a:effectLst>
            </a:endParaRPr>
          </a:p>
        </p:txBody>
      </p:sp>
      <p:sp>
        <p:nvSpPr>
          <p:cNvPr id="3" name="Content Placeholder 2"/>
          <p:cNvSpPr>
            <a:spLocks noGrp="1"/>
          </p:cNvSpPr>
          <p:nvPr>
            <p:ph idx="1"/>
          </p:nvPr>
        </p:nvSpPr>
        <p:spPr>
          <a:xfrm>
            <a:off x="152400" y="1676400"/>
            <a:ext cx="8763000" cy="5029200"/>
          </a:xfrm>
        </p:spPr>
        <p:txBody>
          <a:bodyPr>
            <a:normAutofit lnSpcReduction="10000"/>
          </a:bodyPr>
          <a:lstStyle/>
          <a:p>
            <a:r>
              <a:rPr lang="en-US" b="1" dirty="0" smtClean="0">
                <a:solidFill>
                  <a:schemeClr val="bg1"/>
                </a:solidFill>
              </a:rPr>
              <a:t>Sensitivity</a:t>
            </a:r>
            <a:r>
              <a:rPr lang="en-US" dirty="0" smtClean="0"/>
              <a:t> Calculations:</a:t>
            </a:r>
          </a:p>
          <a:p>
            <a:pPr lvl="1"/>
            <a:r>
              <a:rPr lang="en-US" dirty="0" smtClean="0"/>
              <a:t>Calculate </a:t>
            </a:r>
            <a:r>
              <a:rPr lang="en-US" dirty="0"/>
              <a:t>by exposure time the highest magnitude at which 10 PPM sensitivity is </a:t>
            </a:r>
            <a:r>
              <a:rPr lang="en-US" dirty="0" smtClean="0"/>
              <a:t>achievable</a:t>
            </a:r>
          </a:p>
          <a:p>
            <a:pPr lvl="1"/>
            <a:r>
              <a:rPr lang="en-US" dirty="0" smtClean="0"/>
              <a:t>Define </a:t>
            </a:r>
            <a:r>
              <a:rPr lang="en-US" dirty="0"/>
              <a:t>sensitivity as the change (in PPM) corresponding to </a:t>
            </a:r>
            <a:r>
              <a:rPr lang="en-US" dirty="0" smtClean="0"/>
              <a:t>3σ</a:t>
            </a:r>
          </a:p>
          <a:p>
            <a:pPr lvl="1"/>
            <a:r>
              <a:rPr lang="en-US" dirty="0"/>
              <a:t>Assume noise sources are Poisson &amp; sky only</a:t>
            </a:r>
          </a:p>
          <a:p>
            <a:pPr lvl="2"/>
            <a:r>
              <a:rPr lang="en-US" dirty="0"/>
              <a:t>F</a:t>
            </a:r>
            <a:r>
              <a:rPr lang="en-US" baseline="-25000" dirty="0"/>
              <a:t>*</a:t>
            </a:r>
            <a:r>
              <a:rPr lang="en-US" dirty="0"/>
              <a:t> = F0</a:t>
            </a:r>
            <a:r>
              <a:rPr lang="en-US" baseline="-25000" dirty="0"/>
              <a:t>λ</a:t>
            </a:r>
            <a:r>
              <a:rPr lang="en-US" dirty="0"/>
              <a:t> × 2.515</a:t>
            </a:r>
            <a:r>
              <a:rPr lang="en-US" baseline="30000" dirty="0"/>
              <a:t>-m</a:t>
            </a:r>
            <a:r>
              <a:rPr lang="en-US" dirty="0"/>
              <a:t> × </a:t>
            </a:r>
            <a:r>
              <a:rPr lang="en-US" dirty="0" err="1"/>
              <a:t>λ</a:t>
            </a:r>
            <a:r>
              <a:rPr lang="en-US" dirty="0"/>
              <a:t> in photons m</a:t>
            </a:r>
            <a:r>
              <a:rPr lang="en-US" baseline="30000" dirty="0"/>
              <a:t>-2</a:t>
            </a:r>
            <a:r>
              <a:rPr lang="en-US" dirty="0"/>
              <a:t> s</a:t>
            </a:r>
            <a:r>
              <a:rPr lang="en-US" baseline="30000" dirty="0"/>
              <a:t>-1</a:t>
            </a:r>
            <a:endParaRPr lang="en-US" dirty="0"/>
          </a:p>
          <a:p>
            <a:pPr lvl="2"/>
            <a:r>
              <a:rPr lang="en-US" dirty="0"/>
              <a:t>S</a:t>
            </a:r>
            <a:r>
              <a:rPr lang="en-US" baseline="-25000" dirty="0"/>
              <a:t>*</a:t>
            </a:r>
            <a:r>
              <a:rPr lang="en-US" dirty="0"/>
              <a:t> = F</a:t>
            </a:r>
            <a:r>
              <a:rPr lang="en-US" baseline="-25000" dirty="0"/>
              <a:t>*</a:t>
            </a:r>
            <a:r>
              <a:rPr lang="en-US" dirty="0"/>
              <a:t> × (πD</a:t>
            </a:r>
            <a:r>
              <a:rPr lang="en-US" baseline="30000" dirty="0"/>
              <a:t>2</a:t>
            </a:r>
            <a:r>
              <a:rPr lang="en-US" dirty="0"/>
              <a:t>) × </a:t>
            </a:r>
            <a:r>
              <a:rPr lang="en-US" dirty="0" err="1"/>
              <a:t>Δt</a:t>
            </a:r>
            <a:r>
              <a:rPr lang="en-US" dirty="0"/>
              <a:t> in photons</a:t>
            </a:r>
          </a:p>
          <a:p>
            <a:pPr lvl="2"/>
            <a:r>
              <a:rPr lang="en-US" dirty="0"/>
              <a:t>Same formulae for </a:t>
            </a:r>
            <a:r>
              <a:rPr lang="en-US" dirty="0" err="1"/>
              <a:t>F</a:t>
            </a:r>
            <a:r>
              <a:rPr lang="en-US" baseline="-25000" dirty="0" err="1"/>
              <a:t>sky</a:t>
            </a:r>
            <a:r>
              <a:rPr lang="en-US" dirty="0"/>
              <a:t> and </a:t>
            </a:r>
            <a:r>
              <a:rPr lang="en-US" dirty="0" err="1"/>
              <a:t>S</a:t>
            </a:r>
            <a:r>
              <a:rPr lang="en-US" baseline="-25000" dirty="0" err="1"/>
              <a:t>sky</a:t>
            </a:r>
            <a:r>
              <a:rPr lang="en-US" dirty="0"/>
              <a:t> assuming background of 21 mag arcsec</a:t>
            </a:r>
            <a:r>
              <a:rPr lang="en-US" baseline="30000" dirty="0"/>
              <a:t>-2</a:t>
            </a:r>
            <a:endParaRPr lang="en-US" dirty="0"/>
          </a:p>
          <a:p>
            <a:pPr lvl="2"/>
            <a:r>
              <a:rPr lang="en-US" dirty="0"/>
              <a:t>N  = √(S</a:t>
            </a:r>
            <a:r>
              <a:rPr lang="en-US" baseline="-25000" dirty="0"/>
              <a:t>* </a:t>
            </a:r>
            <a:r>
              <a:rPr lang="en-US" dirty="0"/>
              <a:t>+ </a:t>
            </a:r>
            <a:r>
              <a:rPr lang="en-US" dirty="0" err="1"/>
              <a:t>S</a:t>
            </a:r>
            <a:r>
              <a:rPr lang="en-US" baseline="-25000" dirty="0" err="1"/>
              <a:t>sky</a:t>
            </a:r>
            <a:r>
              <a:rPr lang="en-US" dirty="0"/>
              <a:t>)</a:t>
            </a:r>
          </a:p>
          <a:p>
            <a:pPr lvl="2"/>
            <a:endParaRPr lang="en-US" dirty="0"/>
          </a:p>
          <a:p>
            <a:pPr marL="457200" lvl="1" indent="0">
              <a:buNone/>
            </a:pPr>
            <a:endParaRPr lang="en-US" dirty="0" smtClean="0"/>
          </a:p>
          <a:p>
            <a:pPr marL="457200" lvl="1" indent="0">
              <a:buNone/>
            </a:pPr>
            <a:endParaRPr lang="en-US" dirty="0" smtClean="0"/>
          </a:p>
          <a:p>
            <a:pPr marL="457200" lvl="1" indent="0">
              <a:buNone/>
            </a:pPr>
            <a:endParaRPr lang="en-US" dirty="0" smtClean="0">
              <a:solidFill>
                <a:schemeClr val="bg1"/>
              </a:solidFill>
            </a:endParaRPr>
          </a:p>
        </p:txBody>
      </p:sp>
    </p:spTree>
    <p:extLst>
      <p:ext uri="{BB962C8B-B14F-4D97-AF65-F5344CB8AC3E}">
        <p14:creationId xmlns:p14="http://schemas.microsoft.com/office/powerpoint/2010/main" val="42727732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2" name="Title 1"/>
          <p:cNvSpPr>
            <a:spLocks noGrp="1"/>
          </p:cNvSpPr>
          <p:nvPr>
            <p:ph type="title"/>
          </p:nvPr>
        </p:nvSpPr>
        <p:spPr/>
        <p:txBody>
          <a:bodyPr>
            <a:normAutofit/>
          </a:bodyPr>
          <a:lstStyle/>
          <a:p>
            <a:r>
              <a:rPr lang="en-US" sz="3200" dirty="0" smtClean="0">
                <a:solidFill>
                  <a:schemeClr val="bg1"/>
                </a:solidFill>
                <a:effectLst>
                  <a:glow rad="63500">
                    <a:schemeClr val="tx1">
                      <a:alpha val="70000"/>
                    </a:schemeClr>
                  </a:glow>
                </a:effectLst>
              </a:rPr>
              <a:t>Design Process:</a:t>
            </a:r>
            <a:br>
              <a:rPr lang="en-US" sz="3200" dirty="0" smtClean="0">
                <a:solidFill>
                  <a:schemeClr val="bg1"/>
                </a:solidFill>
                <a:effectLst>
                  <a:glow rad="63500">
                    <a:schemeClr val="tx1">
                      <a:alpha val="70000"/>
                    </a:schemeClr>
                  </a:glow>
                </a:effectLst>
              </a:rPr>
            </a:br>
            <a:r>
              <a:rPr lang="en-US" sz="3200" dirty="0" smtClean="0">
                <a:solidFill>
                  <a:schemeClr val="bg1"/>
                </a:solidFill>
                <a:effectLst>
                  <a:glow rad="63500">
                    <a:schemeClr val="tx1">
                      <a:alpha val="70000"/>
                    </a:schemeClr>
                  </a:glow>
                </a:effectLst>
              </a:rPr>
              <a:t>Science Goals</a:t>
            </a:r>
            <a:endParaRPr lang="en-US" sz="3200" dirty="0">
              <a:solidFill>
                <a:schemeClr val="bg1"/>
              </a:solidFill>
              <a:effectLst>
                <a:glow rad="63500">
                  <a:schemeClr val="tx1">
                    <a:alpha val="70000"/>
                  </a:schemeClr>
                </a:glow>
              </a:effectLst>
            </a:endParaRPr>
          </a:p>
        </p:txBody>
      </p:sp>
      <p:grpSp>
        <p:nvGrpSpPr>
          <p:cNvPr id="15" name="Group 14"/>
          <p:cNvGrpSpPr/>
          <p:nvPr/>
        </p:nvGrpSpPr>
        <p:grpSpPr>
          <a:xfrm>
            <a:off x="838200" y="1600200"/>
            <a:ext cx="7435849" cy="5029200"/>
            <a:chOff x="914400" y="685800"/>
            <a:chExt cx="7435849" cy="5486400"/>
          </a:xfrm>
        </p:grpSpPr>
        <p:grpSp>
          <p:nvGrpSpPr>
            <p:cNvPr id="16" name="Group 15"/>
            <p:cNvGrpSpPr/>
            <p:nvPr/>
          </p:nvGrpSpPr>
          <p:grpSpPr>
            <a:xfrm>
              <a:off x="914400" y="685800"/>
              <a:ext cx="7435849" cy="5486400"/>
              <a:chOff x="914400" y="685800"/>
              <a:chExt cx="7435849" cy="5486400"/>
            </a:xfrm>
          </p:grpSpPr>
          <p:pic>
            <p:nvPicPr>
              <p:cNvPr id="18" name="Picture 17" descr="ap_test.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685800"/>
                <a:ext cx="7315200" cy="5486400"/>
              </a:xfrm>
              <a:prstGeom prst="rect">
                <a:avLst/>
              </a:prstGeom>
            </p:spPr>
          </p:pic>
          <p:grpSp>
            <p:nvGrpSpPr>
              <p:cNvPr id="19" name="Group 18"/>
              <p:cNvGrpSpPr/>
              <p:nvPr/>
            </p:nvGrpSpPr>
            <p:grpSpPr>
              <a:xfrm>
                <a:off x="3714749" y="1231899"/>
                <a:ext cx="4635500" cy="4387851"/>
                <a:chOff x="3714749" y="1231899"/>
                <a:chExt cx="4635500" cy="4387851"/>
              </a:xfrm>
            </p:grpSpPr>
            <p:sp>
              <p:nvSpPr>
                <p:cNvPr id="20" name="TextBox 19"/>
                <p:cNvSpPr txBox="1"/>
                <p:nvPr/>
              </p:nvSpPr>
              <p:spPr>
                <a:xfrm>
                  <a:off x="7535332" y="2582333"/>
                  <a:ext cx="635000" cy="369332"/>
                </a:xfrm>
                <a:prstGeom prst="rect">
                  <a:avLst/>
                </a:prstGeom>
                <a:noFill/>
              </p:spPr>
              <p:txBody>
                <a:bodyPr wrap="square" rtlCol="0">
                  <a:spAutoFit/>
                </a:bodyPr>
                <a:lstStyle/>
                <a:p>
                  <a:r>
                    <a:rPr lang="en-US" dirty="0" smtClean="0">
                      <a:solidFill>
                        <a:schemeClr val="bg1"/>
                      </a:solidFill>
                    </a:rPr>
                    <a:t>4 m</a:t>
                  </a:r>
                  <a:endParaRPr lang="en-US" dirty="0">
                    <a:solidFill>
                      <a:schemeClr val="bg1"/>
                    </a:solidFill>
                  </a:endParaRPr>
                </a:p>
              </p:txBody>
            </p:sp>
            <p:sp>
              <p:nvSpPr>
                <p:cNvPr id="21" name="TextBox 20"/>
                <p:cNvSpPr txBox="1"/>
                <p:nvPr/>
              </p:nvSpPr>
              <p:spPr>
                <a:xfrm>
                  <a:off x="7503582" y="1231899"/>
                  <a:ext cx="846667" cy="369332"/>
                </a:xfrm>
                <a:prstGeom prst="rect">
                  <a:avLst/>
                </a:prstGeom>
                <a:noFill/>
              </p:spPr>
              <p:txBody>
                <a:bodyPr wrap="square" rtlCol="0">
                  <a:spAutoFit/>
                </a:bodyPr>
                <a:lstStyle/>
                <a:p>
                  <a:r>
                    <a:rPr lang="en-US" dirty="0" smtClean="0">
                      <a:solidFill>
                        <a:schemeClr val="bg1"/>
                      </a:solidFill>
                    </a:rPr>
                    <a:t>8.4 m</a:t>
                  </a:r>
                  <a:endParaRPr lang="en-US" dirty="0">
                    <a:solidFill>
                      <a:schemeClr val="bg1"/>
                    </a:solidFill>
                  </a:endParaRPr>
                </a:p>
              </p:txBody>
            </p:sp>
            <p:cxnSp>
              <p:nvCxnSpPr>
                <p:cNvPr id="22" name="Straight Arrow Connector 21"/>
                <p:cNvCxnSpPr/>
                <p:nvPr/>
              </p:nvCxnSpPr>
              <p:spPr>
                <a:xfrm flipV="1">
                  <a:off x="7778750" y="1601231"/>
                  <a:ext cx="0" cy="98110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3714749" y="1231899"/>
                  <a:ext cx="0" cy="4387851"/>
                </a:xfrm>
                <a:prstGeom prst="line">
                  <a:avLst/>
                </a:prstGeom>
                <a:ln>
                  <a:solidFill>
                    <a:schemeClr val="bg1"/>
                  </a:solidFill>
                  <a:prstDash val="dash"/>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3714750" y="2328333"/>
                  <a:ext cx="656167" cy="1164167"/>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4370917" y="3492500"/>
                  <a:ext cx="2868083" cy="923330"/>
                </a:xfrm>
                <a:prstGeom prst="rect">
                  <a:avLst/>
                </a:prstGeom>
                <a:noFill/>
              </p:spPr>
              <p:txBody>
                <a:bodyPr wrap="square" rtlCol="0">
                  <a:spAutoFit/>
                </a:bodyPr>
                <a:lstStyle/>
                <a:p>
                  <a:r>
                    <a:rPr lang="en-US" dirty="0" smtClean="0">
                      <a:solidFill>
                        <a:schemeClr val="bg1"/>
                      </a:solidFill>
                    </a:rPr>
                    <a:t>We chose an 8.4 m aperture with a 10 minute exposure time.  </a:t>
                  </a:r>
                  <a:endParaRPr lang="en-US" dirty="0">
                    <a:solidFill>
                      <a:schemeClr val="bg1"/>
                    </a:solidFill>
                  </a:endParaRPr>
                </a:p>
              </p:txBody>
            </p:sp>
          </p:grpSp>
        </p:grpSp>
        <p:sp>
          <p:nvSpPr>
            <p:cNvPr id="17" name="TextBox 16"/>
            <p:cNvSpPr txBox="1"/>
            <p:nvPr/>
          </p:nvSpPr>
          <p:spPr>
            <a:xfrm>
              <a:off x="2429932" y="830367"/>
              <a:ext cx="5105400" cy="381000"/>
            </a:xfrm>
            <a:prstGeom prst="rect">
              <a:avLst/>
            </a:prstGeom>
            <a:noFill/>
          </p:spPr>
          <p:txBody>
            <a:bodyPr wrap="square" rtlCol="0">
              <a:spAutoFit/>
            </a:bodyPr>
            <a:lstStyle/>
            <a:p>
              <a:r>
                <a:rPr lang="en-US" dirty="0" smtClean="0">
                  <a:solidFill>
                    <a:schemeClr val="bg1"/>
                  </a:solidFill>
                </a:rPr>
                <a:t>Target Star Magnitude vs. Exposure Time</a:t>
              </a:r>
              <a:endParaRPr lang="en-US" dirty="0">
                <a:solidFill>
                  <a:schemeClr val="bg1"/>
                </a:solidFill>
              </a:endParaRPr>
            </a:p>
          </p:txBody>
        </p:sp>
      </p:grpSp>
    </p:spTree>
    <p:extLst>
      <p:ext uri="{BB962C8B-B14F-4D97-AF65-F5344CB8AC3E}">
        <p14:creationId xmlns:p14="http://schemas.microsoft.com/office/powerpoint/2010/main" val="32614209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2" name="Title 1"/>
          <p:cNvSpPr>
            <a:spLocks noGrp="1"/>
          </p:cNvSpPr>
          <p:nvPr>
            <p:ph type="title"/>
          </p:nvPr>
        </p:nvSpPr>
        <p:spPr/>
        <p:txBody>
          <a:bodyPr>
            <a:normAutofit/>
          </a:bodyPr>
          <a:lstStyle/>
          <a:p>
            <a:r>
              <a:rPr lang="en-US" sz="3200" dirty="0" smtClean="0">
                <a:solidFill>
                  <a:schemeClr val="bg1"/>
                </a:solidFill>
                <a:effectLst>
                  <a:glow rad="63500">
                    <a:schemeClr val="tx1">
                      <a:alpha val="70000"/>
                    </a:schemeClr>
                  </a:glow>
                </a:effectLst>
              </a:rPr>
              <a:t>Design Process:</a:t>
            </a:r>
            <a:br>
              <a:rPr lang="en-US" sz="3200" dirty="0" smtClean="0">
                <a:solidFill>
                  <a:schemeClr val="bg1"/>
                </a:solidFill>
                <a:effectLst>
                  <a:glow rad="63500">
                    <a:schemeClr val="tx1">
                      <a:alpha val="70000"/>
                    </a:schemeClr>
                  </a:glow>
                </a:effectLst>
              </a:rPr>
            </a:br>
            <a:r>
              <a:rPr lang="en-US" sz="3200" dirty="0" smtClean="0">
                <a:solidFill>
                  <a:schemeClr val="bg1"/>
                </a:solidFill>
                <a:effectLst>
                  <a:glow rad="63500">
                    <a:schemeClr val="tx1">
                      <a:alpha val="70000"/>
                    </a:schemeClr>
                  </a:glow>
                </a:effectLst>
              </a:rPr>
              <a:t>Science Goals</a:t>
            </a:r>
            <a:endParaRPr lang="en-US" sz="3200" dirty="0">
              <a:solidFill>
                <a:schemeClr val="bg1"/>
              </a:solidFill>
              <a:effectLst>
                <a:glow rad="63500">
                  <a:schemeClr val="tx1">
                    <a:alpha val="70000"/>
                  </a:schemeClr>
                </a:glow>
              </a:effectLst>
            </a:endParaRPr>
          </a:p>
        </p:txBody>
      </p:sp>
      <p:pic>
        <p:nvPicPr>
          <p:cNvPr id="4" name="Picture 3" descr="sens_c.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1485900"/>
            <a:ext cx="6858000" cy="5143500"/>
          </a:xfrm>
          <a:prstGeom prst="rect">
            <a:avLst/>
          </a:prstGeom>
        </p:spPr>
      </p:pic>
      <p:sp>
        <p:nvSpPr>
          <p:cNvPr id="6" name="TextBox 5"/>
          <p:cNvSpPr txBox="1"/>
          <p:nvPr/>
        </p:nvSpPr>
        <p:spPr>
          <a:xfrm>
            <a:off x="2895600" y="3276600"/>
            <a:ext cx="2286000" cy="646331"/>
          </a:xfrm>
          <a:prstGeom prst="rect">
            <a:avLst/>
          </a:prstGeom>
          <a:noFill/>
        </p:spPr>
        <p:txBody>
          <a:bodyPr wrap="square" rtlCol="0">
            <a:spAutoFit/>
          </a:bodyPr>
          <a:lstStyle/>
          <a:p>
            <a:r>
              <a:rPr lang="en-US" dirty="0" smtClean="0">
                <a:solidFill>
                  <a:schemeClr val="bg1"/>
                </a:solidFill>
              </a:rPr>
              <a:t>With 50% detector efficiency</a:t>
            </a:r>
            <a:endParaRPr lang="en-US" dirty="0">
              <a:solidFill>
                <a:schemeClr val="bg1"/>
              </a:solidFill>
            </a:endParaRPr>
          </a:p>
        </p:txBody>
      </p:sp>
      <p:sp>
        <p:nvSpPr>
          <p:cNvPr id="8" name="TextBox 7"/>
          <p:cNvSpPr txBox="1"/>
          <p:nvPr/>
        </p:nvSpPr>
        <p:spPr>
          <a:xfrm>
            <a:off x="4648200" y="4495800"/>
            <a:ext cx="2819400" cy="369332"/>
          </a:xfrm>
          <a:prstGeom prst="rect">
            <a:avLst/>
          </a:prstGeom>
          <a:noFill/>
        </p:spPr>
        <p:txBody>
          <a:bodyPr wrap="square" rtlCol="0">
            <a:spAutoFit/>
          </a:bodyPr>
          <a:lstStyle/>
          <a:p>
            <a:r>
              <a:rPr lang="en-US" dirty="0" smtClean="0">
                <a:solidFill>
                  <a:schemeClr val="bg1"/>
                </a:solidFill>
              </a:rPr>
              <a:t>With a perfect detector</a:t>
            </a:r>
            <a:endParaRPr lang="en-US" dirty="0">
              <a:solidFill>
                <a:schemeClr val="bg1"/>
              </a:solidFill>
            </a:endParaRPr>
          </a:p>
        </p:txBody>
      </p:sp>
      <p:cxnSp>
        <p:nvCxnSpPr>
          <p:cNvPr id="10" name="Straight Arrow Connector 9"/>
          <p:cNvCxnSpPr>
            <a:stCxn id="6" idx="2"/>
          </p:cNvCxnSpPr>
          <p:nvPr/>
        </p:nvCxnSpPr>
        <p:spPr>
          <a:xfrm>
            <a:off x="4038600" y="3922931"/>
            <a:ext cx="228600" cy="268069"/>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5181600" y="3962400"/>
            <a:ext cx="381000" cy="5334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17149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709" b="54948"/>
          <a:stretch/>
        </p:blipFill>
        <p:spPr>
          <a:xfrm>
            <a:off x="0" y="263236"/>
            <a:ext cx="9144000" cy="2355274"/>
          </a:xfrm>
          <a:prstGeom prst="rect">
            <a:avLst/>
          </a:prstGeom>
        </p:spPr>
      </p:pic>
      <p:sp>
        <p:nvSpPr>
          <p:cNvPr id="2" name="Title 1"/>
          <p:cNvSpPr>
            <a:spLocks noGrp="1"/>
          </p:cNvSpPr>
          <p:nvPr>
            <p:ph type="title"/>
          </p:nvPr>
        </p:nvSpPr>
        <p:spPr/>
        <p:txBody>
          <a:bodyPr>
            <a:normAutofit/>
          </a:bodyPr>
          <a:lstStyle/>
          <a:p>
            <a:r>
              <a:rPr lang="en-US" sz="3200" dirty="0" smtClean="0">
                <a:solidFill>
                  <a:schemeClr val="bg1"/>
                </a:solidFill>
                <a:effectLst>
                  <a:glow rad="63500">
                    <a:schemeClr val="tx1">
                      <a:alpha val="70000"/>
                    </a:schemeClr>
                  </a:glow>
                </a:effectLst>
              </a:rPr>
              <a:t>Design Process:</a:t>
            </a:r>
            <a:br>
              <a:rPr lang="en-US" sz="3200" dirty="0" smtClean="0">
                <a:solidFill>
                  <a:schemeClr val="bg1"/>
                </a:solidFill>
                <a:effectLst>
                  <a:glow rad="63500">
                    <a:schemeClr val="tx1">
                      <a:alpha val="70000"/>
                    </a:schemeClr>
                  </a:glow>
                </a:effectLst>
              </a:rPr>
            </a:br>
            <a:r>
              <a:rPr lang="en-US" sz="3200" dirty="0" smtClean="0">
                <a:solidFill>
                  <a:schemeClr val="bg1"/>
                </a:solidFill>
                <a:effectLst>
                  <a:glow rad="63500">
                    <a:schemeClr val="tx1">
                      <a:alpha val="70000"/>
                    </a:schemeClr>
                  </a:glow>
                </a:effectLst>
              </a:rPr>
              <a:t>Science Goals</a:t>
            </a:r>
            <a:endParaRPr lang="en-US" sz="3200" dirty="0">
              <a:solidFill>
                <a:schemeClr val="bg1"/>
              </a:solidFill>
              <a:effectLst>
                <a:glow rad="63500">
                  <a:schemeClr val="tx1">
                    <a:alpha val="70000"/>
                  </a:schemeClr>
                </a:glow>
              </a:effectLst>
            </a:endParaRPr>
          </a:p>
        </p:txBody>
      </p:sp>
      <p:pic>
        <p:nvPicPr>
          <p:cNvPr id="6" name="Picture 5" descr="snr_q2_logsnr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1524000"/>
            <a:ext cx="7674726" cy="5179847"/>
          </a:xfrm>
          <a:prstGeom prst="rect">
            <a:avLst/>
          </a:prstGeom>
        </p:spPr>
      </p:pic>
    </p:spTree>
    <p:extLst>
      <p:ext uri="{BB962C8B-B14F-4D97-AF65-F5344CB8AC3E}">
        <p14:creationId xmlns:p14="http://schemas.microsoft.com/office/powerpoint/2010/main" val="268397836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2995</TotalTime>
  <Words>2539</Words>
  <Application>Microsoft Macintosh PowerPoint</Application>
  <PresentationFormat>On-screen Show (4:3)</PresentationFormat>
  <Paragraphs>431</Paragraphs>
  <Slides>54</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Office Theme</vt:lpstr>
      <vt:lpstr>Equation</vt:lpstr>
      <vt:lpstr>Expanded Ground-Based Kepler Array: Phase 1</vt:lpstr>
      <vt:lpstr>Mission Objective</vt:lpstr>
      <vt:lpstr>Current Transit Mission Comparison: Kepler</vt:lpstr>
      <vt:lpstr>Current Transit Mission Comparison: Kepler</vt:lpstr>
      <vt:lpstr>Design Process: Science Goals</vt:lpstr>
      <vt:lpstr>Design Process: Science Goals</vt:lpstr>
      <vt:lpstr>Design Process: Science Goals</vt:lpstr>
      <vt:lpstr>Design Process: Science Goals</vt:lpstr>
      <vt:lpstr>Design Process: Science Goals</vt:lpstr>
      <vt:lpstr>Design Process: Science Goals</vt:lpstr>
      <vt:lpstr>Design Process: Ground vs Space</vt:lpstr>
      <vt:lpstr>Design Process: Ground vs Space</vt:lpstr>
      <vt:lpstr>Design Process: Telescope Specs</vt:lpstr>
      <vt:lpstr>Design Process: Telescope Specs</vt:lpstr>
      <vt:lpstr>Design Process: Telescope Specs</vt:lpstr>
      <vt:lpstr>PowerPoint Presentation</vt:lpstr>
      <vt:lpstr>Telescope Specs: How Well Does It Perform?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Design Process: Main Idea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Processing: Storage</vt:lpstr>
      <vt:lpstr>Data Processing: Structures</vt:lpstr>
      <vt:lpstr>Data Processing: Data Flow</vt:lpstr>
      <vt:lpstr>Data Processing: Transit Detection</vt:lpstr>
      <vt:lpstr>Data Processing: False Positives</vt:lpstr>
      <vt:lpstr>Data Processing: False Positives</vt:lpstr>
      <vt:lpstr>Expanded Ground-Based Kepler Array vs Kepler</vt:lpstr>
      <vt:lpstr>Revisions After This Slide</vt:lpstr>
      <vt:lpstr>EGBKA Re-Design</vt:lpstr>
      <vt:lpstr>EGBKA Re-Design</vt:lpstr>
      <vt:lpstr>Revised Sensitivity Calculations</vt:lpstr>
      <vt:lpstr>10 PPM </vt:lpstr>
      <vt:lpstr>100 PPM </vt:lpstr>
      <vt:lpstr>4 Meter Aperture 3 Minute Exposure Time</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Expanded Ground-Based Kepler Array</dc:title>
  <dc:creator>Kelsey</dc:creator>
  <cp:lastModifiedBy>Steph</cp:lastModifiedBy>
  <cp:revision>66</cp:revision>
  <dcterms:created xsi:type="dcterms:W3CDTF">2013-02-26T16:55:22Z</dcterms:created>
  <dcterms:modified xsi:type="dcterms:W3CDTF">2013-03-09T23:40:22Z</dcterms:modified>
</cp:coreProperties>
</file>