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notesSlides/notesSlide8.xml" ContentType="application/vnd.openxmlformats-officedocument.presentationml.notesSlide+xml"/>
  <Override PartName="/ppt/notesSlides/_rels/notesSlide10.xml.rels" ContentType="application/vnd.openxmlformats-package.relationships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media/image2.png" ContentType="image/png"/>
  <Override PartName="/ppt/media/image5.png" ContentType="image/png"/>
  <Override PartName="/ppt/media/image8.png" ContentType="image/png"/>
  <Override PartName="/ppt/media/image1.png" ContentType="image/png"/>
  <Override PartName="/ppt/media/image4.png" ContentType="image/png"/>
  <Override PartName="/ppt/media/image7.png" ContentType="image/png"/>
  <Override PartName="/ppt/media/image3.png" ContentType="image/png"/>
  <Override PartName="/ppt/media/image10.png" ContentType="image/png"/>
  <Override PartName="/ppt/media/image6.png" ContentType="image/png"/>
  <Override PartName="/ppt/media/image9.png" ContentType="image/png"/>
  <Override PartName="/ppt/presentation.xml" ContentType="application/vnd.openxmlformats-officedocument.presentationml.presentation.main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13.xml.rels" ContentType="application/vnd.openxmlformats-package.relationships+xml"/>
  <Override PartName="/ppt/slides/_rels/slide6.xml.rels" ContentType="application/vnd.openxmlformats-package.relationships+xml"/>
  <Override PartName="/ppt/slides/_rels/slide11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7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10.xml.rels" ContentType="application/vnd.openxmlformats-package.relationships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50" r:id="rId3"/>
    <p:sldMasterId id="2147483652" r:id="rId4"/>
    <p:sldMasterId id="214748365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/>
  <p:notesSz cx="6934200" cy="92202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Click to edit the notes format</a:t>
            </a:r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&lt;header&gt;</a:t>
            </a:r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en-US"/>
              <a:t>&lt;date/time&gt;</a:t>
            </a:r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en-US"/>
              <a:t>&lt;footer&gt;</a:t>
            </a:r>
            <a:endParaRPr/>
          </a:p>
        </p:txBody>
      </p:sp>
      <p:sp>
        <p:nvSpPr>
          <p:cNvPr id="16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B1A13141-91B1-41E1-9141-A13161319191}" type="slidenum">
              <a:rPr lang="en-US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31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81C18191-8171-41D1-8101-219131F171B1}" type="slidenum">
              <a:rPr lang="en-US">
                <a:solidFill>
                  <a:srgbClr val="ffffff"/>
                </a:solidFill>
                <a:latin typeface="Book Antiqua"/>
                <a:ea typeface="+mn-ea"/>
              </a:rPr>
              <a:t>&lt;number&gt;</a:t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27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E151F141-31A1-4181-9171-0121F16171B1}" type="slidenum">
              <a:rPr lang="en-US">
                <a:solidFill>
                  <a:srgbClr val="ffffff"/>
                </a:solidFill>
                <a:latin typeface="Book Antiqua"/>
                <a:ea typeface="+mn-ea"/>
              </a:rPr>
              <a:t>&lt;number&gt;</a:t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29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61714121-4121-4161-B151-E10151C12121}" type="slidenum">
              <a:rPr lang="en-US">
                <a:solidFill>
                  <a:srgbClr val="ffffff"/>
                </a:solidFill>
                <a:latin typeface="Book Antiqua"/>
                <a:ea typeface="+mn-ea"/>
              </a:rPr>
              <a:t>&lt;number&gt;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124080" y="6416640"/>
            <a:ext cx="2894760" cy="364320"/>
          </a:xfrm>
          <a:prstGeom prst="rect">
            <a:avLst/>
          </a:prstGeom>
        </p:spPr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/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/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/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/>
          <p:cNvSpPr/>
          <p:nvPr/>
        </p:nvSpPr>
        <p:spPr>
          <a:xfrm>
            <a:off x="3124080" y="6416640"/>
            <a:ext cx="2894760" cy="364320"/>
          </a:xfrm>
          <a:prstGeom prst="rect">
            <a:avLst/>
          </a:prstGeom>
        </p:spPr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/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/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/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3124080" y="6416640"/>
            <a:ext cx="2894760" cy="364320"/>
          </a:xfrm>
          <a:prstGeom prst="rect">
            <a:avLst/>
          </a:prstGeom>
        </p:spPr>
      </p:sp>
      <p:sp>
        <p:nvSpPr>
          <p:cNvPr id="7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/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/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/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3124080" y="6416640"/>
            <a:ext cx="2894760" cy="364320"/>
          </a:xfrm>
          <a:prstGeom prst="rect">
            <a:avLst/>
          </a:prstGeom>
        </p:spPr>
      </p:sp>
      <p:sp>
        <p:nvSpPr>
          <p:cNvPr id="10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/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/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/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stomShape 1"/>
          <p:cNvSpPr/>
          <p:nvPr/>
        </p:nvSpPr>
        <p:spPr>
          <a:xfrm>
            <a:off x="457200" y="228600"/>
            <a:ext cx="8228880" cy="83736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800">
                <a:solidFill>
                  <a:srgbClr val="000000"/>
                </a:solidFill>
                <a:latin typeface="Lucida Sans"/>
              </a:rPr>
              <a:t>LBT- Visible AO</a:t>
            </a:r>
            <a:endParaRPr/>
          </a:p>
        </p:txBody>
      </p:sp>
      <p:sp>
        <p:nvSpPr>
          <p:cNvPr id="18" name="CustomShape 2"/>
          <p:cNvSpPr/>
          <p:nvPr/>
        </p:nvSpPr>
        <p:spPr>
          <a:xfrm>
            <a:off x="1371600" y="1447920"/>
            <a:ext cx="6400080" cy="47998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>
                <a:solidFill>
                  <a:srgbClr val="000000"/>
                </a:solidFill>
              </a:rPr>
              <a:t>Team:</a:t>
            </a:r>
            <a:endParaRPr/>
          </a:p>
          <a:p>
            <a:r>
              <a:rPr lang="en-US">
                <a:solidFill>
                  <a:srgbClr val="ffffff"/>
                </a:solidFill>
              </a:rPr>
              <a:t>	</a:t>
            </a:r>
            <a:r>
              <a:rPr lang="en-US">
                <a:solidFill>
                  <a:srgbClr val="000000"/>
                </a:solidFill>
              </a:rPr>
              <a:t>Tianquan Su - Systems</a:t>
            </a:r>
            <a:endParaRPr/>
          </a:p>
          <a:p>
            <a:r>
              <a:rPr lang="en-US">
                <a:solidFill>
                  <a:srgbClr val="000000"/>
                </a:solidFill>
              </a:rPr>
              <a:t>	</a:t>
            </a:r>
            <a:r>
              <a:rPr lang="en-US">
                <a:solidFill>
                  <a:srgbClr val="000000"/>
                </a:solidFill>
              </a:rPr>
              <a:t>Patrick Llull - Optics</a:t>
            </a:r>
            <a:r>
              <a:rPr lang="en-US">
                <a:solidFill>
                  <a:srgbClr val="000000"/>
                </a:solidFill>
              </a:rPr>
              <a:t>	</a:t>
            </a:r>
            <a:endParaRPr/>
          </a:p>
          <a:p>
            <a:r>
              <a:rPr lang="en-US">
                <a:solidFill>
                  <a:srgbClr val="000000"/>
                </a:solidFill>
              </a:rPr>
              <a:t>	</a:t>
            </a:r>
            <a:r>
              <a:rPr lang="en-US">
                <a:solidFill>
                  <a:srgbClr val="000000"/>
                </a:solidFill>
              </a:rPr>
              <a:t>William Hease - Systems</a:t>
            </a:r>
            <a:endParaRPr/>
          </a:p>
          <a:p>
            <a:r>
              <a:rPr lang="en-US">
                <a:solidFill>
                  <a:srgbClr val="000000"/>
                </a:solidFill>
              </a:rPr>
              <a:t>	</a:t>
            </a:r>
            <a:r>
              <a:rPr lang="en-US">
                <a:solidFill>
                  <a:srgbClr val="000000"/>
                </a:solidFill>
              </a:rPr>
              <a:t>Emily Kopp - Science</a:t>
            </a:r>
            <a:endParaRPr/>
          </a:p>
          <a:p>
            <a:r>
              <a:rPr lang="en-US">
                <a:solidFill>
                  <a:srgbClr val="000000"/>
                </a:solidFill>
              </a:rPr>
              <a:t>	</a:t>
            </a:r>
            <a:r>
              <a:rPr lang="en-US">
                <a:solidFill>
                  <a:srgbClr val="000000"/>
                </a:solidFill>
              </a:rPr>
              <a:t>Vernon Dunlap – Manager</a:t>
            </a:r>
            <a:endParaRPr/>
          </a:p>
          <a:p>
            <a:pPr algn="ctr"/>
            <a:r>
              <a:rPr lang="en-US">
                <a:solidFill>
                  <a:srgbClr val="000000"/>
                </a:solidFill>
              </a:rPr>
              <a:t>Design adaptive optics for visible light, </a:t>
            </a:r>
            <a:r>
              <a:rPr lang="en-US">
                <a:solidFill>
                  <a:srgbClr val="000000"/>
                </a:solidFill>
                <a:latin typeface="GreekC"/>
              </a:rPr>
              <a:t>λ=0.8μm, for the Large Binocular </a:t>
            </a:r>
            <a:endParaRPr/>
          </a:p>
          <a:p>
            <a:pPr algn="ctr"/>
            <a:r>
              <a:rPr lang="en-US">
                <a:solidFill>
                  <a:srgbClr val="000000"/>
                </a:solidFill>
                <a:latin typeface="GreekC"/>
              </a:rPr>
              <a:t>Telescope at Mt Graham AZ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Pyramid Wave Front Sensor</a:t>
            </a:r>
            <a:endParaRPr/>
          </a:p>
        </p:txBody>
      </p:sp>
      <p:sp>
        <p:nvSpPr>
          <p:cNvPr id="61" name="CustomShape 2"/>
          <p:cNvSpPr/>
          <p:nvPr/>
        </p:nvSpPr>
        <p:spPr>
          <a:xfrm>
            <a:off x="457200" y="1600200"/>
            <a:ext cx="8228880" cy="470772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65000"/>
              <a:buFont typeface="Wingdings 2"/>
              <a:buChar char=""/>
            </a:pPr>
            <a:r>
              <a:rPr lang="en-US" sz="2800">
                <a:solidFill>
                  <a:srgbClr val="000000"/>
                </a:solidFill>
                <a:latin typeface="Book Antiqua"/>
              </a:rPr>
              <a:t>Visible AO requires a bright, natural guide star.</a:t>
            </a:r>
            <a:endParaRPr/>
          </a:p>
          <a:p>
            <a:pPr>
              <a:buSzPct val="65000"/>
              <a:buFont typeface="Wingdings 2"/>
              <a:buChar char=""/>
            </a:pPr>
            <a:r>
              <a:rPr lang="en-US" sz="2800">
                <a:solidFill>
                  <a:srgbClr val="000000"/>
                </a:solidFill>
                <a:latin typeface="Book Antiqua"/>
              </a:rPr>
              <a:t>The pyramid WFS will allow us to use natural guide stars that are 1 magnitude dimmer than other WFSs.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2400">
                <a:solidFill>
                  <a:srgbClr val="000000"/>
                </a:solidFill>
                <a:latin typeface="Book Antiqua"/>
              </a:rPr>
              <a:t>Other WFSs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2200">
                <a:solidFill>
                  <a:srgbClr val="000000"/>
                </a:solidFill>
                <a:latin typeface="Book Antiqua"/>
              </a:rPr>
              <a:t>Magnitude 8 stars 42,000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2400">
                <a:solidFill>
                  <a:srgbClr val="000000"/>
                </a:solidFill>
                <a:latin typeface="Book Antiqua"/>
              </a:rPr>
              <a:t>Pyramid WFS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2200">
                <a:solidFill>
                  <a:srgbClr val="000000"/>
                </a:solidFill>
                <a:latin typeface="Book Antiqua"/>
              </a:rPr>
              <a:t>Magnitude 9 stars 121,000</a:t>
            </a:r>
            <a:endParaRPr/>
          </a:p>
          <a:p>
            <a:endParaRPr/>
          </a:p>
          <a:p>
            <a:endParaRPr/>
          </a:p>
        </p:txBody>
      </p:sp>
    </p:spTree>
  </p:cSld>
  <p:timing>
    <p:tnLst>
      <p:par>
        <p:cTn dur="indefinite" id="17" nodeType="tmRoot" restart="never">
          <p:childTnLst>
            <p:seq>
              <p:cTn id="1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457200" y="274680"/>
            <a:ext cx="8228880" cy="7153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Pyramid WFS CCD</a:t>
            </a:r>
            <a:endParaRPr/>
          </a:p>
        </p:txBody>
      </p:sp>
      <p:sp>
        <p:nvSpPr>
          <p:cNvPr id="63" name="CustomShape 2"/>
          <p:cNvSpPr/>
          <p:nvPr/>
        </p:nvSpPr>
        <p:spPr>
          <a:xfrm>
            <a:off x="419040" y="1569960"/>
            <a:ext cx="380160" cy="380160"/>
          </a:xfrm>
          <a:prstGeom prst="star5">
            <a:avLst/>
          </a:prstGeom>
          <a:solidFill>
            <a:srgbClr val="ffff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G</a:t>
            </a:r>
            <a:endParaRPr/>
          </a:p>
        </p:txBody>
      </p:sp>
      <p:sp>
        <p:nvSpPr>
          <p:cNvPr id="64" name="CustomShape 3"/>
          <p:cNvSpPr/>
          <p:nvPr/>
        </p:nvSpPr>
        <p:spPr>
          <a:xfrm>
            <a:off x="1371600" y="1454040"/>
            <a:ext cx="913680" cy="612000"/>
          </a:xfrm>
          <a:prstGeom prst="flowChartDecision">
            <a:avLst/>
          </a:prstGeom>
          <a:solidFill>
            <a:srgbClr val="00b0f0"/>
          </a:solidFill>
          <a:ln w="25560">
            <a:solidFill>
              <a:srgbClr val="98884b"/>
            </a:solidFill>
            <a:round/>
          </a:ln>
        </p:spPr>
      </p:sp>
      <p:sp>
        <p:nvSpPr>
          <p:cNvPr id="65" name="CustomShape 4"/>
          <p:cNvSpPr/>
          <p:nvPr/>
        </p:nvSpPr>
        <p:spPr>
          <a:xfrm>
            <a:off x="1676520" y="1454040"/>
            <a:ext cx="304200" cy="612000"/>
          </a:xfrm>
          <a:prstGeom prst="rect">
            <a:avLst/>
          </a:prstGeom>
          <a:solidFill>
            <a:srgbClr val="ceb966"/>
          </a:solidFill>
          <a:ln w="25560">
            <a:solidFill>
              <a:srgbClr val="98884b"/>
            </a:solidFill>
            <a:round/>
          </a:ln>
        </p:spPr>
      </p:sp>
      <p:cxnSp>
        <p:nvCxnSpPr>
          <p:cNvPr id="66" name="Line 5"/>
          <p:cNvCxnSpPr/>
          <p:nvPr/>
        </p:nvCxnSpPr>
        <p:spPr>
          <xfrm>
            <a:off x="0" y="0"/>
            <a:ext cx="360" cy="360"/>
          </xfrm>
          <a:prstGeom prst="straightConnector1">
            <a:avLst/>
          </a:prstGeom>
          <a:ln w="9360">
            <a:solidFill>
              <a:srgbClr val="998846"/>
            </a:solidFill>
            <a:round/>
            <a:tailEnd len="med" type="triangle" w="med"/>
          </a:ln>
        </p:spPr>
      </p:cxnSp>
      <p:cxnSp>
        <p:nvCxnSpPr>
          <p:cNvPr id="67" name="Line 6"/>
          <p:cNvCxnSpPr/>
          <p:nvPr/>
        </p:nvCxnSpPr>
        <p:spPr>
          <xfrm>
            <a:off x="0" y="0"/>
            <a:ext cx="360" cy="360"/>
          </xfrm>
          <a:prstGeom prst="straightConnector1">
            <a:avLst/>
          </a:prstGeom>
          <a:ln w="9360">
            <a:solidFill>
              <a:srgbClr val="ff0000"/>
            </a:solidFill>
            <a:round/>
            <a:tailEnd len="med" type="triangle" w="med"/>
          </a:ln>
        </p:spPr>
      </p:cxnSp>
      <p:cxnSp>
        <p:nvCxnSpPr>
          <p:cNvPr id="68" name="Line 7"/>
          <p:cNvCxnSpPr/>
          <p:nvPr/>
        </p:nvCxnSpPr>
        <p:spPr>
          <xfrm>
            <a:off x="0" y="0"/>
            <a:ext cx="360" cy="360"/>
          </xfrm>
          <a:prstGeom prst="straightConnector1">
            <a:avLst/>
          </a:prstGeom>
          <a:ln w="9360">
            <a:solidFill>
              <a:srgbClr val="ff0000"/>
            </a:solidFill>
            <a:round/>
            <a:tailEnd len="med" type="triangle" w="med"/>
          </a:ln>
        </p:spPr>
      </p:cxnSp>
      <p:sp>
        <p:nvSpPr>
          <p:cNvPr id="69" name="CustomShape 8"/>
          <p:cNvSpPr/>
          <p:nvPr/>
        </p:nvSpPr>
        <p:spPr>
          <a:xfrm>
            <a:off x="2765520" y="1303200"/>
            <a:ext cx="662760" cy="913680"/>
          </a:xfrm>
          <a:prstGeom prst="rect">
            <a:avLst/>
          </a:prstGeom>
          <a:solidFill>
            <a:srgbClr val="0070c0"/>
          </a:solidFill>
          <a:ln w="25560">
            <a:solidFill>
              <a:srgbClr val="ff0000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400">
                <a:solidFill>
                  <a:srgbClr val="ffffff"/>
                </a:solidFill>
                <a:latin typeface="Book Antiqua"/>
              </a:rPr>
              <a:t>4 CCD</a:t>
            </a:r>
            <a:endParaRPr/>
          </a:p>
          <a:p>
            <a:pPr algn="ctr"/>
            <a:r>
              <a:rPr lang="en-US" sz="1400">
                <a:solidFill>
                  <a:srgbClr val="ffffff"/>
                </a:solidFill>
                <a:latin typeface="Book Antiqua"/>
              </a:rPr>
              <a:t>40x40</a:t>
            </a:r>
            <a:endParaRPr/>
          </a:p>
        </p:txBody>
      </p:sp>
      <p:cxnSp>
        <p:nvCxnSpPr>
          <p:cNvPr id="70" name="Line 9"/>
          <p:cNvCxnSpPr/>
          <p:nvPr/>
        </p:nvCxnSpPr>
        <p:spPr>
          <xfrm>
            <a:off x="0" y="0"/>
            <a:ext cx="360" cy="360"/>
          </xfrm>
          <a:prstGeom prst="straightConnector1">
            <a:avLst/>
          </a:prstGeom>
          <a:ln w="9360">
            <a:solidFill>
              <a:srgbClr val="ff0000"/>
            </a:solidFill>
            <a:round/>
            <a:tailEnd len="med" type="triangle" w="med"/>
          </a:ln>
        </p:spPr>
      </p:cxnSp>
      <p:cxnSp>
        <p:nvCxnSpPr>
          <p:cNvPr id="71" name="Line 10"/>
          <p:cNvCxnSpPr/>
          <p:nvPr/>
        </p:nvCxnSpPr>
        <p:spPr>
          <xfrm>
            <a:off x="0" y="0"/>
            <a:ext cx="360" cy="360"/>
          </xfrm>
          <a:prstGeom prst="straightConnector1">
            <a:avLst/>
          </a:prstGeom>
          <a:ln w="9360">
            <a:solidFill>
              <a:srgbClr val="ff0000"/>
            </a:solidFill>
            <a:round/>
            <a:tailEnd len="med" type="triangle" w="med"/>
          </a:ln>
        </p:spPr>
      </p:cxnSp>
      <p:sp>
        <p:nvSpPr>
          <p:cNvPr id="72" name="CustomShape 11"/>
          <p:cNvSpPr/>
          <p:nvPr/>
        </p:nvSpPr>
        <p:spPr>
          <a:xfrm>
            <a:off x="5334120" y="1454040"/>
            <a:ext cx="913680" cy="913680"/>
          </a:xfrm>
          <a:prstGeom prst="ellipse">
            <a:avLst/>
          </a:prstGeom>
          <a:solidFill>
            <a:srgbClr val="92d05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1134 pix</a:t>
            </a:r>
            <a:endParaRPr/>
          </a:p>
        </p:txBody>
      </p:sp>
      <p:sp>
        <p:nvSpPr>
          <p:cNvPr id="73" name="CustomShape 12"/>
          <p:cNvSpPr/>
          <p:nvPr/>
        </p:nvSpPr>
        <p:spPr>
          <a:xfrm>
            <a:off x="6400800" y="1446120"/>
            <a:ext cx="913680" cy="913680"/>
          </a:xfrm>
          <a:prstGeom prst="ellipse">
            <a:avLst/>
          </a:prstGeom>
          <a:solidFill>
            <a:srgbClr val="92d05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1134 pix</a:t>
            </a:r>
            <a:endParaRPr/>
          </a:p>
        </p:txBody>
      </p:sp>
      <p:sp>
        <p:nvSpPr>
          <p:cNvPr id="74" name="CustomShape 13"/>
          <p:cNvSpPr/>
          <p:nvPr/>
        </p:nvSpPr>
        <p:spPr>
          <a:xfrm>
            <a:off x="5322960" y="2514600"/>
            <a:ext cx="913680" cy="913680"/>
          </a:xfrm>
          <a:prstGeom prst="ellipse">
            <a:avLst/>
          </a:prstGeom>
          <a:solidFill>
            <a:srgbClr val="92d05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1134 pix</a:t>
            </a:r>
            <a:endParaRPr/>
          </a:p>
        </p:txBody>
      </p:sp>
      <p:sp>
        <p:nvSpPr>
          <p:cNvPr id="75" name="CustomShape 14"/>
          <p:cNvSpPr/>
          <p:nvPr/>
        </p:nvSpPr>
        <p:spPr>
          <a:xfrm>
            <a:off x="6400800" y="2514600"/>
            <a:ext cx="913680" cy="913680"/>
          </a:xfrm>
          <a:prstGeom prst="ellipse">
            <a:avLst/>
          </a:prstGeom>
          <a:solidFill>
            <a:srgbClr val="92d05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1134 pix</a:t>
            </a:r>
            <a:endParaRPr/>
          </a:p>
        </p:txBody>
      </p:sp>
      <p:sp>
        <p:nvSpPr>
          <p:cNvPr id="76" name="Line 15"/>
          <p:cNvSpPr/>
          <p:nvPr/>
        </p:nvSpPr>
        <p:spPr>
          <a:xfrm>
            <a:off x="5181480" y="2419200"/>
            <a:ext cx="2209680" cy="0"/>
          </a:xfrm>
          <a:prstGeom prst="line">
            <a:avLst/>
          </a:prstGeom>
          <a:ln w="9360">
            <a:solidFill>
              <a:srgbClr val="002060"/>
            </a:solidFill>
            <a:round/>
          </a:ln>
        </p:spPr>
      </p:sp>
      <p:sp>
        <p:nvSpPr>
          <p:cNvPr id="77" name="Line 16"/>
          <p:cNvSpPr/>
          <p:nvPr/>
        </p:nvSpPr>
        <p:spPr>
          <a:xfrm>
            <a:off x="6302160" y="1298520"/>
            <a:ext cx="0" cy="2282760"/>
          </a:xfrm>
          <a:prstGeom prst="line">
            <a:avLst/>
          </a:prstGeom>
          <a:ln w="9360">
            <a:solidFill>
              <a:srgbClr val="002060"/>
            </a:solidFill>
            <a:round/>
          </a:ln>
        </p:spPr>
      </p:sp>
      <p:sp>
        <p:nvSpPr>
          <p:cNvPr id="78" name="Line 17"/>
          <p:cNvSpPr/>
          <p:nvPr/>
        </p:nvSpPr>
        <p:spPr>
          <a:xfrm>
            <a:off x="5214600" y="1298520"/>
            <a:ext cx="2143440" cy="0"/>
          </a:xfrm>
          <a:prstGeom prst="line">
            <a:avLst/>
          </a:prstGeom>
          <a:ln w="9360">
            <a:solidFill>
              <a:srgbClr val="002060"/>
            </a:solidFill>
            <a:round/>
          </a:ln>
        </p:spPr>
      </p:sp>
      <p:sp>
        <p:nvSpPr>
          <p:cNvPr id="79" name="Line 18"/>
          <p:cNvSpPr/>
          <p:nvPr/>
        </p:nvSpPr>
        <p:spPr>
          <a:xfrm>
            <a:off x="5181480" y="3581280"/>
            <a:ext cx="2209680" cy="0"/>
          </a:xfrm>
          <a:prstGeom prst="line">
            <a:avLst/>
          </a:prstGeom>
          <a:ln w="9360">
            <a:solidFill>
              <a:srgbClr val="002060"/>
            </a:solidFill>
            <a:round/>
          </a:ln>
        </p:spPr>
      </p:sp>
      <p:sp>
        <p:nvSpPr>
          <p:cNvPr id="80" name="Line 19"/>
          <p:cNvSpPr/>
          <p:nvPr/>
        </p:nvSpPr>
        <p:spPr>
          <a:xfrm>
            <a:off x="5181480" y="1298520"/>
            <a:ext cx="0" cy="2282760"/>
          </a:xfrm>
          <a:prstGeom prst="line">
            <a:avLst/>
          </a:prstGeom>
          <a:ln w="9360">
            <a:solidFill>
              <a:srgbClr val="002060"/>
            </a:solidFill>
            <a:round/>
          </a:ln>
        </p:spPr>
      </p:sp>
      <p:sp>
        <p:nvSpPr>
          <p:cNvPr id="81" name="Line 20"/>
          <p:cNvSpPr/>
          <p:nvPr/>
        </p:nvSpPr>
        <p:spPr>
          <a:xfrm>
            <a:off x="7391160" y="1298520"/>
            <a:ext cx="0" cy="2282760"/>
          </a:xfrm>
          <a:prstGeom prst="line">
            <a:avLst/>
          </a:prstGeom>
          <a:ln w="9360">
            <a:solidFill>
              <a:srgbClr val="002060"/>
            </a:solidFill>
            <a:round/>
          </a:ln>
        </p:spPr>
      </p:sp>
      <p:sp>
        <p:nvSpPr>
          <p:cNvPr id="82" name="Line 21"/>
          <p:cNvSpPr/>
          <p:nvPr/>
        </p:nvSpPr>
        <p:spPr>
          <a:xfrm>
            <a:off x="3581280" y="1396800"/>
            <a:ext cx="1600200" cy="0"/>
          </a:xfrm>
          <a:prstGeom prst="line">
            <a:avLst/>
          </a:prstGeom>
          <a:ln w="9360">
            <a:solidFill>
              <a:srgbClr val="92d050"/>
            </a:solidFill>
            <a:round/>
          </a:ln>
        </p:spPr>
      </p:sp>
      <p:sp>
        <p:nvSpPr>
          <p:cNvPr id="83" name="Line 22"/>
          <p:cNvSpPr/>
          <p:nvPr/>
        </p:nvSpPr>
        <p:spPr>
          <a:xfrm>
            <a:off x="3429000" y="2217600"/>
            <a:ext cx="1752480" cy="1363680"/>
          </a:xfrm>
          <a:prstGeom prst="line">
            <a:avLst/>
          </a:prstGeom>
          <a:ln w="9360">
            <a:solidFill>
              <a:srgbClr val="00b050"/>
            </a:solidFill>
            <a:round/>
          </a:ln>
        </p:spPr>
      </p:sp>
      <p:sp>
        <p:nvSpPr>
          <p:cNvPr id="84" name="CustomShape 23"/>
          <p:cNvSpPr/>
          <p:nvPr/>
        </p:nvSpPr>
        <p:spPr>
          <a:xfrm>
            <a:off x="795240" y="4267080"/>
            <a:ext cx="2434680" cy="1447200"/>
          </a:xfrm>
          <a:prstGeom prst="rect">
            <a:avLst/>
          </a:prstGeom>
          <a:solidFill>
            <a:srgbClr val="00b0f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Slope Calculator    </a:t>
            </a:r>
            <a:endParaRPr/>
          </a:p>
          <a:p>
            <a:endParaRPr/>
          </a:p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S= [dI/dxn, dI/yn..]</a:t>
            </a:r>
            <a:endParaRPr/>
          </a:p>
          <a:p>
            <a:endParaRPr/>
          </a:p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S =[2268x1]</a:t>
            </a:r>
            <a:endParaRPr/>
          </a:p>
        </p:txBody>
      </p:sp>
      <p:sp>
        <p:nvSpPr>
          <p:cNvPr id="85" name="CustomShape 24"/>
          <p:cNvSpPr/>
          <p:nvPr/>
        </p:nvSpPr>
        <p:spPr>
          <a:xfrm>
            <a:off x="5084640" y="4343400"/>
            <a:ext cx="1065960" cy="646920"/>
          </a:xfrm>
          <a:prstGeom prst="rect">
            <a:avLst/>
          </a:prstGeom>
          <a:solidFill>
            <a:srgbClr val="df55cf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Wavefront Reconstructor</a:t>
            </a:r>
            <a:endParaRPr/>
          </a:p>
          <a:p>
            <a:endParaRPr/>
          </a:p>
        </p:txBody>
      </p:sp>
      <p:sp>
        <p:nvSpPr>
          <p:cNvPr id="86" name="CustomShape 25"/>
          <p:cNvSpPr/>
          <p:nvPr/>
        </p:nvSpPr>
        <p:spPr>
          <a:xfrm>
            <a:off x="6122880" y="5808600"/>
            <a:ext cx="969120" cy="483480"/>
          </a:xfrm>
          <a:prstGeom prst="rightArrow">
            <a:avLst>
              <a:gd fmla="val 0" name="adj1"/>
              <a:gd fmla="val 0" name="adj2"/>
            </a:avLst>
          </a:prstGeom>
          <a:solidFill>
            <a:srgbClr val="00206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Φ</a:t>
            </a:r>
            <a:r>
              <a:rPr lang="en-US" sz="1050">
                <a:solidFill>
                  <a:srgbClr val="ffffff"/>
                </a:solidFill>
                <a:latin typeface="Book Antiqua"/>
              </a:rPr>
              <a:t>1117</a:t>
            </a:r>
            <a:endParaRPr/>
          </a:p>
        </p:txBody>
      </p:sp>
      <p:sp>
        <p:nvSpPr>
          <p:cNvPr id="87" name="CustomShape 26"/>
          <p:cNvSpPr/>
          <p:nvPr/>
        </p:nvSpPr>
        <p:spPr>
          <a:xfrm>
            <a:off x="3230640" y="4492800"/>
            <a:ext cx="578880" cy="483480"/>
          </a:xfrm>
          <a:prstGeom prst="rightArrow">
            <a:avLst>
              <a:gd fmla="val 0" name="adj1"/>
              <a:gd fmla="val 0" name="adj2"/>
            </a:avLst>
          </a:prstGeom>
          <a:solidFill>
            <a:srgbClr val="00206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>
                <a:solidFill>
                  <a:srgbClr val="ffffff"/>
                </a:solidFill>
                <a:latin typeface="Book Antiqua"/>
              </a:rPr>
              <a:t>S</a:t>
            </a:r>
            <a:endParaRPr/>
          </a:p>
        </p:txBody>
      </p:sp>
      <p:sp>
        <p:nvSpPr>
          <p:cNvPr id="88" name="CustomShape 27"/>
          <p:cNvSpPr/>
          <p:nvPr/>
        </p:nvSpPr>
        <p:spPr>
          <a:xfrm>
            <a:off x="2682720" y="2217600"/>
            <a:ext cx="483480" cy="2048760"/>
          </a:xfrm>
          <a:prstGeom prst="downArrow">
            <a:avLst>
              <a:gd fmla="val 0" name="adj1"/>
              <a:gd fmla="val 0" name="adj2"/>
            </a:avLst>
          </a:prstGeom>
          <a:solidFill>
            <a:srgbClr val="002060"/>
          </a:solidFill>
          <a:ln w="25560">
            <a:solidFill>
              <a:srgbClr val="92d050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900">
                <a:solidFill>
                  <a:srgbClr val="ffffff"/>
                </a:solidFill>
                <a:latin typeface="Book Antiqua"/>
              </a:rPr>
              <a:t>8</a:t>
            </a:r>
            <a:r>
              <a:rPr lang="en-US" sz="800">
                <a:solidFill>
                  <a:srgbClr val="ffffff"/>
                </a:solidFill>
                <a:latin typeface="Book Antiqua"/>
              </a:rPr>
              <a:t>CCD    READ-OUT</a:t>
            </a:r>
            <a:r>
              <a:rPr lang="en-US" sz="1100">
                <a:solidFill>
                  <a:srgbClr val="ffffff"/>
                </a:solidFill>
                <a:latin typeface="Book Antiqua"/>
              </a:rPr>
              <a:t>s</a:t>
            </a:r>
            <a:endParaRPr/>
          </a:p>
        </p:txBody>
      </p:sp>
      <p:sp>
        <p:nvSpPr>
          <p:cNvPr id="89" name="Line 28"/>
          <p:cNvSpPr/>
          <p:nvPr/>
        </p:nvSpPr>
        <p:spPr>
          <a:xfrm>
            <a:off x="1371600" y="1143000"/>
            <a:ext cx="2209680" cy="0"/>
          </a:xfrm>
          <a:prstGeom prst="line">
            <a:avLst/>
          </a:prstGeom>
          <a:ln w="9360">
            <a:solidFill>
              <a:srgbClr val="ff0000"/>
            </a:solidFill>
            <a:round/>
          </a:ln>
        </p:spPr>
      </p:sp>
      <p:sp>
        <p:nvSpPr>
          <p:cNvPr id="90" name="Line 29"/>
          <p:cNvSpPr/>
          <p:nvPr/>
        </p:nvSpPr>
        <p:spPr>
          <a:xfrm>
            <a:off x="3581280" y="1143000"/>
            <a:ext cx="0" cy="1371600"/>
          </a:xfrm>
          <a:prstGeom prst="line">
            <a:avLst/>
          </a:prstGeom>
          <a:ln w="9360">
            <a:solidFill>
              <a:srgbClr val="ff0000"/>
            </a:solidFill>
            <a:round/>
          </a:ln>
        </p:spPr>
      </p:sp>
      <p:sp>
        <p:nvSpPr>
          <p:cNvPr id="91" name="Line 30"/>
          <p:cNvSpPr/>
          <p:nvPr/>
        </p:nvSpPr>
        <p:spPr>
          <a:xfrm>
            <a:off x="1371600" y="1143000"/>
            <a:ext cx="0" cy="1371600"/>
          </a:xfrm>
          <a:prstGeom prst="line">
            <a:avLst/>
          </a:prstGeom>
          <a:ln w="9360">
            <a:solidFill>
              <a:srgbClr val="ff0000"/>
            </a:solidFill>
            <a:round/>
          </a:ln>
        </p:spPr>
      </p:sp>
      <p:sp>
        <p:nvSpPr>
          <p:cNvPr id="92" name="Line 31"/>
          <p:cNvSpPr/>
          <p:nvPr/>
        </p:nvSpPr>
        <p:spPr>
          <a:xfrm>
            <a:off x="1371600" y="2514600"/>
            <a:ext cx="2209680" cy="0"/>
          </a:xfrm>
          <a:prstGeom prst="line">
            <a:avLst/>
          </a:prstGeom>
          <a:ln w="9360">
            <a:solidFill>
              <a:srgbClr val="ff0000"/>
            </a:solidFill>
            <a:round/>
          </a:ln>
        </p:spPr>
      </p:sp>
      <p:sp>
        <p:nvSpPr>
          <p:cNvPr id="93" name="CustomShape 32"/>
          <p:cNvSpPr/>
          <p:nvPr/>
        </p:nvSpPr>
        <p:spPr>
          <a:xfrm>
            <a:off x="7086600" y="5208480"/>
            <a:ext cx="1447200" cy="14472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100">
                <a:solidFill>
                  <a:srgbClr val="ffffff"/>
                </a:solidFill>
                <a:latin typeface="Book Antiqua"/>
              </a:rPr>
              <a:t>MEMS</a:t>
            </a:r>
            <a:endParaRPr/>
          </a:p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1117 actuators</a:t>
            </a:r>
            <a:endParaRPr/>
          </a:p>
        </p:txBody>
      </p:sp>
      <p:sp>
        <p:nvSpPr>
          <p:cNvPr id="94" name="CustomShape 33"/>
          <p:cNvSpPr/>
          <p:nvPr/>
        </p:nvSpPr>
        <p:spPr>
          <a:xfrm>
            <a:off x="3809880" y="4492800"/>
            <a:ext cx="761400" cy="497880"/>
          </a:xfrm>
          <a:prstGeom prst="rect">
            <a:avLst/>
          </a:prstGeom>
          <a:solidFill>
            <a:srgbClr val="ffff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0000"/>
                </a:solidFill>
                <a:latin typeface="Book Antiqua"/>
              </a:rPr>
              <a:t>Freq Filter</a:t>
            </a:r>
            <a:endParaRPr/>
          </a:p>
        </p:txBody>
      </p:sp>
      <p:sp>
        <p:nvSpPr>
          <p:cNvPr id="95" name="CustomShape 34"/>
          <p:cNvSpPr/>
          <p:nvPr/>
        </p:nvSpPr>
        <p:spPr>
          <a:xfrm>
            <a:off x="3809880" y="5702400"/>
            <a:ext cx="913680" cy="91368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LBT-AOSec &amp;</a:t>
            </a:r>
            <a:endParaRPr/>
          </a:p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Reconst</a:t>
            </a:r>
            <a:endParaRPr/>
          </a:p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672</a:t>
            </a:r>
            <a:endParaRPr/>
          </a:p>
        </p:txBody>
      </p:sp>
      <p:sp>
        <p:nvSpPr>
          <p:cNvPr id="96" name="CustomShape 35"/>
          <p:cNvSpPr/>
          <p:nvPr/>
        </p:nvSpPr>
        <p:spPr>
          <a:xfrm>
            <a:off x="4024440" y="4971960"/>
            <a:ext cx="484920" cy="742320"/>
          </a:xfrm>
          <a:prstGeom prst="downArrow">
            <a:avLst>
              <a:gd fmla="val 0" name="adj1"/>
              <a:gd fmla="val 0" name="adj2"/>
            </a:avLst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Low</a:t>
            </a:r>
            <a:endParaRPr/>
          </a:p>
        </p:txBody>
      </p:sp>
      <p:sp>
        <p:nvSpPr>
          <p:cNvPr id="97" name="CustomShape 36"/>
          <p:cNvSpPr/>
          <p:nvPr/>
        </p:nvSpPr>
        <p:spPr>
          <a:xfrm>
            <a:off x="4381560" y="4511520"/>
            <a:ext cx="702720" cy="483480"/>
          </a:xfrm>
          <a:prstGeom prst="rightArrow">
            <a:avLst>
              <a:gd fmla="val 0" name="adj1"/>
              <a:gd fmla="val 0" name="adj2"/>
            </a:avLst>
          </a:prstGeom>
          <a:solidFill>
            <a:srgbClr val="7030a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High</a:t>
            </a:r>
            <a:endParaRPr/>
          </a:p>
        </p:txBody>
      </p:sp>
      <p:sp>
        <p:nvSpPr>
          <p:cNvPr id="98" name="CustomShape 37"/>
          <p:cNvSpPr/>
          <p:nvPr/>
        </p:nvSpPr>
        <p:spPr>
          <a:xfrm>
            <a:off x="5208480" y="5680080"/>
            <a:ext cx="913680" cy="845280"/>
          </a:xfrm>
          <a:prstGeom prst="roundRect">
            <a:avLst>
              <a:gd fmla="val 3600" name="adj"/>
            </a:avLst>
          </a:prstGeom>
          <a:solidFill>
            <a:srgbClr val="0070c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High Order Conv</a:t>
            </a:r>
            <a:endParaRPr/>
          </a:p>
        </p:txBody>
      </p:sp>
      <p:sp>
        <p:nvSpPr>
          <p:cNvPr id="99" name="CustomShape 38"/>
          <p:cNvSpPr/>
          <p:nvPr/>
        </p:nvSpPr>
        <p:spPr>
          <a:xfrm>
            <a:off x="5376960" y="4983120"/>
            <a:ext cx="483480" cy="696240"/>
          </a:xfrm>
          <a:prstGeom prst="downArrow">
            <a:avLst>
              <a:gd fmla="val 0" name="adj1"/>
              <a:gd fmla="val 0" name="adj2"/>
            </a:avLst>
          </a:prstGeom>
          <a:solidFill>
            <a:srgbClr val="7030a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445</a:t>
            </a:r>
            <a:endParaRPr/>
          </a:p>
        </p:txBody>
      </p:sp>
    </p:spTree>
  </p:cSld>
  <p:timing>
    <p:tnLst>
      <p:par>
        <p:cTn dur="indefinite" id="19" nodeType="tmRoot" restart="never">
          <p:childTnLst>
            <p:seq>
              <p:cTn id="2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Slope Calculation</a:t>
            </a:r>
            <a:endParaRPr/>
          </a:p>
        </p:txBody>
      </p:sp>
      <p:sp>
        <p:nvSpPr>
          <p:cNvPr id="101" name="CustomShape 2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sp>
        <p:nvSpPr>
          <p:cNvPr id="102" name="CustomShape 3"/>
          <p:cNvSpPr/>
          <p:nvPr/>
        </p:nvSpPr>
        <p:spPr>
          <a:xfrm>
            <a:off x="4781520" y="1295280"/>
            <a:ext cx="4438080" cy="4537800"/>
          </a:xfrm>
          <a:prstGeom prst="rect">
            <a:avLst/>
          </a:prstGeom>
        </p:spPr>
      </p:sp>
      <p:cxnSp>
        <p:nvCxnSpPr>
          <p:cNvPr id="103" name="Line 4"/>
          <p:cNvCxnSpPr/>
          <p:nvPr/>
        </p:nvCxnSpPr>
        <p:spPr>
          <xfrm>
            <a:off x="0" y="0"/>
            <a:ext cx="360" cy="360"/>
          </xfrm>
          <a:prstGeom prst="straightConnector1">
            <a:avLst/>
          </a:prstGeom>
          <a:ln w="25560">
            <a:solidFill>
              <a:srgbClr val="000000"/>
            </a:solidFill>
            <a:round/>
          </a:ln>
        </p:spPr>
      </p:cxnSp>
      <p:cxnSp>
        <p:nvCxnSpPr>
          <p:cNvPr id="104" name="Line 5"/>
          <p:cNvCxnSpPr/>
          <p:nvPr/>
        </p:nvCxnSpPr>
        <p:spPr>
          <xfrm>
            <a:off x="0" y="0"/>
            <a:ext cx="360" cy="360"/>
          </xfrm>
          <a:prstGeom prst="straightConnector1">
            <a:avLst/>
          </a:prstGeom>
          <a:ln w="25560">
            <a:solidFill>
              <a:srgbClr val="000000"/>
            </a:solidFill>
            <a:round/>
          </a:ln>
        </p:spPr>
      </p:cxnSp>
      <p:sp>
        <p:nvSpPr>
          <p:cNvPr id="105" name="CustomShape 6"/>
          <p:cNvSpPr/>
          <p:nvPr/>
        </p:nvSpPr>
        <p:spPr>
          <a:xfrm>
            <a:off x="4878000" y="1470600"/>
            <a:ext cx="1899000" cy="1846440"/>
          </a:xfrm>
          <a:prstGeom prst="ellipse">
            <a:avLst/>
          </a:prstGeom>
          <a:solidFill>
            <a:srgbClr val="ffffff"/>
          </a:solidFill>
          <a:ln w="15840">
            <a:solidFill>
              <a:srgbClr val="000000"/>
            </a:solidFill>
            <a:round/>
          </a:ln>
        </p:spPr>
      </p:sp>
      <p:sp>
        <p:nvSpPr>
          <p:cNvPr id="106" name="CustomShape 7"/>
          <p:cNvSpPr/>
          <p:nvPr/>
        </p:nvSpPr>
        <p:spPr>
          <a:xfrm>
            <a:off x="7101720" y="1523160"/>
            <a:ext cx="1899000" cy="1846440"/>
          </a:xfrm>
          <a:prstGeom prst="ellipse">
            <a:avLst/>
          </a:prstGeom>
          <a:solidFill>
            <a:srgbClr val="ffffff"/>
          </a:solidFill>
          <a:ln w="15840">
            <a:solidFill>
              <a:srgbClr val="000000"/>
            </a:solidFill>
            <a:round/>
          </a:ln>
        </p:spPr>
      </p:sp>
      <p:sp>
        <p:nvSpPr>
          <p:cNvPr id="107" name="CustomShape 8"/>
          <p:cNvSpPr/>
          <p:nvPr/>
        </p:nvSpPr>
        <p:spPr>
          <a:xfrm>
            <a:off x="4878000" y="3694320"/>
            <a:ext cx="1899000" cy="1846440"/>
          </a:xfrm>
          <a:prstGeom prst="ellipse">
            <a:avLst/>
          </a:prstGeom>
          <a:solidFill>
            <a:srgbClr val="ffffff"/>
          </a:solidFill>
          <a:ln w="15840">
            <a:solidFill>
              <a:srgbClr val="000000"/>
            </a:solidFill>
            <a:round/>
          </a:ln>
        </p:spPr>
      </p:sp>
      <p:sp>
        <p:nvSpPr>
          <p:cNvPr id="108" name="CustomShape 9"/>
          <p:cNvSpPr/>
          <p:nvPr/>
        </p:nvSpPr>
        <p:spPr>
          <a:xfrm>
            <a:off x="7101720" y="3694320"/>
            <a:ext cx="1899000" cy="1846440"/>
          </a:xfrm>
          <a:prstGeom prst="ellipse">
            <a:avLst/>
          </a:prstGeom>
          <a:solidFill>
            <a:srgbClr val="ffffff"/>
          </a:solidFill>
          <a:ln w="15840">
            <a:solidFill>
              <a:srgbClr val="000000"/>
            </a:solidFill>
            <a:round/>
          </a:ln>
        </p:spPr>
      </p:sp>
      <p:sp>
        <p:nvSpPr>
          <p:cNvPr id="109" name="CustomShape 10"/>
          <p:cNvSpPr/>
          <p:nvPr/>
        </p:nvSpPr>
        <p:spPr>
          <a:xfrm>
            <a:off x="5367960" y="1645560"/>
            <a:ext cx="953640" cy="331920"/>
          </a:xfrm>
          <a:prstGeom prst="rect">
            <a:avLst/>
          </a:prstGeom>
          <a:solidFill>
            <a:srgbClr val="ffffff"/>
          </a:solidFill>
        </p:spPr>
        <p:txBody>
          <a:bodyPr bIns="45000" lIns="90000" rIns="90000" tIns="45000"/>
          <a:p>
            <a:r>
              <a:rPr b="1" lang="en-US" sz="1100">
                <a:solidFill>
                  <a:srgbClr val="000000"/>
                </a:solidFill>
                <a:latin typeface="Calibri"/>
                <a:ea typeface="宋体"/>
              </a:rPr>
              <a:t>1.1    1.2   1.3</a:t>
            </a:r>
            <a:endParaRPr/>
          </a:p>
        </p:txBody>
      </p:sp>
      <p:sp>
        <p:nvSpPr>
          <p:cNvPr id="110" name="CustomShape 11"/>
          <p:cNvSpPr/>
          <p:nvPr/>
        </p:nvSpPr>
        <p:spPr>
          <a:xfrm>
            <a:off x="7600680" y="1663200"/>
            <a:ext cx="953640" cy="331920"/>
          </a:xfrm>
          <a:prstGeom prst="rect">
            <a:avLst/>
          </a:prstGeom>
          <a:solidFill>
            <a:srgbClr val="ffffff"/>
          </a:solidFill>
        </p:spPr>
        <p:txBody>
          <a:bodyPr bIns="45000" lIns="90000" rIns="90000" tIns="45000"/>
          <a:p>
            <a:r>
              <a:rPr b="1" lang="en-US" sz="1100">
                <a:solidFill>
                  <a:srgbClr val="000000"/>
                </a:solidFill>
                <a:latin typeface="Calibri"/>
                <a:ea typeface="宋体"/>
              </a:rPr>
              <a:t>2.1    2.2   2.3</a:t>
            </a:r>
            <a:endParaRPr/>
          </a:p>
        </p:txBody>
      </p:sp>
      <p:sp>
        <p:nvSpPr>
          <p:cNvPr id="111" name="CustomShape 12"/>
          <p:cNvSpPr/>
          <p:nvPr/>
        </p:nvSpPr>
        <p:spPr>
          <a:xfrm>
            <a:off x="5324400" y="3904560"/>
            <a:ext cx="1056960" cy="331920"/>
          </a:xfrm>
          <a:prstGeom prst="rect">
            <a:avLst/>
          </a:prstGeom>
          <a:solidFill>
            <a:srgbClr val="ffffff"/>
          </a:solidFill>
        </p:spPr>
        <p:txBody>
          <a:bodyPr bIns="45000" lIns="90000" rIns="90000" tIns="45000"/>
          <a:p>
            <a:r>
              <a:rPr b="1" lang="en-US" sz="1100">
                <a:solidFill>
                  <a:srgbClr val="000000"/>
                </a:solidFill>
                <a:latin typeface="Calibri"/>
                <a:ea typeface="宋体"/>
              </a:rPr>
              <a:t>3.1     3.2    3.3</a:t>
            </a:r>
            <a:endParaRPr/>
          </a:p>
        </p:txBody>
      </p:sp>
      <p:sp>
        <p:nvSpPr>
          <p:cNvPr id="112" name="CustomShape 13"/>
          <p:cNvSpPr/>
          <p:nvPr/>
        </p:nvSpPr>
        <p:spPr>
          <a:xfrm>
            <a:off x="7524360" y="3886200"/>
            <a:ext cx="1023480" cy="331920"/>
          </a:xfrm>
          <a:prstGeom prst="rect">
            <a:avLst/>
          </a:prstGeom>
          <a:solidFill>
            <a:srgbClr val="ffffff"/>
          </a:solidFill>
        </p:spPr>
        <p:txBody>
          <a:bodyPr bIns="45000" lIns="90000" rIns="90000" tIns="45000"/>
          <a:p>
            <a:r>
              <a:rPr b="1" lang="en-US" sz="1100">
                <a:solidFill>
                  <a:srgbClr val="000000"/>
                </a:solidFill>
                <a:latin typeface="Calibri"/>
                <a:ea typeface="宋体"/>
              </a:rPr>
              <a:t>4.1     4.2    4.3</a:t>
            </a:r>
            <a:endParaRPr/>
          </a:p>
        </p:txBody>
      </p:sp>
      <p:sp>
        <p:nvSpPr>
          <p:cNvPr id="113" name="CustomShape 14"/>
          <p:cNvSpPr/>
          <p:nvPr/>
        </p:nvSpPr>
        <p:spPr>
          <a:xfrm>
            <a:off x="5018040" y="2127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14" name="CustomShape 15"/>
          <p:cNvSpPr/>
          <p:nvPr/>
        </p:nvSpPr>
        <p:spPr>
          <a:xfrm>
            <a:off x="6549840" y="2127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15" name="CustomShape 16"/>
          <p:cNvSpPr/>
          <p:nvPr/>
        </p:nvSpPr>
        <p:spPr>
          <a:xfrm>
            <a:off x="5018040" y="2354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16" name="CustomShape 17"/>
          <p:cNvSpPr/>
          <p:nvPr/>
        </p:nvSpPr>
        <p:spPr>
          <a:xfrm>
            <a:off x="5245560" y="19170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17" name="CustomShape 18"/>
          <p:cNvSpPr/>
          <p:nvPr/>
        </p:nvSpPr>
        <p:spPr>
          <a:xfrm>
            <a:off x="5534280" y="1908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18" name="CustomShape 19"/>
          <p:cNvSpPr/>
          <p:nvPr/>
        </p:nvSpPr>
        <p:spPr>
          <a:xfrm>
            <a:off x="5814720" y="1908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19" name="CustomShape 20"/>
          <p:cNvSpPr/>
          <p:nvPr/>
        </p:nvSpPr>
        <p:spPr>
          <a:xfrm>
            <a:off x="6059880" y="1899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0" name="CustomShape 21"/>
          <p:cNvSpPr/>
          <p:nvPr/>
        </p:nvSpPr>
        <p:spPr>
          <a:xfrm>
            <a:off x="6322320" y="1890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1" name="CustomShape 22"/>
          <p:cNvSpPr/>
          <p:nvPr/>
        </p:nvSpPr>
        <p:spPr>
          <a:xfrm>
            <a:off x="5245560" y="2127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2" name="CustomShape 23"/>
          <p:cNvSpPr/>
          <p:nvPr/>
        </p:nvSpPr>
        <p:spPr>
          <a:xfrm>
            <a:off x="5525640" y="2127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3" name="CustomShape 24"/>
          <p:cNvSpPr/>
          <p:nvPr/>
        </p:nvSpPr>
        <p:spPr>
          <a:xfrm>
            <a:off x="5805720" y="2127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4" name="CustomShape 25"/>
          <p:cNvSpPr/>
          <p:nvPr/>
        </p:nvSpPr>
        <p:spPr>
          <a:xfrm>
            <a:off x="6068520" y="2127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5" name="CustomShape 26"/>
          <p:cNvSpPr/>
          <p:nvPr/>
        </p:nvSpPr>
        <p:spPr>
          <a:xfrm>
            <a:off x="6313680" y="2127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6" name="CustomShape 27"/>
          <p:cNvSpPr/>
          <p:nvPr/>
        </p:nvSpPr>
        <p:spPr>
          <a:xfrm>
            <a:off x="5245560" y="2337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7" name="CustomShape 28"/>
          <p:cNvSpPr/>
          <p:nvPr/>
        </p:nvSpPr>
        <p:spPr>
          <a:xfrm>
            <a:off x="5534280" y="2337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8" name="CustomShape 29"/>
          <p:cNvSpPr/>
          <p:nvPr/>
        </p:nvSpPr>
        <p:spPr>
          <a:xfrm>
            <a:off x="5805720" y="2337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29" name="CustomShape 30"/>
          <p:cNvSpPr/>
          <p:nvPr/>
        </p:nvSpPr>
        <p:spPr>
          <a:xfrm>
            <a:off x="6068520" y="2346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0" name="CustomShape 31"/>
          <p:cNvSpPr/>
          <p:nvPr/>
        </p:nvSpPr>
        <p:spPr>
          <a:xfrm>
            <a:off x="6322320" y="2346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1" name="CustomShape 32"/>
          <p:cNvSpPr/>
          <p:nvPr/>
        </p:nvSpPr>
        <p:spPr>
          <a:xfrm>
            <a:off x="5245560" y="25650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2" name="CustomShape 33"/>
          <p:cNvSpPr/>
          <p:nvPr/>
        </p:nvSpPr>
        <p:spPr>
          <a:xfrm>
            <a:off x="5534280" y="25560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3" name="CustomShape 34"/>
          <p:cNvSpPr/>
          <p:nvPr/>
        </p:nvSpPr>
        <p:spPr>
          <a:xfrm>
            <a:off x="5814720" y="25560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4" name="CustomShape 35"/>
          <p:cNvSpPr/>
          <p:nvPr/>
        </p:nvSpPr>
        <p:spPr>
          <a:xfrm>
            <a:off x="6059880" y="2547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5" name="CustomShape 36"/>
          <p:cNvSpPr/>
          <p:nvPr/>
        </p:nvSpPr>
        <p:spPr>
          <a:xfrm>
            <a:off x="6322320" y="2538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6" name="CustomShape 37"/>
          <p:cNvSpPr/>
          <p:nvPr/>
        </p:nvSpPr>
        <p:spPr>
          <a:xfrm>
            <a:off x="5245560" y="27748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7" name="CustomShape 38"/>
          <p:cNvSpPr/>
          <p:nvPr/>
        </p:nvSpPr>
        <p:spPr>
          <a:xfrm>
            <a:off x="5525640" y="27748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8" name="CustomShape 39"/>
          <p:cNvSpPr/>
          <p:nvPr/>
        </p:nvSpPr>
        <p:spPr>
          <a:xfrm>
            <a:off x="5805720" y="27748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39" name="CustomShape 40"/>
          <p:cNvSpPr/>
          <p:nvPr/>
        </p:nvSpPr>
        <p:spPr>
          <a:xfrm>
            <a:off x="6068520" y="27748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0" name="CustomShape 41"/>
          <p:cNvSpPr/>
          <p:nvPr/>
        </p:nvSpPr>
        <p:spPr>
          <a:xfrm>
            <a:off x="6313680" y="27748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1" name="CustomShape 42"/>
          <p:cNvSpPr/>
          <p:nvPr/>
        </p:nvSpPr>
        <p:spPr>
          <a:xfrm>
            <a:off x="5245560" y="2985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2" name="CustomShape 43"/>
          <p:cNvSpPr/>
          <p:nvPr/>
        </p:nvSpPr>
        <p:spPr>
          <a:xfrm>
            <a:off x="5534280" y="2985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3" name="CustomShape 44"/>
          <p:cNvSpPr/>
          <p:nvPr/>
        </p:nvSpPr>
        <p:spPr>
          <a:xfrm>
            <a:off x="5805720" y="2985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4" name="CustomShape 45"/>
          <p:cNvSpPr/>
          <p:nvPr/>
        </p:nvSpPr>
        <p:spPr>
          <a:xfrm>
            <a:off x="6068520" y="2993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5" name="CustomShape 46"/>
          <p:cNvSpPr/>
          <p:nvPr/>
        </p:nvSpPr>
        <p:spPr>
          <a:xfrm>
            <a:off x="6322320" y="2993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6" name="CustomShape 47"/>
          <p:cNvSpPr/>
          <p:nvPr/>
        </p:nvSpPr>
        <p:spPr>
          <a:xfrm>
            <a:off x="6549840" y="2337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7" name="CustomShape 48"/>
          <p:cNvSpPr/>
          <p:nvPr/>
        </p:nvSpPr>
        <p:spPr>
          <a:xfrm>
            <a:off x="6549840" y="2529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8" name="CustomShape 49"/>
          <p:cNvSpPr/>
          <p:nvPr/>
        </p:nvSpPr>
        <p:spPr>
          <a:xfrm>
            <a:off x="5009040" y="25736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49" name="CustomShape 50"/>
          <p:cNvSpPr/>
          <p:nvPr/>
        </p:nvSpPr>
        <p:spPr>
          <a:xfrm>
            <a:off x="6532560" y="27399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0" name="CustomShape 51"/>
          <p:cNvSpPr/>
          <p:nvPr/>
        </p:nvSpPr>
        <p:spPr>
          <a:xfrm>
            <a:off x="5009040" y="276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1" name="CustomShape 52"/>
          <p:cNvSpPr/>
          <p:nvPr/>
        </p:nvSpPr>
        <p:spPr>
          <a:xfrm>
            <a:off x="5525640" y="31600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2" name="CustomShape 53"/>
          <p:cNvSpPr/>
          <p:nvPr/>
        </p:nvSpPr>
        <p:spPr>
          <a:xfrm>
            <a:off x="5805720" y="31690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3" name="CustomShape 54"/>
          <p:cNvSpPr/>
          <p:nvPr/>
        </p:nvSpPr>
        <p:spPr>
          <a:xfrm>
            <a:off x="6077160" y="31600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4" name="CustomShape 55"/>
          <p:cNvSpPr/>
          <p:nvPr/>
        </p:nvSpPr>
        <p:spPr>
          <a:xfrm>
            <a:off x="7259040" y="2144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5" name="CustomShape 56"/>
          <p:cNvSpPr/>
          <p:nvPr/>
        </p:nvSpPr>
        <p:spPr>
          <a:xfrm>
            <a:off x="8791200" y="2144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6" name="CustomShape 57"/>
          <p:cNvSpPr/>
          <p:nvPr/>
        </p:nvSpPr>
        <p:spPr>
          <a:xfrm>
            <a:off x="7259040" y="23724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7" name="CustomShape 58"/>
          <p:cNvSpPr/>
          <p:nvPr/>
        </p:nvSpPr>
        <p:spPr>
          <a:xfrm>
            <a:off x="7486920" y="19346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8" name="CustomShape 59"/>
          <p:cNvSpPr/>
          <p:nvPr/>
        </p:nvSpPr>
        <p:spPr>
          <a:xfrm>
            <a:off x="7775640" y="19256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59" name="CustomShape 60"/>
          <p:cNvSpPr/>
          <p:nvPr/>
        </p:nvSpPr>
        <p:spPr>
          <a:xfrm>
            <a:off x="8055720" y="19256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0" name="CustomShape 61"/>
          <p:cNvSpPr/>
          <p:nvPr/>
        </p:nvSpPr>
        <p:spPr>
          <a:xfrm>
            <a:off x="8300880" y="19170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1" name="CustomShape 62"/>
          <p:cNvSpPr/>
          <p:nvPr/>
        </p:nvSpPr>
        <p:spPr>
          <a:xfrm>
            <a:off x="8563680" y="1908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2" name="CustomShape 63"/>
          <p:cNvSpPr/>
          <p:nvPr/>
        </p:nvSpPr>
        <p:spPr>
          <a:xfrm>
            <a:off x="7486920" y="2144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3" name="CustomShape 64"/>
          <p:cNvSpPr/>
          <p:nvPr/>
        </p:nvSpPr>
        <p:spPr>
          <a:xfrm>
            <a:off x="7767000" y="2144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4" name="CustomShape 65"/>
          <p:cNvSpPr/>
          <p:nvPr/>
        </p:nvSpPr>
        <p:spPr>
          <a:xfrm>
            <a:off x="8047080" y="2144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5" name="CustomShape 66"/>
          <p:cNvSpPr/>
          <p:nvPr/>
        </p:nvSpPr>
        <p:spPr>
          <a:xfrm>
            <a:off x="8309880" y="2144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6" name="CustomShape 67"/>
          <p:cNvSpPr/>
          <p:nvPr/>
        </p:nvSpPr>
        <p:spPr>
          <a:xfrm>
            <a:off x="8554680" y="2144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7" name="CustomShape 68"/>
          <p:cNvSpPr/>
          <p:nvPr/>
        </p:nvSpPr>
        <p:spPr>
          <a:xfrm>
            <a:off x="7486920" y="2354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8" name="CustomShape 69"/>
          <p:cNvSpPr/>
          <p:nvPr/>
        </p:nvSpPr>
        <p:spPr>
          <a:xfrm>
            <a:off x="7775640" y="2354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69" name="CustomShape 70"/>
          <p:cNvSpPr/>
          <p:nvPr/>
        </p:nvSpPr>
        <p:spPr>
          <a:xfrm>
            <a:off x="8047080" y="2354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0" name="CustomShape 71"/>
          <p:cNvSpPr/>
          <p:nvPr/>
        </p:nvSpPr>
        <p:spPr>
          <a:xfrm>
            <a:off x="8309880" y="23634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1" name="CustomShape 72"/>
          <p:cNvSpPr/>
          <p:nvPr/>
        </p:nvSpPr>
        <p:spPr>
          <a:xfrm>
            <a:off x="8563680" y="23634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2" name="CustomShape 73"/>
          <p:cNvSpPr/>
          <p:nvPr/>
        </p:nvSpPr>
        <p:spPr>
          <a:xfrm>
            <a:off x="7486920" y="25822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3" name="CustomShape 74"/>
          <p:cNvSpPr/>
          <p:nvPr/>
        </p:nvSpPr>
        <p:spPr>
          <a:xfrm>
            <a:off x="7775640" y="25736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4" name="CustomShape 75"/>
          <p:cNvSpPr/>
          <p:nvPr/>
        </p:nvSpPr>
        <p:spPr>
          <a:xfrm>
            <a:off x="8055720" y="25736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5" name="CustomShape 76"/>
          <p:cNvSpPr/>
          <p:nvPr/>
        </p:nvSpPr>
        <p:spPr>
          <a:xfrm>
            <a:off x="8300880" y="25650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6" name="CustomShape 77"/>
          <p:cNvSpPr/>
          <p:nvPr/>
        </p:nvSpPr>
        <p:spPr>
          <a:xfrm>
            <a:off x="8563680" y="25560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7" name="CustomShape 78"/>
          <p:cNvSpPr/>
          <p:nvPr/>
        </p:nvSpPr>
        <p:spPr>
          <a:xfrm>
            <a:off x="7486920" y="2792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8" name="CustomShape 79"/>
          <p:cNvSpPr/>
          <p:nvPr/>
        </p:nvSpPr>
        <p:spPr>
          <a:xfrm>
            <a:off x="7767000" y="2792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79" name="CustomShape 80"/>
          <p:cNvSpPr/>
          <p:nvPr/>
        </p:nvSpPr>
        <p:spPr>
          <a:xfrm>
            <a:off x="8047080" y="2792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0" name="CustomShape 81"/>
          <p:cNvSpPr/>
          <p:nvPr/>
        </p:nvSpPr>
        <p:spPr>
          <a:xfrm>
            <a:off x="8309880" y="2792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1" name="CustomShape 82"/>
          <p:cNvSpPr/>
          <p:nvPr/>
        </p:nvSpPr>
        <p:spPr>
          <a:xfrm>
            <a:off x="8554680" y="27925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2" name="CustomShape 83"/>
          <p:cNvSpPr/>
          <p:nvPr/>
        </p:nvSpPr>
        <p:spPr>
          <a:xfrm>
            <a:off x="7486920" y="3002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3" name="CustomShape 84"/>
          <p:cNvSpPr/>
          <p:nvPr/>
        </p:nvSpPr>
        <p:spPr>
          <a:xfrm>
            <a:off x="7775640" y="3002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4" name="CustomShape 85"/>
          <p:cNvSpPr/>
          <p:nvPr/>
        </p:nvSpPr>
        <p:spPr>
          <a:xfrm>
            <a:off x="8047080" y="3002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5" name="CustomShape 86"/>
          <p:cNvSpPr/>
          <p:nvPr/>
        </p:nvSpPr>
        <p:spPr>
          <a:xfrm>
            <a:off x="8309880" y="30114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6" name="CustomShape 87"/>
          <p:cNvSpPr/>
          <p:nvPr/>
        </p:nvSpPr>
        <p:spPr>
          <a:xfrm>
            <a:off x="8563680" y="30114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7" name="CustomShape 88"/>
          <p:cNvSpPr/>
          <p:nvPr/>
        </p:nvSpPr>
        <p:spPr>
          <a:xfrm>
            <a:off x="8791200" y="23547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8" name="CustomShape 89"/>
          <p:cNvSpPr/>
          <p:nvPr/>
        </p:nvSpPr>
        <p:spPr>
          <a:xfrm>
            <a:off x="8791200" y="2547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89" name="CustomShape 90"/>
          <p:cNvSpPr/>
          <p:nvPr/>
        </p:nvSpPr>
        <p:spPr>
          <a:xfrm>
            <a:off x="7250400" y="25912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0" name="CustomShape 91"/>
          <p:cNvSpPr/>
          <p:nvPr/>
        </p:nvSpPr>
        <p:spPr>
          <a:xfrm>
            <a:off x="8773560" y="2757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1" name="CustomShape 92"/>
          <p:cNvSpPr/>
          <p:nvPr/>
        </p:nvSpPr>
        <p:spPr>
          <a:xfrm>
            <a:off x="7250400" y="27838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2" name="CustomShape 93"/>
          <p:cNvSpPr/>
          <p:nvPr/>
        </p:nvSpPr>
        <p:spPr>
          <a:xfrm>
            <a:off x="7767000" y="3177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3" name="CustomShape 94"/>
          <p:cNvSpPr/>
          <p:nvPr/>
        </p:nvSpPr>
        <p:spPr>
          <a:xfrm>
            <a:off x="8047080" y="3186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4" name="CustomShape 95"/>
          <p:cNvSpPr/>
          <p:nvPr/>
        </p:nvSpPr>
        <p:spPr>
          <a:xfrm>
            <a:off x="8318520" y="3177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5" name="CustomShape 96"/>
          <p:cNvSpPr/>
          <p:nvPr/>
        </p:nvSpPr>
        <p:spPr>
          <a:xfrm>
            <a:off x="501804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6" name="CustomShape 97"/>
          <p:cNvSpPr/>
          <p:nvPr/>
        </p:nvSpPr>
        <p:spPr>
          <a:xfrm>
            <a:off x="654984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7" name="CustomShape 98"/>
          <p:cNvSpPr/>
          <p:nvPr/>
        </p:nvSpPr>
        <p:spPr>
          <a:xfrm>
            <a:off x="5018040" y="4596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8" name="CustomShape 99"/>
          <p:cNvSpPr/>
          <p:nvPr/>
        </p:nvSpPr>
        <p:spPr>
          <a:xfrm>
            <a:off x="5245560" y="4158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199" name="CustomShape 100"/>
          <p:cNvSpPr/>
          <p:nvPr/>
        </p:nvSpPr>
        <p:spPr>
          <a:xfrm>
            <a:off x="5534280" y="4149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0" name="CustomShape 101"/>
          <p:cNvSpPr/>
          <p:nvPr/>
        </p:nvSpPr>
        <p:spPr>
          <a:xfrm>
            <a:off x="5814720" y="4149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1" name="CustomShape 102"/>
          <p:cNvSpPr/>
          <p:nvPr/>
        </p:nvSpPr>
        <p:spPr>
          <a:xfrm>
            <a:off x="6059880" y="4140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2" name="CustomShape 103"/>
          <p:cNvSpPr/>
          <p:nvPr/>
        </p:nvSpPr>
        <p:spPr>
          <a:xfrm>
            <a:off x="6322320" y="41320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3" name="CustomShape 104"/>
          <p:cNvSpPr/>
          <p:nvPr/>
        </p:nvSpPr>
        <p:spPr>
          <a:xfrm>
            <a:off x="524556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4" name="CustomShape 105"/>
          <p:cNvSpPr/>
          <p:nvPr/>
        </p:nvSpPr>
        <p:spPr>
          <a:xfrm>
            <a:off x="552564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5" name="CustomShape 106"/>
          <p:cNvSpPr/>
          <p:nvPr/>
        </p:nvSpPr>
        <p:spPr>
          <a:xfrm>
            <a:off x="580572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6" name="CustomShape 107"/>
          <p:cNvSpPr/>
          <p:nvPr/>
        </p:nvSpPr>
        <p:spPr>
          <a:xfrm>
            <a:off x="606852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7" name="CustomShape 108"/>
          <p:cNvSpPr/>
          <p:nvPr/>
        </p:nvSpPr>
        <p:spPr>
          <a:xfrm>
            <a:off x="631368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8" name="CustomShape 109"/>
          <p:cNvSpPr/>
          <p:nvPr/>
        </p:nvSpPr>
        <p:spPr>
          <a:xfrm>
            <a:off x="5245560" y="4578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09" name="CustomShape 110"/>
          <p:cNvSpPr/>
          <p:nvPr/>
        </p:nvSpPr>
        <p:spPr>
          <a:xfrm>
            <a:off x="5534280" y="4578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0" name="CustomShape 111"/>
          <p:cNvSpPr/>
          <p:nvPr/>
        </p:nvSpPr>
        <p:spPr>
          <a:xfrm>
            <a:off x="5805720" y="4578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1" name="CustomShape 112"/>
          <p:cNvSpPr/>
          <p:nvPr/>
        </p:nvSpPr>
        <p:spPr>
          <a:xfrm>
            <a:off x="6068520" y="4587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2" name="CustomShape 113"/>
          <p:cNvSpPr/>
          <p:nvPr/>
        </p:nvSpPr>
        <p:spPr>
          <a:xfrm>
            <a:off x="6322320" y="4587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3" name="CustomShape 114"/>
          <p:cNvSpPr/>
          <p:nvPr/>
        </p:nvSpPr>
        <p:spPr>
          <a:xfrm>
            <a:off x="5245560" y="4806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4" name="CustomShape 115"/>
          <p:cNvSpPr/>
          <p:nvPr/>
        </p:nvSpPr>
        <p:spPr>
          <a:xfrm>
            <a:off x="5534280" y="4797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5" name="CustomShape 116"/>
          <p:cNvSpPr/>
          <p:nvPr/>
        </p:nvSpPr>
        <p:spPr>
          <a:xfrm>
            <a:off x="5814720" y="4797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6" name="CustomShape 117"/>
          <p:cNvSpPr/>
          <p:nvPr/>
        </p:nvSpPr>
        <p:spPr>
          <a:xfrm>
            <a:off x="6059880" y="4788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7" name="CustomShape 118"/>
          <p:cNvSpPr/>
          <p:nvPr/>
        </p:nvSpPr>
        <p:spPr>
          <a:xfrm>
            <a:off x="6322320" y="47800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8" name="CustomShape 119"/>
          <p:cNvSpPr/>
          <p:nvPr/>
        </p:nvSpPr>
        <p:spPr>
          <a:xfrm>
            <a:off x="524556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19" name="CustomShape 120"/>
          <p:cNvSpPr/>
          <p:nvPr/>
        </p:nvSpPr>
        <p:spPr>
          <a:xfrm>
            <a:off x="552564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0" name="CustomShape 121"/>
          <p:cNvSpPr/>
          <p:nvPr/>
        </p:nvSpPr>
        <p:spPr>
          <a:xfrm>
            <a:off x="580572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1" name="CustomShape 122"/>
          <p:cNvSpPr/>
          <p:nvPr/>
        </p:nvSpPr>
        <p:spPr>
          <a:xfrm>
            <a:off x="606852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2" name="CustomShape 123"/>
          <p:cNvSpPr/>
          <p:nvPr/>
        </p:nvSpPr>
        <p:spPr>
          <a:xfrm>
            <a:off x="631368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3" name="CustomShape 124"/>
          <p:cNvSpPr/>
          <p:nvPr/>
        </p:nvSpPr>
        <p:spPr>
          <a:xfrm>
            <a:off x="5245560" y="5226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4" name="CustomShape 125"/>
          <p:cNvSpPr/>
          <p:nvPr/>
        </p:nvSpPr>
        <p:spPr>
          <a:xfrm>
            <a:off x="5534280" y="5226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5" name="CustomShape 126"/>
          <p:cNvSpPr/>
          <p:nvPr/>
        </p:nvSpPr>
        <p:spPr>
          <a:xfrm>
            <a:off x="5805720" y="5226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6" name="CustomShape 127"/>
          <p:cNvSpPr/>
          <p:nvPr/>
        </p:nvSpPr>
        <p:spPr>
          <a:xfrm>
            <a:off x="6068520" y="5235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7" name="CustomShape 128"/>
          <p:cNvSpPr/>
          <p:nvPr/>
        </p:nvSpPr>
        <p:spPr>
          <a:xfrm>
            <a:off x="6322320" y="5235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8" name="CustomShape 129"/>
          <p:cNvSpPr/>
          <p:nvPr/>
        </p:nvSpPr>
        <p:spPr>
          <a:xfrm>
            <a:off x="6549840" y="4578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29" name="CustomShape 130"/>
          <p:cNvSpPr/>
          <p:nvPr/>
        </p:nvSpPr>
        <p:spPr>
          <a:xfrm>
            <a:off x="6549840" y="47710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0" name="CustomShape 131"/>
          <p:cNvSpPr/>
          <p:nvPr/>
        </p:nvSpPr>
        <p:spPr>
          <a:xfrm>
            <a:off x="5009040" y="48150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1" name="CustomShape 132"/>
          <p:cNvSpPr/>
          <p:nvPr/>
        </p:nvSpPr>
        <p:spPr>
          <a:xfrm>
            <a:off x="6532560" y="49813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2" name="CustomShape 133"/>
          <p:cNvSpPr/>
          <p:nvPr/>
        </p:nvSpPr>
        <p:spPr>
          <a:xfrm>
            <a:off x="5009040" y="5007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3" name="CustomShape 134"/>
          <p:cNvSpPr/>
          <p:nvPr/>
        </p:nvSpPr>
        <p:spPr>
          <a:xfrm>
            <a:off x="5525640" y="54014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4" name="CustomShape 135"/>
          <p:cNvSpPr/>
          <p:nvPr/>
        </p:nvSpPr>
        <p:spPr>
          <a:xfrm>
            <a:off x="5805720" y="54104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5" name="CustomShape 136"/>
          <p:cNvSpPr/>
          <p:nvPr/>
        </p:nvSpPr>
        <p:spPr>
          <a:xfrm>
            <a:off x="6077160" y="54014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6" name="CustomShape 137"/>
          <p:cNvSpPr/>
          <p:nvPr/>
        </p:nvSpPr>
        <p:spPr>
          <a:xfrm>
            <a:off x="725040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7" name="CustomShape 138"/>
          <p:cNvSpPr/>
          <p:nvPr/>
        </p:nvSpPr>
        <p:spPr>
          <a:xfrm>
            <a:off x="878256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8" name="CustomShape 139"/>
          <p:cNvSpPr/>
          <p:nvPr/>
        </p:nvSpPr>
        <p:spPr>
          <a:xfrm>
            <a:off x="7250400" y="4596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39" name="CustomShape 140"/>
          <p:cNvSpPr/>
          <p:nvPr/>
        </p:nvSpPr>
        <p:spPr>
          <a:xfrm>
            <a:off x="7477920" y="4158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0" name="CustomShape 141"/>
          <p:cNvSpPr/>
          <p:nvPr/>
        </p:nvSpPr>
        <p:spPr>
          <a:xfrm>
            <a:off x="7767000" y="4149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1" name="CustomShape 142"/>
          <p:cNvSpPr/>
          <p:nvPr/>
        </p:nvSpPr>
        <p:spPr>
          <a:xfrm>
            <a:off x="8047080" y="4149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2" name="CustomShape 143"/>
          <p:cNvSpPr/>
          <p:nvPr/>
        </p:nvSpPr>
        <p:spPr>
          <a:xfrm>
            <a:off x="8292240" y="4140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3" name="CustomShape 144"/>
          <p:cNvSpPr/>
          <p:nvPr/>
        </p:nvSpPr>
        <p:spPr>
          <a:xfrm>
            <a:off x="8554680" y="41320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4" name="CustomShape 145"/>
          <p:cNvSpPr/>
          <p:nvPr/>
        </p:nvSpPr>
        <p:spPr>
          <a:xfrm>
            <a:off x="747792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5" name="CustomShape 146"/>
          <p:cNvSpPr/>
          <p:nvPr/>
        </p:nvSpPr>
        <p:spPr>
          <a:xfrm>
            <a:off x="775800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6" name="CustomShape 147"/>
          <p:cNvSpPr/>
          <p:nvPr/>
        </p:nvSpPr>
        <p:spPr>
          <a:xfrm>
            <a:off x="803844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7" name="CustomShape 148"/>
          <p:cNvSpPr/>
          <p:nvPr/>
        </p:nvSpPr>
        <p:spPr>
          <a:xfrm>
            <a:off x="830088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8" name="CustomShape 149"/>
          <p:cNvSpPr/>
          <p:nvPr/>
        </p:nvSpPr>
        <p:spPr>
          <a:xfrm>
            <a:off x="8546040" y="4368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49" name="CustomShape 150"/>
          <p:cNvSpPr/>
          <p:nvPr/>
        </p:nvSpPr>
        <p:spPr>
          <a:xfrm>
            <a:off x="7477920" y="4578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0" name="CustomShape 151"/>
          <p:cNvSpPr/>
          <p:nvPr/>
        </p:nvSpPr>
        <p:spPr>
          <a:xfrm>
            <a:off x="7767000" y="4578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1" name="CustomShape 152"/>
          <p:cNvSpPr/>
          <p:nvPr/>
        </p:nvSpPr>
        <p:spPr>
          <a:xfrm>
            <a:off x="8038440" y="4578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2" name="CustomShape 153"/>
          <p:cNvSpPr/>
          <p:nvPr/>
        </p:nvSpPr>
        <p:spPr>
          <a:xfrm>
            <a:off x="8300880" y="4587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3" name="CustomShape 154"/>
          <p:cNvSpPr/>
          <p:nvPr/>
        </p:nvSpPr>
        <p:spPr>
          <a:xfrm>
            <a:off x="8554680" y="4587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4" name="CustomShape 155"/>
          <p:cNvSpPr/>
          <p:nvPr/>
        </p:nvSpPr>
        <p:spPr>
          <a:xfrm>
            <a:off x="7477920" y="4806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5" name="CustomShape 156"/>
          <p:cNvSpPr/>
          <p:nvPr/>
        </p:nvSpPr>
        <p:spPr>
          <a:xfrm>
            <a:off x="7767000" y="4797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6" name="CustomShape 157"/>
          <p:cNvSpPr/>
          <p:nvPr/>
        </p:nvSpPr>
        <p:spPr>
          <a:xfrm>
            <a:off x="8047080" y="479736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7" name="CustomShape 158"/>
          <p:cNvSpPr/>
          <p:nvPr/>
        </p:nvSpPr>
        <p:spPr>
          <a:xfrm>
            <a:off x="8292240" y="47887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8" name="CustomShape 159"/>
          <p:cNvSpPr/>
          <p:nvPr/>
        </p:nvSpPr>
        <p:spPr>
          <a:xfrm>
            <a:off x="8554680" y="47800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59" name="CustomShape 160"/>
          <p:cNvSpPr/>
          <p:nvPr/>
        </p:nvSpPr>
        <p:spPr>
          <a:xfrm>
            <a:off x="747792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0" name="CustomShape 161"/>
          <p:cNvSpPr/>
          <p:nvPr/>
        </p:nvSpPr>
        <p:spPr>
          <a:xfrm>
            <a:off x="775800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1" name="CustomShape 162"/>
          <p:cNvSpPr/>
          <p:nvPr/>
        </p:nvSpPr>
        <p:spPr>
          <a:xfrm>
            <a:off x="803844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2" name="CustomShape 163"/>
          <p:cNvSpPr/>
          <p:nvPr/>
        </p:nvSpPr>
        <p:spPr>
          <a:xfrm>
            <a:off x="830088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3" name="CustomShape 164"/>
          <p:cNvSpPr/>
          <p:nvPr/>
        </p:nvSpPr>
        <p:spPr>
          <a:xfrm>
            <a:off x="8546040" y="50162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4" name="CustomShape 165"/>
          <p:cNvSpPr/>
          <p:nvPr/>
        </p:nvSpPr>
        <p:spPr>
          <a:xfrm>
            <a:off x="7477920" y="5226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5" name="CustomShape 166"/>
          <p:cNvSpPr/>
          <p:nvPr/>
        </p:nvSpPr>
        <p:spPr>
          <a:xfrm>
            <a:off x="7767000" y="5226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6" name="CustomShape 167"/>
          <p:cNvSpPr/>
          <p:nvPr/>
        </p:nvSpPr>
        <p:spPr>
          <a:xfrm>
            <a:off x="8038440" y="5226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7" name="CustomShape 168"/>
          <p:cNvSpPr/>
          <p:nvPr/>
        </p:nvSpPr>
        <p:spPr>
          <a:xfrm>
            <a:off x="8300880" y="5235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8" name="CustomShape 169"/>
          <p:cNvSpPr/>
          <p:nvPr/>
        </p:nvSpPr>
        <p:spPr>
          <a:xfrm>
            <a:off x="8554680" y="52351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69" name="CustomShape 170"/>
          <p:cNvSpPr/>
          <p:nvPr/>
        </p:nvSpPr>
        <p:spPr>
          <a:xfrm>
            <a:off x="8782560" y="45784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70" name="CustomShape 171"/>
          <p:cNvSpPr/>
          <p:nvPr/>
        </p:nvSpPr>
        <p:spPr>
          <a:xfrm>
            <a:off x="8782560" y="477108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71" name="CustomShape 172"/>
          <p:cNvSpPr/>
          <p:nvPr/>
        </p:nvSpPr>
        <p:spPr>
          <a:xfrm>
            <a:off x="7241760" y="48150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72" name="CustomShape 173"/>
          <p:cNvSpPr/>
          <p:nvPr/>
        </p:nvSpPr>
        <p:spPr>
          <a:xfrm>
            <a:off x="8764920" y="498132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73" name="CustomShape 174"/>
          <p:cNvSpPr/>
          <p:nvPr/>
        </p:nvSpPr>
        <p:spPr>
          <a:xfrm>
            <a:off x="7241760" y="500760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74" name="CustomShape 175"/>
          <p:cNvSpPr/>
          <p:nvPr/>
        </p:nvSpPr>
        <p:spPr>
          <a:xfrm>
            <a:off x="7758000" y="54014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75" name="CustomShape 176"/>
          <p:cNvSpPr/>
          <p:nvPr/>
        </p:nvSpPr>
        <p:spPr>
          <a:xfrm>
            <a:off x="8038440" y="54104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76" name="CustomShape 177"/>
          <p:cNvSpPr/>
          <p:nvPr/>
        </p:nvSpPr>
        <p:spPr>
          <a:xfrm>
            <a:off x="8309880" y="5401440"/>
            <a:ext cx="78120" cy="69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round/>
          </a:ln>
        </p:spPr>
      </p:sp>
      <p:sp>
        <p:nvSpPr>
          <p:cNvPr id="277" name="CustomShape 178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sp>
        <p:nvSpPr>
          <p:cNvPr id="278" name="CustomShape 179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sp>
        <p:nvSpPr>
          <p:cNvPr id="279" name="CustomShape 180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280" name="Picture 395"/>
          <p:cNvPicPr/>
          <p:nvPr/>
        </p:nvPicPr>
        <p:blipFill>
          <a:blip r:embed="rId1"/>
          <a:stretch>
            <a:fillRect/>
          </a:stretch>
        </p:blipFill>
        <p:spPr>
          <a:xfrm>
            <a:off x="228600" y="2438280"/>
            <a:ext cx="4358520" cy="837360"/>
          </a:xfrm>
          <a:prstGeom prst="rect">
            <a:avLst/>
          </a:prstGeom>
        </p:spPr>
      </p:pic>
      <p:sp>
        <p:nvSpPr>
          <p:cNvPr id="281" name="CustomShape 181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282" name="Picture 397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" y="4191120"/>
            <a:ext cx="4358520" cy="837360"/>
          </a:xfrm>
          <a:prstGeom prst="rect">
            <a:avLst/>
          </a:prstGeom>
        </p:spPr>
      </p:pic>
      <p:sp>
        <p:nvSpPr>
          <p:cNvPr id="283" name="CustomShape 182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sp>
        <p:nvSpPr>
          <p:cNvPr id="284" name="CustomShape 183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285" name="Picture 1"/>
          <p:cNvPicPr/>
          <p:nvPr/>
        </p:nvPicPr>
        <p:blipFill>
          <a:blip r:embed="rId3"/>
          <a:stretch>
            <a:fillRect/>
          </a:stretch>
        </p:blipFill>
        <p:spPr>
          <a:xfrm>
            <a:off x="276120" y="5791320"/>
            <a:ext cx="7876440" cy="913680"/>
          </a:xfrm>
          <a:prstGeom prst="rect">
            <a:avLst/>
          </a:prstGeom>
        </p:spPr>
      </p:pic>
    </p:spTree>
  </p:cSld>
  <p:timing>
    <p:tnLst>
      <p:par>
        <p:cTn dur="indefinite" id="21" nodeType="tmRoot" restart="never">
          <p:childTnLst>
            <p:seq>
              <p:cTn id="2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CustomShape 1"/>
          <p:cNvSpPr/>
          <p:nvPr/>
        </p:nvSpPr>
        <p:spPr>
          <a:xfrm>
            <a:off x="457200" y="274680"/>
            <a:ext cx="8228880" cy="7153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2800">
                <a:latin typeface="Lucida Sans"/>
              </a:rPr>
              <a:t>Modified 4-40x40 CCDs 2-Read-Outs Each</a:t>
            </a:r>
            <a:r>
              <a:rPr b="1" lang="en-US" sz="2800">
                <a:latin typeface="Book Antiqua"/>
              </a:rPr>
              <a:t> </a:t>
            </a:r>
            <a:endParaRPr/>
          </a:p>
        </p:txBody>
      </p:sp>
    </p:spTree>
  </p:cSld>
  <p:timing>
    <p:tnLst>
      <p:par>
        <p:cTn dur="indefinite" id="23" nodeType="tmRoot" restart="never">
          <p:childTnLst>
            <p:seq>
              <p:cTn id="2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CustomShape 1"/>
          <p:cNvSpPr/>
          <p:nvPr/>
        </p:nvSpPr>
        <p:spPr>
          <a:xfrm>
            <a:off x="457200" y="274680"/>
            <a:ext cx="8228880" cy="9439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PWFS CCD</a:t>
            </a:r>
            <a:endParaRPr/>
          </a:p>
        </p:txBody>
      </p:sp>
      <p:sp>
        <p:nvSpPr>
          <p:cNvPr id="288" name="CustomShape 2"/>
          <p:cNvSpPr/>
          <p:nvPr/>
        </p:nvSpPr>
        <p:spPr>
          <a:xfrm>
            <a:off x="457200" y="1219320"/>
            <a:ext cx="8228880" cy="50889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>
                <a:solidFill>
                  <a:srgbClr val="000000"/>
                </a:solidFill>
                <a:latin typeface="Book Antiqua"/>
              </a:rPr>
              <a:t>The Pyramid WFS CCD will be 4 40x40 pixel e2v CCDs.  Each CCD will have 2 Read-Outs.  The 8 parallel read-outs will give a total read-time of (40)(20)(0.3 µ s/pixel) = 240 µ s.</a:t>
            </a:r>
            <a:endParaRPr/>
          </a:p>
          <a:p>
            <a:endParaRPr/>
          </a:p>
          <a:p>
            <a:r>
              <a:rPr lang="en-US">
                <a:solidFill>
                  <a:srgbClr val="000000"/>
                </a:solidFill>
                <a:latin typeface="Book Antiqua"/>
              </a:rPr>
              <a:t>The Read-Outs will all be on the right-side so that corresponding sub-apertures are read at the same time on all 4 pupils.  This will allow the Slope Calculator to begin early in the Read-Out.  </a:t>
            </a:r>
            <a:endParaRPr/>
          </a:p>
          <a:p>
            <a:endParaRPr/>
          </a:p>
          <a:p>
            <a:r>
              <a:rPr lang="en-US">
                <a:solidFill>
                  <a:srgbClr val="000000"/>
                </a:solidFill>
                <a:latin typeface="Book Antiqua"/>
              </a:rPr>
              <a:t>Exposure 310 µ s </a:t>
            </a:r>
            <a:endParaRPr/>
          </a:p>
          <a:p>
            <a:r>
              <a:rPr lang="en-US">
                <a:solidFill>
                  <a:srgbClr val="000000"/>
                </a:solidFill>
                <a:latin typeface="Book Antiqua"/>
              </a:rPr>
              <a:t>SNR~4.0</a:t>
            </a:r>
            <a:endParaRPr/>
          </a:p>
          <a:p>
            <a:r>
              <a:rPr lang="en-US">
                <a:solidFill>
                  <a:srgbClr val="000000"/>
                </a:solidFill>
                <a:latin typeface="Book Antiqua"/>
              </a:rPr>
              <a:t>Quantum Efficiency = 0.85</a:t>
            </a:r>
            <a:endParaRPr/>
          </a:p>
          <a:p>
            <a:r>
              <a:rPr lang="en-US">
                <a:solidFill>
                  <a:srgbClr val="000000"/>
                </a:solidFill>
                <a:latin typeface="Book Antiqua"/>
              </a:rPr>
              <a:t>Gain=2,</a:t>
            </a:r>
            <a:endParaRPr/>
          </a:p>
          <a:p>
            <a:r>
              <a:rPr lang="en-US">
                <a:solidFill>
                  <a:srgbClr val="000000"/>
                </a:solidFill>
                <a:latin typeface="Book Antiqua"/>
              </a:rPr>
              <a:t>Read Noise, NR=9e-</a:t>
            </a:r>
            <a:endParaRPr/>
          </a:p>
          <a:p>
            <a:endParaRPr/>
          </a:p>
        </p:txBody>
      </p:sp>
    </p:spTree>
  </p:cSld>
  <p:timing>
    <p:tnLst>
      <p:par>
        <p:cTn dur="indefinite" id="25" nodeType="tmRoot" restart="never">
          <p:childTnLst>
            <p:seq>
              <p:cTn id="2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CustomShape 1"/>
          <p:cNvSpPr/>
          <p:nvPr/>
        </p:nvSpPr>
        <p:spPr>
          <a:xfrm>
            <a:off x="228600" y="914400"/>
            <a:ext cx="8001000" cy="3429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</p:sp>
      <p:sp>
        <p:nvSpPr>
          <p:cNvPr id="290" name="CustomShape 2"/>
          <p:cNvSpPr/>
          <p:nvPr/>
        </p:nvSpPr>
        <p:spPr>
          <a:xfrm>
            <a:off x="457200" y="274680"/>
            <a:ext cx="8228880" cy="5626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Delay Times </a:t>
            </a:r>
            <a:endParaRPr/>
          </a:p>
        </p:txBody>
      </p:sp>
      <p:sp>
        <p:nvSpPr>
          <p:cNvPr id="291" name="CustomShape 3"/>
          <p:cNvSpPr/>
          <p:nvPr/>
        </p:nvSpPr>
        <p:spPr>
          <a:xfrm>
            <a:off x="304920" y="1066680"/>
            <a:ext cx="1142280" cy="45648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400">
                <a:solidFill>
                  <a:srgbClr val="000000"/>
                </a:solidFill>
                <a:latin typeface="Book Antiqua"/>
              </a:rPr>
              <a:t>Exposure 320µs</a:t>
            </a:r>
            <a:endParaRPr/>
          </a:p>
        </p:txBody>
      </p:sp>
      <p:sp>
        <p:nvSpPr>
          <p:cNvPr id="292" name="CustomShape 4"/>
          <p:cNvSpPr/>
          <p:nvPr/>
        </p:nvSpPr>
        <p:spPr>
          <a:xfrm>
            <a:off x="1447920" y="1523880"/>
            <a:ext cx="990000" cy="30420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Read 240 µs</a:t>
            </a:r>
            <a:endParaRPr/>
          </a:p>
        </p:txBody>
      </p:sp>
      <p:sp>
        <p:nvSpPr>
          <p:cNvPr id="293" name="CustomShape 5"/>
          <p:cNvSpPr/>
          <p:nvPr/>
        </p:nvSpPr>
        <p:spPr>
          <a:xfrm>
            <a:off x="1523880" y="1819440"/>
            <a:ext cx="947160" cy="31356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00">
                <a:solidFill>
                  <a:srgbClr val="ffffff"/>
                </a:solidFill>
                <a:latin typeface="Book Antiqua"/>
              </a:rPr>
              <a:t>Slope 199 µ s</a:t>
            </a:r>
            <a:endParaRPr/>
          </a:p>
        </p:txBody>
      </p:sp>
      <p:sp>
        <p:nvSpPr>
          <p:cNvPr id="294" name="CustomShape 6"/>
          <p:cNvSpPr/>
          <p:nvPr/>
        </p:nvSpPr>
        <p:spPr>
          <a:xfrm>
            <a:off x="2470320" y="2057400"/>
            <a:ext cx="115200" cy="22788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</p:sp>
      <p:sp>
        <p:nvSpPr>
          <p:cNvPr id="295" name="CustomShape 7"/>
          <p:cNvSpPr/>
          <p:nvPr/>
        </p:nvSpPr>
        <p:spPr>
          <a:xfrm>
            <a:off x="762120" y="2057400"/>
            <a:ext cx="913680" cy="189720"/>
          </a:xfrm>
          <a:prstGeom prst="rect">
            <a:avLst/>
          </a:prstGeom>
          <a:solidFill>
            <a:srgbClr val="00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100">
                <a:solidFill>
                  <a:srgbClr val="ffffff"/>
                </a:solidFill>
                <a:latin typeface="Book Antiqua"/>
              </a:rPr>
              <a:t>Filter 27 µ s</a:t>
            </a:r>
            <a:endParaRPr/>
          </a:p>
        </p:txBody>
      </p:sp>
      <p:sp>
        <p:nvSpPr>
          <p:cNvPr id="296" name="CustomShape 8"/>
          <p:cNvSpPr/>
          <p:nvPr/>
        </p:nvSpPr>
        <p:spPr>
          <a:xfrm>
            <a:off x="2565360" y="2286000"/>
            <a:ext cx="189720" cy="22788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</p:sp>
      <p:sp>
        <p:nvSpPr>
          <p:cNvPr id="297" name="CustomShape 9"/>
          <p:cNvSpPr/>
          <p:nvPr/>
        </p:nvSpPr>
        <p:spPr>
          <a:xfrm>
            <a:off x="762120" y="2286000"/>
            <a:ext cx="1351800" cy="227880"/>
          </a:xfrm>
          <a:prstGeom prst="rect">
            <a:avLst/>
          </a:prstGeom>
          <a:solidFill>
            <a:srgbClr val="00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Transmission 44 µ s </a:t>
            </a:r>
            <a:endParaRPr/>
          </a:p>
        </p:txBody>
      </p:sp>
      <p:sp>
        <p:nvSpPr>
          <p:cNvPr id="298" name="CustomShape 10"/>
          <p:cNvSpPr/>
          <p:nvPr/>
        </p:nvSpPr>
        <p:spPr>
          <a:xfrm>
            <a:off x="2744640" y="2509920"/>
            <a:ext cx="135720" cy="22788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</p:sp>
      <p:sp>
        <p:nvSpPr>
          <p:cNvPr id="299" name="CustomShape 11"/>
          <p:cNvSpPr/>
          <p:nvPr/>
        </p:nvSpPr>
        <p:spPr>
          <a:xfrm>
            <a:off x="762120" y="2514600"/>
            <a:ext cx="1447200" cy="227880"/>
          </a:xfrm>
          <a:prstGeom prst="rect">
            <a:avLst/>
          </a:prstGeom>
          <a:solidFill>
            <a:srgbClr val="00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Reconstructor 27 µ s</a:t>
            </a:r>
            <a:endParaRPr/>
          </a:p>
        </p:txBody>
      </p:sp>
      <p:sp>
        <p:nvSpPr>
          <p:cNvPr id="300" name="CustomShape 12"/>
          <p:cNvSpPr/>
          <p:nvPr/>
        </p:nvSpPr>
        <p:spPr>
          <a:xfrm>
            <a:off x="2876400" y="2727360"/>
            <a:ext cx="212040" cy="22788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</p:sp>
      <p:sp>
        <p:nvSpPr>
          <p:cNvPr id="301" name="CustomShape 13"/>
          <p:cNvSpPr/>
          <p:nvPr/>
        </p:nvSpPr>
        <p:spPr>
          <a:xfrm>
            <a:off x="762120" y="2762280"/>
            <a:ext cx="1447200" cy="189720"/>
          </a:xfrm>
          <a:prstGeom prst="rect">
            <a:avLst/>
          </a:prstGeom>
          <a:solidFill>
            <a:srgbClr val="00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Transmission 44 µ s </a:t>
            </a:r>
            <a:endParaRPr/>
          </a:p>
        </p:txBody>
      </p:sp>
      <p:sp>
        <p:nvSpPr>
          <p:cNvPr id="302" name="CustomShape 14"/>
          <p:cNvSpPr/>
          <p:nvPr/>
        </p:nvSpPr>
        <p:spPr>
          <a:xfrm>
            <a:off x="3063960" y="2955960"/>
            <a:ext cx="151560" cy="30420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</p:sp>
      <p:sp>
        <p:nvSpPr>
          <p:cNvPr id="303" name="CustomShape 15"/>
          <p:cNvSpPr/>
          <p:nvPr/>
        </p:nvSpPr>
        <p:spPr>
          <a:xfrm>
            <a:off x="762120" y="2971800"/>
            <a:ext cx="1675800" cy="266040"/>
          </a:xfrm>
          <a:prstGeom prst="rect">
            <a:avLst/>
          </a:prstGeom>
          <a:solidFill>
            <a:srgbClr val="00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High Order Conv 27 µ s</a:t>
            </a:r>
            <a:endParaRPr/>
          </a:p>
        </p:txBody>
      </p:sp>
      <p:sp>
        <p:nvSpPr>
          <p:cNvPr id="304" name="CustomShape 16"/>
          <p:cNvSpPr/>
          <p:nvPr/>
        </p:nvSpPr>
        <p:spPr>
          <a:xfrm>
            <a:off x="3222720" y="3265560"/>
            <a:ext cx="227880" cy="22788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</p:sp>
      <p:sp>
        <p:nvSpPr>
          <p:cNvPr id="305" name="CustomShape 17"/>
          <p:cNvSpPr/>
          <p:nvPr/>
        </p:nvSpPr>
        <p:spPr>
          <a:xfrm>
            <a:off x="762120" y="3276720"/>
            <a:ext cx="1523160" cy="227880"/>
          </a:xfrm>
          <a:prstGeom prst="rect">
            <a:avLst/>
          </a:prstGeom>
          <a:solidFill>
            <a:srgbClr val="00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Transmission 44 µ s </a:t>
            </a:r>
            <a:endParaRPr/>
          </a:p>
        </p:txBody>
      </p:sp>
      <p:sp>
        <p:nvSpPr>
          <p:cNvPr id="306" name="CustomShape 18"/>
          <p:cNvSpPr/>
          <p:nvPr/>
        </p:nvSpPr>
        <p:spPr>
          <a:xfrm>
            <a:off x="3451320" y="3494160"/>
            <a:ext cx="132480" cy="304200"/>
          </a:xfrm>
          <a:prstGeom prst="rect">
            <a:avLst/>
          </a:prstGeom>
          <a:solidFill>
            <a:srgbClr val="00b050"/>
          </a:solidFill>
          <a:ln w="25560">
            <a:solidFill>
              <a:srgbClr val="98884b"/>
            </a:solidFill>
            <a:round/>
          </a:ln>
        </p:spPr>
      </p:sp>
      <p:sp>
        <p:nvSpPr>
          <p:cNvPr id="307" name="CustomShape 19"/>
          <p:cNvSpPr/>
          <p:nvPr/>
        </p:nvSpPr>
        <p:spPr>
          <a:xfrm>
            <a:off x="762120" y="3581280"/>
            <a:ext cx="1789920" cy="227880"/>
          </a:xfrm>
          <a:prstGeom prst="rect">
            <a:avLst/>
          </a:prstGeom>
          <a:solidFill>
            <a:srgbClr val="00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MEMS Response 20 µ s</a:t>
            </a:r>
            <a:endParaRPr/>
          </a:p>
        </p:txBody>
      </p:sp>
      <p:sp>
        <p:nvSpPr>
          <p:cNvPr id="308" name="Line 20"/>
          <p:cNvSpPr/>
          <p:nvPr/>
        </p:nvSpPr>
        <p:spPr>
          <a:xfrm>
            <a:off x="4038480" y="1600200"/>
            <a:ext cx="914400" cy="914400"/>
          </a:xfrm>
          <a:prstGeom prst="line">
            <a:avLst/>
          </a:prstGeom>
          <a:ln w="9360">
            <a:solidFill>
              <a:srgbClr val="998846"/>
            </a:solidFill>
            <a:round/>
          </a:ln>
        </p:spPr>
      </p:sp>
      <p:sp>
        <p:nvSpPr>
          <p:cNvPr id="309" name="CustomShape 21"/>
          <p:cNvSpPr/>
          <p:nvPr/>
        </p:nvSpPr>
        <p:spPr>
          <a:xfrm>
            <a:off x="2438280" y="1066680"/>
            <a:ext cx="1161360" cy="45648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400">
                <a:solidFill>
                  <a:srgbClr val="000000"/>
                </a:solidFill>
                <a:latin typeface="Book Antiqua"/>
              </a:rPr>
              <a:t>Exposure 320 µ s</a:t>
            </a:r>
            <a:endParaRPr/>
          </a:p>
        </p:txBody>
      </p:sp>
      <p:sp>
        <p:nvSpPr>
          <p:cNvPr id="310" name="CustomShape 22"/>
          <p:cNvSpPr/>
          <p:nvPr/>
        </p:nvSpPr>
        <p:spPr>
          <a:xfrm>
            <a:off x="3600360" y="1523880"/>
            <a:ext cx="980280" cy="30420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100">
                <a:solidFill>
                  <a:srgbClr val="ffffff"/>
                </a:solidFill>
                <a:latin typeface="Book Antiqua"/>
              </a:rPr>
              <a:t>Read 240 µ s</a:t>
            </a:r>
            <a:endParaRPr/>
          </a:p>
        </p:txBody>
      </p:sp>
      <p:sp>
        <p:nvSpPr>
          <p:cNvPr id="311" name="CustomShape 23"/>
          <p:cNvSpPr/>
          <p:nvPr/>
        </p:nvSpPr>
        <p:spPr>
          <a:xfrm>
            <a:off x="3705120" y="1835280"/>
            <a:ext cx="913680" cy="22788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00">
                <a:solidFill>
                  <a:srgbClr val="ffffff"/>
                </a:solidFill>
                <a:latin typeface="Book Antiqua"/>
              </a:rPr>
              <a:t>Slope 199 µ s</a:t>
            </a:r>
            <a:endParaRPr/>
          </a:p>
        </p:txBody>
      </p:sp>
      <p:sp>
        <p:nvSpPr>
          <p:cNvPr id="312" name="CustomShape 24"/>
          <p:cNvSpPr/>
          <p:nvPr/>
        </p:nvSpPr>
        <p:spPr>
          <a:xfrm>
            <a:off x="4586400" y="2038320"/>
            <a:ext cx="143640" cy="22788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</p:sp>
      <p:sp>
        <p:nvSpPr>
          <p:cNvPr id="313" name="CustomShape 25"/>
          <p:cNvSpPr/>
          <p:nvPr/>
        </p:nvSpPr>
        <p:spPr>
          <a:xfrm>
            <a:off x="4730760" y="2281320"/>
            <a:ext cx="227880" cy="22788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</p:sp>
      <p:sp>
        <p:nvSpPr>
          <p:cNvPr id="314" name="CustomShape 26"/>
          <p:cNvSpPr/>
          <p:nvPr/>
        </p:nvSpPr>
        <p:spPr>
          <a:xfrm>
            <a:off x="4938840" y="2514600"/>
            <a:ext cx="151560" cy="22788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</p:sp>
      <p:sp>
        <p:nvSpPr>
          <p:cNvPr id="315" name="CustomShape 27"/>
          <p:cNvSpPr/>
          <p:nvPr/>
        </p:nvSpPr>
        <p:spPr>
          <a:xfrm>
            <a:off x="5091120" y="2778120"/>
            <a:ext cx="227880" cy="22788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</p:sp>
      <p:sp>
        <p:nvSpPr>
          <p:cNvPr id="316" name="CustomShape 28"/>
          <p:cNvSpPr/>
          <p:nvPr/>
        </p:nvSpPr>
        <p:spPr>
          <a:xfrm>
            <a:off x="5327640" y="3009960"/>
            <a:ext cx="151560" cy="26604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</p:sp>
      <p:sp>
        <p:nvSpPr>
          <p:cNvPr id="317" name="CustomShape 29"/>
          <p:cNvSpPr/>
          <p:nvPr/>
        </p:nvSpPr>
        <p:spPr>
          <a:xfrm>
            <a:off x="5473800" y="3300480"/>
            <a:ext cx="227880" cy="22788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</p:sp>
      <p:sp>
        <p:nvSpPr>
          <p:cNvPr id="318" name="CustomShape 30"/>
          <p:cNvSpPr/>
          <p:nvPr/>
        </p:nvSpPr>
        <p:spPr>
          <a:xfrm>
            <a:off x="5708520" y="3543480"/>
            <a:ext cx="151560" cy="304200"/>
          </a:xfrm>
          <a:prstGeom prst="rect">
            <a:avLst/>
          </a:prstGeom>
          <a:solidFill>
            <a:srgbClr val="ff0000"/>
          </a:solidFill>
          <a:ln w="25560">
            <a:solidFill>
              <a:srgbClr val="98884b"/>
            </a:solidFill>
            <a:round/>
          </a:ln>
        </p:spPr>
      </p:sp>
      <p:sp>
        <p:nvSpPr>
          <p:cNvPr id="319" name="Line 31"/>
          <p:cNvSpPr/>
          <p:nvPr/>
        </p:nvSpPr>
        <p:spPr>
          <a:xfrm>
            <a:off x="3600720" y="3798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320" name="Line 32"/>
          <p:cNvSpPr/>
          <p:nvPr/>
        </p:nvSpPr>
        <p:spPr>
          <a:xfrm>
            <a:off x="5884560" y="382428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321" name="CustomShape 33"/>
          <p:cNvSpPr/>
          <p:nvPr/>
        </p:nvSpPr>
        <p:spPr>
          <a:xfrm>
            <a:off x="4038480" y="3992400"/>
            <a:ext cx="685080" cy="197640"/>
          </a:xfrm>
          <a:prstGeom prst="rect">
            <a:avLst/>
          </a:prstGeom>
          <a:solidFill>
            <a:srgbClr val="808080"/>
          </a:solidFill>
          <a:ln w="25560">
            <a:solidFill>
              <a:srgbClr val="808080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US" sz="1050">
                <a:solidFill>
                  <a:srgbClr val="ffffff"/>
                </a:solidFill>
                <a:latin typeface="Book Antiqua"/>
              </a:rPr>
              <a:t>580 µ s</a:t>
            </a:r>
            <a:endParaRPr/>
          </a:p>
        </p:txBody>
      </p:sp>
      <p:cxnSp>
        <p:nvCxnSpPr>
          <p:cNvPr id="322" name="Line 34"/>
          <p:cNvCxnSpPr/>
          <p:nvPr/>
        </p:nvCxnSpPr>
        <p:spPr>
          <xfrm>
            <a:off x="0" y="0"/>
            <a:ext cx="360" cy="360"/>
          </xfrm>
          <a:prstGeom prst="straightConnector1">
            <a:avLst/>
          </a:prstGeom>
          <a:ln w="9360">
            <a:solidFill>
              <a:srgbClr val="000000"/>
            </a:solidFill>
            <a:round/>
            <a:tailEnd len="med" type="triangle" w="med"/>
          </a:ln>
        </p:spPr>
      </p:cxnSp>
      <p:cxnSp>
        <p:nvCxnSpPr>
          <p:cNvPr id="323" name="Line 35"/>
          <p:cNvCxnSpPr/>
          <p:nvPr/>
        </p:nvCxnSpPr>
        <p:spPr>
          <xfrm>
            <a:off x="0" y="0"/>
            <a:ext cx="360" cy="360"/>
          </xfrm>
          <a:prstGeom prst="bentConnector3">
            <a:avLst/>
          </a:prstGeom>
        </p:spPr>
      </p:cxnSp>
    </p:spTree>
  </p:cSld>
  <p:timing>
    <p:tnLst>
      <p:par>
        <p:cTn dur="indefinite" id="27" nodeType="tmRoot" restart="never">
          <p:childTnLst>
            <p:seq>
              <p:cTn id="2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CustomShape 1"/>
          <p:cNvSpPr/>
          <p:nvPr/>
        </p:nvSpPr>
        <p:spPr>
          <a:xfrm>
            <a:off x="457200" y="274680"/>
            <a:ext cx="8228880" cy="7153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LBT-VisAO Performance</a:t>
            </a:r>
            <a:endParaRPr/>
          </a:p>
        </p:txBody>
      </p:sp>
      <p:sp>
        <p:nvSpPr>
          <p:cNvPr id="325" name="CustomShape 2"/>
          <p:cNvSpPr/>
          <p:nvPr/>
        </p:nvSpPr>
        <p:spPr>
          <a:xfrm>
            <a:off x="457200" y="1600200"/>
            <a:ext cx="8228880" cy="47077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2800">
                <a:solidFill>
                  <a:srgbClr val="000000"/>
                </a:solidFill>
                <a:latin typeface="Book Antiqua"/>
              </a:rPr>
              <a:t>NGS:</a:t>
            </a:r>
            <a:r>
              <a:rPr lang="en-US" sz="2800">
                <a:solidFill>
                  <a:srgbClr val="ffffff"/>
                </a:solidFill>
                <a:latin typeface="Book Antiqua"/>
              </a:rPr>
              <a:t>  </a:t>
            </a:r>
            <a:r>
              <a:rPr lang="en-US" sz="2800">
                <a:solidFill>
                  <a:srgbClr val="00b0f0"/>
                </a:solidFill>
                <a:latin typeface="Book Antiqua"/>
              </a:rPr>
              <a:t>M(B)&lt;9.6</a:t>
            </a:r>
            <a:r>
              <a:rPr lang="en-US" sz="2800">
                <a:solidFill>
                  <a:srgbClr val="ffffff"/>
                </a:solidFill>
                <a:latin typeface="Book Antiqua"/>
              </a:rPr>
              <a:t>, </a:t>
            </a:r>
            <a:r>
              <a:rPr lang="en-US" sz="2800">
                <a:solidFill>
                  <a:srgbClr val="00b050"/>
                </a:solidFill>
                <a:latin typeface="Book Antiqua"/>
              </a:rPr>
              <a:t>M(V)&lt;9.394</a:t>
            </a:r>
            <a:r>
              <a:rPr lang="en-US" sz="2800">
                <a:solidFill>
                  <a:srgbClr val="ffffff"/>
                </a:solidFill>
                <a:latin typeface="Book Antiqua"/>
              </a:rPr>
              <a:t>, </a:t>
            </a:r>
            <a:r>
              <a:rPr lang="en-US" sz="2800">
                <a:solidFill>
                  <a:srgbClr val="ff0000"/>
                </a:solidFill>
                <a:latin typeface="Book Antiqua"/>
              </a:rPr>
              <a:t>M(R)&lt;9.275</a:t>
            </a:r>
            <a:endParaRPr/>
          </a:p>
          <a:p>
            <a:r>
              <a:rPr lang="en-US" sz="2800">
                <a:solidFill>
                  <a:srgbClr val="ffffff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ffffff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ffffff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ffffff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ffffff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ffffff"/>
                </a:solidFill>
                <a:latin typeface="Book Antiqua"/>
              </a:rPr>
              <a:t>       </a:t>
            </a:r>
            <a:endParaRPr/>
          </a:p>
          <a:p>
            <a:r>
              <a:rPr lang="en-US" sz="2800">
                <a:solidFill>
                  <a:srgbClr val="ffffff"/>
                </a:solidFill>
                <a:latin typeface="Book Antiqua"/>
              </a:rPr>
              <a:t>	</a:t>
            </a:r>
            <a:r>
              <a:rPr lang="en-US" sz="2800" u="sng">
                <a:solidFill>
                  <a:srgbClr val="000000"/>
                </a:solidFill>
                <a:latin typeface="Book Antiqua"/>
              </a:rPr>
              <a:t>Strehl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 u="sng">
                <a:solidFill>
                  <a:srgbClr val="000000"/>
                </a:solidFill>
                <a:latin typeface="Book Antiqua"/>
              </a:rPr>
              <a:t>FOV</a:t>
            </a:r>
            <a:r>
              <a:rPr lang="en-US" sz="2800">
                <a:solidFill>
                  <a:srgbClr val="000000"/>
                </a:solidFill>
                <a:latin typeface="GreekS"/>
              </a:rPr>
              <a:t>	</a:t>
            </a:r>
            <a:r>
              <a:rPr lang="en-US" sz="2800">
                <a:solidFill>
                  <a:srgbClr val="000000"/>
                </a:solidFill>
                <a:latin typeface="GreekS"/>
              </a:rPr>
              <a:t> </a:t>
            </a:r>
            <a:r>
              <a:rPr lang="en-US" sz="2800" u="sng">
                <a:solidFill>
                  <a:srgbClr val="000000"/>
                </a:solidFill>
                <a:latin typeface="Book Antiqua"/>
              </a:rPr>
              <a:t>z-from zenith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34.0%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2”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0o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31.8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2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20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30.8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5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0 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acceptable limit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23.3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10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0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unacceptable</a:t>
            </a:r>
            <a:endParaRPr/>
          </a:p>
          <a:p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	</a:t>
            </a:r>
            <a:endParaRPr/>
          </a:p>
          <a:p>
            <a:endParaRPr/>
          </a:p>
        </p:txBody>
      </p:sp>
    </p:spTree>
  </p:cSld>
  <p:timing>
    <p:tnLst>
      <p:par>
        <p:cTn dur="indefinite" id="29" nodeType="tmRoot" restart="never">
          <p:childTnLst>
            <p:seq>
              <p:cTn id="3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ustomShape 1"/>
          <p:cNvSpPr/>
          <p:nvPr/>
        </p:nvSpPr>
        <p:spPr>
          <a:xfrm>
            <a:off x="228600" y="609480"/>
            <a:ext cx="8457480" cy="76140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400">
                <a:solidFill>
                  <a:srgbClr val="dbc679"/>
                </a:solidFill>
                <a:latin typeface="Lucida Sans"/>
              </a:rPr>
              <a:t>Atmosphere Mt Graham</a:t>
            </a:r>
            <a:endParaRPr/>
          </a:p>
        </p:txBody>
      </p:sp>
      <p:sp>
        <p:nvSpPr>
          <p:cNvPr id="20" name="CustomShape 2"/>
          <p:cNvSpPr/>
          <p:nvPr/>
        </p:nvSpPr>
        <p:spPr>
          <a:xfrm>
            <a:off x="457200" y="1523880"/>
            <a:ext cx="8228880" cy="47998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2000">
                <a:solidFill>
                  <a:srgbClr val="000000"/>
                </a:solidFill>
                <a:latin typeface="Book Antiqua"/>
              </a:rPr>
              <a:t>G-SCIDAR measurements on Mt Graham, 2006, S.E. Egner, et al</a:t>
            </a:r>
            <a:endParaRPr/>
          </a:p>
          <a:p>
            <a:endParaRPr/>
          </a:p>
          <a:p>
            <a:r>
              <a:rPr lang="en-US" sz="2000">
                <a:solidFill>
                  <a:srgbClr val="000000"/>
                </a:solidFill>
                <a:latin typeface="GreekC"/>
              </a:rPr>
              <a:t>λ= 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0.5</a:t>
            </a:r>
            <a:r>
              <a:rPr lang="en-US" sz="2000">
                <a:solidFill>
                  <a:srgbClr val="000000"/>
                </a:solidFill>
                <a:latin typeface="GreekC"/>
              </a:rPr>
              <a:t>μ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m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GreekC"/>
              </a:rPr>
              <a:t>	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Seeing  = 0.67+/- 0.17 arc-sec  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GreekC"/>
              </a:rPr>
              <a:t>	</a:t>
            </a:r>
            <a:r>
              <a:rPr lang="en-US" sz="2000">
                <a:solidFill>
                  <a:srgbClr val="000000"/>
                </a:solidFill>
                <a:latin typeface="GreekC"/>
              </a:rPr>
              <a:t>	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r0 = 0.154 m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GreekC"/>
              </a:rPr>
              <a:t>	</a:t>
            </a:r>
            <a:r>
              <a:rPr b="1" lang="en-US" sz="2000">
                <a:solidFill>
                  <a:srgbClr val="000000"/>
                </a:solidFill>
                <a:latin typeface="GreekS"/>
              </a:rPr>
              <a:t>θ</a:t>
            </a:r>
            <a:r>
              <a:rPr b="1" lang="en-US" sz="2000">
                <a:solidFill>
                  <a:srgbClr val="000000"/>
                </a:solidFill>
                <a:latin typeface="Book Antiqua"/>
              </a:rPr>
              <a:t>= 2.71+/- 1.11  arc-sec  isoplanatic angle</a:t>
            </a:r>
            <a:endParaRPr/>
          </a:p>
          <a:p>
            <a:r>
              <a:rPr b="1" lang="en-US" sz="2000">
                <a:solidFill>
                  <a:srgbClr val="000000"/>
                </a:solidFill>
                <a:latin typeface="GreekC"/>
              </a:rPr>
              <a:t>	</a:t>
            </a:r>
            <a:r>
              <a:rPr b="1" lang="en-US" sz="2000">
                <a:solidFill>
                  <a:srgbClr val="000000"/>
                </a:solidFill>
                <a:latin typeface="GreekC"/>
              </a:rPr>
              <a:t>τ</a:t>
            </a:r>
            <a:r>
              <a:rPr b="1" lang="en-US" sz="2000">
                <a:solidFill>
                  <a:srgbClr val="000000"/>
                </a:solidFill>
                <a:latin typeface="Book Antiqua"/>
              </a:rPr>
              <a:t>= 3.63 +/- 1.66 msec    coherence time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GreekC"/>
              </a:rPr>
              <a:t>λ = 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0.8</a:t>
            </a:r>
            <a:r>
              <a:rPr lang="en-US" sz="2000">
                <a:solidFill>
                  <a:srgbClr val="000000"/>
                </a:solidFill>
                <a:latin typeface="GreekC"/>
              </a:rPr>
              <a:t>μ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m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GreekC"/>
              </a:rPr>
              <a:t>	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r0 = 0.246 m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GreekC"/>
              </a:rPr>
              <a:t>	</a:t>
            </a:r>
            <a:r>
              <a:rPr b="1" lang="en-US" sz="2000">
                <a:solidFill>
                  <a:srgbClr val="000000"/>
                </a:solidFill>
                <a:latin typeface="GreekS"/>
              </a:rPr>
              <a:t> </a:t>
            </a:r>
            <a:r>
              <a:rPr b="1" lang="en-US" sz="2000">
                <a:solidFill>
                  <a:srgbClr val="000000"/>
                </a:solidFill>
                <a:latin typeface="GreekS"/>
              </a:rPr>
              <a:t>θ </a:t>
            </a:r>
            <a:r>
              <a:rPr b="1" lang="en-US" sz="2000">
                <a:solidFill>
                  <a:srgbClr val="000000"/>
                </a:solidFill>
                <a:latin typeface="Book Antiqua"/>
              </a:rPr>
              <a:t>= 4.32  arc-sec  </a:t>
            </a:r>
            <a:endParaRPr/>
          </a:p>
          <a:p>
            <a:r>
              <a:rPr b="1" lang="en-US" sz="2000">
                <a:solidFill>
                  <a:srgbClr val="000000"/>
                </a:solidFill>
                <a:latin typeface="GreekC"/>
              </a:rPr>
              <a:t>	</a:t>
            </a:r>
            <a:r>
              <a:rPr b="1" lang="en-US" sz="2000">
                <a:solidFill>
                  <a:srgbClr val="000000"/>
                </a:solidFill>
                <a:latin typeface="GreekC"/>
              </a:rPr>
              <a:t> </a:t>
            </a:r>
            <a:r>
              <a:rPr b="1" lang="en-US" sz="2000">
                <a:solidFill>
                  <a:srgbClr val="000000"/>
                </a:solidFill>
                <a:latin typeface="GreekC"/>
              </a:rPr>
              <a:t>τ</a:t>
            </a:r>
            <a:r>
              <a:rPr b="1" lang="en-US" sz="2000">
                <a:solidFill>
                  <a:srgbClr val="000000"/>
                </a:solidFill>
                <a:latin typeface="Book Antiqua"/>
              </a:rPr>
              <a:t> = 5.8 msec   wavefront coherence time</a:t>
            </a:r>
            <a:endParaRPr/>
          </a:p>
          <a:p>
            <a:endParaRPr/>
          </a:p>
          <a:p>
            <a:r>
              <a:rPr b="1" lang="en-US" sz="2000">
                <a:solidFill>
                  <a:srgbClr val="000000"/>
                </a:solidFill>
                <a:latin typeface="Book Antiqua"/>
              </a:rPr>
              <a:t>	</a:t>
            </a:r>
            <a:r>
              <a:rPr b="1" lang="en-US" sz="2000">
                <a:solidFill>
                  <a:srgbClr val="000000"/>
                </a:solidFill>
                <a:latin typeface="Book Antiqua"/>
              </a:rPr>
              <a:t>	</a:t>
            </a:r>
            <a:r>
              <a:rPr b="1" lang="en-US" sz="2000">
                <a:solidFill>
                  <a:srgbClr val="000000"/>
                </a:solidFill>
                <a:latin typeface="Book Antiqua"/>
              </a:rPr>
              <a:t>VisAO Time Delay = </a:t>
            </a:r>
            <a:r>
              <a:rPr b="1" lang="en-US" sz="2000">
                <a:solidFill>
                  <a:srgbClr val="000000"/>
                </a:solidFill>
                <a:latin typeface="GreekC"/>
              </a:rPr>
              <a:t>τ </a:t>
            </a:r>
            <a:r>
              <a:rPr b="1" lang="en-US" sz="2000">
                <a:solidFill>
                  <a:srgbClr val="000000"/>
                </a:solidFill>
                <a:latin typeface="Book Antiqua"/>
              </a:rPr>
              <a:t>/10 = 580 </a:t>
            </a:r>
            <a:r>
              <a:rPr lang="en-US" sz="2000">
                <a:solidFill>
                  <a:srgbClr val="000000"/>
                </a:solidFill>
                <a:latin typeface="GreekC"/>
              </a:rPr>
              <a:t>μ</a:t>
            </a:r>
            <a:r>
              <a:rPr b="1" lang="en-US" sz="2000">
                <a:solidFill>
                  <a:srgbClr val="000000"/>
                </a:solidFill>
                <a:latin typeface="Book Antiqua"/>
              </a:rPr>
              <a:t>sec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# Actuators LBT-VisAO</a:t>
            </a:r>
            <a:endParaRPr/>
          </a:p>
        </p:txBody>
      </p:sp>
      <p:sp>
        <p:nvSpPr>
          <p:cNvPr id="22" name="CustomShape 2"/>
          <p:cNvSpPr/>
          <p:nvPr/>
        </p:nvSpPr>
        <p:spPr>
          <a:xfrm>
            <a:off x="457200" y="1295280"/>
            <a:ext cx="8381160" cy="501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2800">
                <a:solidFill>
                  <a:srgbClr val="ffffff"/>
                </a:solidFill>
                <a:latin typeface="Book Antiqua"/>
              </a:rPr>
              <a:t>                            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N = (D/r0)2</a:t>
            </a:r>
            <a:endParaRPr/>
          </a:p>
          <a:p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D = 8.22 m  unobstructed primary mirror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r0 = 0.246 m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N= [8.22/0.246] 2  = 1116.5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                  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1117 actuators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BOSTON MICROMACHINES Corp: MEMS DM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1020 actuators, Stroke=1.5</a:t>
            </a:r>
            <a:r>
              <a:rPr lang="en-US" sz="2800">
                <a:solidFill>
                  <a:srgbClr val="000000"/>
                </a:solidFill>
                <a:latin typeface="GreekC"/>
              </a:rPr>
              <a:t>μ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m, aperture 9.3mm,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Response Time &lt; 20</a:t>
            </a:r>
            <a:r>
              <a:rPr lang="en-US" sz="2800">
                <a:solidFill>
                  <a:srgbClr val="000000"/>
                </a:solidFill>
                <a:latin typeface="GreekC"/>
              </a:rPr>
              <a:t>μ</a:t>
            </a:r>
            <a:r>
              <a:rPr lang="en-US" sz="2800">
                <a:solidFill>
                  <a:srgbClr val="000000"/>
                </a:solidFill>
                <a:latin typeface="Book Antiqua"/>
              </a:rPr>
              <a:t>sec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Custom Order: 1117 actuators, 10.1mm aperture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Cascade with LBT Secondary</a:t>
            </a:r>
            <a:endParaRPr/>
          </a:p>
        </p:txBody>
      </p:sp>
      <p:sp>
        <p:nvSpPr>
          <p:cNvPr id="24" name="CustomShape 2"/>
          <p:cNvSpPr/>
          <p:nvPr/>
        </p:nvSpPr>
        <p:spPr>
          <a:xfrm>
            <a:off x="457200" y="1600200"/>
            <a:ext cx="8228880" cy="47077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2400">
                <a:solidFill>
                  <a:srgbClr val="000000"/>
                </a:solidFill>
                <a:latin typeface="Book Antiqua"/>
              </a:rPr>
              <a:t>Required STROKE for VisAO, 3.6 μ m, D=8.22 meters </a:t>
            </a:r>
            <a:endParaRPr/>
          </a:p>
          <a:p>
            <a:r>
              <a:rPr lang="en-US" sz="2400">
                <a:solidFill>
                  <a:srgbClr val="000000"/>
                </a:solidFill>
                <a:latin typeface="Book Antiqua"/>
              </a:rPr>
              <a:t>σ^2=1.03(D/ro)5/3 = 357 rad-sqr</a:t>
            </a:r>
            <a:r>
              <a:rPr lang="en-US" sz="2400">
                <a:solidFill>
                  <a:srgbClr val="000000"/>
                </a:solidFill>
                <a:latin typeface="Mathematica1"/>
              </a:rPr>
              <a:t>       </a:t>
            </a:r>
            <a:endParaRPr/>
          </a:p>
          <a:p>
            <a:r>
              <a:rPr lang="en-US" sz="2400">
                <a:solidFill>
                  <a:srgbClr val="000000"/>
                </a:solidFill>
                <a:latin typeface="Book Antiqua"/>
              </a:rPr>
              <a:t>σ     = 18.89 rad</a:t>
            </a:r>
            <a:endParaRPr/>
          </a:p>
          <a:p>
            <a:endParaRPr/>
          </a:p>
          <a:p>
            <a:r>
              <a:rPr lang="en-US" sz="24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400">
                <a:solidFill>
                  <a:srgbClr val="000000"/>
                </a:solidFill>
                <a:latin typeface="Book Antiqua"/>
              </a:rPr>
              <a:t>STROKE = (3)(8e-7)(18.89)/4 λ = 3.6</a:t>
            </a:r>
            <a:r>
              <a:rPr lang="en-US" sz="2400">
                <a:solidFill>
                  <a:srgbClr val="000000"/>
                </a:solidFill>
                <a:latin typeface="Times New Roman"/>
              </a:rPr>
              <a:t>μ</a:t>
            </a:r>
            <a:r>
              <a:rPr lang="en-US" sz="2400">
                <a:solidFill>
                  <a:srgbClr val="000000"/>
                </a:solidFill>
                <a:latin typeface="Book Antiqua"/>
              </a:rPr>
              <a:t>m   </a:t>
            </a:r>
            <a:endParaRPr/>
          </a:p>
          <a:p>
            <a:r>
              <a:rPr lang="en-US" sz="2400">
                <a:solidFill>
                  <a:srgbClr val="000000"/>
                </a:solidFill>
                <a:latin typeface="Book Antiqua"/>
              </a:rPr>
              <a:t>                </a:t>
            </a:r>
            <a:r>
              <a:rPr lang="en-US" sz="2400">
                <a:solidFill>
                  <a:srgbClr val="000000"/>
                </a:solidFill>
                <a:latin typeface="Book Antiqua"/>
              </a:rPr>
              <a:t>&gt; MEMS STROKE</a:t>
            </a:r>
            <a:endParaRPr/>
          </a:p>
          <a:p>
            <a:endParaRPr/>
          </a:p>
          <a:p>
            <a:r>
              <a:rPr lang="en-US" sz="2400">
                <a:solidFill>
                  <a:srgbClr val="000000"/>
                </a:solidFill>
                <a:latin typeface="Book Antiqua"/>
              </a:rPr>
              <a:t>Cascading the MEMS with the LBT-AOSec will decrease the MEMS stroke requirement because the LBT-AOSec will correct the Lower Order wavefront errors and leave only the Higher Order errors for the MENS to correct.</a:t>
            </a:r>
            <a:endParaRPr/>
          </a:p>
          <a:p>
            <a:endParaRPr/>
          </a:p>
          <a:p>
            <a:endParaRPr/>
          </a:p>
        </p:txBody>
      </p:sp>
    </p:spTree>
  </p:cSld>
  <p:timing>
    <p:tnLst>
      <p:par>
        <p:cTn dur="indefinite" id="7" nodeType="tmRoot" restart="never">
          <p:childTnLst>
            <p:seq>
              <p:cTn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Wavefront Error After LBT-AOSec</a:t>
            </a:r>
            <a:endParaRPr/>
          </a:p>
        </p:txBody>
      </p:sp>
      <p:sp>
        <p:nvSpPr>
          <p:cNvPr id="26" name="CustomShape 2"/>
          <p:cNvSpPr/>
          <p:nvPr/>
        </p:nvSpPr>
        <p:spPr>
          <a:xfrm>
            <a:off x="457200" y="1600200"/>
            <a:ext cx="8228880" cy="47077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2000">
                <a:solidFill>
                  <a:srgbClr val="000000"/>
                </a:solidFill>
                <a:latin typeface="Book Antiqua"/>
              </a:rPr>
              <a:t>LBT-AOSec  gives a Strehl Ratio = 0.80 for λ = 1.6 µ m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Book Antiqua"/>
              </a:rPr>
              <a:t>σ^2= -Ln(0.8) = 0.223 rad-sqr</a:t>
            </a:r>
            <a:r>
              <a:rPr lang="en-US" sz="2000">
                <a:solidFill>
                  <a:srgbClr val="000000"/>
                </a:solidFill>
                <a:latin typeface="Mathematica1"/>
              </a:rPr>
              <a:t> 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Book Antiqua"/>
              </a:rPr>
              <a:t>σ = 0.472 rad error in a 1.6 µ m wavelength</a:t>
            </a:r>
            <a:endParaRPr/>
          </a:p>
          <a:p>
            <a:endParaRPr/>
          </a:p>
          <a:p>
            <a:r>
              <a:rPr lang="en-US" sz="2000">
                <a:solidFill>
                  <a:srgbClr val="000000"/>
                </a:solidFill>
                <a:latin typeface="Book Antiqua"/>
              </a:rPr>
              <a:t>Converting error to meters: 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Error (RMS) = (0.472)(1.6e-6)/2 λ =0.121 µ m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Book Antiqua"/>
              </a:rPr>
              <a:t>Converting error to radians in a 0.8 µ m wave: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 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σ</a:t>
            </a:r>
            <a:r>
              <a:rPr lang="en-US" sz="2000">
                <a:solidFill>
                  <a:srgbClr val="000000"/>
                </a:solidFill>
                <a:latin typeface="Mathematica1"/>
              </a:rPr>
              <a:t> 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= 2λ(1.21e-7/8e-7) = 0.950 rad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Book Antiqua"/>
              </a:rPr>
              <a:t>	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 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σ^2 = 0.903 rad-sqr</a:t>
            </a:r>
            <a:endParaRPr/>
          </a:p>
          <a:p>
            <a:endParaRPr/>
          </a:p>
          <a:p>
            <a:r>
              <a:rPr lang="en-US" sz="2000">
                <a:solidFill>
                  <a:srgbClr val="000000"/>
                </a:solidFill>
                <a:latin typeface="Book Antiqua"/>
              </a:rPr>
              <a:t>STROKE required of MEMS:  0.173 – 0.287 µ m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Book Antiqua"/>
              </a:rPr>
              <a:t>           </a:t>
            </a:r>
            <a:r>
              <a:rPr lang="en-US" sz="2000">
                <a:solidFill>
                  <a:srgbClr val="000000"/>
                </a:solidFill>
                <a:latin typeface="Book Antiqua"/>
              </a:rPr>
              <a:t>Well within MEMS range of 1.5 µ m</a:t>
            </a:r>
            <a:endParaRPr/>
          </a:p>
          <a:p>
            <a:endParaRPr/>
          </a:p>
          <a:p>
            <a:endParaRPr/>
          </a:p>
        </p:txBody>
      </p:sp>
    </p:spTree>
  </p:cSld>
  <p:timing>
    <p:tnLst>
      <p:par>
        <p:cTn dur="indefinite" id="9" nodeType="tmRoot" restart="never">
          <p:childTnLst>
            <p:seq>
              <p:cTn id="1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ustomShape 1"/>
          <p:cNvSpPr/>
          <p:nvPr/>
        </p:nvSpPr>
        <p:spPr>
          <a:xfrm>
            <a:off x="360" y="1143000"/>
            <a:ext cx="9143640" cy="5715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</p:sp>
      <p:sp>
        <p:nvSpPr>
          <p:cNvPr id="28" name="CustomShape 2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Performance Calculation</a:t>
            </a:r>
            <a:endParaRPr/>
          </a:p>
        </p:txBody>
      </p:sp>
      <p:sp>
        <p:nvSpPr>
          <p:cNvPr id="29" name="CustomShape 3"/>
          <p:cNvSpPr/>
          <p:nvPr/>
        </p:nvSpPr>
        <p:spPr>
          <a:xfrm>
            <a:off x="0" y="1371600"/>
            <a:ext cx="5257080" cy="396180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65000"/>
              <a:buFont typeface="Wingdings 2"/>
              <a:buChar char=""/>
            </a:pPr>
            <a:r>
              <a:rPr lang="en-US" sz="2800">
                <a:solidFill>
                  <a:srgbClr val="ffffff"/>
                </a:solidFill>
                <a:latin typeface="Book Antiqua"/>
              </a:rPr>
              <a:t>WF error calculation:</a:t>
            </a:r>
            <a:endParaRPr/>
          </a:p>
        </p:txBody>
      </p:sp>
      <p:sp>
        <p:nvSpPr>
          <p:cNvPr id="30" name="CustomShape 4"/>
          <p:cNvSpPr/>
          <p:nvPr/>
        </p:nvSpPr>
        <p:spPr>
          <a:xfrm>
            <a:off x="0" y="0"/>
            <a:ext cx="9143280" cy="456480"/>
          </a:xfrm>
          <a:prstGeom prst="rect">
            <a:avLst/>
          </a:prstGeom>
        </p:spPr>
      </p:sp>
      <p:sp>
        <p:nvSpPr>
          <p:cNvPr id="31" name="CustomShape 5"/>
          <p:cNvSpPr/>
          <p:nvPr/>
        </p:nvSpPr>
        <p:spPr>
          <a:xfrm>
            <a:off x="0" y="819000"/>
            <a:ext cx="9143280" cy="456480"/>
          </a:xfrm>
          <a:prstGeom prst="rect">
            <a:avLst/>
          </a:prstGeom>
        </p:spPr>
      </p:sp>
      <p:sp>
        <p:nvSpPr>
          <p:cNvPr id="32" name="CustomShape 6"/>
          <p:cNvSpPr/>
          <p:nvPr/>
        </p:nvSpPr>
        <p:spPr>
          <a:xfrm>
            <a:off x="533520" y="5503680"/>
            <a:ext cx="2056680" cy="63864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en-US">
                <a:solidFill>
                  <a:srgbClr val="ffffff"/>
                </a:solidFill>
                <a:latin typeface="Book Antiqua"/>
              </a:rPr>
              <a:t>Parameter used:</a:t>
            </a:r>
            <a:endParaRPr/>
          </a:p>
        </p:txBody>
      </p:sp>
      <p:sp>
        <p:nvSpPr>
          <p:cNvPr id="33" name="CustomShape 7"/>
          <p:cNvSpPr/>
          <p:nvPr/>
        </p:nvSpPr>
        <p:spPr>
          <a:xfrm>
            <a:off x="0" y="0"/>
            <a:ext cx="9143280" cy="456480"/>
          </a:xfrm>
          <a:prstGeom prst="rect">
            <a:avLst/>
          </a:prstGeom>
        </p:spPr>
      </p:sp>
      <p:sp>
        <p:nvSpPr>
          <p:cNvPr id="34" name="CustomShape 8"/>
          <p:cNvSpPr/>
          <p:nvPr/>
        </p:nvSpPr>
        <p:spPr>
          <a:xfrm>
            <a:off x="0" y="800280"/>
            <a:ext cx="9143280" cy="456480"/>
          </a:xfrm>
          <a:prstGeom prst="rect">
            <a:avLst/>
          </a:prstGeom>
        </p:spPr>
      </p:sp>
      <p:sp>
        <p:nvSpPr>
          <p:cNvPr id="35" name="CustomShape 9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sp>
        <p:nvSpPr>
          <p:cNvPr id="36" name="CustomShape 10"/>
          <p:cNvSpPr/>
          <p:nvPr/>
        </p:nvSpPr>
        <p:spPr>
          <a:xfrm>
            <a:off x="0" y="0"/>
            <a:ext cx="9143280" cy="456480"/>
          </a:xfrm>
          <a:prstGeom prst="rect">
            <a:avLst/>
          </a:prstGeom>
        </p:spPr>
      </p:sp>
      <p:sp>
        <p:nvSpPr>
          <p:cNvPr id="37" name="CustomShape 11"/>
          <p:cNvSpPr/>
          <p:nvPr/>
        </p:nvSpPr>
        <p:spPr>
          <a:xfrm>
            <a:off x="0" y="819000"/>
            <a:ext cx="9143280" cy="456480"/>
          </a:xfrm>
          <a:prstGeom prst="rect">
            <a:avLst/>
          </a:prstGeom>
        </p:spPr>
      </p:sp>
      <p:sp>
        <p:nvSpPr>
          <p:cNvPr id="38" name="CustomShape 12"/>
          <p:cNvSpPr/>
          <p:nvPr/>
        </p:nvSpPr>
        <p:spPr>
          <a:xfrm>
            <a:off x="0" y="2552760"/>
            <a:ext cx="9143280" cy="456480"/>
          </a:xfrm>
          <a:prstGeom prst="rect">
            <a:avLst/>
          </a:prstGeom>
        </p:spPr>
      </p:sp>
      <p:sp>
        <p:nvSpPr>
          <p:cNvPr id="39" name="CustomShape 13"/>
          <p:cNvSpPr/>
          <p:nvPr/>
        </p:nvSpPr>
        <p:spPr>
          <a:xfrm>
            <a:off x="5410080" y="3962520"/>
            <a:ext cx="3733200" cy="149220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2400">
                <a:solidFill>
                  <a:srgbClr val="ffffff"/>
                </a:solidFill>
                <a:latin typeface="Book Antiqua"/>
              </a:rPr>
              <a:t>Stroke needed on MEMS: </a:t>
            </a:r>
            <a:endParaRPr/>
          </a:p>
          <a:p>
            <a:r>
              <a:rPr lang="en-US" sz="2400">
                <a:solidFill>
                  <a:srgbClr val="ffffff"/>
                </a:solidFill>
                <a:latin typeface="Book Antiqua"/>
              </a:rPr>
              <a:t>          </a:t>
            </a:r>
            <a:r>
              <a:rPr lang="en-US" sz="2400">
                <a:solidFill>
                  <a:srgbClr val="ffffff"/>
                </a:solidFill>
                <a:latin typeface="Book Antiqua"/>
              </a:rPr>
              <a:t>0.173-0.287</a:t>
            </a:r>
            <a:r>
              <a:rPr lang="en-US" sz="2400">
                <a:solidFill>
                  <a:srgbClr val="ffffff"/>
                </a:solidFill>
                <a:latin typeface="GreekC"/>
              </a:rPr>
              <a:t>μ</a:t>
            </a:r>
            <a:r>
              <a:rPr lang="en-US" sz="2400">
                <a:solidFill>
                  <a:srgbClr val="ffffff"/>
                </a:solidFill>
                <a:latin typeface="Book Antiqua"/>
              </a:rPr>
              <a:t>m;</a:t>
            </a:r>
            <a:endParaRPr/>
          </a:p>
          <a:p>
            <a:r>
              <a:rPr lang="en-US" sz="2000">
                <a:solidFill>
                  <a:srgbClr val="ffffff"/>
                </a:solidFill>
                <a:latin typeface="Times New Roman"/>
              </a:rPr>
              <a:t>σ=0.950 rad after LBT secondary</a:t>
            </a:r>
            <a:endParaRPr/>
          </a:p>
        </p:txBody>
      </p:sp>
      <p:sp>
        <p:nvSpPr>
          <p:cNvPr id="40" name="CustomShape 14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sp>
        <p:nvSpPr>
          <p:cNvPr id="41" name="CustomShape 15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42" name="Picture 24"/>
          <p:cNvPicPr/>
          <p:nvPr/>
        </p:nvPicPr>
        <p:blipFill>
          <a:blip r:embed="rId1"/>
          <a:stretch>
            <a:fillRect/>
          </a:stretch>
        </p:blipFill>
        <p:spPr>
          <a:xfrm>
            <a:off x="228600" y="2807640"/>
            <a:ext cx="4037760" cy="696600"/>
          </a:xfrm>
          <a:prstGeom prst="rect">
            <a:avLst/>
          </a:prstGeom>
        </p:spPr>
      </p:pic>
      <p:sp>
        <p:nvSpPr>
          <p:cNvPr id="43" name="CustomShape 16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44" name="Picture 26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" y="3581280"/>
            <a:ext cx="4238280" cy="608760"/>
          </a:xfrm>
          <a:prstGeom prst="rect">
            <a:avLst/>
          </a:prstGeom>
        </p:spPr>
      </p:pic>
      <p:sp>
        <p:nvSpPr>
          <p:cNvPr id="45" name="CustomShape 17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46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304920" y="4343400"/>
            <a:ext cx="4251960" cy="608760"/>
          </a:xfrm>
          <a:prstGeom prst="rect">
            <a:avLst/>
          </a:prstGeom>
        </p:spPr>
      </p:pic>
      <p:sp>
        <p:nvSpPr>
          <p:cNvPr id="47" name="CustomShape 18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48" name="Picture 30"/>
          <p:cNvPicPr/>
          <p:nvPr/>
        </p:nvPicPr>
        <p:blipFill>
          <a:blip r:embed="rId4"/>
          <a:stretch>
            <a:fillRect/>
          </a:stretch>
        </p:blipFill>
        <p:spPr>
          <a:xfrm>
            <a:off x="304920" y="2057400"/>
            <a:ext cx="4619520" cy="685080"/>
          </a:xfrm>
          <a:prstGeom prst="rect">
            <a:avLst/>
          </a:prstGeom>
        </p:spPr>
      </p:pic>
      <p:sp>
        <p:nvSpPr>
          <p:cNvPr id="49" name="CustomShape 19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50" name="Picture 32"/>
          <p:cNvPicPr/>
          <p:nvPr/>
        </p:nvPicPr>
        <p:blipFill>
          <a:blip r:embed="rId5"/>
          <a:stretch>
            <a:fillRect/>
          </a:stretch>
        </p:blipFill>
        <p:spPr>
          <a:xfrm>
            <a:off x="5638680" y="1447920"/>
            <a:ext cx="1530000" cy="532800"/>
          </a:xfrm>
          <a:prstGeom prst="rect">
            <a:avLst/>
          </a:prstGeom>
        </p:spPr>
      </p:pic>
      <p:sp>
        <p:nvSpPr>
          <p:cNvPr id="51" name="CustomShape 20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52" name="Picture 34"/>
          <p:cNvPicPr/>
          <p:nvPr/>
        </p:nvPicPr>
        <p:blipFill>
          <a:blip r:embed="rId6"/>
          <a:stretch>
            <a:fillRect/>
          </a:stretch>
        </p:blipFill>
        <p:spPr>
          <a:xfrm>
            <a:off x="5638680" y="3200400"/>
            <a:ext cx="3104280" cy="685080"/>
          </a:xfrm>
          <a:prstGeom prst="rect">
            <a:avLst/>
          </a:prstGeom>
        </p:spPr>
      </p:pic>
      <p:sp>
        <p:nvSpPr>
          <p:cNvPr id="53" name="CustomShape 21"/>
          <p:cNvSpPr/>
          <p:nvPr/>
        </p:nvSpPr>
        <p:spPr>
          <a:xfrm>
            <a:off x="0" y="0"/>
            <a:ext cx="9143280" cy="360"/>
          </a:xfrm>
          <a:prstGeom prst="rect">
            <a:avLst/>
          </a:prstGeom>
        </p:spPr>
      </p:sp>
      <p:pic>
        <p:nvPicPr>
          <p:cNvPr descr="" id="54" name="Picture 36"/>
          <p:cNvPicPr/>
          <p:nvPr/>
        </p:nvPicPr>
        <p:blipFill>
          <a:blip r:embed="rId7"/>
          <a:stretch>
            <a:fillRect/>
          </a:stretch>
        </p:blipFill>
        <p:spPr>
          <a:xfrm>
            <a:off x="1523880" y="6019920"/>
            <a:ext cx="7409880" cy="685080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LBT-AOSec Cascaded Delay  </a:t>
            </a:r>
            <a:endParaRPr/>
          </a:p>
        </p:txBody>
      </p:sp>
      <p:sp>
        <p:nvSpPr>
          <p:cNvPr id="56" name="CustomShape 2"/>
          <p:cNvSpPr/>
          <p:nvPr/>
        </p:nvSpPr>
        <p:spPr>
          <a:xfrm>
            <a:off x="457200" y="1600200"/>
            <a:ext cx="8228880" cy="47077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2800">
                <a:solidFill>
                  <a:srgbClr val="000000"/>
                </a:solidFill>
                <a:latin typeface="Book Antiqua"/>
              </a:rPr>
              <a:t>The LBT-AOSec mirror response time is 0.7ms.</a:t>
            </a:r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This requires a delay time greater than the 0.58ms allowed by the visible coherence time.</a:t>
            </a:r>
            <a:endParaRPr/>
          </a:p>
          <a:p>
            <a:endParaRPr/>
          </a:p>
          <a:p>
            <a:r>
              <a:rPr lang="en-US" sz="2800">
                <a:solidFill>
                  <a:srgbClr val="000000"/>
                </a:solidFill>
                <a:latin typeface="Book Antiqua"/>
              </a:rPr>
              <a:t>The solution is to send the Slow component to the LBT-AOSec. This is the average WF slopes of two exposures.  The LBT-AOSec will run on its normal 1KHz cycle. The Fast component is sent to the MEMS on a 2KHz cycle.</a:t>
            </a:r>
            <a:endParaRPr/>
          </a:p>
        </p:txBody>
      </p:sp>
    </p:spTree>
  </p:cSld>
  <p:timing>
    <p:tnLst>
      <p:par>
        <p:cTn dur="indefinite" id="11" nodeType="tmRoot" restart="never">
          <p:childTnLst>
            <p:seq>
              <p:cTn id="1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LBT AO Optical Train</a:t>
            </a:r>
            <a:endParaRPr/>
          </a:p>
        </p:txBody>
      </p:sp>
    </p:spTree>
  </p:cSld>
  <p:timing>
    <p:tnLst>
      <p:par>
        <p:cTn dur="indefinite" id="13" nodeType="tmRoot" restart="never">
          <p:childTnLst>
            <p:seq>
              <p:cTn id="1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en-US" sz="4100">
                <a:latin typeface="Lucida Sans"/>
              </a:rPr>
              <a:t>AO Train Characteristics and Roles</a:t>
            </a:r>
            <a:endParaRPr/>
          </a:p>
        </p:txBody>
      </p:sp>
      <p:sp>
        <p:nvSpPr>
          <p:cNvPr id="59" name="CustomShape 2"/>
          <p:cNvSpPr/>
          <p:nvPr/>
        </p:nvSpPr>
        <p:spPr>
          <a:xfrm>
            <a:off x="228600" y="1600200"/>
            <a:ext cx="8457480" cy="510480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65000"/>
              <a:buFont typeface="Wingdings 2"/>
              <a:buChar char=""/>
            </a:pPr>
            <a:r>
              <a:rPr lang="en-US" sz="2000">
                <a:solidFill>
                  <a:srgbClr val="000000"/>
                </a:solidFill>
                <a:latin typeface="Book Antiqua"/>
              </a:rPr>
              <a:t>DM must be optically located 15.2cm in front of the focal plane (on-axis)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Length from secondary to focal plane = 13.731m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DM size: 10.1mm</a:t>
            </a:r>
            <a:endParaRPr/>
          </a:p>
          <a:p>
            <a:pPr>
              <a:buSzPct val="65000"/>
              <a:buFont typeface="Wingdings 2"/>
              <a:buChar char=""/>
            </a:pPr>
            <a:r>
              <a:rPr lang="en-US" sz="2000">
                <a:solidFill>
                  <a:srgbClr val="000000"/>
                </a:solidFill>
                <a:latin typeface="Book Antiqua"/>
              </a:rPr>
              <a:t>Use concave parabolic mirror (f = 15.2cm, d = 10.1mm, KK = -1) to collimate light to tip/tilt mirror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Arranged this way to avoid intrusion of other telescope’s beam propagation  to prime focus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200">
                <a:solidFill>
                  <a:srgbClr val="000000"/>
                </a:solidFill>
                <a:latin typeface="Book Antiqua"/>
              </a:rPr>
              <a:t>Only correcting beam from one primary  (the light incident on the left)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Achromatic, aberration-free collimation</a:t>
            </a:r>
            <a:endParaRPr/>
          </a:p>
          <a:p>
            <a:pPr>
              <a:buSzPct val="65000"/>
              <a:buFont typeface="Wingdings 2"/>
              <a:buChar char=""/>
            </a:pPr>
            <a:r>
              <a:rPr lang="en-US" sz="2000">
                <a:solidFill>
                  <a:srgbClr val="000000"/>
                </a:solidFill>
                <a:latin typeface="Book Antiqua"/>
              </a:rPr>
              <a:t>LBT secondary serves as the Tip/tilt mirror - offloads most of the wavefront error to allow DM provide remaining stroke.  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Corrects the low frequency (&lt;=1kHz) wavefront aberrations</a:t>
            </a:r>
            <a:endParaRPr/>
          </a:p>
          <a:p>
            <a:pPr>
              <a:buSzPct val="65000"/>
              <a:buFont typeface="Wingdings 2"/>
              <a:buChar char=""/>
            </a:pPr>
            <a:r>
              <a:rPr lang="en-US" sz="2000">
                <a:solidFill>
                  <a:srgbClr val="000000"/>
                </a:solidFill>
                <a:latin typeface="Book Antiqua"/>
              </a:rPr>
              <a:t>DM: 10.1mm, 1117 actuators, 1.5 micron stroke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Highest residual wavefront error needed to be corrected for our application was around .3 microns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Corrects the high frequency (2kHz) wavefront aberrations</a:t>
            </a:r>
            <a:endParaRPr/>
          </a:p>
          <a:p>
            <a:pPr>
              <a:buSzPct val="65000"/>
              <a:buFont typeface="Wingdings 2"/>
              <a:buChar char=""/>
            </a:pPr>
            <a:r>
              <a:rPr lang="en-US" sz="2000">
                <a:solidFill>
                  <a:srgbClr val="000000"/>
                </a:solidFill>
                <a:latin typeface="Book Antiqua"/>
              </a:rPr>
              <a:t>Pyramid wavefront sensor design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High sensitivity: necessary for visible, narrow-field AO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WFS commands sent to the DM and tilt mirror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Motor used to control WFS location to achieve maximum sensitivity</a:t>
            </a:r>
            <a:endParaRPr/>
          </a:p>
          <a:p>
            <a:pPr>
              <a:buSzPct val="65000"/>
              <a:buFont typeface="Wingdings 2"/>
              <a:buChar char=""/>
            </a:pPr>
            <a:r>
              <a:rPr lang="en-US" sz="2000">
                <a:solidFill>
                  <a:srgbClr val="000000"/>
                </a:solidFill>
                <a:latin typeface="Book Antiqua"/>
              </a:rPr>
              <a:t>Positive aspheric collimator lens: focus corrected light onto the focal plane</a:t>
            </a:r>
            <a:endParaRPr/>
          </a:p>
          <a:p>
            <a:pPr lvl="1">
              <a:buSzPct val="80000"/>
              <a:buFont typeface="Wingdings 2"/>
              <a:buChar char=""/>
            </a:pPr>
            <a:r>
              <a:rPr lang="en-US" sz="1600">
                <a:solidFill>
                  <a:srgbClr val="000000"/>
                </a:solidFill>
                <a:latin typeface="Book Antiqua"/>
              </a:rPr>
              <a:t> </a:t>
            </a:r>
            <a:r>
              <a:rPr lang="en-US" sz="1600">
                <a:solidFill>
                  <a:srgbClr val="000000"/>
                </a:solidFill>
                <a:latin typeface="Book Antiqua"/>
              </a:rPr>
              <a:t>f = 15.2cm</a:t>
            </a:r>
            <a:endParaRPr/>
          </a:p>
        </p:txBody>
      </p:sp>
    </p:spTree>
  </p:cSld>
  <p:timing>
    <p:tnLst>
      <p:par>
        <p:cTn dur="indefinite" id="15" nodeType="tmRoot" restart="never">
          <p:childTnLst>
            <p:seq>
              <p:cTn id="1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