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60" r:id="rId2"/>
    <p:sldId id="261" r:id="rId3"/>
    <p:sldId id="266" r:id="rId4"/>
    <p:sldId id="267" r:id="rId5"/>
    <p:sldId id="263" r:id="rId6"/>
    <p:sldId id="268" r:id="rId7"/>
    <p:sldId id="277" r:id="rId8"/>
    <p:sldId id="278" r:id="rId9"/>
    <p:sldId id="279" r:id="rId10"/>
    <p:sldId id="282" r:id="rId11"/>
    <p:sldId id="280" r:id="rId12"/>
    <p:sldId id="281" r:id="rId13"/>
    <p:sldId id="283" r:id="rId14"/>
    <p:sldId id="274" r:id="rId15"/>
    <p:sldId id="275" r:id="rId16"/>
    <p:sldId id="27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774AA5-A856-444B-B73B-304F016B93D1}" type="datetimeFigureOut">
              <a:rPr lang="en-US" smtClean="0"/>
              <a:pPr/>
              <a:t>3/7/2011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2D9397-7756-4E3C-92D3-E3D12BD7E66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D9397-7756-4E3C-92D3-E3D12BD7E66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D9397-7756-4E3C-92D3-E3D12BD7E66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D9397-7756-4E3C-92D3-E3D12BD7E66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116F-0B1A-4DE2-A320-73E48183FEA5}" type="datetimeFigureOut">
              <a:rPr lang="en-US" smtClean="0"/>
              <a:pPr/>
              <a:t>3/7/2011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28223A0-473D-474A-9EB1-1508DF83E1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116F-0B1A-4DE2-A320-73E48183FEA5}" type="datetimeFigureOut">
              <a:rPr lang="en-US" smtClean="0"/>
              <a:pPr/>
              <a:t>3/7/2011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223A0-473D-474A-9EB1-1508DF83E1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328223A0-473D-474A-9EB1-1508DF83E1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116F-0B1A-4DE2-A320-73E48183FEA5}" type="datetimeFigureOut">
              <a:rPr lang="en-US" smtClean="0"/>
              <a:pPr/>
              <a:t>3/7/2011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116F-0B1A-4DE2-A320-73E48183FEA5}" type="datetimeFigureOut">
              <a:rPr lang="en-US" smtClean="0"/>
              <a:pPr/>
              <a:t>3/7/2011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328223A0-473D-474A-9EB1-1508DF83E1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116F-0B1A-4DE2-A320-73E48183FEA5}" type="datetimeFigureOut">
              <a:rPr lang="en-US" smtClean="0"/>
              <a:pPr/>
              <a:t>3/7/2011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28223A0-473D-474A-9EB1-1508DF83E1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AA4E116F-0B1A-4DE2-A320-73E48183FEA5}" type="datetimeFigureOut">
              <a:rPr lang="en-US" smtClean="0"/>
              <a:pPr/>
              <a:t>3/7/2011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223A0-473D-474A-9EB1-1508DF83E1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116F-0B1A-4DE2-A320-73E48183FEA5}" type="datetimeFigureOut">
              <a:rPr lang="en-US" smtClean="0"/>
              <a:pPr/>
              <a:t>3/7/2011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328223A0-473D-474A-9EB1-1508DF83E1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116F-0B1A-4DE2-A320-73E48183FEA5}" type="datetimeFigureOut">
              <a:rPr lang="en-US" smtClean="0"/>
              <a:pPr/>
              <a:t>3/7/2011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328223A0-473D-474A-9EB1-1508DF83E1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116F-0B1A-4DE2-A320-73E48183FEA5}" type="datetimeFigureOut">
              <a:rPr lang="en-US" smtClean="0"/>
              <a:pPr/>
              <a:t>3/7/2011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28223A0-473D-474A-9EB1-1508DF83E1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28223A0-473D-474A-9EB1-1508DF83E1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116F-0B1A-4DE2-A320-73E48183FEA5}" type="datetimeFigureOut">
              <a:rPr lang="en-US" smtClean="0"/>
              <a:pPr/>
              <a:t>3/7/2011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328223A0-473D-474A-9EB1-1508DF83E1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AA4E116F-0B1A-4DE2-A320-73E48183FEA5}" type="datetimeFigureOut">
              <a:rPr lang="en-US" smtClean="0"/>
              <a:pPr/>
              <a:t>3/7/2011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AA4E116F-0B1A-4DE2-A320-73E48183FEA5}" type="datetimeFigureOut">
              <a:rPr lang="en-US" smtClean="0"/>
              <a:pPr/>
              <a:t>3/7/2011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28223A0-473D-474A-9EB1-1508DF83E1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hyperlink" Target="http://www.physics.umt.edu/~nate/astr362/Lab6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28600" y="2057400"/>
            <a:ext cx="8610600" cy="1470025"/>
          </a:xfrm>
        </p:spPr>
        <p:txBody>
          <a:bodyPr>
            <a:normAutofit fontScale="90000"/>
          </a:bodyPr>
          <a:lstStyle/>
          <a:p>
            <a:r>
              <a:rPr lang="en-US" sz="2800" b="1" u="sng" dirty="0" err="1"/>
              <a:t>S</a:t>
            </a:r>
            <a:r>
              <a:rPr lang="en-US" sz="2800" b="1" dirty="0" err="1"/>
              <a:t>paceborne</a:t>
            </a:r>
            <a:r>
              <a:rPr lang="en-US" sz="2800" b="1" dirty="0"/>
              <a:t> </a:t>
            </a:r>
            <a:r>
              <a:rPr lang="en-US" sz="2800" b="1" u="sng" dirty="0"/>
              <a:t>H</a:t>
            </a:r>
            <a:r>
              <a:rPr lang="en-US" sz="2800" b="1" dirty="0"/>
              <a:t>igh </a:t>
            </a:r>
            <a:r>
              <a:rPr lang="en-US" sz="2800" b="1" u="sng" dirty="0"/>
              <a:t>A</a:t>
            </a:r>
            <a:r>
              <a:rPr lang="en-US" sz="2800" b="1" dirty="0"/>
              <a:t>ccuracy </a:t>
            </a:r>
            <a:r>
              <a:rPr lang="en-US" sz="2800" b="1" u="sng" dirty="0"/>
              <a:t>R</a:t>
            </a:r>
            <a:r>
              <a:rPr lang="en-US" sz="2800" b="1" dirty="0"/>
              <a:t>adial Velocity </a:t>
            </a:r>
            <a:r>
              <a:rPr lang="en-US" sz="2800" b="1" u="sng" dirty="0"/>
              <a:t>P</a:t>
            </a:r>
            <a:r>
              <a:rPr lang="en-US" sz="2800" b="1" dirty="0"/>
              <a:t>lanet </a:t>
            </a:r>
            <a:r>
              <a:rPr lang="en-US" sz="2800" b="1" u="sng" dirty="0"/>
              <a:t>S</a:t>
            </a:r>
            <a:r>
              <a:rPr lang="en-US" sz="2800" b="1" dirty="0"/>
              <a:t>earcher</a:t>
            </a: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6000" b="1" i="1" dirty="0"/>
              <a:t>SHARPS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3429000" y="4102100"/>
            <a:ext cx="2220913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/>
              <a:t>Nick Ballering</a:t>
            </a:r>
          </a:p>
          <a:p>
            <a:pPr algn="ctr"/>
            <a:r>
              <a:rPr lang="en-US" sz="2400"/>
              <a:t>Vernon Dunlap</a:t>
            </a:r>
          </a:p>
          <a:p>
            <a:pPr algn="ctr"/>
            <a:r>
              <a:rPr lang="en-US" sz="2400"/>
              <a:t>Russell Knox</a:t>
            </a:r>
          </a:p>
          <a:p>
            <a:pPr algn="ctr"/>
            <a:r>
              <a:rPr lang="en-US" sz="2400"/>
              <a:t>Emily Kopp</a:t>
            </a:r>
          </a:p>
          <a:p>
            <a:pPr algn="ctr"/>
            <a:r>
              <a:rPr lang="en-US" sz="2400"/>
              <a:t>Patrick Llull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 Noise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Read noise becomes important for Standard CCDs at around 14-16 </a:t>
            </a:r>
            <a:r>
              <a:rPr lang="en-US" dirty="0" err="1" smtClean="0"/>
              <a:t>mag</a:t>
            </a:r>
            <a:r>
              <a:rPr lang="en-US" dirty="0" smtClean="0"/>
              <a:t>, with integration times less than 1 hr</a:t>
            </a:r>
          </a:p>
          <a:p>
            <a:r>
              <a:rPr lang="en-US" dirty="0" smtClean="0"/>
              <a:t>With EMCCD read noise effectively irrelevant</a:t>
            </a:r>
            <a:endParaRPr lang="en-US" dirty="0"/>
          </a:p>
        </p:txBody>
      </p:sp>
      <p:pic>
        <p:nvPicPr>
          <p:cNvPr id="25605" name="Picture 5" descr="C:\Users\Russell\Documents\My Dropbox\AstroOptics\readNoiseEMCC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135" y="3482707"/>
            <a:ext cx="4515080" cy="3386310"/>
          </a:xfrm>
          <a:prstGeom prst="rect">
            <a:avLst/>
          </a:prstGeom>
          <a:noFill/>
        </p:spPr>
      </p:pic>
      <p:pic>
        <p:nvPicPr>
          <p:cNvPr id="25606" name="Picture 6" descr="C:\Users\Russell\Documents\My Dropbox\AstroOptics\readNoi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6868" y="3473498"/>
            <a:ext cx="4505325" cy="33789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Alternative Design: UV Spectroscopy</a:t>
            </a:r>
          </a:p>
        </p:txBody>
      </p:sp>
      <p:sp>
        <p:nvSpPr>
          <p:cNvPr id="44035" name="Rectangle 3"/>
          <p:cNvSpPr>
            <a:spLocks noGrp="1"/>
          </p:cNvSpPr>
          <p:nvPr>
            <p:ph type="body" idx="4294967295"/>
          </p:nvPr>
        </p:nvSpPr>
        <p:spPr>
          <a:xfrm>
            <a:off x="304800" y="1447800"/>
            <a:ext cx="8534400" cy="4598988"/>
          </a:xfrm>
        </p:spPr>
        <p:txBody>
          <a:bodyPr/>
          <a:lstStyle/>
          <a:p>
            <a:r>
              <a:rPr lang="en-US" sz="1800" smtClean="0"/>
              <a:t>Pros</a:t>
            </a:r>
          </a:p>
          <a:p>
            <a:pPr lvl="1"/>
            <a:r>
              <a:rPr lang="en-US" sz="1800" smtClean="0"/>
              <a:t>Can’t access from ground</a:t>
            </a:r>
          </a:p>
          <a:p>
            <a:pPr lvl="1"/>
            <a:r>
              <a:rPr lang="en-US" sz="1800" smtClean="0"/>
              <a:t>Density of lines increases at shorter wavelengths</a:t>
            </a:r>
          </a:p>
          <a:p>
            <a:pPr lvl="1"/>
            <a:r>
              <a:rPr lang="en-US" sz="1800" smtClean="0"/>
              <a:t>Smaller </a:t>
            </a:r>
            <a:r>
              <a:rPr lang="el-GR" sz="1800" smtClean="0"/>
              <a:t>λ</a:t>
            </a:r>
            <a:r>
              <a:rPr lang="en-US" sz="1800" smtClean="0"/>
              <a:t>/D diffraction limit</a:t>
            </a:r>
            <a:endParaRPr lang="el-GR" sz="1800" smtClean="0"/>
          </a:p>
          <a:p>
            <a:r>
              <a:rPr lang="en-US" sz="1800" smtClean="0"/>
              <a:t>Cons</a:t>
            </a:r>
          </a:p>
          <a:p>
            <a:pPr lvl="1"/>
            <a:r>
              <a:rPr lang="en-US" sz="1800" smtClean="0"/>
              <a:t>Engineering difficulties: special coatings, fewest possible optical surfaces (curved grating, etc.)</a:t>
            </a:r>
          </a:p>
          <a:p>
            <a:pPr lvl="1"/>
            <a:r>
              <a:rPr lang="en-US" sz="1800" smtClean="0"/>
              <a:t>For best stars, flux drops off towards UV (hot stars no good)</a:t>
            </a:r>
          </a:p>
        </p:txBody>
      </p:sp>
      <p:pic>
        <p:nvPicPr>
          <p:cNvPr id="44038" name="Picture 6" descr="4000plot"/>
          <p:cNvPicPr>
            <a:picLocks noChangeAspect="1" noChangeArrowheads="1"/>
          </p:cNvPicPr>
          <p:nvPr/>
        </p:nvPicPr>
        <p:blipFill>
          <a:blip r:embed="rId2" cstate="print"/>
          <a:srcRect l="4286" r="7143"/>
          <a:stretch>
            <a:fillRect/>
          </a:stretch>
        </p:blipFill>
        <p:spPr bwMode="auto">
          <a:xfrm>
            <a:off x="152400" y="4114800"/>
            <a:ext cx="2895600" cy="2451100"/>
          </a:xfrm>
          <a:prstGeom prst="rect">
            <a:avLst/>
          </a:prstGeom>
          <a:noFill/>
        </p:spPr>
      </p:pic>
      <p:pic>
        <p:nvPicPr>
          <p:cNvPr id="44039" name="Picture 7" descr="5000plot"/>
          <p:cNvPicPr>
            <a:picLocks noChangeAspect="1" noChangeArrowheads="1"/>
          </p:cNvPicPr>
          <p:nvPr/>
        </p:nvPicPr>
        <p:blipFill>
          <a:blip r:embed="rId3" cstate="print"/>
          <a:srcRect l="4286" r="7143"/>
          <a:stretch>
            <a:fillRect/>
          </a:stretch>
        </p:blipFill>
        <p:spPr bwMode="auto">
          <a:xfrm>
            <a:off x="3168650" y="4114800"/>
            <a:ext cx="2895600" cy="2451100"/>
          </a:xfrm>
          <a:prstGeom prst="rect">
            <a:avLst/>
          </a:prstGeom>
          <a:noFill/>
        </p:spPr>
      </p:pic>
      <p:pic>
        <p:nvPicPr>
          <p:cNvPr id="44040" name="Picture 8" descr="6000plot"/>
          <p:cNvPicPr>
            <a:picLocks noChangeAspect="1" noChangeArrowheads="1"/>
          </p:cNvPicPr>
          <p:nvPr/>
        </p:nvPicPr>
        <p:blipFill>
          <a:blip r:embed="rId4" cstate="print"/>
          <a:srcRect l="5714" r="7143"/>
          <a:stretch>
            <a:fillRect/>
          </a:stretch>
        </p:blipFill>
        <p:spPr bwMode="auto">
          <a:xfrm>
            <a:off x="6172200" y="4114800"/>
            <a:ext cx="2819400" cy="2427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Plate Scale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 order to sample the spectrum completely we want 4 pixels per FWHM.  </a:t>
            </a:r>
          </a:p>
          <a:p>
            <a:r>
              <a:rPr lang="en-US" dirty="0" smtClean="0"/>
              <a:t>Or pixel size is limited by what can be manufactured pix ~ 15 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m</a:t>
            </a:r>
          </a:p>
          <a:p>
            <a:r>
              <a:rPr lang="en-US" dirty="0" smtClean="0"/>
              <a:t>FWHM (in meters) = </a:t>
            </a:r>
            <a:r>
              <a:rPr lang="en-US" dirty="0" smtClean="0">
                <a:latin typeface="Symbol" pitchFamily="18" charset="2"/>
              </a:rPr>
              <a:t>l</a:t>
            </a:r>
            <a:r>
              <a:rPr lang="en-US" dirty="0" smtClean="0"/>
              <a:t>/D * 1/P.S.</a:t>
            </a:r>
          </a:p>
          <a:p>
            <a:r>
              <a:rPr lang="en-US" dirty="0" smtClean="0"/>
              <a:t>1/P.S = 1/focal length (assuming P.S is </a:t>
            </a:r>
            <a:r>
              <a:rPr lang="en-US" dirty="0" err="1" smtClean="0"/>
              <a:t>rad</a:t>
            </a:r>
            <a:r>
              <a:rPr lang="en-US" dirty="0" smtClean="0"/>
              <a:t>/m and focal length is 1/m)</a:t>
            </a:r>
          </a:p>
          <a:p>
            <a:r>
              <a:rPr lang="en-US" dirty="0" smtClean="0"/>
              <a:t>This gives a final focal length of 254 m.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Optical Design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848600" cy="4525963"/>
          </a:xfrm>
        </p:spPr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Effective Focal Length = 254 m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f</a:t>
            </a:r>
            <a:r>
              <a:rPr lang="en-US" baseline="-25000" dirty="0" smtClean="0"/>
              <a:t>/#</a:t>
            </a:r>
            <a:r>
              <a:rPr lang="en-US" dirty="0" smtClean="0"/>
              <a:t> </a:t>
            </a:r>
            <a:r>
              <a:rPr lang="en-US" smtClean="0"/>
              <a:t>= 72.6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1266" name="AutoShape 2" descr="http://upload.wikimedia.org/wikipedia/commons/7/7c/Schmidt-Cassegrain-Telescop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8" name="AutoShape 4" descr="http://upload.wikimedia.org/wikipedia/commons/7/7c/Schmidt-Cassegrain-Telescop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0" name="AutoShape 6" descr="http://upload.wikimedia.org/wikipedia/commons/7/7c/Schmidt-Cassegrain-Telescop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2" name="AutoShape 8" descr="http://upload.wikimedia.org/wikipedia/commons/7/7c/Schmidt-Cassegrain-Telescop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4" name="AutoShape 10" descr="http://upload.wikimedia.org/wikipedia/commons/7/7c/Schmidt-Cassegrain-Telescop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6" name="AutoShape 12" descr="http://upload.wikimedia.org/wikipedia/commons/7/7c/Schmidt-Cassegrain-Telescop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2" descr="Ritchey-Chretien"/>
          <p:cNvPicPr>
            <a:picLocks noChangeAspect="1" noChangeArrowheads="1"/>
          </p:cNvPicPr>
          <p:nvPr/>
        </p:nvPicPr>
        <p:blipFill>
          <a:blip r:embed="rId2" cstate="print"/>
          <a:srcRect l="1664" t="21477" r="1752" b="8725"/>
          <a:stretch>
            <a:fillRect/>
          </a:stretch>
        </p:blipFill>
        <p:spPr bwMode="auto">
          <a:xfrm>
            <a:off x="1066800" y="2794524"/>
            <a:ext cx="7010400" cy="2259552"/>
          </a:xfrm>
          <a:prstGeom prst="rect">
            <a:avLst/>
          </a:prstGeom>
          <a:noFill/>
        </p:spPr>
      </p:pic>
      <p:grpSp>
        <p:nvGrpSpPr>
          <p:cNvPr id="2" name="Group 10"/>
          <p:cNvGrpSpPr/>
          <p:nvPr/>
        </p:nvGrpSpPr>
        <p:grpSpPr>
          <a:xfrm>
            <a:off x="533400" y="1828800"/>
            <a:ext cx="7315200" cy="4303931"/>
            <a:chOff x="533400" y="1828800"/>
            <a:chExt cx="7315200" cy="4303931"/>
          </a:xfrm>
        </p:grpSpPr>
        <p:cxnSp>
          <p:nvCxnSpPr>
            <p:cNvPr id="12" name="Straight Arrow Connector 11"/>
            <p:cNvCxnSpPr/>
            <p:nvPr/>
          </p:nvCxnSpPr>
          <p:spPr>
            <a:xfrm>
              <a:off x="2895600" y="5193268"/>
              <a:ext cx="3505200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4343400" y="5269468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7.59 m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715000" y="1828800"/>
              <a:ext cx="2133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Primary Mirror </a:t>
              </a:r>
            </a:p>
            <a:p>
              <a:r>
                <a:rPr lang="en-US" dirty="0" smtClean="0"/>
                <a:t>D = 3.50, F = -40.0 m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33400" y="5486400"/>
              <a:ext cx="1905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Secondary Mirror </a:t>
              </a:r>
            </a:p>
            <a:p>
              <a:r>
                <a:rPr lang="en-US" dirty="0" smtClean="0"/>
                <a:t>F = 28.0 m</a:t>
              </a:r>
              <a:endParaRPr lang="en-US" dirty="0"/>
            </a:p>
          </p:txBody>
        </p:sp>
        <p:cxnSp>
          <p:nvCxnSpPr>
            <p:cNvPr id="16" name="Straight Arrow Connector 15"/>
            <p:cNvCxnSpPr>
              <a:stCxn id="15" idx="0"/>
            </p:cNvCxnSpPr>
            <p:nvPr/>
          </p:nvCxnSpPr>
          <p:spPr>
            <a:xfrm rot="5400000" flipH="1" flipV="1">
              <a:off x="1428750" y="4248150"/>
              <a:ext cx="1295400" cy="11811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4" idx="2"/>
            </p:cNvCxnSpPr>
            <p:nvPr/>
          </p:nvCxnSpPr>
          <p:spPr>
            <a:xfrm rot="5400000">
              <a:off x="6457265" y="2571066"/>
              <a:ext cx="420471" cy="2286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Optical Design for SHARPS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Spectrograph</a:t>
            </a:r>
          </a:p>
          <a:p>
            <a:pPr lvl="1"/>
            <a:r>
              <a:rPr lang="en-US" dirty="0" smtClean="0"/>
              <a:t>Single-object spectroscopy</a:t>
            </a:r>
          </a:p>
          <a:p>
            <a:pPr lvl="2"/>
            <a:r>
              <a:rPr lang="en-US" dirty="0" smtClean="0"/>
              <a:t>No need for slit mask</a:t>
            </a:r>
          </a:p>
          <a:p>
            <a:pPr lvl="1"/>
            <a:r>
              <a:rPr lang="en-US" dirty="0" smtClean="0"/>
              <a:t>Double fiber</a:t>
            </a:r>
          </a:p>
          <a:p>
            <a:pPr lvl="2"/>
            <a:r>
              <a:rPr lang="en-US" dirty="0" smtClean="0"/>
              <a:t>One gathers signal from the object, the other spectral standard and sky background</a:t>
            </a:r>
          </a:p>
          <a:p>
            <a:pPr lvl="1"/>
            <a:r>
              <a:rPr lang="en-US" dirty="0" err="1" smtClean="0"/>
              <a:t>Fabry</a:t>
            </a:r>
            <a:r>
              <a:rPr lang="en-US" dirty="0" smtClean="0"/>
              <a:t>-Perot considered but not used – good spectral resolution but poor efficiency; only practical for monochromatic light</a:t>
            </a:r>
          </a:p>
          <a:p>
            <a:pPr lvl="1"/>
            <a:r>
              <a:rPr lang="en-US" dirty="0" smtClean="0"/>
              <a:t>Frequency comb to distinguish individual frequencies from a polychromatic source</a:t>
            </a:r>
          </a:p>
          <a:p>
            <a:pPr lvl="2"/>
            <a:r>
              <a:rPr lang="en-US" dirty="0" smtClean="0"/>
              <a:t>Characterizes a signal in terms of its envelope and carrier frequency – can modulate a piezoelectric mirror to determine phase properties of an envelope and its carrier frequencies</a:t>
            </a:r>
          </a:p>
          <a:p>
            <a:r>
              <a:rPr lang="en-US" dirty="0" smtClean="0"/>
              <a:t>Ritchey-Chretien space telescope</a:t>
            </a:r>
          </a:p>
          <a:p>
            <a:pPr lvl="1"/>
            <a:r>
              <a:rPr lang="en-US" dirty="0" smtClean="0"/>
              <a:t>Minimizes spherical aberration and field curvature with hyperboloid mirror design</a:t>
            </a:r>
          </a:p>
          <a:p>
            <a:pPr lvl="1"/>
            <a:r>
              <a:rPr lang="en-US" dirty="0" smtClean="0"/>
              <a:t>Diffraction-limited spectroscopy</a:t>
            </a:r>
          </a:p>
          <a:p>
            <a:pPr lvl="1"/>
            <a:r>
              <a:rPr lang="en-US" dirty="0" smtClean="0"/>
              <a:t>Earth-trailing orbit: no planetary interference when taking RV measurements</a:t>
            </a:r>
          </a:p>
          <a:p>
            <a:pPr lvl="1"/>
            <a:r>
              <a:rPr lang="en-US" dirty="0" smtClean="0"/>
              <a:t>Vacuum pressure – ideal for spectroscopy</a:t>
            </a:r>
          </a:p>
          <a:p>
            <a:pPr lvl="2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4114800" y="2032000"/>
          <a:ext cx="914400" cy="198438"/>
        </p:xfrm>
        <a:graphic>
          <a:graphicData uri="http://schemas.openxmlformats.org/presentationml/2006/ole">
            <p:oleObj spid="_x0000_s24578" name="Equation" r:id="rId4" imgW="914400" imgH="198720" progId="">
              <p:embed/>
            </p:oleObj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Telescope/</a:t>
            </a:r>
            <a:br>
              <a:rPr lang="en-US" dirty="0" smtClean="0"/>
            </a:br>
            <a:r>
              <a:rPr lang="en-US" dirty="0" smtClean="0"/>
              <a:t>Spectrograph</a:t>
            </a:r>
            <a:br>
              <a:rPr lang="en-US" dirty="0" smtClean="0"/>
            </a:br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 smtClean="0"/>
              <a:t>-Telescope integrated with the spectrograph</a:t>
            </a:r>
          </a:p>
          <a:p>
            <a:r>
              <a:rPr lang="en-US" dirty="0" smtClean="0"/>
              <a:t>-Resolving power of grating: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-Maximize resolution based on these parameters</a:t>
            </a:r>
          </a:p>
          <a:p>
            <a:pPr>
              <a:buFontTx/>
              <a:buChar char="-"/>
            </a:pPr>
            <a:r>
              <a:rPr lang="en-US" dirty="0" smtClean="0"/>
              <a:t>-5” FOV, 3.5m primary diameter, focal length 254m(F/72.6 system);  slow system minimizes aberrations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Ritchey-Chretien Telescope</a:t>
            </a:r>
          </a:p>
          <a:p>
            <a:pPr lvl="1"/>
            <a:r>
              <a:rPr lang="en-US" dirty="0" smtClean="0"/>
              <a:t>Narrow telescope FOV (5” - reduces aberrations)</a:t>
            </a:r>
          </a:p>
          <a:p>
            <a:pPr lvl="1"/>
            <a:r>
              <a:rPr lang="en-US" dirty="0" smtClean="0"/>
              <a:t>Array located at </a:t>
            </a:r>
            <a:r>
              <a:rPr lang="en-US" dirty="0" err="1" smtClean="0"/>
              <a:t>Cassegrain</a:t>
            </a:r>
            <a:r>
              <a:rPr lang="en-US" dirty="0" smtClean="0"/>
              <a:t> Focus to relay spectra to spectrometer via fibers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0" y="3048000"/>
            <a:ext cx="1066800" cy="525780"/>
          </a:xfrm>
          <a:prstGeom prst="rect">
            <a:avLst/>
          </a:prstGeom>
          <a:noFill/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2787837"/>
            <a:ext cx="6019799" cy="355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SHARPS		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HARPS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Space allows high-precision RV measurements</a:t>
            </a:r>
          </a:p>
          <a:p>
            <a:pPr lvl="1"/>
            <a:r>
              <a:rPr lang="en-US" dirty="0" smtClean="0"/>
              <a:t>Follow-up of </a:t>
            </a:r>
            <a:r>
              <a:rPr lang="en-US" dirty="0" err="1" smtClean="0"/>
              <a:t>Kepler’s</a:t>
            </a:r>
            <a:r>
              <a:rPr lang="en-US" dirty="0" smtClean="0"/>
              <a:t> exoplanet discoveries</a:t>
            </a:r>
          </a:p>
          <a:p>
            <a:pPr lvl="1"/>
            <a:r>
              <a:rPr lang="en-US" dirty="0" smtClean="0"/>
              <a:t>Improvements on the order of 20x-50x the resolving power of HARPS</a:t>
            </a:r>
          </a:p>
          <a:p>
            <a:pPr lvl="1"/>
            <a:r>
              <a:rPr lang="en-US" dirty="0" smtClean="0"/>
              <a:t>Pressure and temperature </a:t>
            </a:r>
            <a:r>
              <a:rPr lang="en-US" dirty="0" err="1" smtClean="0"/>
              <a:t>stabililty</a:t>
            </a:r>
            <a:r>
              <a:rPr lang="en-US" dirty="0" smtClean="0"/>
              <a:t> – maintenance not crucial, don’t need a large vacuum/pressure chamber attached to the telescope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Ground-based</a:t>
            </a:r>
          </a:p>
          <a:p>
            <a:pPr lvl="1"/>
            <a:r>
              <a:rPr lang="en-US" dirty="0" smtClean="0"/>
              <a:t>Cheaper, though sacrificing much resolving power (R = 115,000)</a:t>
            </a:r>
          </a:p>
          <a:p>
            <a:pPr lvl="1"/>
            <a:r>
              <a:rPr lang="en-US" dirty="0" smtClean="0"/>
              <a:t>Cannot measure UV spectra</a:t>
            </a:r>
          </a:p>
          <a:p>
            <a:pPr lvl="1"/>
            <a:r>
              <a:rPr lang="en-US" dirty="0" smtClean="0"/>
              <a:t>Pressure must be constantly monitored and kept stable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SHARPS vs. HARPS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z="2400"/>
              <a:t>RV Method</a:t>
            </a:r>
          </a:p>
        </p:txBody>
      </p:sp>
      <p:pic>
        <p:nvPicPr>
          <p:cNvPr id="6149" name="Picture 5" descr="File:ESO - The Radial Velocity Method (by).jpg"/>
          <p:cNvPicPr>
            <a:picLocks noChangeAspect="1" noChangeArrowheads="1"/>
          </p:cNvPicPr>
          <p:nvPr/>
        </p:nvPicPr>
        <p:blipFill>
          <a:blip r:embed="rId2" cstate="print"/>
          <a:srcRect b="16107"/>
          <a:stretch>
            <a:fillRect/>
          </a:stretch>
        </p:blipFill>
        <p:spPr bwMode="auto">
          <a:xfrm>
            <a:off x="304800" y="1524000"/>
            <a:ext cx="3810000" cy="2819400"/>
          </a:xfrm>
          <a:prstGeom prst="rect">
            <a:avLst/>
          </a:prstGeom>
          <a:noFill/>
        </p:spPr>
      </p:pic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1295400" y="4357688"/>
            <a:ext cx="1822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Measure Msin(i)</a:t>
            </a:r>
          </a:p>
        </p:txBody>
      </p:sp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540000">
            <a:off x="4514851" y="2322376"/>
            <a:ext cx="4191000" cy="256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540000">
            <a:off x="4516439" y="1484176"/>
            <a:ext cx="4494212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1295400" y="4876800"/>
            <a:ext cx="57451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 sz="2000"/>
              <a:t>Science Goals:</a:t>
            </a:r>
          </a:p>
          <a:p>
            <a:pPr marL="342900" indent="-342900">
              <a:buFontTx/>
              <a:buChar char="•"/>
            </a:pPr>
            <a:r>
              <a:rPr lang="en-US" sz="2000"/>
              <a:t>Detect planets at 0.05 – 0.09 m/s</a:t>
            </a:r>
          </a:p>
          <a:p>
            <a:pPr marL="342900" indent="-342900">
              <a:buFontTx/>
              <a:buChar char="•"/>
            </a:pPr>
            <a:r>
              <a:rPr lang="en-US" sz="2000"/>
              <a:t>Follow up Kepler transit detections (faint stars)</a:t>
            </a: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7086600" y="4876800"/>
            <a:ext cx="1885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(solar mass star)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758952"/>
          </a:xfrm>
        </p:spPr>
        <p:txBody>
          <a:bodyPr>
            <a:noAutofit/>
          </a:bodyPr>
          <a:lstStyle/>
          <a:p>
            <a:r>
              <a:rPr lang="en-US" sz="3200" b="1" u="sng" dirty="0" smtClean="0"/>
              <a:t>H</a:t>
            </a:r>
            <a:r>
              <a:rPr lang="en-US" sz="3200" b="1" dirty="0" smtClean="0"/>
              <a:t>igh </a:t>
            </a:r>
            <a:r>
              <a:rPr lang="en-US" sz="3200" b="1" u="sng" dirty="0" smtClean="0"/>
              <a:t>A</a:t>
            </a:r>
            <a:r>
              <a:rPr lang="en-US" sz="3200" b="1" dirty="0" smtClean="0"/>
              <a:t>ccuracy </a:t>
            </a:r>
            <a:r>
              <a:rPr lang="en-US" sz="3200" b="1" u="sng" dirty="0" smtClean="0"/>
              <a:t>R</a:t>
            </a:r>
            <a:r>
              <a:rPr lang="en-US" sz="3200" b="1" dirty="0" smtClean="0"/>
              <a:t>adial Velocity </a:t>
            </a:r>
            <a:r>
              <a:rPr lang="en-US" sz="3200" b="1" u="sng" dirty="0" smtClean="0"/>
              <a:t>P</a:t>
            </a:r>
            <a:r>
              <a:rPr lang="en-US" sz="3200" b="1" dirty="0" smtClean="0"/>
              <a:t>lanet </a:t>
            </a:r>
            <a:r>
              <a:rPr lang="en-US" sz="3200" b="1" u="sng" dirty="0" smtClean="0"/>
              <a:t>S</a:t>
            </a:r>
            <a:r>
              <a:rPr lang="en-US" sz="3200" b="1" dirty="0" smtClean="0"/>
              <a:t>earcher</a:t>
            </a:r>
            <a:endParaRPr lang="en-US" sz="32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47800"/>
            <a:ext cx="4040188" cy="533400"/>
          </a:xfrm>
        </p:spPr>
        <p:txBody>
          <a:bodyPr/>
          <a:lstStyle/>
          <a:p>
            <a:r>
              <a:rPr lang="en-US" dirty="0" smtClean="0"/>
              <a:t>3.6 meter ESO Observatory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371600"/>
            <a:ext cx="4041775" cy="60960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Echelle</a:t>
            </a:r>
            <a:r>
              <a:rPr lang="en-US" dirty="0" smtClean="0"/>
              <a:t> Spectrograph Chamber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286000"/>
            <a:ext cx="302895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796" r="22219"/>
          <a:stretch/>
        </p:blipFill>
        <p:spPr bwMode="auto">
          <a:xfrm>
            <a:off x="4800600" y="2286000"/>
            <a:ext cx="3581400" cy="4129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02612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RADIAL VELOCITY, </a:t>
            </a:r>
            <a:r>
              <a:rPr lang="en-US" dirty="0" err="1" smtClean="0">
                <a:latin typeface="Symbol" pitchFamily="18" charset="2"/>
              </a:rPr>
              <a:t>d</a:t>
            </a:r>
            <a:r>
              <a:rPr lang="en-US" dirty="0" err="1" smtClean="0"/>
              <a:t>v</a:t>
            </a:r>
            <a:r>
              <a:rPr lang="en-US" dirty="0" smtClean="0"/>
              <a:t>, PRECISION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831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Mathematica1" pitchFamily="2" charset="2"/>
              </a:rPr>
              <a:t>	</a:t>
            </a:r>
          </a:p>
          <a:p>
            <a:pPr marL="0" indent="0">
              <a:buNone/>
            </a:pPr>
            <a:r>
              <a:rPr lang="en-US" b="1" dirty="0" smtClean="0">
                <a:latin typeface="Mathematica1" pitchFamily="2" charset="2"/>
              </a:rPr>
              <a:t>		</a:t>
            </a:r>
            <a:endParaRPr lang="en-US" sz="2400" b="1" dirty="0" smtClean="0">
              <a:sym typeface="Mathematica1"/>
            </a:endParaRPr>
          </a:p>
          <a:p>
            <a:pPr marL="0" indent="0">
              <a:buNone/>
            </a:pPr>
            <a:endParaRPr lang="en-US" sz="2400" b="1" dirty="0" smtClean="0">
              <a:sym typeface="Mathematica1"/>
            </a:endParaRPr>
          </a:p>
          <a:p>
            <a:pPr marL="0" indent="0">
              <a:buNone/>
            </a:pPr>
            <a:endParaRPr lang="en-US" sz="2400" b="1" dirty="0" smtClean="0">
              <a:sym typeface="Mathematica1"/>
            </a:endParaRPr>
          </a:p>
          <a:p>
            <a:pPr marL="0" indent="0">
              <a:buNone/>
            </a:pPr>
            <a:r>
              <a:rPr lang="en-US" sz="2800" b="1" dirty="0" err="1" smtClean="0">
                <a:latin typeface="Symbol" pitchFamily="18" charset="2"/>
                <a:sym typeface="Mathematica1"/>
              </a:rPr>
              <a:t>d</a:t>
            </a:r>
            <a:r>
              <a:rPr lang="en-US" sz="2800" b="1" dirty="0" err="1" smtClean="0">
                <a:sym typeface="Mathematica1"/>
              </a:rPr>
              <a:t>v</a:t>
            </a:r>
            <a:r>
              <a:rPr lang="en-US" sz="2800" b="1" dirty="0" smtClean="0">
                <a:sym typeface="Mathematica1"/>
              </a:rPr>
              <a:t>: change in spectral line position, Doppler shift.</a:t>
            </a:r>
          </a:p>
          <a:p>
            <a:pPr marL="0" indent="0">
              <a:buNone/>
            </a:pPr>
            <a:r>
              <a:rPr lang="en-US" sz="2800" b="1" dirty="0" smtClean="0">
                <a:sym typeface="Mathematica1"/>
              </a:rPr>
              <a:t>M: number of spectral lines measured (HARPS~ 129).</a:t>
            </a:r>
          </a:p>
          <a:p>
            <a:pPr marL="0" indent="0">
              <a:buNone/>
            </a:pPr>
            <a:r>
              <a:rPr lang="en-US" sz="2800" b="1" dirty="0" smtClean="0">
                <a:sym typeface="Mathematica1"/>
              </a:rPr>
              <a:t>R: Spectral resolution (HARPS 120,000)</a:t>
            </a:r>
          </a:p>
          <a:p>
            <a:pPr marL="0" indent="0">
              <a:buNone/>
            </a:pPr>
            <a:r>
              <a:rPr lang="en-US" sz="2800" b="1" dirty="0" smtClean="0">
                <a:sym typeface="Mathematica1"/>
              </a:rPr>
              <a:t>SNR: (HARPS 110/pixel, 220 for 4 pixel resolution)</a:t>
            </a:r>
            <a:endParaRPr lang="en-US" sz="2800" dirty="0" smtClean="0">
              <a:sym typeface="Mathematica1"/>
            </a:endParaRPr>
          </a:p>
          <a:p>
            <a:pPr marL="0" indent="0">
              <a:buNone/>
            </a:pPr>
            <a:endParaRPr lang="en-US" sz="2800" dirty="0" smtClean="0">
              <a:sym typeface="Mathematica1"/>
              <a:hlinkClick r:id="rId2"/>
            </a:endParaRPr>
          </a:p>
          <a:p>
            <a:pPr marL="0" indent="0">
              <a:buNone/>
            </a:pPr>
            <a:r>
              <a:rPr lang="en-US" sz="2000" dirty="0" smtClean="0">
                <a:sym typeface="Mathematica1"/>
                <a:hlinkClick r:id="rId2"/>
              </a:rPr>
              <a:t>www.physics.umt.edu/~nate/astr362/Lab6</a:t>
            </a:r>
            <a:r>
              <a:rPr lang="en-US" sz="2000" dirty="0" smtClean="0">
                <a:sym typeface="Mathematica1"/>
              </a:rPr>
              <a:t> </a:t>
            </a:r>
          </a:p>
          <a:p>
            <a:pPr marL="0" indent="0">
              <a:buNone/>
            </a:pPr>
            <a:endParaRPr lang="en-US" sz="2800" dirty="0" smtClean="0">
              <a:sym typeface="Mathematica1"/>
            </a:endParaRPr>
          </a:p>
          <a:p>
            <a:pPr marL="0" indent="0">
              <a:buNone/>
            </a:pPr>
            <a:endParaRPr lang="en-US" sz="2800" dirty="0">
              <a:sym typeface="Mathematica1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1752600"/>
            <a:ext cx="3135313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207903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457200" y="3657600"/>
            <a:ext cx="481253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/>
              <a:t>HARPS Design</a:t>
            </a:r>
          </a:p>
          <a:p>
            <a:pPr>
              <a:buFontTx/>
              <a:buChar char="•"/>
            </a:pPr>
            <a:r>
              <a:rPr lang="en-US" dirty="0" smtClean="0"/>
              <a:t>0.5 - 1 m/s </a:t>
            </a:r>
            <a:r>
              <a:rPr lang="en-US" dirty="0" err="1" smtClean="0">
                <a:latin typeface="Symbol" pitchFamily="18" charset="2"/>
              </a:rPr>
              <a:t>d</a:t>
            </a:r>
            <a:r>
              <a:rPr lang="en-US" dirty="0" err="1" smtClean="0"/>
              <a:t>v</a:t>
            </a:r>
            <a:endParaRPr lang="en-US" dirty="0" smtClean="0"/>
          </a:p>
          <a:p>
            <a:pPr>
              <a:buFontTx/>
              <a:buChar char="•"/>
            </a:pPr>
            <a:r>
              <a:rPr lang="en-US" dirty="0" smtClean="0"/>
              <a:t>Instrument in a vacuum controlled to 0.01 K</a:t>
            </a:r>
            <a:endParaRPr lang="en-US" dirty="0"/>
          </a:p>
          <a:p>
            <a:pPr>
              <a:buFontTx/>
              <a:buChar char="•"/>
            </a:pPr>
            <a:r>
              <a:rPr lang="en-US" dirty="0" smtClean="0"/>
              <a:t>378nm-691nm spectral band</a:t>
            </a:r>
          </a:p>
          <a:p>
            <a:pPr>
              <a:buFontTx/>
              <a:buChar char="•"/>
            </a:pPr>
            <a:endParaRPr lang="en-US" dirty="0" smtClean="0"/>
          </a:p>
          <a:p>
            <a:pPr>
              <a:buFontTx/>
              <a:buChar char="•"/>
            </a:pPr>
            <a:endParaRPr lang="en-US" dirty="0"/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381000" y="1600200"/>
            <a:ext cx="45720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/>
              <a:t>Opportunities for improvement</a:t>
            </a:r>
          </a:p>
          <a:p>
            <a:pPr>
              <a:buFontTx/>
              <a:buChar char="•"/>
            </a:pPr>
            <a:r>
              <a:rPr lang="en-US" dirty="0"/>
              <a:t> Gratings</a:t>
            </a:r>
          </a:p>
          <a:p>
            <a:pPr>
              <a:buFontTx/>
              <a:buChar char="•"/>
            </a:pPr>
            <a:r>
              <a:rPr lang="en-US" dirty="0"/>
              <a:t> Access to UV (more lines</a:t>
            </a:r>
            <a:r>
              <a:rPr lang="en-US" dirty="0" smtClean="0"/>
              <a:t>?)</a:t>
            </a:r>
          </a:p>
          <a:p>
            <a:pPr>
              <a:buFontTx/>
              <a:buChar char="•"/>
            </a:pPr>
            <a:r>
              <a:rPr lang="en-US" dirty="0" smtClean="0"/>
              <a:t>Temperature  control</a:t>
            </a:r>
          </a:p>
          <a:p>
            <a:pPr>
              <a:buFontTx/>
              <a:buChar char="•"/>
            </a:pPr>
            <a:r>
              <a:rPr lang="en-US" dirty="0" smtClean="0"/>
              <a:t>Spectral Resolution</a:t>
            </a:r>
          </a:p>
          <a:p>
            <a:pPr>
              <a:buFontTx/>
              <a:buChar char="•"/>
            </a:pPr>
            <a:r>
              <a:rPr lang="en-US" dirty="0" smtClean="0"/>
              <a:t>SNR</a:t>
            </a:r>
          </a:p>
          <a:p>
            <a:pPr>
              <a:buFontTx/>
              <a:buChar char="•"/>
            </a:pPr>
            <a:r>
              <a:rPr lang="en-US" dirty="0" smtClean="0"/>
              <a:t>Better Calibration source (e.g. laser comb)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High Precision Spectroscopy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SPECTRAL RESOLUTION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000" b="1" dirty="0" smtClean="0"/>
              <a:t>					                              G. Rieke, UofA</a:t>
            </a:r>
          </a:p>
          <a:p>
            <a:pPr>
              <a:buFont typeface="Mathematica1"/>
              <a:buChar char=" "/>
            </a:pPr>
            <a:endParaRPr lang="en-US" sz="2800" b="1" dirty="0" smtClean="0">
              <a:latin typeface="Mathematica1" pitchFamily="2" charset="2"/>
            </a:endParaRPr>
          </a:p>
          <a:p>
            <a:pPr>
              <a:buFont typeface="Mathematica1"/>
              <a:buChar char=" "/>
            </a:pPr>
            <a:r>
              <a:rPr lang="en-US" sz="2800" b="1" dirty="0" smtClean="0">
                <a:latin typeface="Symbol" pitchFamily="18" charset="2"/>
              </a:rPr>
              <a:t>a</a:t>
            </a:r>
            <a:r>
              <a:rPr lang="en-US" sz="2800" b="1" dirty="0" smtClean="0"/>
              <a:t>: Blaze angle of </a:t>
            </a:r>
            <a:r>
              <a:rPr lang="en-US" sz="2800" b="1" dirty="0" err="1" smtClean="0"/>
              <a:t>Echelle</a:t>
            </a:r>
            <a:r>
              <a:rPr lang="en-US" sz="2800" b="1" dirty="0" smtClean="0"/>
              <a:t> grating (HARPS 75</a:t>
            </a:r>
            <a:r>
              <a:rPr lang="en-US" sz="2800" b="1" baseline="30000" dirty="0" smtClean="0">
                <a:latin typeface="Symbol" pitchFamily="18" charset="2"/>
                <a:sym typeface="Mathematica1"/>
              </a:rPr>
              <a:t>o</a:t>
            </a:r>
            <a:r>
              <a:rPr lang="en-US" sz="2800" b="1" dirty="0" smtClean="0">
                <a:sym typeface="Mathematica1"/>
              </a:rPr>
              <a:t>)</a:t>
            </a:r>
          </a:p>
          <a:p>
            <a:pPr>
              <a:buFont typeface="Mathematica1"/>
              <a:buChar char=" "/>
            </a:pPr>
            <a:r>
              <a:rPr lang="en-US" sz="2800" b="1" dirty="0" smtClean="0">
                <a:sym typeface="Mathematica1"/>
              </a:rPr>
              <a:t>D</a:t>
            </a:r>
            <a:r>
              <a:rPr lang="en-US" sz="2800" b="1" baseline="-25000" dirty="0" smtClean="0">
                <a:sym typeface="Mathematica1"/>
              </a:rPr>
              <a:t>p</a:t>
            </a:r>
            <a:r>
              <a:rPr lang="en-US" sz="2800" b="1" dirty="0" smtClean="0">
                <a:sym typeface="Mathematica1"/>
              </a:rPr>
              <a:t>: Diameter of primary mirror (HARPS 3.6m)</a:t>
            </a:r>
          </a:p>
          <a:p>
            <a:pPr>
              <a:buFont typeface="Mathematica1"/>
              <a:buChar char=" "/>
            </a:pPr>
            <a:r>
              <a:rPr lang="en-US" sz="2800" b="1" dirty="0" smtClean="0"/>
              <a:t>D</a:t>
            </a:r>
            <a:r>
              <a:rPr lang="en-US" sz="2800" b="1" baseline="-25000" dirty="0" smtClean="0"/>
              <a:t>c</a:t>
            </a:r>
            <a:r>
              <a:rPr lang="en-US" sz="2800" b="1" dirty="0" smtClean="0"/>
              <a:t>: Diameter of collimated beam (HARPS 208mm)</a:t>
            </a:r>
          </a:p>
          <a:p>
            <a:pPr>
              <a:buFont typeface="Mathematica1"/>
              <a:buChar char=" "/>
            </a:pPr>
            <a:r>
              <a:rPr lang="en-US" sz="2800" b="1" dirty="0" err="1" smtClean="0">
                <a:latin typeface="Symbol" pitchFamily="18" charset="2"/>
              </a:rPr>
              <a:t>Dq</a:t>
            </a:r>
            <a:r>
              <a:rPr lang="en-US" sz="2800" b="1" dirty="0" smtClean="0"/>
              <a:t>: Width of slit on sky, radians (HARPS ~ 1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’’</a:t>
            </a:r>
            <a:r>
              <a:rPr lang="en-US" sz="2800" b="1" dirty="0" smtClean="0"/>
              <a:t>-sec)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600200"/>
            <a:ext cx="314029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19658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Astrophysical Line Broadening</a:t>
            </a:r>
          </a:p>
        </p:txBody>
      </p:sp>
      <p:sp>
        <p:nvSpPr>
          <p:cNvPr id="46083" name="Rectangle 3"/>
          <p:cNvSpPr>
            <a:spLocks noGrp="1"/>
          </p:cNvSpPr>
          <p:nvPr>
            <p:ph type="body" idx="4294967295"/>
          </p:nvPr>
        </p:nvSpPr>
        <p:spPr>
          <a:xfrm>
            <a:off x="304800" y="1524000"/>
            <a:ext cx="8534400" cy="4800600"/>
          </a:xfrm>
        </p:spPr>
        <p:txBody>
          <a:bodyPr/>
          <a:lstStyle/>
          <a:p>
            <a:r>
              <a:rPr lang="en-US" sz="2400" smtClean="0"/>
              <a:t>Measured line width = astrophysical line width convolved with instrumental line width (minimize both!)</a:t>
            </a:r>
          </a:p>
          <a:p>
            <a:r>
              <a:rPr lang="en-US" sz="2400" smtClean="0"/>
              <a:t>Sources of broadening: stellar rotation, pulsations, granulation, and saturated lines</a:t>
            </a:r>
          </a:p>
          <a:p>
            <a:r>
              <a:rPr lang="en-US" sz="2400" smtClean="0"/>
              <a:t>Choose good sources: old stars, quiescent stars (Maunder state), F stars or smaller (but small stars spin down more slowly)</a:t>
            </a:r>
          </a:p>
          <a:p>
            <a:r>
              <a:rPr lang="en-US" sz="2400" smtClean="0"/>
              <a:t>Well-modeled broadening mechanisms (always improving!)</a:t>
            </a:r>
          </a:p>
          <a:p>
            <a:r>
              <a:rPr lang="en-US" sz="2400" smtClean="0"/>
              <a:t>Bin data over period of stellar oscillations to average out</a:t>
            </a:r>
          </a:p>
          <a:p>
            <a:r>
              <a:rPr lang="en-US" sz="2400" smtClean="0"/>
              <a:t>Does not impose fundamental </a:t>
            </a:r>
            <a:r>
              <a:rPr lang="el-GR" sz="2400" smtClean="0"/>
              <a:t>Δ</a:t>
            </a:r>
            <a:r>
              <a:rPr lang="en-US" sz="2400" smtClean="0"/>
              <a:t>v floor (i.e. new tech will allow  ESPRESSO get to 10 cm/s and CODEX to 1 cm/s) </a:t>
            </a:r>
            <a:endParaRPr lang="el-GR" sz="2400" smtClean="0"/>
          </a:p>
          <a:p>
            <a:endParaRPr lang="en-US" sz="240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/>
          </p:cNvSpPr>
          <p:nvPr>
            <p:ph type="title" idx="4294967295"/>
          </p:nvPr>
        </p:nvSpPr>
        <p:spPr>
          <a:xfrm>
            <a:off x="304800" y="228600"/>
            <a:ext cx="8534400" cy="758825"/>
          </a:xfrm>
        </p:spPr>
        <p:txBody>
          <a:bodyPr/>
          <a:lstStyle/>
          <a:p>
            <a:r>
              <a:rPr lang="en-US" smtClean="0"/>
              <a:t>Target Selection</a:t>
            </a:r>
          </a:p>
        </p:txBody>
      </p:sp>
      <p:pic>
        <p:nvPicPr>
          <p:cNvPr id="47108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0" y="2057400"/>
            <a:ext cx="3573463" cy="4065588"/>
          </a:xfrm>
          <a:noFill/>
        </p:spPr>
      </p:pic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228600" y="1600200"/>
            <a:ext cx="4953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chemeClr val="accent1"/>
              </a:buClr>
              <a:buFontTx/>
              <a:buChar char="•"/>
            </a:pPr>
            <a:r>
              <a:rPr lang="en-US" sz="2400">
                <a:latin typeface="Georgia" pitchFamily="18" charset="0"/>
              </a:rPr>
              <a:t> </a:t>
            </a:r>
            <a:r>
              <a:rPr lang="en-US" sz="2000">
                <a:latin typeface="Georgia" pitchFamily="18" charset="0"/>
              </a:rPr>
              <a:t>O-A stars: no good spectral lines</a:t>
            </a:r>
          </a:p>
          <a:p>
            <a:pPr>
              <a:buClr>
                <a:schemeClr val="accent1"/>
              </a:buClr>
              <a:buFontTx/>
              <a:buChar char="•"/>
            </a:pPr>
            <a:r>
              <a:rPr lang="en-US" sz="2000">
                <a:latin typeface="Georgia" pitchFamily="18" charset="0"/>
              </a:rPr>
              <a:t> FGK stars: best Fe lines</a:t>
            </a:r>
          </a:p>
          <a:p>
            <a:pPr>
              <a:buClr>
                <a:schemeClr val="accent1"/>
              </a:buClr>
              <a:buFontTx/>
              <a:buChar char="•"/>
            </a:pPr>
            <a:r>
              <a:rPr lang="en-US" sz="2000">
                <a:latin typeface="Georgia" pitchFamily="18" charset="0"/>
              </a:rPr>
              <a:t> Smallest M stars: overlapping lines (bad)</a:t>
            </a:r>
          </a:p>
          <a:p>
            <a:pPr>
              <a:buClr>
                <a:schemeClr val="accent1"/>
              </a:buClr>
              <a:buFontTx/>
              <a:buChar char="•"/>
            </a:pPr>
            <a:r>
              <a:rPr lang="en-US" sz="2000">
                <a:latin typeface="Georgia" pitchFamily="18" charset="0"/>
              </a:rPr>
              <a:t> Smaller stars: larger RV signal because are less massive</a:t>
            </a:r>
          </a:p>
          <a:p>
            <a:pPr>
              <a:buClr>
                <a:schemeClr val="accent1"/>
              </a:buClr>
              <a:buFontTx/>
              <a:buChar char="•"/>
            </a:pPr>
            <a:r>
              <a:rPr lang="en-US" sz="2000">
                <a:latin typeface="Georgia" pitchFamily="18" charset="0"/>
              </a:rPr>
              <a:t> Smaller stars: intrinsically fainter, worse SNR</a:t>
            </a:r>
          </a:p>
          <a:p>
            <a:pPr>
              <a:buClr>
                <a:schemeClr val="accent1"/>
              </a:buClr>
              <a:buFontTx/>
              <a:buChar char="•"/>
            </a:pPr>
            <a:r>
              <a:rPr lang="en-US" sz="2000">
                <a:latin typeface="Georgia" pitchFamily="18" charset="0"/>
              </a:rPr>
              <a:t> Smaller stars spin down more slowly (bad)</a:t>
            </a:r>
          </a:p>
          <a:p>
            <a:pPr>
              <a:buClr>
                <a:schemeClr val="accent1"/>
              </a:buClr>
              <a:buFontTx/>
              <a:buChar char="•"/>
            </a:pPr>
            <a:r>
              <a:rPr lang="en-US" sz="2000">
                <a:latin typeface="Georgia" pitchFamily="18" charset="0"/>
              </a:rPr>
              <a:t> Smaller stars: more common</a:t>
            </a:r>
          </a:p>
          <a:p>
            <a:pPr>
              <a:buClr>
                <a:schemeClr val="accent1"/>
              </a:buClr>
              <a:buFontTx/>
              <a:buChar char="•"/>
            </a:pPr>
            <a:r>
              <a:rPr lang="en-US" sz="2000">
                <a:latin typeface="Georgia" pitchFamily="18" charset="0"/>
              </a:rPr>
              <a:t> Larger stars: more likely to host planets</a:t>
            </a:r>
          </a:p>
          <a:p>
            <a:pPr>
              <a:buClr>
                <a:schemeClr val="accent1"/>
              </a:buClr>
              <a:buFontTx/>
              <a:buChar char="•"/>
            </a:pPr>
            <a:r>
              <a:rPr lang="en-US" sz="2000">
                <a:latin typeface="Georgia" pitchFamily="18" charset="0"/>
              </a:rPr>
              <a:t> Conclusion: G, K, and early M stars best</a:t>
            </a:r>
          </a:p>
          <a:p>
            <a:pPr>
              <a:buClr>
                <a:schemeClr val="accent1"/>
              </a:buClr>
              <a:buFontTx/>
              <a:buChar char="•"/>
            </a:pPr>
            <a:r>
              <a:rPr lang="en-US" sz="2000">
                <a:latin typeface="Georgia" pitchFamily="18" charset="0"/>
              </a:rPr>
              <a:t> Kepler targets mostly G stars!</a:t>
            </a: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6477000" y="1676400"/>
            <a:ext cx="168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Kepler Targets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15963"/>
          </a:xfrm>
        </p:spPr>
        <p:txBody>
          <a:bodyPr/>
          <a:lstStyle/>
          <a:p>
            <a:r>
              <a:rPr lang="en-US" smtClean="0">
                <a:solidFill>
                  <a:srgbClr val="7B9899"/>
                </a:solidFill>
              </a:rPr>
              <a:t>SHARPS Performance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81200"/>
            <a:ext cx="3505200" cy="395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228600" y="1600200"/>
            <a:ext cx="3702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Kepler target apparent magnitudes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381000" y="5943600"/>
            <a:ext cx="8334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K</a:t>
            </a:r>
            <a:r>
              <a:rPr lang="en-US" baseline="-25000"/>
              <a:t>b</a:t>
            </a:r>
            <a:r>
              <a:rPr lang="en-US"/>
              <a:t> ~ V</a:t>
            </a:r>
          </a:p>
        </p:txBody>
      </p:sp>
      <p:pic>
        <p:nvPicPr>
          <p:cNvPr id="21512" name="Picture 8" descr="dv_vs_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2057400"/>
            <a:ext cx="4876800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515</TotalTime>
  <Words>747</Words>
  <Application>Microsoft Office PowerPoint</Application>
  <PresentationFormat>On-screen Show (4:3)</PresentationFormat>
  <Paragraphs>134</Paragraphs>
  <Slides>16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Civic</vt:lpstr>
      <vt:lpstr>Equation</vt:lpstr>
      <vt:lpstr>Spaceborne High Accuracy Radial Velocity Planet Searcher  SHARPS</vt:lpstr>
      <vt:lpstr>RV Method</vt:lpstr>
      <vt:lpstr>High Accuracy Radial Velocity Planet Searcher</vt:lpstr>
      <vt:lpstr>RADIAL VELOCITY, dv, PRECISION</vt:lpstr>
      <vt:lpstr>High Precision Spectroscopy</vt:lpstr>
      <vt:lpstr>SPECTRAL RESOLUTION</vt:lpstr>
      <vt:lpstr>Astrophysical Line Broadening</vt:lpstr>
      <vt:lpstr>Target Selection</vt:lpstr>
      <vt:lpstr>SHARPS Performance</vt:lpstr>
      <vt:lpstr>Read Noise</vt:lpstr>
      <vt:lpstr>Alternative Design: UV Spectroscopy</vt:lpstr>
      <vt:lpstr>Plate Scale</vt:lpstr>
      <vt:lpstr>Optical Design</vt:lpstr>
      <vt:lpstr>Optical Design for SHARPS</vt:lpstr>
      <vt:lpstr>Telescope/ Spectrograph Design</vt:lpstr>
      <vt:lpstr>SHARPS vs. HARPS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Russell</cp:lastModifiedBy>
  <cp:revision>19</cp:revision>
  <dcterms:created xsi:type="dcterms:W3CDTF">2011-02-21T23:03:06Z</dcterms:created>
  <dcterms:modified xsi:type="dcterms:W3CDTF">2011-03-07T22:38:21Z</dcterms:modified>
</cp:coreProperties>
</file>