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2"/>
  </p:notesMasterIdLst>
  <p:sldIdLst>
    <p:sldId id="256" r:id="rId2"/>
    <p:sldId id="257" r:id="rId3"/>
    <p:sldId id="258" r:id="rId4"/>
    <p:sldId id="261" r:id="rId5"/>
    <p:sldId id="269" r:id="rId6"/>
    <p:sldId id="270" r:id="rId7"/>
    <p:sldId id="272" r:id="rId8"/>
    <p:sldId id="273" r:id="rId9"/>
    <p:sldId id="274" r:id="rId10"/>
    <p:sldId id="262" r:id="rId11"/>
    <p:sldId id="265" r:id="rId12"/>
    <p:sldId id="264" r:id="rId13"/>
    <p:sldId id="267" r:id="rId14"/>
    <p:sldId id="268" r:id="rId15"/>
    <p:sldId id="271" r:id="rId16"/>
    <p:sldId id="277" r:id="rId17"/>
    <p:sldId id="279" r:id="rId18"/>
    <p:sldId id="275" r:id="rId19"/>
    <p:sldId id="278" r:id="rId20"/>
    <p:sldId id="276" r:id="rId2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89" autoAdjust="0"/>
  </p:normalViewPr>
  <p:slideViewPr>
    <p:cSldViewPr showGuides="1">
      <p:cViewPr>
        <p:scale>
          <a:sx n="66" d="100"/>
          <a:sy n="66" d="100"/>
        </p:scale>
        <p:origin x="-2208" y="-1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0E621-8F00-4700-9548-223973E7D223}" type="datetimeFigureOut">
              <a:rPr kumimoji="1" lang="ja-JP" altLang="en-US" smtClean="0"/>
              <a:t>2011/1/17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862A4-E510-48CA-B015-31EDE79807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2406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862A4-E510-48CA-B015-31EDE79807D9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9982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A31A8-E217-456F-AB90-250F9ADB86FD}" type="datetimeFigureOut">
              <a:rPr kumimoji="1" lang="ja-JP" altLang="en-US" smtClean="0"/>
              <a:t>2011/1/17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4A12-EE83-4EF5-B99A-86A5BC535F2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17" name="Picture 6" descr="logo_blue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11665" y="5782183"/>
            <a:ext cx="1015959" cy="8871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A31A8-E217-456F-AB90-250F9ADB86FD}" type="datetimeFigureOut">
              <a:rPr kumimoji="1" lang="ja-JP" altLang="en-US" smtClean="0"/>
              <a:t>2011/1/17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4A12-EE83-4EF5-B99A-86A5BC535F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A31A8-E217-456F-AB90-250F9ADB86FD}" type="datetimeFigureOut">
              <a:rPr kumimoji="1" lang="ja-JP" altLang="en-US" smtClean="0"/>
              <a:t>2011/1/17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4A12-EE83-4EF5-B99A-86A5BC535F2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A31A8-E217-456F-AB90-250F9ADB86FD}" type="datetimeFigureOut">
              <a:rPr kumimoji="1" lang="ja-JP" altLang="en-US" smtClean="0"/>
              <a:t>2011/1/17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4A12-EE83-4EF5-B99A-86A5BC535F2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A31A8-E217-456F-AB90-250F9ADB86FD}" type="datetimeFigureOut">
              <a:rPr kumimoji="1" lang="ja-JP" altLang="en-US" smtClean="0"/>
              <a:t>2011/1/17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4A12-EE83-4EF5-B99A-86A5BC535F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A31A8-E217-456F-AB90-250F9ADB86FD}" type="datetimeFigureOut">
              <a:rPr kumimoji="1" lang="ja-JP" altLang="en-US" smtClean="0"/>
              <a:t>2011/1/17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4A12-EE83-4EF5-B99A-86A5BC535F2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A31A8-E217-456F-AB90-250F9ADB86FD}" type="datetimeFigureOut">
              <a:rPr kumimoji="1" lang="ja-JP" altLang="en-US" smtClean="0"/>
              <a:t>2011/1/17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4A12-EE83-4EF5-B99A-86A5BC535F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A31A8-E217-456F-AB90-250F9ADB86FD}" type="datetimeFigureOut">
              <a:rPr kumimoji="1" lang="ja-JP" altLang="en-US" smtClean="0"/>
              <a:t>2011/1/17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4A12-EE83-4EF5-B99A-86A5BC535F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A31A8-E217-456F-AB90-250F9ADB86FD}" type="datetimeFigureOut">
              <a:rPr kumimoji="1" lang="ja-JP" altLang="en-US" smtClean="0"/>
              <a:t>2011/1/17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4A12-EE83-4EF5-B99A-86A5BC535F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A31A8-E217-456F-AB90-250F9ADB86FD}" type="datetimeFigureOut">
              <a:rPr kumimoji="1" lang="ja-JP" altLang="en-US" smtClean="0"/>
              <a:t>2011/1/17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4A12-EE83-4EF5-B99A-86A5BC535F2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A31A8-E217-456F-AB90-250F9ADB86FD}" type="datetimeFigureOut">
              <a:rPr kumimoji="1" lang="ja-JP" altLang="en-US" smtClean="0"/>
              <a:t>2011/1/17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4A12-EE83-4EF5-B99A-86A5BC535F2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4BA31A8-E217-456F-AB90-250F9ADB86FD}" type="datetimeFigureOut">
              <a:rPr kumimoji="1" lang="ja-JP" altLang="en-US" smtClean="0"/>
              <a:t>2011/1/17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5D24A12-EE83-4EF5-B99A-86A5BC535F2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pic>
        <p:nvPicPr>
          <p:cNvPr id="1026" name="図 2" descr="C:\Users\motohara\Desktop\logo_blue_toumei.gif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0384"/>
            <a:ext cx="1047090" cy="91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SWIMS</a:t>
            </a:r>
            <a:br>
              <a:rPr kumimoji="1" lang="en-US" altLang="ja-JP" dirty="0" smtClean="0"/>
            </a:br>
            <a:r>
              <a:rPr kumimoji="1" lang="en-US" altLang="ja-JP" sz="4000" dirty="0" smtClean="0"/>
              <a:t>A New NIR MOS Spectrograph for </a:t>
            </a:r>
            <a:br>
              <a:rPr kumimoji="1" lang="en-US" altLang="ja-JP" sz="4000" dirty="0" smtClean="0"/>
            </a:br>
            <a:r>
              <a:rPr kumimoji="1" lang="en-US" altLang="ja-JP" sz="4000" dirty="0" smtClean="0"/>
              <a:t>TAO 6.5m Telescope</a:t>
            </a:r>
            <a:endParaRPr kumimoji="1" lang="ja-JP" altLang="en-US" sz="40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87624" y="4052664"/>
            <a:ext cx="7200800" cy="175260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K. </a:t>
            </a:r>
            <a:r>
              <a:rPr kumimoji="1" lang="en-US" altLang="ja-JP" dirty="0" err="1" smtClean="0"/>
              <a:t>Motohara</a:t>
            </a:r>
            <a:r>
              <a:rPr kumimoji="1" lang="en-US" altLang="ja-JP" dirty="0" smtClean="0"/>
              <a:t>, M. </a:t>
            </a:r>
            <a:r>
              <a:rPr kumimoji="1" lang="en-US" altLang="ja-JP" dirty="0" err="1" smtClean="0"/>
              <a:t>Konishi</a:t>
            </a:r>
            <a:r>
              <a:rPr kumimoji="1" lang="en-US" altLang="ja-JP" dirty="0" smtClean="0"/>
              <a:t>, K. </a:t>
            </a:r>
            <a:r>
              <a:rPr kumimoji="1" lang="en-US" altLang="ja-JP" dirty="0" err="1" smtClean="0"/>
              <a:t>Tateuchi</a:t>
            </a:r>
            <a:r>
              <a:rPr kumimoji="1" lang="en-US" altLang="ja-JP" dirty="0" smtClean="0"/>
              <a:t>, N. </a:t>
            </a:r>
            <a:r>
              <a:rPr kumimoji="1" lang="en-US" altLang="ja-JP" dirty="0" err="1" smtClean="0"/>
              <a:t>Mitani</a:t>
            </a:r>
            <a:r>
              <a:rPr kumimoji="1" lang="en-US" altLang="ja-JP" dirty="0" smtClean="0"/>
              <a:t>, T. Aoki, K. Asano, M. </a:t>
            </a:r>
            <a:r>
              <a:rPr kumimoji="1" lang="en-US" altLang="ja-JP" dirty="0" err="1" smtClean="0"/>
              <a:t>Doi</a:t>
            </a:r>
            <a:r>
              <a:rPr kumimoji="1" lang="en-US" altLang="ja-JP" dirty="0" smtClean="0"/>
              <a:t>, T. </a:t>
            </a:r>
            <a:r>
              <a:rPr kumimoji="1" lang="en-US" altLang="ja-JP" dirty="0" err="1" smtClean="0"/>
              <a:t>Handa</a:t>
            </a:r>
            <a:r>
              <a:rPr kumimoji="1" lang="en-US" altLang="ja-JP" dirty="0" smtClean="0"/>
              <a:t>, K. </a:t>
            </a:r>
            <a:r>
              <a:rPr kumimoji="1" lang="en-US" altLang="ja-JP" dirty="0" err="1" smtClean="0"/>
              <a:t>Kawara</a:t>
            </a:r>
            <a:r>
              <a:rPr kumimoji="1" lang="en-US" altLang="ja-JP" dirty="0" smtClean="0"/>
              <a:t>, K. Kohno, S. </a:t>
            </a:r>
            <a:r>
              <a:rPr kumimoji="1" lang="en-US" altLang="ja-JP" dirty="0" err="1" smtClean="0"/>
              <a:t>Koshida</a:t>
            </a:r>
            <a:r>
              <a:rPr kumimoji="1" lang="en-US" altLang="ja-JP" dirty="0" smtClean="0"/>
              <a:t>, T. </a:t>
            </a:r>
            <a:r>
              <a:rPr kumimoji="1" lang="en-US" altLang="ja-JP" dirty="0" err="1" smtClean="0"/>
              <a:t>Minezaki</a:t>
            </a:r>
            <a:r>
              <a:rPr kumimoji="1" lang="en-US" altLang="ja-JP" dirty="0" smtClean="0"/>
              <a:t>, </a:t>
            </a:r>
          </a:p>
          <a:p>
            <a:r>
              <a:rPr kumimoji="1" lang="en-US" altLang="ja-JP" dirty="0" smtClean="0"/>
              <a:t>T. Miyata, T. Nakamura, </a:t>
            </a:r>
            <a:r>
              <a:rPr lang="en-US" altLang="ja-JP" dirty="0"/>
              <a:t>S. </a:t>
            </a:r>
            <a:r>
              <a:rPr lang="en-US" altLang="ja-JP" dirty="0" err="1" smtClean="0"/>
              <a:t>Sako</a:t>
            </a:r>
            <a:r>
              <a:rPr lang="en-US" altLang="ja-JP" dirty="0" smtClean="0"/>
              <a:t>, </a:t>
            </a:r>
            <a:r>
              <a:rPr kumimoji="1" lang="en-US" altLang="ja-JP" dirty="0" smtClean="0"/>
              <a:t>T. </a:t>
            </a:r>
            <a:r>
              <a:rPr kumimoji="1" lang="en-US" altLang="ja-JP" dirty="0" err="1" smtClean="0"/>
              <a:t>Soyano</a:t>
            </a:r>
            <a:r>
              <a:rPr kumimoji="1" lang="en-US" altLang="ja-JP" dirty="0" smtClean="0"/>
              <a:t>, M. Tanaka, T. Tanabe, K. </a:t>
            </a:r>
            <a:r>
              <a:rPr kumimoji="1" lang="en-US" altLang="ja-JP" dirty="0" err="1" smtClean="0"/>
              <a:t>Tarusawa</a:t>
            </a:r>
            <a:r>
              <a:rPr kumimoji="1" lang="en-US" altLang="ja-JP" dirty="0" smtClean="0"/>
              <a:t>, and Y. Yoshii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3262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067944" y="3068960"/>
            <a:ext cx="4896544" cy="3450696"/>
          </a:xfrm>
        </p:spPr>
        <p:txBody>
          <a:bodyPr>
            <a:normAutofit lnSpcReduction="10000"/>
          </a:bodyPr>
          <a:lstStyle/>
          <a:p>
            <a:r>
              <a:rPr lang="en-US" altLang="ja-JP" dirty="0" smtClean="0"/>
              <a:t>TAO 6.5m not available before 2016</a:t>
            </a:r>
          </a:p>
          <a:p>
            <a:r>
              <a:rPr kumimoji="1" lang="en-US" altLang="ja-JP" dirty="0" smtClean="0"/>
              <a:t>First science with Subaru</a:t>
            </a:r>
          </a:p>
          <a:p>
            <a:r>
              <a:rPr lang="en-US" altLang="ja-JP" dirty="0" smtClean="0"/>
              <a:t>Collimator design optimized for Subaru</a:t>
            </a:r>
            <a:br>
              <a:rPr lang="en-US" altLang="ja-JP" dirty="0" smtClean="0"/>
            </a:br>
            <a:r>
              <a:rPr lang="en-US" altLang="ja-JP" sz="2200" dirty="0" smtClean="0"/>
              <a:t>(Re-optimized to TAO by changing the collimator unit)</a:t>
            </a:r>
            <a:endParaRPr lang="en-US" altLang="ja-JP" dirty="0" smtClean="0"/>
          </a:p>
          <a:p>
            <a:r>
              <a:rPr lang="en-US" altLang="ja-JP" dirty="0" err="1" smtClean="0"/>
              <a:t>FoV</a:t>
            </a:r>
            <a:r>
              <a:rPr lang="en-US" altLang="ja-JP" dirty="0" smtClean="0"/>
              <a:t> </a:t>
            </a:r>
            <a:r>
              <a:rPr lang="en-US" altLang="ja-JP" dirty="0"/>
              <a:t>of 6.6’ x 3.3</a:t>
            </a:r>
            <a:r>
              <a:rPr lang="en-US" altLang="ja-JP" dirty="0" smtClean="0"/>
              <a:t>’  (</a:t>
            </a:r>
            <a:r>
              <a:rPr lang="en-US" altLang="ja-JP" dirty="0"/>
              <a:t>MOIRCS : 7’x4</a:t>
            </a:r>
            <a:r>
              <a:rPr lang="en-US" altLang="ja-JP" dirty="0" smtClean="0"/>
              <a:t>’)</a:t>
            </a:r>
          </a:p>
          <a:p>
            <a:r>
              <a:rPr lang="en-US" altLang="ja-JP" dirty="0" smtClean="0"/>
              <a:t>0.10”/pix</a:t>
            </a:r>
            <a:endParaRPr lang="ja-JP" altLang="en-US" dirty="0"/>
          </a:p>
          <a:p>
            <a:pPr marL="0" indent="0">
              <a:buNone/>
            </a:pPr>
            <a:endParaRPr lang="en-US" altLang="ja-JP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SWIMS on Subaru/</a:t>
            </a:r>
            <a:r>
              <a:rPr kumimoji="1" lang="en-US" altLang="ja-JP" dirty="0" err="1" smtClean="0"/>
              <a:t>Cassegrain</a:t>
            </a:r>
            <a:endParaRPr kumimoji="1" lang="ja-JP" altLang="en-US" dirty="0"/>
          </a:p>
        </p:txBody>
      </p:sp>
      <p:pic>
        <p:nvPicPr>
          <p:cNvPr id="1026" name="Picture 2" descr="C:\Users\motohara\Desktop\image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69533" y="2442348"/>
            <a:ext cx="5335000" cy="341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32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Performance of Optics</a:t>
            </a:r>
            <a:br>
              <a:rPr lang="en-US" altLang="ja-JP" dirty="0" smtClean="0"/>
            </a:br>
            <a:r>
              <a:rPr lang="en-US" altLang="ja-JP" sz="3100" dirty="0" smtClean="0"/>
              <a:t>(Subaru Design)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endParaRPr kumimoji="1" lang="ja-JP" altLang="en-US" sz="3600" dirty="0"/>
          </a:p>
        </p:txBody>
      </p:sp>
      <p:pic>
        <p:nvPicPr>
          <p:cNvPr id="6149" name="図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0" b="42950"/>
          <a:stretch/>
        </p:blipFill>
        <p:spPr bwMode="auto">
          <a:xfrm>
            <a:off x="4919164" y="2662957"/>
            <a:ext cx="3016081" cy="2816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図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3" b="41840"/>
          <a:stretch/>
        </p:blipFill>
        <p:spPr bwMode="auto">
          <a:xfrm>
            <a:off x="1133561" y="2586475"/>
            <a:ext cx="2979097" cy="2892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902265" y="5517232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Blue Channel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724128" y="5543336"/>
            <a:ext cx="140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Red Channel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6302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251520" y="2060848"/>
            <a:ext cx="7408333" cy="3450696"/>
          </a:xfrm>
        </p:spPr>
        <p:txBody>
          <a:bodyPr/>
          <a:lstStyle/>
          <a:p>
            <a:r>
              <a:rPr lang="en-US" altLang="ja-JP" dirty="0"/>
              <a:t>8</a:t>
            </a:r>
            <a:r>
              <a:rPr kumimoji="1" lang="en-US" altLang="ja-JP" dirty="0" smtClean="0"/>
              <a:t> HAWAII2 RGs / 2.5</a:t>
            </a:r>
            <a:r>
              <a:rPr kumimoji="1" lang="en-US" altLang="ja-JP" dirty="0" smtClean="0">
                <a:latin typeface="Symbol" pitchFamily="18" charset="2"/>
              </a:rPr>
              <a:t>m</a:t>
            </a:r>
            <a:r>
              <a:rPr kumimoji="1" lang="en-US" altLang="ja-JP" dirty="0" smtClean="0"/>
              <a:t>m cutoff</a:t>
            </a:r>
            <a:br>
              <a:rPr kumimoji="1" lang="en-US" altLang="ja-JP" dirty="0" smtClean="0"/>
            </a:br>
            <a:r>
              <a:rPr kumimoji="1" lang="en-US" altLang="ja-JP" dirty="0" smtClean="0"/>
              <a:t>=&gt; Currently only 4 procured/delivered</a:t>
            </a:r>
          </a:p>
          <a:p>
            <a:r>
              <a:rPr lang="en-US" altLang="ja-JP" dirty="0" smtClean="0"/>
              <a:t>SIDECAR ASICs for readout</a:t>
            </a:r>
          </a:p>
          <a:p>
            <a:r>
              <a:rPr kumimoji="1" lang="en-US" altLang="ja-JP" dirty="0" smtClean="0"/>
              <a:t>Covers central </a:t>
            </a:r>
            <a:r>
              <a:rPr lang="en-US" altLang="ja-JP" dirty="0" smtClean="0"/>
              <a:t>6.6</a:t>
            </a:r>
            <a:r>
              <a:rPr kumimoji="1" lang="en-US" altLang="ja-JP" dirty="0" smtClean="0"/>
              <a:t>’x3.3’ </a:t>
            </a:r>
            <a:r>
              <a:rPr kumimoji="1" lang="en-US" altLang="ja-JP" dirty="0" err="1" smtClean="0"/>
              <a:t>FoV@Subaru</a:t>
            </a:r>
            <a:endParaRPr kumimoji="1" lang="en-US" altLang="ja-JP" dirty="0" smtClean="0"/>
          </a:p>
          <a:p>
            <a:r>
              <a:rPr lang="en-US" altLang="ja-JP" dirty="0" smtClean="0"/>
              <a:t>0.1”/pix sampling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Focal Plane Arrays</a:t>
            </a:r>
            <a:endParaRPr kumimoji="1" lang="ja-JP" altLang="en-US" dirty="0"/>
          </a:p>
        </p:txBody>
      </p:sp>
      <p:pic>
        <p:nvPicPr>
          <p:cNvPr id="1033" name="Picture 9" descr="C:\Users\motohara\Desktop\s-IMG_222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1" t="9790" r="24673" b="10446"/>
          <a:stretch/>
        </p:blipFill>
        <p:spPr bwMode="auto">
          <a:xfrm>
            <a:off x="6372200" y="1772816"/>
            <a:ext cx="2638919" cy="257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535" y="4637102"/>
            <a:ext cx="2211705" cy="213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2555776" y="630002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#196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993" y="4637102"/>
            <a:ext cx="2154555" cy="212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テキスト ボックス 20"/>
          <p:cNvSpPr txBox="1"/>
          <p:nvPr/>
        </p:nvSpPr>
        <p:spPr>
          <a:xfrm>
            <a:off x="4860032" y="6300028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#206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4624670"/>
            <a:ext cx="2171700" cy="219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テキスト ボックス 22"/>
          <p:cNvSpPr txBox="1"/>
          <p:nvPr/>
        </p:nvSpPr>
        <p:spPr>
          <a:xfrm>
            <a:off x="7131543" y="6300521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#208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26877"/>
            <a:ext cx="2160270" cy="212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テキスト ボックス 24"/>
          <p:cNvSpPr txBox="1"/>
          <p:nvPr/>
        </p:nvSpPr>
        <p:spPr>
          <a:xfrm>
            <a:off x="323528" y="628007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#191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4370" y="4264465"/>
            <a:ext cx="2533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Dark Current &lt; 0.005e-/s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8082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sanjo\Motohara\Presentations\1010118subarufutureinst\sketch\swimsmosu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339" y="4016921"/>
            <a:ext cx="6595020" cy="214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円/楕円 8"/>
          <p:cNvSpPr/>
          <p:nvPr/>
        </p:nvSpPr>
        <p:spPr>
          <a:xfrm rot="491151">
            <a:off x="4605131" y="4728448"/>
            <a:ext cx="3002710" cy="724513"/>
          </a:xfrm>
          <a:prstGeom prst="ellipse">
            <a:avLst/>
          </a:prstGeom>
          <a:solidFill>
            <a:schemeClr val="accent1">
              <a:lumMod val="60000"/>
              <a:lumOff val="40000"/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 smtClean="0">
                <a:solidFill>
                  <a:srgbClr val="FF0000"/>
                </a:solidFill>
              </a:rPr>
              <a:t>Mask Catcher  Unit  (</a:t>
            </a:r>
            <a:r>
              <a:rPr kumimoji="1" lang="en-US" altLang="ja-JP" sz="2000" b="1" dirty="0" err="1" smtClean="0">
                <a:solidFill>
                  <a:srgbClr val="FF0000"/>
                </a:solidFill>
              </a:rPr>
              <a:t>Robo</a:t>
            </a:r>
            <a:r>
              <a:rPr kumimoji="1" lang="en-US" altLang="ja-JP" sz="2000" b="1" dirty="0" smtClean="0">
                <a:solidFill>
                  <a:srgbClr val="FF0000"/>
                </a:solidFill>
              </a:rPr>
              <a:t>-hand)</a:t>
            </a:r>
          </a:p>
          <a:p>
            <a:pPr algn="ctr"/>
            <a:r>
              <a:rPr lang="en-US" altLang="ja-JP" sz="2000" b="1" dirty="0" smtClean="0">
                <a:solidFill>
                  <a:srgbClr val="FF0000"/>
                </a:solidFill>
              </a:rPr>
              <a:t>Not Shown here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grpSp>
        <p:nvGrpSpPr>
          <p:cNvPr id="17" name="グループ化 16"/>
          <p:cNvGrpSpPr/>
          <p:nvPr/>
        </p:nvGrpSpPr>
        <p:grpSpPr>
          <a:xfrm>
            <a:off x="1271339" y="4016921"/>
            <a:ext cx="6595020" cy="2147570"/>
            <a:chOff x="-5323681" y="4516046"/>
            <a:chExt cx="6595020" cy="2147570"/>
          </a:xfrm>
        </p:grpSpPr>
        <p:pic>
          <p:nvPicPr>
            <p:cNvPr id="1027" name="Picture 3" descr="\\sanjo\Motohara\Presentations\1010118subarufutureinst\sketch\swimsmosu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23681" y="4516046"/>
              <a:ext cx="6595020" cy="2147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-1764704" y="4643844"/>
              <a:ext cx="1555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Gate Valve</a:t>
              </a:r>
              <a:endParaRPr kumimoji="1" lang="ja-JP" altLang="en-US" sz="2400" dirty="0"/>
            </a:p>
          </p:txBody>
        </p:sp>
        <p:cxnSp>
          <p:nvCxnSpPr>
            <p:cNvPr id="13" name="直線矢印コネクタ 12"/>
            <p:cNvCxnSpPr/>
            <p:nvPr/>
          </p:nvCxnSpPr>
          <p:spPr>
            <a:xfrm flipH="1">
              <a:off x="-2632434" y="4874676"/>
              <a:ext cx="867730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テキスト ボックス 22"/>
            <p:cNvSpPr txBox="1"/>
            <p:nvPr/>
          </p:nvSpPr>
          <p:spPr>
            <a:xfrm>
              <a:off x="-5202461" y="6048930"/>
              <a:ext cx="21483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Collimator Unit</a:t>
              </a:r>
              <a:endParaRPr kumimoji="1" lang="ja-JP" altLang="en-US" sz="2400" dirty="0"/>
            </a:p>
          </p:txBody>
        </p:sp>
        <p:cxnSp>
          <p:nvCxnSpPr>
            <p:cNvPr id="24" name="直線矢印コネクタ 23"/>
            <p:cNvCxnSpPr/>
            <p:nvPr/>
          </p:nvCxnSpPr>
          <p:spPr>
            <a:xfrm flipV="1">
              <a:off x="-3054116" y="5719574"/>
              <a:ext cx="421682" cy="558064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グループ化 21"/>
          <p:cNvGrpSpPr/>
          <p:nvPr/>
        </p:nvGrpSpPr>
        <p:grpSpPr>
          <a:xfrm>
            <a:off x="1271339" y="4016921"/>
            <a:ext cx="6595020" cy="2147570"/>
            <a:chOff x="3419872" y="7677472"/>
            <a:chExt cx="6595020" cy="2147570"/>
          </a:xfrm>
        </p:grpSpPr>
        <p:pic>
          <p:nvPicPr>
            <p:cNvPr id="1028" name="Picture 4" descr="\\sanjo\Motohara\Presentations\1010118subarufutureinst\sketch\swimsmosu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7677472"/>
              <a:ext cx="6595020" cy="2147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テキスト ボックス 17"/>
            <p:cNvSpPr txBox="1"/>
            <p:nvPr/>
          </p:nvSpPr>
          <p:spPr>
            <a:xfrm>
              <a:off x="7472387" y="7922205"/>
              <a:ext cx="21788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MOS Slit Masks</a:t>
              </a:r>
              <a:endParaRPr kumimoji="1" lang="ja-JP" altLang="en-US" sz="2400" dirty="0"/>
            </a:p>
          </p:txBody>
        </p:sp>
        <p:cxnSp>
          <p:nvCxnSpPr>
            <p:cNvPr id="19" name="直線矢印コネクタ 18"/>
            <p:cNvCxnSpPr/>
            <p:nvPr/>
          </p:nvCxnSpPr>
          <p:spPr>
            <a:xfrm flipH="1">
              <a:off x="6604657" y="8153037"/>
              <a:ext cx="867730" cy="10109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矢印コネクタ 20"/>
            <p:cNvCxnSpPr/>
            <p:nvPr/>
          </p:nvCxnSpPr>
          <p:spPr>
            <a:xfrm flipH="1">
              <a:off x="4902204" y="8153037"/>
              <a:ext cx="2570183" cy="10109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9" name="Picture 5" descr="\\sanjo\Motohara\Presentations\1010118subarufutureinst\sketch\swimsmosu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339" y="4016921"/>
            <a:ext cx="6595020" cy="214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Based on the design of MOIRCS</a:t>
            </a:r>
          </a:p>
          <a:p>
            <a:pPr lvl="1"/>
            <a:r>
              <a:rPr lang="en-US" altLang="ja-JP" dirty="0" smtClean="0"/>
              <a:t>Turret-type mask stocker</a:t>
            </a:r>
          </a:p>
          <a:p>
            <a:pPr lvl="1"/>
            <a:r>
              <a:rPr kumimoji="1" lang="en-US" altLang="ja-JP" dirty="0" smtClean="0"/>
              <a:t>Robotic mask exchanger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MOS Slit Plate Exchanger</a:t>
            </a:r>
            <a:br>
              <a:rPr kumimoji="1" lang="en-US" altLang="ja-JP" dirty="0" smtClean="0"/>
            </a:br>
            <a:r>
              <a:rPr lang="en-US" altLang="ja-JP" sz="2400" dirty="0" smtClean="0"/>
              <a:t>(Design/Fabrication : </a:t>
            </a:r>
            <a:r>
              <a:rPr lang="en-US" altLang="ja-JP" sz="2400" dirty="0" err="1" smtClean="0"/>
              <a:t>Sentencia</a:t>
            </a:r>
            <a:r>
              <a:rPr lang="en-US" altLang="ja-JP" sz="2400" dirty="0" smtClean="0"/>
              <a:t>)</a:t>
            </a:r>
            <a:endParaRPr kumimoji="1" lang="ja-JP" altLang="en-US" sz="4800" dirty="0"/>
          </a:p>
        </p:txBody>
      </p:sp>
      <p:cxnSp>
        <p:nvCxnSpPr>
          <p:cNvPr id="8" name="Straight Arrow Connector 21"/>
          <p:cNvCxnSpPr/>
          <p:nvPr/>
        </p:nvCxnSpPr>
        <p:spPr>
          <a:xfrm>
            <a:off x="1403648" y="6148366"/>
            <a:ext cx="6168469" cy="66501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prstDash val="dash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23"/>
          <p:cNvSpPr txBox="1"/>
          <p:nvPr/>
        </p:nvSpPr>
        <p:spPr>
          <a:xfrm>
            <a:off x="3509500" y="6353714"/>
            <a:ext cx="83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ea typeface="メイリオ" pitchFamily="50" charset="-128"/>
              </a:rPr>
              <a:t>~2.3m</a:t>
            </a:r>
            <a:endParaRPr lang="en-US" sz="2000" dirty="0">
              <a:solidFill>
                <a:schemeClr val="tx2">
                  <a:lumMod val="75000"/>
                </a:schemeClr>
              </a:solidFill>
              <a:ea typeface="メイリオ" pitchFamily="50" charset="-128"/>
            </a:endParaRPr>
          </a:p>
        </p:txBody>
      </p:sp>
      <p:pic>
        <p:nvPicPr>
          <p:cNvPr id="1031" name="Picture 7" descr="\\sanjo\Motohara\Presentations\1010118subarufutureinst\s-robohand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t="28538" r="4461" b="17428"/>
          <a:stretch/>
        </p:blipFill>
        <p:spPr bwMode="auto">
          <a:xfrm flipH="1">
            <a:off x="6106486" y="3175995"/>
            <a:ext cx="3036422" cy="133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01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882321" y="2420888"/>
            <a:ext cx="7408333" cy="3450696"/>
          </a:xfrm>
        </p:spPr>
        <p:txBody>
          <a:bodyPr/>
          <a:lstStyle/>
          <a:p>
            <a:r>
              <a:rPr kumimoji="1" lang="en-US" altLang="ja-JP" dirty="0" smtClean="0"/>
              <a:t>Maximum # of mask slit : 20 </a:t>
            </a:r>
          </a:p>
          <a:p>
            <a:r>
              <a:rPr lang="en-US" altLang="ja-JP" dirty="0" smtClean="0"/>
              <a:t>New design with high reliability</a:t>
            </a:r>
          </a:p>
          <a:p>
            <a:pPr lvl="1"/>
            <a:r>
              <a:rPr kumimoji="1" lang="en-US" altLang="ja-JP" dirty="0" smtClean="0"/>
              <a:t>Magnet </a:t>
            </a:r>
            <a:r>
              <a:rPr lang="en-US" altLang="ja-JP" dirty="0" smtClean="0"/>
              <a:t>– latch (Both at the focus and the stock)</a:t>
            </a:r>
          </a:p>
          <a:p>
            <a:pPr lvl="1"/>
            <a:r>
              <a:rPr lang="en-US" altLang="ja-JP" dirty="0" smtClean="0"/>
              <a:t>Operative even at the TAO </a:t>
            </a:r>
            <a:r>
              <a:rPr lang="en-US" altLang="ja-JP" dirty="0" err="1" smtClean="0"/>
              <a:t>Nasmyth</a:t>
            </a:r>
            <a:r>
              <a:rPr lang="en-US" altLang="ja-JP" dirty="0" smtClean="0"/>
              <a:t> focus</a:t>
            </a:r>
          </a:p>
          <a:p>
            <a:pPr lvl="1"/>
            <a:r>
              <a:rPr kumimoji="1" lang="en-US" altLang="ja-JP" dirty="0" smtClean="0"/>
              <a:t>Curved mask </a:t>
            </a:r>
            <a:r>
              <a:rPr lang="en-US" altLang="ja-JP" dirty="0" smtClean="0"/>
              <a:t>to adjust focal plane curvature</a:t>
            </a:r>
            <a:endParaRPr kumimoji="1" lang="en-US" altLang="ja-JP" dirty="0" smtClean="0"/>
          </a:p>
          <a:p>
            <a:pPr lvl="1"/>
            <a:endParaRPr kumimoji="1" lang="en-US" altLang="ja-JP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MOS Slit Unit / Holder</a:t>
            </a:r>
            <a:endParaRPr kumimoji="1" lang="ja-JP" altLang="en-US" dirty="0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20272" y="1268760"/>
            <a:ext cx="1676400" cy="193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20"/>
          <p:cNvGrpSpPr/>
          <p:nvPr/>
        </p:nvGrpSpPr>
        <p:grpSpPr>
          <a:xfrm>
            <a:off x="6732240" y="3898477"/>
            <a:ext cx="2232248" cy="2976331"/>
            <a:chOff x="5410200" y="4064000"/>
            <a:chExt cx="1866900" cy="2489200"/>
          </a:xfrm>
        </p:grpSpPr>
        <p:pic>
          <p:nvPicPr>
            <p:cNvPr id="7" name="Picture 3" descr="F:\DCIM\100KMA35\MA35053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5099050" y="4375150"/>
              <a:ext cx="2489200" cy="1866900"/>
            </a:xfrm>
            <a:prstGeom prst="rect">
              <a:avLst/>
            </a:prstGeom>
            <a:noFill/>
          </p:spPr>
        </p:pic>
        <p:sp>
          <p:nvSpPr>
            <p:cNvPr id="8" name="Oval 17"/>
            <p:cNvSpPr/>
            <p:nvPr/>
          </p:nvSpPr>
          <p:spPr>
            <a:xfrm>
              <a:off x="6477000" y="5791200"/>
              <a:ext cx="381000" cy="381000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18"/>
            <p:cNvSpPr/>
            <p:nvPr/>
          </p:nvSpPr>
          <p:spPr>
            <a:xfrm>
              <a:off x="6324600" y="6096000"/>
              <a:ext cx="381000" cy="381000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2"/>
          <p:cNvSpPr txBox="1"/>
          <p:nvPr/>
        </p:nvSpPr>
        <p:spPr>
          <a:xfrm>
            <a:off x="3419872" y="6413330"/>
            <a:ext cx="2701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chemeClr val="tx2">
                    <a:lumMod val="75000"/>
                  </a:schemeClr>
                </a:solidFill>
                <a:ea typeface="メイリオ" pitchFamily="50" charset="-128"/>
              </a:rPr>
              <a:t>Prototype Mask Holder</a:t>
            </a:r>
            <a:endParaRPr lang="en-US" sz="2000" dirty="0">
              <a:solidFill>
                <a:schemeClr val="tx2">
                  <a:lumMod val="75000"/>
                </a:schemeClr>
              </a:solidFill>
              <a:ea typeface="メイリオ" pitchFamily="50" charset="-128"/>
            </a:endParaRPr>
          </a:p>
        </p:txBody>
      </p:sp>
      <p:pic>
        <p:nvPicPr>
          <p:cNvPr id="12" name="Picture 4" descr="F:\DCIM\100KMA35\MA3505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857522"/>
            <a:ext cx="2667303" cy="2000478"/>
          </a:xfrm>
          <a:prstGeom prst="rect">
            <a:avLst/>
          </a:prstGeom>
          <a:noFill/>
        </p:spPr>
      </p:pic>
      <p:cxnSp>
        <p:nvCxnSpPr>
          <p:cNvPr id="13" name="Straight Arrow Connector 6"/>
          <p:cNvCxnSpPr/>
          <p:nvPr/>
        </p:nvCxnSpPr>
        <p:spPr>
          <a:xfrm>
            <a:off x="602382" y="6306144"/>
            <a:ext cx="2276405" cy="275928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7"/>
          <p:cNvSpPr txBox="1"/>
          <p:nvPr/>
        </p:nvSpPr>
        <p:spPr>
          <a:xfrm>
            <a:off x="1182051" y="6444108"/>
            <a:ext cx="829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ea typeface="メイリオ" pitchFamily="50" charset="-128"/>
              </a:rPr>
              <a:t>250mm</a:t>
            </a:r>
            <a:endParaRPr lang="en-US" sz="1600" dirty="0">
              <a:solidFill>
                <a:schemeClr val="tx2">
                  <a:lumMod val="75000"/>
                </a:schemeClr>
              </a:solidFill>
              <a:ea typeface="メイリオ" pitchFamily="50" charset="-128"/>
            </a:endParaRPr>
          </a:p>
        </p:txBody>
      </p:sp>
      <p:cxnSp>
        <p:nvCxnSpPr>
          <p:cNvPr id="15" name="Straight Arrow Connector 8"/>
          <p:cNvCxnSpPr/>
          <p:nvPr/>
        </p:nvCxnSpPr>
        <p:spPr>
          <a:xfrm rot="16200000" flipH="1">
            <a:off x="2533878" y="5892252"/>
            <a:ext cx="827784" cy="137964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9"/>
          <p:cNvSpPr txBox="1"/>
          <p:nvPr/>
        </p:nvSpPr>
        <p:spPr>
          <a:xfrm>
            <a:off x="2915816" y="5713511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ea typeface="メイリオ" pitchFamily="50" charset="-128"/>
              </a:rPr>
              <a:t>210mm</a:t>
            </a:r>
            <a:endParaRPr lang="en-US" sz="1600" dirty="0">
              <a:solidFill>
                <a:schemeClr val="tx2"/>
              </a:solidFill>
              <a:ea typeface="メイリオ" pitchFamily="50" charset="-128"/>
            </a:endParaRPr>
          </a:p>
        </p:txBody>
      </p:sp>
      <p:sp>
        <p:nvSpPr>
          <p:cNvPr id="18" name="Oval 13"/>
          <p:cNvSpPr/>
          <p:nvPr/>
        </p:nvSpPr>
        <p:spPr>
          <a:xfrm>
            <a:off x="1281608" y="5340395"/>
            <a:ext cx="344910" cy="344910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" name="Oval 14"/>
          <p:cNvSpPr/>
          <p:nvPr/>
        </p:nvSpPr>
        <p:spPr>
          <a:xfrm>
            <a:off x="2523283" y="5409378"/>
            <a:ext cx="344910" cy="344910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" name="Oval 15"/>
          <p:cNvSpPr/>
          <p:nvPr/>
        </p:nvSpPr>
        <p:spPr>
          <a:xfrm>
            <a:off x="798733" y="5961235"/>
            <a:ext cx="344910" cy="344910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1" name="Oval 16"/>
          <p:cNvSpPr/>
          <p:nvPr/>
        </p:nvSpPr>
        <p:spPr>
          <a:xfrm>
            <a:off x="2592265" y="6099198"/>
            <a:ext cx="344910" cy="344910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2" name="TextBox 22"/>
          <p:cNvSpPr txBox="1"/>
          <p:nvPr/>
        </p:nvSpPr>
        <p:spPr>
          <a:xfrm>
            <a:off x="539552" y="4890646"/>
            <a:ext cx="18838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err="1" smtClean="0">
                <a:solidFill>
                  <a:schemeClr val="tx2"/>
                </a:solidFill>
                <a:ea typeface="メイリオ" pitchFamily="50" charset="-128"/>
              </a:rPr>
              <a:t>Neodyium</a:t>
            </a:r>
            <a:r>
              <a:rPr lang="en-US" altLang="ja-JP" sz="1600" dirty="0" smtClean="0">
                <a:solidFill>
                  <a:schemeClr val="tx2"/>
                </a:solidFill>
                <a:ea typeface="メイリオ" pitchFamily="50" charset="-128"/>
              </a:rPr>
              <a:t> Magnets</a:t>
            </a:r>
            <a:endParaRPr lang="en-US" sz="1600" dirty="0">
              <a:solidFill>
                <a:schemeClr val="tx2"/>
              </a:solidFill>
              <a:ea typeface="メイリオ" pitchFamily="50" charset="-128"/>
            </a:endParaRPr>
          </a:p>
        </p:txBody>
      </p:sp>
      <p:cxnSp>
        <p:nvCxnSpPr>
          <p:cNvPr id="23" name="Straight Connector 24"/>
          <p:cNvCxnSpPr>
            <a:endCxn id="18" idx="0"/>
          </p:cNvCxnSpPr>
          <p:nvPr/>
        </p:nvCxnSpPr>
        <p:spPr>
          <a:xfrm>
            <a:off x="1269208" y="5202432"/>
            <a:ext cx="184855" cy="13796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82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ja-JP" dirty="0" smtClean="0"/>
              <a:t>2010/Nov : Array #1, #2 delivery</a:t>
            </a:r>
          </a:p>
          <a:p>
            <a:r>
              <a:rPr lang="en-US" altLang="ja-JP" dirty="0" smtClean="0"/>
              <a:t>2011/Jan : Closing design phase</a:t>
            </a:r>
          </a:p>
          <a:p>
            <a:r>
              <a:rPr lang="en-US" altLang="ja-JP" dirty="0" smtClean="0"/>
              <a:t>2011/Jan : Array #3, #4 delivery</a:t>
            </a:r>
          </a:p>
          <a:p>
            <a:r>
              <a:rPr lang="en-US" altLang="ja-JP" dirty="0" smtClean="0"/>
              <a:t>2011/Jan : Dichroic mirror delivery</a:t>
            </a:r>
          </a:p>
          <a:p>
            <a:r>
              <a:rPr lang="en-US" altLang="ja-JP" dirty="0" smtClean="0"/>
              <a:t>2011/Mar : Completion of a new laboratory building</a:t>
            </a:r>
          </a:p>
          <a:p>
            <a:r>
              <a:rPr kumimoji="1" lang="en-US" altLang="ja-JP" dirty="0" smtClean="0"/>
              <a:t>2011/Mar: Delivery of the </a:t>
            </a:r>
            <a:r>
              <a:rPr kumimoji="1" lang="en-US" altLang="ja-JP" dirty="0" err="1" smtClean="0"/>
              <a:t>dewar</a:t>
            </a:r>
            <a:r>
              <a:rPr kumimoji="1" lang="en-US" altLang="ja-JP" dirty="0" smtClean="0"/>
              <a:t>, MOS, optics </a:t>
            </a:r>
            <a:r>
              <a:rPr kumimoji="1" lang="en-US" altLang="ja-JP" dirty="0" err="1" smtClean="0"/>
              <a:t>componetns</a:t>
            </a:r>
            <a:endParaRPr kumimoji="1" lang="en-US" altLang="ja-JP" dirty="0" smtClean="0"/>
          </a:p>
          <a:p>
            <a:r>
              <a:rPr lang="en-US" altLang="ja-JP" dirty="0" smtClean="0"/>
              <a:t>2011/Q2-2012/Q2 : Assembly, adjustment, etc…</a:t>
            </a:r>
          </a:p>
          <a:p>
            <a:r>
              <a:rPr kumimoji="1" lang="en-US" altLang="ja-JP" dirty="0" smtClean="0"/>
              <a:t>2012/Q3 or later : Transport to Subaru, setup</a:t>
            </a:r>
          </a:p>
          <a:p>
            <a:r>
              <a:rPr lang="en-US" altLang="ja-JP" dirty="0" smtClean="0"/>
              <a:t>2013/Q1 : First Light at Subaru </a:t>
            </a:r>
            <a:r>
              <a:rPr lang="en-US" altLang="ja-JP" dirty="0"/>
              <a:t>?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Schedule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5780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043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Wii be completed in mid-March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New Building at </a:t>
            </a:r>
            <a:r>
              <a:rPr kumimoji="1" lang="en-US" altLang="ja-JP" dirty="0" err="1" smtClean="0"/>
              <a:t>Mitaka</a:t>
            </a:r>
            <a:endParaRPr kumimoji="1"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" r="829"/>
          <a:stretch/>
        </p:blipFill>
        <p:spPr bwMode="auto">
          <a:xfrm>
            <a:off x="0" y="3630935"/>
            <a:ext cx="9144000" cy="322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\\sanjo\Motohara\Presentations\1010118subarufutureinst\s-IMG_24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317316"/>
            <a:ext cx="5314347" cy="354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85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Mask Catcher Unit</a:t>
            </a:r>
            <a:endParaRPr kumimoji="1" lang="ja-JP" altLang="en-US" dirty="0"/>
          </a:p>
        </p:txBody>
      </p:sp>
      <p:pic>
        <p:nvPicPr>
          <p:cNvPr id="4100" name="Picture 4" descr="\\sanjo\Motohara\Presentations\1010118subarufutureinst\s-robohand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702" y="2074962"/>
            <a:ext cx="6326991" cy="421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1020996_converted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2660" y="2348880"/>
            <a:ext cx="6135688" cy="3451225"/>
          </a:xfrm>
        </p:spPr>
      </p:pic>
    </p:spTree>
    <p:extLst>
      <p:ext uri="{BB962C8B-B14F-4D97-AF65-F5344CB8AC3E}">
        <p14:creationId xmlns:p14="http://schemas.microsoft.com/office/powerpoint/2010/main" val="142385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Atmospheric Transmittance</a:t>
            </a:r>
            <a:endParaRPr kumimoji="1" lang="ja-JP" altLang="en-US" dirty="0"/>
          </a:p>
        </p:txBody>
      </p:sp>
      <p:pic>
        <p:nvPicPr>
          <p:cNvPr id="4" name="図 8" descr="trans_26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71"/>
          <a:stretch>
            <a:fillRect/>
          </a:stretch>
        </p:blipFill>
        <p:spPr bwMode="auto">
          <a:xfrm>
            <a:off x="790847" y="5555655"/>
            <a:ext cx="7019925" cy="132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9" descr="trans_4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79"/>
          <a:stretch>
            <a:fillRect/>
          </a:stretch>
        </p:blipFill>
        <p:spPr bwMode="auto">
          <a:xfrm>
            <a:off x="790847" y="4068516"/>
            <a:ext cx="7021513" cy="137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10" descr="trans_56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22"/>
          <a:stretch>
            <a:fillRect/>
          </a:stretch>
        </p:blipFill>
        <p:spPr bwMode="auto">
          <a:xfrm>
            <a:off x="790847" y="2564904"/>
            <a:ext cx="7019925" cy="132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220"/>
          <p:cNvSpPr txBox="1">
            <a:spLocks noChangeArrowheads="1"/>
          </p:cNvSpPr>
          <p:nvPr/>
        </p:nvSpPr>
        <p:spPr bwMode="auto">
          <a:xfrm>
            <a:off x="6217245" y="2551435"/>
            <a:ext cx="12350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 dirty="0">
                <a:solidFill>
                  <a:schemeClr val="tx2"/>
                </a:solidFill>
              </a:rPr>
              <a:t>5600m</a:t>
            </a:r>
          </a:p>
          <a:p>
            <a:r>
              <a:rPr lang="en-US" altLang="ja-JP" sz="1400" dirty="0">
                <a:solidFill>
                  <a:schemeClr val="tx2"/>
                </a:solidFill>
              </a:rPr>
              <a:t>PWV=0.5mm</a:t>
            </a:r>
          </a:p>
        </p:txBody>
      </p:sp>
      <p:sp>
        <p:nvSpPr>
          <p:cNvPr id="8" name="テキスト ボックス 221"/>
          <p:cNvSpPr txBox="1">
            <a:spLocks noChangeArrowheads="1"/>
          </p:cNvSpPr>
          <p:nvPr/>
        </p:nvSpPr>
        <p:spPr bwMode="auto">
          <a:xfrm>
            <a:off x="6217245" y="4063603"/>
            <a:ext cx="12350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 dirty="0">
                <a:solidFill>
                  <a:srgbClr val="33CC33"/>
                </a:solidFill>
              </a:rPr>
              <a:t>4200m</a:t>
            </a:r>
          </a:p>
          <a:p>
            <a:r>
              <a:rPr lang="en-US" altLang="ja-JP" sz="1400" dirty="0">
                <a:solidFill>
                  <a:srgbClr val="33CC33"/>
                </a:solidFill>
              </a:rPr>
              <a:t>PWV=1.0mm</a:t>
            </a:r>
          </a:p>
        </p:txBody>
      </p:sp>
      <p:sp>
        <p:nvSpPr>
          <p:cNvPr id="9" name="テキスト ボックス 222"/>
          <p:cNvSpPr txBox="1">
            <a:spLocks noChangeArrowheads="1"/>
          </p:cNvSpPr>
          <p:nvPr/>
        </p:nvSpPr>
        <p:spPr bwMode="auto">
          <a:xfrm>
            <a:off x="6217245" y="5575771"/>
            <a:ext cx="12350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FF0000"/>
                </a:solidFill>
              </a:rPr>
              <a:t>2600m</a:t>
            </a:r>
          </a:p>
          <a:p>
            <a:r>
              <a:rPr lang="en-US" altLang="ja-JP" sz="1400">
                <a:solidFill>
                  <a:srgbClr val="FF0000"/>
                </a:solidFill>
              </a:rPr>
              <a:t>PWV=6.0mm</a:t>
            </a:r>
          </a:p>
        </p:txBody>
      </p:sp>
    </p:spTree>
    <p:extLst>
      <p:ext uri="{BB962C8B-B14F-4D97-AF65-F5344CB8AC3E}">
        <p14:creationId xmlns:p14="http://schemas.microsoft.com/office/powerpoint/2010/main" val="149732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872067" y="2348880"/>
            <a:ext cx="7408333" cy="3450696"/>
          </a:xfrm>
        </p:spPr>
        <p:txBody>
          <a:bodyPr/>
          <a:lstStyle/>
          <a:p>
            <a:r>
              <a:rPr lang="en-US" altLang="ja-JP" dirty="0" smtClean="0"/>
              <a:t>Construct an infrared-optimized 6.5m telescope at the world’s highest site of 5650m(18000ft) altitude, Co. </a:t>
            </a:r>
            <a:r>
              <a:rPr lang="en-US" altLang="ja-JP" dirty="0" err="1" smtClean="0"/>
              <a:t>Chajnantor</a:t>
            </a:r>
            <a:r>
              <a:rPr lang="en-US" altLang="ja-JP" dirty="0" smtClean="0"/>
              <a:t> at Atacama desert, Chile</a:t>
            </a:r>
          </a:p>
          <a:p>
            <a:r>
              <a:rPr kumimoji="1" lang="en-US" altLang="ja-JP" dirty="0" smtClean="0"/>
              <a:t>Current status:</a:t>
            </a:r>
          </a:p>
          <a:p>
            <a:pPr lvl="1"/>
            <a:r>
              <a:rPr lang="en-US" altLang="ja-JP" dirty="0" smtClean="0"/>
              <a:t>Installed a 1m telescope (called </a:t>
            </a:r>
            <a:r>
              <a:rPr lang="en-US" altLang="ja-JP" dirty="0" err="1" smtClean="0"/>
              <a:t>miniTAO</a:t>
            </a:r>
            <a:r>
              <a:rPr lang="en-US" altLang="ja-JP" dirty="0" smtClean="0"/>
              <a:t>), and started observations in the near- to mid infrared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TAO</a:t>
            </a:r>
            <a:br>
              <a:rPr kumimoji="1" lang="en-US" altLang="ja-JP" dirty="0" smtClean="0"/>
            </a:br>
            <a:r>
              <a:rPr lang="en-US" altLang="ja-JP" sz="2400" dirty="0" smtClean="0"/>
              <a:t>The University of Tokyo Atacama Observatory Project</a:t>
            </a:r>
            <a:endParaRPr kumimoji="1" lang="ja-JP" altLang="en-US" sz="2400" dirty="0"/>
          </a:p>
        </p:txBody>
      </p:sp>
      <p:pic>
        <p:nvPicPr>
          <p:cNvPr id="8" name="Picture 4" descr="PB290117"/>
          <p:cNvPicPr>
            <a:picLocks noChangeAspect="1" noChangeArrowheads="1"/>
          </p:cNvPicPr>
          <p:nvPr/>
        </p:nvPicPr>
        <p:blipFill>
          <a:blip r:embed="rId2" cstate="print"/>
          <a:srcRect l="14655" b="21944"/>
          <a:stretch>
            <a:fillRect/>
          </a:stretch>
        </p:blipFill>
        <p:spPr bwMode="auto">
          <a:xfrm>
            <a:off x="337591" y="4869160"/>
            <a:ext cx="2650233" cy="1988253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9" name="Down Arrow 6"/>
          <p:cNvSpPr/>
          <p:nvPr/>
        </p:nvSpPr>
        <p:spPr>
          <a:xfrm>
            <a:off x="1816949" y="4941231"/>
            <a:ext cx="256474" cy="411962"/>
          </a:xfrm>
          <a:prstGeom prst="downArrow">
            <a:avLst>
              <a:gd name="adj1" fmla="val 27517"/>
              <a:gd name="adj2" fmla="val 83724"/>
            </a:avLst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図 5" descr="mIMG_17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797153"/>
            <a:ext cx="3096646" cy="2065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図 6" descr="mP101014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337707"/>
            <a:ext cx="1909956" cy="254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038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Dichroic Mirror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7127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827584" y="2474892"/>
            <a:ext cx="7408333" cy="2193107"/>
          </a:xfrm>
        </p:spPr>
        <p:txBody>
          <a:bodyPr>
            <a:normAutofit/>
          </a:bodyPr>
          <a:lstStyle/>
          <a:p>
            <a:r>
              <a:rPr lang="en-US" altLang="ja-JP" dirty="0"/>
              <a:t>P</a:t>
            </a:r>
            <a:r>
              <a:rPr lang="en-US" altLang="ja-JP" dirty="0" smtClean="0"/>
              <a:t>hotometric nights &gt; 60%, / usable &gt;80% (Miyata+08)</a:t>
            </a:r>
          </a:p>
          <a:p>
            <a:r>
              <a:rPr lang="en-US" altLang="ja-JP" dirty="0" smtClean="0"/>
              <a:t>Median Seeing 0.7</a:t>
            </a:r>
            <a:r>
              <a:rPr lang="en-US" altLang="ja-JP" dirty="0"/>
              <a:t>” </a:t>
            </a:r>
            <a:r>
              <a:rPr lang="en-US" altLang="ja-JP" dirty="0" smtClean="0"/>
              <a:t> @ V-band (KM+08</a:t>
            </a:r>
            <a:r>
              <a:rPr lang="en-US" altLang="ja-JP" dirty="0"/>
              <a:t>)</a:t>
            </a:r>
            <a:endParaRPr lang="ja-JP" altLang="en-US" dirty="0"/>
          </a:p>
          <a:p>
            <a:r>
              <a:rPr kumimoji="1" lang="en-US" altLang="ja-JP" dirty="0" smtClean="0"/>
              <a:t>High Transmittance by low pressure (&lt;0.5atm) + dry climate &lt;= PWV 0.5mm (25%tile)  (1mm@MKO)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Advantage of Co. </a:t>
            </a:r>
            <a:r>
              <a:rPr kumimoji="1" lang="en-US" altLang="ja-JP" dirty="0" err="1" smtClean="0"/>
              <a:t>Chajnantor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783100" y="5903893"/>
            <a:ext cx="76328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>
                <a:solidFill>
                  <a:srgbClr val="FF0000"/>
                </a:solidFill>
                <a:latin typeface="+mj-lt"/>
              </a:rPr>
              <a:t>Excellent observational condition </a:t>
            </a:r>
            <a:r>
              <a:rPr lang="en-US" altLang="ja-JP" sz="2800" dirty="0" smtClean="0">
                <a:solidFill>
                  <a:srgbClr val="FF0000"/>
                </a:solidFill>
                <a:latin typeface="+mj-lt"/>
              </a:rPr>
              <a:t>in</a:t>
            </a:r>
          </a:p>
          <a:p>
            <a:pPr algn="ctr"/>
            <a:r>
              <a:rPr lang="en-US" altLang="ja-JP" sz="2800" dirty="0" smtClean="0">
                <a:solidFill>
                  <a:srgbClr val="FF0000"/>
                </a:solidFill>
                <a:latin typeface="+mj-lt"/>
              </a:rPr>
              <a:t>both </a:t>
            </a:r>
            <a:r>
              <a:rPr lang="en-US" altLang="ja-JP" sz="2800" dirty="0">
                <a:solidFill>
                  <a:srgbClr val="FF0000"/>
                </a:solidFill>
                <a:latin typeface="+mj-lt"/>
              </a:rPr>
              <a:t>NIR(1-2.5mm) and MIR (5-40mm)</a:t>
            </a:r>
          </a:p>
        </p:txBody>
      </p:sp>
      <p:grpSp>
        <p:nvGrpSpPr>
          <p:cNvPr id="7" name="グループ化 6"/>
          <p:cNvGrpSpPr/>
          <p:nvPr/>
        </p:nvGrpSpPr>
        <p:grpSpPr>
          <a:xfrm>
            <a:off x="111267" y="4437112"/>
            <a:ext cx="8024274" cy="1329730"/>
            <a:chOff x="111267" y="4437112"/>
            <a:chExt cx="8024274" cy="1329730"/>
          </a:xfrm>
        </p:grpSpPr>
        <p:pic>
          <p:nvPicPr>
            <p:cNvPr id="5" name="図 10" descr="trans_560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722"/>
            <a:stretch>
              <a:fillRect/>
            </a:stretch>
          </p:blipFill>
          <p:spPr bwMode="auto">
            <a:xfrm>
              <a:off x="1115616" y="4437112"/>
              <a:ext cx="7019925" cy="1329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111267" y="4725144"/>
              <a:ext cx="15766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Atmospheric</a:t>
              </a:r>
            </a:p>
            <a:p>
              <a:r>
                <a:rPr lang="en-US" altLang="ja-JP" dirty="0" smtClean="0"/>
                <a:t>Transmittance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945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223995" y="2675467"/>
            <a:ext cx="4348005" cy="3450696"/>
          </a:xfrm>
        </p:spPr>
        <p:txBody>
          <a:bodyPr>
            <a:normAutofit fontScale="92500"/>
          </a:bodyPr>
          <a:lstStyle/>
          <a:p>
            <a:r>
              <a:rPr kumimoji="1" lang="en-US" altLang="ja-JP" dirty="0" smtClean="0"/>
              <a:t>NIR Spectrograph for TAO 6.5m</a:t>
            </a:r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Wide-Field</a:t>
            </a:r>
            <a:r>
              <a:rPr lang="en-US" altLang="ja-JP" dirty="0" smtClean="0"/>
              <a:t> (9.6’ </a:t>
            </a:r>
            <a:r>
              <a:rPr lang="en-US" altLang="ja-JP" dirty="0" smtClean="0">
                <a:latin typeface="Symbol" pitchFamily="18" charset="2"/>
              </a:rPr>
              <a:t>f </a:t>
            </a:r>
            <a:r>
              <a:rPr lang="en-US" altLang="ja-JP" dirty="0" err="1" smtClean="0"/>
              <a:t>FoV</a:t>
            </a:r>
            <a:r>
              <a:rPr lang="en-US" altLang="ja-JP" dirty="0" smtClean="0"/>
              <a:t> on TAO)</a:t>
            </a:r>
          </a:p>
          <a:p>
            <a:pPr lvl="1"/>
            <a:r>
              <a:rPr kumimoji="1" lang="en-US" altLang="ja-JP" dirty="0" smtClean="0">
                <a:solidFill>
                  <a:srgbClr val="FF0000"/>
                </a:solidFill>
              </a:rPr>
              <a:t>MOS</a:t>
            </a:r>
            <a:r>
              <a:rPr kumimoji="1" lang="en-US" altLang="ja-JP" dirty="0" smtClean="0"/>
              <a:t> Spectrograph</a:t>
            </a:r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2-band simultaneous </a:t>
            </a:r>
            <a:r>
              <a:rPr lang="en-US" altLang="ja-JP" dirty="0" smtClean="0"/>
              <a:t>Imaging/Spectroscopy</a:t>
            </a:r>
            <a:br>
              <a:rPr lang="en-US" altLang="ja-JP" dirty="0" smtClean="0"/>
            </a:br>
            <a:r>
              <a:rPr lang="ja-JP" altLang="en-US" dirty="0" smtClean="0"/>
              <a:t>　</a:t>
            </a:r>
            <a:r>
              <a:rPr lang="en-US" altLang="ja-JP" dirty="0" smtClean="0"/>
              <a:t>: 0.9-1.4 and 1.4-2.5</a:t>
            </a:r>
            <a:r>
              <a:rPr lang="en-US" altLang="ja-JP" dirty="0" smtClean="0">
                <a:latin typeface="Symbol" pitchFamily="18" charset="2"/>
              </a:rPr>
              <a:t>m</a:t>
            </a:r>
            <a:r>
              <a:rPr lang="en-US" altLang="ja-JP" dirty="0" smtClean="0"/>
              <a:t>m</a:t>
            </a:r>
          </a:p>
          <a:p>
            <a:pPr lvl="1"/>
            <a:r>
              <a:rPr lang="en-US" altLang="ja-JP" dirty="0" smtClean="0"/>
              <a:t>R~1000 (4pix/0.52”slit)</a:t>
            </a:r>
          </a:p>
          <a:p>
            <a:r>
              <a:rPr lang="en-US" altLang="ja-JP" dirty="0"/>
              <a:t>Funded as a part of  “Economy Stimulus Budget ”, 2009-2010</a:t>
            </a:r>
          </a:p>
          <a:p>
            <a:pPr lvl="1"/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SWIMS </a:t>
            </a:r>
            <a:br>
              <a:rPr kumimoji="1" lang="en-US" altLang="ja-JP" dirty="0" smtClean="0"/>
            </a:br>
            <a:r>
              <a:rPr lang="en-US" altLang="ja-JP" sz="2700" dirty="0" smtClean="0"/>
              <a:t>Simultaneous-color Wide-field Imager and </a:t>
            </a:r>
            <a:br>
              <a:rPr lang="en-US" altLang="ja-JP" sz="2700" dirty="0" smtClean="0"/>
            </a:br>
            <a:r>
              <a:rPr lang="en-US" altLang="ja-JP" sz="2700" dirty="0" smtClean="0"/>
              <a:t>Multi-object Spectrograph</a:t>
            </a:r>
            <a:endParaRPr kumimoji="1" lang="ja-JP" altLang="en-US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4417442" y="2455901"/>
            <a:ext cx="4555220" cy="4285467"/>
            <a:chOff x="4417442" y="2455901"/>
            <a:chExt cx="4555220" cy="4285467"/>
          </a:xfrm>
        </p:grpSpPr>
        <p:pic>
          <p:nvPicPr>
            <p:cNvPr id="1027" name="Picture 3" descr="\\sanjo\Motohara\Presentations\1010118subarufutureinst\sketch\swimsall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7442" y="2581523"/>
              <a:ext cx="4203377" cy="4159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11"/>
            <p:cNvSpPr txBox="1"/>
            <p:nvPr/>
          </p:nvSpPr>
          <p:spPr>
            <a:xfrm>
              <a:off x="8303889" y="2455901"/>
              <a:ext cx="6687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2">
                      <a:lumMod val="75000"/>
                    </a:schemeClr>
                  </a:solidFill>
                  <a:ea typeface="メイリオ" pitchFamily="50" charset="-128"/>
                </a:rPr>
                <a:t>2.0m</a:t>
              </a:r>
              <a:endParaRPr lang="en-US" b="1" dirty="0">
                <a:solidFill>
                  <a:schemeClr val="tx2">
                    <a:lumMod val="75000"/>
                  </a:schemeClr>
                </a:solidFill>
                <a:ea typeface="メイリオ" pitchFamily="50" charset="-128"/>
              </a:endParaRPr>
            </a:p>
          </p:txBody>
        </p:sp>
        <p:cxnSp>
          <p:nvCxnSpPr>
            <p:cNvPr id="7" name="Straight Arrow Connector 10"/>
            <p:cNvCxnSpPr/>
            <p:nvPr/>
          </p:nvCxnSpPr>
          <p:spPr>
            <a:xfrm>
              <a:off x="8722581" y="2780664"/>
              <a:ext cx="0" cy="2520544"/>
            </a:xfrm>
            <a:prstGeom prst="straightConnector1">
              <a:avLst/>
            </a:prstGeom>
            <a:ln>
              <a:solidFill>
                <a:schemeClr val="tx2">
                  <a:lumMod val="75000"/>
                </a:schemeClr>
              </a:solidFill>
              <a:prstDash val="dash"/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9208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07504" y="2636912"/>
            <a:ext cx="4348005" cy="3450696"/>
          </a:xfrm>
        </p:spPr>
        <p:txBody>
          <a:bodyPr>
            <a:normAutofit fontScale="92500"/>
          </a:bodyPr>
          <a:lstStyle/>
          <a:p>
            <a:r>
              <a:rPr kumimoji="1" lang="en-US" altLang="ja-JP" dirty="0" smtClean="0"/>
              <a:t>High transmittance at TAO site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: Ideal for the </a:t>
            </a:r>
            <a:r>
              <a:rPr lang="en-US" altLang="ja-JP" dirty="0" smtClean="0">
                <a:solidFill>
                  <a:srgbClr val="FF0000"/>
                </a:solidFill>
              </a:rPr>
              <a:t>redshift survey </a:t>
            </a:r>
            <a:r>
              <a:rPr lang="en-US" altLang="ja-JP" dirty="0" smtClean="0"/>
              <a:t>in the infrared</a:t>
            </a:r>
          </a:p>
          <a:p>
            <a:r>
              <a:rPr lang="en-US" altLang="ja-JP" dirty="0" smtClean="0"/>
              <a:t>Full 0.9-2.5</a:t>
            </a:r>
            <a:r>
              <a:rPr lang="en-US" altLang="ja-JP" dirty="0" smtClean="0">
                <a:latin typeface="Symbol" pitchFamily="18" charset="2"/>
              </a:rPr>
              <a:t>m</a:t>
            </a:r>
            <a:r>
              <a:rPr lang="en-US" altLang="ja-JP" dirty="0" smtClean="0"/>
              <a:t>m spectra can be obtained simultaneously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 smtClean="0"/>
              <a:t>: </a:t>
            </a:r>
            <a:r>
              <a:rPr lang="en-US" altLang="ja-JP" dirty="0" smtClean="0">
                <a:solidFill>
                  <a:srgbClr val="FF0000"/>
                </a:solidFill>
              </a:rPr>
              <a:t>precise continuum / line ratio measurement </a:t>
            </a:r>
            <a:r>
              <a:rPr lang="en-US" altLang="ja-JP" dirty="0" smtClean="0"/>
              <a:t>possible</a:t>
            </a:r>
          </a:p>
          <a:p>
            <a:r>
              <a:rPr lang="en-US" altLang="ja-JP" dirty="0" smtClean="0"/>
              <a:t>Simultaneous Hi-z Narrow-band Imaging (e.g. H</a:t>
            </a:r>
            <a:r>
              <a:rPr lang="en-US" altLang="ja-JP" dirty="0" smtClean="0">
                <a:latin typeface="Symbol" pitchFamily="18" charset="2"/>
              </a:rPr>
              <a:t>a</a:t>
            </a:r>
            <a:r>
              <a:rPr lang="en-US" altLang="ja-JP" dirty="0" smtClean="0"/>
              <a:t>/OIII, </a:t>
            </a:r>
            <a:r>
              <a:rPr lang="en-US" altLang="ja-JP" dirty="0" err="1" smtClean="0"/>
              <a:t>H</a:t>
            </a:r>
            <a:r>
              <a:rPr lang="en-US" altLang="ja-JP" dirty="0" err="1" smtClean="0">
                <a:latin typeface="Symbol" pitchFamily="18" charset="2"/>
              </a:rPr>
              <a:t>b</a:t>
            </a:r>
            <a:r>
              <a:rPr lang="en-US" altLang="ja-JP" dirty="0" smtClean="0"/>
              <a:t>/OII)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Science with SWIMS</a:t>
            </a:r>
            <a:br>
              <a:rPr kumimoji="1" lang="en-US" altLang="ja-JP" dirty="0" smtClean="0"/>
            </a:br>
            <a:r>
              <a:rPr kumimoji="1" lang="en-US" altLang="ja-JP" sz="3600" dirty="0" smtClean="0"/>
              <a:t>Galaxy </a:t>
            </a:r>
            <a:r>
              <a:rPr lang="en-US" altLang="ja-JP" sz="3600" dirty="0" smtClean="0"/>
              <a:t>Redshift </a:t>
            </a:r>
            <a:r>
              <a:rPr lang="en-US" altLang="ja-JP" sz="3600" dirty="0" err="1" smtClean="0"/>
              <a:t>Surevey</a:t>
            </a:r>
            <a:endParaRPr kumimoji="1" lang="ja-JP" altLang="en-US" sz="36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924944"/>
            <a:ext cx="479405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8300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251520" y="2636912"/>
            <a:ext cx="7408333" cy="3450696"/>
          </a:xfrm>
        </p:spPr>
        <p:txBody>
          <a:bodyPr/>
          <a:lstStyle/>
          <a:p>
            <a:r>
              <a:rPr kumimoji="1" lang="en-US" altLang="ja-JP" dirty="0" smtClean="0"/>
              <a:t>Hydrogen </a:t>
            </a:r>
            <a:r>
              <a:rPr kumimoji="1" lang="en-US" altLang="ja-JP" dirty="0" err="1" smtClean="0"/>
              <a:t>Pa</a:t>
            </a:r>
            <a:r>
              <a:rPr kumimoji="1" lang="en-US" altLang="ja-JP" dirty="0" err="1" smtClean="0">
                <a:latin typeface="Symbol" pitchFamily="18" charset="2"/>
              </a:rPr>
              <a:t>a</a:t>
            </a:r>
            <a:r>
              <a:rPr kumimoji="1" lang="en-US" altLang="ja-JP" dirty="0" smtClean="0"/>
              <a:t> line (1.8751mm) </a:t>
            </a:r>
            <a:r>
              <a:rPr lang="en-US" altLang="ja-JP" dirty="0" smtClean="0"/>
              <a:t>available</a:t>
            </a:r>
          </a:p>
          <a:p>
            <a:pPr lvl="1"/>
            <a:r>
              <a:rPr kumimoji="1" lang="en-US" altLang="ja-JP" dirty="0" smtClean="0"/>
              <a:t>Strongest Hydrogen Line in NIR</a:t>
            </a:r>
          </a:p>
          <a:p>
            <a:pPr lvl="1"/>
            <a:r>
              <a:rPr lang="en-US" altLang="ja-JP" dirty="0" smtClean="0"/>
              <a:t>Good probe in dusty environment</a:t>
            </a:r>
            <a:endParaRPr kumimoji="1" lang="en-US" altLang="ja-JP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Science with SWIMS</a:t>
            </a:r>
            <a:br>
              <a:rPr kumimoji="1" lang="en-US" altLang="ja-JP" dirty="0" smtClean="0"/>
            </a:br>
            <a:r>
              <a:rPr lang="en-US" altLang="ja-JP" sz="3600" dirty="0" smtClean="0"/>
              <a:t>New Window for </a:t>
            </a:r>
            <a:r>
              <a:rPr lang="en-US" altLang="ja-JP" sz="3600" dirty="0" err="1" smtClean="0"/>
              <a:t>Pa</a:t>
            </a:r>
            <a:r>
              <a:rPr lang="en-US" altLang="ja-JP" sz="3600" dirty="0" err="1" smtClean="0">
                <a:latin typeface="Symbol" pitchFamily="18" charset="2"/>
              </a:rPr>
              <a:t>a</a:t>
            </a:r>
            <a:endParaRPr kumimoji="1" lang="ja-JP" altLang="en-US" dirty="0">
              <a:latin typeface="Symbol" pitchFamily="18" charset="2"/>
            </a:endParaRPr>
          </a:p>
        </p:txBody>
      </p:sp>
      <p:pic>
        <p:nvPicPr>
          <p:cNvPr id="5" name="図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56"/>
          <a:stretch>
            <a:fillRect/>
          </a:stretch>
        </p:blipFill>
        <p:spPr bwMode="auto">
          <a:xfrm>
            <a:off x="4355976" y="3933056"/>
            <a:ext cx="4659887" cy="266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971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err="1" smtClean="0"/>
              <a:t>Pa</a:t>
            </a:r>
            <a:r>
              <a:rPr kumimoji="1" lang="en-US" altLang="ja-JP" dirty="0" err="1" smtClean="0">
                <a:latin typeface="Symbol" pitchFamily="18" charset="2"/>
              </a:rPr>
              <a:t>a</a:t>
            </a:r>
            <a:r>
              <a:rPr kumimoji="1" lang="en-US" altLang="ja-JP" dirty="0" smtClean="0"/>
              <a:t> Imagin</a:t>
            </a:r>
            <a:r>
              <a:rPr lang="en-US" altLang="ja-JP" dirty="0" smtClean="0"/>
              <a:t>g with ANIR</a:t>
            </a:r>
            <a:br>
              <a:rPr lang="en-US" altLang="ja-JP" dirty="0" smtClean="0"/>
            </a:br>
            <a:r>
              <a:rPr lang="en-US" altLang="ja-JP" dirty="0" smtClean="0"/>
              <a:t>at Co. </a:t>
            </a:r>
            <a:r>
              <a:rPr lang="en-US" altLang="ja-JP" dirty="0" err="1" smtClean="0"/>
              <a:t>Chajnantor</a:t>
            </a:r>
            <a:endParaRPr kumimoji="1" lang="ja-JP" altLang="en-US" dirty="0"/>
          </a:p>
        </p:txBody>
      </p:sp>
      <p:pic>
        <p:nvPicPr>
          <p:cNvPr id="4" name="図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8" y="2177256"/>
            <a:ext cx="4479418" cy="348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07504" y="5273600"/>
            <a:ext cx="253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1"/>
                </a:solidFill>
              </a:rPr>
              <a:t>Galactic Center (</a:t>
            </a:r>
            <a:r>
              <a:rPr kumimoji="1" lang="en-US" altLang="ja-JP" b="1" dirty="0" err="1" smtClean="0">
                <a:solidFill>
                  <a:schemeClr val="bg1"/>
                </a:solidFill>
              </a:rPr>
              <a:t>Sgr</a:t>
            </a:r>
            <a:r>
              <a:rPr kumimoji="1" lang="en-US" altLang="ja-JP" b="1" dirty="0" smtClean="0">
                <a:solidFill>
                  <a:schemeClr val="bg1"/>
                </a:solidFill>
              </a:rPr>
              <a:t> A*)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pic>
        <p:nvPicPr>
          <p:cNvPr id="1027" name="図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253" y="4293096"/>
            <a:ext cx="5174747" cy="256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3923928" y="4293096"/>
            <a:ext cx="3252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1"/>
                </a:solidFill>
              </a:rPr>
              <a:t>Starburst Galaxies IC4686/4687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0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\\sanjo\Motohara\Presentations\1010118subarufutureinst\sketch\swimsall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92188"/>
            <a:ext cx="5184576" cy="513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\\sanjo\Motohara\Presentations\1010118subarufutureinst\sketch\swimsal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92188"/>
            <a:ext cx="5184576" cy="513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グループ化 5"/>
          <p:cNvGrpSpPr/>
          <p:nvPr/>
        </p:nvGrpSpPr>
        <p:grpSpPr>
          <a:xfrm>
            <a:off x="2267744" y="1592188"/>
            <a:ext cx="5184576" cy="5130880"/>
            <a:chOff x="5148064" y="-1812726"/>
            <a:chExt cx="5184576" cy="5130880"/>
          </a:xfrm>
        </p:grpSpPr>
        <p:pic>
          <p:nvPicPr>
            <p:cNvPr id="2060" name="Picture 12" descr="\\sanjo\Motohara\Presentations\1010118subarufutureinst\sketch\swimsall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-1812726"/>
              <a:ext cx="5184576" cy="5130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テキスト ボックス 19"/>
            <p:cNvSpPr txBox="1"/>
            <p:nvPr/>
          </p:nvSpPr>
          <p:spPr>
            <a:xfrm>
              <a:off x="5724128" y="2638653"/>
              <a:ext cx="41697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Configuration on the </a:t>
              </a:r>
              <a:r>
                <a:rPr kumimoji="1" lang="en-US" altLang="ja-JP" dirty="0" err="1" smtClean="0"/>
                <a:t>Cassegrain</a:t>
              </a:r>
              <a:r>
                <a:rPr kumimoji="1" lang="en-US" altLang="ja-JP" dirty="0" smtClean="0"/>
                <a:t> Focus of</a:t>
              </a:r>
            </a:p>
            <a:p>
              <a:r>
                <a:rPr lang="en-US" altLang="ja-JP" dirty="0" smtClean="0"/>
                <a:t>Subaru Telescope</a:t>
              </a:r>
              <a:endParaRPr kumimoji="1" lang="ja-JP" altLang="en-US" dirty="0"/>
            </a:p>
          </p:txBody>
        </p:sp>
      </p:grpSp>
      <p:pic>
        <p:nvPicPr>
          <p:cNvPr id="2061" name="Picture 13" descr="\\sanjo\Motohara\Presentations\1010118subarufutureinst\sketch\swimsall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92188"/>
            <a:ext cx="5184576" cy="513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グループ化 11"/>
          <p:cNvGrpSpPr/>
          <p:nvPr/>
        </p:nvGrpSpPr>
        <p:grpSpPr>
          <a:xfrm>
            <a:off x="2267744" y="1484784"/>
            <a:ext cx="5184576" cy="5238284"/>
            <a:chOff x="-525288" y="3717032"/>
            <a:chExt cx="5184576" cy="5238284"/>
          </a:xfrm>
        </p:grpSpPr>
        <p:pic>
          <p:nvPicPr>
            <p:cNvPr id="2062" name="Picture 14" descr="\\sanjo\Motohara\Presentations\1010118subarufutureinst\sketch\swimsall5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5288" y="3824436"/>
              <a:ext cx="5184576" cy="5130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テキスト ボックス 21"/>
            <p:cNvSpPr txBox="1"/>
            <p:nvPr/>
          </p:nvSpPr>
          <p:spPr>
            <a:xfrm>
              <a:off x="-131413" y="6673334"/>
              <a:ext cx="1359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Main Dewar</a:t>
              </a:r>
              <a:endParaRPr kumimoji="1" lang="ja-JP" altLang="en-US" dirty="0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1228255" y="3717032"/>
              <a:ext cx="22060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MOS Exchanger Unit</a:t>
              </a:r>
              <a:endParaRPr kumimoji="1" lang="ja-JP" altLang="en-US" dirty="0"/>
            </a:p>
          </p:txBody>
        </p:sp>
        <p:cxnSp>
          <p:nvCxnSpPr>
            <p:cNvPr id="10" name="直線矢印コネクタ 9"/>
            <p:cNvCxnSpPr/>
            <p:nvPr/>
          </p:nvCxnSpPr>
          <p:spPr>
            <a:xfrm flipV="1">
              <a:off x="1228255" y="6369338"/>
              <a:ext cx="1103026" cy="488662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グループ化 14"/>
          <p:cNvGrpSpPr/>
          <p:nvPr/>
        </p:nvGrpSpPr>
        <p:grpSpPr>
          <a:xfrm>
            <a:off x="2267744" y="1592188"/>
            <a:ext cx="5184576" cy="5130880"/>
            <a:chOff x="5155232" y="3803898"/>
            <a:chExt cx="5184576" cy="5130880"/>
          </a:xfrm>
        </p:grpSpPr>
        <p:pic>
          <p:nvPicPr>
            <p:cNvPr id="2063" name="Picture 15" descr="\\sanjo\Motohara\Presentations\1010118subarufutureinst\sketch\swimsall6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5232" y="3803898"/>
              <a:ext cx="5184576" cy="5130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テキスト ボックス 29"/>
            <p:cNvSpPr txBox="1"/>
            <p:nvPr/>
          </p:nvSpPr>
          <p:spPr>
            <a:xfrm>
              <a:off x="6397209" y="6297424"/>
              <a:ext cx="8066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/>
                <a:t>Optics</a:t>
              </a:r>
            </a:p>
            <a:p>
              <a:pPr algn="ctr"/>
              <a:r>
                <a:rPr lang="en-US" altLang="ja-JP" dirty="0" smtClean="0"/>
                <a:t>Unit</a:t>
              </a:r>
              <a:endParaRPr kumimoji="1" lang="ja-JP" altLang="en-US" dirty="0"/>
            </a:p>
          </p:txBody>
        </p:sp>
        <p:cxnSp>
          <p:nvCxnSpPr>
            <p:cNvPr id="31" name="直線矢印コネクタ 30"/>
            <p:cNvCxnSpPr/>
            <p:nvPr/>
          </p:nvCxnSpPr>
          <p:spPr>
            <a:xfrm flipV="1">
              <a:off x="7203840" y="5937826"/>
              <a:ext cx="1103026" cy="488662"/>
            </a:xfrm>
            <a:prstGeom prst="straightConnector1">
              <a:avLst/>
            </a:prstGeom>
            <a:ln w="57150">
              <a:solidFill>
                <a:schemeClr val="bg2">
                  <a:lumMod val="9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グループ化 13"/>
          <p:cNvGrpSpPr/>
          <p:nvPr/>
        </p:nvGrpSpPr>
        <p:grpSpPr>
          <a:xfrm>
            <a:off x="2267744" y="1592188"/>
            <a:ext cx="5184576" cy="5130880"/>
            <a:chOff x="11052720" y="3790682"/>
            <a:chExt cx="5184576" cy="5130880"/>
          </a:xfrm>
        </p:grpSpPr>
        <p:pic>
          <p:nvPicPr>
            <p:cNvPr id="2057" name="Picture 9" descr="\\sanjo\Motohara\Presentations\1010118subarufutureinst\sketch\swimsall7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2720" y="3790682"/>
              <a:ext cx="5184576" cy="5130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テキスト ボックス 31"/>
            <p:cNvSpPr txBox="1"/>
            <p:nvPr/>
          </p:nvSpPr>
          <p:spPr>
            <a:xfrm>
              <a:off x="11958666" y="6182157"/>
              <a:ext cx="10358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/>
                <a:t>MOS</a:t>
              </a:r>
            </a:p>
            <a:p>
              <a:pPr algn="ctr"/>
              <a:r>
                <a:rPr lang="en-US" altLang="ja-JP" dirty="0" smtClean="0"/>
                <a:t>Slit Plate</a:t>
              </a:r>
              <a:endParaRPr kumimoji="1" lang="ja-JP" altLang="en-US" dirty="0"/>
            </a:p>
          </p:txBody>
        </p:sp>
        <p:cxnSp>
          <p:nvCxnSpPr>
            <p:cNvPr id="33" name="直線矢印コネクタ 32"/>
            <p:cNvCxnSpPr>
              <a:stCxn id="32" idx="3"/>
            </p:cNvCxnSpPr>
            <p:nvPr/>
          </p:nvCxnSpPr>
          <p:spPr>
            <a:xfrm flipV="1">
              <a:off x="12994527" y="4365105"/>
              <a:ext cx="1023877" cy="2140218"/>
            </a:xfrm>
            <a:prstGeom prst="straightConnector1">
              <a:avLst/>
            </a:prstGeom>
            <a:ln w="57150">
              <a:solidFill>
                <a:schemeClr val="bg2">
                  <a:lumMod val="9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SWIMS </a:t>
            </a:r>
            <a:r>
              <a:rPr lang="en-US" altLang="ja-JP" dirty="0" smtClean="0"/>
              <a:t>Dewar Layout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8934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\\sanjo\Motohara\Presentations\1010118subarufutureinst\sketch\swimsopt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128200"/>
            <a:ext cx="5705475" cy="416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グループ化 16"/>
          <p:cNvGrpSpPr/>
          <p:nvPr/>
        </p:nvGrpSpPr>
        <p:grpSpPr>
          <a:xfrm>
            <a:off x="2987824" y="2128200"/>
            <a:ext cx="6142161" cy="4167188"/>
            <a:chOff x="-6373216" y="4005064"/>
            <a:chExt cx="6142161" cy="4167188"/>
          </a:xfrm>
        </p:grpSpPr>
        <p:pic>
          <p:nvPicPr>
            <p:cNvPr id="3079" name="Picture 7" descr="\\sanjo\Motohara\Presentations\1010118subarufutureinst\sketch\swimsopt5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73216" y="4005064"/>
              <a:ext cx="5705475" cy="4167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テキスト ボックス 19"/>
            <p:cNvSpPr txBox="1"/>
            <p:nvPr/>
          </p:nvSpPr>
          <p:spPr>
            <a:xfrm>
              <a:off x="-1680491" y="5781639"/>
              <a:ext cx="144943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/>
                <a:t>Filter Wheels</a:t>
              </a:r>
            </a:p>
            <a:p>
              <a:pPr algn="ctr"/>
              <a:r>
                <a:rPr lang="en-US" altLang="ja-JP" dirty="0" smtClean="0"/>
                <a:t>For BBFs &amp; </a:t>
              </a:r>
            </a:p>
            <a:p>
              <a:pPr algn="ctr"/>
              <a:r>
                <a:rPr kumimoji="1" lang="en-US" altLang="ja-JP" dirty="0" err="1" smtClean="0"/>
                <a:t>DIspersers</a:t>
              </a:r>
              <a:endParaRPr kumimoji="1" lang="ja-JP" altLang="en-US" dirty="0"/>
            </a:p>
          </p:txBody>
        </p:sp>
        <p:cxnSp>
          <p:nvCxnSpPr>
            <p:cNvPr id="5" name="直線矢印コネクタ 4"/>
            <p:cNvCxnSpPr/>
            <p:nvPr/>
          </p:nvCxnSpPr>
          <p:spPr>
            <a:xfrm flipH="1" flipV="1">
              <a:off x="-3808511" y="6191250"/>
              <a:ext cx="2128020" cy="94581"/>
            </a:xfrm>
            <a:prstGeom prst="straightConnector1">
              <a:avLst/>
            </a:prstGeom>
            <a:ln w="38100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矢印コネクタ 6"/>
            <p:cNvCxnSpPr/>
            <p:nvPr/>
          </p:nvCxnSpPr>
          <p:spPr>
            <a:xfrm flipH="1">
              <a:off x="-3520479" y="6276640"/>
              <a:ext cx="1811699" cy="767057"/>
            </a:xfrm>
            <a:prstGeom prst="straightConnector1">
              <a:avLst/>
            </a:prstGeom>
            <a:ln w="38100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テキスト ボックス 26"/>
            <p:cNvSpPr txBox="1"/>
            <p:nvPr/>
          </p:nvSpPr>
          <p:spPr>
            <a:xfrm>
              <a:off x="-2814636" y="4387076"/>
              <a:ext cx="14494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/>
                <a:t>Filter Wheels</a:t>
              </a:r>
            </a:p>
            <a:p>
              <a:pPr algn="ctr"/>
              <a:r>
                <a:rPr lang="en-US" altLang="ja-JP" dirty="0" smtClean="0"/>
                <a:t>For NBFs</a:t>
              </a:r>
              <a:endParaRPr kumimoji="1" lang="ja-JP" altLang="en-US" dirty="0"/>
            </a:p>
          </p:txBody>
        </p:sp>
        <p:cxnSp>
          <p:nvCxnSpPr>
            <p:cNvPr id="28" name="直線矢印コネクタ 27"/>
            <p:cNvCxnSpPr/>
            <p:nvPr/>
          </p:nvCxnSpPr>
          <p:spPr>
            <a:xfrm flipH="1">
              <a:off x="-3348880" y="5065068"/>
              <a:ext cx="1228774" cy="2252364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矢印コネクタ 28"/>
            <p:cNvCxnSpPr/>
            <p:nvPr/>
          </p:nvCxnSpPr>
          <p:spPr>
            <a:xfrm flipH="1">
              <a:off x="-3204864" y="5065068"/>
              <a:ext cx="1084758" cy="72050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グループ化 17"/>
          <p:cNvGrpSpPr/>
          <p:nvPr/>
        </p:nvGrpSpPr>
        <p:grpSpPr>
          <a:xfrm>
            <a:off x="2987824" y="2128200"/>
            <a:ext cx="5705475" cy="4167188"/>
            <a:chOff x="-955773" y="4005064"/>
            <a:chExt cx="5705475" cy="4167188"/>
          </a:xfrm>
        </p:grpSpPr>
        <p:pic>
          <p:nvPicPr>
            <p:cNvPr id="3080" name="Picture 8" descr="\\sanjo\Motohara\Presentations\1010118subarufutureinst\sketch\swimsopt6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55773" y="4005064"/>
              <a:ext cx="5705475" cy="4167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テキスト ボックス 34"/>
            <p:cNvSpPr txBox="1"/>
            <p:nvPr/>
          </p:nvSpPr>
          <p:spPr>
            <a:xfrm>
              <a:off x="2123728" y="4345156"/>
              <a:ext cx="20152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/>
                <a:t>NBFs are placed in </a:t>
              </a:r>
            </a:p>
            <a:p>
              <a:pPr algn="ctr"/>
              <a:r>
                <a:rPr lang="en-US" altLang="ja-JP" dirty="0" smtClean="0"/>
                <a:t>Converging light</a:t>
              </a:r>
              <a:r>
                <a:rPr kumimoji="1" lang="en-US" altLang="ja-JP" dirty="0" smtClean="0"/>
                <a:t> </a:t>
              </a:r>
              <a:endParaRPr kumimoji="1" lang="ja-JP" altLang="en-US" dirty="0"/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2987824" y="2128200"/>
            <a:ext cx="5705475" cy="4167188"/>
            <a:chOff x="5220072" y="4030960"/>
            <a:chExt cx="5705475" cy="4167188"/>
          </a:xfrm>
        </p:grpSpPr>
        <p:pic>
          <p:nvPicPr>
            <p:cNvPr id="3081" name="Picture 9" descr="\\sanjo\Motohara\Presentations\1010118subarufutureinst\sketch\swimsopt7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4030960"/>
              <a:ext cx="5705475" cy="4167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テキスト ボックス 37"/>
            <p:cNvSpPr txBox="1"/>
            <p:nvPr/>
          </p:nvSpPr>
          <p:spPr>
            <a:xfrm>
              <a:off x="8196559" y="4409638"/>
              <a:ext cx="16466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/>
                <a:t>Dichroic Mirror</a:t>
              </a:r>
              <a:endParaRPr kumimoji="1" lang="ja-JP" altLang="en-US" dirty="0"/>
            </a:p>
          </p:txBody>
        </p:sp>
        <p:cxnSp>
          <p:nvCxnSpPr>
            <p:cNvPr id="39" name="直線矢印コネクタ 38"/>
            <p:cNvCxnSpPr/>
            <p:nvPr/>
          </p:nvCxnSpPr>
          <p:spPr>
            <a:xfrm flipH="1">
              <a:off x="7801198" y="4778970"/>
              <a:ext cx="1218664" cy="154684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グループ化 20"/>
          <p:cNvGrpSpPr/>
          <p:nvPr/>
        </p:nvGrpSpPr>
        <p:grpSpPr>
          <a:xfrm>
            <a:off x="2987824" y="2128200"/>
            <a:ext cx="5705475" cy="4167188"/>
            <a:chOff x="10692680" y="4107656"/>
            <a:chExt cx="5705475" cy="4167188"/>
          </a:xfrm>
        </p:grpSpPr>
        <p:pic>
          <p:nvPicPr>
            <p:cNvPr id="3074" name="Picture 2" descr="\\sanjo\Motohara\Presentations\1010118subarufutureinst\sketch\swimsopt8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92680" y="4107656"/>
              <a:ext cx="5705475" cy="4167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9"/>
            <p:cNvSpPr txBox="1"/>
            <p:nvPr/>
          </p:nvSpPr>
          <p:spPr>
            <a:xfrm>
              <a:off x="14305519" y="6720531"/>
              <a:ext cx="18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66FF"/>
                  </a:solidFill>
                  <a:ea typeface="メイリオ" pitchFamily="50" charset="-128"/>
                </a:rPr>
                <a:t>Blue Channel</a:t>
              </a:r>
            </a:p>
            <a:p>
              <a:r>
                <a:rPr lang="en-US" dirty="0" smtClean="0">
                  <a:solidFill>
                    <a:srgbClr val="0066FF"/>
                  </a:solidFill>
                  <a:ea typeface="メイリオ" pitchFamily="50" charset="-128"/>
                </a:rPr>
                <a:t>(</a:t>
              </a:r>
              <a:r>
                <a:rPr lang="en-US" dirty="0" smtClean="0">
                  <a:solidFill>
                    <a:srgbClr val="0066FF"/>
                  </a:solidFill>
                  <a:latin typeface="Symbol" pitchFamily="18" charset="2"/>
                  <a:ea typeface="メイリオ" pitchFamily="50" charset="-128"/>
                </a:rPr>
                <a:t>l</a:t>
              </a:r>
              <a:r>
                <a:rPr lang="en-US" dirty="0" smtClean="0">
                  <a:solidFill>
                    <a:srgbClr val="0066FF"/>
                  </a:solidFill>
                  <a:ea typeface="メイリオ" pitchFamily="50" charset="-128"/>
                </a:rPr>
                <a:t> = 0.9-1.4 </a:t>
              </a:r>
              <a:r>
                <a:rPr lang="en-US" dirty="0" smtClean="0">
                  <a:solidFill>
                    <a:srgbClr val="0066FF"/>
                  </a:solidFill>
                  <a:latin typeface="Symbol" pitchFamily="18" charset="2"/>
                  <a:ea typeface="メイリオ" pitchFamily="50" charset="-128"/>
                </a:rPr>
                <a:t>m</a:t>
              </a:r>
              <a:r>
                <a:rPr lang="en-US" dirty="0" smtClean="0">
                  <a:solidFill>
                    <a:srgbClr val="0066FF"/>
                  </a:solidFill>
                  <a:ea typeface="メイリオ" pitchFamily="50" charset="-128"/>
                </a:rPr>
                <a:t>m)</a:t>
              </a:r>
              <a:endParaRPr lang="en-US" dirty="0">
                <a:solidFill>
                  <a:srgbClr val="0066FF"/>
                </a:solidFill>
                <a:ea typeface="メイリオ" pitchFamily="50" charset="-128"/>
              </a:endParaRPr>
            </a:p>
          </p:txBody>
        </p:sp>
        <p:sp>
          <p:nvSpPr>
            <p:cNvPr id="42" name="TextBox 10"/>
            <p:cNvSpPr txBox="1"/>
            <p:nvPr/>
          </p:nvSpPr>
          <p:spPr>
            <a:xfrm>
              <a:off x="13330844" y="7497989"/>
              <a:ext cx="1874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ea typeface="メイリオ" pitchFamily="50" charset="-128"/>
                </a:rPr>
                <a:t>Red Channel</a:t>
              </a:r>
            </a:p>
            <a:p>
              <a:r>
                <a:rPr lang="en-US" dirty="0" smtClean="0">
                  <a:solidFill>
                    <a:srgbClr val="FF0000"/>
                  </a:solidFill>
                  <a:ea typeface="メイリオ" pitchFamily="50" charset="-128"/>
                </a:rPr>
                <a:t>(</a:t>
              </a:r>
              <a:r>
                <a:rPr lang="en-US" dirty="0" smtClean="0">
                  <a:solidFill>
                    <a:srgbClr val="FF0000"/>
                  </a:solidFill>
                  <a:latin typeface="Symbol" pitchFamily="18" charset="2"/>
                  <a:ea typeface="メイリオ" pitchFamily="50" charset="-128"/>
                </a:rPr>
                <a:t>l </a:t>
              </a:r>
              <a:r>
                <a:rPr lang="en-US" dirty="0" smtClean="0">
                  <a:solidFill>
                    <a:srgbClr val="FF0000"/>
                  </a:solidFill>
                  <a:ea typeface="メイリオ" pitchFamily="50" charset="-128"/>
                </a:rPr>
                <a:t>= 1.4-2.5 </a:t>
              </a:r>
              <a:r>
                <a:rPr lang="en-US" dirty="0" smtClean="0">
                  <a:solidFill>
                    <a:srgbClr val="FF0000"/>
                  </a:solidFill>
                  <a:latin typeface="Symbol" pitchFamily="18" charset="2"/>
                  <a:ea typeface="メイリオ" pitchFamily="50" charset="-128"/>
                </a:rPr>
                <a:t>m</a:t>
              </a:r>
              <a:r>
                <a:rPr lang="en-US" dirty="0" smtClean="0">
                  <a:solidFill>
                    <a:srgbClr val="FF0000"/>
                  </a:solidFill>
                  <a:ea typeface="メイリオ" pitchFamily="50" charset="-128"/>
                </a:rPr>
                <a:t>m)</a:t>
              </a:r>
              <a:endParaRPr lang="en-US" dirty="0">
                <a:solidFill>
                  <a:srgbClr val="FF0000"/>
                </a:solidFill>
                <a:ea typeface="メイリオ" pitchFamily="50" charset="-128"/>
              </a:endParaRPr>
            </a:p>
          </p:txBody>
        </p:sp>
      </p:grp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SWIMS Optics</a:t>
            </a:r>
            <a:br>
              <a:rPr kumimoji="1" lang="en-US" altLang="ja-JP" dirty="0" smtClean="0"/>
            </a:br>
            <a:r>
              <a:rPr lang="en-US" altLang="ja-JP" sz="2400" dirty="0" smtClean="0"/>
              <a:t>(Design/Fabrication : </a:t>
            </a:r>
            <a:r>
              <a:rPr lang="en-US" altLang="ja-JP" sz="2400" dirty="0" err="1" smtClean="0"/>
              <a:t>Optcraft</a:t>
            </a:r>
            <a:r>
              <a:rPr lang="en-US" altLang="ja-JP" sz="2400" dirty="0" smtClean="0"/>
              <a:t>)</a:t>
            </a:r>
            <a:endParaRPr kumimoji="1" lang="ja-JP" altLang="en-US" dirty="0"/>
          </a:p>
        </p:txBody>
      </p:sp>
      <p:sp>
        <p:nvSpPr>
          <p:cNvPr id="47" name="コンテンツ プレースホルダー 1"/>
          <p:cNvSpPr txBox="1">
            <a:spLocks/>
          </p:cNvSpPr>
          <p:nvPr/>
        </p:nvSpPr>
        <p:spPr>
          <a:xfrm>
            <a:off x="17934" y="2060848"/>
            <a:ext cx="5058122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Split collimated beam using a Dichroic Mirror(DM) at 1.4mm</a:t>
            </a:r>
          </a:p>
          <a:p>
            <a:r>
              <a:rPr lang="en-US" altLang="ja-JP" dirty="0"/>
              <a:t>Final </a:t>
            </a:r>
            <a:r>
              <a:rPr lang="en-US" altLang="ja-JP" dirty="0" smtClean="0"/>
              <a:t>F-ratio=4.8 : 0.13”/pix</a:t>
            </a:r>
            <a:endParaRPr lang="en-US" altLang="ja-JP" b="1" dirty="0" smtClean="0"/>
          </a:p>
          <a:p>
            <a:r>
              <a:rPr lang="en-US" altLang="ja-JP" dirty="0" smtClean="0"/>
              <a:t>Independent filter wheels for NBFs to avoid wavelength offset</a:t>
            </a:r>
          </a:p>
          <a:p>
            <a:r>
              <a:rPr lang="en-US" altLang="ja-JP" dirty="0"/>
              <a:t>E</a:t>
            </a:r>
            <a:r>
              <a:rPr lang="en-US" altLang="ja-JP" dirty="0" smtClean="0"/>
              <a:t>ach focal plane is covered by 2 H2RGs</a:t>
            </a:r>
            <a:endParaRPr lang="ja-JP" altLang="en-US" dirty="0"/>
          </a:p>
        </p:txBody>
      </p:sp>
      <p:grpSp>
        <p:nvGrpSpPr>
          <p:cNvPr id="31" name="グループ化 30"/>
          <p:cNvGrpSpPr/>
          <p:nvPr/>
        </p:nvGrpSpPr>
        <p:grpSpPr>
          <a:xfrm>
            <a:off x="1669976" y="5377064"/>
            <a:ext cx="1944216" cy="1258824"/>
            <a:chOff x="1669976" y="5377064"/>
            <a:chExt cx="1944216" cy="1258824"/>
          </a:xfrm>
        </p:grpSpPr>
        <p:sp>
          <p:nvSpPr>
            <p:cNvPr id="48" name="Oval 100"/>
            <p:cNvSpPr/>
            <p:nvPr/>
          </p:nvSpPr>
          <p:spPr>
            <a:xfrm>
              <a:off x="2699792" y="5721488"/>
              <a:ext cx="914400" cy="914400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  <a:ea typeface="メイリオ" pitchFamily="50" charset="-128"/>
              </a:endParaRPr>
            </a:p>
          </p:txBody>
        </p:sp>
        <p:sp>
          <p:nvSpPr>
            <p:cNvPr id="49" name="Rectangle 101"/>
            <p:cNvSpPr/>
            <p:nvPr/>
          </p:nvSpPr>
          <p:spPr>
            <a:xfrm>
              <a:off x="3164612" y="6177164"/>
              <a:ext cx="419100" cy="419100"/>
            </a:xfrm>
            <a:prstGeom prst="rect">
              <a:avLst/>
            </a:prstGeom>
            <a:solidFill>
              <a:srgbClr val="CCCCFF">
                <a:alpha val="50196"/>
              </a:srgb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  <a:ea typeface="メイリオ" pitchFamily="50" charset="-128"/>
              </a:endParaRPr>
            </a:p>
          </p:txBody>
        </p:sp>
        <p:sp>
          <p:nvSpPr>
            <p:cNvPr id="50" name="Rectangle 102"/>
            <p:cNvSpPr/>
            <p:nvPr/>
          </p:nvSpPr>
          <p:spPr>
            <a:xfrm>
              <a:off x="2745512" y="6177164"/>
              <a:ext cx="419100" cy="419100"/>
            </a:xfrm>
            <a:prstGeom prst="rect">
              <a:avLst/>
            </a:prstGeom>
            <a:solidFill>
              <a:srgbClr val="CCCCFF">
                <a:alpha val="50196"/>
              </a:srgb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  <a:ea typeface="メイリオ" pitchFamily="50" charset="-128"/>
              </a:endParaRPr>
            </a:p>
          </p:txBody>
        </p:sp>
        <p:sp>
          <p:nvSpPr>
            <p:cNvPr id="51" name="Rectangle 103"/>
            <p:cNvSpPr/>
            <p:nvPr/>
          </p:nvSpPr>
          <p:spPr>
            <a:xfrm>
              <a:off x="2749853" y="5377064"/>
              <a:ext cx="6864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  <a:latin typeface="Symbol" pitchFamily="18" charset="2"/>
                  <a:ea typeface="メイリオ" pitchFamily="50" charset="-128"/>
                </a:rPr>
                <a:t>f</a:t>
              </a:r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  <a:ea typeface="メイリオ" pitchFamily="50" charset="-128"/>
                </a:rPr>
                <a:t> 7.2’</a:t>
              </a:r>
              <a:endParaRPr lang="en-US" dirty="0">
                <a:solidFill>
                  <a:schemeClr val="tx2">
                    <a:lumMod val="75000"/>
                  </a:schemeClr>
                </a:solidFill>
                <a:ea typeface="メイリオ" pitchFamily="50" charset="-128"/>
              </a:endParaRPr>
            </a:p>
          </p:txBody>
        </p:sp>
        <p:sp>
          <p:nvSpPr>
            <p:cNvPr id="52" name="Rectangle 104"/>
            <p:cNvSpPr/>
            <p:nvPr/>
          </p:nvSpPr>
          <p:spPr>
            <a:xfrm>
              <a:off x="3164612" y="5758064"/>
              <a:ext cx="419100" cy="419100"/>
            </a:xfrm>
            <a:prstGeom prst="rect">
              <a:avLst/>
            </a:prstGeom>
            <a:solidFill>
              <a:srgbClr val="CCCCFF">
                <a:alpha val="50196"/>
              </a:srgb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  <a:ea typeface="メイリオ" pitchFamily="50" charset="-128"/>
              </a:endParaRPr>
            </a:p>
          </p:txBody>
        </p:sp>
        <p:sp>
          <p:nvSpPr>
            <p:cNvPr id="53" name="Rectangle 105"/>
            <p:cNvSpPr/>
            <p:nvPr/>
          </p:nvSpPr>
          <p:spPr>
            <a:xfrm>
              <a:off x="2745512" y="5758064"/>
              <a:ext cx="419100" cy="419100"/>
            </a:xfrm>
            <a:prstGeom prst="rect">
              <a:avLst/>
            </a:prstGeom>
            <a:solidFill>
              <a:srgbClr val="CCCCFF">
                <a:alpha val="50196"/>
              </a:srgb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  <a:ea typeface="メイリオ" pitchFamily="50" charset="-128"/>
              </a:endParaRPr>
            </a:p>
          </p:txBody>
        </p:sp>
        <p:sp>
          <p:nvSpPr>
            <p:cNvPr id="58" name="Rectangle 108"/>
            <p:cNvSpPr/>
            <p:nvPr/>
          </p:nvSpPr>
          <p:spPr>
            <a:xfrm>
              <a:off x="1669976" y="5932480"/>
              <a:ext cx="82747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>
                      <a:lumMod val="75000"/>
                    </a:schemeClr>
                  </a:solidFill>
                  <a:ea typeface="メイリオ" pitchFamily="50" charset="-128"/>
                  <a:sym typeface="Wingdings" pitchFamily="2" charset="2"/>
                </a:rPr>
                <a:t></a:t>
              </a:r>
            </a:p>
            <a:p>
              <a:pPr algn="ctr"/>
              <a:r>
                <a:rPr lang="en-US" dirty="0" smtClean="0">
                  <a:solidFill>
                    <a:schemeClr val="bg1">
                      <a:lumMod val="75000"/>
                    </a:schemeClr>
                  </a:solidFill>
                  <a:ea typeface="メイリオ" pitchFamily="50" charset="-128"/>
                  <a:sym typeface="Wingdings" pitchFamily="2" charset="2"/>
                </a:rPr>
                <a:t>Future</a:t>
              </a:r>
              <a:endParaRPr lang="en-US" dirty="0">
                <a:solidFill>
                  <a:schemeClr val="bg1">
                    <a:lumMod val="75000"/>
                  </a:schemeClr>
                </a:solidFill>
                <a:ea typeface="メイリオ" pitchFamily="50" charset="-128"/>
              </a:endParaRPr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567781" y="5367290"/>
            <a:ext cx="1051891" cy="1250204"/>
            <a:chOff x="567781" y="5367290"/>
            <a:chExt cx="1051891" cy="1250204"/>
          </a:xfrm>
        </p:grpSpPr>
        <p:grpSp>
          <p:nvGrpSpPr>
            <p:cNvPr id="54" name="Group 36"/>
            <p:cNvGrpSpPr/>
            <p:nvPr/>
          </p:nvGrpSpPr>
          <p:grpSpPr>
            <a:xfrm>
              <a:off x="644763" y="5703094"/>
              <a:ext cx="914400" cy="914400"/>
              <a:chOff x="609600" y="2667000"/>
              <a:chExt cx="1828800" cy="1828800"/>
            </a:xfrm>
          </p:grpSpPr>
          <p:sp>
            <p:nvSpPr>
              <p:cNvPr id="55" name="Oval 96"/>
              <p:cNvSpPr/>
              <p:nvPr/>
            </p:nvSpPr>
            <p:spPr>
              <a:xfrm>
                <a:off x="609600" y="2667000"/>
                <a:ext cx="1828800" cy="1828800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75000"/>
                    </a:schemeClr>
                  </a:solidFill>
                  <a:ea typeface="メイリオ" pitchFamily="50" charset="-128"/>
                </a:endParaRPr>
              </a:p>
            </p:txBody>
          </p:sp>
          <p:sp>
            <p:nvSpPr>
              <p:cNvPr id="56" name="Rectangle 97"/>
              <p:cNvSpPr/>
              <p:nvPr/>
            </p:nvSpPr>
            <p:spPr>
              <a:xfrm>
                <a:off x="1119650" y="3580234"/>
                <a:ext cx="838200" cy="838200"/>
              </a:xfrm>
              <a:prstGeom prst="rect">
                <a:avLst/>
              </a:prstGeom>
              <a:solidFill>
                <a:srgbClr val="CCCCFF">
                  <a:alpha val="50196"/>
                </a:srgbClr>
              </a:solidFill>
              <a:ln w="12700">
                <a:solidFill>
                  <a:srgbClr val="33C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75000"/>
                    </a:schemeClr>
                  </a:solidFill>
                  <a:ea typeface="メイリオ" pitchFamily="50" charset="-128"/>
                </a:endParaRPr>
              </a:p>
            </p:txBody>
          </p:sp>
          <p:sp>
            <p:nvSpPr>
              <p:cNvPr id="57" name="Rectangle 98"/>
              <p:cNvSpPr/>
              <p:nvPr/>
            </p:nvSpPr>
            <p:spPr>
              <a:xfrm>
                <a:off x="1119650" y="2738986"/>
                <a:ext cx="838200" cy="838200"/>
              </a:xfrm>
              <a:prstGeom prst="rect">
                <a:avLst/>
              </a:prstGeom>
              <a:solidFill>
                <a:srgbClr val="CCCCFF">
                  <a:alpha val="50196"/>
                </a:srgbClr>
              </a:solidFill>
              <a:ln w="12700">
                <a:solidFill>
                  <a:srgbClr val="33C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75000"/>
                    </a:schemeClr>
                  </a:solidFill>
                  <a:ea typeface="メイリオ" pitchFamily="50" charset="-128"/>
                </a:endParaRPr>
              </a:p>
            </p:txBody>
          </p:sp>
        </p:grpSp>
        <p:sp>
          <p:nvSpPr>
            <p:cNvPr id="59" name="Rectangle 64"/>
            <p:cNvSpPr/>
            <p:nvPr/>
          </p:nvSpPr>
          <p:spPr>
            <a:xfrm>
              <a:off x="567781" y="5367290"/>
              <a:ext cx="10518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33CC33"/>
                  </a:solidFill>
                  <a:ea typeface="メイリオ" pitchFamily="50" charset="-128"/>
                </a:rPr>
                <a:t>6.6 x 3.3’</a:t>
              </a:r>
              <a:endParaRPr lang="en-US" dirty="0">
                <a:solidFill>
                  <a:srgbClr val="33CC33"/>
                </a:solidFill>
              </a:endParaRPr>
            </a:p>
          </p:txBody>
        </p:sp>
      </p:grpSp>
      <p:grpSp>
        <p:nvGrpSpPr>
          <p:cNvPr id="26" name="グループ化 25"/>
          <p:cNvGrpSpPr/>
          <p:nvPr/>
        </p:nvGrpSpPr>
        <p:grpSpPr>
          <a:xfrm>
            <a:off x="7866231" y="2585685"/>
            <a:ext cx="1023037" cy="3457402"/>
            <a:chOff x="4348513" y="2510212"/>
            <a:chExt cx="1023037" cy="3457402"/>
          </a:xfrm>
        </p:grpSpPr>
        <p:cxnSp>
          <p:nvCxnSpPr>
            <p:cNvPr id="23" name="直線矢印コネクタ 22"/>
            <p:cNvCxnSpPr/>
            <p:nvPr/>
          </p:nvCxnSpPr>
          <p:spPr>
            <a:xfrm>
              <a:off x="4860032" y="2510212"/>
              <a:ext cx="0" cy="3457402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正方形/長方形 24"/>
            <p:cNvSpPr/>
            <p:nvPr/>
          </p:nvSpPr>
          <p:spPr>
            <a:xfrm>
              <a:off x="4348513" y="3954971"/>
              <a:ext cx="1023037" cy="369332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solidFill>
                    <a:schemeClr val="tx2"/>
                  </a:solidFill>
                </a:rPr>
                <a:t>1600mm</a:t>
              </a:r>
              <a:endParaRPr lang="ja-JP" altLang="en-US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4860032" y="1916832"/>
            <a:ext cx="1029449" cy="422756"/>
            <a:chOff x="4860032" y="1916832"/>
            <a:chExt cx="1029449" cy="422756"/>
          </a:xfrm>
        </p:grpSpPr>
        <p:cxnSp>
          <p:nvCxnSpPr>
            <p:cNvPr id="43" name="直線矢印コネクタ 42"/>
            <p:cNvCxnSpPr/>
            <p:nvPr/>
          </p:nvCxnSpPr>
          <p:spPr>
            <a:xfrm>
              <a:off x="5057581" y="2339588"/>
              <a:ext cx="594539" cy="0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テキスト ボックス 43"/>
            <p:cNvSpPr txBox="1"/>
            <p:nvPr/>
          </p:nvSpPr>
          <p:spPr>
            <a:xfrm>
              <a:off x="4860032" y="1916832"/>
              <a:ext cx="1029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tx2"/>
                  </a:solidFill>
                </a:rPr>
                <a:t>230mm</a:t>
              </a:r>
              <a:r>
                <a:rPr kumimoji="1" lang="en-US" altLang="ja-JP" dirty="0" smtClean="0">
                  <a:solidFill>
                    <a:schemeClr val="tx2"/>
                  </a:solidFill>
                  <a:latin typeface="Symbol" pitchFamily="18" charset="2"/>
                </a:rPr>
                <a:t>f</a:t>
              </a:r>
              <a:endParaRPr kumimoji="1" lang="ja-JP" altLang="en-US" dirty="0">
                <a:solidFill>
                  <a:schemeClr val="tx2"/>
                </a:solidFill>
                <a:latin typeface="Symbol" pitchFamily="18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001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ウェーブ">
  <a:themeElements>
    <a:clrScheme name="ウェーブ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ウェーブ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ウェーブ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1946</TotalTime>
  <Words>576</Words>
  <Application>Microsoft Office PowerPoint</Application>
  <PresentationFormat>画面に合わせる (4:3)</PresentationFormat>
  <Paragraphs>127</Paragraphs>
  <Slides>20</Slides>
  <Notes>1</Notes>
  <HiddenSlides>0</HiddenSlides>
  <MMClips>1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1" baseType="lpstr">
      <vt:lpstr>ウェーブ</vt:lpstr>
      <vt:lpstr>SWIMS A New NIR MOS Spectrograph for  TAO 6.5m Telescope</vt:lpstr>
      <vt:lpstr>TAO The University of Tokyo Atacama Observatory Project</vt:lpstr>
      <vt:lpstr>Advantage of Co. Chajnantor</vt:lpstr>
      <vt:lpstr>SWIMS  Simultaneous-color Wide-field Imager and  Multi-object Spectrograph</vt:lpstr>
      <vt:lpstr>Science with SWIMS Galaxy Redshift Surevey</vt:lpstr>
      <vt:lpstr>Science with SWIMS New Window for Paa</vt:lpstr>
      <vt:lpstr>Paa Imaging with ANIR at Co. Chajnantor</vt:lpstr>
      <vt:lpstr>SWIMS Dewar Layout</vt:lpstr>
      <vt:lpstr>SWIMS Optics (Design/Fabrication : Optcraft)</vt:lpstr>
      <vt:lpstr>SWIMS on Subaru/Cassegrain</vt:lpstr>
      <vt:lpstr>Performance of Optics (Subaru Design) </vt:lpstr>
      <vt:lpstr>Focal Plane Arrays</vt:lpstr>
      <vt:lpstr>MOS Slit Plate Exchanger (Design/Fabrication : Sentencia)</vt:lpstr>
      <vt:lpstr>MOS Slit Unit / Holder</vt:lpstr>
      <vt:lpstr>Schedule</vt:lpstr>
      <vt:lpstr>PowerPoint プレゼンテーション</vt:lpstr>
      <vt:lpstr>New Building at Mitaka</vt:lpstr>
      <vt:lpstr>Mask Catcher Unit</vt:lpstr>
      <vt:lpstr>Atmospheric Transmittance</vt:lpstr>
      <vt:lpstr>Dichroic Mirror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SWIIMS A New NIR MOS Spectrograph for TAO 6.5m Telescope</dc:title>
  <dc:creator>Kentaro Motohara</dc:creator>
  <cp:lastModifiedBy>motohara</cp:lastModifiedBy>
  <cp:revision>136</cp:revision>
  <dcterms:created xsi:type="dcterms:W3CDTF">2010-04-26T04:42:04Z</dcterms:created>
  <dcterms:modified xsi:type="dcterms:W3CDTF">2011-01-17T04:40:09Z</dcterms:modified>
</cp:coreProperties>
</file>