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0.xml" ContentType="application/vnd.openxmlformats-officedocument.presentationml.notesSlide+xml"/>
  <Override PartName="/ppt/embeddings/oleObject6.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59" r:id="rId1"/>
  </p:sldMasterIdLst>
  <p:notesMasterIdLst>
    <p:notesMasterId r:id="rId23"/>
  </p:notesMasterIdLst>
  <p:handoutMasterIdLst>
    <p:handoutMasterId r:id="rId24"/>
  </p:handoutMasterIdLst>
  <p:sldIdLst>
    <p:sldId id="395" r:id="rId2"/>
    <p:sldId id="352" r:id="rId3"/>
    <p:sldId id="267" r:id="rId4"/>
    <p:sldId id="381" r:id="rId5"/>
    <p:sldId id="398" r:id="rId6"/>
    <p:sldId id="260" r:id="rId7"/>
    <p:sldId id="387" r:id="rId8"/>
    <p:sldId id="402" r:id="rId9"/>
    <p:sldId id="405" r:id="rId10"/>
    <p:sldId id="392" r:id="rId11"/>
    <p:sldId id="396" r:id="rId12"/>
    <p:sldId id="397" r:id="rId13"/>
    <p:sldId id="280" r:id="rId14"/>
    <p:sldId id="274" r:id="rId15"/>
    <p:sldId id="377" r:id="rId16"/>
    <p:sldId id="373" r:id="rId17"/>
    <p:sldId id="406" r:id="rId18"/>
    <p:sldId id="291" r:id="rId19"/>
    <p:sldId id="399" r:id="rId20"/>
    <p:sldId id="400" r:id="rId21"/>
    <p:sldId id="401" r:id="rId22"/>
  </p:sldIdLst>
  <p:sldSz cx="9144000" cy="6858000" type="screen4x3"/>
  <p:notesSz cx="6858000" cy="9144000"/>
  <p:defaultTextStyle>
    <a:defPPr>
      <a:defRPr lang="ja-JP"/>
    </a:defPPr>
    <a:lvl1pPr algn="l" rtl="0" fontAlgn="base">
      <a:spcBef>
        <a:spcPct val="0"/>
      </a:spcBef>
      <a:spcAft>
        <a:spcPct val="0"/>
      </a:spcAft>
      <a:defRPr kumimoji="1" sz="2000" kern="1200">
        <a:solidFill>
          <a:schemeClr val="tx1"/>
        </a:solidFill>
        <a:latin typeface="Bookman Old Style" charset="0"/>
        <a:ea typeface="ＭＳ Ｐゴシック" charset="0"/>
        <a:cs typeface="ＭＳ Ｐゴシック" charset="0"/>
      </a:defRPr>
    </a:lvl1pPr>
    <a:lvl2pPr marL="457200" algn="l" rtl="0" fontAlgn="base">
      <a:spcBef>
        <a:spcPct val="0"/>
      </a:spcBef>
      <a:spcAft>
        <a:spcPct val="0"/>
      </a:spcAft>
      <a:defRPr kumimoji="1" sz="2000" kern="1200">
        <a:solidFill>
          <a:schemeClr val="tx1"/>
        </a:solidFill>
        <a:latin typeface="Bookman Old Style" charset="0"/>
        <a:ea typeface="ＭＳ Ｐゴシック" charset="0"/>
        <a:cs typeface="ＭＳ Ｐゴシック" charset="0"/>
      </a:defRPr>
    </a:lvl2pPr>
    <a:lvl3pPr marL="914400" algn="l" rtl="0" fontAlgn="base">
      <a:spcBef>
        <a:spcPct val="0"/>
      </a:spcBef>
      <a:spcAft>
        <a:spcPct val="0"/>
      </a:spcAft>
      <a:defRPr kumimoji="1" sz="2000" kern="1200">
        <a:solidFill>
          <a:schemeClr val="tx1"/>
        </a:solidFill>
        <a:latin typeface="Bookman Old Style" charset="0"/>
        <a:ea typeface="ＭＳ Ｐゴシック" charset="0"/>
        <a:cs typeface="ＭＳ Ｐゴシック" charset="0"/>
      </a:defRPr>
    </a:lvl3pPr>
    <a:lvl4pPr marL="1371600" algn="l" rtl="0" fontAlgn="base">
      <a:spcBef>
        <a:spcPct val="0"/>
      </a:spcBef>
      <a:spcAft>
        <a:spcPct val="0"/>
      </a:spcAft>
      <a:defRPr kumimoji="1" sz="2000" kern="1200">
        <a:solidFill>
          <a:schemeClr val="tx1"/>
        </a:solidFill>
        <a:latin typeface="Bookman Old Style" charset="0"/>
        <a:ea typeface="ＭＳ Ｐゴシック" charset="0"/>
        <a:cs typeface="ＭＳ Ｐゴシック" charset="0"/>
      </a:defRPr>
    </a:lvl4pPr>
    <a:lvl5pPr marL="1828800" algn="l" rtl="0" fontAlgn="base">
      <a:spcBef>
        <a:spcPct val="0"/>
      </a:spcBef>
      <a:spcAft>
        <a:spcPct val="0"/>
      </a:spcAft>
      <a:defRPr kumimoji="1" sz="2000" kern="1200">
        <a:solidFill>
          <a:schemeClr val="tx1"/>
        </a:solidFill>
        <a:latin typeface="Bookman Old Style" charset="0"/>
        <a:ea typeface="ＭＳ Ｐゴシック" charset="0"/>
        <a:cs typeface="ＭＳ Ｐゴシック" charset="0"/>
      </a:defRPr>
    </a:lvl5pPr>
    <a:lvl6pPr marL="2286000" algn="l" defTabSz="457200" rtl="0" eaLnBrk="1" latinLnBrk="0" hangingPunct="1">
      <a:defRPr kumimoji="1" sz="2000" kern="1200">
        <a:solidFill>
          <a:schemeClr val="tx1"/>
        </a:solidFill>
        <a:latin typeface="Bookman Old Style" charset="0"/>
        <a:ea typeface="ＭＳ Ｐゴシック" charset="0"/>
        <a:cs typeface="ＭＳ Ｐゴシック" charset="0"/>
      </a:defRPr>
    </a:lvl6pPr>
    <a:lvl7pPr marL="2743200" algn="l" defTabSz="457200" rtl="0" eaLnBrk="1" latinLnBrk="0" hangingPunct="1">
      <a:defRPr kumimoji="1" sz="2000" kern="1200">
        <a:solidFill>
          <a:schemeClr val="tx1"/>
        </a:solidFill>
        <a:latin typeface="Bookman Old Style" charset="0"/>
        <a:ea typeface="ＭＳ Ｐゴシック" charset="0"/>
        <a:cs typeface="ＭＳ Ｐゴシック" charset="0"/>
      </a:defRPr>
    </a:lvl7pPr>
    <a:lvl8pPr marL="3200400" algn="l" defTabSz="457200" rtl="0" eaLnBrk="1" latinLnBrk="0" hangingPunct="1">
      <a:defRPr kumimoji="1" sz="2000" kern="1200">
        <a:solidFill>
          <a:schemeClr val="tx1"/>
        </a:solidFill>
        <a:latin typeface="Bookman Old Style" charset="0"/>
        <a:ea typeface="ＭＳ Ｐゴシック" charset="0"/>
        <a:cs typeface="ＭＳ Ｐゴシック" charset="0"/>
      </a:defRPr>
    </a:lvl8pPr>
    <a:lvl9pPr marL="3657600" algn="l" defTabSz="457200" rtl="0" eaLnBrk="1" latinLnBrk="0" hangingPunct="1">
      <a:defRPr kumimoji="1" sz="2000" kern="1200">
        <a:solidFill>
          <a:schemeClr val="tx1"/>
        </a:solidFill>
        <a:latin typeface="Bookman Old Style"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66"/>
    <a:srgbClr val="3333CC"/>
    <a:srgbClr val="FFFF00"/>
    <a:srgbClr val="CCFF33"/>
    <a:srgbClr val="008000"/>
    <a:srgbClr val="FF660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600" y="-120"/>
      </p:cViewPr>
      <p:guideLst>
        <p:guide orient="horz" pos="2160"/>
        <p:guide pos="2880"/>
      </p:guideLst>
    </p:cSldViewPr>
  </p:slideViewPr>
  <p:outlineViewPr>
    <p:cViewPr>
      <p:scale>
        <a:sx n="25" d="100"/>
        <a:sy n="25" d="100"/>
      </p:scale>
      <p:origin x="0" y="1952"/>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215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215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215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2D5BD3B-218A-1F41-9DA6-AED3D88717B7}" type="slidenum">
              <a:rPr lang="en-US" altLang="ja-JP"/>
              <a:pPr>
                <a:defRPr/>
              </a:pPr>
              <a:t>‹#›</a:t>
            </a:fld>
            <a:endParaRPr lang="en-US" altLang="ja-JP"/>
          </a:p>
        </p:txBody>
      </p:sp>
    </p:spTree>
    <p:extLst>
      <p:ext uri="{BB962C8B-B14F-4D97-AF65-F5344CB8AC3E}">
        <p14:creationId xmlns:p14="http://schemas.microsoft.com/office/powerpoint/2010/main" val="4133106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1536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noProof="0" smtClean="0"/>
              <a:t>マスタ</a:t>
            </a:r>
            <a:r>
              <a:rPr lang="en-US" altLang="ja-JP" noProof="0" smtClean="0"/>
              <a:t> </a:t>
            </a:r>
            <a:r>
              <a:rPr lang="ja-JP" altLang="en-US" noProof="0" smtClean="0"/>
              <a:t>テキストの書式設定</a:t>
            </a:r>
            <a:endParaRPr lang="en-US" altLang="ja-JP" noProof="0" smtClean="0"/>
          </a:p>
          <a:p>
            <a:pPr lvl="1"/>
            <a:r>
              <a:rPr lang="ja-JP" altLang="en-US" noProof="0" smtClean="0"/>
              <a:t>第</a:t>
            </a:r>
            <a:r>
              <a:rPr lang="en-US" altLang="ja-JP" noProof="0" smtClean="0"/>
              <a:t> 2 </a:t>
            </a:r>
            <a:r>
              <a:rPr lang="ja-JP" altLang="en-US" noProof="0" smtClean="0"/>
              <a:t>レベル</a:t>
            </a:r>
            <a:endParaRPr lang="en-US" altLang="ja-JP" noProof="0" smtClean="0"/>
          </a:p>
          <a:p>
            <a:pPr lvl="2"/>
            <a:r>
              <a:rPr lang="ja-JP" altLang="en-US" noProof="0" smtClean="0"/>
              <a:t>第</a:t>
            </a:r>
            <a:r>
              <a:rPr lang="en-US" altLang="ja-JP" noProof="0" smtClean="0"/>
              <a:t> 3 </a:t>
            </a:r>
            <a:r>
              <a:rPr lang="ja-JP" altLang="en-US" noProof="0" smtClean="0"/>
              <a:t>レベル</a:t>
            </a:r>
            <a:endParaRPr lang="en-US" altLang="ja-JP" noProof="0" smtClean="0"/>
          </a:p>
          <a:p>
            <a:pPr lvl="3"/>
            <a:r>
              <a:rPr lang="ja-JP" altLang="en-US" noProof="0" smtClean="0"/>
              <a:t>第</a:t>
            </a:r>
            <a:r>
              <a:rPr lang="en-US" altLang="ja-JP" noProof="0" smtClean="0"/>
              <a:t> 4 </a:t>
            </a:r>
            <a:r>
              <a:rPr lang="ja-JP" altLang="en-US" noProof="0" smtClean="0"/>
              <a:t>レベル</a:t>
            </a:r>
            <a:endParaRPr lang="en-US" altLang="ja-JP" noProof="0" smtClean="0"/>
          </a:p>
          <a:p>
            <a:pPr lvl="4"/>
            <a:r>
              <a:rPr lang="ja-JP" altLang="en-US" noProof="0" smtClean="0"/>
              <a:t>第</a:t>
            </a:r>
            <a:r>
              <a:rPr lang="en-US" altLang="ja-JP" noProof="0" smtClean="0"/>
              <a:t> 5 </a:t>
            </a:r>
            <a:r>
              <a:rPr lang="ja-JP" altLang="en-US" noProof="0" smtClean="0"/>
              <a:t>レベル</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ED313B4-6216-4945-8C76-1EB06082E595}" type="slidenum">
              <a:rPr lang="en-US" altLang="ja-JP"/>
              <a:pPr>
                <a:defRPr/>
              </a:pPr>
              <a:t>‹#›</a:t>
            </a:fld>
            <a:endParaRPr lang="en-US" altLang="ja-JP"/>
          </a:p>
        </p:txBody>
      </p:sp>
    </p:spTree>
    <p:extLst>
      <p:ext uri="{BB962C8B-B14F-4D97-AF65-F5344CB8AC3E}">
        <p14:creationId xmlns:p14="http://schemas.microsoft.com/office/powerpoint/2010/main" val="22597216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kumimoji="1" sz="1200" kern="1200">
        <a:solidFill>
          <a:schemeClr val="tx1"/>
        </a:solidFill>
        <a:latin typeface="Arial" charset="0"/>
        <a:ea typeface="ＭＳ Ｐゴシック" charset="0"/>
        <a:cs typeface="+mn-cs"/>
      </a:defRPr>
    </a:lvl2pPr>
    <a:lvl3pPr marL="914400" algn="l" rtl="0" fontAlgn="base">
      <a:spcBef>
        <a:spcPct val="30000"/>
      </a:spcBef>
      <a:spcAft>
        <a:spcPct val="0"/>
      </a:spcAft>
      <a:defRPr kumimoji="1"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kumimoji="1"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kumimoji="1" sz="1200" kern="1200">
        <a:solidFill>
          <a:schemeClr val="tx1"/>
        </a:solidFill>
        <a:latin typeface="Arial"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582246A5-4929-8E43-9F1A-6ECBD3F69A53}" type="slidenum">
              <a:rPr lang="en-US" altLang="ja-JP" sz="1200">
                <a:latin typeface="Arial" charset="0"/>
              </a:rPr>
              <a:pPr/>
              <a:t>1</a:t>
            </a:fld>
            <a:endParaRPr lang="en-US" altLang="ja-JP" sz="1200">
              <a:latin typeface="Arial" charset="0"/>
            </a:endParaRPr>
          </a:p>
        </p:txBody>
      </p:sp>
      <p:sp>
        <p:nvSpPr>
          <p:cNvPr id="335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noFill/>
        </p:spPr>
        <p:txBody>
          <a:bodyPr/>
          <a:lstStyle/>
          <a:p>
            <a:pPr algn="just">
              <a:spcAft>
                <a:spcPts val="600"/>
              </a:spcAft>
            </a:pPr>
            <a:r>
              <a:rPr lang="en-US" altLang="ja-JP">
                <a:latin typeface="Times New Roman" charset="0"/>
                <a:ea typeface="ＭＳ 明朝" charset="0"/>
                <a:cs typeface="ＭＳ 明朝" charset="0"/>
              </a:rPr>
              <a:t>We have developed a germanium immersion grating mid-infrared cryogenic spectrograph (GIGMICS) designed for the Nasmyth focus stage of NAOJ Subaru 8.2 m telescope, which operates at N-band (8-13 </a:t>
            </a:r>
            <a:r>
              <a:rPr lang="en-US" altLang="ja-JP">
                <a:latin typeface="Symbol" charset="0"/>
                <a:ea typeface="ＭＳ 明朝" charset="0"/>
                <a:cs typeface="ＭＳ 明朝" charset="0"/>
                <a:sym typeface="Symbol" charset="0"/>
              </a:rPr>
              <a:t>m</a:t>
            </a:r>
            <a:r>
              <a:rPr lang="en-US" altLang="ja-JP">
                <a:latin typeface="Times New Roman" charset="0"/>
                <a:ea typeface="ＭＳ 明朝" charset="0"/>
                <a:cs typeface="ＭＳ 明朝" charset="0"/>
              </a:rPr>
              <a:t>m) in wavelength with the R ~ 50,000.  A single crystal germanium immersion echelle grating (30 </a:t>
            </a:r>
            <a:r>
              <a:rPr lang="ja-JP" altLang="en-US">
                <a:latin typeface="Times New Roman" charset="0"/>
                <a:ea typeface="ＭＳ 明朝" charset="0"/>
                <a:cs typeface="ＭＳ 明朝" charset="0"/>
              </a:rPr>
              <a:t>ﾗ</a:t>
            </a:r>
            <a:r>
              <a:rPr lang="en-US" altLang="ja-JP">
                <a:latin typeface="Times New Roman" charset="0"/>
                <a:ea typeface="ＭＳ 明朝" charset="0"/>
                <a:cs typeface="ＭＳ 明朝" charset="0"/>
              </a:rPr>
              <a:t> 30 </a:t>
            </a:r>
            <a:r>
              <a:rPr lang="ja-JP" altLang="en-US">
                <a:latin typeface="Times New Roman" charset="0"/>
                <a:ea typeface="ＭＳ 明朝" charset="0"/>
                <a:cs typeface="ＭＳ 明朝" charset="0"/>
              </a:rPr>
              <a:t>ﾗ</a:t>
            </a:r>
            <a:r>
              <a:rPr lang="en-US" altLang="ja-JP">
                <a:latin typeface="Times New Roman" charset="0"/>
                <a:ea typeface="ＭＳ 明朝" charset="0"/>
                <a:cs typeface="ＭＳ 明朝" charset="0"/>
              </a:rPr>
              <a:t> 72 mm) for collimated beam size of </a:t>
            </a:r>
            <a:r>
              <a:rPr lang="en-US" altLang="ja-JP">
                <a:latin typeface="Symbol" charset="0"/>
                <a:ea typeface="ＭＳ 明朝" charset="0"/>
                <a:cs typeface="ＭＳ 明朝" charset="0"/>
                <a:sym typeface="Symbol" charset="0"/>
              </a:rPr>
              <a:t>f</a:t>
            </a:r>
            <a:r>
              <a:rPr lang="en-US" altLang="ja-JP">
                <a:latin typeface="Times New Roman" charset="0"/>
                <a:ea typeface="ＭＳ 明朝" charset="0"/>
                <a:cs typeface="ＭＳ 明朝" charset="0"/>
              </a:rPr>
              <a:t>28 mm was fabricated by utilizing ultra precision micro-grinding method coupled with the ELID (ELectrolytic In-process Dressing) technique (Ohmori, H. 1992)</a:t>
            </a:r>
            <a:r>
              <a:rPr lang="en-US" altLang="ja-JP" baseline="30000">
                <a:latin typeface="Times New Roman" charset="0"/>
                <a:ea typeface="ＭＳ 明朝" charset="0"/>
                <a:cs typeface="ＭＳ 明朝" charset="0"/>
              </a:rPr>
              <a:t>1</a:t>
            </a:r>
            <a:r>
              <a:rPr lang="en-US" altLang="ja-JP">
                <a:latin typeface="Times New Roman" charset="0"/>
                <a:ea typeface="ＭＳ 明朝" charset="0"/>
                <a:cs typeface="ＭＳ 明朝" charset="0"/>
              </a:rPr>
              <a:t>.  All optical components are arranged on the 800 mm diameter cold optical base plate (~30 K) of the cryostat.  By the Si:As IBC (Impurity Band Conductor) focal plane array (FPA) detector (412 </a:t>
            </a:r>
            <a:r>
              <a:rPr lang="ja-JP" altLang="en-US">
                <a:latin typeface="Times New Roman" charset="0"/>
                <a:ea typeface="ＭＳ 明朝" charset="0"/>
                <a:cs typeface="ＭＳ 明朝" charset="0"/>
              </a:rPr>
              <a:t>ﾗ</a:t>
            </a:r>
            <a:r>
              <a:rPr lang="en-US" altLang="ja-JP">
                <a:latin typeface="Times New Roman" charset="0"/>
                <a:ea typeface="ＭＳ 明朝" charset="0"/>
                <a:cs typeface="ＭＳ 明朝" charset="0"/>
              </a:rPr>
              <a:t> 512 pixels, unit pixel size 30 </a:t>
            </a:r>
            <a:r>
              <a:rPr lang="en-US" altLang="ja-JP">
                <a:latin typeface="Symbol" charset="0"/>
                <a:ea typeface="ＭＳ 明朝" charset="0"/>
                <a:cs typeface="ＭＳ 明朝" charset="0"/>
                <a:sym typeface="Symbol" charset="0"/>
              </a:rPr>
              <a:t>m</a:t>
            </a:r>
            <a:r>
              <a:rPr lang="en-US" altLang="ja-JP">
                <a:latin typeface="Times New Roman" charset="0"/>
                <a:ea typeface="ＭＳ 明朝" charset="0"/>
                <a:cs typeface="ＭＳ 明朝" charset="0"/>
              </a:rPr>
              <a:t>m) operated at 5 K simultaneously acquires ~13 % wavelength coverage for N-band.  The instrument has been assembled and is now tested for the application to the gas-phase IR high-resolution spectroscopy. </a:t>
            </a:r>
          </a:p>
          <a:p>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F010BDA9-1C68-0948-BFC2-58900033AD15}" type="slidenum">
              <a:rPr lang="en-US" altLang="ja-JP" sz="1200">
                <a:latin typeface="Arial" charset="0"/>
              </a:rPr>
              <a:pPr/>
              <a:t>10</a:t>
            </a:fld>
            <a:endParaRPr lang="en-US" altLang="ja-JP" sz="1200">
              <a:latin typeface="Arial" charset="0"/>
            </a:endParaRPr>
          </a:p>
        </p:txBody>
      </p:sp>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D068708F-3D91-BC46-9385-847101173EEA}" type="slidenum">
              <a:rPr lang="en-US" altLang="ja-JP" sz="1200">
                <a:latin typeface="Arial" charset="0"/>
              </a:rPr>
              <a:pPr/>
              <a:t>12</a:t>
            </a:fld>
            <a:endParaRPr lang="en-US" altLang="ja-JP" sz="1200">
              <a:latin typeface="Arial" charset="0"/>
            </a:endParaRPr>
          </a:p>
        </p:txBody>
      </p:sp>
      <p:sp>
        <p:nvSpPr>
          <p:cNvPr id="336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a:noFill/>
        </p:spPr>
        <p:txBody>
          <a:bodyPr/>
          <a:lstStyle/>
          <a:p>
            <a:pPr algn="just"/>
            <a:r>
              <a:rPr lang="en-US" altLang="ja-JP">
                <a:latin typeface="Times New Roman" charset="0"/>
                <a:ea typeface="ＭＳ 明朝" charset="0"/>
                <a:cs typeface="ＭＳ 明朝" charset="0"/>
              </a:rPr>
              <a:t>GIGMICS has a 30 K cooled inner optical chamber surrounded by an outer chamber that is cooled down to 80 K, all contained in a large vacuum jacket (Fig. 4).  The vacuum jacket weighting about 1,000 kg consists of a cylinder-shaped base section onto which a large O-ring sealed covers are bolted.  The base section and the cover are made of stainless steel (SUS 304). The external dimensions of the vacuum jacket are 1010 mm</a:t>
            </a:r>
            <a:r>
              <a:rPr lang="en-US" altLang="ja-JP">
                <a:latin typeface="Symbol" charset="0"/>
                <a:ea typeface="ＭＳ 明朝" charset="0"/>
                <a:cs typeface="ＭＳ 明朝" charset="0"/>
                <a:sym typeface="Symbol" charset="0"/>
              </a:rPr>
              <a:t> </a:t>
            </a:r>
            <a:r>
              <a:rPr lang="en-US" altLang="ja-JP">
                <a:latin typeface="Times New Roman" charset="0"/>
                <a:ea typeface="ＭＳ 明朝" charset="0"/>
                <a:cs typeface="ＭＳ 明朝" charset="0"/>
              </a:rPr>
              <a:t>diameter </a:t>
            </a:r>
            <a:r>
              <a:rPr lang="ja-JP" altLang="en-US">
                <a:latin typeface="Times New Roman" charset="0"/>
                <a:ea typeface="ＭＳ 明朝" charset="0"/>
                <a:cs typeface="ＭＳ 明朝" charset="0"/>
              </a:rPr>
              <a:t>ﾗ</a:t>
            </a:r>
            <a:r>
              <a:rPr lang="en-US" altLang="ja-JP">
                <a:latin typeface="Times New Roman" charset="0"/>
                <a:ea typeface="ＭＳ 明朝" charset="0"/>
                <a:cs typeface="ＭＳ 明朝" charset="0"/>
              </a:rPr>
              <a:t> 1250 mm height. The G10 fiberglass supports are used to separate the outer chamber from the vacuum jacket wall and the inner optical chamber from the outer chamber. The outer chamber is wrapped with twentyfold layered aluminized Mylar sheets to reduce the radiation from the inner wall of the vacuum jacket.</a:t>
            </a:r>
          </a:p>
          <a:p>
            <a:pPr algn="just"/>
            <a:r>
              <a:rPr lang="en-US" altLang="ja-JP">
                <a:latin typeface="Times New Roman" charset="0"/>
                <a:ea typeface="ＭＳ 明朝" charset="0"/>
                <a:cs typeface="ＭＳ 明朝" charset="0"/>
              </a:rPr>
              <a:t>GIGMICS is equipped with two closed cooling systems. A two-stage cryocooler (RDK-408D: Sumitomo Heavy Industry Ltd.) cools the optical chamber and a Si:As IBC FPA detector down to 30 K and 4 K, respectively. The first stage has a rated cooling of 37 W at 40 K, and the second stage has a rated cooling of 1.0 W at 4.2 K. A single-stage cryocooler (TZ-65: Daikin Co.) with a capacity of 60 W at 80 K cools the outer chamber down to 80 K. At the beginning of cooling, the cooling speed is boosted by pouring LN2 into pipes attached to base plates of both chambers. </a:t>
            </a:r>
          </a:p>
          <a:p>
            <a:pPr algn="just"/>
            <a:r>
              <a:rPr lang="en-US" altLang="ja-JP">
                <a:latin typeface="Times New Roman" charset="0"/>
                <a:ea typeface="ＭＳ 明朝" charset="0"/>
                <a:cs typeface="ＭＳ 明朝" charset="0"/>
              </a:rPr>
              <a:t>In order to minimize the deviation of optical axis caused by the difference of thermal contraction, the optical base plate and most of optical components were fabricated from the A6061 aluminum alloy.</a:t>
            </a:r>
          </a:p>
          <a:p>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7134DA0A-EE51-134D-A5C0-EC564E45C487}" type="slidenum">
              <a:rPr lang="en-US" altLang="ja-JP" sz="1200">
                <a:latin typeface="Arial" charset="0"/>
              </a:rPr>
              <a:pPr/>
              <a:t>13</a:t>
            </a:fld>
            <a:endParaRPr lang="en-US" altLang="ja-JP" sz="1200">
              <a:latin typeface="Arial" charset="0"/>
            </a:endParaRPr>
          </a:p>
        </p:txBody>
      </p:sp>
      <p:sp>
        <p:nvSpPr>
          <p:cNvPr id="101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noFill/>
        </p:spPr>
        <p:txBody>
          <a:bodyPr/>
          <a:lstStyle/>
          <a:p>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0C79CC1F-8022-4D4C-9852-CE1BEFA7916B}" type="slidenum">
              <a:rPr lang="en-US" altLang="ja-JP" sz="1200">
                <a:latin typeface="Arial" charset="0"/>
              </a:rPr>
              <a:pPr/>
              <a:t>14</a:t>
            </a:fld>
            <a:endParaRPr lang="en-US" altLang="ja-JP" sz="1200">
              <a:latin typeface="Arial" charset="0"/>
            </a:endParaRPr>
          </a:p>
        </p:txBody>
      </p:sp>
      <p:sp>
        <p:nvSpPr>
          <p:cNvPr id="10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a:noFill/>
        </p:spPr>
        <p:txBody>
          <a:bodyPr/>
          <a:lstStyle/>
          <a:p>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4C015375-C7C3-D74E-B653-DCA5AA5F16D4}" type="slidenum">
              <a:rPr lang="en-US" altLang="ja-JP" sz="1200">
                <a:latin typeface="Arial" charset="0"/>
              </a:rPr>
              <a:pPr/>
              <a:t>15</a:t>
            </a:fld>
            <a:endParaRPr lang="en-US" altLang="ja-JP" sz="1200">
              <a:latin typeface="Arial" charset="0"/>
            </a:endParaRPr>
          </a:p>
        </p:txBody>
      </p:sp>
      <p:sp>
        <p:nvSpPr>
          <p:cNvPr id="293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1EEDF506-AA24-D14F-95AB-E68A95EA299F}" type="slidenum">
              <a:rPr lang="en-US" altLang="ja-JP" sz="1200">
                <a:latin typeface="Arial" charset="0"/>
              </a:rPr>
              <a:pPr/>
              <a:t>16</a:t>
            </a:fld>
            <a:endParaRPr lang="en-US" altLang="ja-JP" sz="1200">
              <a:latin typeface="Arial" charset="0"/>
            </a:endParaRPr>
          </a:p>
        </p:txBody>
      </p:sp>
      <p:sp>
        <p:nvSpPr>
          <p:cNvPr id="288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a:noFill/>
        </p:spPr>
        <p:txBody>
          <a:bodyPr/>
          <a:lstStyle/>
          <a:p>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0E996F06-139F-D343-AFA3-892D67237682}" type="slidenum">
              <a:rPr lang="en-US" altLang="ja-JP" sz="1200">
                <a:latin typeface="Arial" charset="0"/>
              </a:rPr>
              <a:pPr/>
              <a:t>18</a:t>
            </a:fld>
            <a:endParaRPr lang="en-US" altLang="ja-JP" sz="1200">
              <a:latin typeface="Arial" charset="0"/>
            </a:endParaRPr>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noFill/>
        </p:spPr>
        <p:txBody>
          <a:bodyPr/>
          <a:lstStyle/>
          <a:p>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96E138A5-9BC2-2549-BC5B-8D5312D37813}" type="slidenum">
              <a:rPr lang="en-US" altLang="ja-JP" sz="1200">
                <a:latin typeface="Arial" charset="0"/>
              </a:rPr>
              <a:pPr/>
              <a:t>19</a:t>
            </a:fld>
            <a:endParaRPr lang="en-US" altLang="ja-JP" sz="1200">
              <a:latin typeface="Arial" charset="0"/>
            </a:endParaRPr>
          </a:p>
        </p:txBody>
      </p:sp>
      <p:sp>
        <p:nvSpPr>
          <p:cNvPr id="340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AB456070-1610-3E45-9FE9-E053D8EEEA39}" type="slidenum">
              <a:rPr lang="en-US" altLang="ja-JP" sz="1200">
                <a:latin typeface="Arial" charset="0"/>
              </a:rPr>
              <a:pPr/>
              <a:t>20</a:t>
            </a:fld>
            <a:endParaRPr lang="en-US" altLang="ja-JP" sz="1200">
              <a:latin typeface="Arial" charset="0"/>
            </a:endParaRPr>
          </a:p>
        </p:txBody>
      </p:sp>
      <p:sp>
        <p:nvSpPr>
          <p:cNvPr id="343042" name="Rectangle 2"/>
          <p:cNvSpPr>
            <a:spLocks noGrp="1" noRot="1" noChangeAspect="1" noChangeArrowheads="1" noTextEdit="1"/>
          </p:cNvSpPr>
          <p:nvPr>
            <p:ph type="sldImg"/>
          </p:nvPr>
        </p:nvSpPr>
        <p:spPr>
          <a:xfrm>
            <a:off x="1171575" y="542925"/>
            <a:ext cx="4573588" cy="3430588"/>
          </a:xfrm>
          <a:solidFill>
            <a:srgbClr val="FFFFFF"/>
          </a:solidFill>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a:xfrm>
            <a:off x="292100" y="4221163"/>
            <a:ext cx="6334125" cy="4643437"/>
          </a:xfrm>
          <a:solidFill>
            <a:srgbClr val="FFFFFF"/>
          </a:solidFill>
          <a:ln>
            <a:solidFill>
              <a:srgbClr val="000000"/>
            </a:solidFill>
            <a:miter lim="800000"/>
            <a:headEnd/>
            <a:tailEnd/>
          </a:ln>
        </p:spPr>
        <p:txBody>
          <a:bodyPr lIns="91427" tIns="45714" rIns="91427" bIns="45714"/>
          <a:lstStyle/>
          <a:p>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0D9CE6FA-5648-0349-A575-641048EADD14}" type="slidenum">
              <a:rPr lang="en-US" altLang="ja-JP" sz="1200">
                <a:latin typeface="Arial" charset="0"/>
              </a:rPr>
              <a:pPr/>
              <a:t>21</a:t>
            </a:fld>
            <a:endParaRPr lang="en-US" altLang="ja-JP" sz="1200">
              <a:latin typeface="Arial" charset="0"/>
            </a:endParaRPr>
          </a:p>
        </p:txBody>
      </p:sp>
      <p:sp>
        <p:nvSpPr>
          <p:cNvPr id="3450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BED3235B-5CDF-4D4A-A863-D4B2F3437D74}" type="slidenum">
              <a:rPr lang="en-US" altLang="ja-JP" sz="1200">
                <a:latin typeface="Arial" charset="0"/>
              </a:rPr>
              <a:pPr/>
              <a:t>2</a:t>
            </a:fld>
            <a:endParaRPr lang="en-US" altLang="ja-JP" sz="1200">
              <a:latin typeface="Arial" charset="0"/>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solidFill>
            <a:srgbClr val="FFFFFF"/>
          </a:solidFill>
          <a:ln>
            <a:solidFill>
              <a:srgbClr val="000000"/>
            </a:solidFill>
            <a:miter lim="800000"/>
            <a:headEnd/>
            <a:tailEnd/>
          </a:ln>
        </p:spPr>
        <p:txBody>
          <a:bodyPr lIns="88615" tIns="44307" rIns="88615" bIns="44307"/>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93FA0484-2252-6E47-8148-09456870E365}" type="slidenum">
              <a:rPr lang="en-US" altLang="ja-JP" sz="1200">
                <a:latin typeface="Arial" charset="0"/>
              </a:rPr>
              <a:pPr/>
              <a:t>3</a:t>
            </a:fld>
            <a:endParaRPr lang="en-US" altLang="ja-JP" sz="1200">
              <a:latin typeface="Arial" charset="0"/>
            </a:endParaRPr>
          </a:p>
        </p:txBody>
      </p:sp>
      <p:sp>
        <p:nvSpPr>
          <p:cNvPr id="8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r>
              <a:rPr lang="en-US" altLang="ja-JP"/>
              <a:t>How important 10 micron region is!</a:t>
            </a:r>
          </a:p>
          <a:p>
            <a:r>
              <a:rPr lang="en-US" altLang="ja-JP"/>
              <a:t>Fingerprint region.</a:t>
            </a:r>
          </a:p>
          <a:p>
            <a:r>
              <a:rPr lang="en-US" altLang="ja-JP"/>
              <a:t>Higher resolution, more informative.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5E99BE99-F6F3-3048-8C19-1C02498DF2AC}" type="slidenum">
              <a:rPr lang="en-US" altLang="ja-JP" sz="1200">
                <a:latin typeface="Arial" charset="0"/>
              </a:rPr>
              <a:pPr/>
              <a:t>4</a:t>
            </a:fld>
            <a:endParaRPr lang="en-US" altLang="ja-JP" sz="1200">
              <a:latin typeface="Arial" charset="0"/>
            </a:endParaRPr>
          </a:p>
        </p:txBody>
      </p:sp>
      <p:sp>
        <p:nvSpPr>
          <p:cNvPr id="303106" name="Rectangle 2"/>
          <p:cNvSpPr>
            <a:spLocks noGrp="1" noRot="1" noChangeAspect="1" noChangeArrowheads="1" noTextEdit="1"/>
          </p:cNvSpPr>
          <p:nvPr>
            <p:ph type="sldImg"/>
          </p:nvPr>
        </p:nvSpPr>
        <p:spPr>
          <a:xfrm>
            <a:off x="1195388" y="706438"/>
            <a:ext cx="4516437" cy="3387725"/>
          </a:xfrm>
          <a:solidFill>
            <a:srgbClr val="FFFFFF"/>
          </a:solidFill>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xfrm>
            <a:off x="930275" y="4376738"/>
            <a:ext cx="5043488" cy="4094162"/>
          </a:xfrm>
          <a:solidFill>
            <a:srgbClr val="FFFFFF"/>
          </a:solidFill>
          <a:ln>
            <a:solidFill>
              <a:srgbClr val="000000"/>
            </a:solidFill>
            <a:miter lim="800000"/>
            <a:headEnd/>
            <a:tailEnd/>
          </a:ln>
        </p:spPr>
        <p:txBody>
          <a:bodyPr lIns="88615" tIns="44307" rIns="88615" bIns="44307"/>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407C990B-E7F8-3044-A868-CA5D34FD93B3}" type="slidenum">
              <a:rPr lang="en-US" altLang="ja-JP" sz="1200">
                <a:latin typeface="Arial" charset="0"/>
              </a:rPr>
              <a:pPr/>
              <a:t>5</a:t>
            </a:fld>
            <a:endParaRPr lang="en-US" altLang="ja-JP" sz="1200">
              <a:latin typeface="Arial" charset="0"/>
            </a:endParaRPr>
          </a:p>
        </p:txBody>
      </p:sp>
      <p:sp>
        <p:nvSpPr>
          <p:cNvPr id="338946" name="Rectangle 2"/>
          <p:cNvSpPr>
            <a:spLocks noGrp="1" noRot="1" noChangeAspect="1" noChangeArrowheads="1" noTextEdit="1"/>
          </p:cNvSpPr>
          <p:nvPr>
            <p:ph type="sldImg"/>
          </p:nvPr>
        </p:nvSpPr>
        <p:spPr>
          <a:xfrm>
            <a:off x="1195388" y="706438"/>
            <a:ext cx="4516437" cy="3387725"/>
          </a:xfrm>
          <a:solidFill>
            <a:srgbClr val="FFFFFF"/>
          </a:solidFill>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xfrm>
            <a:off x="930275" y="4376738"/>
            <a:ext cx="5043488" cy="4094162"/>
          </a:xfrm>
          <a:solidFill>
            <a:srgbClr val="FFFFFF"/>
          </a:solidFill>
          <a:ln>
            <a:solidFill>
              <a:srgbClr val="000000"/>
            </a:solidFill>
            <a:miter lim="800000"/>
            <a:headEnd/>
            <a:tailEnd/>
          </a:ln>
        </p:spPr>
        <p:txBody>
          <a:bodyPr lIns="88615" tIns="44307" rIns="88615" bIns="44307"/>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BE358D7E-A8FA-E747-9D0F-248BE1D511EC}" type="slidenum">
              <a:rPr lang="en-US" altLang="ja-JP" sz="1200">
                <a:latin typeface="Arial" charset="0"/>
              </a:rPr>
              <a:pPr/>
              <a:t>6</a:t>
            </a:fld>
            <a:endParaRPr lang="en-US" altLang="ja-JP" sz="1200">
              <a:latin typeface="Arial" charset="0"/>
            </a:endParaRPr>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r>
              <a:rPr lang="en-US" altLang="ja-JP"/>
              <a:t>The key device for our new spectrometer is the Ge immersion grating, which is directly grooved onto the surface of wedge shape of single crystal Ge which is transparent but highly refractive material. In comparison with the conventional grating, the effective path-difference delta f increases by factor of the reflactive index n, so that the size of the grating becomes compact. making fine and precisely periodical grooves on the hard and fragile Ge surface is overcome by the great effort of Dr, Ebizuka and Prof. Ohmori</a:t>
            </a:r>
            <a:r>
              <a:rPr lang="ja-JP" altLang="en-US"/>
              <a:t>’</a:t>
            </a:r>
            <a:r>
              <a:rPr lang="en-US" altLang="ja-JP"/>
              <a:t>s group, by adopting their unique machining technique ELID - Electrolytic In-process dressing micro machining method.  As Size dimension is shown here, this precious devices is used for our cryogenically cooled echelle grating with very high diffraction order.</a:t>
            </a:r>
          </a:p>
          <a:p>
            <a:endParaRPr lang="en-US" altLang="ja-JP"/>
          </a:p>
          <a:p>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12D014D4-9AFD-CF44-A3B4-1A2A3EF71E8F}" type="slidenum">
              <a:rPr lang="en-US" altLang="ja-JP" sz="1200">
                <a:latin typeface="Arial" charset="0"/>
              </a:rPr>
              <a:pPr/>
              <a:t>7</a:t>
            </a:fld>
            <a:endParaRPr lang="en-US" altLang="ja-JP" sz="1200">
              <a:latin typeface="Arial" charset="0"/>
            </a:endParaRPr>
          </a:p>
        </p:txBody>
      </p:sp>
      <p:sp>
        <p:nvSpPr>
          <p:cNvPr id="3153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ja-JP"/>
              <a:t>I will breafly show you the optical layout, which is a basic lithorow type . 2 detector are mounted on the disk of 80cm diameter, one for imagingm and the other for taking echelle format.  The slit, immersion grating. Repetively turn down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A90D11CC-DCBB-054E-BBDF-A6CD1311B5B9}" type="slidenum">
              <a:rPr lang="en-US" altLang="ja-JP" sz="1200">
                <a:latin typeface="Arial" charset="0"/>
              </a:rPr>
              <a:pPr/>
              <a:t>8</a:t>
            </a:fld>
            <a:endParaRPr lang="en-US" altLang="ja-JP" sz="1200">
              <a:latin typeface="Arial" charset="0"/>
            </a:endParaRPr>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noFill/>
        </p:spPr>
        <p:txBody>
          <a:bodyPr/>
          <a:lstStyle/>
          <a:p>
            <a:pPr algn="just"/>
            <a:r>
              <a:rPr lang="en-US" altLang="ja-JP">
                <a:latin typeface="Times New Roman" charset="0"/>
                <a:ea typeface="ＭＳ 明朝" charset="0"/>
                <a:cs typeface="ＭＳ 明朝" charset="0"/>
              </a:rPr>
              <a:t>This picture shows the optical setup of GIGMICS, consisting of fore-optics and spectrograph optics, described in detail.</a:t>
            </a:r>
          </a:p>
          <a:p>
            <a:pPr algn="just"/>
            <a:endParaRPr lang="en-US" altLang="ja-JP">
              <a:latin typeface="Times New Roman" charset="0"/>
              <a:ea typeface="ＭＳ 明朝" charset="0"/>
              <a:cs typeface="ＭＳ 明朝" charset="0"/>
            </a:endParaRPr>
          </a:p>
          <a:p>
            <a:pPr lvl="1" algn="just">
              <a:spcAft>
                <a:spcPts val="600"/>
              </a:spcAft>
            </a:pPr>
            <a:r>
              <a:rPr lang="en-US" altLang="ja-JP" b="1">
                <a:latin typeface="Times New Roman" charset="0"/>
                <a:ea typeface="ＭＳ 明朝" charset="0"/>
                <a:cs typeface="ＭＳ 明朝" charset="0"/>
              </a:rPr>
              <a:t>1.1	Fore-optics</a:t>
            </a:r>
          </a:p>
          <a:p>
            <a:pPr algn="just">
              <a:spcAft>
                <a:spcPts val="600"/>
              </a:spcAft>
            </a:pPr>
            <a:r>
              <a:rPr lang="en-US" altLang="ja-JP">
                <a:latin typeface="Times New Roman" charset="0"/>
                <a:ea typeface="ＭＳ 明朝" charset="0"/>
                <a:cs typeface="ＭＳ 明朝" charset="0"/>
              </a:rPr>
              <a:t>Light entering the cryostat at f nunmber/12.5 through the window is collimated by the first spherical mirror (SM</a:t>
            </a:r>
            <a:r>
              <a:rPr lang="en-US" altLang="ja-JP" baseline="-25000">
                <a:latin typeface="Times New Roman" charset="0"/>
                <a:ea typeface="ＭＳ 明朝" charset="0"/>
                <a:cs typeface="ＭＳ 明朝" charset="0"/>
              </a:rPr>
              <a:t>1</a:t>
            </a:r>
            <a:r>
              <a:rPr lang="en-US" altLang="ja-JP">
                <a:latin typeface="Times New Roman" charset="0"/>
                <a:ea typeface="ＭＳ 明朝" charset="0"/>
                <a:cs typeface="ＭＳ 明朝" charset="0"/>
              </a:rPr>
              <a:t>).  Through  the cold Lyot stop and the BaF</a:t>
            </a:r>
            <a:r>
              <a:rPr lang="en-US" altLang="ja-JP" baseline="-25000">
                <a:latin typeface="Times New Roman" charset="0"/>
                <a:ea typeface="ＭＳ 明朝" charset="0"/>
                <a:cs typeface="ＭＳ 明朝" charset="0"/>
              </a:rPr>
              <a:t>2</a:t>
            </a:r>
            <a:r>
              <a:rPr lang="en-US" altLang="ja-JP">
                <a:latin typeface="Times New Roman" charset="0"/>
                <a:ea typeface="ＭＳ 明朝" charset="0"/>
                <a:cs typeface="ＭＳ 明朝" charset="0"/>
              </a:rPr>
              <a:t> blocker (F</a:t>
            </a:r>
            <a:r>
              <a:rPr lang="en-US" altLang="ja-JP" baseline="-25000">
                <a:latin typeface="Times New Roman" charset="0"/>
                <a:ea typeface="ＭＳ 明朝" charset="0"/>
                <a:cs typeface="ＭＳ 明朝" charset="0"/>
              </a:rPr>
              <a:t>1</a:t>
            </a:r>
            <a:r>
              <a:rPr lang="en-US" altLang="ja-JP">
                <a:latin typeface="Times New Roman" charset="0"/>
                <a:ea typeface="ＭＳ 明朝" charset="0"/>
                <a:cs typeface="ＭＳ 明朝" charset="0"/>
              </a:rPr>
              <a:t>). </a:t>
            </a:r>
          </a:p>
          <a:p>
            <a:pPr algn="just">
              <a:spcAft>
                <a:spcPts val="600"/>
              </a:spcAft>
            </a:pPr>
            <a:r>
              <a:rPr lang="en-US" altLang="ja-JP">
                <a:latin typeface="Times New Roman" charset="0"/>
                <a:ea typeface="ＭＳ 明朝" charset="0"/>
                <a:cs typeface="ＭＳ 明朝" charset="0"/>
              </a:rPr>
              <a:t>The second spherical mirror (SM</a:t>
            </a:r>
            <a:r>
              <a:rPr lang="en-US" altLang="ja-JP" baseline="-25000">
                <a:latin typeface="Times New Roman" charset="0"/>
                <a:ea typeface="ＭＳ 明朝" charset="0"/>
                <a:cs typeface="ＭＳ 明朝" charset="0"/>
              </a:rPr>
              <a:t>2</a:t>
            </a:r>
            <a:r>
              <a:rPr lang="en-US" altLang="ja-JP">
                <a:latin typeface="Times New Roman" charset="0"/>
                <a:ea typeface="ＭＳ 明朝" charset="0"/>
                <a:cs typeface="ＭＳ 明朝" charset="0"/>
              </a:rPr>
              <a:t>) reimages the telescope</a:t>
            </a:r>
            <a:r>
              <a:rPr lang="ja-JP" altLang="en-US">
                <a:latin typeface="Times New Roman" charset="0"/>
                <a:ea typeface="ＭＳ 明朝" charset="0"/>
                <a:cs typeface="ＭＳ 明朝" charset="0"/>
              </a:rPr>
              <a:t>’</a:t>
            </a:r>
            <a:r>
              <a:rPr lang="en-US" altLang="ja-JP">
                <a:latin typeface="Times New Roman" charset="0"/>
                <a:ea typeface="ＭＳ 明朝" charset="0"/>
                <a:cs typeface="ＭＳ 明朝" charset="0"/>
              </a:rPr>
              <a:t>s focal plane at f/20 onto the slit mirror,</a:t>
            </a:r>
          </a:p>
          <a:p>
            <a:pPr algn="just">
              <a:spcAft>
                <a:spcPts val="600"/>
              </a:spcAft>
            </a:pPr>
            <a:r>
              <a:rPr lang="en-US" altLang="ja-JP">
                <a:latin typeface="Times New Roman" charset="0"/>
                <a:ea typeface="ＭＳ 明朝" charset="0"/>
                <a:cs typeface="ＭＳ 明朝" charset="0"/>
              </a:rPr>
              <a:t>to reflect a 8</a:t>
            </a:r>
            <a:r>
              <a:rPr lang="en-US" altLang="ja-JP">
                <a:latin typeface="Lucida Grande" charset="0"/>
                <a:ea typeface="ＭＳ 明朝" charset="0"/>
                <a:cs typeface="ＭＳ 明朝" charset="0"/>
              </a:rPr>
              <a:t>arcsec beam</a:t>
            </a:r>
            <a:r>
              <a:rPr lang="en-US" altLang="ja-JP">
                <a:latin typeface="Times New Roman" charset="0"/>
                <a:ea typeface="ＭＳ 明朝" charset="0"/>
                <a:cs typeface="ＭＳ 明朝" charset="0"/>
              </a:rPr>
              <a:t> on an 8m telescope field of view into the slit viewer shown here,</a:t>
            </a:r>
          </a:p>
          <a:p>
            <a:pPr algn="just">
              <a:spcAft>
                <a:spcPts val="600"/>
              </a:spcAft>
            </a:pPr>
            <a:r>
              <a:rPr lang="en-US" altLang="ja-JP">
                <a:latin typeface="Times New Roman" charset="0"/>
                <a:ea typeface="ＭＳ 明朝" charset="0"/>
                <a:cs typeface="ＭＳ 明朝" charset="0"/>
              </a:rPr>
              <a:t>used to guide on an astronomical object at the slit. here is illustrated the result of K-band image of saturn.</a:t>
            </a:r>
          </a:p>
          <a:p>
            <a:pPr algn="just">
              <a:spcAft>
                <a:spcPts val="600"/>
              </a:spcAft>
            </a:pPr>
            <a:r>
              <a:rPr lang="en-US" altLang="ja-JP">
                <a:latin typeface="Times New Roman" charset="0"/>
                <a:ea typeface="ＭＳ 明朝" charset="0"/>
                <a:cs typeface="ＭＳ 明朝" charset="0"/>
              </a:rPr>
              <a:t>In this region, filter and lens turret is mounted, although not shown in this picture. Moreover, this slit mirror module has now been replaced with slit turret.  Note that the slit size is appropriate for the point source diffraction limit for the telescope for10 micron.</a:t>
            </a:r>
          </a:p>
          <a:p>
            <a:pPr algn="just">
              <a:spcAft>
                <a:spcPts val="600"/>
              </a:spcAft>
            </a:pPr>
            <a:r>
              <a:rPr lang="en-US" altLang="ja-JP">
                <a:latin typeface="Times New Roman" charset="0"/>
                <a:ea typeface="ＭＳ 明朝" charset="0"/>
                <a:cs typeface="ＭＳ 明朝" charset="0"/>
              </a:rPr>
              <a:t>==MOTION==</a:t>
            </a:r>
          </a:p>
          <a:p>
            <a:pPr lvl="1" algn="just">
              <a:spcAft>
                <a:spcPts val="600"/>
              </a:spcAft>
            </a:pPr>
            <a:r>
              <a:rPr lang="en-US" altLang="ja-JP" b="1">
                <a:latin typeface="Times New Roman" charset="0"/>
                <a:ea typeface="ＭＳ 明朝" charset="0"/>
                <a:cs typeface="ＭＳ 明朝" charset="0"/>
              </a:rPr>
              <a:t>1.2	Spectrograph optics</a:t>
            </a:r>
          </a:p>
          <a:p>
            <a:pPr algn="just"/>
            <a:r>
              <a:rPr lang="en-US" altLang="ja-JP">
                <a:latin typeface="Times New Roman" charset="0"/>
                <a:ea typeface="ＭＳ 明朝" charset="0"/>
                <a:cs typeface="ＭＳ 明朝" charset="0"/>
              </a:rPr>
              <a:t>The Light passing through the slit enters into the Littrow-mount echelle spectrograph.  </a:t>
            </a:r>
          </a:p>
          <a:p>
            <a:pPr algn="just"/>
            <a:r>
              <a:rPr lang="en-US" altLang="ja-JP">
                <a:latin typeface="Times New Roman" charset="0"/>
                <a:ea typeface="ＭＳ 明朝" charset="0"/>
                <a:cs typeface="ＭＳ 明朝" charset="0"/>
              </a:rPr>
              <a:t>The light reflects off the flat fold mirror through the long pass filter, which cuts on at sevenpoint five 7.5 </a:t>
            </a:r>
            <a:r>
              <a:rPr lang="en-US" altLang="ja-JP">
                <a:latin typeface="Symbol" charset="0"/>
                <a:ea typeface="ＭＳ 明朝" charset="0"/>
                <a:cs typeface="ＭＳ 明朝" charset="0"/>
                <a:sym typeface="Symbol" charset="0"/>
              </a:rPr>
              <a:t>m</a:t>
            </a:r>
            <a:r>
              <a:rPr lang="en-US" altLang="ja-JP">
                <a:latin typeface="Times New Roman" charset="0"/>
                <a:ea typeface="ＭＳ 明朝" charset="0"/>
                <a:cs typeface="ＭＳ 明朝" charset="0"/>
              </a:rPr>
              <a:t>m,</a:t>
            </a:r>
          </a:p>
          <a:p>
            <a:pPr algn="just"/>
            <a:r>
              <a:rPr lang="en-US" altLang="ja-JP">
                <a:latin typeface="Times New Roman" charset="0"/>
                <a:ea typeface="ＭＳ 明朝" charset="0"/>
                <a:cs typeface="ＭＳ 明朝" charset="0"/>
              </a:rPr>
              <a:t>and then expands at f/20 to the spherical mirror here (SM</a:t>
            </a:r>
            <a:r>
              <a:rPr lang="en-US" altLang="ja-JP" baseline="-25000">
                <a:latin typeface="Times New Roman" charset="0"/>
                <a:ea typeface="ＭＳ 明朝" charset="0"/>
                <a:cs typeface="ＭＳ 明朝" charset="0"/>
              </a:rPr>
              <a:t>3</a:t>
            </a:r>
            <a:r>
              <a:rPr lang="en-US" altLang="ja-JP">
                <a:latin typeface="Times New Roman" charset="0"/>
                <a:ea typeface="ＭＳ 明朝" charset="0"/>
                <a:cs typeface="ＭＳ 明朝" charset="0"/>
              </a:rPr>
              <a:t>).</a:t>
            </a:r>
          </a:p>
          <a:p>
            <a:pPr algn="just"/>
            <a:r>
              <a:rPr lang="en-US" altLang="ja-JP">
                <a:latin typeface="Times New Roman" charset="0"/>
                <a:ea typeface="ＭＳ 明朝" charset="0"/>
                <a:cs typeface="ＭＳ 明朝" charset="0"/>
              </a:rPr>
              <a:t>The mirror collimates the light, creating a 25 mm diameter beam on the Germanium immersion grating (IG).</a:t>
            </a:r>
          </a:p>
          <a:p>
            <a:pPr algn="just"/>
            <a:endParaRPr lang="en-US" altLang="ja-JP">
              <a:latin typeface="Times New Roman" charset="0"/>
              <a:ea typeface="ＭＳ 明朝" charset="0"/>
              <a:cs typeface="ＭＳ 明朝" charset="0"/>
            </a:endParaRPr>
          </a:p>
          <a:p>
            <a:pPr algn="just"/>
            <a:r>
              <a:rPr lang="en-US" altLang="ja-JP">
                <a:latin typeface="Times New Roman" charset="0"/>
                <a:ea typeface="ＭＳ 明朝" charset="0"/>
                <a:cs typeface="ＭＳ 明朝" charset="0"/>
              </a:rPr>
              <a:t>The dispersed light returns to SM</a:t>
            </a:r>
            <a:r>
              <a:rPr lang="en-US" altLang="ja-JP" baseline="-25000">
                <a:latin typeface="Times New Roman" charset="0"/>
                <a:ea typeface="ＭＳ 明朝" charset="0"/>
                <a:cs typeface="ＭＳ 明朝" charset="0"/>
              </a:rPr>
              <a:t>3</a:t>
            </a:r>
            <a:r>
              <a:rPr lang="en-US" altLang="ja-JP">
                <a:latin typeface="Times New Roman" charset="0"/>
                <a:ea typeface="ＭＳ 明朝" charset="0"/>
                <a:cs typeface="ＭＳ 明朝" charset="0"/>
              </a:rPr>
              <a:t>,</a:t>
            </a:r>
          </a:p>
          <a:p>
            <a:pPr algn="just"/>
            <a:r>
              <a:rPr lang="en-US" altLang="ja-JP">
                <a:latin typeface="Times New Roman" charset="0"/>
                <a:ea typeface="ＭＳ 明朝" charset="0"/>
                <a:cs typeface="ＭＳ 明朝" charset="0"/>
              </a:rPr>
              <a:t>and then go to the second spherical collimating mirror (SM</a:t>
            </a:r>
            <a:r>
              <a:rPr lang="en-US" altLang="ja-JP" baseline="-25000">
                <a:latin typeface="Times New Roman" charset="0"/>
                <a:ea typeface="ＭＳ 明朝" charset="0"/>
                <a:cs typeface="ＭＳ 明朝" charset="0"/>
              </a:rPr>
              <a:t>4</a:t>
            </a:r>
            <a:r>
              <a:rPr lang="en-US" altLang="ja-JP">
                <a:latin typeface="Times New Roman" charset="0"/>
                <a:ea typeface="ＭＳ 明朝" charset="0"/>
                <a:cs typeface="ＭＳ 明朝" charset="0"/>
              </a:rPr>
              <a:t>),</a:t>
            </a:r>
          </a:p>
          <a:p>
            <a:pPr algn="just"/>
            <a:r>
              <a:rPr lang="en-US" altLang="ja-JP">
                <a:latin typeface="Times New Roman" charset="0"/>
                <a:ea typeface="ＭＳ 明朝" charset="0"/>
                <a:cs typeface="ＭＳ 明朝" charset="0"/>
              </a:rPr>
              <a:t>which reflects it to the cross-disperser (CD) mounted on the </a:t>
            </a:r>
          </a:p>
          <a:p>
            <a:pPr algn="just"/>
            <a:r>
              <a:rPr lang="en-US" altLang="ja-JP">
                <a:latin typeface="Times New Roman" charset="0"/>
                <a:ea typeface="ＭＳ 明朝" charset="0"/>
                <a:cs typeface="ＭＳ 明朝" charset="0"/>
              </a:rPr>
              <a:t>cryogenic rotational stage driven by the worm gear mechanism.</a:t>
            </a:r>
          </a:p>
          <a:p>
            <a:pPr algn="just"/>
            <a:r>
              <a:rPr lang="en-US" altLang="ja-JP">
                <a:latin typeface="Times New Roman" charset="0"/>
                <a:ea typeface="ＭＳ 明朝" charset="0"/>
                <a:cs typeface="ＭＳ 明朝" charset="0"/>
              </a:rPr>
              <a:t>The cross dispersed light is reflected to the spectrograph detector here,</a:t>
            </a:r>
          </a:p>
          <a:p>
            <a:pPr algn="just"/>
            <a:r>
              <a:rPr lang="en-US" altLang="ja-JP">
                <a:latin typeface="Times New Roman" charset="0"/>
                <a:ea typeface="ＭＳ 明朝" charset="0"/>
                <a:cs typeface="ＭＳ 明朝" charset="0"/>
              </a:rPr>
              <a:t>through the Ge - ZnSe achromatic doublet lens (L</a:t>
            </a:r>
            <a:r>
              <a:rPr lang="en-US" altLang="ja-JP" baseline="-25000">
                <a:latin typeface="Times New Roman" charset="0"/>
                <a:ea typeface="ＭＳ 明朝" charset="0"/>
                <a:cs typeface="ＭＳ 明朝" charset="0"/>
              </a:rPr>
              <a:t>3</a:t>
            </a:r>
            <a:r>
              <a:rPr lang="en-US" altLang="ja-JP">
                <a:latin typeface="Times New Roman" charset="0"/>
                <a:ea typeface="ＭＳ 明朝" charset="0"/>
                <a:cs typeface="ＭＳ 明朝" charset="0"/>
              </a:rPr>
              <a:t>+L</a:t>
            </a:r>
            <a:r>
              <a:rPr lang="en-US" altLang="ja-JP" baseline="-25000">
                <a:latin typeface="Times New Roman" charset="0"/>
                <a:ea typeface="ＭＳ 明朝" charset="0"/>
                <a:cs typeface="ＭＳ 明朝" charset="0"/>
              </a:rPr>
              <a:t>4</a:t>
            </a:r>
            <a:r>
              <a:rPr lang="en-US" altLang="ja-JP">
                <a:latin typeface="Times New Roman" charset="0"/>
                <a:ea typeface="ＭＳ 明朝" charset="0"/>
                <a:cs typeface="ＭＳ 明朝" charset="0"/>
              </a:rPr>
              <a:t>).  </a:t>
            </a:r>
          </a:p>
          <a:p>
            <a:pPr algn="just"/>
            <a:r>
              <a:rPr lang="en-US" altLang="ja-JP">
                <a:latin typeface="Times New Roman" charset="0"/>
                <a:ea typeface="ＭＳ 明朝" charset="0"/>
                <a:cs typeface="ＭＳ 明朝" charset="0"/>
              </a:rPr>
              <a:t>The lenses is mounted on the flex stage shown here for focus adjustment.</a:t>
            </a:r>
          </a:p>
          <a:p>
            <a:pPr algn="just"/>
            <a:r>
              <a:rPr lang="en-US" altLang="ja-JP">
                <a:latin typeface="Times New Roman" charset="0"/>
                <a:ea typeface="ＭＳ 明朝" charset="0"/>
                <a:cs typeface="ＭＳ 明朝" charset="0"/>
              </a:rPr>
              <a:t>The focal reducer changes the beam to f/7.7,</a:t>
            </a:r>
          </a:p>
          <a:p>
            <a:pPr algn="just"/>
            <a:r>
              <a:rPr lang="en-US" altLang="ja-JP">
                <a:latin typeface="Times New Roman" charset="0"/>
                <a:ea typeface="ＭＳ 明朝" charset="0"/>
                <a:cs typeface="ＭＳ 明朝" charset="0"/>
              </a:rPr>
              <a:t>to satisfy the Nyquist sampling condition on the detector for  the diffraction pattern.</a:t>
            </a:r>
          </a:p>
          <a:p>
            <a:pPr algn="just"/>
            <a:r>
              <a:rPr lang="en-US" altLang="ja-JP">
                <a:latin typeface="Times New Roman" charset="0"/>
                <a:ea typeface="ＭＳ 明朝" charset="0"/>
                <a:cs typeface="ＭＳ 明朝" charset="0"/>
              </a:rPr>
              <a:t>==END==</a:t>
            </a:r>
          </a:p>
          <a:p>
            <a:pPr algn="just"/>
            <a:r>
              <a:rPr lang="en-US" altLang="ja-JP">
                <a:latin typeface="Times New Roman" charset="0"/>
                <a:ea typeface="ＭＳ 明朝" charset="0"/>
                <a:cs typeface="ＭＳ 明朝" charset="0"/>
              </a:rPr>
              <a:t>It is used in very high order, ranging from 332 at 13.5 </a:t>
            </a:r>
            <a:r>
              <a:rPr lang="en-US" altLang="ja-JP">
                <a:latin typeface="Symbol" charset="0"/>
                <a:ea typeface="ＭＳ 明朝" charset="0"/>
                <a:cs typeface="ＭＳ 明朝" charset="0"/>
                <a:sym typeface="Symbol" charset="0"/>
              </a:rPr>
              <a:t>m</a:t>
            </a:r>
            <a:r>
              <a:rPr lang="en-US" altLang="ja-JP">
                <a:latin typeface="Times New Roman" charset="0"/>
                <a:ea typeface="ＭＳ 明朝" charset="0"/>
                <a:cs typeface="ＭＳ 明朝" charset="0"/>
              </a:rPr>
              <a:t>m to 597 at 7.5 </a:t>
            </a:r>
            <a:r>
              <a:rPr lang="en-US" altLang="ja-JP">
                <a:latin typeface="Symbol" charset="0"/>
                <a:ea typeface="ＭＳ 明朝" charset="0"/>
                <a:cs typeface="ＭＳ 明朝" charset="0"/>
                <a:sym typeface="Symbol" charset="0"/>
              </a:rPr>
              <a:t>m</a:t>
            </a:r>
            <a:r>
              <a:rPr lang="en-US" altLang="ja-JP">
                <a:latin typeface="Times New Roman" charset="0"/>
                <a:ea typeface="ＭＳ 明朝" charset="0"/>
                <a:cs typeface="ＭＳ 明朝" charset="0"/>
              </a:rPr>
              <a:t>m.</a:t>
            </a:r>
          </a:p>
          <a:p>
            <a:pPr algn="just"/>
            <a:r>
              <a:rPr lang="en-US" altLang="ja-JP">
                <a:latin typeface="Times New Roman" charset="0"/>
                <a:ea typeface="ＭＳ 明朝" charset="0"/>
                <a:cs typeface="ＭＳ 明朝" charset="0"/>
              </a:rPr>
              <a:t>The groove facets are tilted 0.69</a:t>
            </a:r>
            <a:r>
              <a:rPr lang="ja-JP" altLang="en-US">
                <a:latin typeface="Symbol" charset="0"/>
                <a:ea typeface="ＭＳ 明朝" charset="0"/>
                <a:cs typeface="ＭＳ 明朝" charset="0"/>
                <a:sym typeface="Symbol" charset="0"/>
              </a:rPr>
              <a:t>ｰ</a:t>
            </a:r>
            <a:r>
              <a:rPr lang="en-US" altLang="ja-JP">
                <a:latin typeface="Times New Roman" charset="0"/>
                <a:ea typeface="ＭＳ 明朝" charset="0"/>
                <a:cs typeface="ＭＳ 明朝" charset="0"/>
              </a:rPr>
              <a:t> relative to the incident aperture of the immersion grating to eliminate the ghosts caused by reflection from the incident aperture. </a:t>
            </a:r>
          </a:p>
          <a:p>
            <a:pPr>
              <a:spcAft>
                <a:spcPts val="600"/>
              </a:spcAft>
            </a:pPr>
            <a:r>
              <a:rPr lang="en-US" altLang="ja-JP">
                <a:latin typeface="Times New Roman" charset="0"/>
                <a:ea typeface="ＭＳ 明朝" charset="0"/>
                <a:cs typeface="ＭＳ 明朝" charset="0"/>
              </a:rPr>
              <a:t>The camera lens images the focal plane at 1.15 : 1 demagnification onto D</a:t>
            </a:r>
            <a:r>
              <a:rPr lang="en-US" altLang="ja-JP" baseline="-25000">
                <a:latin typeface="Times New Roman" charset="0"/>
                <a:ea typeface="ＭＳ 明朝" charset="0"/>
                <a:cs typeface="ＭＳ 明朝" charset="0"/>
              </a:rPr>
              <a:t>1</a:t>
            </a:r>
            <a:r>
              <a:rPr lang="en-US" altLang="ja-JP">
                <a:latin typeface="Times New Roman" charset="0"/>
                <a:ea typeface="ＭＳ 明朝" charset="0"/>
                <a:cs typeface="ＭＳ 明朝" charset="0"/>
              </a:rPr>
              <a:t>. </a:t>
            </a:r>
          </a:p>
          <a:p>
            <a:pPr>
              <a:spcAft>
                <a:spcPts val="600"/>
              </a:spcAft>
            </a:pPr>
            <a:r>
              <a:rPr lang="en-US" altLang="ja-JP">
                <a:latin typeface="Times New Roman" charset="0"/>
                <a:ea typeface="ＭＳ 明朝" charset="0"/>
                <a:cs typeface="ＭＳ 明朝" charset="0"/>
              </a:rPr>
              <a:t>The ZnSe collimating lens (L</a:t>
            </a:r>
            <a:r>
              <a:rPr lang="en-US" altLang="ja-JP" baseline="-25000">
                <a:latin typeface="Times New Roman" charset="0"/>
                <a:ea typeface="ＭＳ 明朝" charset="0"/>
                <a:cs typeface="ＭＳ 明朝" charset="0"/>
              </a:rPr>
              <a:t>2</a:t>
            </a:r>
            <a:r>
              <a:rPr lang="en-US" altLang="ja-JP">
                <a:latin typeface="Times New Roman" charset="0"/>
                <a:ea typeface="ＭＳ 明朝" charset="0"/>
                <a:cs typeface="ＭＳ 明朝" charset="0"/>
              </a:rPr>
              <a:t>) between the Lyot stop and the second collimating mirror allows the slit viewer to be used for Lyot stop viewer.</a:t>
            </a:r>
          </a:p>
          <a:p>
            <a:pPr>
              <a:spcAft>
                <a:spcPts val="600"/>
              </a:spcAft>
            </a:pPr>
            <a:r>
              <a:rPr lang="en-US" altLang="ja-JP">
                <a:latin typeface="Times New Roman" charset="0"/>
                <a:ea typeface="ＭＳ 明朝" charset="0"/>
                <a:cs typeface="ＭＳ 明朝" charset="0"/>
              </a:rPr>
              <a:t>The Lyot stop viewer is useful for alignment with the telescope optics.  A set of the collimating lens (L</a:t>
            </a:r>
            <a:r>
              <a:rPr lang="en-US" altLang="ja-JP" baseline="-25000">
                <a:latin typeface="Times New Roman" charset="0"/>
                <a:ea typeface="ＭＳ 明朝" charset="0"/>
                <a:cs typeface="ＭＳ 明朝" charset="0"/>
              </a:rPr>
              <a:t>2</a:t>
            </a:r>
            <a:r>
              <a:rPr lang="en-US" altLang="ja-JP">
                <a:latin typeface="Times New Roman" charset="0"/>
                <a:ea typeface="ＭＳ 明朝" charset="0"/>
                <a:cs typeface="ＭＳ 明朝" charset="0"/>
              </a:rPr>
              <a:t>)</a:t>
            </a:r>
          </a:p>
          <a:p>
            <a:pPr>
              <a:spcAft>
                <a:spcPts val="600"/>
              </a:spcAft>
            </a:pPr>
            <a:r>
              <a:rPr lang="en-US" altLang="ja-JP">
                <a:latin typeface="Times New Roman" charset="0"/>
                <a:ea typeface="ＭＳ 明朝" charset="0"/>
                <a:cs typeface="ＭＳ 明朝" charset="0"/>
              </a:rPr>
              <a:t>and the second collimating mirror (SM</a:t>
            </a:r>
            <a:r>
              <a:rPr lang="en-US" altLang="ja-JP" baseline="-25000">
                <a:latin typeface="Times New Roman" charset="0"/>
                <a:ea typeface="ＭＳ 明朝" charset="0"/>
                <a:cs typeface="ＭＳ 明朝" charset="0"/>
              </a:rPr>
              <a:t>2</a:t>
            </a:r>
            <a:r>
              <a:rPr lang="en-US" altLang="ja-JP">
                <a:latin typeface="Times New Roman" charset="0"/>
                <a:ea typeface="ＭＳ 明朝" charset="0"/>
                <a:cs typeface="ＭＳ 明朝" charset="0"/>
              </a:rPr>
              <a:t>) forms images of the Lyot stop and the pupil onto the slit with a scale increase of 1 to 1.06.</a:t>
            </a:r>
          </a:p>
          <a:p>
            <a:pPr>
              <a:spcAft>
                <a:spcPts val="600"/>
              </a:spcAft>
            </a:pPr>
            <a:r>
              <a:rPr lang="en-US" altLang="ja-JP">
                <a:latin typeface="Times New Roman" charset="0"/>
                <a:ea typeface="ＭＳ 明朝" charset="0"/>
                <a:cs typeface="ＭＳ 明朝" charset="0"/>
              </a:rPr>
              <a:t>The camera lens of the slit viewer transfers these images, </a:t>
            </a:r>
          </a:p>
          <a:p>
            <a:pPr>
              <a:spcAft>
                <a:spcPts val="600"/>
              </a:spcAft>
            </a:pPr>
            <a:endParaRPr lang="en-US" altLang="ja-JP">
              <a:latin typeface="Times New Roman" charset="0"/>
              <a:ea typeface="ＭＳ 明朝" charset="0"/>
              <a:cs typeface="ＭＳ 明朝" charset="0"/>
            </a:endParaRPr>
          </a:p>
          <a:p>
            <a:pPr>
              <a:spcAft>
                <a:spcPts val="600"/>
              </a:spcAft>
            </a:pPr>
            <a:r>
              <a:rPr lang="en-US" altLang="ja-JP">
                <a:latin typeface="Times New Roman" charset="0"/>
                <a:ea typeface="ＭＳ 明朝" charset="0"/>
                <a:cs typeface="ＭＳ 明朝" charset="0"/>
              </a:rPr>
              <a:t> ( It is composed of the ZnSe camera lens, the long pass filter, which cuts on at 2.75 </a:t>
            </a:r>
            <a:r>
              <a:rPr lang="en-US" altLang="ja-JP">
                <a:latin typeface="Symbol" charset="0"/>
                <a:ea typeface="ＭＳ 明朝" charset="0"/>
                <a:cs typeface="ＭＳ 明朝" charset="0"/>
                <a:sym typeface="Symbol" charset="0"/>
              </a:rPr>
              <a:t>m</a:t>
            </a:r>
            <a:r>
              <a:rPr lang="en-US" altLang="ja-JP">
                <a:latin typeface="Times New Roman" charset="0"/>
                <a:ea typeface="ＭＳ 明朝" charset="0"/>
                <a:cs typeface="ＭＳ 明朝" charset="0"/>
              </a:rPr>
              <a:t>m, and the detector, 256 </a:t>
            </a:r>
            <a:r>
              <a:rPr lang="ja-JP" altLang="en-US">
                <a:latin typeface="Times New Roman" charset="0"/>
                <a:ea typeface="ＭＳ 明朝" charset="0"/>
                <a:cs typeface="ＭＳ 明朝" charset="0"/>
              </a:rPr>
              <a:t>ﾗ</a:t>
            </a:r>
            <a:r>
              <a:rPr lang="en-US" altLang="ja-JP">
                <a:latin typeface="Times New Roman" charset="0"/>
                <a:ea typeface="ＭＳ 明朝" charset="0"/>
                <a:cs typeface="ＭＳ 明朝" charset="0"/>
              </a:rPr>
              <a:t> 256, 30 </a:t>
            </a:r>
            <a:r>
              <a:rPr lang="en-US" altLang="ja-JP">
                <a:latin typeface="Symbol" charset="0"/>
                <a:ea typeface="ＭＳ 明朝" charset="0"/>
                <a:cs typeface="ＭＳ 明朝" charset="0"/>
                <a:sym typeface="Symbol" charset="0"/>
              </a:rPr>
              <a:t>m</a:t>
            </a:r>
            <a:r>
              <a:rPr lang="en-US" altLang="ja-JP">
                <a:latin typeface="Times New Roman" charset="0"/>
                <a:ea typeface="ＭＳ 明朝" charset="0"/>
                <a:cs typeface="ＭＳ 明朝" charset="0"/>
              </a:rPr>
              <a:t>m/pixel InSb FPA detector (D</a:t>
            </a:r>
            <a:r>
              <a:rPr lang="en-US" altLang="ja-JP" baseline="-25000">
                <a:latin typeface="Times New Roman" charset="0"/>
                <a:ea typeface="ＭＳ 明朝" charset="0"/>
                <a:cs typeface="ＭＳ 明朝" charset="0"/>
              </a:rPr>
              <a:t>1</a:t>
            </a:r>
            <a:r>
              <a:rPr lang="en-US" altLang="ja-JP">
                <a:latin typeface="Times New Roman" charset="0"/>
                <a:ea typeface="ＭＳ 明朝" charset="0"/>
                <a:cs typeface="ＭＳ 明朝" charset="0"/>
              </a:rPr>
              <a:t>). The collimating lens is mounted on the lens turret (LT), so as to remove from the optical pass during spectroscopic observations.)</a:t>
            </a:r>
          </a:p>
          <a:p>
            <a:pPr>
              <a:spcAft>
                <a:spcPts val="600"/>
              </a:spcAft>
            </a:pPr>
            <a:endParaRPr lang="en-US" altLang="ja-JP">
              <a:latin typeface="Times New Roman" charset="0"/>
              <a:ea typeface="ＭＳ 明朝" charset="0"/>
              <a:cs typeface="ＭＳ 明朝" charset="0"/>
            </a:endParaRPr>
          </a:p>
          <a:p>
            <a:endParaRPr lang="en-US" altLang="ja-JP"/>
          </a:p>
          <a:p>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fld id="{6BC7D4D0-C02F-8D4C-9AAB-9335AE7DBA51}" type="slidenum">
              <a:rPr lang="en-US" altLang="ja-JP" sz="1200">
                <a:latin typeface="Arial" charset="0"/>
              </a:rPr>
              <a:pPr/>
              <a:t>9</a:t>
            </a:fld>
            <a:endParaRPr lang="en-US" altLang="ja-JP" sz="1200">
              <a:latin typeface="Arial" charset="0"/>
            </a:endParaRPr>
          </a:p>
        </p:txBody>
      </p:sp>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p:spPr>
        <p:txBody>
          <a:bodyPr/>
          <a:lstStyle/>
          <a:p>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286000"/>
            <a:ext cx="7772400" cy="1143000"/>
          </a:xfrm>
        </p:spPr>
        <p:txBody>
          <a:bodyPr/>
          <a:lstStyle>
            <a:lvl1pPr algn="r">
              <a:defRPr/>
            </a:lvl1pPr>
          </a:lstStyle>
          <a:p>
            <a:pPr lvl="0"/>
            <a:r>
              <a:rPr lang="ja-JP" altLang="en-US" noProof="0" smtClean="0"/>
              <a:t>マスタ</a:t>
            </a:r>
            <a:r>
              <a:rPr lang="en-US" altLang="ja-JP" noProof="0" smtClean="0"/>
              <a:t> </a:t>
            </a:r>
            <a:r>
              <a:rPr lang="ja-JP" altLang="en-US" noProof="0" smtClean="0"/>
              <a:t>タイトルの書式設定</a:t>
            </a:r>
          </a:p>
        </p:txBody>
      </p:sp>
      <p:sp>
        <p:nvSpPr>
          <p:cNvPr id="14339" name="Rectangle 3"/>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ja-JP" altLang="en-US" noProof="0" smtClean="0"/>
              <a:t>マスタ</a:t>
            </a:r>
            <a:r>
              <a:rPr lang="en-US" altLang="ja-JP" noProof="0" smtClean="0"/>
              <a:t> </a:t>
            </a:r>
            <a:r>
              <a:rPr lang="ja-JP" altLang="en-US" noProof="0" smtClean="0"/>
              <a:t>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CAEA691-FC11-F341-BD46-06551143B6D5}" type="slidenum">
              <a:rPr lang="en-US" altLang="ja-JP"/>
              <a:pPr>
                <a:defRPr/>
              </a:pPr>
              <a:t>‹#›</a:t>
            </a:fld>
            <a:endParaRPr lang="en-US" altLang="ja-JP"/>
          </a:p>
        </p:txBody>
      </p:sp>
    </p:spTree>
    <p:extLst>
      <p:ext uri="{BB962C8B-B14F-4D97-AF65-F5344CB8AC3E}">
        <p14:creationId xmlns:p14="http://schemas.microsoft.com/office/powerpoint/2010/main" val="72659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D7A5F93-8B0A-C040-8CB0-1B1F259D13A8}" type="slidenum">
              <a:rPr lang="en-US" altLang="ja-JP"/>
              <a:pPr>
                <a:defRPr/>
              </a:pPr>
              <a:t>‹#›</a:t>
            </a:fld>
            <a:endParaRPr lang="en-US" altLang="ja-JP"/>
          </a:p>
        </p:txBody>
      </p:sp>
    </p:spTree>
    <p:extLst>
      <p:ext uri="{BB962C8B-B14F-4D97-AF65-F5344CB8AC3E}">
        <p14:creationId xmlns:p14="http://schemas.microsoft.com/office/powerpoint/2010/main" val="351394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DE56D8E-8C99-CD41-9EC8-6075469F21A6}" type="slidenum">
              <a:rPr lang="en-US" altLang="ja-JP"/>
              <a:pPr>
                <a:defRPr/>
              </a:pPr>
              <a:t>‹#›</a:t>
            </a:fld>
            <a:endParaRPr lang="en-US" altLang="ja-JP"/>
          </a:p>
        </p:txBody>
      </p:sp>
    </p:spTree>
    <p:extLst>
      <p:ext uri="{BB962C8B-B14F-4D97-AF65-F5344CB8AC3E}">
        <p14:creationId xmlns:p14="http://schemas.microsoft.com/office/powerpoint/2010/main" val="182987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D2144F5-9031-4549-B22D-4030F96CF297}" type="slidenum">
              <a:rPr lang="en-US" altLang="ja-JP"/>
              <a:pPr>
                <a:defRPr/>
              </a:pPr>
              <a:t>‹#›</a:t>
            </a:fld>
            <a:endParaRPr lang="en-US" altLang="ja-JP"/>
          </a:p>
        </p:txBody>
      </p:sp>
    </p:spTree>
    <p:extLst>
      <p:ext uri="{BB962C8B-B14F-4D97-AF65-F5344CB8AC3E}">
        <p14:creationId xmlns:p14="http://schemas.microsoft.com/office/powerpoint/2010/main" val="310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1C01FA6-A4C9-3742-B854-0681A97EB61B}" type="slidenum">
              <a:rPr lang="en-US" altLang="ja-JP"/>
              <a:pPr>
                <a:defRPr/>
              </a:pPr>
              <a:t>‹#›</a:t>
            </a:fld>
            <a:endParaRPr lang="en-US" altLang="ja-JP"/>
          </a:p>
        </p:txBody>
      </p:sp>
    </p:spTree>
    <p:extLst>
      <p:ext uri="{BB962C8B-B14F-4D97-AF65-F5344CB8AC3E}">
        <p14:creationId xmlns:p14="http://schemas.microsoft.com/office/powerpoint/2010/main" val="416765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AFBE8F4-B82C-0248-BFDA-4D6A38884E1F}" type="slidenum">
              <a:rPr lang="en-US" altLang="ja-JP"/>
              <a:pPr>
                <a:defRPr/>
              </a:pPr>
              <a:t>‹#›</a:t>
            </a:fld>
            <a:endParaRPr lang="en-US" altLang="ja-JP"/>
          </a:p>
        </p:txBody>
      </p:sp>
    </p:spTree>
    <p:extLst>
      <p:ext uri="{BB962C8B-B14F-4D97-AF65-F5344CB8AC3E}">
        <p14:creationId xmlns:p14="http://schemas.microsoft.com/office/powerpoint/2010/main" val="413003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CD9973D-C03A-3D4C-A0E4-A72928A2F0B6}" type="slidenum">
              <a:rPr lang="en-US" altLang="ja-JP"/>
              <a:pPr>
                <a:defRPr/>
              </a:pPr>
              <a:t>‹#›</a:t>
            </a:fld>
            <a:endParaRPr lang="en-US" altLang="ja-JP"/>
          </a:p>
        </p:txBody>
      </p:sp>
    </p:spTree>
    <p:extLst>
      <p:ext uri="{BB962C8B-B14F-4D97-AF65-F5344CB8AC3E}">
        <p14:creationId xmlns:p14="http://schemas.microsoft.com/office/powerpoint/2010/main" val="2391837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5CD50E4-A2B3-E941-8BDA-575AF31A77D2}" type="slidenum">
              <a:rPr lang="en-US" altLang="ja-JP"/>
              <a:pPr>
                <a:defRPr/>
              </a:pPr>
              <a:t>‹#›</a:t>
            </a:fld>
            <a:endParaRPr lang="en-US" altLang="ja-JP"/>
          </a:p>
        </p:txBody>
      </p:sp>
    </p:spTree>
    <p:extLst>
      <p:ext uri="{BB962C8B-B14F-4D97-AF65-F5344CB8AC3E}">
        <p14:creationId xmlns:p14="http://schemas.microsoft.com/office/powerpoint/2010/main" val="210843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057E35D-C903-D640-9C13-0C28FA5BA870}" type="slidenum">
              <a:rPr lang="en-US" altLang="ja-JP"/>
              <a:pPr>
                <a:defRPr/>
              </a:pPr>
              <a:t>‹#›</a:t>
            </a:fld>
            <a:endParaRPr lang="en-US" altLang="ja-JP"/>
          </a:p>
        </p:txBody>
      </p:sp>
    </p:spTree>
    <p:extLst>
      <p:ext uri="{BB962C8B-B14F-4D97-AF65-F5344CB8AC3E}">
        <p14:creationId xmlns:p14="http://schemas.microsoft.com/office/powerpoint/2010/main" val="710624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CA15EC1-0E83-7D4E-B796-41BAB55D0A4B}" type="slidenum">
              <a:rPr lang="en-US" altLang="ja-JP"/>
              <a:pPr>
                <a:defRPr/>
              </a:pPr>
              <a:t>‹#›</a:t>
            </a:fld>
            <a:endParaRPr lang="en-US" altLang="ja-JP"/>
          </a:p>
        </p:txBody>
      </p:sp>
    </p:spTree>
    <p:extLst>
      <p:ext uri="{BB962C8B-B14F-4D97-AF65-F5344CB8AC3E}">
        <p14:creationId xmlns:p14="http://schemas.microsoft.com/office/powerpoint/2010/main" val="219513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FD0D9E8-6F2F-7C4F-A1F8-454A381F501D}" type="slidenum">
              <a:rPr lang="en-US" altLang="ja-JP"/>
              <a:pPr>
                <a:defRPr/>
              </a:pPr>
              <a:t>‹#›</a:t>
            </a:fld>
            <a:endParaRPr lang="en-US" altLang="ja-JP"/>
          </a:p>
        </p:txBody>
      </p:sp>
    </p:spTree>
    <p:extLst>
      <p:ext uri="{BB962C8B-B14F-4D97-AF65-F5344CB8AC3E}">
        <p14:creationId xmlns:p14="http://schemas.microsoft.com/office/powerpoint/2010/main" val="210092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739E5DB-5079-B74A-8CE4-090B3B0BE05D}" type="slidenum">
              <a:rPr lang="en-US" altLang="ja-JP"/>
              <a:pPr>
                <a:defRPr/>
              </a:pPr>
              <a:t>‹#›</a:t>
            </a:fld>
            <a:endParaRPr lang="en-US" altLang="ja-JP"/>
          </a:p>
        </p:txBody>
      </p:sp>
    </p:spTree>
    <p:extLst>
      <p:ext uri="{BB962C8B-B14F-4D97-AF65-F5344CB8AC3E}">
        <p14:creationId xmlns:p14="http://schemas.microsoft.com/office/powerpoint/2010/main" val="35784203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5ACBA"/>
            </a:gs>
            <a:gs pos="50000">
              <a:srgbClr val="CCECFF"/>
            </a:gs>
            <a:gs pos="100000">
              <a:srgbClr val="95ACBA"/>
            </a:gs>
          </a:gsLst>
          <a:lin ang="27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12700" dir="8100000" algn="ctr" rotWithShape="0">
                    <a:srgbClr val="FFFFFF">
                      <a:alpha val="75000"/>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kumimoji="0" sz="1400">
                <a:solidFill>
                  <a:srgbClr val="FFFFFF"/>
                </a:solidFill>
                <a:latin typeface="Times New Roman" charset="0"/>
              </a:defRPr>
            </a:lvl1pPr>
          </a:lstStyle>
          <a:p>
            <a:pPr>
              <a:defRPr/>
            </a:pPr>
            <a:endParaRPr lang="en-US" altLang="ja-JP"/>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12700" dir="8100000" algn="ctr" rotWithShape="0">
                    <a:srgbClr val="FFFFFF">
                      <a:alpha val="75000"/>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kumimoji="0" sz="1400">
                <a:latin typeface="Times New Roman" charset="0"/>
              </a:defRPr>
            </a:lvl1pPr>
          </a:lstStyle>
          <a:p>
            <a:pPr>
              <a:defRPr/>
            </a:pPr>
            <a:endParaRPr lang="en-US" altLang="ja-JP"/>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12700" dir="8100000" algn="ctr" rotWithShape="0">
                    <a:srgbClr val="FFFFFF">
                      <a:alpha val="75000"/>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kumimoji="0" sz="1400">
                <a:latin typeface="Times New Roman" charset="0"/>
              </a:defRPr>
            </a:lvl1pPr>
          </a:lstStyle>
          <a:p>
            <a:pPr>
              <a:defRPr/>
            </a:pPr>
            <a:fld id="{F5BEC36F-0C4A-A042-86B7-B89D41F4870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fontAlgn="base">
        <a:spcBef>
          <a:spcPct val="0"/>
        </a:spcBef>
        <a:spcAft>
          <a:spcPct val="0"/>
        </a:spcAft>
        <a:defRPr sz="4400" i="1">
          <a:solidFill>
            <a:srgbClr val="000066"/>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2pPr>
      <a:lvl3pPr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3pPr>
      <a:lvl4pPr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4pPr>
      <a:lvl5pPr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5pPr>
      <a:lvl6pPr marL="457200"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6pPr>
      <a:lvl7pPr marL="914400"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7pPr>
      <a:lvl8pPr marL="1371600"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8pPr>
      <a:lvl9pPr marL="1828800"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i="1">
          <a:solidFill>
            <a:srgbClr val="000066"/>
          </a:solidFill>
          <a:latin typeface="+mn-lt"/>
          <a:ea typeface="+mn-ea"/>
          <a:cs typeface="+mn-cs"/>
        </a:defRPr>
      </a:lvl1pPr>
      <a:lvl2pPr marL="742950" indent="-285750" algn="l" rtl="0" fontAlgn="base">
        <a:spcBef>
          <a:spcPct val="20000"/>
        </a:spcBef>
        <a:spcAft>
          <a:spcPct val="0"/>
        </a:spcAft>
        <a:buFont typeface="Wingdings" charset="0"/>
        <a:buChar char="§"/>
        <a:defRPr sz="2800" i="1">
          <a:solidFill>
            <a:srgbClr val="000066"/>
          </a:solidFill>
          <a:latin typeface="+mn-lt"/>
          <a:ea typeface="+mn-ea"/>
          <a:cs typeface="+mn-cs"/>
        </a:defRPr>
      </a:lvl2pPr>
      <a:lvl3pPr marL="1143000" indent="-228600" algn="l" rtl="0" fontAlgn="base">
        <a:spcBef>
          <a:spcPct val="20000"/>
        </a:spcBef>
        <a:spcAft>
          <a:spcPct val="0"/>
        </a:spcAft>
        <a:buFont typeface="Wingdings" charset="0"/>
        <a:buChar char="§"/>
        <a:defRPr sz="2400" i="1">
          <a:solidFill>
            <a:srgbClr val="000066"/>
          </a:solidFill>
          <a:latin typeface="+mn-lt"/>
          <a:ea typeface="+mn-ea"/>
          <a:cs typeface="+mn-cs"/>
        </a:defRPr>
      </a:lvl3pPr>
      <a:lvl4pPr marL="1600200" indent="-228600" algn="l" rtl="0" fontAlgn="base">
        <a:spcBef>
          <a:spcPct val="20000"/>
        </a:spcBef>
        <a:spcAft>
          <a:spcPct val="0"/>
        </a:spcAft>
        <a:buFont typeface="Wingdings" charset="0"/>
        <a:buChar char="§"/>
        <a:defRPr sz="2000" i="1">
          <a:solidFill>
            <a:srgbClr val="000066"/>
          </a:solidFill>
          <a:latin typeface="+mn-lt"/>
          <a:ea typeface="+mn-ea"/>
          <a:cs typeface="+mn-cs"/>
        </a:defRPr>
      </a:lvl4pPr>
      <a:lvl5pPr marL="2057400" indent="-228600" algn="l" rtl="0" fontAlgn="base">
        <a:spcBef>
          <a:spcPct val="20000"/>
        </a:spcBef>
        <a:spcAft>
          <a:spcPct val="0"/>
        </a:spcAft>
        <a:buFont typeface="Wingdings" charset="0"/>
        <a:buChar char="§"/>
        <a:defRPr sz="2000" i="1">
          <a:solidFill>
            <a:srgbClr val="000066"/>
          </a:solidFill>
          <a:latin typeface="+mn-lt"/>
          <a:ea typeface="+mn-ea"/>
          <a:cs typeface="+mn-cs"/>
        </a:defRPr>
      </a:lvl5pPr>
      <a:lvl6pPr marL="2514600" indent="-228600" algn="l" rtl="0" fontAlgn="base">
        <a:spcBef>
          <a:spcPct val="20000"/>
        </a:spcBef>
        <a:spcAft>
          <a:spcPct val="0"/>
        </a:spcAft>
        <a:buFont typeface="Wingdings" charset="0"/>
        <a:buChar char="§"/>
        <a:defRPr sz="2000" i="1">
          <a:solidFill>
            <a:srgbClr val="000066"/>
          </a:solidFill>
          <a:latin typeface="+mn-lt"/>
          <a:ea typeface="+mn-ea"/>
          <a:cs typeface="+mn-cs"/>
        </a:defRPr>
      </a:lvl6pPr>
      <a:lvl7pPr marL="2971800" indent="-228600" algn="l" rtl="0" fontAlgn="base">
        <a:spcBef>
          <a:spcPct val="20000"/>
        </a:spcBef>
        <a:spcAft>
          <a:spcPct val="0"/>
        </a:spcAft>
        <a:buFont typeface="Wingdings" charset="0"/>
        <a:buChar char="§"/>
        <a:defRPr sz="2000" i="1">
          <a:solidFill>
            <a:srgbClr val="000066"/>
          </a:solidFill>
          <a:latin typeface="+mn-lt"/>
          <a:ea typeface="+mn-ea"/>
          <a:cs typeface="+mn-cs"/>
        </a:defRPr>
      </a:lvl7pPr>
      <a:lvl8pPr marL="3429000" indent="-228600" algn="l" rtl="0" fontAlgn="base">
        <a:spcBef>
          <a:spcPct val="20000"/>
        </a:spcBef>
        <a:spcAft>
          <a:spcPct val="0"/>
        </a:spcAft>
        <a:buFont typeface="Wingdings" charset="0"/>
        <a:buChar char="§"/>
        <a:defRPr sz="2000" i="1">
          <a:solidFill>
            <a:srgbClr val="000066"/>
          </a:solidFill>
          <a:latin typeface="+mn-lt"/>
          <a:ea typeface="+mn-ea"/>
          <a:cs typeface="+mn-cs"/>
        </a:defRPr>
      </a:lvl8pPr>
      <a:lvl9pPr marL="3886200" indent="-228600" algn="l" rtl="0" fontAlgn="base">
        <a:spcBef>
          <a:spcPct val="20000"/>
        </a:spcBef>
        <a:spcAft>
          <a:spcPct val="0"/>
        </a:spcAft>
        <a:buFont typeface="Wingdings" charset="0"/>
        <a:buChar char="§"/>
        <a:defRPr sz="2000" i="1">
          <a:solidFill>
            <a:srgbClr val="000066"/>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18.jpeg"/><Relationship Id="rId6" Type="http://schemas.openxmlformats.org/officeDocument/2006/relationships/image" Target="../media/image19.png"/><Relationship Id="rId7" Type="http://schemas.openxmlformats.org/officeDocument/2006/relationships/image" Target="../media/image20.png"/><Relationship Id="rId1" Type="http://schemas.microsoft.com/office/2007/relationships/media" Target="../media/media1.AVI"/><Relationship Id="rId2" Type="http://schemas.openxmlformats.org/officeDocument/2006/relationships/video" Target="../media/media1.AVI"/></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1.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png"/><Relationship Id="rId9"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png"/><Relationship Id="rId5" Type="http://schemas.openxmlformats.org/officeDocument/2006/relationships/image" Target="../media/image40.png"/><Relationship Id="rId1" Type="http://schemas.microsoft.com/office/2007/relationships/media" Target="../media/media2.avi"/><Relationship Id="rId2" Type="http://schemas.openxmlformats.org/officeDocument/2006/relationships/video" Target="../media/media2.avi"/></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8.png"/><Relationship Id="rId6" Type="http://schemas.openxmlformats.org/officeDocument/2006/relationships/image" Target="../media/image10.jpeg"/><Relationship Id="rId7" Type="http://schemas.openxmlformats.org/officeDocument/2006/relationships/oleObject" Target="../embeddings/oleObject2.bin"/><Relationship Id="rId8"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3.bin"/><Relationship Id="rId5" Type="http://schemas.openxmlformats.org/officeDocument/2006/relationships/image" Target="../media/image13.png"/><Relationship Id="rId6" Type="http://schemas.openxmlformats.org/officeDocument/2006/relationships/oleObject" Target="../embeddings/oleObject4.bin"/><Relationship Id="rId7" Type="http://schemas.openxmlformats.org/officeDocument/2006/relationships/image" Target="../media/image14.png"/><Relationship Id="rId8" Type="http://schemas.openxmlformats.org/officeDocument/2006/relationships/image" Target="../media/image16.png"/><Relationship Id="rId9" Type="http://schemas.openxmlformats.org/officeDocument/2006/relationships/image" Target="../media/image17.jpeg"/><Relationship Id="rId10" Type="http://schemas.openxmlformats.org/officeDocument/2006/relationships/oleObject" Target="../embeddings/oleObject5.bin"/><Relationship Id="rId11"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ctrTitle"/>
          </p:nvPr>
        </p:nvSpPr>
        <p:spPr>
          <a:xfrm>
            <a:off x="381000" y="457200"/>
            <a:ext cx="8077200" cy="1143000"/>
          </a:xfrm>
        </p:spPr>
        <p:txBody>
          <a:bodyPr/>
          <a:lstStyle/>
          <a:p>
            <a:pPr algn="ctr">
              <a:defRPr/>
            </a:pPr>
            <a:r>
              <a:rPr lang="en-US" altLang="ja-JP" sz="3200" b="1" dirty="0" smtClean="0">
                <a:latin typeface="Times New Roman" charset="0"/>
                <a:ea typeface="ＭＳ 明朝" charset="0"/>
                <a:cs typeface="ＭＳ 明朝" charset="0"/>
              </a:rPr>
              <a:t>Development of the mid-IR </a:t>
            </a:r>
            <a:r>
              <a:rPr lang="en-US" altLang="ja-JP" sz="3200" b="1" dirty="0" err="1" smtClean="0">
                <a:latin typeface="Times New Roman" charset="0"/>
                <a:ea typeface="ＭＳ 明朝" charset="0"/>
                <a:cs typeface="ＭＳ 明朝" charset="0"/>
              </a:rPr>
              <a:t>Echelle</a:t>
            </a:r>
            <a:r>
              <a:rPr lang="en-US" altLang="ja-JP" sz="3200" b="1" dirty="0" smtClean="0">
                <a:latin typeface="Times New Roman" charset="0"/>
                <a:ea typeface="ＭＳ 明朝" charset="0"/>
                <a:cs typeface="ＭＳ 明朝" charset="0"/>
              </a:rPr>
              <a:t> </a:t>
            </a:r>
            <a:br>
              <a:rPr lang="en-US" altLang="ja-JP" sz="3200" b="1" dirty="0" smtClean="0">
                <a:latin typeface="Times New Roman" charset="0"/>
                <a:ea typeface="ＭＳ 明朝" charset="0"/>
                <a:cs typeface="ＭＳ 明朝" charset="0"/>
              </a:rPr>
            </a:br>
            <a:r>
              <a:rPr lang="en-US" altLang="ja-JP" sz="3200" b="1" dirty="0" smtClean="0">
                <a:latin typeface="Times New Roman" charset="0"/>
                <a:ea typeface="ＭＳ 明朝" charset="0"/>
                <a:cs typeface="ＭＳ 明朝" charset="0"/>
              </a:rPr>
              <a:t>high-dispersion spectrograph </a:t>
            </a:r>
            <a:br>
              <a:rPr lang="en-US" altLang="ja-JP" sz="3200" b="1" dirty="0" smtClean="0">
                <a:latin typeface="Times New Roman" charset="0"/>
                <a:ea typeface="ＭＳ 明朝" charset="0"/>
                <a:cs typeface="ＭＳ 明朝" charset="0"/>
              </a:rPr>
            </a:br>
            <a:r>
              <a:rPr lang="en-US" altLang="ja-JP" sz="3200" b="1" dirty="0" smtClean="0">
                <a:latin typeface="Times New Roman" charset="0"/>
                <a:ea typeface="ＭＳ 明朝" charset="0"/>
                <a:cs typeface="ＭＳ 明朝" charset="0"/>
              </a:rPr>
              <a:t>employing the germanium immersion grating</a:t>
            </a:r>
            <a:endParaRPr lang="en-US" altLang="ja-JP" b="1" dirty="0" smtClean="0">
              <a:latin typeface="Times New Roman" charset="0"/>
              <a:ea typeface="ＭＳ 明朝" charset="0"/>
              <a:cs typeface="ＭＳ 明朝" charset="0"/>
            </a:endParaRPr>
          </a:p>
        </p:txBody>
      </p:sp>
      <p:sp>
        <p:nvSpPr>
          <p:cNvPr id="331779" name="Rectangle 3"/>
          <p:cNvSpPr>
            <a:spLocks noGrp="1" noChangeArrowheads="1"/>
          </p:cNvSpPr>
          <p:nvPr>
            <p:ph type="subTitle" idx="1"/>
          </p:nvPr>
        </p:nvSpPr>
        <p:spPr>
          <a:xfrm>
            <a:off x="381000" y="3657600"/>
            <a:ext cx="8610600" cy="2895600"/>
          </a:xfrm>
        </p:spPr>
        <p:txBody>
          <a:bodyPr/>
          <a:lstStyle/>
          <a:p>
            <a:pPr algn="ctr">
              <a:defRPr/>
            </a:pPr>
            <a:r>
              <a:rPr lang="en-US" altLang="ja-JP" sz="2400" i="0" u="sng" smtClean="0">
                <a:latin typeface="Times New Roman" charset="0"/>
                <a:ea typeface="ＭＳ 明朝" charset="0"/>
                <a:cs typeface="ＭＳ 明朝" charset="0"/>
              </a:rPr>
              <a:t>Yasuhiro Hirahara</a:t>
            </a:r>
            <a:r>
              <a:rPr lang="en-US" altLang="ja-JP" sz="2400" i="0" smtClean="0">
                <a:latin typeface="Times New Roman" charset="0"/>
                <a:ea typeface="ＭＳ 明朝" charset="0"/>
                <a:cs typeface="ＭＳ 明朝" charset="0"/>
              </a:rPr>
              <a:t>*</a:t>
            </a:r>
            <a:r>
              <a:rPr lang="en-US" altLang="ja-JP" sz="2400" i="0" baseline="30000" smtClean="0">
                <a:latin typeface="Times New Roman" charset="0"/>
                <a:ea typeface="ＭＳ 明朝" charset="0"/>
                <a:cs typeface="ＭＳ 明朝" charset="0"/>
              </a:rPr>
              <a:t>a</a:t>
            </a:r>
            <a:r>
              <a:rPr lang="en-US" altLang="ja-JP" sz="2400" i="0" smtClean="0">
                <a:latin typeface="Times New Roman" charset="0"/>
                <a:ea typeface="ＭＳ 明朝" charset="0"/>
                <a:cs typeface="ＭＳ 明朝" charset="0"/>
              </a:rPr>
              <a:t>, Tsuyoshi Hirao</a:t>
            </a:r>
            <a:r>
              <a:rPr lang="en-US" altLang="ja-JP" sz="2400" i="0" baseline="30000" smtClean="0">
                <a:latin typeface="Times New Roman" charset="0"/>
                <a:ea typeface="ＭＳ 明朝" charset="0"/>
                <a:cs typeface="ＭＳ 明朝" charset="0"/>
              </a:rPr>
              <a:t>a</a:t>
            </a:r>
            <a:r>
              <a:rPr lang="en-US" altLang="ja-JP" sz="2400" i="0" smtClean="0">
                <a:latin typeface="Times New Roman" charset="0"/>
                <a:ea typeface="ＭＳ 明朝" charset="0"/>
                <a:cs typeface="ＭＳ 明朝" charset="0"/>
              </a:rPr>
              <a:t>, Yoshio Tatamitani</a:t>
            </a:r>
            <a:r>
              <a:rPr lang="en-US" altLang="ja-JP" sz="2400" i="0" baseline="30000" smtClean="0">
                <a:latin typeface="Times New Roman" charset="0"/>
                <a:ea typeface="ＭＳ 明朝" charset="0"/>
                <a:cs typeface="ＭＳ 明朝" charset="0"/>
              </a:rPr>
              <a:t>a</a:t>
            </a:r>
            <a:r>
              <a:rPr lang="en-US" altLang="ja-JP" sz="2400" i="0" smtClean="0">
                <a:latin typeface="Times New Roman" charset="0"/>
                <a:ea typeface="ＭＳ 明朝" charset="0"/>
                <a:cs typeface="ＭＳ 明朝" charset="0"/>
              </a:rPr>
              <a:t>, Tomohisa Yonezu</a:t>
            </a:r>
            <a:r>
              <a:rPr lang="en-US" altLang="ja-JP" sz="2400" i="0" baseline="30000" smtClean="0">
                <a:latin typeface="Times New Roman" charset="0"/>
                <a:ea typeface="ＭＳ 明朝" charset="0"/>
                <a:cs typeface="ＭＳ 明朝" charset="0"/>
              </a:rPr>
              <a:t>a</a:t>
            </a:r>
            <a:r>
              <a:rPr lang="en-US" altLang="ja-JP" sz="2400" i="0" smtClean="0">
                <a:latin typeface="Times New Roman" charset="0"/>
                <a:ea typeface="ＭＳ 明朝" charset="0"/>
                <a:cs typeface="ＭＳ 明朝" charset="0"/>
              </a:rPr>
              <a:t>, Noboru Ebizuka</a:t>
            </a:r>
            <a:r>
              <a:rPr lang="en-US" altLang="ja-JP" sz="2400" i="0" baseline="30000" smtClean="0">
                <a:latin typeface="Times New Roman" charset="0"/>
                <a:ea typeface="ＭＳ 明朝" charset="0"/>
                <a:cs typeface="ＭＳ 明朝" charset="0"/>
              </a:rPr>
              <a:t>b</a:t>
            </a:r>
            <a:r>
              <a:rPr lang="en-US" altLang="ja-JP" sz="2400" i="0" smtClean="0">
                <a:latin typeface="Times New Roman" charset="0"/>
                <a:ea typeface="ＭＳ 明朝" charset="0"/>
                <a:cs typeface="ＭＳ 明朝" charset="0"/>
              </a:rPr>
              <a:t>, Kentarou Kawaguchi</a:t>
            </a:r>
            <a:r>
              <a:rPr lang="en-US" altLang="ja-JP" sz="2400" i="0" baseline="30000" smtClean="0">
                <a:latin typeface="Times New Roman" charset="0"/>
                <a:ea typeface="ＭＳ 明朝" charset="0"/>
                <a:cs typeface="ＭＳ 明朝" charset="0"/>
              </a:rPr>
              <a:t>c</a:t>
            </a:r>
            <a:r>
              <a:rPr lang="en-US" altLang="ja-JP" sz="2400" i="0" smtClean="0">
                <a:latin typeface="Times New Roman" charset="0"/>
                <a:ea typeface="ＭＳ 明朝" charset="0"/>
                <a:cs typeface="ＭＳ 明朝" charset="0"/>
              </a:rPr>
              <a:t>, Hitoshi Tokoro</a:t>
            </a:r>
            <a:r>
              <a:rPr lang="en-US" altLang="ja-JP" sz="2400" i="0" baseline="30000" smtClean="0">
                <a:latin typeface="Times New Roman" charset="0"/>
                <a:ea typeface="ＭＳ 明朝" charset="0"/>
                <a:cs typeface="ＭＳ 明朝" charset="0"/>
              </a:rPr>
              <a:t>a</a:t>
            </a:r>
            <a:r>
              <a:rPr lang="en-US" altLang="ja-JP" sz="2400" i="0" smtClean="0">
                <a:latin typeface="Times New Roman" charset="0"/>
                <a:ea typeface="ＭＳ 明朝" charset="0"/>
                <a:cs typeface="ＭＳ 明朝" charset="0"/>
              </a:rPr>
              <a:t>, Tomomichi N. Oka</a:t>
            </a:r>
            <a:r>
              <a:rPr lang="en-US" altLang="ja-JP" sz="2400" i="0" baseline="30000" smtClean="0">
                <a:latin typeface="Times New Roman" charset="0"/>
                <a:ea typeface="ＭＳ 明朝" charset="0"/>
                <a:cs typeface="ＭＳ 明朝" charset="0"/>
              </a:rPr>
              <a:t>a</a:t>
            </a:r>
            <a:endParaRPr lang="en-US" altLang="ja-JP" sz="2000" i="0" smtClean="0">
              <a:latin typeface="Times New Roman" charset="0"/>
              <a:ea typeface="ＭＳ 明朝" charset="0"/>
              <a:cs typeface="ＭＳ 明朝" charset="0"/>
            </a:endParaRPr>
          </a:p>
          <a:p>
            <a:pPr algn="ctr">
              <a:defRPr/>
            </a:pPr>
            <a:r>
              <a:rPr lang="en-US" altLang="ja-JP" sz="1800" i="0" baseline="30000" smtClean="0">
                <a:latin typeface="Times New Roman" charset="0"/>
                <a:ea typeface="ＭＳ 明朝" charset="0"/>
                <a:cs typeface="ＭＳ 明朝" charset="0"/>
              </a:rPr>
              <a:t>a</a:t>
            </a:r>
            <a:r>
              <a:rPr lang="en-US" altLang="ja-JP" sz="1800" i="0" smtClean="0">
                <a:latin typeface="Times New Roman" charset="0"/>
                <a:ea typeface="ＭＳ 明朝" charset="0"/>
                <a:cs typeface="ＭＳ 明朝" charset="0"/>
              </a:rPr>
              <a:t>Department of Earth and Planetary Sciences, Graduate School of Environmental Studies,</a:t>
            </a:r>
          </a:p>
          <a:p>
            <a:pPr algn="ctr">
              <a:defRPr/>
            </a:pPr>
            <a:r>
              <a:rPr lang="en-US" altLang="ja-JP" sz="1800" i="0" smtClean="0">
                <a:latin typeface="Times New Roman" charset="0"/>
                <a:ea typeface="ＭＳ 明朝" charset="0"/>
                <a:cs typeface="ＭＳ 明朝" charset="0"/>
              </a:rPr>
              <a:t>Nagoya University, Nagoya 464-8602, Japan</a:t>
            </a:r>
          </a:p>
          <a:p>
            <a:pPr algn="ctr">
              <a:defRPr/>
            </a:pPr>
            <a:r>
              <a:rPr lang="en-US" altLang="ja-JP" sz="1800" i="0" baseline="30000" smtClean="0">
                <a:latin typeface="Times New Roman" charset="0"/>
                <a:ea typeface="ＭＳ 明朝" charset="0"/>
                <a:cs typeface="ＭＳ 明朝" charset="0"/>
              </a:rPr>
              <a:t>b</a:t>
            </a:r>
            <a:r>
              <a:rPr lang="en-US" altLang="ja-JP" sz="1800" i="0" smtClean="0">
                <a:latin typeface="Times New Roman" charset="0"/>
                <a:ea typeface="ＭＳ 明朝" charset="0"/>
                <a:cs typeface="ＭＳ 明朝" charset="0"/>
              </a:rPr>
              <a:t>Department of Electrical Engineering and Computer Science, Graduate School of Engineering, Nagoya University, Nagoya 464-8603, Japan</a:t>
            </a:r>
          </a:p>
          <a:p>
            <a:pPr algn="ctr">
              <a:defRPr/>
            </a:pPr>
            <a:r>
              <a:rPr lang="en-US" altLang="ja-JP" sz="1800" i="0" baseline="30000" smtClean="0">
                <a:latin typeface="Times New Roman" charset="0"/>
                <a:ea typeface="ＭＳ 明朝" charset="0"/>
                <a:cs typeface="ＭＳ 明朝" charset="0"/>
              </a:rPr>
              <a:t>c</a:t>
            </a:r>
            <a:r>
              <a:rPr lang="en-US" altLang="ja-JP" sz="1800" i="0" smtClean="0">
                <a:latin typeface="Times New Roman" charset="0"/>
                <a:ea typeface="ＭＳ 明朝" charset="0"/>
                <a:cs typeface="ＭＳ 明朝" charset="0"/>
              </a:rPr>
              <a:t>Department of Chemistry, Okayama University, Okayama 700-8530, Japan</a:t>
            </a:r>
            <a:endParaRPr lang="en-US" altLang="ja-JP" sz="2000" smtClean="0"/>
          </a:p>
        </p:txBody>
      </p:sp>
      <p:sp>
        <p:nvSpPr>
          <p:cNvPr id="331780" name="Rectangle 4"/>
          <p:cNvSpPr>
            <a:spLocks noChangeArrowheads="1"/>
          </p:cNvSpPr>
          <p:nvPr/>
        </p:nvSpPr>
        <p:spPr bwMode="auto">
          <a:xfrm>
            <a:off x="8670925" y="58181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ja-JP" altLang="en-US"/>
          </a:p>
        </p:txBody>
      </p:sp>
      <p:grpSp>
        <p:nvGrpSpPr>
          <p:cNvPr id="16388" name="Group 5"/>
          <p:cNvGrpSpPr>
            <a:grpSpLocks/>
          </p:cNvGrpSpPr>
          <p:nvPr/>
        </p:nvGrpSpPr>
        <p:grpSpPr bwMode="auto">
          <a:xfrm>
            <a:off x="1371600" y="1828800"/>
            <a:ext cx="6172200" cy="1806575"/>
            <a:chOff x="1094" y="1440"/>
            <a:chExt cx="9720" cy="2844"/>
          </a:xfrm>
        </p:grpSpPr>
        <p:pic>
          <p:nvPicPr>
            <p:cNvPr id="16389" name="Picture 6" descr="Fig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 y="1440"/>
              <a:ext cx="4932" cy="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fig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 y="1440"/>
              <a:ext cx="4681"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0" y="0"/>
            <a:ext cx="8999538" cy="620713"/>
          </a:xfrm>
        </p:spPr>
        <p:txBody>
          <a:bodyPr/>
          <a:lstStyle/>
          <a:p>
            <a:pPr>
              <a:defRPr/>
            </a:pPr>
            <a:r>
              <a:rPr lang="en-US" altLang="ja-JP" sz="3600" dirty="0" smtClean="0"/>
              <a:t>Motions(2): Filter Turret &amp; Slit Turret</a:t>
            </a:r>
          </a:p>
        </p:txBody>
      </p:sp>
      <p:pic>
        <p:nvPicPr>
          <p:cNvPr id="34818" name="Picture 4" descr="Filter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14400"/>
            <a:ext cx="33020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slitturre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038600"/>
            <a:ext cx="36639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6" name="Line 8"/>
          <p:cNvSpPr>
            <a:spLocks noChangeShapeType="1"/>
          </p:cNvSpPr>
          <p:nvPr/>
        </p:nvSpPr>
        <p:spPr bwMode="auto">
          <a:xfrm flipH="1" flipV="1">
            <a:off x="3886200" y="5410200"/>
            <a:ext cx="28956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24617" name="Line 9"/>
          <p:cNvSpPr>
            <a:spLocks noChangeShapeType="1"/>
          </p:cNvSpPr>
          <p:nvPr/>
        </p:nvSpPr>
        <p:spPr bwMode="auto">
          <a:xfrm flipH="1" flipV="1">
            <a:off x="7543800" y="3886200"/>
            <a:ext cx="152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pic>
        <p:nvPicPr>
          <p:cNvPr id="2" name="turretmo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88024" y="620688"/>
            <a:ext cx="4064000" cy="304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endCondLst>
                    <p:cond evt="onNext"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5" name="Object 2"/>
          <p:cNvGraphicFramePr>
            <a:graphicFrameLocks noChangeAspect="1"/>
          </p:cNvGraphicFramePr>
          <p:nvPr/>
        </p:nvGraphicFramePr>
        <p:xfrm>
          <a:off x="1127125" y="1981200"/>
          <a:ext cx="6889750" cy="4364038"/>
        </p:xfrm>
        <a:graphic>
          <a:graphicData uri="http://schemas.openxmlformats.org/presentationml/2006/ole">
            <mc:AlternateContent xmlns:mc="http://schemas.openxmlformats.org/markup-compatibility/2006">
              <mc:Choice xmlns:v="urn:schemas-microsoft-com:vml" Requires="v">
                <p:oleObj spid="_x0000_s36872" name="文書" r:id="rId3" imgW="6159500" imgH="3898900" progId="Word.Document.8">
                  <p:embed/>
                </p:oleObj>
              </mc:Choice>
              <mc:Fallback>
                <p:oleObj name="文書" r:id="rId3" imgW="6159500" imgH="38989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25" y="1981200"/>
                        <a:ext cx="6889750" cy="436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3827" name="Rectangle 3"/>
          <p:cNvSpPr>
            <a:spLocks noGrp="1" noChangeArrowheads="1"/>
          </p:cNvSpPr>
          <p:nvPr>
            <p:ph type="title" idx="4294967295"/>
          </p:nvPr>
        </p:nvSpPr>
        <p:spPr/>
        <p:txBody>
          <a:bodyPr/>
          <a:lstStyle/>
          <a:p>
            <a:pPr>
              <a:defRPr/>
            </a:pPr>
            <a:r>
              <a:rPr lang="en-US" altLang="ja-JP" dirty="0" err="1" smtClean="0"/>
              <a:t>Echelle</a:t>
            </a:r>
            <a:r>
              <a:rPr lang="en-US" altLang="ja-JP" dirty="0" smtClean="0"/>
              <a:t> Spectral Formats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Fig4_144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1136650"/>
            <a:ext cx="53721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Rectangle 3"/>
          <p:cNvSpPr>
            <a:spLocks noGrp="1" noChangeArrowheads="1"/>
          </p:cNvSpPr>
          <p:nvPr>
            <p:ph type="title" idx="4294967295"/>
          </p:nvPr>
        </p:nvSpPr>
        <p:spPr>
          <a:xfrm>
            <a:off x="381000" y="0"/>
            <a:ext cx="7772400" cy="1143000"/>
          </a:xfrm>
        </p:spPr>
        <p:txBody>
          <a:bodyPr/>
          <a:lstStyle/>
          <a:p>
            <a:pPr>
              <a:defRPr/>
            </a:pPr>
            <a:r>
              <a:rPr lang="en-US" altLang="ja-JP" smtClean="0"/>
              <a:t>Cryostat</a:t>
            </a:r>
          </a:p>
        </p:txBody>
      </p:sp>
      <p:pic>
        <p:nvPicPr>
          <p:cNvPr id="334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3581400"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4853" name="Text Box 5"/>
          <p:cNvSpPr txBox="1">
            <a:spLocks noChangeArrowheads="1"/>
          </p:cNvSpPr>
          <p:nvPr/>
        </p:nvSpPr>
        <p:spPr bwMode="auto">
          <a:xfrm>
            <a:off x="0" y="4343400"/>
            <a:ext cx="413543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t>2 Cryocoolers</a:t>
            </a:r>
          </a:p>
          <a:p>
            <a:pPr>
              <a:defRPr/>
            </a:pPr>
            <a:r>
              <a:rPr lang="en-US" altLang="ja-JP"/>
              <a:t>Outer radiation shield: ~70K</a:t>
            </a:r>
          </a:p>
          <a:p>
            <a:pPr>
              <a:defRPr/>
            </a:pPr>
            <a:r>
              <a:rPr lang="en-US" altLang="ja-JP"/>
              <a:t>Inner radiation shield,</a:t>
            </a:r>
          </a:p>
          <a:p>
            <a:pPr>
              <a:defRPr/>
            </a:pPr>
            <a:r>
              <a:rPr lang="en-US" altLang="ja-JP"/>
              <a:t>Optics on 800mm</a:t>
            </a:r>
            <a:r>
              <a:rPr lang="en-US" altLang="ja-JP">
                <a:latin typeface="Times" charset="0"/>
              </a:rPr>
              <a:t>φ</a:t>
            </a:r>
            <a:r>
              <a:rPr lang="en-US" altLang="ja-JP"/>
              <a:t>Stage,</a:t>
            </a:r>
          </a:p>
          <a:p>
            <a:pPr>
              <a:defRPr/>
            </a:pPr>
            <a:r>
              <a:rPr lang="en-US" altLang="ja-JP"/>
              <a:t>&amp; Slit viewer(InSb FPA detector)</a:t>
            </a:r>
          </a:p>
          <a:p>
            <a:pPr>
              <a:defRPr/>
            </a:pPr>
            <a:r>
              <a:rPr lang="en-US" altLang="ja-JP"/>
              <a:t>			 : 3</a:t>
            </a:r>
            <a:r>
              <a:rPr lang="ja-JP" altLang="en-US"/>
              <a:t>０</a:t>
            </a:r>
            <a:r>
              <a:rPr lang="en-US" altLang="ja-JP"/>
              <a:t>K</a:t>
            </a:r>
          </a:p>
          <a:p>
            <a:pPr>
              <a:defRPr/>
            </a:pPr>
            <a:r>
              <a:rPr lang="en-US" altLang="ja-JP"/>
              <a:t>Si:As BIB FPA detectpr: 5~7K</a:t>
            </a:r>
          </a:p>
          <a:p>
            <a:pPr>
              <a:defRPr/>
            </a:pPr>
            <a:endParaRPr lang="en-US" altLang="ja-JP"/>
          </a:p>
          <a:p>
            <a:pPr>
              <a:defRPr/>
            </a:pP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42"/>
          <p:cNvGrpSpPr>
            <a:grpSpLocks/>
          </p:cNvGrpSpPr>
          <p:nvPr/>
        </p:nvGrpSpPr>
        <p:grpSpPr bwMode="auto">
          <a:xfrm>
            <a:off x="482600" y="4911725"/>
            <a:ext cx="8280400" cy="1565275"/>
            <a:chOff x="304" y="2496"/>
            <a:chExt cx="5216" cy="986"/>
          </a:xfrm>
        </p:grpSpPr>
        <p:pic>
          <p:nvPicPr>
            <p:cNvPr id="39958" name="Picture 21" descr="nh3800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 y="2506"/>
              <a:ext cx="51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1" name="Text Box 41"/>
            <p:cNvSpPr txBox="1">
              <a:spLocks noChangeArrowheads="1"/>
            </p:cNvSpPr>
            <p:nvPr/>
          </p:nvSpPr>
          <p:spPr bwMode="auto">
            <a:xfrm>
              <a:off x="4320" y="2496"/>
              <a:ext cx="120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latin typeface="Symbol" charset="0"/>
                </a:rPr>
                <a:t>n</a:t>
              </a:r>
              <a:r>
                <a:rPr lang="en-US" altLang="ja-JP" i="1" baseline="-25000"/>
                <a:t>2</a:t>
              </a:r>
              <a:r>
                <a:rPr lang="en-US" altLang="ja-JP" i="1"/>
                <a:t> </a:t>
              </a:r>
              <a:r>
                <a:rPr lang="en-US" altLang="ja-JP"/>
                <a:t>(</a:t>
              </a:r>
              <a:r>
                <a:rPr lang="en-US" altLang="ja-JP" i="1"/>
                <a:t>inversion</a:t>
              </a:r>
              <a:r>
                <a:rPr lang="en-US" altLang="ja-JP"/>
                <a:t>)</a:t>
              </a:r>
            </a:p>
          </p:txBody>
        </p:sp>
      </p:grpSp>
      <p:sp>
        <p:nvSpPr>
          <p:cNvPr id="51202" name="Rectangle 2"/>
          <p:cNvSpPr>
            <a:spLocks noGrp="1" noChangeArrowheads="1"/>
          </p:cNvSpPr>
          <p:nvPr>
            <p:ph type="title"/>
          </p:nvPr>
        </p:nvSpPr>
        <p:spPr>
          <a:xfrm>
            <a:off x="685800" y="152400"/>
            <a:ext cx="7772400" cy="685800"/>
          </a:xfrm>
        </p:spPr>
        <p:txBody>
          <a:bodyPr/>
          <a:lstStyle/>
          <a:p>
            <a:pPr>
              <a:defRPr/>
            </a:pPr>
            <a:r>
              <a:rPr lang="en-US" altLang="ja-JP" sz="2400" dirty="0" err="1" smtClean="0"/>
              <a:t>Echellegram</a:t>
            </a:r>
            <a:r>
              <a:rPr lang="en-US" altLang="ja-JP" sz="2400" dirty="0" smtClean="0"/>
              <a:t> of NH</a:t>
            </a:r>
            <a:r>
              <a:rPr lang="en-US" altLang="ja-JP" sz="2400" baseline="-25000" dirty="0" smtClean="0"/>
              <a:t>3</a:t>
            </a:r>
            <a:r>
              <a:rPr lang="en-US" altLang="ja-JP" sz="2400" dirty="0" smtClean="0"/>
              <a:t> in Emission at 370 K</a:t>
            </a:r>
          </a:p>
        </p:txBody>
      </p:sp>
      <p:grpSp>
        <p:nvGrpSpPr>
          <p:cNvPr id="51234" name="Group 34"/>
          <p:cNvGrpSpPr>
            <a:grpSpLocks/>
          </p:cNvGrpSpPr>
          <p:nvPr/>
        </p:nvGrpSpPr>
        <p:grpSpPr bwMode="auto">
          <a:xfrm>
            <a:off x="152400" y="1863725"/>
            <a:ext cx="8839200" cy="4587875"/>
            <a:chOff x="96" y="902"/>
            <a:chExt cx="5568" cy="2890"/>
          </a:xfrm>
        </p:grpSpPr>
        <p:grpSp>
          <p:nvGrpSpPr>
            <p:cNvPr id="39950" name="Group 33"/>
            <p:cNvGrpSpPr>
              <a:grpSpLocks/>
            </p:cNvGrpSpPr>
            <p:nvPr/>
          </p:nvGrpSpPr>
          <p:grpSpPr bwMode="auto">
            <a:xfrm>
              <a:off x="96" y="2640"/>
              <a:ext cx="5568" cy="1152"/>
              <a:chOff x="96" y="2640"/>
              <a:chExt cx="5568" cy="1152"/>
            </a:xfrm>
          </p:grpSpPr>
          <p:sp>
            <p:nvSpPr>
              <p:cNvPr id="51223" name="Rectangle 23"/>
              <p:cNvSpPr>
                <a:spLocks noChangeArrowheads="1"/>
              </p:cNvSpPr>
              <p:nvPr/>
            </p:nvSpPr>
            <p:spPr bwMode="auto">
              <a:xfrm>
                <a:off x="1403" y="2832"/>
                <a:ext cx="2760" cy="96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1224" name="Line 24"/>
              <p:cNvSpPr>
                <a:spLocks noChangeShapeType="1"/>
              </p:cNvSpPr>
              <p:nvPr/>
            </p:nvSpPr>
            <p:spPr bwMode="auto">
              <a:xfrm flipH="1" flipV="1">
                <a:off x="96" y="2640"/>
                <a:ext cx="1296" cy="19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51225" name="Line 25"/>
              <p:cNvSpPr>
                <a:spLocks noChangeShapeType="1"/>
              </p:cNvSpPr>
              <p:nvPr/>
            </p:nvSpPr>
            <p:spPr bwMode="auto">
              <a:xfrm flipV="1">
                <a:off x="4176" y="2640"/>
                <a:ext cx="1488" cy="19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grpSp>
          <p:nvGrpSpPr>
            <p:cNvPr id="39951" name="Group 31"/>
            <p:cNvGrpSpPr>
              <a:grpSpLocks/>
            </p:cNvGrpSpPr>
            <p:nvPr/>
          </p:nvGrpSpPr>
          <p:grpSpPr bwMode="auto">
            <a:xfrm>
              <a:off x="96" y="902"/>
              <a:ext cx="5568" cy="1738"/>
              <a:chOff x="96" y="902"/>
              <a:chExt cx="5568" cy="1738"/>
            </a:xfrm>
          </p:grpSpPr>
          <p:pic>
            <p:nvPicPr>
              <p:cNvPr id="39952" name="Picture 20" descr="Long-CD_NH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 y="1152"/>
                <a:ext cx="5556"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7" name="Text Box 27"/>
              <p:cNvSpPr txBox="1">
                <a:spLocks noChangeArrowheads="1"/>
              </p:cNvSpPr>
              <p:nvPr/>
            </p:nvSpPr>
            <p:spPr bwMode="auto">
              <a:xfrm>
                <a:off x="96" y="902"/>
                <a:ext cx="1776" cy="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chemeClr val="hlink"/>
                    </a:solidFill>
                  </a:rPr>
                  <a:t>820 cm</a:t>
                </a:r>
                <a:r>
                  <a:rPr lang="en-US" altLang="ja-JP" i="1" baseline="30000">
                    <a:solidFill>
                      <a:schemeClr val="hlink"/>
                    </a:solidFill>
                  </a:rPr>
                  <a:t>-1</a:t>
                </a:r>
                <a:r>
                  <a:rPr lang="en-US" altLang="ja-JP" i="1">
                    <a:solidFill>
                      <a:schemeClr val="hlink"/>
                    </a:solidFill>
                  </a:rPr>
                  <a:t> </a:t>
                </a:r>
                <a:r>
                  <a:rPr lang="en-US" altLang="ja-JP">
                    <a:solidFill>
                      <a:schemeClr val="hlink"/>
                    </a:solidFill>
                  </a:rPr>
                  <a:t>(</a:t>
                </a:r>
                <a:r>
                  <a:rPr lang="en-US" altLang="ja-JP" i="1">
                    <a:solidFill>
                      <a:schemeClr val="hlink"/>
                    </a:solidFill>
                  </a:rPr>
                  <a:t>12.2 </a:t>
                </a:r>
                <a:r>
                  <a:rPr lang="en-US" altLang="ja-JP" i="1">
                    <a:solidFill>
                      <a:schemeClr val="hlink"/>
                    </a:solidFill>
                    <a:latin typeface="Symbol" charset="0"/>
                  </a:rPr>
                  <a:t>m</a:t>
                </a:r>
                <a:r>
                  <a:rPr lang="en-US" altLang="ja-JP" i="1">
                    <a:solidFill>
                      <a:schemeClr val="hlink"/>
                    </a:solidFill>
                  </a:rPr>
                  <a:t>m</a:t>
                </a:r>
                <a:r>
                  <a:rPr lang="en-US" altLang="ja-JP">
                    <a:solidFill>
                      <a:schemeClr val="hlink"/>
                    </a:solidFill>
                  </a:rPr>
                  <a:t>)</a:t>
                </a:r>
                <a:endParaRPr lang="en-US" altLang="ja-JP" baseline="30000">
                  <a:solidFill>
                    <a:schemeClr val="hlink"/>
                  </a:solidFill>
                </a:endParaRPr>
              </a:p>
            </p:txBody>
          </p:sp>
          <p:sp>
            <p:nvSpPr>
              <p:cNvPr id="51228" name="Text Box 28"/>
              <p:cNvSpPr txBox="1">
                <a:spLocks noChangeArrowheads="1"/>
              </p:cNvSpPr>
              <p:nvPr/>
            </p:nvSpPr>
            <p:spPr bwMode="auto">
              <a:xfrm>
                <a:off x="3984" y="912"/>
                <a:ext cx="1680" cy="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chemeClr val="hlink"/>
                    </a:solidFill>
                  </a:rPr>
                  <a:t>1,100 cm</a:t>
                </a:r>
                <a:r>
                  <a:rPr lang="en-US" altLang="ja-JP" i="1" baseline="30000">
                    <a:solidFill>
                      <a:schemeClr val="hlink"/>
                    </a:solidFill>
                  </a:rPr>
                  <a:t>-1</a:t>
                </a:r>
                <a:r>
                  <a:rPr lang="en-US" altLang="ja-JP" i="1">
                    <a:solidFill>
                      <a:schemeClr val="hlink"/>
                    </a:solidFill>
                  </a:rPr>
                  <a:t> </a:t>
                </a:r>
                <a:r>
                  <a:rPr lang="en-US" altLang="ja-JP">
                    <a:solidFill>
                      <a:schemeClr val="hlink"/>
                    </a:solidFill>
                  </a:rPr>
                  <a:t>(</a:t>
                </a:r>
                <a:r>
                  <a:rPr lang="en-US" altLang="ja-JP" i="1">
                    <a:solidFill>
                      <a:schemeClr val="hlink"/>
                    </a:solidFill>
                  </a:rPr>
                  <a:t>9.1 </a:t>
                </a:r>
                <a:r>
                  <a:rPr lang="en-US" altLang="ja-JP" i="1">
                    <a:solidFill>
                      <a:schemeClr val="hlink"/>
                    </a:solidFill>
                    <a:latin typeface="Symbol" charset="0"/>
                  </a:rPr>
                  <a:t>m</a:t>
                </a:r>
                <a:r>
                  <a:rPr lang="en-US" altLang="ja-JP" i="1">
                    <a:solidFill>
                      <a:schemeClr val="hlink"/>
                    </a:solidFill>
                  </a:rPr>
                  <a:t>m</a:t>
                </a:r>
                <a:r>
                  <a:rPr lang="en-US" altLang="ja-JP">
                    <a:solidFill>
                      <a:schemeClr val="hlink"/>
                    </a:solidFill>
                  </a:rPr>
                  <a:t>)</a:t>
                </a:r>
                <a:endParaRPr lang="en-US" altLang="ja-JP" i="1" baseline="30000">
                  <a:solidFill>
                    <a:schemeClr val="hlink"/>
                  </a:solidFill>
                </a:endParaRPr>
              </a:p>
            </p:txBody>
          </p:sp>
        </p:grpSp>
      </p:grpSp>
      <p:sp>
        <p:nvSpPr>
          <p:cNvPr id="51235" name="Text Box 35"/>
          <p:cNvSpPr txBox="1">
            <a:spLocks noChangeArrowheads="1"/>
          </p:cNvSpPr>
          <p:nvPr/>
        </p:nvSpPr>
        <p:spPr bwMode="auto">
          <a:xfrm>
            <a:off x="762000" y="974725"/>
            <a:ext cx="7620000" cy="7016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i="1">
                <a:solidFill>
                  <a:schemeClr val="hlink"/>
                </a:solidFill>
              </a:rPr>
              <a:t>By Rotating Cross Disperser(s), Observable Spectral Region between 7.5 </a:t>
            </a:r>
            <a:r>
              <a:rPr lang="en-US" altLang="ja-JP" i="1">
                <a:solidFill>
                  <a:schemeClr val="hlink"/>
                </a:solidFill>
                <a:latin typeface="Symbol" charset="0"/>
              </a:rPr>
              <a:t>m</a:t>
            </a:r>
            <a:r>
              <a:rPr lang="en-US" altLang="ja-JP" i="1">
                <a:solidFill>
                  <a:schemeClr val="hlink"/>
                </a:solidFill>
              </a:rPr>
              <a:t>m and 13.5 </a:t>
            </a:r>
            <a:r>
              <a:rPr lang="en-US" altLang="ja-JP" i="1">
                <a:solidFill>
                  <a:schemeClr val="hlink"/>
                </a:solidFill>
                <a:latin typeface="Symbol" charset="0"/>
              </a:rPr>
              <a:t>m</a:t>
            </a:r>
            <a:r>
              <a:rPr lang="en-US" altLang="ja-JP" i="1">
                <a:solidFill>
                  <a:schemeClr val="hlink"/>
                </a:solidFill>
              </a:rPr>
              <a:t>m Can Be Selected. </a:t>
            </a:r>
          </a:p>
        </p:txBody>
      </p:sp>
      <p:grpSp>
        <p:nvGrpSpPr>
          <p:cNvPr id="51240" name="Group 40"/>
          <p:cNvGrpSpPr>
            <a:grpSpLocks/>
          </p:cNvGrpSpPr>
          <p:nvPr/>
        </p:nvGrpSpPr>
        <p:grpSpPr bwMode="auto">
          <a:xfrm>
            <a:off x="3505200" y="2244725"/>
            <a:ext cx="2133600" cy="3962400"/>
            <a:chOff x="2208" y="816"/>
            <a:chExt cx="1344" cy="2496"/>
          </a:xfrm>
        </p:grpSpPr>
        <p:sp>
          <p:nvSpPr>
            <p:cNvPr id="51236" name="Rectangle 36"/>
            <p:cNvSpPr>
              <a:spLocks noChangeArrowheads="1"/>
            </p:cNvSpPr>
            <p:nvPr/>
          </p:nvSpPr>
          <p:spPr bwMode="auto">
            <a:xfrm>
              <a:off x="2346" y="2592"/>
              <a:ext cx="576" cy="72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1237" name="Rectangle 37"/>
            <p:cNvSpPr>
              <a:spLocks noChangeArrowheads="1"/>
            </p:cNvSpPr>
            <p:nvPr/>
          </p:nvSpPr>
          <p:spPr bwMode="auto">
            <a:xfrm>
              <a:off x="2208" y="816"/>
              <a:ext cx="1344" cy="148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1238" name="Line 38"/>
            <p:cNvSpPr>
              <a:spLocks noChangeShapeType="1"/>
            </p:cNvSpPr>
            <p:nvPr/>
          </p:nvSpPr>
          <p:spPr bwMode="auto">
            <a:xfrm flipH="1" flipV="1">
              <a:off x="2208" y="2304"/>
              <a:ext cx="144" cy="2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51239" name="Line 39"/>
            <p:cNvSpPr>
              <a:spLocks noChangeShapeType="1"/>
            </p:cNvSpPr>
            <p:nvPr/>
          </p:nvSpPr>
          <p:spPr bwMode="auto">
            <a:xfrm flipV="1">
              <a:off x="2901" y="2304"/>
              <a:ext cx="646" cy="2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sp>
        <p:nvSpPr>
          <p:cNvPr id="51244" name="Rectangle 44"/>
          <p:cNvSpPr>
            <a:spLocks noChangeArrowheads="1"/>
          </p:cNvSpPr>
          <p:nvPr/>
        </p:nvSpPr>
        <p:spPr bwMode="auto">
          <a:xfrm>
            <a:off x="4876800" y="2895600"/>
            <a:ext cx="269875" cy="182880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nvGrpSpPr>
          <p:cNvPr id="51258" name="Group 58"/>
          <p:cNvGrpSpPr>
            <a:grpSpLocks/>
          </p:cNvGrpSpPr>
          <p:nvPr/>
        </p:nvGrpSpPr>
        <p:grpSpPr bwMode="auto">
          <a:xfrm>
            <a:off x="2057400" y="762000"/>
            <a:ext cx="4191000" cy="3940175"/>
            <a:chOff x="96" y="672"/>
            <a:chExt cx="2640" cy="2482"/>
          </a:xfrm>
        </p:grpSpPr>
        <p:pic>
          <p:nvPicPr>
            <p:cNvPr id="39944" name="Picture 59" descr="IMG_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672"/>
              <a:ext cx="2640"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0" name="Text Box 60"/>
            <p:cNvSpPr txBox="1">
              <a:spLocks noChangeArrowheads="1"/>
            </p:cNvSpPr>
            <p:nvPr/>
          </p:nvSpPr>
          <p:spPr bwMode="auto">
            <a:xfrm>
              <a:off x="480" y="2688"/>
              <a:ext cx="2064" cy="466"/>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FF0000"/>
                  </a:solidFill>
                </a:rPr>
                <a:t>Liq. N</a:t>
              </a:r>
              <a:r>
                <a:rPr lang="en-US" altLang="ja-JP" i="1" baseline="-25000">
                  <a:solidFill>
                    <a:srgbClr val="FF0000"/>
                  </a:solidFill>
                </a:rPr>
                <a:t>2</a:t>
              </a:r>
              <a:r>
                <a:rPr lang="en-US" altLang="ja-JP" i="1">
                  <a:solidFill>
                    <a:srgbClr val="FF0000"/>
                  </a:solidFill>
                </a:rPr>
                <a:t> Cryostat </a:t>
              </a:r>
              <a:r>
                <a:rPr lang="en-US" altLang="ja-JP">
                  <a:solidFill>
                    <a:srgbClr val="FF0000"/>
                  </a:solidFill>
                </a:rPr>
                <a:t>(</a:t>
              </a:r>
              <a:r>
                <a:rPr lang="en-US" altLang="ja-JP" i="1">
                  <a:solidFill>
                    <a:srgbClr val="FF0000"/>
                  </a:solidFill>
                </a:rPr>
                <a:t>110 K</a:t>
              </a:r>
              <a:r>
                <a:rPr lang="en-US" altLang="ja-JP">
                  <a:solidFill>
                    <a:srgbClr val="FF0000"/>
                  </a:solidFill>
                </a:rPr>
                <a:t>) </a:t>
              </a:r>
              <a:r>
                <a:rPr lang="en-US" altLang="ja-JP" i="1">
                  <a:solidFill>
                    <a:srgbClr val="FF0000"/>
                  </a:solidFill>
                </a:rPr>
                <a:t>Background Reducer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58"/>
                                        </p:tgtEl>
                                        <p:attrNameLst>
                                          <p:attrName>style.visibility</p:attrName>
                                        </p:attrNameLst>
                                      </p:cBhvr>
                                      <p:to>
                                        <p:strVal val="visible"/>
                                      </p:to>
                                    </p:set>
                                    <p:anim calcmode="lin" valueType="num">
                                      <p:cBhvr additive="base">
                                        <p:cTn id="7" dur="500" fill="hold"/>
                                        <p:tgtEl>
                                          <p:spTgt spid="51258"/>
                                        </p:tgtEl>
                                        <p:attrNameLst>
                                          <p:attrName>ppt_x</p:attrName>
                                        </p:attrNameLst>
                                      </p:cBhvr>
                                      <p:tavLst>
                                        <p:tav tm="0">
                                          <p:val>
                                            <p:strVal val="#ppt_x"/>
                                          </p:val>
                                        </p:tav>
                                        <p:tav tm="100000">
                                          <p:val>
                                            <p:strVal val="#ppt_x"/>
                                          </p:val>
                                        </p:tav>
                                      </p:tavLst>
                                    </p:anim>
                                    <p:anim calcmode="lin" valueType="num">
                                      <p:cBhvr additive="base">
                                        <p:cTn id="8" dur="500" fill="hold"/>
                                        <p:tgtEl>
                                          <p:spTgt spid="512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51258"/>
                                        </p:tgtEl>
                                        <p:attrNameLst>
                                          <p:attrName>ppt_x</p:attrName>
                                        </p:attrNameLst>
                                      </p:cBhvr>
                                      <p:tavLst>
                                        <p:tav tm="0">
                                          <p:val>
                                            <p:strVal val="ppt_x"/>
                                          </p:val>
                                        </p:tav>
                                        <p:tav tm="100000">
                                          <p:val>
                                            <p:strVal val="ppt_x"/>
                                          </p:val>
                                        </p:tav>
                                      </p:tavLst>
                                    </p:anim>
                                    <p:anim calcmode="lin" valueType="num">
                                      <p:cBhvr additive="base">
                                        <p:cTn id="13" dur="500"/>
                                        <p:tgtEl>
                                          <p:spTgt spid="51258"/>
                                        </p:tgtEl>
                                        <p:attrNameLst>
                                          <p:attrName>ppt_y</p:attrName>
                                        </p:attrNameLst>
                                      </p:cBhvr>
                                      <p:tavLst>
                                        <p:tav tm="0">
                                          <p:val>
                                            <p:strVal val="ppt_y"/>
                                          </p:val>
                                        </p:tav>
                                        <p:tav tm="100000">
                                          <p:val>
                                            <p:strVal val="1+ppt_h/2"/>
                                          </p:val>
                                        </p:tav>
                                      </p:tavLst>
                                    </p:anim>
                                    <p:set>
                                      <p:cBhvr>
                                        <p:cTn id="14" dur="1" fill="hold">
                                          <p:stCondLst>
                                            <p:cond delay="499"/>
                                          </p:stCondLst>
                                        </p:cTn>
                                        <p:tgtEl>
                                          <p:spTgt spid="5125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51234"/>
                                        </p:tgtEl>
                                        <p:attrNameLst>
                                          <p:attrName>style.visibility</p:attrName>
                                        </p:attrNameLst>
                                      </p:cBhvr>
                                      <p:to>
                                        <p:strVal val="visible"/>
                                      </p:to>
                                    </p:set>
                                    <p:animEffect transition="in" filter="wipe(down)">
                                      <p:cBhvr>
                                        <p:cTn id="19" dur="500"/>
                                        <p:tgtEl>
                                          <p:spTgt spid="5123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51240"/>
                                        </p:tgtEl>
                                        <p:attrNameLst>
                                          <p:attrName>style.visibility</p:attrName>
                                        </p:attrNameLst>
                                      </p:cBhvr>
                                      <p:to>
                                        <p:strVal val="visible"/>
                                      </p:to>
                                    </p:set>
                                    <p:animEffect transition="in" filter="wipe(down)">
                                      <p:cBhvr>
                                        <p:cTn id="24" dur="500"/>
                                        <p:tgtEl>
                                          <p:spTgt spid="512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51244"/>
                                        </p:tgtEl>
                                        <p:attrNameLst>
                                          <p:attrName>style.visibility</p:attrName>
                                        </p:attrNameLst>
                                      </p:cBhvr>
                                      <p:to>
                                        <p:strVal val="visible"/>
                                      </p:to>
                                    </p:set>
                                    <p:animEffect transition="in" filter="box(out)">
                                      <p:cBhvr>
                                        <p:cTn id="2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3400" y="152400"/>
            <a:ext cx="8077200" cy="838200"/>
          </a:xfrm>
        </p:spPr>
        <p:txBody>
          <a:bodyPr/>
          <a:lstStyle/>
          <a:p>
            <a:pPr>
              <a:defRPr/>
            </a:pPr>
            <a:r>
              <a:rPr lang="en-US" altLang="ja-JP" sz="3200" dirty="0" smtClean="0"/>
              <a:t>Comparing </a:t>
            </a:r>
            <a:r>
              <a:rPr lang="en-US" altLang="ja-JP" sz="3200" dirty="0" err="1" smtClean="0"/>
              <a:t>Echellegram</a:t>
            </a:r>
            <a:r>
              <a:rPr lang="en-US" altLang="ja-JP" sz="3200" dirty="0" smtClean="0"/>
              <a:t> with FT Spectra</a:t>
            </a:r>
          </a:p>
        </p:txBody>
      </p:sp>
      <p:pic>
        <p:nvPicPr>
          <p:cNvPr id="41986" name="Picture 6" descr="Slice_-167_Com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4582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11"/>
          <p:cNvSpPr txBox="1">
            <a:spLocks noChangeArrowheads="1"/>
          </p:cNvSpPr>
          <p:nvPr/>
        </p:nvSpPr>
        <p:spPr bwMode="auto">
          <a:xfrm>
            <a:off x="3903663" y="1538288"/>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1800" b="1">
                <a:solidFill>
                  <a:srgbClr val="3333CC"/>
                </a:solidFill>
              </a:rPr>
              <a:t>º</a:t>
            </a:r>
          </a:p>
        </p:txBody>
      </p:sp>
      <p:pic>
        <p:nvPicPr>
          <p:cNvPr id="43020" name="Picture 12" descr="Slice_-167_Comp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1143000"/>
            <a:ext cx="8412163"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9"/>
          <p:cNvSpPr txBox="1">
            <a:spLocks noGrp="1" noChangeArrowheads="1"/>
          </p:cNvSpPr>
          <p:nvPr>
            <p:ph type="body" idx="1"/>
          </p:nvPr>
        </p:nvSpPr>
        <p:spPr>
          <a:xfrm>
            <a:off x="4572000" y="1981200"/>
            <a:ext cx="3276600" cy="838200"/>
          </a:xfrm>
          <a:solidFill>
            <a:srgbClr val="FFFFFF"/>
          </a:solidFill>
          <a:ln w="38100">
            <a:solidFill>
              <a:srgbClr val="333399"/>
            </a:solidFill>
            <a:miter lim="800000"/>
            <a:headEnd/>
            <a:tailEnd/>
          </a:ln>
          <a:effectLst/>
          <a:extLst>
            <a:ext uri="{AF507438-7753-43e0-B8FC-AC1667EBCBE1}">
              <a14:hiddenEffects xmlns:a14="http://schemas.microsoft.com/office/drawing/2010/main">
                <a:effectLst>
                  <a:outerShdw blurRad="50800" dist="35921" dir="2700000" algn="ctr" rotWithShape="0">
                    <a:schemeClr val="bg2"/>
                  </a:outerShdw>
                </a:effectLst>
              </a14:hiddenEffects>
            </a:ext>
          </a:extLst>
        </p:spPr>
        <p:txBody>
          <a:bodyPr/>
          <a:lstStyle/>
          <a:p>
            <a:pPr algn="ctr">
              <a:lnSpc>
                <a:spcPct val="90000"/>
              </a:lnSpc>
              <a:spcBef>
                <a:spcPct val="50000"/>
              </a:spcBef>
              <a:buFontTx/>
              <a:buNone/>
              <a:defRPr/>
            </a:pPr>
            <a:r>
              <a:rPr kumimoji="1" lang="en-US" altLang="ja-JP" sz="2000" smtClean="0">
                <a:solidFill>
                  <a:schemeClr val="hlink"/>
                </a:solidFill>
              </a:rPr>
              <a:t>FWHM = 0.03~0.05 cm</a:t>
            </a:r>
            <a:r>
              <a:rPr kumimoji="1" lang="en-US" altLang="ja-JP" sz="2000" baseline="30000" smtClean="0">
                <a:solidFill>
                  <a:schemeClr val="hlink"/>
                </a:solidFill>
              </a:rPr>
              <a:t>-1</a:t>
            </a:r>
            <a:endParaRPr kumimoji="1" lang="en-US" altLang="ja-JP" sz="2000" smtClean="0">
              <a:solidFill>
                <a:schemeClr val="hlink"/>
              </a:solidFill>
            </a:endParaRPr>
          </a:p>
          <a:p>
            <a:pPr algn="ctr">
              <a:lnSpc>
                <a:spcPct val="90000"/>
              </a:lnSpc>
              <a:spcBef>
                <a:spcPct val="50000"/>
              </a:spcBef>
              <a:buFontTx/>
              <a:buNone/>
              <a:defRPr/>
            </a:pPr>
            <a:r>
              <a:rPr kumimoji="1" lang="en-US" altLang="ja-JP" sz="2000" smtClean="0">
                <a:solidFill>
                  <a:schemeClr val="hlink"/>
                </a:solidFill>
              </a:rPr>
              <a:t>R~30,000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3020"/>
                                        </p:tgtEl>
                                        <p:attrNameLst>
                                          <p:attrName>style.visibility</p:attrName>
                                        </p:attrNameLst>
                                      </p:cBhvr>
                                      <p:to>
                                        <p:strVal val="visible"/>
                                      </p:to>
                                    </p:set>
                                    <p:anim calcmode="lin" valueType="num">
                                      <p:cBhvr additive="base">
                                        <p:cTn id="7" dur="500" fill="hold"/>
                                        <p:tgtEl>
                                          <p:spTgt spid="43020"/>
                                        </p:tgtEl>
                                        <p:attrNameLst>
                                          <p:attrName>ppt_x</p:attrName>
                                        </p:attrNameLst>
                                      </p:cBhvr>
                                      <p:tavLst>
                                        <p:tav tm="0">
                                          <p:val>
                                            <p:strVal val="#ppt_x"/>
                                          </p:val>
                                        </p:tav>
                                        <p:tav tm="100000">
                                          <p:val>
                                            <p:strVal val="#ppt_x"/>
                                          </p:val>
                                        </p:tav>
                                      </p:tavLst>
                                    </p:anim>
                                    <p:anim calcmode="lin" valueType="num">
                                      <p:cBhvr additive="base">
                                        <p:cTn id="8" dur="500" fill="hold"/>
                                        <p:tgtEl>
                                          <p:spTgt spid="430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3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762000" y="-304800"/>
            <a:ext cx="10668000" cy="1143000"/>
          </a:xfrm>
        </p:spPr>
        <p:txBody>
          <a:bodyPr/>
          <a:lstStyle/>
          <a:p>
            <a:pPr>
              <a:defRPr/>
            </a:pPr>
            <a:r>
              <a:rPr lang="en-US" altLang="ja-JP" sz="3200" dirty="0" smtClean="0"/>
              <a:t>Laboratory GIGMICS spectrum (II): methane</a:t>
            </a:r>
          </a:p>
        </p:txBody>
      </p:sp>
      <p:pic>
        <p:nvPicPr>
          <p:cNvPr id="44034" name="Picture 3" descr="ch47_2-8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4876800"/>
            <a:ext cx="88233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5" name="Group 4"/>
          <p:cNvGrpSpPr>
            <a:grpSpLocks/>
          </p:cNvGrpSpPr>
          <p:nvPr/>
        </p:nvGrpSpPr>
        <p:grpSpPr bwMode="auto">
          <a:xfrm>
            <a:off x="528638" y="914400"/>
            <a:ext cx="8086725" cy="3425825"/>
            <a:chOff x="528" y="1488"/>
            <a:chExt cx="4500" cy="2448"/>
          </a:xfrm>
        </p:grpSpPr>
        <p:pic>
          <p:nvPicPr>
            <p:cNvPr id="44039" name="Picture 5" descr="210229_230269AM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488"/>
              <a:ext cx="3102"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 descr="310329_270309AM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 y="1488"/>
              <a:ext cx="3102"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2871" name="Text Box 7"/>
          <p:cNvSpPr txBox="1">
            <a:spLocks noChangeArrowheads="1"/>
          </p:cNvSpPr>
          <p:nvPr/>
        </p:nvSpPr>
        <p:spPr bwMode="auto">
          <a:xfrm>
            <a:off x="1503363" y="4394200"/>
            <a:ext cx="6567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2400">
                <a:latin typeface="Symbol" charset="0"/>
              </a:rPr>
              <a:t>q</a:t>
            </a:r>
            <a:r>
              <a:rPr lang="en-US" altLang="ja-JP" sz="2400">
                <a:latin typeface="Times New Roman" charset="0"/>
              </a:rPr>
              <a:t>=32</a:t>
            </a:r>
            <a:r>
              <a:rPr lang="en-US" altLang="ja-JP" sz="2400">
                <a:latin typeface="Times New Roman" charset="0"/>
                <a:cs typeface="Times New Roman" charset="0"/>
              </a:rPr>
              <a:t>º</a:t>
            </a:r>
            <a:r>
              <a:rPr lang="en-US" altLang="ja-JP" sz="2400">
                <a:latin typeface="Times New Roman" charset="0"/>
              </a:rPr>
              <a:t>            </a:t>
            </a:r>
            <a:r>
              <a:rPr lang="ja-JP" altLang="en-US" sz="2400">
                <a:latin typeface="Times New Roman" charset="0"/>
              </a:rPr>
              <a:t>（</a:t>
            </a:r>
            <a:r>
              <a:rPr lang="en-US" altLang="ja-JP" sz="2400">
                <a:latin typeface="Times New Roman" charset="0"/>
              </a:rPr>
              <a:t>Cross Disperser Angle)</a:t>
            </a:r>
            <a:r>
              <a:rPr lang="ja-JP" altLang="en-US" sz="2400">
                <a:latin typeface="Times New Roman" charset="0"/>
              </a:rPr>
              <a:t>　　　　</a:t>
            </a:r>
            <a:r>
              <a:rPr lang="en-US" altLang="ja-JP" sz="2400">
                <a:latin typeface="Times New Roman" charset="0"/>
              </a:rPr>
              <a:t> 31</a:t>
            </a:r>
            <a:r>
              <a:rPr lang="en-US" altLang="ja-JP" sz="2400">
                <a:latin typeface="Times New Roman" charset="0"/>
                <a:cs typeface="Times New Roman" charset="0"/>
              </a:rPr>
              <a:t>º</a:t>
            </a:r>
          </a:p>
        </p:txBody>
      </p:sp>
      <p:sp>
        <p:nvSpPr>
          <p:cNvPr id="44037" name="Rectangle 8"/>
          <p:cNvSpPr>
            <a:spLocks noChangeArrowheads="1"/>
          </p:cNvSpPr>
          <p:nvPr/>
        </p:nvSpPr>
        <p:spPr bwMode="auto">
          <a:xfrm>
            <a:off x="0" y="381000"/>
            <a:ext cx="32051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29200"/>
            <a:r>
              <a:rPr lang="en-US" altLang="ja-JP" sz="3300" b="1">
                <a:solidFill>
                  <a:srgbClr val="000000"/>
                </a:solidFill>
                <a:latin typeface="Times New Roman" charset="0"/>
                <a:ea typeface="ＭＳ ゴシック" charset="0"/>
                <a:cs typeface="ＭＳ ゴシック" charset="0"/>
              </a:rPr>
              <a:t>1390 cm</a:t>
            </a:r>
            <a:r>
              <a:rPr lang="en-US" altLang="ja-JP" sz="3300" b="1" baseline="30000">
                <a:solidFill>
                  <a:srgbClr val="000000"/>
                </a:solidFill>
                <a:latin typeface="Times New Roman" charset="0"/>
                <a:ea typeface="ＭＳ ゴシック" charset="0"/>
                <a:cs typeface="ＭＳ ゴシック" charset="0"/>
              </a:rPr>
              <a:t>-1</a:t>
            </a:r>
            <a:r>
              <a:rPr lang="en-US" altLang="ja-JP" sz="3300" b="1">
                <a:solidFill>
                  <a:srgbClr val="000000"/>
                </a:solidFill>
                <a:latin typeface="Times New Roman" charset="0"/>
                <a:ea typeface="ＭＳ ゴシック" charset="0"/>
                <a:cs typeface="ＭＳ ゴシック" charset="0"/>
              </a:rPr>
              <a:t>(7.2</a:t>
            </a:r>
            <a:r>
              <a:rPr lang="en-US" altLang="ja-JP" sz="3300" b="1">
                <a:solidFill>
                  <a:srgbClr val="000000"/>
                </a:solidFill>
                <a:latin typeface="Times New Roman" charset="0"/>
                <a:ea typeface="ＭＳ Ｐ明朝" charset="0"/>
                <a:cs typeface="ＭＳ Ｐ明朝" charset="0"/>
              </a:rPr>
              <a:t>μ</a:t>
            </a:r>
            <a:r>
              <a:rPr lang="en-US" altLang="ja-JP" sz="3300" b="1">
                <a:solidFill>
                  <a:srgbClr val="000000"/>
                </a:solidFill>
                <a:latin typeface="Times New Roman" charset="0"/>
                <a:ea typeface="ＭＳ ゴシック" charset="0"/>
                <a:cs typeface="ＭＳ ゴシック" charset="0"/>
              </a:rPr>
              <a:t>m) </a:t>
            </a:r>
          </a:p>
        </p:txBody>
      </p:sp>
      <p:sp>
        <p:nvSpPr>
          <p:cNvPr id="44038" name="Rectangle 9"/>
          <p:cNvSpPr>
            <a:spLocks noChangeArrowheads="1"/>
          </p:cNvSpPr>
          <p:nvPr/>
        </p:nvSpPr>
        <p:spPr bwMode="auto">
          <a:xfrm>
            <a:off x="6015038" y="381000"/>
            <a:ext cx="32051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29200"/>
            <a:r>
              <a:rPr lang="en-US" altLang="ja-JP" sz="3300" b="1">
                <a:solidFill>
                  <a:srgbClr val="000000"/>
                </a:solidFill>
                <a:latin typeface="Times New Roman" charset="0"/>
                <a:ea typeface="ＭＳ ゴシック" charset="0"/>
                <a:cs typeface="ＭＳ ゴシック" charset="0"/>
              </a:rPr>
              <a:t>1220 cm</a:t>
            </a:r>
            <a:r>
              <a:rPr lang="en-US" altLang="ja-JP" sz="3300" b="1" baseline="30000">
                <a:solidFill>
                  <a:srgbClr val="000000"/>
                </a:solidFill>
                <a:latin typeface="Times New Roman" charset="0"/>
                <a:ea typeface="ＭＳ ゴシック" charset="0"/>
                <a:cs typeface="ＭＳ ゴシック" charset="0"/>
              </a:rPr>
              <a:t>-1</a:t>
            </a:r>
            <a:r>
              <a:rPr lang="en-US" altLang="ja-JP" sz="3300" b="1">
                <a:solidFill>
                  <a:srgbClr val="000000"/>
                </a:solidFill>
                <a:latin typeface="Times New Roman" charset="0"/>
                <a:ea typeface="ＭＳ ゴシック" charset="0"/>
                <a:cs typeface="ＭＳ ゴシック" charset="0"/>
              </a:rPr>
              <a:t>(8.2</a:t>
            </a:r>
            <a:r>
              <a:rPr lang="en-US" altLang="ja-JP" sz="3300" b="1">
                <a:solidFill>
                  <a:srgbClr val="000000"/>
                </a:solidFill>
                <a:latin typeface="Times New Roman" charset="0"/>
                <a:ea typeface="ＭＳ Ｐ明朝" charset="0"/>
                <a:cs typeface="ＭＳ Ｐ明朝" charset="0"/>
              </a:rPr>
              <a:t>μ</a:t>
            </a:r>
            <a:r>
              <a:rPr lang="en-US" altLang="ja-JP" sz="3300" b="1">
                <a:solidFill>
                  <a:srgbClr val="000000"/>
                </a:solidFill>
                <a:latin typeface="Times New Roman" charset="0"/>
                <a:ea typeface="ＭＳ ゴシック" charset="0"/>
                <a:cs typeface="ＭＳ ゴシック" charset="0"/>
              </a:rPr>
              <a:t>m) </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304800" y="0"/>
            <a:ext cx="8534400" cy="1143000"/>
          </a:xfrm>
        </p:spPr>
        <p:txBody>
          <a:bodyPr/>
          <a:lstStyle/>
          <a:p>
            <a:pPr>
              <a:defRPr/>
            </a:pPr>
            <a:r>
              <a:rPr lang="en-US" altLang="ja-JP" sz="3200" dirty="0" smtClean="0"/>
              <a:t>Laboratory GIGMICS spectrum (III): </a:t>
            </a:r>
            <a:r>
              <a:rPr lang="en-US" altLang="ja-JP" sz="3200" dirty="0" err="1" smtClean="0"/>
              <a:t>allene</a:t>
            </a:r>
            <a:endParaRPr lang="en-US" altLang="ja-JP" dirty="0" smtClean="0"/>
          </a:p>
        </p:txBody>
      </p:sp>
      <p:sp>
        <p:nvSpPr>
          <p:cNvPr id="280580" name="Text Box 4"/>
          <p:cNvSpPr txBox="1">
            <a:spLocks noChangeArrowheads="1"/>
          </p:cNvSpPr>
          <p:nvPr/>
        </p:nvSpPr>
        <p:spPr bwMode="auto">
          <a:xfrm>
            <a:off x="3548063" y="7723188"/>
            <a:ext cx="2436812"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5029200">
              <a:defRPr kumimoji="1" sz="2400">
                <a:solidFill>
                  <a:schemeClr val="tx1"/>
                </a:solidFill>
                <a:latin typeface="Arial" charset="0"/>
                <a:ea typeface="ＭＳ Ｐゴシック" charset="0"/>
                <a:cs typeface="ＭＳ Ｐゴシック" charset="0"/>
              </a:defRPr>
            </a:lvl1pPr>
            <a:lvl2pPr defTabSz="5029200">
              <a:defRPr kumimoji="1" sz="2400">
                <a:solidFill>
                  <a:schemeClr val="tx1"/>
                </a:solidFill>
                <a:latin typeface="Arial" charset="0"/>
                <a:ea typeface="ＭＳ Ｐゴシック" charset="0"/>
              </a:defRPr>
            </a:lvl2pPr>
            <a:lvl3pPr defTabSz="5029200">
              <a:defRPr kumimoji="1" sz="2400">
                <a:solidFill>
                  <a:schemeClr val="tx1"/>
                </a:solidFill>
                <a:latin typeface="Arial" charset="0"/>
                <a:ea typeface="ＭＳ Ｐゴシック" charset="0"/>
              </a:defRPr>
            </a:lvl3pPr>
            <a:lvl4pPr defTabSz="5029200">
              <a:defRPr kumimoji="1" sz="2400">
                <a:solidFill>
                  <a:schemeClr val="tx1"/>
                </a:solidFill>
                <a:latin typeface="Arial" charset="0"/>
                <a:ea typeface="ＭＳ Ｐゴシック" charset="0"/>
              </a:defRPr>
            </a:lvl4pPr>
            <a:lvl5pPr defTabSz="5029200">
              <a:defRPr kumimoji="1" sz="2400">
                <a:solidFill>
                  <a:schemeClr val="tx1"/>
                </a:solidFill>
                <a:latin typeface="Arial" charset="0"/>
                <a:ea typeface="ＭＳ Ｐゴシック" charset="0"/>
              </a:defRPr>
            </a:lvl5pPr>
            <a:lvl6pPr defTabSz="5029200" fontAlgn="base">
              <a:spcBef>
                <a:spcPct val="0"/>
              </a:spcBef>
              <a:spcAft>
                <a:spcPct val="0"/>
              </a:spcAft>
              <a:defRPr kumimoji="1" sz="2400">
                <a:solidFill>
                  <a:schemeClr val="tx1"/>
                </a:solidFill>
                <a:latin typeface="Arial" charset="0"/>
                <a:ea typeface="ＭＳ Ｐゴシック" charset="0"/>
              </a:defRPr>
            </a:lvl6pPr>
            <a:lvl7pPr defTabSz="5029200" fontAlgn="base">
              <a:spcBef>
                <a:spcPct val="0"/>
              </a:spcBef>
              <a:spcAft>
                <a:spcPct val="0"/>
              </a:spcAft>
              <a:defRPr kumimoji="1" sz="2400">
                <a:solidFill>
                  <a:schemeClr val="tx1"/>
                </a:solidFill>
                <a:latin typeface="Arial" charset="0"/>
                <a:ea typeface="ＭＳ Ｐゴシック" charset="0"/>
              </a:defRPr>
            </a:lvl7pPr>
            <a:lvl8pPr defTabSz="5029200" fontAlgn="base">
              <a:spcBef>
                <a:spcPct val="0"/>
              </a:spcBef>
              <a:spcAft>
                <a:spcPct val="0"/>
              </a:spcAft>
              <a:defRPr kumimoji="1" sz="2400">
                <a:solidFill>
                  <a:schemeClr val="tx1"/>
                </a:solidFill>
                <a:latin typeface="Arial" charset="0"/>
                <a:ea typeface="ＭＳ Ｐゴシック" charset="0"/>
              </a:defRPr>
            </a:lvl8pPr>
            <a:lvl9pPr defTabSz="50292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4800" smtClean="0">
                <a:latin typeface="ＭＳ Ｐ明朝" charset="0"/>
                <a:ea typeface="ＭＳ Ｐ明朝" charset="0"/>
                <a:cs typeface="ＭＳ Ｐ明朝" charset="0"/>
              </a:rPr>
              <a:t>(3)</a:t>
            </a:r>
            <a:r>
              <a:rPr lang="ja-JP" altLang="en-US" sz="4800" smtClean="0">
                <a:latin typeface="ＭＳ Ｐ明朝" charset="0"/>
                <a:ea typeface="ＭＳ Ｐ明朝" charset="0"/>
                <a:cs typeface="ＭＳ Ｐ明朝" charset="0"/>
              </a:rPr>
              <a:t>アレン</a:t>
            </a:r>
          </a:p>
        </p:txBody>
      </p:sp>
      <p:grpSp>
        <p:nvGrpSpPr>
          <p:cNvPr id="46083" name="Group 5"/>
          <p:cNvGrpSpPr>
            <a:grpSpLocks/>
          </p:cNvGrpSpPr>
          <p:nvPr/>
        </p:nvGrpSpPr>
        <p:grpSpPr bwMode="auto">
          <a:xfrm>
            <a:off x="1676400" y="944563"/>
            <a:ext cx="6843713" cy="3259137"/>
            <a:chOff x="15520" y="25120"/>
            <a:chExt cx="4634" cy="2289"/>
          </a:xfrm>
        </p:grpSpPr>
        <p:pic>
          <p:nvPicPr>
            <p:cNvPr id="46090" name="Picture 6" descr="allene_220239_160199A"/>
            <p:cNvPicPr>
              <a:picLocks noChangeAspect="1" noChangeArrowheads="1"/>
            </p:cNvPicPr>
            <p:nvPr/>
          </p:nvPicPr>
          <p:blipFill>
            <a:blip r:embed="rId3">
              <a:extLst>
                <a:ext uri="{28A0092B-C50C-407E-A947-70E740481C1C}">
                  <a14:useLocalDpi xmlns:a14="http://schemas.microsoft.com/office/drawing/2010/main" val="0"/>
                </a:ext>
              </a:extLst>
            </a:blip>
            <a:srcRect b="57695"/>
            <a:stretch>
              <a:fillRect/>
            </a:stretch>
          </p:blipFill>
          <p:spPr bwMode="auto">
            <a:xfrm rot="-5400000">
              <a:off x="14708" y="25932"/>
              <a:ext cx="2288"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7" descr="allene_080099_120159A"/>
            <p:cNvPicPr>
              <a:picLocks noChangeAspect="1" noChangeArrowheads="1"/>
            </p:cNvPicPr>
            <p:nvPr/>
          </p:nvPicPr>
          <p:blipFill>
            <a:blip r:embed="rId4">
              <a:extLst>
                <a:ext uri="{28A0092B-C50C-407E-A947-70E740481C1C}">
                  <a14:useLocalDpi xmlns:a14="http://schemas.microsoft.com/office/drawing/2010/main" val="0"/>
                </a:ext>
              </a:extLst>
            </a:blip>
            <a:srcRect b="24197"/>
            <a:stretch>
              <a:fillRect/>
            </a:stretch>
          </p:blipFill>
          <p:spPr bwMode="auto">
            <a:xfrm rot="-5400000">
              <a:off x="15599" y="25668"/>
              <a:ext cx="2288"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8" descr="allene_780799_740779A"/>
            <p:cNvPicPr>
              <a:picLocks noChangeAspect="1" noChangeArrowheads="1"/>
            </p:cNvPicPr>
            <p:nvPr/>
          </p:nvPicPr>
          <p:blipFill>
            <a:blip r:embed="rId5">
              <a:extLst>
                <a:ext uri="{28A0092B-C50C-407E-A947-70E740481C1C}">
                  <a14:useLocalDpi xmlns:a14="http://schemas.microsoft.com/office/drawing/2010/main" val="0"/>
                </a:ext>
              </a:extLst>
            </a:blip>
            <a:srcRect b="44006"/>
            <a:stretch>
              <a:fillRect/>
            </a:stretch>
          </p:blipFill>
          <p:spPr bwMode="auto">
            <a:xfrm rot="-5400000">
              <a:off x="16570" y="25824"/>
              <a:ext cx="2288"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9" descr="allene_960679_900939A"/>
            <p:cNvPicPr>
              <a:picLocks noChangeAspect="1" noChangeArrowheads="1"/>
            </p:cNvPicPr>
            <p:nvPr/>
          </p:nvPicPr>
          <p:blipFill>
            <a:blip r:embed="rId6">
              <a:extLst>
                <a:ext uri="{28A0092B-C50C-407E-A947-70E740481C1C}">
                  <a14:useLocalDpi xmlns:a14="http://schemas.microsoft.com/office/drawing/2010/main" val="0"/>
                </a:ext>
              </a:extLst>
            </a:blip>
            <a:srcRect t="9959" b="52098"/>
            <a:stretch>
              <a:fillRect/>
            </a:stretch>
          </p:blipFill>
          <p:spPr bwMode="auto">
            <a:xfrm rot="-5400000">
              <a:off x="17223" y="25966"/>
              <a:ext cx="228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10" descr="allene_000019_040079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8224" y="25479"/>
              <a:ext cx="2289"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058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495800"/>
            <a:ext cx="849471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085" name="Rectangle 13"/>
          <p:cNvSpPr>
            <a:spLocks noChangeArrowheads="1"/>
          </p:cNvSpPr>
          <p:nvPr/>
        </p:nvSpPr>
        <p:spPr bwMode="auto">
          <a:xfrm>
            <a:off x="147638" y="1066800"/>
            <a:ext cx="32051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29200"/>
            <a:r>
              <a:rPr lang="en-US" altLang="ja-JP" sz="3300" b="1">
                <a:solidFill>
                  <a:srgbClr val="000000"/>
                </a:solidFill>
                <a:latin typeface="Times New Roman" charset="0"/>
                <a:ea typeface="ＭＳ ゴシック" charset="0"/>
                <a:cs typeface="ＭＳ ゴシック" charset="0"/>
              </a:rPr>
              <a:t>700 cm</a:t>
            </a:r>
            <a:r>
              <a:rPr lang="en-US" altLang="ja-JP" sz="3300" b="1" baseline="30000">
                <a:solidFill>
                  <a:srgbClr val="000000"/>
                </a:solidFill>
                <a:latin typeface="Times New Roman" charset="0"/>
                <a:ea typeface="ＭＳ ゴシック" charset="0"/>
                <a:cs typeface="ＭＳ ゴシック" charset="0"/>
              </a:rPr>
              <a:t>-1</a:t>
            </a:r>
            <a:r>
              <a:rPr lang="en-US" altLang="ja-JP" sz="3300" b="1">
                <a:solidFill>
                  <a:srgbClr val="000000"/>
                </a:solidFill>
                <a:latin typeface="Times New Roman" charset="0"/>
                <a:ea typeface="ＭＳ ゴシック" charset="0"/>
                <a:cs typeface="ＭＳ ゴシック" charset="0"/>
              </a:rPr>
              <a:t>(14.3</a:t>
            </a:r>
            <a:r>
              <a:rPr lang="en-US" altLang="ja-JP" sz="3300" b="1">
                <a:solidFill>
                  <a:srgbClr val="000000"/>
                </a:solidFill>
                <a:latin typeface="Times New Roman" charset="0"/>
                <a:ea typeface="ＭＳ Ｐ明朝" charset="0"/>
                <a:cs typeface="ＭＳ Ｐ明朝" charset="0"/>
              </a:rPr>
              <a:t>μ</a:t>
            </a:r>
            <a:r>
              <a:rPr lang="en-US" altLang="ja-JP" sz="3300" b="1">
                <a:solidFill>
                  <a:srgbClr val="000000"/>
                </a:solidFill>
                <a:latin typeface="Times New Roman" charset="0"/>
                <a:ea typeface="ＭＳ ゴシック" charset="0"/>
                <a:cs typeface="ＭＳ ゴシック" charset="0"/>
              </a:rPr>
              <a:t>m) </a:t>
            </a:r>
          </a:p>
        </p:txBody>
      </p:sp>
      <p:sp>
        <p:nvSpPr>
          <p:cNvPr id="46086" name="Rectangle 14"/>
          <p:cNvSpPr>
            <a:spLocks noChangeArrowheads="1"/>
          </p:cNvSpPr>
          <p:nvPr/>
        </p:nvSpPr>
        <p:spPr bwMode="auto">
          <a:xfrm>
            <a:off x="5867400" y="1066800"/>
            <a:ext cx="32051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5029200"/>
            <a:r>
              <a:rPr lang="en-US" altLang="ja-JP" sz="3300" b="1">
                <a:solidFill>
                  <a:srgbClr val="000000"/>
                </a:solidFill>
                <a:latin typeface="Times New Roman" charset="0"/>
                <a:ea typeface="ＭＳ ゴシック" charset="0"/>
                <a:cs typeface="ＭＳ ゴシック" charset="0"/>
              </a:rPr>
              <a:t>950 cm</a:t>
            </a:r>
            <a:r>
              <a:rPr lang="en-US" altLang="ja-JP" sz="3300" b="1" baseline="30000">
                <a:solidFill>
                  <a:srgbClr val="000000"/>
                </a:solidFill>
                <a:latin typeface="Times New Roman" charset="0"/>
                <a:ea typeface="ＭＳ ゴシック" charset="0"/>
                <a:cs typeface="ＭＳ ゴシック" charset="0"/>
              </a:rPr>
              <a:t>-1</a:t>
            </a:r>
            <a:r>
              <a:rPr lang="en-US" altLang="ja-JP" sz="3300" b="1">
                <a:solidFill>
                  <a:srgbClr val="000000"/>
                </a:solidFill>
                <a:latin typeface="Times New Roman" charset="0"/>
                <a:ea typeface="ＭＳ ゴシック" charset="0"/>
                <a:cs typeface="ＭＳ ゴシック" charset="0"/>
              </a:rPr>
              <a:t>(10.5</a:t>
            </a:r>
            <a:r>
              <a:rPr lang="en-US" altLang="ja-JP" sz="3300" b="1">
                <a:solidFill>
                  <a:srgbClr val="000000"/>
                </a:solidFill>
                <a:latin typeface="Times New Roman" charset="0"/>
                <a:ea typeface="ＭＳ Ｐ明朝" charset="0"/>
                <a:cs typeface="ＭＳ Ｐ明朝" charset="0"/>
              </a:rPr>
              <a:t>μ</a:t>
            </a:r>
            <a:r>
              <a:rPr lang="en-US" altLang="ja-JP" sz="3300" b="1">
                <a:solidFill>
                  <a:srgbClr val="000000"/>
                </a:solidFill>
                <a:latin typeface="Times New Roman" charset="0"/>
                <a:ea typeface="ＭＳ ゴシック" charset="0"/>
                <a:cs typeface="ＭＳ ゴシック" charset="0"/>
              </a:rPr>
              <a:t>m) </a:t>
            </a:r>
          </a:p>
        </p:txBody>
      </p:sp>
      <p:sp>
        <p:nvSpPr>
          <p:cNvPr id="280591" name="Text Box 15"/>
          <p:cNvSpPr txBox="1">
            <a:spLocks noGrp="1" noChangeArrowheads="1"/>
          </p:cNvSpPr>
          <p:nvPr>
            <p:ph type="body" idx="1"/>
          </p:nvPr>
        </p:nvSpPr>
        <p:spPr>
          <a:xfrm>
            <a:off x="2133600" y="4343400"/>
            <a:ext cx="5486400" cy="533400"/>
          </a:xfrm>
          <a:effectLst>
            <a:outerShdw blurRad="50800" dist="12700" dir="8100000" algn="ctr" rotWithShape="0">
              <a:schemeClr val="bg2">
                <a:alpha val="75000"/>
              </a:schemeClr>
            </a:outerShdw>
          </a:effectLst>
        </p:spPr>
        <p:txBody>
          <a:bodyPr/>
          <a:lstStyle>
            <a:lvl1pPr defTabSz="4173538"/>
            <a:lvl2pPr defTabSz="4173538"/>
            <a:lvl3pPr defTabSz="4173538"/>
            <a:lvl4pPr defTabSz="4173538"/>
            <a:lvl5pPr defTabSz="4173538"/>
            <a:lvl6pPr defTabSz="4173538"/>
            <a:lvl7pPr defTabSz="4173538"/>
            <a:lvl8pPr defTabSz="4173538"/>
            <a:lvl9pPr defTabSz="4173538"/>
          </a:lstStyle>
          <a:p>
            <a:pPr>
              <a:spcBef>
                <a:spcPct val="50000"/>
              </a:spcBef>
              <a:buFontTx/>
              <a:buNone/>
              <a:defRPr/>
            </a:pPr>
            <a:r>
              <a:rPr kumimoji="1" lang="en-US" altLang="ja-JP" sz="2400" i="0" dirty="0" smtClean="0">
                <a:solidFill>
                  <a:schemeClr val="tx1"/>
                </a:solidFill>
                <a:latin typeface="Times New Roman" charset="0"/>
                <a:sym typeface="Symbol" charset="0"/>
              </a:rPr>
              <a:t>= 188                                    193</a:t>
            </a:r>
          </a:p>
        </p:txBody>
      </p:sp>
      <p:pic>
        <p:nvPicPr>
          <p:cNvPr id="280592" name="Picture 16" descr="DVC002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752600"/>
            <a:ext cx="41148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93" name="Text Box 17"/>
          <p:cNvSpPr txBox="1">
            <a:spLocks noChangeArrowheads="1"/>
          </p:cNvSpPr>
          <p:nvPr/>
        </p:nvSpPr>
        <p:spPr bwMode="auto">
          <a:xfrm>
            <a:off x="6842125" y="45862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t>H</a:t>
            </a:r>
            <a:r>
              <a:rPr lang="en-US" altLang="ja-JP" baseline="-25000"/>
              <a:t>2</a:t>
            </a:r>
            <a:r>
              <a:rPr lang="en-US" altLang="ja-JP"/>
              <a:t>C=C=CH</a:t>
            </a:r>
            <a:r>
              <a:rPr lang="en-US" altLang="ja-JP" baseline="-25000"/>
              <a:t>2</a:t>
            </a:r>
            <a:endParaRPr lang="en-US" altLang="ja-JP"/>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0592"/>
                                        </p:tgtEl>
                                        <p:attrNameLst>
                                          <p:attrName>style.visibility</p:attrName>
                                        </p:attrNameLst>
                                      </p:cBhvr>
                                      <p:to>
                                        <p:strVal val="visible"/>
                                      </p:to>
                                    </p:set>
                                    <p:anim calcmode="lin" valueType="num">
                                      <p:cBhvr additive="base">
                                        <p:cTn id="7" dur="500" fill="hold"/>
                                        <p:tgtEl>
                                          <p:spTgt spid="280592"/>
                                        </p:tgtEl>
                                        <p:attrNameLst>
                                          <p:attrName>ppt_x</p:attrName>
                                        </p:attrNameLst>
                                      </p:cBhvr>
                                      <p:tavLst>
                                        <p:tav tm="0">
                                          <p:val>
                                            <p:strVal val="#ppt_x"/>
                                          </p:val>
                                        </p:tav>
                                        <p:tav tm="100000">
                                          <p:val>
                                            <p:strVal val="#ppt_x"/>
                                          </p:val>
                                        </p:tav>
                                      </p:tavLst>
                                    </p:anim>
                                    <p:anim calcmode="lin" valueType="num">
                                      <p:cBhvr additive="base">
                                        <p:cTn id="8" dur="500" fill="hold"/>
                                        <p:tgtEl>
                                          <p:spTgt spid="280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850" y="476250"/>
            <a:ext cx="8424863" cy="1143000"/>
          </a:xfrm>
        </p:spPr>
        <p:txBody>
          <a:bodyPr/>
          <a:lstStyle/>
          <a:p>
            <a:pPr>
              <a:defRPr/>
            </a:pPr>
            <a:r>
              <a:rPr kumimoji="1" lang="en-US" altLang="ja-JP" sz="2800" dirty="0" smtClean="0"/>
              <a:t>GIGMICS now at </a:t>
            </a:r>
            <a:r>
              <a:rPr lang="en-US" altLang="ja-JP" sz="2800" dirty="0" smtClean="0"/>
              <a:t>KANATA 1.5-m telescope, Higashi-Hiroshima Observatory,</a:t>
            </a:r>
            <a:br>
              <a:rPr lang="en-US" altLang="ja-JP" sz="2800" dirty="0" smtClean="0"/>
            </a:br>
            <a:r>
              <a:rPr lang="en-US" altLang="ja-JP" sz="2800" dirty="0" smtClean="0"/>
              <a:t>Since Dec. 2010 for the first light</a:t>
            </a:r>
            <a:r>
              <a:rPr kumimoji="1" lang="ja-JP" altLang="en-US" sz="2800" dirty="0" smtClean="0"/>
              <a:t/>
            </a:r>
            <a:br>
              <a:rPr kumimoji="1" lang="ja-JP" altLang="en-US" sz="2800" dirty="0" smtClean="0"/>
            </a:br>
            <a:endParaRPr kumimoji="1" lang="ja-JP" altLang="en-US" sz="2800" dirty="0"/>
          </a:p>
        </p:txBody>
      </p:sp>
      <p:sp>
        <p:nvSpPr>
          <p:cNvPr id="3" name="コンテンツ プレースホルダー 2"/>
          <p:cNvSpPr>
            <a:spLocks noGrp="1"/>
          </p:cNvSpPr>
          <p:nvPr>
            <p:ph idx="1"/>
          </p:nvPr>
        </p:nvSpPr>
        <p:spPr>
          <a:xfrm>
            <a:off x="0" y="1981200"/>
            <a:ext cx="4211638" cy="4876800"/>
          </a:xfrm>
        </p:spPr>
        <p:txBody>
          <a:bodyPr/>
          <a:lstStyle/>
          <a:p>
            <a:pPr marL="0" indent="0">
              <a:buFont typeface="Wingdings" charset="0"/>
              <a:buNone/>
              <a:defRPr/>
            </a:pPr>
            <a:r>
              <a:rPr kumimoji="1" lang="en-US" altLang="ja-JP" sz="2400" dirty="0" smtClean="0"/>
              <a:t>Targets: </a:t>
            </a:r>
          </a:p>
          <a:p>
            <a:pPr>
              <a:buFont typeface="Times" charset="0"/>
              <a:buNone/>
              <a:defRPr/>
            </a:pPr>
            <a:r>
              <a:rPr kumimoji="1" lang="en-US" altLang="ja-JP" sz="2400" dirty="0" smtClean="0"/>
              <a:t>	</a:t>
            </a:r>
            <a:r>
              <a:rPr kumimoji="1" lang="en-US" altLang="ja-JP" sz="2400" dirty="0" err="1" smtClean="0"/>
              <a:t>Vib</a:t>
            </a:r>
            <a:r>
              <a:rPr kumimoji="1" lang="en-US" altLang="ja-JP" sz="2400" dirty="0" smtClean="0"/>
              <a:t>.-rot. Transitions of Methane, Ethane, Ammonia, N</a:t>
            </a:r>
            <a:r>
              <a:rPr kumimoji="1" lang="en-US" altLang="ja-JP" sz="2400" baseline="-25000" dirty="0" smtClean="0"/>
              <a:t>2</a:t>
            </a:r>
            <a:r>
              <a:rPr kumimoji="1" lang="en-US" altLang="ja-JP" sz="2400" dirty="0" smtClean="0"/>
              <a:t>O, O</a:t>
            </a:r>
            <a:r>
              <a:rPr kumimoji="1" lang="en-US" altLang="ja-JP" sz="2400" baseline="-25000" dirty="0" smtClean="0"/>
              <a:t>3</a:t>
            </a:r>
            <a:r>
              <a:rPr kumimoji="1" lang="en-US" altLang="ja-JP" sz="2400" dirty="0" smtClean="0"/>
              <a:t>, SO</a:t>
            </a:r>
            <a:r>
              <a:rPr kumimoji="1" lang="en-US" altLang="ja-JP" sz="2400" baseline="-25000" dirty="0" smtClean="0"/>
              <a:t>2</a:t>
            </a:r>
            <a:r>
              <a:rPr kumimoji="1" lang="en-US" altLang="ja-JP" sz="2400" dirty="0" smtClean="0"/>
              <a:t>, </a:t>
            </a:r>
            <a:r>
              <a:rPr lang="en-US" altLang="ja-JP" sz="2400" dirty="0" smtClean="0"/>
              <a:t>H</a:t>
            </a:r>
            <a:r>
              <a:rPr lang="en-US" altLang="ja-JP" sz="2400" baseline="-25000" dirty="0" smtClean="0"/>
              <a:t>2</a:t>
            </a:r>
            <a:r>
              <a:rPr lang="en-US" altLang="ja-JP" sz="2400" dirty="0" smtClean="0"/>
              <a:t>O, CO</a:t>
            </a:r>
            <a:r>
              <a:rPr lang="en-US" altLang="ja-JP" sz="2400" baseline="-25000" dirty="0" smtClean="0"/>
              <a:t>2</a:t>
            </a:r>
            <a:r>
              <a:rPr lang="en-US" altLang="ja-JP" sz="2400" dirty="0" smtClean="0"/>
              <a:t>, SO</a:t>
            </a:r>
            <a:r>
              <a:rPr lang="en-US" altLang="ja-JP" sz="2400" baseline="-25000" dirty="0" smtClean="0"/>
              <a:t>2</a:t>
            </a:r>
            <a:r>
              <a:rPr lang="en-US" altLang="ja-JP" sz="2400" dirty="0" smtClean="0"/>
              <a:t>, H</a:t>
            </a:r>
            <a:r>
              <a:rPr lang="en-US" altLang="ja-JP" sz="2400" baseline="-25000" dirty="0" smtClean="0"/>
              <a:t>2</a:t>
            </a:r>
            <a:r>
              <a:rPr lang="en-US" altLang="ja-JP" sz="2400" dirty="0" smtClean="0"/>
              <a:t>S, </a:t>
            </a:r>
            <a:r>
              <a:rPr lang="en-US" altLang="ja-JP" sz="2400" dirty="0" err="1" smtClean="0"/>
              <a:t>NOx</a:t>
            </a:r>
            <a:r>
              <a:rPr lang="en-US" altLang="ja-JP" sz="2400" dirty="0" smtClean="0"/>
              <a:t>, Halogen Oxides, etc.,</a:t>
            </a:r>
          </a:p>
          <a:p>
            <a:pPr>
              <a:buFont typeface="Times" charset="0"/>
              <a:buNone/>
              <a:defRPr/>
            </a:pPr>
            <a:r>
              <a:rPr kumimoji="1" lang="en-US" altLang="ja-JP" sz="2400" dirty="0"/>
              <a:t>	</a:t>
            </a:r>
            <a:r>
              <a:rPr kumimoji="1" lang="en-US" altLang="ja-JP" sz="2400" dirty="0" smtClean="0"/>
              <a:t>in the Planets, Stellar Atmosphere, bright SFRs, CSE of late type stars, and the </a:t>
            </a:r>
            <a:r>
              <a:rPr kumimoji="1" lang="en-US" altLang="ja-JP" sz="2400" dirty="0" smtClean="0">
                <a:solidFill>
                  <a:srgbClr val="FF0000"/>
                </a:solidFill>
              </a:rPr>
              <a:t>upper atmosphere of the Earth</a:t>
            </a:r>
          </a:p>
          <a:p>
            <a:pPr marL="0" indent="0">
              <a:buFont typeface="Wingdings" charset="0"/>
              <a:buNone/>
              <a:defRPr/>
            </a:pPr>
            <a:endParaRPr kumimoji="1" lang="en-US" altLang="ja-JP" sz="2400" dirty="0" smtClean="0"/>
          </a:p>
          <a:p>
            <a:pPr marL="0" indent="0">
              <a:buFont typeface="Wingdings" charset="0"/>
              <a:buNone/>
              <a:defRPr/>
            </a:pPr>
            <a:endParaRPr kumimoji="1" lang="ja-JP" altLang="en-US" sz="2400" dirty="0"/>
          </a:p>
        </p:txBody>
      </p:sp>
      <p:pic>
        <p:nvPicPr>
          <p:cNvPr id="4" name="移設ダイジェスト.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23883" y="1916832"/>
            <a:ext cx="5120117" cy="3840088"/>
          </a:xfrm>
          <a:prstGeom prst="rect">
            <a:avLst/>
          </a:prstGeom>
          <a:ln>
            <a:solidFill>
              <a:schemeClr val="accent1">
                <a:lumMod val="50000"/>
              </a:schemeClr>
            </a:solidFill>
          </a:ln>
        </p:spPr>
      </p:pic>
      <p:grpSp>
        <p:nvGrpSpPr>
          <p:cNvPr id="8" name="図形グループ 7"/>
          <p:cNvGrpSpPr/>
          <p:nvPr/>
        </p:nvGrpSpPr>
        <p:grpSpPr>
          <a:xfrm>
            <a:off x="3995936" y="1844824"/>
            <a:ext cx="5334000" cy="4000500"/>
            <a:chOff x="6084168" y="2636912"/>
            <a:chExt cx="5334000" cy="4000500"/>
          </a:xfrm>
        </p:grpSpPr>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2636912"/>
              <a:ext cx="5334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2"/>
            <p:cNvSpPr txBox="1">
              <a:spLocks noChangeArrowheads="1"/>
            </p:cNvSpPr>
            <p:nvPr/>
          </p:nvSpPr>
          <p:spPr bwMode="auto">
            <a:xfrm>
              <a:off x="7956376" y="2996952"/>
              <a:ext cx="1800200" cy="576064"/>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i="1">
                  <a:solidFill>
                    <a:srgbClr val="000066"/>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2pPr>
              <a:lvl3pPr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3pPr>
              <a:lvl4pPr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4pPr>
              <a:lvl5pPr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5pPr>
              <a:lvl6pPr marL="457200"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6pPr>
              <a:lvl7pPr marL="914400"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7pPr>
              <a:lvl8pPr marL="1371600"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8pPr>
              <a:lvl9pPr marL="1828800" algn="ctr" rtl="0" fontAlgn="base">
                <a:spcBef>
                  <a:spcPct val="0"/>
                </a:spcBef>
                <a:spcAft>
                  <a:spcPct val="0"/>
                </a:spcAft>
                <a:defRPr sz="4400" i="1">
                  <a:solidFill>
                    <a:srgbClr val="000066"/>
                  </a:solidFill>
                  <a:effectLst>
                    <a:outerShdw blurRad="38100" dist="38100" dir="2700000" algn="tl">
                      <a:srgbClr val="000000"/>
                    </a:outerShdw>
                  </a:effectLst>
                  <a:latin typeface="Bookman Old Style" charset="0"/>
                  <a:ea typeface="ＭＳ Ｐゴシック" charset="0"/>
                  <a:cs typeface="ＭＳ Ｐゴシック" charset="0"/>
                </a:defRPr>
              </a:lvl9pPr>
            </a:lstStyle>
            <a:p>
              <a:r>
                <a:rPr lang="en-US" altLang="ja-JP" sz="3200" i="0" dirty="0" smtClean="0">
                  <a:solidFill>
                    <a:srgbClr val="FF0000"/>
                  </a:solidFill>
                  <a:latin typeface="A-CID リュウミン L-KL"/>
                  <a:cs typeface="A-CID リュウミン L-KL"/>
                </a:rPr>
                <a:t>End</a:t>
              </a:r>
              <a:r>
                <a:rPr lang="ja-JP" altLang="en-US" sz="3200" i="0" dirty="0" smtClean="0">
                  <a:solidFill>
                    <a:srgbClr val="FF0000"/>
                  </a:solidFill>
                  <a:latin typeface="A-CID リュウミン L-KL"/>
                  <a:cs typeface="A-CID リュウミン L-KL"/>
                </a:rPr>
                <a:t>：</a:t>
              </a:r>
              <a:endParaRPr lang="en-US" altLang="ja-JP" sz="3200" i="0" dirty="0">
                <a:solidFill>
                  <a:srgbClr val="FF0000"/>
                </a:solidFill>
                <a:latin typeface="A-CID リュウミン L-KL"/>
                <a:cs typeface="A-CID リュウミン L-K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00" fill="hold"/>
                                        <p:tgtEl>
                                          <p:spTgt spid="4"/>
                                        </p:tgtEl>
                                      </p:cBhvr>
                                    </p:cmd>
                                  </p:childTnLst>
                                </p:cTn>
                              </p:par>
                            </p:childTnLst>
                          </p:cTn>
                        </p:par>
                        <p:par>
                          <p:cTn id="7" fill="hold">
                            <p:stCondLst>
                              <p:cond delay="3940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887">
                <p:cTn id="12" repeatCount="indefinite" fill="hold" display="0">
                  <p:stCondLst>
                    <p:cond delay="indefinite"/>
                  </p:stCondLst>
                  <p:endCondLst>
                    <p:cond evt="onNext" delay="0">
                      <p:tgtEl>
                        <p:sldTgt/>
                      </p:tgtEl>
                    </p:cond>
                  </p:end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3400" y="76200"/>
            <a:ext cx="8077200" cy="914400"/>
          </a:xfrm>
        </p:spPr>
        <p:txBody>
          <a:bodyPr/>
          <a:lstStyle/>
          <a:p>
            <a:pPr>
              <a:defRPr/>
            </a:pPr>
            <a:r>
              <a:rPr lang="en-US" altLang="ja-JP" sz="2800" dirty="0" err="1" smtClean="0"/>
              <a:t>Supl</a:t>
            </a:r>
            <a:r>
              <a:rPr lang="en-US" altLang="ja-JP" sz="2800" dirty="0" smtClean="0"/>
              <a:t>: Sensitivity</a:t>
            </a:r>
          </a:p>
        </p:txBody>
      </p:sp>
      <p:sp>
        <p:nvSpPr>
          <p:cNvPr id="63491" name="Rectangle 3"/>
          <p:cNvSpPr>
            <a:spLocks noGrp="1" noChangeArrowheads="1"/>
          </p:cNvSpPr>
          <p:nvPr>
            <p:ph type="body" idx="1"/>
          </p:nvPr>
        </p:nvSpPr>
        <p:spPr>
          <a:xfrm>
            <a:off x="609600" y="914400"/>
            <a:ext cx="7848600" cy="5029200"/>
          </a:xfrm>
          <a:solidFill>
            <a:srgbClr val="FFFFFF"/>
          </a:solidFill>
        </p:spPr>
        <p:txBody>
          <a:bodyPr/>
          <a:lstStyle/>
          <a:p>
            <a:pPr>
              <a:spcBef>
                <a:spcPct val="50000"/>
              </a:spcBef>
              <a:buFontTx/>
              <a:buNone/>
              <a:defRPr/>
            </a:pPr>
            <a:r>
              <a:rPr kumimoji="1" lang="en-US" altLang="ja-JP" sz="2400" smtClean="0"/>
              <a:t>N</a:t>
            </a:r>
            <a:r>
              <a:rPr kumimoji="1" lang="en-US" altLang="ja-JP" sz="2400" baseline="-25000" smtClean="0"/>
              <a:t>photon</a:t>
            </a:r>
            <a:r>
              <a:rPr kumimoji="1" lang="en-US" altLang="ja-JP" sz="2400" i="0" smtClean="0"/>
              <a:t>(</a:t>
            </a:r>
            <a:r>
              <a:rPr kumimoji="1" lang="en-US" altLang="ja-JP" sz="2400" smtClean="0"/>
              <a:t>Dark</a:t>
            </a:r>
            <a:r>
              <a:rPr kumimoji="1" lang="en-US" altLang="ja-JP" sz="2400" i="0" smtClean="0"/>
              <a:t>)</a:t>
            </a:r>
            <a:r>
              <a:rPr kumimoji="1" lang="en-US" altLang="ja-JP" sz="2400" smtClean="0"/>
              <a:t> = 150 photons·pixel</a:t>
            </a:r>
            <a:r>
              <a:rPr kumimoji="1" lang="en-US" altLang="ja-JP" sz="2400" i="0" baseline="30000" smtClean="0"/>
              <a:t>-1</a:t>
            </a:r>
            <a:r>
              <a:rPr kumimoji="1" lang="en-US" altLang="ja-JP" sz="2400" smtClean="0"/>
              <a:t>·s</a:t>
            </a:r>
            <a:r>
              <a:rPr kumimoji="1" lang="en-US" altLang="ja-JP" sz="2400" i="0" baseline="30000" smtClean="0"/>
              <a:t>-1 </a:t>
            </a:r>
            <a:r>
              <a:rPr kumimoji="1" lang="ja-JP" altLang="en-US" sz="2400" i="0" baseline="30000" smtClean="0"/>
              <a:t>　</a:t>
            </a:r>
            <a:r>
              <a:rPr kumimoji="1" lang="en-US" altLang="ja-JP" sz="2400" i="0" smtClean="0"/>
              <a:t>: Good!</a:t>
            </a:r>
            <a:endParaRPr lang="en-US" altLang="ja-JP" sz="2400" smtClean="0"/>
          </a:p>
          <a:p>
            <a:pPr>
              <a:buFont typeface="Wingdings" charset="0"/>
              <a:buNone/>
              <a:defRPr/>
            </a:pPr>
            <a:r>
              <a:rPr lang="en-US" altLang="ja-JP" sz="2400" smtClean="0"/>
              <a:t>Observed Ratio of </a:t>
            </a:r>
            <a:r>
              <a:rPr lang="ja-JP" altLang="en-US" sz="2400" smtClean="0"/>
              <a:t>“</a:t>
            </a:r>
            <a:r>
              <a:rPr lang="en-US" altLang="ja-JP" sz="2400" smtClean="0"/>
              <a:t>Signal-to-Noise Ratio </a:t>
            </a:r>
            <a:r>
              <a:rPr lang="en-US" altLang="ja-JP" sz="2400" i="0" smtClean="0"/>
              <a:t>(</a:t>
            </a:r>
            <a:r>
              <a:rPr lang="en-US" altLang="ja-JP" sz="2400" smtClean="0"/>
              <a:t>SNR</a:t>
            </a:r>
            <a:r>
              <a:rPr lang="en-US" altLang="ja-JP" sz="2400" i="0" smtClean="0"/>
              <a:t>)</a:t>
            </a:r>
            <a:r>
              <a:rPr lang="ja-JP" altLang="en-US" sz="2400" smtClean="0"/>
              <a:t>”</a:t>
            </a:r>
            <a:r>
              <a:rPr lang="en-US" altLang="ja-JP" sz="2400" smtClean="0"/>
              <a:t> </a:t>
            </a:r>
          </a:p>
          <a:p>
            <a:pPr algn="ctr">
              <a:buFont typeface="Wingdings" charset="0"/>
              <a:buNone/>
              <a:defRPr/>
            </a:pPr>
            <a:r>
              <a:rPr lang="en-US" altLang="ja-JP" sz="2800" b="1" i="0" smtClean="0">
                <a:solidFill>
                  <a:srgbClr val="FF3300"/>
                </a:solidFill>
              </a:rPr>
              <a:t>(</a:t>
            </a:r>
            <a:r>
              <a:rPr lang="en-US" altLang="ja-JP" sz="2800" b="1" smtClean="0">
                <a:solidFill>
                  <a:srgbClr val="FF3300"/>
                </a:solidFill>
              </a:rPr>
              <a:t>SNR</a:t>
            </a:r>
            <a:r>
              <a:rPr lang="en-US" altLang="ja-JP" sz="2800" b="1" i="0" smtClean="0">
                <a:solidFill>
                  <a:srgbClr val="FF3300"/>
                </a:solidFill>
              </a:rPr>
              <a:t>)</a:t>
            </a:r>
            <a:r>
              <a:rPr lang="en-US" altLang="ja-JP" sz="2800" b="1" baseline="-25000" smtClean="0">
                <a:solidFill>
                  <a:srgbClr val="FF3300"/>
                </a:solidFill>
              </a:rPr>
              <a:t>Ech</a:t>
            </a:r>
            <a:r>
              <a:rPr lang="en-US" altLang="ja-JP" sz="2800" smtClean="0"/>
              <a:t>/</a:t>
            </a:r>
            <a:r>
              <a:rPr lang="en-US" altLang="ja-JP" sz="2800" b="1" i="0" smtClean="0">
                <a:solidFill>
                  <a:srgbClr val="008000"/>
                </a:solidFill>
              </a:rPr>
              <a:t>(</a:t>
            </a:r>
            <a:r>
              <a:rPr lang="en-US" altLang="ja-JP" sz="2800" b="1" smtClean="0">
                <a:solidFill>
                  <a:srgbClr val="008000"/>
                </a:solidFill>
              </a:rPr>
              <a:t>SNR</a:t>
            </a:r>
            <a:r>
              <a:rPr lang="en-US" altLang="ja-JP" sz="2800" b="1" i="0" smtClean="0">
                <a:solidFill>
                  <a:srgbClr val="008000"/>
                </a:solidFill>
              </a:rPr>
              <a:t>)</a:t>
            </a:r>
            <a:r>
              <a:rPr lang="en-US" altLang="ja-JP" sz="2800" b="1" baseline="-25000" smtClean="0">
                <a:solidFill>
                  <a:srgbClr val="008000"/>
                </a:solidFill>
              </a:rPr>
              <a:t>FT</a:t>
            </a:r>
            <a:r>
              <a:rPr lang="en-US" altLang="ja-JP" sz="2800" smtClean="0"/>
              <a:t> = </a:t>
            </a:r>
            <a:r>
              <a:rPr lang="en-US" altLang="ja-JP" sz="2800" b="1" smtClean="0"/>
              <a:t>100</a:t>
            </a:r>
            <a:endParaRPr lang="en-US" altLang="ja-JP" sz="2400" smtClean="0"/>
          </a:p>
          <a:p>
            <a:pPr>
              <a:defRPr/>
            </a:pPr>
            <a:r>
              <a:rPr lang="en-US" altLang="ja-JP" sz="2400" smtClean="0"/>
              <a:t>Ratio of Theoretical SNR </a:t>
            </a:r>
          </a:p>
          <a:p>
            <a:pPr lvl="1">
              <a:defRPr/>
            </a:pPr>
            <a:r>
              <a:rPr lang="en-US" altLang="ja-JP" sz="2000" smtClean="0"/>
              <a:t>for </a:t>
            </a:r>
            <a:r>
              <a:rPr lang="en-US" altLang="ja-JP" sz="2000" u="sng" smtClean="0"/>
              <a:t>Single-Channel System</a:t>
            </a:r>
            <a:r>
              <a:rPr lang="en-US" altLang="ja-JP" sz="2000" smtClean="0"/>
              <a:t> </a:t>
            </a:r>
            <a:r>
              <a:rPr lang="en-US" altLang="ja-JP" sz="2000" i="0" smtClean="0"/>
              <a:t>(</a:t>
            </a:r>
            <a:r>
              <a:rPr lang="en-US" altLang="ja-JP" sz="2000" smtClean="0"/>
              <a:t>Detector Noise Dominant</a:t>
            </a:r>
            <a:r>
              <a:rPr lang="en-US" altLang="ja-JP" sz="2000" i="0" smtClean="0"/>
              <a:t>)</a:t>
            </a:r>
            <a:r>
              <a:rPr lang="en-US" altLang="ja-JP" sz="2000" smtClean="0"/>
              <a:t>, </a:t>
            </a:r>
          </a:p>
          <a:p>
            <a:pPr algn="ctr">
              <a:buFont typeface="Wingdings" charset="0"/>
              <a:buNone/>
              <a:defRPr/>
            </a:pPr>
            <a:r>
              <a:rPr lang="en-US" altLang="ja-JP" sz="2000" i="0" smtClean="0"/>
              <a:t>(</a:t>
            </a:r>
            <a:r>
              <a:rPr lang="en-US" altLang="ja-JP" sz="2000" smtClean="0"/>
              <a:t>SNR</a:t>
            </a:r>
            <a:r>
              <a:rPr lang="en-US" altLang="ja-JP" sz="2000" i="0" smtClean="0"/>
              <a:t>)</a:t>
            </a:r>
            <a:r>
              <a:rPr lang="en-US" altLang="ja-JP" sz="2000" baseline="-25000" smtClean="0"/>
              <a:t>G</a:t>
            </a:r>
            <a:r>
              <a:rPr lang="en-US" altLang="ja-JP" sz="2000" smtClean="0"/>
              <a:t>/</a:t>
            </a:r>
            <a:r>
              <a:rPr lang="en-US" altLang="ja-JP" sz="2000" b="1" i="0" smtClean="0">
                <a:solidFill>
                  <a:srgbClr val="008000"/>
                </a:solidFill>
              </a:rPr>
              <a:t>(</a:t>
            </a:r>
            <a:r>
              <a:rPr lang="en-US" altLang="ja-JP" sz="2000" b="1" smtClean="0">
                <a:solidFill>
                  <a:srgbClr val="008000"/>
                </a:solidFill>
              </a:rPr>
              <a:t>SNR</a:t>
            </a:r>
            <a:r>
              <a:rPr lang="en-US" altLang="ja-JP" sz="2000" b="1" i="0" smtClean="0">
                <a:solidFill>
                  <a:srgbClr val="008000"/>
                </a:solidFill>
              </a:rPr>
              <a:t>)</a:t>
            </a:r>
            <a:r>
              <a:rPr lang="en-US" altLang="ja-JP" sz="2000" b="1" baseline="-25000" smtClean="0">
                <a:solidFill>
                  <a:srgbClr val="008000"/>
                </a:solidFill>
              </a:rPr>
              <a:t>FT</a:t>
            </a:r>
            <a:r>
              <a:rPr lang="en-US" altLang="ja-JP" sz="2000" smtClean="0"/>
              <a:t> = </a:t>
            </a:r>
            <a:r>
              <a:rPr lang="en-US" altLang="ja-JP" sz="2000" i="0" smtClean="0"/>
              <a:t>[</a:t>
            </a:r>
            <a:r>
              <a:rPr lang="en-US" altLang="ja-JP" sz="2000" smtClean="0"/>
              <a:t>N</a:t>
            </a:r>
            <a:r>
              <a:rPr lang="en-US" altLang="ja-JP" sz="2000" i="0" smtClean="0"/>
              <a:t>]</a:t>
            </a:r>
            <a:r>
              <a:rPr lang="en-US" altLang="ja-JP" sz="2000" i="0" baseline="30000" smtClean="0"/>
              <a:t>-</a:t>
            </a:r>
            <a:r>
              <a:rPr lang="en-US" altLang="ja-JP" sz="2000" baseline="30000" smtClean="0"/>
              <a:t>1/2</a:t>
            </a:r>
            <a:r>
              <a:rPr lang="en-US" altLang="ja-JP" sz="2000" smtClean="0"/>
              <a:t> ~ </a:t>
            </a:r>
            <a:r>
              <a:rPr lang="en-US" altLang="ja-JP" sz="2000" b="1" smtClean="0"/>
              <a:t>0.002</a:t>
            </a:r>
            <a:endParaRPr lang="en-US" altLang="ja-JP" sz="2000" smtClean="0"/>
          </a:p>
          <a:p>
            <a:pPr lvl="1">
              <a:defRPr/>
            </a:pPr>
            <a:r>
              <a:rPr lang="en-US" altLang="ja-JP" sz="2000" smtClean="0"/>
              <a:t>for </a:t>
            </a:r>
            <a:r>
              <a:rPr lang="en-US" altLang="ja-JP" sz="2000" u="sng" smtClean="0"/>
              <a:t>Multi-Channel</a:t>
            </a:r>
            <a:r>
              <a:rPr lang="en-US" altLang="ja-JP" sz="2000" smtClean="0"/>
              <a:t> Grating Spectrometer </a:t>
            </a:r>
            <a:r>
              <a:rPr lang="en-US" altLang="ja-JP" sz="2000" i="0" smtClean="0"/>
              <a:t>(</a:t>
            </a:r>
            <a:r>
              <a:rPr lang="en-US" altLang="ja-JP" sz="2000" smtClean="0"/>
              <a:t>Echellegram</a:t>
            </a:r>
            <a:r>
              <a:rPr lang="en-US" altLang="ja-JP" sz="2000" i="0" smtClean="0"/>
              <a:t>)</a:t>
            </a:r>
          </a:p>
          <a:p>
            <a:pPr algn="ctr">
              <a:buFont typeface="Wingdings" charset="0"/>
              <a:buNone/>
              <a:defRPr/>
            </a:pPr>
            <a:r>
              <a:rPr lang="en-US" altLang="ja-JP" sz="2000" b="1" i="0" smtClean="0">
                <a:solidFill>
                  <a:srgbClr val="FF3300"/>
                </a:solidFill>
              </a:rPr>
              <a:t>(</a:t>
            </a:r>
            <a:r>
              <a:rPr lang="en-US" altLang="ja-JP" sz="2000" b="1" smtClean="0">
                <a:solidFill>
                  <a:srgbClr val="FF3300"/>
                </a:solidFill>
              </a:rPr>
              <a:t>SNR</a:t>
            </a:r>
            <a:r>
              <a:rPr lang="en-US" altLang="ja-JP" sz="2000" b="1" i="0" smtClean="0">
                <a:solidFill>
                  <a:srgbClr val="FF3300"/>
                </a:solidFill>
              </a:rPr>
              <a:t>)</a:t>
            </a:r>
            <a:r>
              <a:rPr lang="en-US" altLang="ja-JP" sz="2000" b="1" baseline="-25000" smtClean="0">
                <a:solidFill>
                  <a:srgbClr val="FF3300"/>
                </a:solidFill>
              </a:rPr>
              <a:t>Ech</a:t>
            </a:r>
            <a:r>
              <a:rPr lang="en-US" altLang="ja-JP" sz="2000" baseline="-25000" smtClean="0"/>
              <a:t> </a:t>
            </a:r>
            <a:r>
              <a:rPr lang="en-US" altLang="ja-JP" sz="2000" smtClean="0"/>
              <a:t>/</a:t>
            </a:r>
            <a:r>
              <a:rPr lang="en-US" altLang="ja-JP" sz="2000" b="1" i="0" smtClean="0">
                <a:solidFill>
                  <a:srgbClr val="008000"/>
                </a:solidFill>
              </a:rPr>
              <a:t>(</a:t>
            </a:r>
            <a:r>
              <a:rPr lang="en-US" altLang="ja-JP" sz="2000" b="1" smtClean="0">
                <a:solidFill>
                  <a:srgbClr val="008000"/>
                </a:solidFill>
              </a:rPr>
              <a:t>SNR</a:t>
            </a:r>
            <a:r>
              <a:rPr lang="en-US" altLang="ja-JP" sz="2000" b="1" i="0" smtClean="0">
                <a:solidFill>
                  <a:srgbClr val="008000"/>
                </a:solidFill>
              </a:rPr>
              <a:t>)</a:t>
            </a:r>
            <a:r>
              <a:rPr lang="en-US" altLang="ja-JP" sz="2000" b="1" baseline="-25000" smtClean="0">
                <a:solidFill>
                  <a:srgbClr val="008000"/>
                </a:solidFill>
              </a:rPr>
              <a:t>FT</a:t>
            </a:r>
            <a:r>
              <a:rPr lang="en-US" altLang="ja-JP" sz="2000" smtClean="0"/>
              <a:t> = </a:t>
            </a:r>
            <a:r>
              <a:rPr lang="en-US" altLang="ja-JP" sz="2000" i="0" smtClean="0"/>
              <a:t>[</a:t>
            </a:r>
            <a:r>
              <a:rPr lang="en-US" altLang="ja-JP" sz="2000" smtClean="0"/>
              <a:t>N</a:t>
            </a:r>
            <a:r>
              <a:rPr lang="en-US" altLang="ja-JP" sz="2000" i="0" smtClean="0"/>
              <a:t>]</a:t>
            </a:r>
            <a:r>
              <a:rPr lang="en-US" altLang="ja-JP" sz="2000" i="0" baseline="30000" smtClean="0"/>
              <a:t>-</a:t>
            </a:r>
            <a:r>
              <a:rPr lang="en-US" altLang="ja-JP" sz="2000" baseline="30000" smtClean="0"/>
              <a:t>1/2</a:t>
            </a:r>
            <a:r>
              <a:rPr lang="en-US" altLang="ja-JP" sz="2000" smtClean="0"/>
              <a:t> · </a:t>
            </a:r>
            <a:r>
              <a:rPr lang="en-US" altLang="ja-JP" sz="2000" b="1" smtClean="0"/>
              <a:t>N</a:t>
            </a:r>
            <a:r>
              <a:rPr lang="en-US" altLang="ja-JP" sz="2000" b="1" baseline="-25000" smtClean="0"/>
              <a:t>eff </a:t>
            </a:r>
            <a:r>
              <a:rPr lang="en-US" altLang="ja-JP" sz="2000" smtClean="0"/>
              <a:t>= </a:t>
            </a:r>
            <a:r>
              <a:rPr lang="en-US" altLang="ja-JP" sz="2000" b="1" smtClean="0"/>
              <a:t>100 </a:t>
            </a:r>
            <a:r>
              <a:rPr lang="en-US" altLang="ja-JP" sz="2000" i="0" smtClean="0"/>
              <a:t>(</a:t>
            </a:r>
            <a:r>
              <a:rPr lang="en-US" altLang="ja-JP" sz="2000" smtClean="0"/>
              <a:t>N</a:t>
            </a:r>
            <a:r>
              <a:rPr lang="en-US" altLang="ja-JP" sz="2000" baseline="-25000" smtClean="0"/>
              <a:t>eff</a:t>
            </a:r>
            <a:r>
              <a:rPr lang="en-US" altLang="ja-JP" sz="2000" i="0" smtClean="0"/>
              <a:t> </a:t>
            </a:r>
            <a:r>
              <a:rPr lang="en-US" altLang="ja-JP" sz="2000" smtClean="0"/>
              <a:t>~ 50,000</a:t>
            </a:r>
            <a:r>
              <a:rPr lang="en-US" altLang="ja-JP" sz="2000" i="0" smtClean="0"/>
              <a:t>)</a:t>
            </a:r>
            <a:endParaRPr lang="en-US" altLang="ja-JP" sz="2000" b="1" i="0" baseline="-25000" smtClean="0"/>
          </a:p>
          <a:p>
            <a:pPr lvl="1">
              <a:defRPr/>
            </a:pPr>
            <a:r>
              <a:rPr lang="en-US" altLang="ja-JP" sz="2000" smtClean="0"/>
              <a:t>If Modulation Noise Dominant</a:t>
            </a:r>
          </a:p>
          <a:p>
            <a:pPr algn="ctr">
              <a:buFont typeface="Wingdings" charset="0"/>
              <a:buNone/>
              <a:defRPr/>
            </a:pPr>
            <a:r>
              <a:rPr lang="en-US" altLang="ja-JP" sz="2000" b="1" i="0" smtClean="0"/>
              <a:t>[</a:t>
            </a:r>
            <a:r>
              <a:rPr lang="en-US" altLang="ja-JP" sz="2000" b="1" i="0" smtClean="0">
                <a:solidFill>
                  <a:srgbClr val="FF3300"/>
                </a:solidFill>
              </a:rPr>
              <a:t>(</a:t>
            </a:r>
            <a:r>
              <a:rPr lang="en-US" altLang="ja-JP" sz="2000" b="1" smtClean="0">
                <a:solidFill>
                  <a:srgbClr val="FF3300"/>
                </a:solidFill>
              </a:rPr>
              <a:t>SNR</a:t>
            </a:r>
            <a:r>
              <a:rPr lang="en-US" altLang="ja-JP" sz="2000" b="1" i="0" smtClean="0">
                <a:solidFill>
                  <a:srgbClr val="FF3300"/>
                </a:solidFill>
              </a:rPr>
              <a:t>)</a:t>
            </a:r>
            <a:r>
              <a:rPr lang="en-US" altLang="ja-JP" sz="2000" b="1" baseline="-25000" smtClean="0">
                <a:solidFill>
                  <a:srgbClr val="FF3300"/>
                </a:solidFill>
              </a:rPr>
              <a:t>Ech</a:t>
            </a:r>
            <a:r>
              <a:rPr lang="en-US" altLang="ja-JP" sz="2000" baseline="-25000" smtClean="0"/>
              <a:t> </a:t>
            </a:r>
            <a:r>
              <a:rPr lang="en-US" altLang="ja-JP" sz="2000" smtClean="0"/>
              <a:t>/</a:t>
            </a:r>
            <a:r>
              <a:rPr lang="en-US" altLang="ja-JP" sz="2000" b="1" i="0" smtClean="0">
                <a:solidFill>
                  <a:srgbClr val="008000"/>
                </a:solidFill>
              </a:rPr>
              <a:t>(</a:t>
            </a:r>
            <a:r>
              <a:rPr lang="en-US" altLang="ja-JP" sz="2000" b="1" smtClean="0">
                <a:solidFill>
                  <a:srgbClr val="008000"/>
                </a:solidFill>
              </a:rPr>
              <a:t>SNR</a:t>
            </a:r>
            <a:r>
              <a:rPr lang="en-US" altLang="ja-JP" sz="2000" b="1" i="0" smtClean="0">
                <a:solidFill>
                  <a:srgbClr val="008000"/>
                </a:solidFill>
              </a:rPr>
              <a:t>)</a:t>
            </a:r>
            <a:r>
              <a:rPr lang="en-US" altLang="ja-JP" sz="2000" b="1" baseline="-25000" smtClean="0">
                <a:solidFill>
                  <a:srgbClr val="008000"/>
                </a:solidFill>
              </a:rPr>
              <a:t>FT</a:t>
            </a:r>
            <a:r>
              <a:rPr lang="en-US" altLang="ja-JP" sz="2000" b="1" i="0" smtClean="0"/>
              <a:t>]</a:t>
            </a:r>
            <a:r>
              <a:rPr lang="en-US" altLang="ja-JP" sz="2000" smtClean="0"/>
              <a:t> = </a:t>
            </a:r>
            <a:r>
              <a:rPr lang="en-US" altLang="ja-JP" sz="2000" b="1" i="0" smtClean="0"/>
              <a:t>[</a:t>
            </a:r>
            <a:r>
              <a:rPr lang="en-US" altLang="ja-JP" sz="2000" b="1" smtClean="0"/>
              <a:t>N</a:t>
            </a:r>
            <a:r>
              <a:rPr lang="en-US" altLang="ja-JP" sz="2000" b="1" i="0" smtClean="0"/>
              <a:t>]</a:t>
            </a:r>
            <a:r>
              <a:rPr lang="en-US" altLang="ja-JP" sz="2000" b="1" i="0" baseline="30000" smtClean="0"/>
              <a:t>+</a:t>
            </a:r>
            <a:r>
              <a:rPr lang="en-US" altLang="ja-JP" sz="2000" b="1" baseline="30000" smtClean="0"/>
              <a:t>1/2</a:t>
            </a:r>
            <a:r>
              <a:rPr lang="en-US" altLang="ja-JP" sz="2000" smtClean="0"/>
              <a:t> </a:t>
            </a:r>
            <a:r>
              <a:rPr lang="en-US" altLang="ja-JP" sz="2000" b="1" smtClean="0"/>
              <a:t>· N</a:t>
            </a:r>
            <a:r>
              <a:rPr lang="en-US" altLang="ja-JP" sz="2000" b="1" baseline="-25000" smtClean="0"/>
              <a:t>eff </a:t>
            </a:r>
            <a:r>
              <a:rPr lang="en-US" altLang="ja-JP" sz="2000" smtClean="0"/>
              <a:t>~ </a:t>
            </a:r>
            <a:r>
              <a:rPr lang="en-US" altLang="ja-JP" sz="2000" b="1" smtClean="0"/>
              <a:t>2 </a:t>
            </a:r>
            <a:r>
              <a:rPr lang="en-US" altLang="ja-JP" sz="2000" b="1" i="0" smtClean="0"/>
              <a:t>×</a:t>
            </a:r>
            <a:r>
              <a:rPr lang="en-US" altLang="ja-JP" sz="2000" b="1" smtClean="0"/>
              <a:t>10</a:t>
            </a:r>
            <a:r>
              <a:rPr lang="en-US" altLang="ja-JP" sz="2000" b="1" baseline="30000" smtClean="0"/>
              <a:t>7</a:t>
            </a:r>
            <a:r>
              <a:rPr lang="en-US" altLang="ja-JP" sz="2000" b="1" smtClean="0"/>
              <a:t> </a:t>
            </a:r>
            <a:endParaRPr lang="en-US" altLang="ja-JP" sz="2400" b="1" smtClean="0"/>
          </a:p>
          <a:p>
            <a:pPr lvl="2">
              <a:defRPr/>
            </a:pPr>
            <a:endParaRPr lang="en-US" altLang="ja-JP" sz="1600" smtClean="0">
              <a:solidFill>
                <a:srgbClr val="008000"/>
              </a:solidFill>
            </a:endParaRPr>
          </a:p>
          <a:p>
            <a:pPr lvl="2">
              <a:defRPr/>
            </a:pPr>
            <a:r>
              <a:rPr lang="en-US" altLang="ja-JP" sz="1600" smtClean="0"/>
              <a:t>N = 512 </a:t>
            </a:r>
            <a:r>
              <a:rPr lang="en-US" altLang="ja-JP" sz="1600" i="0" smtClean="0"/>
              <a:t>×</a:t>
            </a:r>
            <a:r>
              <a:rPr lang="en-US" altLang="ja-JP" sz="1600" smtClean="0"/>
              <a:t>412 = 210,944 </a:t>
            </a:r>
            <a:r>
              <a:rPr lang="en-US" altLang="ja-JP" sz="1600" i="0" smtClean="0"/>
              <a:t>(</a:t>
            </a:r>
            <a:r>
              <a:rPr lang="en-US" altLang="ja-JP" sz="1600" smtClean="0"/>
              <a:t>Number of Spectral Elements</a:t>
            </a:r>
            <a:r>
              <a:rPr lang="en-US" altLang="ja-JP" sz="1600" i="0" smtClean="0"/>
              <a:t>). </a:t>
            </a:r>
            <a:r>
              <a:rPr lang="en-US" altLang="ja-JP" sz="1600" smtClean="0"/>
              <a:t>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2"/>
          <p:cNvGrpSpPr>
            <a:grpSpLocks/>
          </p:cNvGrpSpPr>
          <p:nvPr/>
        </p:nvGrpSpPr>
        <p:grpSpPr bwMode="auto">
          <a:xfrm>
            <a:off x="1582738" y="1182688"/>
            <a:ext cx="5961062" cy="5522912"/>
            <a:chOff x="1008" y="745"/>
            <a:chExt cx="3755" cy="3479"/>
          </a:xfrm>
        </p:grpSpPr>
        <p:sp>
          <p:nvSpPr>
            <p:cNvPr id="339971" name="Rectangle 3"/>
            <p:cNvSpPr>
              <a:spLocks noChangeArrowheads="1"/>
            </p:cNvSpPr>
            <p:nvPr/>
          </p:nvSpPr>
          <p:spPr bwMode="auto">
            <a:xfrm>
              <a:off x="1054" y="3774"/>
              <a:ext cx="3661" cy="144"/>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pic>
          <p:nvPicPr>
            <p:cNvPr id="51259" name="Picture 4" descr="092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745"/>
              <a:ext cx="3755" cy="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3" name="Text Box 5"/>
            <p:cNvSpPr txBox="1">
              <a:spLocks noChangeArrowheads="1"/>
            </p:cNvSpPr>
            <p:nvPr/>
          </p:nvSpPr>
          <p:spPr bwMode="auto">
            <a:xfrm>
              <a:off x="2459" y="3968"/>
              <a:ext cx="864" cy="25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i="1">
                  <a:solidFill>
                    <a:schemeClr val="hlink"/>
                  </a:solidFill>
                </a:rPr>
                <a:t>0.000 sec</a:t>
              </a:r>
            </a:p>
          </p:txBody>
        </p:sp>
      </p:grpSp>
      <p:sp>
        <p:nvSpPr>
          <p:cNvPr id="339974" name="Rectangle 6"/>
          <p:cNvSpPr>
            <a:spLocks noGrp="1" noChangeArrowheads="1"/>
          </p:cNvSpPr>
          <p:nvPr>
            <p:ph type="title"/>
          </p:nvPr>
        </p:nvSpPr>
        <p:spPr>
          <a:xfrm>
            <a:off x="381000" y="76200"/>
            <a:ext cx="8382000" cy="609600"/>
          </a:xfrm>
        </p:spPr>
        <p:txBody>
          <a:bodyPr/>
          <a:lstStyle/>
          <a:p>
            <a:pPr>
              <a:defRPr/>
            </a:pPr>
            <a:r>
              <a:rPr lang="en-US" altLang="ja-JP" sz="2400" dirty="0" err="1" smtClean="0"/>
              <a:t>Echellegram</a:t>
            </a:r>
            <a:r>
              <a:rPr lang="en-US" altLang="ja-JP" sz="2400" dirty="0" smtClean="0"/>
              <a:t> of CO</a:t>
            </a:r>
            <a:r>
              <a:rPr lang="en-US" altLang="ja-JP" sz="2400" baseline="-25000" dirty="0" smtClean="0"/>
              <a:t>2</a:t>
            </a:r>
            <a:r>
              <a:rPr lang="en-US" altLang="ja-JP" sz="2400" dirty="0" smtClean="0"/>
              <a:t> Laser with Thermal Radiation</a:t>
            </a:r>
          </a:p>
        </p:txBody>
      </p:sp>
      <p:grpSp>
        <p:nvGrpSpPr>
          <p:cNvPr id="51203" name="Group 7"/>
          <p:cNvGrpSpPr>
            <a:grpSpLocks/>
          </p:cNvGrpSpPr>
          <p:nvPr/>
        </p:nvGrpSpPr>
        <p:grpSpPr bwMode="auto">
          <a:xfrm>
            <a:off x="822325" y="990600"/>
            <a:ext cx="574675" cy="4927600"/>
            <a:chOff x="518" y="624"/>
            <a:chExt cx="362" cy="3104"/>
          </a:xfrm>
        </p:grpSpPr>
        <p:sp>
          <p:nvSpPr>
            <p:cNvPr id="339976" name="Line 8"/>
            <p:cNvSpPr>
              <a:spLocks noChangeShapeType="1"/>
            </p:cNvSpPr>
            <p:nvPr/>
          </p:nvSpPr>
          <p:spPr bwMode="auto">
            <a:xfrm>
              <a:off x="634" y="2256"/>
              <a:ext cx="0" cy="10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pic>
          <p:nvPicPr>
            <p:cNvPr id="51255" name="Picture 9" descr="ColourBar_Vert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752"/>
              <a:ext cx="112"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8" name="Text Box 10"/>
            <p:cNvSpPr txBox="1">
              <a:spLocks noChangeArrowheads="1"/>
            </p:cNvSpPr>
            <p:nvPr/>
          </p:nvSpPr>
          <p:spPr bwMode="auto">
            <a:xfrm rot="16200000">
              <a:off x="-29" y="1795"/>
              <a:ext cx="13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t>N</a:t>
              </a:r>
              <a:r>
                <a:rPr lang="en-US" altLang="ja-JP" i="1" baseline="-25000"/>
                <a:t>photon</a:t>
              </a:r>
              <a:endParaRPr lang="en-US" altLang="ja-JP"/>
            </a:p>
          </p:txBody>
        </p:sp>
        <p:sp>
          <p:nvSpPr>
            <p:cNvPr id="339979" name="Text Box 11"/>
            <p:cNvSpPr txBox="1">
              <a:spLocks noChangeArrowheads="1"/>
            </p:cNvSpPr>
            <p:nvPr/>
          </p:nvSpPr>
          <p:spPr bwMode="auto">
            <a:xfrm>
              <a:off x="528" y="624"/>
              <a:ext cx="2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000066"/>
                  </a:solidFill>
                </a:rPr>
                <a:t>0</a:t>
              </a:r>
            </a:p>
          </p:txBody>
        </p:sp>
      </p:grpSp>
      <p:grpSp>
        <p:nvGrpSpPr>
          <p:cNvPr id="51204" name="Group 12"/>
          <p:cNvGrpSpPr>
            <a:grpSpLocks/>
          </p:cNvGrpSpPr>
          <p:nvPr/>
        </p:nvGrpSpPr>
        <p:grpSpPr bwMode="auto">
          <a:xfrm>
            <a:off x="5638800" y="746125"/>
            <a:ext cx="2300288" cy="2909888"/>
            <a:chOff x="3552" y="470"/>
            <a:chExt cx="1449" cy="1833"/>
          </a:xfrm>
        </p:grpSpPr>
        <p:sp>
          <p:nvSpPr>
            <p:cNvPr id="339981" name="Line 13"/>
            <p:cNvSpPr>
              <a:spLocks noChangeShapeType="1"/>
            </p:cNvSpPr>
            <p:nvPr/>
          </p:nvSpPr>
          <p:spPr bwMode="auto">
            <a:xfrm>
              <a:off x="4896" y="944"/>
              <a:ext cx="0" cy="86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9982" name="Text Box 14"/>
            <p:cNvSpPr txBox="1">
              <a:spLocks noChangeArrowheads="1"/>
            </p:cNvSpPr>
            <p:nvPr/>
          </p:nvSpPr>
          <p:spPr bwMode="auto">
            <a:xfrm rot="16200000">
              <a:off x="4628" y="1926"/>
              <a:ext cx="49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latin typeface="Symbol" charset="0"/>
                </a:rPr>
                <a:t>l</a:t>
              </a:r>
              <a:endParaRPr lang="en-US" altLang="ja-JP" i="1"/>
            </a:p>
          </p:txBody>
        </p:sp>
        <p:sp>
          <p:nvSpPr>
            <p:cNvPr id="339983" name="Line 15"/>
            <p:cNvSpPr>
              <a:spLocks noChangeShapeType="1"/>
            </p:cNvSpPr>
            <p:nvPr/>
          </p:nvSpPr>
          <p:spPr bwMode="auto">
            <a:xfrm flipH="1" flipV="1">
              <a:off x="3840" y="607"/>
              <a:ext cx="576"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9984" name="Text Box 16"/>
            <p:cNvSpPr txBox="1">
              <a:spLocks noChangeArrowheads="1"/>
            </p:cNvSpPr>
            <p:nvPr/>
          </p:nvSpPr>
          <p:spPr bwMode="auto">
            <a:xfrm>
              <a:off x="3552" y="470"/>
              <a:ext cx="2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t>m</a:t>
              </a:r>
            </a:p>
          </p:txBody>
        </p:sp>
      </p:grpSp>
      <p:grpSp>
        <p:nvGrpSpPr>
          <p:cNvPr id="339985" name="Group 17"/>
          <p:cNvGrpSpPr>
            <a:grpSpLocks/>
          </p:cNvGrpSpPr>
          <p:nvPr/>
        </p:nvGrpSpPr>
        <p:grpSpPr bwMode="auto">
          <a:xfrm>
            <a:off x="1582738" y="1182688"/>
            <a:ext cx="5978525" cy="5522912"/>
            <a:chOff x="997" y="745"/>
            <a:chExt cx="3766" cy="3479"/>
          </a:xfrm>
        </p:grpSpPr>
        <p:grpSp>
          <p:nvGrpSpPr>
            <p:cNvPr id="51245" name="Group 18"/>
            <p:cNvGrpSpPr>
              <a:grpSpLocks/>
            </p:cNvGrpSpPr>
            <p:nvPr/>
          </p:nvGrpSpPr>
          <p:grpSpPr bwMode="auto">
            <a:xfrm>
              <a:off x="997" y="746"/>
              <a:ext cx="3766" cy="3478"/>
              <a:chOff x="997" y="666"/>
              <a:chExt cx="3766" cy="3478"/>
            </a:xfrm>
          </p:grpSpPr>
          <p:pic>
            <p:nvPicPr>
              <p:cNvPr id="51247" name="Picture 19" descr="092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 y="666"/>
                <a:ext cx="3766" cy="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88" name="Rectangle 20"/>
              <p:cNvSpPr>
                <a:spLocks noChangeArrowheads="1"/>
              </p:cNvSpPr>
              <p:nvPr/>
            </p:nvSpPr>
            <p:spPr bwMode="auto">
              <a:xfrm>
                <a:off x="1043" y="3696"/>
                <a:ext cx="771" cy="144"/>
              </a:xfrm>
              <a:prstGeom prst="rect">
                <a:avLst/>
              </a:pr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39989" name="Text Box 21"/>
              <p:cNvSpPr txBox="1">
                <a:spLocks noChangeArrowheads="1"/>
              </p:cNvSpPr>
              <p:nvPr/>
            </p:nvSpPr>
            <p:spPr bwMode="auto">
              <a:xfrm>
                <a:off x="2448" y="3888"/>
                <a:ext cx="864" cy="25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i="1">
                    <a:solidFill>
                      <a:schemeClr val="hlink"/>
                    </a:solidFill>
                  </a:rPr>
                  <a:t>0.667 sec</a:t>
                </a:r>
              </a:p>
            </p:txBody>
          </p:sp>
        </p:grpSp>
        <p:pic>
          <p:nvPicPr>
            <p:cNvPr id="51246" name="Picture 22" descr="frame000063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 y="745"/>
              <a:ext cx="3766" cy="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9991" name="Group 23"/>
          <p:cNvGrpSpPr>
            <a:grpSpLocks/>
          </p:cNvGrpSpPr>
          <p:nvPr/>
        </p:nvGrpSpPr>
        <p:grpSpPr bwMode="auto">
          <a:xfrm>
            <a:off x="3429000" y="1524000"/>
            <a:ext cx="3733800" cy="4329113"/>
            <a:chOff x="2160" y="960"/>
            <a:chExt cx="2352" cy="2727"/>
          </a:xfrm>
        </p:grpSpPr>
        <p:sp>
          <p:nvSpPr>
            <p:cNvPr id="339992" name="Text Box 24"/>
            <p:cNvSpPr txBox="1">
              <a:spLocks noChangeArrowheads="1"/>
            </p:cNvSpPr>
            <p:nvPr/>
          </p:nvSpPr>
          <p:spPr bwMode="auto">
            <a:xfrm>
              <a:off x="2160" y="3264"/>
              <a:ext cx="912" cy="4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333399"/>
                  </a:solidFill>
                </a:rPr>
                <a:t>10.59 </a:t>
              </a:r>
              <a:r>
                <a:rPr lang="en-US" altLang="ja-JP" i="1">
                  <a:solidFill>
                    <a:srgbClr val="333399"/>
                  </a:solidFill>
                  <a:latin typeface="Symbol" charset="0"/>
                </a:rPr>
                <a:t>m</a:t>
              </a:r>
              <a:r>
                <a:rPr lang="en-US" altLang="ja-JP" i="1">
                  <a:solidFill>
                    <a:srgbClr val="333399"/>
                  </a:solidFill>
                </a:rPr>
                <a:t>m</a:t>
              </a:r>
              <a:r>
                <a:rPr lang="en-US" altLang="ja-JP">
                  <a:solidFill>
                    <a:srgbClr val="333399"/>
                  </a:solidFill>
                </a:rPr>
                <a:t> </a:t>
              </a:r>
              <a:r>
                <a:rPr lang="en-US" altLang="ja-JP" sz="1800" i="1">
                  <a:solidFill>
                    <a:srgbClr val="333399"/>
                  </a:solidFill>
                </a:rPr>
                <a:t>m</a:t>
              </a:r>
              <a:r>
                <a:rPr lang="en-US" altLang="ja-JP" sz="1800">
                  <a:solidFill>
                    <a:srgbClr val="333399"/>
                  </a:solidFill>
                </a:rPr>
                <a:t>=</a:t>
              </a:r>
              <a:r>
                <a:rPr lang="en-US" altLang="ja-JP" sz="1800" i="1">
                  <a:solidFill>
                    <a:srgbClr val="333399"/>
                  </a:solidFill>
                </a:rPr>
                <a:t>414</a:t>
              </a:r>
            </a:p>
          </p:txBody>
        </p:sp>
        <p:sp>
          <p:nvSpPr>
            <p:cNvPr id="339993" name="Text Box 25"/>
            <p:cNvSpPr txBox="1">
              <a:spLocks noChangeArrowheads="1"/>
            </p:cNvSpPr>
            <p:nvPr/>
          </p:nvSpPr>
          <p:spPr bwMode="auto">
            <a:xfrm>
              <a:off x="3648" y="2774"/>
              <a:ext cx="864" cy="4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333399"/>
                  </a:solidFill>
                </a:rPr>
                <a:t>10.57 </a:t>
              </a:r>
              <a:r>
                <a:rPr lang="en-US" altLang="ja-JP" i="1">
                  <a:solidFill>
                    <a:srgbClr val="333399"/>
                  </a:solidFill>
                  <a:latin typeface="Symbol" charset="0"/>
                </a:rPr>
                <a:t>m</a:t>
              </a:r>
              <a:r>
                <a:rPr lang="en-US" altLang="ja-JP" i="1">
                  <a:solidFill>
                    <a:srgbClr val="333399"/>
                  </a:solidFill>
                </a:rPr>
                <a:t>m</a:t>
              </a:r>
              <a:r>
                <a:rPr lang="en-US" altLang="ja-JP">
                  <a:solidFill>
                    <a:srgbClr val="333399"/>
                  </a:solidFill>
                </a:rPr>
                <a:t> </a:t>
              </a:r>
              <a:r>
                <a:rPr lang="en-US" altLang="ja-JP" sz="1800" i="1">
                  <a:solidFill>
                    <a:srgbClr val="333399"/>
                  </a:solidFill>
                </a:rPr>
                <a:t>m</a:t>
              </a:r>
              <a:r>
                <a:rPr lang="en-US" altLang="ja-JP" sz="1800">
                  <a:solidFill>
                    <a:srgbClr val="333399"/>
                  </a:solidFill>
                </a:rPr>
                <a:t>=</a:t>
              </a:r>
              <a:r>
                <a:rPr lang="en-US" altLang="ja-JP" sz="1800" i="1">
                  <a:solidFill>
                    <a:srgbClr val="333399"/>
                  </a:solidFill>
                </a:rPr>
                <a:t>415</a:t>
              </a:r>
            </a:p>
          </p:txBody>
        </p:sp>
        <p:sp>
          <p:nvSpPr>
            <p:cNvPr id="339994" name="Text Box 26"/>
            <p:cNvSpPr txBox="1">
              <a:spLocks noChangeArrowheads="1"/>
            </p:cNvSpPr>
            <p:nvPr/>
          </p:nvSpPr>
          <p:spPr bwMode="auto">
            <a:xfrm>
              <a:off x="3648" y="2256"/>
              <a:ext cx="864" cy="4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333399"/>
                  </a:solidFill>
                </a:rPr>
                <a:t>10.55 </a:t>
              </a:r>
              <a:r>
                <a:rPr lang="en-US" altLang="ja-JP" i="1">
                  <a:solidFill>
                    <a:srgbClr val="333399"/>
                  </a:solidFill>
                  <a:latin typeface="Symbol" charset="0"/>
                </a:rPr>
                <a:t>m</a:t>
              </a:r>
              <a:r>
                <a:rPr lang="en-US" altLang="ja-JP" i="1">
                  <a:solidFill>
                    <a:srgbClr val="333399"/>
                  </a:solidFill>
                </a:rPr>
                <a:t>m</a:t>
              </a:r>
              <a:r>
                <a:rPr lang="en-US" altLang="ja-JP">
                  <a:solidFill>
                    <a:srgbClr val="333399"/>
                  </a:solidFill>
                </a:rPr>
                <a:t> </a:t>
              </a:r>
              <a:r>
                <a:rPr lang="en-US" altLang="ja-JP" sz="1800" i="1">
                  <a:solidFill>
                    <a:srgbClr val="333399"/>
                  </a:solidFill>
                </a:rPr>
                <a:t>m</a:t>
              </a:r>
              <a:r>
                <a:rPr lang="en-US" altLang="ja-JP" sz="1800">
                  <a:solidFill>
                    <a:srgbClr val="333399"/>
                  </a:solidFill>
                </a:rPr>
                <a:t>=</a:t>
              </a:r>
              <a:r>
                <a:rPr lang="en-US" altLang="ja-JP" sz="1800" i="1">
                  <a:solidFill>
                    <a:srgbClr val="333399"/>
                  </a:solidFill>
                </a:rPr>
                <a:t>416</a:t>
              </a:r>
            </a:p>
          </p:txBody>
        </p:sp>
        <p:sp>
          <p:nvSpPr>
            <p:cNvPr id="339995" name="Text Box 27"/>
            <p:cNvSpPr txBox="1">
              <a:spLocks noChangeArrowheads="1"/>
            </p:cNvSpPr>
            <p:nvPr/>
          </p:nvSpPr>
          <p:spPr bwMode="auto">
            <a:xfrm>
              <a:off x="2208" y="960"/>
              <a:ext cx="888" cy="4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333399"/>
                  </a:solidFill>
                </a:rPr>
                <a:t>10.59 </a:t>
              </a:r>
              <a:r>
                <a:rPr lang="en-US" altLang="ja-JP" i="1">
                  <a:solidFill>
                    <a:srgbClr val="333399"/>
                  </a:solidFill>
                  <a:latin typeface="Symbol" charset="0"/>
                </a:rPr>
                <a:t>m</a:t>
              </a:r>
              <a:r>
                <a:rPr lang="en-US" altLang="ja-JP" i="1">
                  <a:solidFill>
                    <a:srgbClr val="333399"/>
                  </a:solidFill>
                </a:rPr>
                <a:t>m</a:t>
              </a:r>
              <a:r>
                <a:rPr lang="en-US" altLang="ja-JP">
                  <a:solidFill>
                    <a:srgbClr val="333399"/>
                  </a:solidFill>
                </a:rPr>
                <a:t> </a:t>
              </a:r>
              <a:r>
                <a:rPr lang="en-US" altLang="ja-JP" sz="1800" i="1">
                  <a:solidFill>
                    <a:srgbClr val="333399"/>
                  </a:solidFill>
                </a:rPr>
                <a:t>m</a:t>
              </a:r>
              <a:r>
                <a:rPr lang="en-US" altLang="ja-JP" sz="1800">
                  <a:solidFill>
                    <a:srgbClr val="333399"/>
                  </a:solidFill>
                </a:rPr>
                <a:t>=</a:t>
              </a:r>
              <a:r>
                <a:rPr lang="en-US" altLang="ja-JP" sz="1800" i="1">
                  <a:solidFill>
                    <a:srgbClr val="333399"/>
                  </a:solidFill>
                </a:rPr>
                <a:t>415</a:t>
              </a:r>
            </a:p>
          </p:txBody>
        </p:sp>
      </p:grpSp>
      <p:grpSp>
        <p:nvGrpSpPr>
          <p:cNvPr id="339996" name="Group 28"/>
          <p:cNvGrpSpPr>
            <a:grpSpLocks/>
          </p:cNvGrpSpPr>
          <p:nvPr/>
        </p:nvGrpSpPr>
        <p:grpSpPr bwMode="auto">
          <a:xfrm>
            <a:off x="0" y="5867400"/>
            <a:ext cx="9144000" cy="990600"/>
            <a:chOff x="0" y="3696"/>
            <a:chExt cx="5760" cy="624"/>
          </a:xfrm>
        </p:grpSpPr>
        <p:grpSp>
          <p:nvGrpSpPr>
            <p:cNvPr id="51219" name="Group 29"/>
            <p:cNvGrpSpPr>
              <a:grpSpLocks/>
            </p:cNvGrpSpPr>
            <p:nvPr/>
          </p:nvGrpSpPr>
          <p:grpSpPr bwMode="auto">
            <a:xfrm>
              <a:off x="0" y="3696"/>
              <a:ext cx="5760" cy="624"/>
              <a:chOff x="0" y="3696"/>
              <a:chExt cx="5760" cy="624"/>
            </a:xfrm>
          </p:grpSpPr>
          <p:sp>
            <p:nvSpPr>
              <p:cNvPr id="339998" name="Rectangle 30"/>
              <p:cNvSpPr>
                <a:spLocks noChangeArrowheads="1"/>
              </p:cNvSpPr>
              <p:nvPr/>
            </p:nvSpPr>
            <p:spPr bwMode="auto">
              <a:xfrm>
                <a:off x="0" y="3744"/>
                <a:ext cx="5760" cy="576"/>
              </a:xfrm>
              <a:prstGeom prst="rect">
                <a:avLst/>
              </a:prstGeom>
              <a:gradFill rotWithShape="0">
                <a:gsLst>
                  <a:gs pos="0">
                    <a:srgbClr val="99CCFF">
                      <a:gamma/>
                      <a:shade val="98431"/>
                      <a:invGamma/>
                    </a:srgbClr>
                  </a:gs>
                  <a:gs pos="100000">
                    <a:srgbClr val="99CC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nvGrpSpPr>
              <p:cNvPr id="51222" name="Group 31"/>
              <p:cNvGrpSpPr>
                <a:grpSpLocks/>
              </p:cNvGrpSpPr>
              <p:nvPr/>
            </p:nvGrpSpPr>
            <p:grpSpPr bwMode="auto">
              <a:xfrm>
                <a:off x="768" y="3696"/>
                <a:ext cx="4128" cy="336"/>
                <a:chOff x="768" y="3696"/>
                <a:chExt cx="4128" cy="336"/>
              </a:xfrm>
            </p:grpSpPr>
            <p:grpSp>
              <p:nvGrpSpPr>
                <p:cNvPr id="51223" name="Group 32"/>
                <p:cNvGrpSpPr>
                  <a:grpSpLocks/>
                </p:cNvGrpSpPr>
                <p:nvPr/>
              </p:nvGrpSpPr>
              <p:grpSpPr bwMode="auto">
                <a:xfrm>
                  <a:off x="4512" y="3696"/>
                  <a:ext cx="384" cy="336"/>
                  <a:chOff x="4512" y="3696"/>
                  <a:chExt cx="384" cy="336"/>
                </a:xfrm>
              </p:grpSpPr>
              <p:sp>
                <p:nvSpPr>
                  <p:cNvPr id="340001" name="Text Box 33"/>
                  <p:cNvSpPr txBox="1">
                    <a:spLocks noChangeArrowheads="1"/>
                  </p:cNvSpPr>
                  <p:nvPr/>
                </p:nvSpPr>
                <p:spPr bwMode="auto">
                  <a:xfrm>
                    <a:off x="4512" y="3801"/>
                    <a:ext cx="384"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425</a:t>
                    </a:r>
                  </a:p>
                </p:txBody>
              </p:sp>
              <p:sp>
                <p:nvSpPr>
                  <p:cNvPr id="340002" name="Line 34"/>
                  <p:cNvSpPr>
                    <a:spLocks noChangeShapeType="1"/>
                  </p:cNvSpPr>
                  <p:nvPr/>
                </p:nvSpPr>
                <p:spPr bwMode="auto">
                  <a:xfrm flipV="1">
                    <a:off x="4704" y="3696"/>
                    <a:ext cx="0" cy="96"/>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grpSp>
              <p:nvGrpSpPr>
                <p:cNvPr id="51224" name="Group 35"/>
                <p:cNvGrpSpPr>
                  <a:grpSpLocks/>
                </p:cNvGrpSpPr>
                <p:nvPr/>
              </p:nvGrpSpPr>
              <p:grpSpPr bwMode="auto">
                <a:xfrm>
                  <a:off x="3840" y="3696"/>
                  <a:ext cx="384" cy="336"/>
                  <a:chOff x="3840" y="3696"/>
                  <a:chExt cx="384" cy="336"/>
                </a:xfrm>
              </p:grpSpPr>
              <p:sp>
                <p:nvSpPr>
                  <p:cNvPr id="340004" name="Text Box 36"/>
                  <p:cNvSpPr txBox="1">
                    <a:spLocks noChangeArrowheads="1"/>
                  </p:cNvSpPr>
                  <p:nvPr/>
                </p:nvSpPr>
                <p:spPr bwMode="auto">
                  <a:xfrm>
                    <a:off x="3840" y="3801"/>
                    <a:ext cx="384"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420</a:t>
                    </a:r>
                  </a:p>
                </p:txBody>
              </p:sp>
              <p:sp>
                <p:nvSpPr>
                  <p:cNvPr id="340005" name="Line 37"/>
                  <p:cNvSpPr>
                    <a:spLocks noChangeShapeType="1"/>
                  </p:cNvSpPr>
                  <p:nvPr/>
                </p:nvSpPr>
                <p:spPr bwMode="auto">
                  <a:xfrm flipV="1">
                    <a:off x="4046" y="3696"/>
                    <a:ext cx="0" cy="96"/>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grpSp>
              <p:nvGrpSpPr>
                <p:cNvPr id="51225" name="Group 38"/>
                <p:cNvGrpSpPr>
                  <a:grpSpLocks/>
                </p:cNvGrpSpPr>
                <p:nvPr/>
              </p:nvGrpSpPr>
              <p:grpSpPr bwMode="auto">
                <a:xfrm>
                  <a:off x="3216" y="3696"/>
                  <a:ext cx="384" cy="336"/>
                  <a:chOff x="3216" y="3696"/>
                  <a:chExt cx="384" cy="336"/>
                </a:xfrm>
              </p:grpSpPr>
              <p:sp>
                <p:nvSpPr>
                  <p:cNvPr id="340007" name="Text Box 39"/>
                  <p:cNvSpPr txBox="1">
                    <a:spLocks noChangeArrowheads="1"/>
                  </p:cNvSpPr>
                  <p:nvPr/>
                </p:nvSpPr>
                <p:spPr bwMode="auto">
                  <a:xfrm>
                    <a:off x="3216" y="3801"/>
                    <a:ext cx="384"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415</a:t>
                    </a:r>
                  </a:p>
                </p:txBody>
              </p:sp>
              <p:sp>
                <p:nvSpPr>
                  <p:cNvPr id="340008" name="Line 40"/>
                  <p:cNvSpPr>
                    <a:spLocks noChangeShapeType="1"/>
                  </p:cNvSpPr>
                  <p:nvPr/>
                </p:nvSpPr>
                <p:spPr bwMode="auto">
                  <a:xfrm flipV="1">
                    <a:off x="3411" y="3696"/>
                    <a:ext cx="0" cy="96"/>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grpSp>
              <p:nvGrpSpPr>
                <p:cNvPr id="51226" name="Group 41"/>
                <p:cNvGrpSpPr>
                  <a:grpSpLocks/>
                </p:cNvGrpSpPr>
                <p:nvPr/>
              </p:nvGrpSpPr>
              <p:grpSpPr bwMode="auto">
                <a:xfrm>
                  <a:off x="2544" y="3696"/>
                  <a:ext cx="384" cy="336"/>
                  <a:chOff x="2544" y="3696"/>
                  <a:chExt cx="384" cy="336"/>
                </a:xfrm>
              </p:grpSpPr>
              <p:sp>
                <p:nvSpPr>
                  <p:cNvPr id="340010" name="Text Box 42"/>
                  <p:cNvSpPr txBox="1">
                    <a:spLocks noChangeArrowheads="1"/>
                  </p:cNvSpPr>
                  <p:nvPr/>
                </p:nvSpPr>
                <p:spPr bwMode="auto">
                  <a:xfrm>
                    <a:off x="2544" y="3801"/>
                    <a:ext cx="384"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410</a:t>
                    </a:r>
                  </a:p>
                </p:txBody>
              </p:sp>
              <p:sp>
                <p:nvSpPr>
                  <p:cNvPr id="340011" name="Line 43"/>
                  <p:cNvSpPr>
                    <a:spLocks noChangeShapeType="1"/>
                  </p:cNvSpPr>
                  <p:nvPr/>
                </p:nvSpPr>
                <p:spPr bwMode="auto">
                  <a:xfrm flipV="1">
                    <a:off x="2739" y="3696"/>
                    <a:ext cx="0" cy="96"/>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grpSp>
              <p:nvGrpSpPr>
                <p:cNvPr id="51227" name="Group 44"/>
                <p:cNvGrpSpPr>
                  <a:grpSpLocks/>
                </p:cNvGrpSpPr>
                <p:nvPr/>
              </p:nvGrpSpPr>
              <p:grpSpPr bwMode="auto">
                <a:xfrm>
                  <a:off x="1872" y="3696"/>
                  <a:ext cx="384" cy="336"/>
                  <a:chOff x="2544" y="3696"/>
                  <a:chExt cx="384" cy="336"/>
                </a:xfrm>
              </p:grpSpPr>
              <p:sp>
                <p:nvSpPr>
                  <p:cNvPr id="340013" name="Text Box 45"/>
                  <p:cNvSpPr txBox="1">
                    <a:spLocks noChangeArrowheads="1"/>
                  </p:cNvSpPr>
                  <p:nvPr/>
                </p:nvSpPr>
                <p:spPr bwMode="auto">
                  <a:xfrm>
                    <a:off x="2544" y="3801"/>
                    <a:ext cx="384"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405</a:t>
                    </a:r>
                  </a:p>
                </p:txBody>
              </p:sp>
              <p:sp>
                <p:nvSpPr>
                  <p:cNvPr id="340014" name="Line 46"/>
                  <p:cNvSpPr>
                    <a:spLocks noChangeShapeType="1"/>
                  </p:cNvSpPr>
                  <p:nvPr/>
                </p:nvSpPr>
                <p:spPr bwMode="auto">
                  <a:xfrm flipV="1">
                    <a:off x="2739" y="3696"/>
                    <a:ext cx="0" cy="96"/>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grpSp>
              <p:nvGrpSpPr>
                <p:cNvPr id="51228" name="Group 47"/>
                <p:cNvGrpSpPr>
                  <a:grpSpLocks/>
                </p:cNvGrpSpPr>
                <p:nvPr/>
              </p:nvGrpSpPr>
              <p:grpSpPr bwMode="auto">
                <a:xfrm>
                  <a:off x="768" y="3696"/>
                  <a:ext cx="864" cy="336"/>
                  <a:chOff x="768" y="3696"/>
                  <a:chExt cx="864" cy="336"/>
                </a:xfrm>
              </p:grpSpPr>
              <p:sp>
                <p:nvSpPr>
                  <p:cNvPr id="340016" name="Text Box 48"/>
                  <p:cNvSpPr txBox="1">
                    <a:spLocks noChangeArrowheads="1"/>
                  </p:cNvSpPr>
                  <p:nvPr/>
                </p:nvSpPr>
                <p:spPr bwMode="auto">
                  <a:xfrm>
                    <a:off x="768" y="3801"/>
                    <a:ext cx="864"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m = 400</a:t>
                    </a:r>
                  </a:p>
                </p:txBody>
              </p:sp>
              <p:sp>
                <p:nvSpPr>
                  <p:cNvPr id="340017" name="Line 49"/>
                  <p:cNvSpPr>
                    <a:spLocks noChangeShapeType="1"/>
                  </p:cNvSpPr>
                  <p:nvPr/>
                </p:nvSpPr>
                <p:spPr bwMode="auto">
                  <a:xfrm flipV="1">
                    <a:off x="1347" y="3696"/>
                    <a:ext cx="0" cy="96"/>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grpSp>
        </p:grpSp>
        <p:sp>
          <p:nvSpPr>
            <p:cNvPr id="340018" name="Text Box 50"/>
            <p:cNvSpPr txBox="1">
              <a:spLocks noChangeArrowheads="1"/>
            </p:cNvSpPr>
            <p:nvPr/>
          </p:nvSpPr>
          <p:spPr bwMode="auto">
            <a:xfrm>
              <a:off x="720" y="4060"/>
              <a:ext cx="4320" cy="2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600" i="1">
                  <a:solidFill>
                    <a:srgbClr val="000066"/>
                  </a:solidFill>
                </a:rPr>
                <a:t>Dispersion </a:t>
              </a:r>
              <a:r>
                <a:rPr lang="en-US" altLang="ja-JP" sz="1600">
                  <a:solidFill>
                    <a:srgbClr val="000066"/>
                  </a:solidFill>
                </a:rPr>
                <a:t>: </a:t>
              </a:r>
              <a:r>
                <a:rPr lang="en-US" altLang="ja-JP" sz="1600" i="1">
                  <a:solidFill>
                    <a:srgbClr val="000066"/>
                  </a:solidFill>
                  <a:latin typeface="Symbol" charset="0"/>
                </a:rPr>
                <a:t>dl </a:t>
              </a:r>
              <a:r>
                <a:rPr lang="en-US" altLang="ja-JP" sz="1600" i="1">
                  <a:solidFill>
                    <a:srgbClr val="000066"/>
                  </a:solidFill>
                </a:rPr>
                <a:t>~ 8 </a:t>
              </a:r>
              <a:r>
                <a:rPr lang="en-US" altLang="ja-JP" sz="1600">
                  <a:solidFill>
                    <a:srgbClr val="000066"/>
                  </a:solidFill>
                  <a:latin typeface="Symbol" charset="0"/>
                </a:rPr>
                <a:t>×</a:t>
              </a:r>
              <a:r>
                <a:rPr lang="en-US" altLang="ja-JP" sz="1600" i="1">
                  <a:solidFill>
                    <a:srgbClr val="000066"/>
                  </a:solidFill>
                </a:rPr>
                <a:t>10</a:t>
              </a:r>
              <a:r>
                <a:rPr lang="en-US" altLang="ja-JP" sz="1600" i="1" baseline="30000">
                  <a:solidFill>
                    <a:srgbClr val="000066"/>
                  </a:solidFill>
                </a:rPr>
                <a:t>-5</a:t>
              </a:r>
              <a:r>
                <a:rPr lang="en-US" altLang="ja-JP" sz="1600" i="1">
                  <a:solidFill>
                    <a:srgbClr val="000066"/>
                  </a:solidFill>
                </a:rPr>
                <a:t> </a:t>
              </a:r>
              <a:r>
                <a:rPr lang="en-US" altLang="ja-JP" sz="1600" i="1">
                  <a:solidFill>
                    <a:srgbClr val="000066"/>
                  </a:solidFill>
                  <a:latin typeface="Symbol" charset="0"/>
                </a:rPr>
                <a:t>m</a:t>
              </a:r>
              <a:r>
                <a:rPr lang="en-US" altLang="ja-JP" sz="1600" i="1">
                  <a:solidFill>
                    <a:srgbClr val="000066"/>
                  </a:solidFill>
                </a:rPr>
                <a:t>m·pixel</a:t>
              </a:r>
              <a:r>
                <a:rPr lang="en-US" altLang="ja-JP" sz="1600" baseline="30000">
                  <a:solidFill>
                    <a:srgbClr val="000066"/>
                  </a:solidFill>
                </a:rPr>
                <a:t>-1</a:t>
              </a:r>
              <a:r>
                <a:rPr lang="en-US" altLang="ja-JP" sz="1600" i="1">
                  <a:solidFill>
                    <a:srgbClr val="000066"/>
                  </a:solidFill>
                </a:rPr>
                <a:t>  </a:t>
              </a:r>
              <a:r>
                <a:rPr lang="en-US" altLang="ja-JP" sz="1600">
                  <a:solidFill>
                    <a:srgbClr val="000066"/>
                  </a:solidFill>
                </a:rPr>
                <a:t>(</a:t>
              </a:r>
              <a:r>
                <a:rPr lang="en-US" altLang="ja-JP" sz="1600" i="1">
                  <a:solidFill>
                    <a:srgbClr val="000066"/>
                  </a:solidFill>
                </a:rPr>
                <a:t>~0.007 cm</a:t>
              </a:r>
              <a:r>
                <a:rPr lang="en-US" altLang="ja-JP" sz="1600" i="1" baseline="30000">
                  <a:solidFill>
                    <a:srgbClr val="000066"/>
                  </a:solidFill>
                </a:rPr>
                <a:t>-1</a:t>
              </a:r>
              <a:r>
                <a:rPr lang="en-US" altLang="ja-JP" sz="1600" i="1">
                  <a:solidFill>
                    <a:srgbClr val="000066"/>
                  </a:solidFill>
                </a:rPr>
                <a:t>·pixel</a:t>
              </a:r>
              <a:r>
                <a:rPr lang="en-US" altLang="ja-JP" sz="1600" baseline="30000">
                  <a:solidFill>
                    <a:srgbClr val="000066"/>
                  </a:solidFill>
                </a:rPr>
                <a:t>-1</a:t>
              </a:r>
              <a:r>
                <a:rPr lang="en-US" altLang="ja-JP" sz="1600">
                  <a:solidFill>
                    <a:srgbClr val="000066"/>
                  </a:solidFill>
                </a:rPr>
                <a:t>)</a:t>
              </a:r>
              <a:r>
                <a:rPr lang="en-US" altLang="ja-JP" sz="1600" i="1">
                  <a:solidFill>
                    <a:srgbClr val="000066"/>
                  </a:solidFill>
                </a:rPr>
                <a:t> @ 10.6 </a:t>
              </a:r>
              <a:r>
                <a:rPr lang="en-US" altLang="ja-JP" sz="1600" i="1">
                  <a:solidFill>
                    <a:srgbClr val="000066"/>
                  </a:solidFill>
                  <a:latin typeface="Symbol" charset="0"/>
                </a:rPr>
                <a:t>m</a:t>
              </a:r>
              <a:r>
                <a:rPr lang="en-US" altLang="ja-JP" sz="1600" i="1">
                  <a:solidFill>
                    <a:srgbClr val="000066"/>
                  </a:solidFill>
                </a:rPr>
                <a:t>m</a:t>
              </a:r>
            </a:p>
          </p:txBody>
        </p:sp>
      </p:grpSp>
      <p:grpSp>
        <p:nvGrpSpPr>
          <p:cNvPr id="340019" name="Group 51"/>
          <p:cNvGrpSpPr>
            <a:grpSpLocks/>
          </p:cNvGrpSpPr>
          <p:nvPr/>
        </p:nvGrpSpPr>
        <p:grpSpPr bwMode="auto">
          <a:xfrm>
            <a:off x="4953000" y="1565275"/>
            <a:ext cx="644525" cy="4225925"/>
            <a:chOff x="3120" y="986"/>
            <a:chExt cx="406" cy="2662"/>
          </a:xfrm>
        </p:grpSpPr>
        <p:sp>
          <p:nvSpPr>
            <p:cNvPr id="340020" name="Oval 52"/>
            <p:cNvSpPr>
              <a:spLocks noChangeArrowheads="1"/>
            </p:cNvSpPr>
            <p:nvPr/>
          </p:nvSpPr>
          <p:spPr bwMode="auto">
            <a:xfrm>
              <a:off x="3120" y="3264"/>
              <a:ext cx="384" cy="38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40021" name="Oval 53"/>
            <p:cNvSpPr>
              <a:spLocks noChangeArrowheads="1"/>
            </p:cNvSpPr>
            <p:nvPr/>
          </p:nvSpPr>
          <p:spPr bwMode="auto">
            <a:xfrm>
              <a:off x="3142" y="986"/>
              <a:ext cx="384" cy="38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grpSp>
        <p:nvGrpSpPr>
          <p:cNvPr id="340022" name="Group 54"/>
          <p:cNvGrpSpPr>
            <a:grpSpLocks/>
          </p:cNvGrpSpPr>
          <p:nvPr/>
        </p:nvGrpSpPr>
        <p:grpSpPr bwMode="auto">
          <a:xfrm>
            <a:off x="1676400" y="1219200"/>
            <a:ext cx="5791200" cy="4648200"/>
            <a:chOff x="1056" y="768"/>
            <a:chExt cx="3648" cy="2928"/>
          </a:xfrm>
        </p:grpSpPr>
        <p:sp>
          <p:nvSpPr>
            <p:cNvPr id="340023" name="Line 55"/>
            <p:cNvSpPr>
              <a:spLocks noChangeShapeType="1"/>
            </p:cNvSpPr>
            <p:nvPr/>
          </p:nvSpPr>
          <p:spPr bwMode="auto">
            <a:xfrm>
              <a:off x="1056" y="768"/>
              <a:ext cx="3648" cy="2928"/>
            </a:xfrm>
            <a:prstGeom prst="line">
              <a:avLst/>
            </a:prstGeom>
            <a:noFill/>
            <a:ln w="38100">
              <a:solidFill>
                <a:srgbClr val="FF0000"/>
              </a:solidFill>
              <a:prstDash val="dash"/>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40024" name="Text Box 56"/>
            <p:cNvSpPr txBox="1">
              <a:spLocks noChangeArrowheads="1"/>
            </p:cNvSpPr>
            <p:nvPr/>
          </p:nvSpPr>
          <p:spPr bwMode="auto">
            <a:xfrm rot="2280000">
              <a:off x="2016" y="2016"/>
              <a:ext cx="1632" cy="274"/>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b="1" i="1">
                  <a:solidFill>
                    <a:schemeClr val="hlink"/>
                  </a:solidFill>
                </a:rPr>
                <a:t>0.67 </a:t>
              </a:r>
              <a:r>
                <a:rPr lang="en-US" altLang="ja-JP" b="1" i="1">
                  <a:solidFill>
                    <a:schemeClr val="hlink"/>
                  </a:solidFill>
                  <a:latin typeface="Symbol" charset="0"/>
                </a:rPr>
                <a:t>m</a:t>
              </a:r>
              <a:r>
                <a:rPr lang="en-US" altLang="ja-JP" b="1" i="1">
                  <a:solidFill>
                    <a:schemeClr val="hlink"/>
                  </a:solidFill>
                </a:rPr>
                <a:t>m </a:t>
              </a:r>
              <a:r>
                <a:rPr lang="en-US" altLang="ja-JP" b="1">
                  <a:solidFill>
                    <a:schemeClr val="hlink"/>
                  </a:solidFill>
                </a:rPr>
                <a:t>(</a:t>
              </a:r>
              <a:r>
                <a:rPr lang="en-US" altLang="ja-JP" b="1" i="1">
                  <a:solidFill>
                    <a:schemeClr val="hlink"/>
                  </a:solidFill>
                </a:rPr>
                <a:t>58 cm</a:t>
              </a:r>
              <a:r>
                <a:rPr lang="en-US" altLang="ja-JP" b="1" baseline="30000">
                  <a:solidFill>
                    <a:schemeClr val="hlink"/>
                  </a:solidFill>
                </a:rPr>
                <a:t>-1</a:t>
              </a:r>
              <a:r>
                <a:rPr lang="en-US" altLang="ja-JP" b="1">
                  <a:solidFill>
                    <a:schemeClr val="hlink"/>
                  </a:solidFill>
                </a:rPr>
                <a:t>)</a:t>
              </a:r>
            </a:p>
          </p:txBody>
        </p:sp>
      </p:grpSp>
      <p:sp>
        <p:nvSpPr>
          <p:cNvPr id="340025" name="Text Box 57"/>
          <p:cNvSpPr txBox="1">
            <a:spLocks noChangeArrowheads="1"/>
          </p:cNvSpPr>
          <p:nvPr/>
        </p:nvSpPr>
        <p:spPr bwMode="auto">
          <a:xfrm>
            <a:off x="2133600" y="4267200"/>
            <a:ext cx="2209800" cy="1044575"/>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chemeClr val="hlink"/>
                </a:solidFill>
              </a:rPr>
              <a:t>~10 % of Bandwidth in One Integration</a:t>
            </a:r>
            <a:endParaRPr lang="en-US" altLang="ja-JP">
              <a:solidFill>
                <a:schemeClr val="hlink"/>
              </a:solidFill>
            </a:endParaRPr>
          </a:p>
        </p:txBody>
      </p:sp>
      <p:sp>
        <p:nvSpPr>
          <p:cNvPr id="340026" name="Text Box 58"/>
          <p:cNvSpPr txBox="1">
            <a:spLocks noChangeArrowheads="1"/>
          </p:cNvSpPr>
          <p:nvPr/>
        </p:nvSpPr>
        <p:spPr bwMode="auto">
          <a:xfrm>
            <a:off x="2057400" y="685800"/>
            <a:ext cx="3048000" cy="434975"/>
          </a:xfrm>
          <a:prstGeom prst="rect">
            <a:avLst/>
          </a:prstGeom>
          <a:solidFill>
            <a:srgbClr val="FFFFFF"/>
          </a:solidFill>
          <a:ln w="38100" cmpd="dbl">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333399"/>
                </a:solidFill>
              </a:rPr>
              <a:t>m</a:t>
            </a:r>
            <a:r>
              <a:rPr lang="en-US" altLang="ja-JP" i="1">
                <a:solidFill>
                  <a:srgbClr val="333399"/>
                </a:solidFill>
                <a:latin typeface="Symbol" charset="0"/>
              </a:rPr>
              <a:t>l </a:t>
            </a:r>
            <a:r>
              <a:rPr lang="en-US" altLang="ja-JP" i="1">
                <a:solidFill>
                  <a:srgbClr val="333399"/>
                </a:solidFill>
              </a:rPr>
              <a:t>= nd</a:t>
            </a:r>
            <a:r>
              <a:rPr lang="en-US" altLang="ja-JP">
                <a:solidFill>
                  <a:srgbClr val="333399"/>
                </a:solidFill>
              </a:rPr>
              <a:t>[</a:t>
            </a:r>
            <a:r>
              <a:rPr lang="en-US" altLang="ja-JP" i="1">
                <a:solidFill>
                  <a:srgbClr val="333399"/>
                </a:solidFill>
              </a:rPr>
              <a:t>sin</a:t>
            </a:r>
            <a:r>
              <a:rPr lang="en-US" altLang="ja-JP">
                <a:solidFill>
                  <a:srgbClr val="333399"/>
                </a:solidFill>
              </a:rPr>
              <a:t>(</a:t>
            </a:r>
            <a:r>
              <a:rPr lang="en-US" altLang="ja-JP" i="1">
                <a:solidFill>
                  <a:srgbClr val="333399"/>
                </a:solidFill>
                <a:latin typeface="Symbol" charset="0"/>
              </a:rPr>
              <a:t>b</a:t>
            </a:r>
            <a:r>
              <a:rPr lang="en-US" altLang="ja-JP">
                <a:solidFill>
                  <a:srgbClr val="333399"/>
                </a:solidFill>
              </a:rPr>
              <a:t>) </a:t>
            </a:r>
            <a:r>
              <a:rPr lang="en-US" altLang="ja-JP" i="1">
                <a:solidFill>
                  <a:srgbClr val="333399"/>
                </a:solidFill>
              </a:rPr>
              <a:t>+ sin</a:t>
            </a:r>
            <a:r>
              <a:rPr lang="en-US" altLang="ja-JP">
                <a:solidFill>
                  <a:srgbClr val="333399"/>
                </a:solidFill>
              </a:rPr>
              <a:t>(</a:t>
            </a:r>
            <a:r>
              <a:rPr lang="en-US" altLang="ja-JP" i="1">
                <a:solidFill>
                  <a:srgbClr val="333399"/>
                </a:solidFill>
                <a:latin typeface="Symbol" charset="0"/>
              </a:rPr>
              <a:t>g</a:t>
            </a:r>
            <a:r>
              <a:rPr lang="en-US" altLang="ja-JP">
                <a:solidFill>
                  <a:srgbClr val="333399"/>
                </a:solidFill>
              </a:rPr>
              <a:t>)]</a:t>
            </a:r>
          </a:p>
        </p:txBody>
      </p:sp>
      <p:grpSp>
        <p:nvGrpSpPr>
          <p:cNvPr id="340027" name="Group 59"/>
          <p:cNvGrpSpPr>
            <a:grpSpLocks/>
          </p:cNvGrpSpPr>
          <p:nvPr/>
        </p:nvGrpSpPr>
        <p:grpSpPr bwMode="auto">
          <a:xfrm>
            <a:off x="1447800" y="914400"/>
            <a:ext cx="7853363" cy="5578475"/>
            <a:chOff x="912" y="576"/>
            <a:chExt cx="4947" cy="3514"/>
          </a:xfrm>
        </p:grpSpPr>
        <p:sp>
          <p:nvSpPr>
            <p:cNvPr id="340028" name="Text Box 60"/>
            <p:cNvSpPr txBox="1">
              <a:spLocks noChangeArrowheads="1"/>
            </p:cNvSpPr>
            <p:nvPr/>
          </p:nvSpPr>
          <p:spPr bwMode="auto">
            <a:xfrm>
              <a:off x="912" y="576"/>
              <a:ext cx="1728" cy="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chemeClr val="hlink"/>
                  </a:solidFill>
                </a:rPr>
                <a:t>11.03 </a:t>
              </a:r>
              <a:r>
                <a:rPr lang="en-US" altLang="ja-JP" i="1">
                  <a:solidFill>
                    <a:schemeClr val="hlink"/>
                  </a:solidFill>
                  <a:latin typeface="Symbol" charset="0"/>
                </a:rPr>
                <a:t>m</a:t>
              </a:r>
              <a:r>
                <a:rPr lang="en-US" altLang="ja-JP" i="1">
                  <a:solidFill>
                    <a:schemeClr val="hlink"/>
                  </a:solidFill>
                </a:rPr>
                <a:t>m </a:t>
              </a:r>
              <a:r>
                <a:rPr lang="en-US" altLang="ja-JP">
                  <a:solidFill>
                    <a:schemeClr val="hlink"/>
                  </a:solidFill>
                </a:rPr>
                <a:t>(</a:t>
              </a:r>
              <a:r>
                <a:rPr lang="en-US" altLang="ja-JP" i="1">
                  <a:solidFill>
                    <a:schemeClr val="hlink"/>
                  </a:solidFill>
                </a:rPr>
                <a:t>907 cm</a:t>
              </a:r>
              <a:r>
                <a:rPr lang="en-US" altLang="ja-JP" i="1" baseline="30000">
                  <a:solidFill>
                    <a:schemeClr val="hlink"/>
                  </a:solidFill>
                </a:rPr>
                <a:t>-1</a:t>
              </a:r>
              <a:r>
                <a:rPr lang="en-US" altLang="ja-JP">
                  <a:solidFill>
                    <a:schemeClr val="hlink"/>
                  </a:solidFill>
                </a:rPr>
                <a:t>)</a:t>
              </a:r>
            </a:p>
          </p:txBody>
        </p:sp>
        <p:sp>
          <p:nvSpPr>
            <p:cNvPr id="340029" name="Text Box 61"/>
            <p:cNvSpPr txBox="1">
              <a:spLocks noChangeArrowheads="1"/>
            </p:cNvSpPr>
            <p:nvPr/>
          </p:nvSpPr>
          <p:spPr bwMode="auto">
            <a:xfrm>
              <a:off x="4080" y="3840"/>
              <a:ext cx="1779" cy="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chemeClr val="hlink"/>
                  </a:solidFill>
                </a:rPr>
                <a:t>10.36 </a:t>
              </a:r>
              <a:r>
                <a:rPr lang="en-US" altLang="ja-JP" i="1">
                  <a:solidFill>
                    <a:schemeClr val="hlink"/>
                  </a:solidFill>
                  <a:latin typeface="Symbol" charset="0"/>
                </a:rPr>
                <a:t>m</a:t>
              </a:r>
              <a:r>
                <a:rPr lang="en-US" altLang="ja-JP" i="1">
                  <a:solidFill>
                    <a:schemeClr val="hlink"/>
                  </a:solidFill>
                </a:rPr>
                <a:t>m </a:t>
              </a:r>
              <a:r>
                <a:rPr lang="en-US" altLang="ja-JP">
                  <a:solidFill>
                    <a:schemeClr val="hlink"/>
                  </a:solidFill>
                </a:rPr>
                <a:t>(</a:t>
              </a:r>
              <a:r>
                <a:rPr lang="en-US" altLang="ja-JP" i="1">
                  <a:solidFill>
                    <a:schemeClr val="hlink"/>
                  </a:solidFill>
                </a:rPr>
                <a:t>965 cm</a:t>
              </a:r>
              <a:r>
                <a:rPr lang="en-US" altLang="ja-JP" i="1" baseline="30000">
                  <a:solidFill>
                    <a:schemeClr val="hlink"/>
                  </a:solidFill>
                </a:rPr>
                <a:t>-1</a:t>
              </a:r>
              <a:r>
                <a:rPr lang="en-US" altLang="ja-JP">
                  <a:solidFill>
                    <a:schemeClr val="hlink"/>
                  </a:solidFill>
                </a:rPr>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99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399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400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9996"/>
                                        </p:tgtEl>
                                        <p:attrNameLst>
                                          <p:attrName>style.visibility</p:attrName>
                                        </p:attrNameLst>
                                      </p:cBhvr>
                                      <p:to>
                                        <p:strVal val="visible"/>
                                      </p:to>
                                    </p:set>
                                    <p:anim calcmode="lin" valueType="num">
                                      <p:cBhvr additive="base">
                                        <p:cTn id="19" dur="500" fill="hold"/>
                                        <p:tgtEl>
                                          <p:spTgt spid="339996"/>
                                        </p:tgtEl>
                                        <p:attrNameLst>
                                          <p:attrName>ppt_x</p:attrName>
                                        </p:attrNameLst>
                                      </p:cBhvr>
                                      <p:tavLst>
                                        <p:tav tm="0">
                                          <p:val>
                                            <p:strVal val="#ppt_x"/>
                                          </p:val>
                                        </p:tav>
                                        <p:tav tm="100000">
                                          <p:val>
                                            <p:strVal val="#ppt_x"/>
                                          </p:val>
                                        </p:tav>
                                      </p:tavLst>
                                    </p:anim>
                                    <p:anim calcmode="lin" valueType="num">
                                      <p:cBhvr additive="base">
                                        <p:cTn id="20" dur="500" fill="hold"/>
                                        <p:tgtEl>
                                          <p:spTgt spid="3399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340022"/>
                                        </p:tgtEl>
                                        <p:attrNameLst>
                                          <p:attrName>style.visibility</p:attrName>
                                        </p:attrNameLst>
                                      </p:cBhvr>
                                      <p:to>
                                        <p:strVal val="visible"/>
                                      </p:to>
                                    </p:set>
                                    <p:anim calcmode="lin" valueType="num">
                                      <p:cBhvr>
                                        <p:cTn id="25" dur="500" fill="hold"/>
                                        <p:tgtEl>
                                          <p:spTgt spid="340022"/>
                                        </p:tgtEl>
                                        <p:attrNameLst>
                                          <p:attrName>ppt_w</p:attrName>
                                        </p:attrNameLst>
                                      </p:cBhvr>
                                      <p:tavLst>
                                        <p:tav tm="0">
                                          <p:val>
                                            <p:fltVal val="0"/>
                                          </p:val>
                                        </p:tav>
                                        <p:tav tm="100000">
                                          <p:val>
                                            <p:strVal val="#ppt_w"/>
                                          </p:val>
                                        </p:tav>
                                      </p:tavLst>
                                    </p:anim>
                                    <p:anim calcmode="lin" valueType="num">
                                      <p:cBhvr>
                                        <p:cTn id="26" dur="500" fill="hold"/>
                                        <p:tgtEl>
                                          <p:spTgt spid="340022"/>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40027"/>
                                        </p:tgtEl>
                                        <p:attrNameLst>
                                          <p:attrName>style.visibility</p:attrName>
                                        </p:attrNameLst>
                                      </p:cBhvr>
                                      <p:to>
                                        <p:strVal val="visible"/>
                                      </p:to>
                                    </p:set>
                                    <p:anim calcmode="lin" valueType="num">
                                      <p:cBhvr additive="base">
                                        <p:cTn id="31" dur="500" fill="hold"/>
                                        <p:tgtEl>
                                          <p:spTgt spid="340027"/>
                                        </p:tgtEl>
                                        <p:attrNameLst>
                                          <p:attrName>ppt_x</p:attrName>
                                        </p:attrNameLst>
                                      </p:cBhvr>
                                      <p:tavLst>
                                        <p:tav tm="0">
                                          <p:val>
                                            <p:strVal val="#ppt_x"/>
                                          </p:val>
                                        </p:tav>
                                        <p:tav tm="100000">
                                          <p:val>
                                            <p:strVal val="#ppt_x"/>
                                          </p:val>
                                        </p:tav>
                                      </p:tavLst>
                                    </p:anim>
                                    <p:anim calcmode="lin" valueType="num">
                                      <p:cBhvr additive="base">
                                        <p:cTn id="32" dur="500" fill="hold"/>
                                        <p:tgtEl>
                                          <p:spTgt spid="34002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340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02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body" idx="1"/>
          </p:nvPr>
        </p:nvSpPr>
        <p:spPr>
          <a:xfrm>
            <a:off x="190500" y="990600"/>
            <a:ext cx="8702675" cy="5334000"/>
          </a:xfrm>
        </p:spPr>
        <p:txBody>
          <a:bodyPr/>
          <a:lstStyle/>
          <a:p>
            <a:pPr marL="377825" lvl="1" indent="-187325">
              <a:lnSpc>
                <a:spcPct val="90000"/>
              </a:lnSpc>
              <a:buFont typeface="Wingdings" charset="0"/>
              <a:buNone/>
              <a:defRPr/>
            </a:pPr>
            <a:r>
              <a:rPr lang="en-US" altLang="ja-JP" sz="1600" i="0" dirty="0" smtClean="0">
                <a:solidFill>
                  <a:srgbClr val="FF0000"/>
                </a:solidFill>
                <a:ea typeface="A-CID リュウミン L-KL" charset="0"/>
                <a:cs typeface="A-CID リュウミン L-KL" charset="0"/>
              </a:rPr>
              <a:t>○</a:t>
            </a:r>
            <a:r>
              <a:rPr lang="en-US" sz="1600" i="0" dirty="0" smtClean="0">
                <a:solidFill>
                  <a:srgbClr val="FF0000"/>
                </a:solidFill>
                <a:ea typeface="A-CID リュウミン L-KL" charset="0"/>
                <a:cs typeface="A-CID リュウミン L-KL" charset="0"/>
              </a:rPr>
              <a:t>Simple Hydrides, inorganic species：</a:t>
            </a:r>
            <a:endParaRPr lang="ja-JP" altLang="ja-JP" sz="1600" i="0" dirty="0" smtClean="0">
              <a:solidFill>
                <a:schemeClr val="accent2"/>
              </a:solidFill>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ea typeface="A-CID リュウミン L-KL" charset="0"/>
                <a:cs typeface="A-CID リュウミン L-KL" charset="0"/>
              </a:rPr>
              <a:t>	</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HF, </a:t>
            </a:r>
            <a:r>
              <a:rPr lang="en-US" altLang="ja-JP" sz="1600" i="0" dirty="0" err="1" smtClean="0">
                <a:solidFill>
                  <a:srgbClr val="000000"/>
                </a:solidFill>
                <a:latin typeface="Helvetica" charset="0"/>
                <a:ea typeface="HiraKakuPro-W3" charset="0"/>
                <a:cs typeface="HiraKakuPro-W3" charset="0"/>
              </a:rPr>
              <a:t>HCl</a:t>
            </a:r>
            <a:r>
              <a:rPr lang="en-US" altLang="ja-JP" sz="1600" i="0" dirty="0" smtClean="0">
                <a:solidFill>
                  <a:srgbClr val="000000"/>
                </a:solidFill>
                <a:latin typeface="Helvetica" charset="0"/>
                <a:ea typeface="HiraKakuPro-W3" charset="0"/>
                <a:cs typeface="HiraKakuPro-W3" charset="0"/>
              </a:rPr>
              <a:t>,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O, NH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O</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CH</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 CO, CO</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N</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O,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S, CS, SO</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OCS, SiH</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SiO</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SiS</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NaCl</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KCl</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AlCl</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AlF</a:t>
            </a:r>
            <a:r>
              <a:rPr lang="en-US" altLang="ja-JP" sz="1600" i="0" dirty="0" smtClean="0">
                <a:solidFill>
                  <a:srgbClr val="000000"/>
                </a:solidFill>
                <a:latin typeface="Helvetica" charset="0"/>
                <a:ea typeface="HiraKakuPro-W3" charset="0"/>
                <a:cs typeface="HiraKakuPro-W3" charset="0"/>
              </a:rPr>
              <a:t>, PN, HCP</a:t>
            </a:r>
            <a:endParaRPr lang="ja-JP" altLang="ja-JP" sz="1600" i="0" baseline="-25000" dirty="0" smtClean="0">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solidFill>
                  <a:srgbClr val="FF0000"/>
                </a:solidFill>
                <a:ea typeface="A-CID リュウミン L-KL" charset="0"/>
                <a:cs typeface="A-CID リュウミン L-KL" charset="0"/>
              </a:rPr>
              <a:t>○</a:t>
            </a:r>
            <a:r>
              <a:rPr lang="ja-JP" sz="1600" i="0" dirty="0" smtClean="0">
                <a:solidFill>
                  <a:srgbClr val="FF0000"/>
                </a:solidFill>
                <a:ea typeface="A-CID リュウミン L-KL" charset="0"/>
                <a:cs typeface="A-CID リュウミン L-KL" charset="0"/>
              </a:rPr>
              <a:t>molecules in cyclic (AROMATIC) form：</a:t>
            </a:r>
          </a:p>
          <a:p>
            <a:pPr marL="377825" lvl="1" indent="-187325">
              <a:lnSpc>
                <a:spcPct val="90000"/>
              </a:lnSpc>
              <a:buFont typeface="Wingdings" charset="0"/>
              <a:buNone/>
              <a:defRPr/>
            </a:pPr>
            <a:r>
              <a:rPr lang="ja-JP" sz="1600" i="0" dirty="0" smtClean="0">
                <a:solidFill>
                  <a:srgbClr val="FF0000"/>
                </a:solidFill>
                <a:ea typeface="A-CID リュウミン L-KL" charset="0"/>
                <a:cs typeface="A-CID リュウミン L-KL" charset="0"/>
              </a:rPr>
              <a:t>	</a:t>
            </a:r>
            <a:r>
              <a:rPr lang="en-US" altLang="ja-JP" sz="1600" i="0" dirty="0" smtClean="0">
                <a:solidFill>
                  <a:srgbClr val="000000"/>
                </a:solidFill>
                <a:latin typeface="Helvetica" charset="0"/>
                <a:ea typeface="HiraKakuPro-W3" charset="0"/>
                <a:cs typeface="HiraKakuPro-W3" charset="0"/>
              </a:rPr>
              <a:t>c-C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H, c-C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c-(CH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O, c-C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O(</a:t>
            </a:r>
            <a:r>
              <a:rPr lang="en-US" altLang="ja-JP" sz="1600" i="0" dirty="0" err="1" smtClean="0">
                <a:solidFill>
                  <a:srgbClr val="000000"/>
                </a:solidFill>
                <a:latin typeface="Helvetica" charset="0"/>
                <a:ea typeface="HiraKakuPro-W3" charset="0"/>
                <a:cs typeface="HiraKakuPro-W3" charset="0"/>
              </a:rPr>
              <a:t>cycloprpenone</a:t>
            </a:r>
            <a:r>
              <a:rPr lang="en-US" altLang="ja-JP" sz="1600" i="0" dirty="0" smtClean="0">
                <a:solidFill>
                  <a:srgbClr val="000000"/>
                </a:solidFill>
                <a:latin typeface="Helvetica" charset="0"/>
                <a:ea typeface="HiraKakuPro-W3" charset="0"/>
                <a:cs typeface="HiraKakuPro-W3" charset="0"/>
              </a:rPr>
              <a:t>), </a:t>
            </a:r>
            <a:r>
              <a:rPr lang="en-US" altLang="ja-JP" sz="1600" i="0" dirty="0" smtClean="0">
                <a:solidFill>
                  <a:srgbClr val="3333CC"/>
                </a:solidFill>
                <a:latin typeface="Helvetica" charset="0"/>
                <a:ea typeface="HiraKakuPro-W3" charset="0"/>
                <a:cs typeface="HiraKakuPro-W3" charset="0"/>
              </a:rPr>
              <a:t>C</a:t>
            </a:r>
            <a:r>
              <a:rPr lang="en-US" altLang="ja-JP" sz="1600" i="0" baseline="-25000" dirty="0" smtClean="0">
                <a:solidFill>
                  <a:srgbClr val="3333CC"/>
                </a:solidFill>
                <a:latin typeface="Helvetica" charset="0"/>
                <a:ea typeface="HiraKakuPro-W3" charset="0"/>
                <a:cs typeface="HiraKakuPro-W3" charset="0"/>
              </a:rPr>
              <a:t>6</a:t>
            </a:r>
            <a:r>
              <a:rPr lang="en-US" altLang="ja-JP" sz="1600" i="0" dirty="0" smtClean="0">
                <a:solidFill>
                  <a:srgbClr val="3333CC"/>
                </a:solidFill>
                <a:latin typeface="Helvetica" charset="0"/>
                <a:ea typeface="HiraKakuPro-W3" charset="0"/>
                <a:cs typeface="HiraKakuPro-W3" charset="0"/>
              </a:rPr>
              <a:t>H</a:t>
            </a:r>
            <a:r>
              <a:rPr lang="en-US" altLang="ja-JP" sz="1600" i="0" baseline="-25000" dirty="0" smtClean="0">
                <a:solidFill>
                  <a:srgbClr val="3333CC"/>
                </a:solidFill>
                <a:latin typeface="Helvetica" charset="0"/>
                <a:ea typeface="HiraKakuPro-W3" charset="0"/>
                <a:cs typeface="HiraKakuPro-W3" charset="0"/>
              </a:rPr>
              <a:t>6</a:t>
            </a:r>
            <a:r>
              <a:rPr lang="en-US" altLang="ja-JP" sz="1600" i="0" baseline="30000" dirty="0" smtClean="0">
                <a:solidFill>
                  <a:srgbClr val="3333CC"/>
                </a:solidFill>
                <a:latin typeface="Helvetica" charset="0"/>
                <a:ea typeface="HiraKakuPro-W3" charset="0"/>
                <a:cs typeface="HiraKakuPro-W3" charset="0"/>
              </a:rPr>
              <a:t> </a:t>
            </a:r>
            <a:r>
              <a:rPr lang="en-US" altLang="ja-JP" sz="1600" i="0" dirty="0" smtClean="0">
                <a:solidFill>
                  <a:srgbClr val="3333CC"/>
                </a:solidFill>
                <a:latin typeface="Helvetica" charset="0"/>
                <a:ea typeface="HiraKakuPro-W3" charset="0"/>
                <a:cs typeface="HiraKakuPro-W3" charset="0"/>
              </a:rPr>
              <a:t>(benzene)</a:t>
            </a:r>
            <a:r>
              <a:rPr lang="en-US" altLang="ja-JP" sz="1600" i="0" dirty="0" smtClean="0">
                <a:solidFill>
                  <a:srgbClr val="000000"/>
                </a:solidFill>
                <a:latin typeface="Helvetica" charset="0"/>
                <a:ea typeface="HiraKakuPro-W3" charset="0"/>
                <a:cs typeface="HiraKakuPro-W3" charset="0"/>
              </a:rPr>
              <a:t>, c- SiC</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c- SiC</a:t>
            </a:r>
            <a:r>
              <a:rPr lang="en-US" altLang="ja-JP" sz="1600" i="0" baseline="-25000" dirty="0" smtClean="0">
                <a:solidFill>
                  <a:srgbClr val="000000"/>
                </a:solidFill>
                <a:latin typeface="Helvetica" charset="0"/>
                <a:ea typeface="HiraKakuPro-W3" charset="0"/>
                <a:cs typeface="HiraKakuPro-W3" charset="0"/>
              </a:rPr>
              <a:t>3, </a:t>
            </a:r>
            <a:endParaRPr lang="ja-JP" altLang="ja-JP" sz="1600" i="0" dirty="0" smtClean="0">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solidFill>
                  <a:srgbClr val="FF0000"/>
                </a:solidFill>
                <a:ea typeface="A-CID リュウミン L-KL" charset="0"/>
                <a:cs typeface="A-CID リュウミン L-KL" charset="0"/>
              </a:rPr>
              <a:t>○</a:t>
            </a:r>
            <a:r>
              <a:rPr lang="ja-JP" sz="1600" i="0" dirty="0" smtClean="0">
                <a:solidFill>
                  <a:srgbClr val="FF0000"/>
                </a:solidFill>
                <a:ea typeface="A-CID リュウミン L-KL" charset="0"/>
                <a:cs typeface="A-CID リュウミン L-KL" charset="0"/>
              </a:rPr>
              <a:t>”Cyanopollynes, polyacetylenes and related “LINEAR Carbon chains”：</a:t>
            </a:r>
            <a:endParaRPr lang="ja-JP" altLang="ja-JP" sz="1600" i="0" dirty="0" smtClean="0">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ea typeface="A-CID リュウミン L-KL" charset="0"/>
                <a:cs typeface="A-CID リュウミン L-KL" charset="0"/>
              </a:rPr>
              <a:t>	</a:t>
            </a:r>
            <a:r>
              <a:rPr lang="en-US" altLang="ja-JP" sz="1600" i="0" dirty="0" smtClean="0">
                <a:solidFill>
                  <a:srgbClr val="000000"/>
                </a:solidFill>
                <a:latin typeface="Helvetica" charset="0"/>
                <a:ea typeface="HiraKakuPro-W3" charset="0"/>
                <a:cs typeface="HiraKakuPro-W3" charset="0"/>
              </a:rPr>
              <a:t>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O, 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S, 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O, 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S,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a:t>
            </a:r>
            <a:r>
              <a:rPr lang="en-US" altLang="ja-JP" sz="1600" i="0" baseline="-25000" dirty="0" smtClean="0">
                <a:solidFill>
                  <a:srgbClr val="000000"/>
                </a:solidFill>
                <a:latin typeface="Helvetica" charset="0"/>
                <a:ea typeface="HiraKakuPro-W3" charset="0"/>
                <a:cs typeface="HiraKakuPro-W3" charset="0"/>
              </a:rPr>
              <a:t>6</a:t>
            </a:r>
            <a:r>
              <a:rPr lang="en-US" altLang="ja-JP" sz="1600" i="0" dirty="0" smtClean="0">
                <a:solidFill>
                  <a:srgbClr val="000000"/>
                </a:solidFill>
                <a:latin typeface="Helvetica" charset="0"/>
                <a:ea typeface="HiraKakuPro-W3" charset="0"/>
                <a:cs typeface="HiraKakuPro-W3" charset="0"/>
              </a:rPr>
              <a:t>, </a:t>
            </a:r>
            <a:r>
              <a:rPr lang="en-US" altLang="ja-JP" sz="1600" i="0" dirty="0" smtClean="0">
                <a:solidFill>
                  <a:srgbClr val="3333CC"/>
                </a:solidFill>
                <a:latin typeface="Helvetica" charset="0"/>
                <a:ea typeface="HiraKakuPro-W3" charset="0"/>
                <a:cs typeface="HiraKakuPro-W3" charset="0"/>
              </a:rPr>
              <a:t>C</a:t>
            </a:r>
            <a:r>
              <a:rPr lang="en-US" altLang="ja-JP" sz="1600" i="0" baseline="-25000" dirty="0" smtClean="0">
                <a:solidFill>
                  <a:srgbClr val="3333CC"/>
                </a:solidFill>
                <a:latin typeface="Helvetica" charset="0"/>
                <a:ea typeface="HiraKakuPro-W3" charset="0"/>
                <a:cs typeface="HiraKakuPro-W3" charset="0"/>
              </a:rPr>
              <a:t>2</a:t>
            </a:r>
            <a:r>
              <a:rPr lang="en-US" altLang="ja-JP" sz="1600" i="0" dirty="0" smtClean="0">
                <a:solidFill>
                  <a:srgbClr val="3333CC"/>
                </a:solidFill>
                <a:latin typeface="Helvetica" charset="0"/>
                <a:ea typeface="HiraKakuPro-W3" charset="0"/>
                <a:cs typeface="HiraKakuPro-W3" charset="0"/>
              </a:rPr>
              <a:t>H</a:t>
            </a:r>
            <a:r>
              <a:rPr lang="en-US" altLang="ja-JP" sz="1600" i="0" baseline="-25000" dirty="0" smtClean="0">
                <a:solidFill>
                  <a:srgbClr val="3333CC"/>
                </a:solidFill>
                <a:latin typeface="Helvetica" charset="0"/>
                <a:ea typeface="HiraKakuPro-W3" charset="0"/>
                <a:cs typeface="HiraKakuPro-W3" charset="0"/>
              </a:rPr>
              <a:t>2</a:t>
            </a:r>
            <a:r>
              <a:rPr lang="en-US" altLang="ja-JP" sz="1600" i="0" dirty="0" smtClean="0">
                <a:solidFill>
                  <a:srgbClr val="3333CC"/>
                </a:solidFill>
                <a:latin typeface="Helvetica" charset="0"/>
                <a:ea typeface="HiraKakuPro-W3" charset="0"/>
                <a:cs typeface="HiraKakuPro-W3" charset="0"/>
              </a:rPr>
              <a:t>, HC</a:t>
            </a:r>
            <a:r>
              <a:rPr lang="en-US" altLang="ja-JP" sz="1600" i="0" baseline="-25000" dirty="0" smtClean="0">
                <a:solidFill>
                  <a:srgbClr val="3333CC"/>
                </a:solidFill>
                <a:latin typeface="Helvetica" charset="0"/>
                <a:ea typeface="HiraKakuPro-W3" charset="0"/>
                <a:cs typeface="HiraKakuPro-W3" charset="0"/>
              </a:rPr>
              <a:t>4</a:t>
            </a:r>
            <a:r>
              <a:rPr lang="en-US" altLang="ja-JP" sz="1600" i="0" dirty="0" smtClean="0">
                <a:solidFill>
                  <a:srgbClr val="3333CC"/>
                </a:solidFill>
                <a:latin typeface="Helvetica" charset="0"/>
                <a:ea typeface="HiraKakuPro-W3" charset="0"/>
                <a:cs typeface="HiraKakuPro-W3" charset="0"/>
              </a:rPr>
              <a:t>H(</a:t>
            </a:r>
            <a:r>
              <a:rPr lang="en-US" altLang="ja-JP" sz="1600" i="0" dirty="0" err="1" smtClean="0">
                <a:solidFill>
                  <a:srgbClr val="3333CC"/>
                </a:solidFill>
                <a:latin typeface="Helvetica" charset="0"/>
                <a:ea typeface="HiraKakuPro-W3" charset="0"/>
                <a:cs typeface="HiraKakuPro-W3" charset="0"/>
              </a:rPr>
              <a:t>diacetylene</a:t>
            </a:r>
            <a:r>
              <a:rPr lang="ja-JP" altLang="en-US" sz="1600" i="0" dirty="0" smtClean="0">
                <a:solidFill>
                  <a:srgbClr val="3333CC"/>
                </a:solidFill>
                <a:latin typeface="Helvetica" charset="0"/>
                <a:ea typeface="HiraKakuPro-W3" charset="0"/>
                <a:cs typeface="HiraKakuPro-W3" charset="0"/>
              </a:rPr>
              <a:t>）</a:t>
            </a:r>
            <a:r>
              <a:rPr lang="en-US" altLang="ja-JP" sz="1600" i="0" dirty="0" smtClean="0">
                <a:solidFill>
                  <a:srgbClr val="3333CC"/>
                </a:solidFill>
                <a:latin typeface="Helvetica" charset="0"/>
                <a:ea typeface="HiraKakuPro-W3" charset="0"/>
                <a:cs typeface="HiraKakuPro-W3" charset="0"/>
              </a:rPr>
              <a:t>, HC</a:t>
            </a:r>
            <a:r>
              <a:rPr lang="en-US" altLang="ja-JP" sz="1600" i="0" baseline="-25000" dirty="0" smtClean="0">
                <a:solidFill>
                  <a:srgbClr val="3333CC"/>
                </a:solidFill>
                <a:latin typeface="Helvetica" charset="0"/>
                <a:ea typeface="HiraKakuPro-W3" charset="0"/>
                <a:cs typeface="HiraKakuPro-W3" charset="0"/>
              </a:rPr>
              <a:t>6</a:t>
            </a:r>
            <a:r>
              <a:rPr lang="en-US" altLang="ja-JP" sz="1600" i="0" dirty="0" smtClean="0">
                <a:solidFill>
                  <a:srgbClr val="3333CC"/>
                </a:solidFill>
                <a:latin typeface="Helvetica" charset="0"/>
                <a:ea typeface="HiraKakuPro-W3" charset="0"/>
                <a:cs typeface="HiraKakuPro-W3" charset="0"/>
              </a:rPr>
              <a:t>H(</a:t>
            </a:r>
            <a:r>
              <a:rPr lang="en-US" altLang="ja-JP" sz="1600" i="0" dirty="0" err="1" smtClean="0">
                <a:solidFill>
                  <a:srgbClr val="3333CC"/>
                </a:solidFill>
                <a:latin typeface="Helvetica" charset="0"/>
                <a:ea typeface="HiraKakuPro-W3" charset="0"/>
                <a:cs typeface="HiraKakuPro-W3" charset="0"/>
              </a:rPr>
              <a:t>triacetylene</a:t>
            </a:r>
            <a:r>
              <a:rPr lang="en-US" altLang="ja-JP" sz="1600" i="0" dirty="0" smtClean="0">
                <a:solidFill>
                  <a:srgbClr val="3333CC"/>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Si, HCN, HNC, </a:t>
            </a:r>
            <a:r>
              <a:rPr lang="en-US" altLang="ja-JP" sz="1600" i="0" dirty="0" smtClean="0">
                <a:solidFill>
                  <a:srgbClr val="3333CC"/>
                </a:solidFill>
                <a:latin typeface="Helvetica" charset="0"/>
                <a:ea typeface="HiraKakuPro-W3" charset="0"/>
                <a:cs typeface="HiraKakuPro-W3" charset="0"/>
              </a:rPr>
              <a:t>HC</a:t>
            </a:r>
            <a:r>
              <a:rPr lang="en-US" altLang="ja-JP" sz="1600" i="0" baseline="-25000" dirty="0" smtClean="0">
                <a:solidFill>
                  <a:srgbClr val="3333CC"/>
                </a:solidFill>
                <a:latin typeface="Helvetica" charset="0"/>
                <a:ea typeface="HiraKakuPro-W3" charset="0"/>
                <a:cs typeface="HiraKakuPro-W3" charset="0"/>
              </a:rPr>
              <a:t>3</a:t>
            </a:r>
            <a:r>
              <a:rPr lang="en-US" altLang="ja-JP" sz="1600" i="0" dirty="0" smtClean="0">
                <a:solidFill>
                  <a:srgbClr val="3333CC"/>
                </a:solidFill>
                <a:latin typeface="Helvetica" charset="0"/>
                <a:ea typeface="HiraKakuPro-W3" charset="0"/>
                <a:cs typeface="HiraKakuPro-W3" charset="0"/>
              </a:rPr>
              <a:t>N,</a:t>
            </a:r>
            <a:r>
              <a:rPr lang="en-US" altLang="ja-JP" sz="1600" i="0" dirty="0" smtClean="0">
                <a:solidFill>
                  <a:srgbClr val="000000"/>
                </a:solidFill>
                <a:latin typeface="Helvetica" charset="0"/>
                <a:ea typeface="HiraKakuPro-W3" charset="0"/>
                <a:cs typeface="HiraKakuPro-W3" charset="0"/>
              </a:rPr>
              <a:t> HNCCC, HCCNC, HC</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N, HC</a:t>
            </a:r>
            <a:r>
              <a:rPr lang="en-US" altLang="ja-JP" sz="1600" i="0" baseline="-25000" dirty="0" smtClean="0">
                <a:solidFill>
                  <a:srgbClr val="000000"/>
                </a:solidFill>
                <a:latin typeface="Helvetica" charset="0"/>
                <a:ea typeface="HiraKakuPro-W3" charset="0"/>
                <a:cs typeface="HiraKakuPro-W3" charset="0"/>
              </a:rPr>
              <a:t>7</a:t>
            </a:r>
            <a:r>
              <a:rPr lang="en-US" altLang="ja-JP" sz="1600" i="0" dirty="0" smtClean="0">
                <a:solidFill>
                  <a:srgbClr val="000000"/>
                </a:solidFill>
                <a:latin typeface="Helvetica" charset="0"/>
                <a:ea typeface="HiraKakuPro-W3" charset="0"/>
                <a:cs typeface="HiraKakuPro-W3" charset="0"/>
              </a:rPr>
              <a:t>N, HC</a:t>
            </a:r>
            <a:r>
              <a:rPr lang="en-US" altLang="ja-JP" sz="1600" i="0" baseline="-25000" dirty="0" smtClean="0">
                <a:solidFill>
                  <a:srgbClr val="000000"/>
                </a:solidFill>
                <a:latin typeface="Helvetica" charset="0"/>
                <a:ea typeface="HiraKakuPro-W3" charset="0"/>
                <a:cs typeface="HiraKakuPro-W3" charset="0"/>
              </a:rPr>
              <a:t>9</a:t>
            </a:r>
            <a:r>
              <a:rPr lang="en-US" altLang="ja-JP" sz="1600" i="0" dirty="0" smtClean="0">
                <a:solidFill>
                  <a:srgbClr val="000000"/>
                </a:solidFill>
                <a:latin typeface="Helvetica" charset="0"/>
                <a:ea typeface="HiraKakuPro-W3" charset="0"/>
                <a:cs typeface="HiraKakuPro-W3" charset="0"/>
              </a:rPr>
              <a:t>N, HC</a:t>
            </a:r>
            <a:r>
              <a:rPr lang="en-US" altLang="ja-JP" sz="1600" i="0" baseline="-25000" dirty="0" smtClean="0">
                <a:solidFill>
                  <a:srgbClr val="000000"/>
                </a:solidFill>
                <a:latin typeface="Helvetica" charset="0"/>
                <a:ea typeface="HiraKakuPro-W3" charset="0"/>
                <a:cs typeface="HiraKakuPro-W3" charset="0"/>
              </a:rPr>
              <a:t>11</a:t>
            </a:r>
            <a:r>
              <a:rPr lang="en-US" altLang="ja-JP" sz="1600" i="0" dirty="0" smtClean="0">
                <a:solidFill>
                  <a:srgbClr val="000000"/>
                </a:solidFill>
                <a:latin typeface="Helvetica" charset="0"/>
                <a:ea typeface="HiraKakuPro-W3" charset="0"/>
                <a:cs typeface="HiraKakuPro-W3" charset="0"/>
              </a:rPr>
              <a:t>N,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CN,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NC,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CN,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N,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N,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CCH,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H,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a:t>
            </a:r>
            <a:r>
              <a:rPr lang="en-US" altLang="ja-JP" sz="1600" i="0" baseline="-25000" dirty="0" smtClean="0">
                <a:solidFill>
                  <a:srgbClr val="000000"/>
                </a:solidFill>
                <a:latin typeface="Helvetica" charset="0"/>
                <a:ea typeface="HiraKakuPro-W3" charset="0"/>
                <a:cs typeface="HiraKakuPro-W3" charset="0"/>
              </a:rPr>
              <a:t>6</a:t>
            </a:r>
            <a:r>
              <a:rPr lang="en-US" altLang="ja-JP" sz="1600" i="0" dirty="0" smtClean="0">
                <a:solidFill>
                  <a:srgbClr val="000000"/>
                </a:solidFill>
                <a:latin typeface="Helvetica" charset="0"/>
                <a:ea typeface="HiraKakuPro-W3" charset="0"/>
                <a:cs typeface="HiraKakuPro-W3" charset="0"/>
              </a:rPr>
              <a:t>H, C</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CN, C</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CN, C</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CN</a:t>
            </a:r>
            <a:endParaRPr lang="ja-JP" altLang="ja-JP" sz="1600" i="0" baseline="-25000" dirty="0" smtClean="0">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solidFill>
                  <a:srgbClr val="FF0000"/>
                </a:solidFill>
                <a:ea typeface="A-CID リュウミン L-KL" charset="0"/>
                <a:cs typeface="A-CID リュウミン L-KL" charset="0"/>
              </a:rPr>
              <a:t>○</a:t>
            </a:r>
            <a:r>
              <a:rPr lang="ja-JP" sz="1600" i="0" dirty="0" smtClean="0">
                <a:solidFill>
                  <a:srgbClr val="FF0000"/>
                </a:solidFill>
                <a:ea typeface="A-CID リュウミン L-KL" charset="0"/>
                <a:cs typeface="A-CID リュウミン L-KL" charset="0"/>
              </a:rPr>
              <a:t>Ions</a:t>
            </a:r>
            <a:r>
              <a:rPr lang="ja-JP" sz="1600" i="0" dirty="0" smtClean="0">
                <a:ea typeface="A-CID リュウミン L-KL" charset="0"/>
                <a:cs typeface="A-CID リュウミン L-KL" charset="0"/>
              </a:rPr>
              <a:t>：</a:t>
            </a:r>
            <a:endParaRPr lang="ja-JP" altLang="ja-JP" sz="1600" i="0" dirty="0" smtClean="0">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solidFill>
                  <a:srgbClr val="000000"/>
                </a:solidFill>
                <a:latin typeface="Helvetica" charset="0"/>
                <a:ea typeface="HiraKakuPro-W3" charset="0"/>
                <a:cs typeface="HiraKakuPro-W3" charset="0"/>
              </a:rPr>
              <a:t>	</a:t>
            </a:r>
            <a:r>
              <a:rPr lang="en-US" altLang="ja-JP" sz="1600" i="0" dirty="0" smtClean="0">
                <a:solidFill>
                  <a:srgbClr val="800000"/>
                </a:solidFill>
                <a:latin typeface="Helvetica" charset="0"/>
                <a:ea typeface="HiraKakuPro-W3" charset="0"/>
                <a:cs typeface="HiraKakuPro-W3" charset="0"/>
              </a:rPr>
              <a:t>H</a:t>
            </a:r>
            <a:r>
              <a:rPr lang="en-US" altLang="ja-JP" sz="1600" i="0" baseline="-25000" dirty="0" smtClean="0">
                <a:solidFill>
                  <a:srgbClr val="800000"/>
                </a:solidFill>
                <a:latin typeface="Helvetica" charset="0"/>
                <a:ea typeface="HiraKakuPro-W3" charset="0"/>
                <a:cs typeface="HiraKakuPro-W3" charset="0"/>
              </a:rPr>
              <a:t>3</a:t>
            </a:r>
            <a:r>
              <a:rPr lang="en-US" altLang="ja-JP" sz="1600" i="0" baseline="30000" dirty="0" smtClean="0">
                <a:solidFill>
                  <a:srgbClr val="8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CH+(OPT), CO</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SO</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CF</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HCO</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HOC</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HN</a:t>
            </a:r>
            <a:r>
              <a:rPr lang="en-US" altLang="ja-JP" sz="1600" i="0" baseline="-25000" dirty="0" smtClean="0">
                <a:solidFill>
                  <a:srgbClr val="000000"/>
                </a:solidFill>
                <a:latin typeface="Helvetica" charset="0"/>
                <a:ea typeface="HiraKakuPro-W3" charset="0"/>
                <a:cs typeface="HiraKakuPro-W3" charset="0"/>
              </a:rPr>
              <a:t>2</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HCS</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O</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COH</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HOCO</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HCNH</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HC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NH</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H</a:t>
            </a:r>
            <a:r>
              <a:rPr lang="ja-JP"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6</a:t>
            </a:r>
            <a:r>
              <a:rPr lang="en-US" altLang="ja-JP" sz="1600" i="0" dirty="0" smtClean="0">
                <a:solidFill>
                  <a:srgbClr val="000000"/>
                </a:solidFill>
                <a:latin typeface="Helvetica" charset="0"/>
                <a:ea typeface="HiraKakuPro-W3" charset="0"/>
                <a:cs typeface="HiraKakuPro-W3" charset="0"/>
              </a:rPr>
              <a:t>H</a:t>
            </a:r>
            <a:r>
              <a:rPr lang="ja-JP"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8</a:t>
            </a:r>
            <a:r>
              <a:rPr lang="en-US" altLang="ja-JP" sz="1600" i="0" dirty="0" smtClean="0">
                <a:solidFill>
                  <a:srgbClr val="000000"/>
                </a:solidFill>
                <a:latin typeface="Helvetica" charset="0"/>
                <a:ea typeface="HiraKakuPro-W3" charset="0"/>
                <a:cs typeface="HiraKakuPro-W3" charset="0"/>
              </a:rPr>
              <a:t>H</a:t>
            </a:r>
            <a:r>
              <a:rPr lang="ja-JP"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N</a:t>
            </a:r>
            <a:r>
              <a:rPr lang="en-US" altLang="ja-JP" sz="1600" i="0" baseline="30000" dirty="0" smtClean="0">
                <a:solidFill>
                  <a:srgbClr val="000000"/>
                </a:solidFill>
                <a:latin typeface="Helvetica" charset="0"/>
                <a:ea typeface="HiraKakuPro-W3" charset="0"/>
                <a:cs typeface="HiraKakuPro-W3" charset="0"/>
              </a:rPr>
              <a:t>-</a:t>
            </a:r>
            <a:r>
              <a:rPr lang="en-US" altLang="ja-JP" sz="1600" i="0" dirty="0" smtClean="0">
                <a:solidFill>
                  <a:srgbClr val="000000"/>
                </a:solidFill>
                <a:latin typeface="Helvetica" charset="0"/>
                <a:ea typeface="HiraKakuPro-W3" charset="0"/>
                <a:cs typeface="HiraKakuPro-W3" charset="0"/>
              </a:rPr>
              <a:t>, C</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N</a:t>
            </a:r>
            <a:r>
              <a:rPr lang="en-US" altLang="ja-JP" sz="1600" i="0" baseline="30000" dirty="0" smtClean="0">
                <a:solidFill>
                  <a:srgbClr val="000000"/>
                </a:solidFill>
                <a:latin typeface="Helvetica" charset="0"/>
                <a:ea typeface="HiraKakuPro-W3" charset="0"/>
                <a:cs typeface="HiraKakuPro-W3" charset="0"/>
              </a:rPr>
              <a:t>- </a:t>
            </a:r>
            <a:r>
              <a:rPr lang="ja-JP" altLang="en-US" sz="1600" i="0" baseline="30000" dirty="0" smtClean="0">
                <a:solidFill>
                  <a:srgbClr val="000000"/>
                </a:solidFill>
                <a:latin typeface="Helvetica" charset="0"/>
                <a:ea typeface="HiraKakuPro-W3" charset="0"/>
                <a:cs typeface="HiraKakuPro-W3" charset="0"/>
              </a:rPr>
              <a:t>　</a:t>
            </a:r>
            <a:endParaRPr lang="ja-JP" altLang="ja-JP" sz="1600" i="0" dirty="0" smtClean="0">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solidFill>
                  <a:srgbClr val="FF0000"/>
                </a:solidFill>
                <a:ea typeface="A-CID リュウミン L-KL" charset="0"/>
                <a:cs typeface="A-CID リュウミン L-KL" charset="0"/>
              </a:rPr>
              <a:t>○</a:t>
            </a:r>
            <a:r>
              <a:rPr lang="ja-JP" sz="1600" i="0" dirty="0" smtClean="0">
                <a:solidFill>
                  <a:srgbClr val="FF0000"/>
                </a:solidFill>
                <a:ea typeface="A-CID リュウミン L-KL" charset="0"/>
                <a:cs typeface="A-CID リュウミン L-KL" charset="0"/>
              </a:rPr>
              <a:t>Radicals</a:t>
            </a:r>
            <a:r>
              <a:rPr lang="ja-JP" sz="1600" i="0" dirty="0" smtClean="0">
                <a:ea typeface="A-CID リュウミン L-KL" charset="0"/>
                <a:cs typeface="A-CID リュウミン L-KL" charset="0"/>
              </a:rPr>
              <a:t>：</a:t>
            </a:r>
            <a:endParaRPr lang="ja-JP" altLang="ja-JP" sz="1600" i="0" dirty="0" smtClean="0">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solidFill>
                  <a:srgbClr val="000000"/>
                </a:solidFill>
                <a:latin typeface="Helvetica" charset="0"/>
                <a:ea typeface="HiraKakuPro-W3" charset="0"/>
                <a:cs typeface="HiraKakuPro-W3" charset="0"/>
              </a:rPr>
              <a:t>	CH,  CH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a:t>
            </a:r>
            <a:r>
              <a:rPr lang="en-US" altLang="ja-JP" sz="1600" i="0" dirty="0" smtClean="0">
                <a:latin typeface="Helvetica" charset="0"/>
                <a:ea typeface="HiraKakuPro-W3" charset="0"/>
                <a:cs typeface="HiraKakuPro-W3" charset="0"/>
              </a:rPr>
              <a:t>CH</a:t>
            </a:r>
            <a:r>
              <a:rPr lang="en-US" altLang="ja-JP" sz="1600" i="0" baseline="-25000" dirty="0" smtClean="0">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 OH, NH, NH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SH, HNO, SO, NS, NO, </a:t>
            </a:r>
            <a:r>
              <a:rPr lang="en-US" altLang="ja-JP" sz="1600" i="0" dirty="0" err="1" smtClean="0">
                <a:solidFill>
                  <a:srgbClr val="000000"/>
                </a:solidFill>
                <a:latin typeface="Helvetica" charset="0"/>
                <a:ea typeface="HiraKakuPro-W3" charset="0"/>
                <a:cs typeface="HiraKakuPro-W3" charset="0"/>
              </a:rPr>
              <a:t>SiC</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SiN</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NaCN</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MgCN</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MgNC</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AlNC</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SiCN</a:t>
            </a:r>
            <a:r>
              <a:rPr lang="en-US" altLang="ja-JP" sz="1600" i="0" dirty="0" smtClean="0">
                <a:solidFill>
                  <a:srgbClr val="000000"/>
                </a:solidFill>
                <a:latin typeface="Helvetica" charset="0"/>
                <a:ea typeface="HiraKakuPro-W3" charset="0"/>
                <a:cs typeface="HiraKakuPro-W3" charset="0"/>
              </a:rPr>
              <a:t>, </a:t>
            </a:r>
            <a:r>
              <a:rPr lang="en-US" altLang="ja-JP" sz="1600" i="0" dirty="0" err="1" smtClean="0">
                <a:solidFill>
                  <a:srgbClr val="000000"/>
                </a:solidFill>
                <a:latin typeface="Helvetica" charset="0"/>
                <a:ea typeface="HiraKakuPro-W3" charset="0"/>
                <a:cs typeface="HiraKakuPro-W3" charset="0"/>
              </a:rPr>
              <a:t>SiNC</a:t>
            </a:r>
            <a:r>
              <a:rPr lang="en-US" altLang="ja-JP" sz="1600" i="0" dirty="0" smtClean="0">
                <a:solidFill>
                  <a:srgbClr val="000000"/>
                </a:solidFill>
                <a:latin typeface="Helvetica" charset="0"/>
                <a:ea typeface="HiraKakuPro-W3" charset="0"/>
                <a:cs typeface="HiraKakuPro-W3" charset="0"/>
              </a:rPr>
              <a:t>, NH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CH, HCO, CCH, 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H, C</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H, C</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H, C</a:t>
            </a:r>
            <a:r>
              <a:rPr lang="en-US" altLang="ja-JP" sz="1600" i="0" baseline="-25000" dirty="0" smtClean="0">
                <a:solidFill>
                  <a:srgbClr val="000000"/>
                </a:solidFill>
                <a:latin typeface="Helvetica" charset="0"/>
                <a:ea typeface="HiraKakuPro-W3" charset="0"/>
                <a:cs typeface="HiraKakuPro-W3" charset="0"/>
              </a:rPr>
              <a:t>6</a:t>
            </a:r>
            <a:r>
              <a:rPr lang="en-US" altLang="ja-JP" sz="1600" i="0" dirty="0" smtClean="0">
                <a:solidFill>
                  <a:srgbClr val="000000"/>
                </a:solidFill>
                <a:latin typeface="Helvetica" charset="0"/>
                <a:ea typeface="HiraKakuPro-W3" charset="0"/>
                <a:cs typeface="HiraKakuPro-W3" charset="0"/>
              </a:rPr>
              <a:t>H, C</a:t>
            </a:r>
            <a:r>
              <a:rPr lang="en-US" altLang="ja-JP" sz="1600" i="0" baseline="-25000" dirty="0" smtClean="0">
                <a:solidFill>
                  <a:srgbClr val="000000"/>
                </a:solidFill>
                <a:latin typeface="Helvetica" charset="0"/>
                <a:ea typeface="HiraKakuPro-W3" charset="0"/>
                <a:cs typeface="HiraKakuPro-W3" charset="0"/>
              </a:rPr>
              <a:t>7</a:t>
            </a:r>
            <a:r>
              <a:rPr lang="en-US" altLang="ja-JP" sz="1600" i="0" dirty="0" smtClean="0">
                <a:solidFill>
                  <a:srgbClr val="000000"/>
                </a:solidFill>
                <a:latin typeface="Helvetica" charset="0"/>
                <a:ea typeface="HiraKakuPro-W3" charset="0"/>
                <a:cs typeface="HiraKakuPro-W3" charset="0"/>
              </a:rPr>
              <a:t>H, C</a:t>
            </a:r>
            <a:r>
              <a:rPr lang="en-US" altLang="ja-JP" sz="1600" i="0" baseline="-25000" dirty="0" smtClean="0">
                <a:solidFill>
                  <a:srgbClr val="000000"/>
                </a:solidFill>
                <a:latin typeface="Helvetica" charset="0"/>
                <a:ea typeface="HiraKakuPro-W3" charset="0"/>
                <a:cs typeface="HiraKakuPro-W3" charset="0"/>
              </a:rPr>
              <a:t>8</a:t>
            </a:r>
            <a:r>
              <a:rPr lang="en-US" altLang="ja-JP" sz="1600" i="0" dirty="0" smtClean="0">
                <a:solidFill>
                  <a:srgbClr val="000000"/>
                </a:solidFill>
                <a:latin typeface="Helvetica" charset="0"/>
                <a:ea typeface="HiraKakuPro-W3" charset="0"/>
                <a:cs typeface="HiraKakuPro-W3" charset="0"/>
              </a:rPr>
              <a:t>H, CN, C</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N, C</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N,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CN, HCCN, HC</a:t>
            </a:r>
            <a:r>
              <a:rPr lang="en-US" altLang="ja-JP" sz="1600" i="0" baseline="-25000" dirty="0" smtClean="0">
                <a:solidFill>
                  <a:srgbClr val="000000"/>
                </a:solidFill>
                <a:latin typeface="Helvetica" charset="0"/>
                <a:ea typeface="HiraKakuPro-W3" charset="0"/>
                <a:cs typeface="HiraKakuPro-W3" charset="0"/>
              </a:rPr>
              <a:t>4</a:t>
            </a:r>
            <a:r>
              <a:rPr lang="en-US" altLang="ja-JP" sz="1600" i="0" dirty="0" smtClean="0">
                <a:solidFill>
                  <a:srgbClr val="000000"/>
                </a:solidFill>
                <a:latin typeface="Helvetica" charset="0"/>
                <a:ea typeface="HiraKakuPro-W3" charset="0"/>
                <a:cs typeface="HiraKakuPro-W3" charset="0"/>
              </a:rPr>
              <a:t>N, CH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CN, CCO, CCS, CP, PO</a:t>
            </a:r>
            <a:r>
              <a:rPr lang="en-US" altLang="ja-JP" i="0" dirty="0" smtClean="0">
                <a:solidFill>
                  <a:srgbClr val="000000"/>
                </a:solidFill>
                <a:latin typeface="Helvetica" charset="0"/>
                <a:ea typeface="HiraKakuPro-W3" charset="0"/>
                <a:cs typeface="HiraKakuPro-W3" charset="0"/>
              </a:rPr>
              <a:t> </a:t>
            </a:r>
            <a:endParaRPr lang="en-US" altLang="ja-JP" sz="1600" i="0" dirty="0" smtClean="0">
              <a:ea typeface="A-CID リュウミン L-KL" charset="0"/>
              <a:cs typeface="A-CID リュウミン L-KL" charset="0"/>
            </a:endParaRPr>
          </a:p>
          <a:p>
            <a:pPr marL="377825" lvl="1" indent="-187325">
              <a:lnSpc>
                <a:spcPct val="90000"/>
              </a:lnSpc>
              <a:buFont typeface="Wingdings" charset="0"/>
              <a:buNone/>
              <a:defRPr/>
            </a:pPr>
            <a:r>
              <a:rPr lang="en-US" altLang="ja-JP" sz="1600" i="0" dirty="0" smtClean="0">
                <a:solidFill>
                  <a:srgbClr val="FF0000"/>
                </a:solidFill>
                <a:ea typeface="A-CID リュウミン L-KL" charset="0"/>
                <a:cs typeface="A-CID リュウミン L-KL" charset="0"/>
              </a:rPr>
              <a:t>○</a:t>
            </a:r>
            <a:r>
              <a:rPr lang="ja-JP" sz="1600" i="0" dirty="0" smtClean="0">
                <a:solidFill>
                  <a:srgbClr val="FF0000"/>
                </a:solidFill>
                <a:ea typeface="A-CID リュウミン L-KL" charset="0"/>
                <a:cs typeface="A-CID リュウミン L-KL" charset="0"/>
              </a:rPr>
              <a:t>Aldehydes, Alchoholes, Ethers, Ketons, Amides and related species(</a:t>
            </a:r>
            <a:r>
              <a:rPr lang="ja-JP" sz="1600" i="0" u="sng" dirty="0" smtClean="0">
                <a:solidFill>
                  <a:srgbClr val="FF0000"/>
                </a:solidFill>
                <a:ea typeface="A-CID リュウミン L-KL" charset="0"/>
                <a:cs typeface="A-CID リュウミン L-KL" charset="0"/>
              </a:rPr>
              <a:t>“Pre-Biotic”</a:t>
            </a:r>
            <a:r>
              <a:rPr lang="ja-JP" sz="1600" i="0" dirty="0" smtClean="0">
                <a:solidFill>
                  <a:srgbClr val="FF0000"/>
                </a:solidFill>
                <a:ea typeface="A-CID リュウミン L-KL" charset="0"/>
                <a:cs typeface="A-CID リュウミン L-KL" charset="0"/>
              </a:rPr>
              <a:t> molecules)：</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CO,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CS,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CHO, HNCO, HNCS, NH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CHO, HC</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CHO, CH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OHCHO,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OH, C</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H</a:t>
            </a:r>
            <a:r>
              <a:rPr lang="en-US" altLang="ja-JP" sz="1600" i="0" baseline="-25000" dirty="0" smtClean="0">
                <a:solidFill>
                  <a:srgbClr val="000000"/>
                </a:solidFill>
                <a:latin typeface="Helvetica" charset="0"/>
                <a:ea typeface="HiraKakuPro-W3" charset="0"/>
                <a:cs typeface="HiraKakuPro-W3" charset="0"/>
              </a:rPr>
              <a:t>5</a:t>
            </a:r>
            <a:r>
              <a:rPr lang="en-US" altLang="ja-JP" sz="1600" i="0" dirty="0" smtClean="0">
                <a:solidFill>
                  <a:srgbClr val="000000"/>
                </a:solidFill>
                <a:latin typeface="Helvetica" charset="0"/>
                <a:ea typeface="HiraKakuPro-W3" charset="0"/>
                <a:cs typeface="HiraKakuPro-W3" charset="0"/>
              </a:rPr>
              <a:t>OH, CH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CHOH,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SH,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O,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CO, HCOOH, HCOOCH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COOH, 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CCO, CH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CCHCN, CH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NH,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NH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 NH</a:t>
            </a:r>
            <a:r>
              <a:rPr lang="en-US" altLang="ja-JP" sz="1600" i="0" baseline="-25000" dirty="0" smtClean="0">
                <a:solidFill>
                  <a:srgbClr val="000000"/>
                </a:solidFill>
                <a:latin typeface="Helvetica" charset="0"/>
                <a:ea typeface="HiraKakuPro-W3" charset="0"/>
                <a:cs typeface="HiraKakuPro-W3" charset="0"/>
              </a:rPr>
              <a:t>2</a:t>
            </a:r>
            <a:r>
              <a:rPr lang="en-US" altLang="ja-JP" sz="1600" i="0" dirty="0" smtClean="0">
                <a:solidFill>
                  <a:srgbClr val="000000"/>
                </a:solidFill>
                <a:latin typeface="Helvetica" charset="0"/>
                <a:ea typeface="HiraKakuPro-W3" charset="0"/>
                <a:cs typeface="HiraKakuPro-W3" charset="0"/>
              </a:rPr>
              <a:t>CN, CH</a:t>
            </a:r>
            <a:r>
              <a:rPr lang="en-US" altLang="ja-JP" sz="1600" i="0" baseline="-25000" dirty="0" smtClean="0">
                <a:solidFill>
                  <a:srgbClr val="000000"/>
                </a:solidFill>
                <a:latin typeface="Helvetica" charset="0"/>
                <a:ea typeface="HiraKakuPro-W3" charset="0"/>
                <a:cs typeface="HiraKakuPro-W3" charset="0"/>
              </a:rPr>
              <a:t>3</a:t>
            </a:r>
            <a:r>
              <a:rPr lang="en-US" altLang="ja-JP" sz="1600" i="0" dirty="0" smtClean="0">
                <a:solidFill>
                  <a:srgbClr val="000000"/>
                </a:solidFill>
                <a:latin typeface="Helvetica" charset="0"/>
                <a:ea typeface="HiraKakuPro-W3" charset="0"/>
                <a:cs typeface="HiraKakuPro-W3" charset="0"/>
              </a:rPr>
              <a:t>CONH</a:t>
            </a:r>
            <a:r>
              <a:rPr lang="en-US" altLang="ja-JP" sz="1600" i="0" baseline="-25000" dirty="0" smtClean="0">
                <a:solidFill>
                  <a:srgbClr val="000000"/>
                </a:solidFill>
                <a:latin typeface="Helvetica" charset="0"/>
                <a:ea typeface="HiraKakuPro-W3" charset="0"/>
                <a:cs typeface="HiraKakuPro-W3" charset="0"/>
              </a:rPr>
              <a:t>2</a:t>
            </a:r>
            <a:endParaRPr lang="ja-JP" altLang="ja-JP" sz="1600" i="0" baseline="-25000" dirty="0" smtClean="0">
              <a:solidFill>
                <a:srgbClr val="000000"/>
              </a:solidFill>
              <a:latin typeface="Helvetica" charset="0"/>
              <a:ea typeface="HiraKakuPro-W3" charset="0"/>
              <a:cs typeface="HiraKakuPro-W3" charset="0"/>
            </a:endParaRPr>
          </a:p>
        </p:txBody>
      </p:sp>
      <p:sp>
        <p:nvSpPr>
          <p:cNvPr id="211971" name="Rectangle 3"/>
          <p:cNvSpPr>
            <a:spLocks noGrp="1" noChangeArrowheads="1"/>
          </p:cNvSpPr>
          <p:nvPr>
            <p:ph type="title"/>
          </p:nvPr>
        </p:nvSpPr>
        <p:spPr>
          <a:xfrm>
            <a:off x="395288" y="260350"/>
            <a:ext cx="4176712" cy="504825"/>
          </a:xfrm>
        </p:spPr>
        <p:txBody>
          <a:bodyPr/>
          <a:lstStyle/>
          <a:p>
            <a:pPr algn="just">
              <a:spcAft>
                <a:spcPts val="300"/>
              </a:spcAft>
              <a:defRPr/>
            </a:pPr>
            <a:r>
              <a:rPr lang="ja-JP" sz="2800" i="0" dirty="0" smtClean="0">
                <a:solidFill>
                  <a:schemeClr val="tx1"/>
                </a:solidFill>
                <a:effectLst>
                  <a:outerShdw blurRad="38100" dist="38100" dir="2700000" algn="tl">
                    <a:srgbClr val="FFFFFF"/>
                  </a:outerShdw>
                </a:effectLst>
                <a:latin typeface="A-CID 中ゴシックBBB"/>
                <a:ea typeface="A-CID 中ゴシックBBB"/>
                <a:cs typeface="A-CID 中ゴシックBBB"/>
              </a:rPr>
              <a:t>Interstellar Molecules</a:t>
            </a:r>
            <a:endParaRPr lang="ja-JP" altLang="ja-JP" i="0" dirty="0" smtClean="0">
              <a:solidFill>
                <a:schemeClr val="tx1"/>
              </a:solidFill>
              <a:effectLst>
                <a:outerShdw blurRad="38100" dist="38100" dir="2700000" algn="tl">
                  <a:srgbClr val="FFFFFF"/>
                </a:outerShdw>
              </a:effectLst>
              <a:latin typeface="A-CID 中ゴシックBBB"/>
              <a:ea typeface="A-CID 中ゴシックBBB"/>
              <a:cs typeface="A-CID 中ゴシックBBB"/>
            </a:endParaRPr>
          </a:p>
        </p:txBody>
      </p:sp>
      <p:sp>
        <p:nvSpPr>
          <p:cNvPr id="211974" name="Rectangle 6"/>
          <p:cNvSpPr>
            <a:spLocks noChangeArrowheads="1"/>
          </p:cNvSpPr>
          <p:nvPr/>
        </p:nvSpPr>
        <p:spPr bwMode="auto">
          <a:xfrm>
            <a:off x="7540625" y="1857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ja-JP" altLang="en-US" sz="2400">
              <a:latin typeface="Times New Roman" charset="0"/>
            </a:endParaRPr>
          </a:p>
        </p:txBody>
      </p:sp>
      <p:grpSp>
        <p:nvGrpSpPr>
          <p:cNvPr id="212019" name="Group 51"/>
          <p:cNvGrpSpPr>
            <a:grpSpLocks/>
          </p:cNvGrpSpPr>
          <p:nvPr/>
        </p:nvGrpSpPr>
        <p:grpSpPr bwMode="auto">
          <a:xfrm>
            <a:off x="457200" y="269875"/>
            <a:ext cx="8178800" cy="6111875"/>
            <a:chOff x="288" y="170"/>
            <a:chExt cx="5152" cy="3850"/>
          </a:xfrm>
        </p:grpSpPr>
        <p:sp>
          <p:nvSpPr>
            <p:cNvPr id="211977" name="Rectangle 9"/>
            <p:cNvSpPr>
              <a:spLocks noChangeArrowheads="1"/>
            </p:cNvSpPr>
            <p:nvPr/>
          </p:nvSpPr>
          <p:spPr bwMode="auto">
            <a:xfrm>
              <a:off x="2496" y="170"/>
              <a:ext cx="153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800" dirty="0">
                  <a:solidFill>
                    <a:srgbClr val="FF0000"/>
                  </a:solidFill>
                  <a:latin typeface="Helvetica" charset="0"/>
                </a:rPr>
                <a:t>Detected in IR</a:t>
              </a:r>
              <a:endParaRPr lang="en-US" altLang="ja-JP" sz="2400" dirty="0">
                <a:latin typeface="Times New Roman" charset="0"/>
              </a:endParaRPr>
            </a:p>
          </p:txBody>
        </p:sp>
        <p:sp>
          <p:nvSpPr>
            <p:cNvPr id="211978" name="Rectangle 10"/>
            <p:cNvSpPr>
              <a:spLocks noChangeArrowheads="1"/>
            </p:cNvSpPr>
            <p:nvPr/>
          </p:nvSpPr>
          <p:spPr bwMode="auto">
            <a:xfrm>
              <a:off x="1746" y="799"/>
              <a:ext cx="454" cy="18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79" name="Rectangle 11"/>
            <p:cNvSpPr>
              <a:spLocks noChangeArrowheads="1"/>
            </p:cNvSpPr>
            <p:nvPr/>
          </p:nvSpPr>
          <p:spPr bwMode="auto">
            <a:xfrm>
              <a:off x="336" y="3024"/>
              <a:ext cx="2016"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0" name="Rectangle 12"/>
            <p:cNvSpPr>
              <a:spLocks noChangeArrowheads="1"/>
            </p:cNvSpPr>
            <p:nvPr/>
          </p:nvSpPr>
          <p:spPr bwMode="auto">
            <a:xfrm>
              <a:off x="384" y="1304"/>
              <a:ext cx="2995" cy="176"/>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1" name="Rectangle 13"/>
            <p:cNvSpPr>
              <a:spLocks noChangeArrowheads="1"/>
            </p:cNvSpPr>
            <p:nvPr/>
          </p:nvSpPr>
          <p:spPr bwMode="auto">
            <a:xfrm flipV="1">
              <a:off x="3107" y="799"/>
              <a:ext cx="771" cy="18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2" name="Rectangle 14"/>
            <p:cNvSpPr>
              <a:spLocks noChangeArrowheads="1"/>
            </p:cNvSpPr>
            <p:nvPr/>
          </p:nvSpPr>
          <p:spPr bwMode="auto">
            <a:xfrm>
              <a:off x="384" y="968"/>
              <a:ext cx="1776" cy="19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3" name="Rectangle 15"/>
            <p:cNvSpPr>
              <a:spLocks noChangeArrowheads="1"/>
            </p:cNvSpPr>
            <p:nvPr/>
          </p:nvSpPr>
          <p:spPr bwMode="auto">
            <a:xfrm>
              <a:off x="4331" y="1298"/>
              <a:ext cx="908" cy="18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dirty="0"/>
            </a:p>
          </p:txBody>
        </p:sp>
        <p:sp>
          <p:nvSpPr>
            <p:cNvPr id="211984" name="Rectangle 16"/>
            <p:cNvSpPr>
              <a:spLocks noChangeArrowheads="1"/>
            </p:cNvSpPr>
            <p:nvPr/>
          </p:nvSpPr>
          <p:spPr bwMode="auto">
            <a:xfrm>
              <a:off x="816" y="1640"/>
              <a:ext cx="2245" cy="157"/>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5" name="Rectangle 17"/>
            <p:cNvSpPr>
              <a:spLocks noChangeArrowheads="1"/>
            </p:cNvSpPr>
            <p:nvPr/>
          </p:nvSpPr>
          <p:spPr bwMode="auto">
            <a:xfrm>
              <a:off x="1872" y="1784"/>
              <a:ext cx="384"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6" name="Rectangle 18"/>
            <p:cNvSpPr>
              <a:spLocks noChangeArrowheads="1"/>
            </p:cNvSpPr>
            <p:nvPr/>
          </p:nvSpPr>
          <p:spPr bwMode="auto">
            <a:xfrm>
              <a:off x="2200" y="1752"/>
              <a:ext cx="409" cy="149"/>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7" name="Rectangle 19"/>
            <p:cNvSpPr>
              <a:spLocks noChangeArrowheads="1"/>
            </p:cNvSpPr>
            <p:nvPr/>
          </p:nvSpPr>
          <p:spPr bwMode="auto">
            <a:xfrm>
              <a:off x="2971" y="1797"/>
              <a:ext cx="2256"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8" name="Rectangle 20"/>
            <p:cNvSpPr>
              <a:spLocks noChangeArrowheads="1"/>
            </p:cNvSpPr>
            <p:nvPr/>
          </p:nvSpPr>
          <p:spPr bwMode="auto">
            <a:xfrm flipV="1">
              <a:off x="384" y="1928"/>
              <a:ext cx="5040"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89" name="Rectangle 21"/>
            <p:cNvSpPr>
              <a:spLocks noChangeArrowheads="1"/>
            </p:cNvSpPr>
            <p:nvPr/>
          </p:nvSpPr>
          <p:spPr bwMode="auto">
            <a:xfrm>
              <a:off x="2976" y="3604"/>
              <a:ext cx="2464"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0" name="Rectangle 22"/>
            <p:cNvSpPr>
              <a:spLocks noChangeArrowheads="1"/>
            </p:cNvSpPr>
            <p:nvPr/>
          </p:nvSpPr>
          <p:spPr bwMode="auto">
            <a:xfrm>
              <a:off x="384" y="2069"/>
              <a:ext cx="2496" cy="18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1" name="Rectangle 23"/>
            <p:cNvSpPr>
              <a:spLocks noChangeArrowheads="1"/>
            </p:cNvSpPr>
            <p:nvPr/>
          </p:nvSpPr>
          <p:spPr bwMode="auto">
            <a:xfrm>
              <a:off x="624" y="2360"/>
              <a:ext cx="4800" cy="19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2" name="Rectangle 24"/>
            <p:cNvSpPr>
              <a:spLocks noChangeArrowheads="1"/>
            </p:cNvSpPr>
            <p:nvPr/>
          </p:nvSpPr>
          <p:spPr bwMode="auto">
            <a:xfrm>
              <a:off x="288" y="2523"/>
              <a:ext cx="2819" cy="206"/>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3" name="Rectangle 25"/>
            <p:cNvSpPr>
              <a:spLocks noChangeArrowheads="1"/>
            </p:cNvSpPr>
            <p:nvPr/>
          </p:nvSpPr>
          <p:spPr bwMode="auto">
            <a:xfrm>
              <a:off x="672" y="2872"/>
              <a:ext cx="328" cy="15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4" name="Rectangle 26"/>
            <p:cNvSpPr>
              <a:spLocks noChangeArrowheads="1"/>
            </p:cNvSpPr>
            <p:nvPr/>
          </p:nvSpPr>
          <p:spPr bwMode="auto">
            <a:xfrm>
              <a:off x="2381" y="2880"/>
              <a:ext cx="2976"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5" name="Rectangle 27"/>
            <p:cNvSpPr>
              <a:spLocks noChangeArrowheads="1"/>
            </p:cNvSpPr>
            <p:nvPr/>
          </p:nvSpPr>
          <p:spPr bwMode="auto">
            <a:xfrm>
              <a:off x="384" y="3249"/>
              <a:ext cx="4656"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6" name="Rectangle 28"/>
            <p:cNvSpPr>
              <a:spLocks noChangeArrowheads="1"/>
            </p:cNvSpPr>
            <p:nvPr/>
          </p:nvSpPr>
          <p:spPr bwMode="auto">
            <a:xfrm>
              <a:off x="384" y="3876"/>
              <a:ext cx="4656"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7" name="Rectangle 29"/>
            <p:cNvSpPr>
              <a:spLocks noChangeArrowheads="1"/>
            </p:cNvSpPr>
            <p:nvPr/>
          </p:nvSpPr>
          <p:spPr bwMode="auto">
            <a:xfrm>
              <a:off x="384" y="3740"/>
              <a:ext cx="4944"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8" name="Rectangle 30"/>
            <p:cNvSpPr>
              <a:spLocks noChangeArrowheads="1"/>
            </p:cNvSpPr>
            <p:nvPr/>
          </p:nvSpPr>
          <p:spPr bwMode="auto">
            <a:xfrm>
              <a:off x="1104" y="3604"/>
              <a:ext cx="1392"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99" name="Rectangle 31"/>
            <p:cNvSpPr>
              <a:spLocks noChangeArrowheads="1"/>
            </p:cNvSpPr>
            <p:nvPr/>
          </p:nvSpPr>
          <p:spPr bwMode="auto">
            <a:xfrm>
              <a:off x="2699" y="3022"/>
              <a:ext cx="1872"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12" name="Rectangle 44"/>
            <p:cNvSpPr>
              <a:spLocks noChangeArrowheads="1"/>
            </p:cNvSpPr>
            <p:nvPr/>
          </p:nvSpPr>
          <p:spPr bwMode="auto">
            <a:xfrm>
              <a:off x="4785" y="3024"/>
              <a:ext cx="576"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grpSp>
        <p:nvGrpSpPr>
          <p:cNvPr id="212021" name="Group 53"/>
          <p:cNvGrpSpPr>
            <a:grpSpLocks/>
          </p:cNvGrpSpPr>
          <p:nvPr/>
        </p:nvGrpSpPr>
        <p:grpSpPr bwMode="auto">
          <a:xfrm>
            <a:off x="457200" y="304800"/>
            <a:ext cx="8686800" cy="5645150"/>
            <a:chOff x="288" y="192"/>
            <a:chExt cx="5472" cy="3556"/>
          </a:xfrm>
        </p:grpSpPr>
        <p:sp>
          <p:nvSpPr>
            <p:cNvPr id="212006" name="Rectangle 38"/>
            <p:cNvSpPr>
              <a:spLocks noChangeArrowheads="1"/>
            </p:cNvSpPr>
            <p:nvPr/>
          </p:nvSpPr>
          <p:spPr bwMode="auto">
            <a:xfrm>
              <a:off x="4921" y="799"/>
              <a:ext cx="542"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08" name="Rectangle 40"/>
            <p:cNvSpPr>
              <a:spLocks noChangeArrowheads="1"/>
            </p:cNvSpPr>
            <p:nvPr/>
          </p:nvSpPr>
          <p:spPr bwMode="auto">
            <a:xfrm>
              <a:off x="1791" y="2837"/>
              <a:ext cx="336" cy="19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nvGrpSpPr>
            <p:cNvPr id="18444" name="Group 52"/>
            <p:cNvGrpSpPr>
              <a:grpSpLocks/>
            </p:cNvGrpSpPr>
            <p:nvPr/>
          </p:nvGrpSpPr>
          <p:grpSpPr bwMode="auto">
            <a:xfrm>
              <a:off x="288" y="192"/>
              <a:ext cx="5472" cy="3556"/>
              <a:chOff x="288" y="192"/>
              <a:chExt cx="5472" cy="3556"/>
            </a:xfrm>
          </p:grpSpPr>
          <p:sp>
            <p:nvSpPr>
              <p:cNvPr id="211975" name="Rectangle 7"/>
              <p:cNvSpPr>
                <a:spLocks noChangeArrowheads="1"/>
              </p:cNvSpPr>
              <p:nvPr/>
            </p:nvSpPr>
            <p:spPr bwMode="auto">
              <a:xfrm>
                <a:off x="4513" y="3016"/>
                <a:ext cx="288" cy="15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1972" name="Rectangle 4"/>
              <p:cNvSpPr>
                <a:spLocks noChangeArrowheads="1"/>
              </p:cNvSpPr>
              <p:nvPr/>
            </p:nvSpPr>
            <p:spPr bwMode="auto">
              <a:xfrm>
                <a:off x="1292" y="2837"/>
                <a:ext cx="480" cy="176"/>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01" name="Rectangle 33"/>
              <p:cNvSpPr>
                <a:spLocks noChangeArrowheads="1"/>
              </p:cNvSpPr>
              <p:nvPr/>
            </p:nvSpPr>
            <p:spPr bwMode="auto">
              <a:xfrm>
                <a:off x="2256" y="1781"/>
                <a:ext cx="316"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02" name="Rectangle 34"/>
              <p:cNvSpPr>
                <a:spLocks noChangeArrowheads="1"/>
              </p:cNvSpPr>
              <p:nvPr/>
            </p:nvSpPr>
            <p:spPr bwMode="auto">
              <a:xfrm>
                <a:off x="3742" y="845"/>
                <a:ext cx="858" cy="120"/>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03" name="Rectangle 35"/>
              <p:cNvSpPr>
                <a:spLocks noChangeArrowheads="1"/>
              </p:cNvSpPr>
              <p:nvPr/>
            </p:nvSpPr>
            <p:spPr bwMode="auto">
              <a:xfrm>
                <a:off x="4150" y="192"/>
                <a:ext cx="161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a:solidFill>
                      <a:srgbClr val="FF0000"/>
                    </a:solidFill>
                    <a:latin typeface="Helvetica" charset="0"/>
                  </a:rPr>
                  <a:t>Only(≒Nonpolar)</a:t>
                </a:r>
                <a:endParaRPr lang="en-US" altLang="ja-JP" sz="2400">
                  <a:latin typeface="Helvetica" charset="0"/>
                </a:endParaRPr>
              </a:p>
            </p:txBody>
          </p:sp>
          <p:sp>
            <p:nvSpPr>
              <p:cNvPr id="212004" name="Rectangle 36"/>
              <p:cNvSpPr>
                <a:spLocks noChangeArrowheads="1"/>
              </p:cNvSpPr>
              <p:nvPr/>
            </p:nvSpPr>
            <p:spPr bwMode="auto">
              <a:xfrm>
                <a:off x="657" y="821"/>
                <a:ext cx="1129"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07" name="Rectangle 39"/>
              <p:cNvSpPr>
                <a:spLocks noChangeArrowheads="1"/>
              </p:cNvSpPr>
              <p:nvPr/>
            </p:nvSpPr>
            <p:spPr bwMode="auto">
              <a:xfrm>
                <a:off x="2496" y="3604"/>
                <a:ext cx="503"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09" name="Rectangle 41"/>
              <p:cNvSpPr>
                <a:spLocks noChangeArrowheads="1"/>
              </p:cNvSpPr>
              <p:nvPr/>
            </p:nvSpPr>
            <p:spPr bwMode="auto">
              <a:xfrm>
                <a:off x="2562" y="1752"/>
                <a:ext cx="408" cy="173"/>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10" name="Rectangle 42"/>
              <p:cNvSpPr>
                <a:spLocks noChangeArrowheads="1"/>
              </p:cNvSpPr>
              <p:nvPr/>
            </p:nvSpPr>
            <p:spPr bwMode="auto">
              <a:xfrm>
                <a:off x="288" y="2861"/>
                <a:ext cx="407"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05" name="Rectangle 37"/>
              <p:cNvSpPr>
                <a:spLocks noChangeArrowheads="1"/>
              </p:cNvSpPr>
              <p:nvPr/>
            </p:nvSpPr>
            <p:spPr bwMode="auto">
              <a:xfrm>
                <a:off x="2517" y="837"/>
                <a:ext cx="271" cy="144"/>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12016" name="Rectangle 48"/>
              <p:cNvSpPr>
                <a:spLocks noChangeArrowheads="1"/>
              </p:cNvSpPr>
              <p:nvPr/>
            </p:nvSpPr>
            <p:spPr bwMode="auto">
              <a:xfrm>
                <a:off x="2352" y="2976"/>
                <a:ext cx="336" cy="192"/>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grpSp>
      <p:sp>
        <p:nvSpPr>
          <p:cNvPr id="212022" name="Rectangle 54"/>
          <p:cNvSpPr>
            <a:spLocks noChangeArrowheads="1"/>
          </p:cNvSpPr>
          <p:nvPr/>
        </p:nvSpPr>
        <p:spPr bwMode="auto">
          <a:xfrm>
            <a:off x="-324544" y="6453336"/>
            <a:ext cx="1183322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2">
              <a:spcBef>
                <a:spcPct val="20000"/>
              </a:spcBef>
              <a:buFont typeface="Wingdings" charset="0"/>
              <a:buNone/>
              <a:defRPr/>
            </a:pPr>
            <a:r>
              <a:rPr kumimoji="0" lang="en-US" altLang="ja-JP" sz="2400" dirty="0">
                <a:solidFill>
                  <a:srgbClr val="000066"/>
                </a:solidFill>
              </a:rPr>
              <a:t>Few IR </a:t>
            </a:r>
            <a:r>
              <a:rPr kumimoji="0" lang="ja-JP" altLang="en-US" sz="2400" dirty="0">
                <a:solidFill>
                  <a:srgbClr val="000066"/>
                </a:solidFill>
              </a:rPr>
              <a:t>“</a:t>
            </a:r>
            <a:r>
              <a:rPr kumimoji="0" lang="en-US" altLang="ja-JP" sz="2400" dirty="0">
                <a:solidFill>
                  <a:srgbClr val="000066"/>
                </a:solidFill>
              </a:rPr>
              <a:t>line survey</a:t>
            </a:r>
            <a:r>
              <a:rPr kumimoji="0" lang="ja-JP" altLang="en-US" sz="2400" dirty="0">
                <a:solidFill>
                  <a:srgbClr val="000066"/>
                </a:solidFill>
              </a:rPr>
              <a:t>”</a:t>
            </a:r>
            <a:r>
              <a:rPr kumimoji="0" lang="en-US" altLang="ja-JP" sz="2400" dirty="0">
                <a:solidFill>
                  <a:srgbClr val="000066"/>
                </a:solidFill>
              </a:rPr>
              <a:t> in IR, </a:t>
            </a:r>
            <a:r>
              <a:rPr kumimoji="0" lang="ja-JP" altLang="en-US" sz="2400" dirty="0">
                <a:solidFill>
                  <a:srgbClr val="000066"/>
                </a:solidFill>
              </a:rPr>
              <a:t>“</a:t>
            </a:r>
            <a:r>
              <a:rPr kumimoji="0" lang="en-US" altLang="ja-JP" sz="2400" dirty="0">
                <a:solidFill>
                  <a:srgbClr val="000066"/>
                </a:solidFill>
              </a:rPr>
              <a:t>No</a:t>
            </a:r>
            <a:r>
              <a:rPr kumimoji="0" lang="ja-JP" altLang="en-US" sz="2400" dirty="0">
                <a:solidFill>
                  <a:srgbClr val="000066"/>
                </a:solidFill>
              </a:rPr>
              <a:t>”</a:t>
            </a:r>
            <a:r>
              <a:rPr kumimoji="0" lang="en-US" altLang="ja-JP" sz="2400" dirty="0">
                <a:solidFill>
                  <a:srgbClr val="000066"/>
                </a:solidFill>
              </a:rPr>
              <a:t> laboratory IR data</a:t>
            </a:r>
            <a:endParaRPr kumimoji="0" lang="en-US" altLang="ja-JP" sz="1800" dirty="0">
              <a:solidFill>
                <a:srgbClr val="000066"/>
              </a:solidFill>
            </a:endParaRPr>
          </a:p>
          <a:p>
            <a:pPr lvl="2">
              <a:spcBef>
                <a:spcPct val="20000"/>
              </a:spcBef>
              <a:buFont typeface="Wingdings" charset="0"/>
              <a:buNone/>
              <a:defRPr/>
            </a:pPr>
            <a:r>
              <a:rPr kumimoji="0" lang="en-US" altLang="ja-JP" sz="1800" dirty="0">
                <a:solidFill>
                  <a:srgbClr val="000066"/>
                </a:solidFill>
              </a:rPr>
              <a:t> </a:t>
            </a:r>
            <a:r>
              <a:rPr kumimoji="0" lang="en-US" altLang="ja-JP" sz="1800" dirty="0">
                <a:solidFill>
                  <a:srgbClr val="000066"/>
                </a:solidFill>
                <a:latin typeface="Arial" charset="0"/>
              </a:rPr>
              <a:t>Orion KL, 4-25 </a:t>
            </a:r>
            <a:r>
              <a:rPr kumimoji="0" lang="en-US" altLang="ja-JP" sz="1800" dirty="0">
                <a:solidFill>
                  <a:srgbClr val="000066"/>
                </a:solidFill>
                <a:latin typeface="Symbol" charset="0"/>
              </a:rPr>
              <a:t>m</a:t>
            </a:r>
            <a:r>
              <a:rPr kumimoji="0" lang="en-US" altLang="ja-JP" sz="1800" dirty="0">
                <a:solidFill>
                  <a:srgbClr val="000066"/>
                </a:solidFill>
                <a:latin typeface="Arial" charset="0"/>
              </a:rPr>
              <a:t>m, IRTF (3.0 m) &amp; IRSHELL (Evans et al. 1991)</a:t>
            </a:r>
          </a:p>
          <a:p>
            <a:pPr lvl="2">
              <a:spcBef>
                <a:spcPct val="20000"/>
              </a:spcBef>
              <a:buFont typeface="Wingdings" charset="0"/>
              <a:buNone/>
              <a:defRPr/>
            </a:pPr>
            <a:r>
              <a:rPr kumimoji="0" lang="en-US" altLang="ja-JP" sz="1800" dirty="0">
                <a:solidFill>
                  <a:srgbClr val="000066"/>
                </a:solidFill>
                <a:latin typeface="Arial" charset="0"/>
              </a:rPr>
              <a:t>IRC+10216, 8-13 </a:t>
            </a:r>
            <a:r>
              <a:rPr kumimoji="0" lang="en-US" altLang="ja-JP" sz="1800" dirty="0" err="1">
                <a:solidFill>
                  <a:srgbClr val="000066"/>
                </a:solidFill>
                <a:latin typeface="Symbol" charset="0"/>
              </a:rPr>
              <a:t>m</a:t>
            </a:r>
            <a:r>
              <a:rPr kumimoji="0" lang="en-US" altLang="ja-JP" sz="1800" dirty="0" err="1">
                <a:solidFill>
                  <a:srgbClr val="000066"/>
                </a:solidFill>
                <a:latin typeface="Arial" charset="0"/>
              </a:rPr>
              <a:t>mKitt</a:t>
            </a:r>
            <a:r>
              <a:rPr kumimoji="0" lang="en-US" altLang="ja-JP" sz="1800" dirty="0">
                <a:solidFill>
                  <a:srgbClr val="000066"/>
                </a:solidFill>
                <a:latin typeface="Arial" charset="0"/>
              </a:rPr>
              <a:t> Peak </a:t>
            </a:r>
            <a:r>
              <a:rPr kumimoji="0" lang="en-US" altLang="ja-JP" sz="1800" dirty="0" err="1">
                <a:solidFill>
                  <a:srgbClr val="000066"/>
                </a:solidFill>
                <a:latin typeface="Arial" charset="0"/>
              </a:rPr>
              <a:t>Mayall</a:t>
            </a:r>
            <a:r>
              <a:rPr kumimoji="0" lang="en-US" altLang="ja-JP" sz="1800" dirty="0">
                <a:solidFill>
                  <a:srgbClr val="000066"/>
                </a:solidFill>
                <a:latin typeface="Arial" charset="0"/>
              </a:rPr>
              <a:t> telescope (3.8 m) &amp; FTS (</a:t>
            </a:r>
            <a:r>
              <a:rPr kumimoji="0" lang="en-US" altLang="ja-JP" sz="1800" dirty="0" err="1">
                <a:solidFill>
                  <a:srgbClr val="000066"/>
                </a:solidFill>
                <a:latin typeface="Arial" charset="0"/>
              </a:rPr>
              <a:t>Keady</a:t>
            </a:r>
            <a:r>
              <a:rPr kumimoji="0" lang="en-US" altLang="ja-JP" sz="1800" dirty="0">
                <a:solidFill>
                  <a:srgbClr val="000066"/>
                </a:solidFill>
                <a:latin typeface="Arial" charset="0"/>
              </a:rPr>
              <a:t> &amp; Ridgway 1993, Boyle et al. 1994)</a:t>
            </a:r>
          </a:p>
        </p:txBody>
      </p:sp>
      <p:sp>
        <p:nvSpPr>
          <p:cNvPr id="212023" name="Rectangle 55"/>
          <p:cNvSpPr>
            <a:spLocks noChangeArrowheads="1"/>
          </p:cNvSpPr>
          <p:nvPr/>
        </p:nvSpPr>
        <p:spPr bwMode="auto">
          <a:xfrm>
            <a:off x="10317163" y="4903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ja-JP" altLang="en-US"/>
          </a:p>
        </p:txBody>
      </p:sp>
      <p:sp>
        <p:nvSpPr>
          <p:cNvPr id="2" name="テキスト ボックス 1"/>
          <p:cNvSpPr txBox="1">
            <a:spLocks noChangeArrowheads="1"/>
          </p:cNvSpPr>
          <p:nvPr/>
        </p:nvSpPr>
        <p:spPr bwMode="auto">
          <a:xfrm>
            <a:off x="8243888" y="1989138"/>
            <a:ext cx="1008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r>
              <a:rPr lang="en-US" altLang="ja-JP" sz="1600" b="1" i="1">
                <a:solidFill>
                  <a:srgbClr val="3333CC"/>
                </a:solidFill>
                <a:latin typeface="A-CID 中ゴシックBBB" charset="0"/>
                <a:ea typeface="A-CID 中ゴシックBBB" charset="0"/>
                <a:cs typeface="A-CID 中ゴシックBBB" charset="0"/>
              </a:rPr>
              <a:t>C</a:t>
            </a:r>
            <a:r>
              <a:rPr lang="en-US" altLang="ja-JP" sz="1600" b="1" i="1" baseline="-25000">
                <a:solidFill>
                  <a:srgbClr val="3333CC"/>
                </a:solidFill>
                <a:latin typeface="A-CID 中ゴシックBBB" charset="0"/>
                <a:ea typeface="A-CID 中ゴシックBBB" charset="0"/>
                <a:cs typeface="A-CID 中ゴシックBBB" charset="0"/>
              </a:rPr>
              <a:t>60, </a:t>
            </a:r>
            <a:r>
              <a:rPr lang="en-US" altLang="ja-JP" sz="1600" b="1" i="1">
                <a:solidFill>
                  <a:srgbClr val="3333CC"/>
                </a:solidFill>
                <a:latin typeface="A-CID 中ゴシックBBB" charset="0"/>
                <a:ea typeface="A-CID 中ゴシックBBB" charset="0"/>
                <a:cs typeface="A-CID 中ゴシックBBB" charset="0"/>
              </a:rPr>
              <a:t>C</a:t>
            </a:r>
            <a:r>
              <a:rPr lang="en-US" altLang="ja-JP" sz="1600" b="1" i="1" baseline="-25000">
                <a:solidFill>
                  <a:srgbClr val="3333CC"/>
                </a:solidFill>
                <a:latin typeface="A-CID 中ゴシックBBB" charset="0"/>
                <a:ea typeface="A-CID 中ゴシックBBB" charset="0"/>
                <a:cs typeface="A-CID 中ゴシックBBB" charset="0"/>
              </a:rPr>
              <a:t>70</a:t>
            </a:r>
            <a:endParaRPr lang="ja-JP" altLang="en-US" sz="1600" b="1" i="1">
              <a:solidFill>
                <a:srgbClr val="3333CC"/>
              </a:solidFill>
              <a:latin typeface="A-CID 中ゴシックBBB" charset="0"/>
              <a:ea typeface="A-CID 中ゴシックBBB" charset="0"/>
              <a:cs typeface="A-CID 中ゴシックBBB" charset="0"/>
            </a:endParaRPr>
          </a:p>
          <a:p>
            <a:r>
              <a:rPr lang="en-US" altLang="ja-JP" sz="1600">
                <a:solidFill>
                  <a:srgbClr val="3333CC"/>
                </a:solidFill>
              </a:rPr>
              <a:t>(Spitzer)</a:t>
            </a:r>
            <a:endParaRPr lang="ja-JP" altLang="en-US" sz="1600">
              <a:solidFill>
                <a:srgbClr val="3333CC"/>
              </a:solidFill>
            </a:endParaRPr>
          </a:p>
        </p:txBody>
      </p:sp>
      <p:sp>
        <p:nvSpPr>
          <p:cNvPr id="3" name="テキスト ボックス 2"/>
          <p:cNvSpPr txBox="1">
            <a:spLocks noChangeArrowheads="1"/>
          </p:cNvSpPr>
          <p:nvPr/>
        </p:nvSpPr>
        <p:spPr bwMode="auto">
          <a:xfrm>
            <a:off x="5003800" y="4005263"/>
            <a:ext cx="3879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tx1"/>
                </a:solidFill>
                <a:latin typeface="Bookman Old Style" charset="0"/>
                <a:ea typeface="ＭＳ Ｐゴシック" charset="0"/>
                <a:cs typeface="ＭＳ Ｐゴシック" charset="0"/>
              </a:defRPr>
            </a:lvl1pPr>
            <a:lvl2pPr marL="742950" indent="-285750">
              <a:defRPr kumimoji="1" sz="2000">
                <a:solidFill>
                  <a:schemeClr val="tx1"/>
                </a:solidFill>
                <a:latin typeface="Bookman Old Style" charset="0"/>
                <a:ea typeface="ＭＳ Ｐゴシック" charset="0"/>
              </a:defRPr>
            </a:lvl2pPr>
            <a:lvl3pPr marL="1143000" indent="-228600">
              <a:defRPr kumimoji="1" sz="2000">
                <a:solidFill>
                  <a:schemeClr val="tx1"/>
                </a:solidFill>
                <a:latin typeface="Bookman Old Style" charset="0"/>
                <a:ea typeface="ＭＳ Ｐゴシック" charset="0"/>
              </a:defRPr>
            </a:lvl3pPr>
            <a:lvl4pPr marL="1600200" indent="-228600">
              <a:defRPr kumimoji="1" sz="2000">
                <a:solidFill>
                  <a:schemeClr val="tx1"/>
                </a:solidFill>
                <a:latin typeface="Bookman Old Style" charset="0"/>
                <a:ea typeface="ＭＳ Ｐゴシック" charset="0"/>
              </a:defRPr>
            </a:lvl4pPr>
            <a:lvl5pPr marL="2057400" indent="-228600">
              <a:defRPr kumimoji="1" sz="2000">
                <a:solidFill>
                  <a:schemeClr val="tx1"/>
                </a:solidFill>
                <a:latin typeface="Bookman Old Style" charset="0"/>
                <a:ea typeface="ＭＳ Ｐゴシック" charset="0"/>
              </a:defRPr>
            </a:lvl5pPr>
            <a:lvl6pPr marL="2514600" indent="-228600" fontAlgn="base">
              <a:spcBef>
                <a:spcPct val="0"/>
              </a:spcBef>
              <a:spcAft>
                <a:spcPct val="0"/>
              </a:spcAft>
              <a:defRPr kumimoji="1" sz="2000">
                <a:solidFill>
                  <a:schemeClr val="tx1"/>
                </a:solidFill>
                <a:latin typeface="Bookman Old Style" charset="0"/>
                <a:ea typeface="ＭＳ Ｐゴシック" charset="0"/>
              </a:defRPr>
            </a:lvl6pPr>
            <a:lvl7pPr marL="2971800" indent="-228600" fontAlgn="base">
              <a:spcBef>
                <a:spcPct val="0"/>
              </a:spcBef>
              <a:spcAft>
                <a:spcPct val="0"/>
              </a:spcAft>
              <a:defRPr kumimoji="1" sz="2000">
                <a:solidFill>
                  <a:schemeClr val="tx1"/>
                </a:solidFill>
                <a:latin typeface="Bookman Old Style" charset="0"/>
                <a:ea typeface="ＭＳ Ｐゴシック" charset="0"/>
              </a:defRPr>
            </a:lvl7pPr>
            <a:lvl8pPr marL="3429000" indent="-228600" fontAlgn="base">
              <a:spcBef>
                <a:spcPct val="0"/>
              </a:spcBef>
              <a:spcAft>
                <a:spcPct val="0"/>
              </a:spcAft>
              <a:defRPr kumimoji="1" sz="2000">
                <a:solidFill>
                  <a:schemeClr val="tx1"/>
                </a:solidFill>
                <a:latin typeface="Bookman Old Style" charset="0"/>
                <a:ea typeface="ＭＳ Ｐゴシック" charset="0"/>
              </a:defRPr>
            </a:lvl8pPr>
            <a:lvl9pPr marL="3886200" indent="-228600" fontAlgn="base">
              <a:spcBef>
                <a:spcPct val="0"/>
              </a:spcBef>
              <a:spcAft>
                <a:spcPct val="0"/>
              </a:spcAft>
              <a:defRPr kumimoji="1" sz="2000">
                <a:solidFill>
                  <a:schemeClr val="tx1"/>
                </a:solidFill>
                <a:latin typeface="Bookman Old Style" charset="0"/>
                <a:ea typeface="ＭＳ Ｐゴシック" charset="0"/>
              </a:defRPr>
            </a:lvl9pPr>
          </a:lstStyle>
          <a:p>
            <a:r>
              <a:rPr lang="en-US" altLang="ja-JP" sz="1600">
                <a:solidFill>
                  <a:srgbClr val="000000"/>
                </a:solidFill>
                <a:latin typeface="Helvetica" charset="0"/>
                <a:ea typeface="HiraKakuPro-W3" charset="0"/>
                <a:cs typeface="HiraKakuPro-W3" charset="0"/>
              </a:rPr>
              <a:t>, </a:t>
            </a:r>
            <a:r>
              <a:rPr lang="en-US" altLang="ja-JP" sz="1600">
                <a:solidFill>
                  <a:srgbClr val="3333CC"/>
                </a:solidFill>
                <a:latin typeface="Helvetica" charset="0"/>
                <a:ea typeface="HiraKakuPro-W3" charset="0"/>
                <a:cs typeface="HiraKakuPro-W3" charset="0"/>
              </a:rPr>
              <a:t>H</a:t>
            </a:r>
            <a:r>
              <a:rPr lang="en-US" altLang="ja-JP" sz="1600" baseline="-25000">
                <a:solidFill>
                  <a:srgbClr val="3333CC"/>
                </a:solidFill>
                <a:latin typeface="Helvetica" charset="0"/>
                <a:ea typeface="HiraKakuPro-W3" charset="0"/>
                <a:cs typeface="HiraKakuPro-W3" charset="0"/>
              </a:rPr>
              <a:t>2</a:t>
            </a:r>
            <a:r>
              <a:rPr lang="en-US" altLang="ja-JP" sz="1600">
                <a:solidFill>
                  <a:srgbClr val="3333CC"/>
                </a:solidFill>
                <a:latin typeface="Helvetica" charset="0"/>
                <a:ea typeface="HiraKakuPro-W3" charset="0"/>
                <a:cs typeface="HiraKakuPro-W3" charset="0"/>
              </a:rPr>
              <a:t>O</a:t>
            </a:r>
            <a:r>
              <a:rPr lang="en-US" altLang="ja-JP" sz="1600" baseline="30000">
                <a:solidFill>
                  <a:srgbClr val="3333CC"/>
                </a:solidFill>
                <a:latin typeface="Helvetica" charset="0"/>
                <a:ea typeface="HiraKakuPro-W3" charset="0"/>
                <a:cs typeface="HiraKakuPro-W3" charset="0"/>
              </a:rPr>
              <a:t>+</a:t>
            </a:r>
            <a:r>
              <a:rPr lang="en-US" altLang="ja-JP" sz="1600">
                <a:solidFill>
                  <a:srgbClr val="000000"/>
                </a:solidFill>
                <a:latin typeface="Helvetica" charset="0"/>
                <a:ea typeface="HiraKakuPro-W3" charset="0"/>
                <a:cs typeface="HiraKakuPro-W3" charset="0"/>
              </a:rPr>
              <a:t>, </a:t>
            </a:r>
            <a:r>
              <a:rPr lang="en-US" altLang="ja-JP" sz="1600">
                <a:solidFill>
                  <a:srgbClr val="3333CC"/>
                </a:solidFill>
                <a:latin typeface="Helvetica" charset="0"/>
                <a:ea typeface="HiraKakuPro-W3" charset="0"/>
                <a:cs typeface="HiraKakuPro-W3" charset="0"/>
              </a:rPr>
              <a:t>H</a:t>
            </a:r>
            <a:r>
              <a:rPr lang="en-US" altLang="ja-JP" sz="1600" baseline="-25000">
                <a:solidFill>
                  <a:srgbClr val="3333CC"/>
                </a:solidFill>
                <a:latin typeface="Helvetica" charset="0"/>
                <a:ea typeface="HiraKakuPro-W3" charset="0"/>
                <a:cs typeface="HiraKakuPro-W3" charset="0"/>
              </a:rPr>
              <a:t>3</a:t>
            </a:r>
            <a:r>
              <a:rPr lang="en-US" altLang="ja-JP" sz="1600">
                <a:solidFill>
                  <a:srgbClr val="3333CC"/>
                </a:solidFill>
                <a:latin typeface="Helvetica" charset="0"/>
                <a:ea typeface="HiraKakuPro-W3" charset="0"/>
                <a:cs typeface="HiraKakuPro-W3" charset="0"/>
              </a:rPr>
              <a:t>O</a:t>
            </a:r>
            <a:r>
              <a:rPr lang="en-US" altLang="ja-JP" sz="1600" baseline="30000">
                <a:solidFill>
                  <a:srgbClr val="3333CC"/>
                </a:solidFill>
                <a:latin typeface="Helvetica" charset="0"/>
                <a:ea typeface="HiraKakuPro-W3" charset="0"/>
                <a:cs typeface="HiraKakuPro-W3" charset="0"/>
              </a:rPr>
              <a:t>+</a:t>
            </a:r>
            <a:r>
              <a:rPr lang="en-US" altLang="ja-JP" sz="1600">
                <a:solidFill>
                  <a:srgbClr val="000000"/>
                </a:solidFill>
                <a:latin typeface="Helvetica" charset="0"/>
                <a:ea typeface="HiraKakuPro-W3" charset="0"/>
                <a:cs typeface="HiraKakuPro-W3" charset="0"/>
              </a:rPr>
              <a:t>, </a:t>
            </a:r>
            <a:r>
              <a:rPr lang="en-US" altLang="ja-JP" sz="1600">
                <a:solidFill>
                  <a:srgbClr val="3333CC"/>
                </a:solidFill>
                <a:latin typeface="Helvetica" charset="0"/>
                <a:ea typeface="HiraKakuPro-W3" charset="0"/>
                <a:cs typeface="HiraKakuPro-W3" charset="0"/>
              </a:rPr>
              <a:t>OH</a:t>
            </a:r>
            <a:r>
              <a:rPr lang="en-US" altLang="ja-JP" sz="1600" baseline="30000">
                <a:solidFill>
                  <a:srgbClr val="3333CC"/>
                </a:solidFill>
                <a:latin typeface="Helvetica" charset="0"/>
                <a:ea typeface="HiraKakuPro-W3" charset="0"/>
                <a:cs typeface="HiraKakuPro-W3" charset="0"/>
              </a:rPr>
              <a:t>+</a:t>
            </a:r>
            <a:r>
              <a:rPr lang="en-US" altLang="ja-JP" sz="1600">
                <a:solidFill>
                  <a:srgbClr val="000000"/>
                </a:solidFill>
                <a:latin typeface="Helvetica" charset="0"/>
                <a:ea typeface="HiraKakuPro-W3" charset="0"/>
                <a:cs typeface="HiraKakuPro-W3" charset="0"/>
              </a:rPr>
              <a:t>, </a:t>
            </a:r>
            <a:r>
              <a:rPr lang="en-US" altLang="ja-JP" sz="1600">
                <a:solidFill>
                  <a:srgbClr val="3333CC"/>
                </a:solidFill>
                <a:latin typeface="Helvetica" charset="0"/>
                <a:ea typeface="HiraKakuPro-W3" charset="0"/>
                <a:cs typeface="HiraKakuPro-W3" charset="0"/>
              </a:rPr>
              <a:t>SH</a:t>
            </a:r>
            <a:r>
              <a:rPr lang="en-US" altLang="ja-JP" sz="1600" baseline="30000">
                <a:solidFill>
                  <a:srgbClr val="3333CC"/>
                </a:solidFill>
                <a:latin typeface="Helvetica" charset="0"/>
                <a:ea typeface="HiraKakuPro-W3" charset="0"/>
                <a:cs typeface="HiraKakuPro-W3" charset="0"/>
              </a:rPr>
              <a:t>+</a:t>
            </a:r>
            <a:r>
              <a:rPr lang="en-US" altLang="ja-JP" sz="1600">
                <a:solidFill>
                  <a:srgbClr val="000000"/>
                </a:solidFill>
                <a:latin typeface="Helvetica" charset="0"/>
                <a:ea typeface="HiraKakuPro-W3" charset="0"/>
                <a:cs typeface="HiraKakuPro-W3" charset="0"/>
              </a:rPr>
              <a:t>, </a:t>
            </a:r>
            <a:r>
              <a:rPr lang="en-US" altLang="ja-JP" sz="1600">
                <a:solidFill>
                  <a:srgbClr val="3333CC"/>
                </a:solidFill>
                <a:latin typeface="Helvetica" charset="0"/>
                <a:ea typeface="HiraKakuPro-W3" charset="0"/>
                <a:cs typeface="HiraKakuPro-W3" charset="0"/>
              </a:rPr>
              <a:t>H</a:t>
            </a:r>
            <a:r>
              <a:rPr lang="en-US" altLang="ja-JP" sz="1600" baseline="-25000">
                <a:solidFill>
                  <a:srgbClr val="3333CC"/>
                </a:solidFill>
                <a:latin typeface="Helvetica" charset="0"/>
                <a:ea typeface="HiraKakuPro-W3" charset="0"/>
                <a:cs typeface="HiraKakuPro-W3" charset="0"/>
              </a:rPr>
              <a:t>2</a:t>
            </a:r>
            <a:r>
              <a:rPr lang="en-US" altLang="ja-JP" sz="1600">
                <a:solidFill>
                  <a:srgbClr val="3333CC"/>
                </a:solidFill>
                <a:latin typeface="Helvetica" charset="0"/>
                <a:ea typeface="HiraKakuPro-W3" charset="0"/>
                <a:cs typeface="HiraKakuPro-W3" charset="0"/>
              </a:rPr>
              <a:t>Cl</a:t>
            </a:r>
            <a:r>
              <a:rPr lang="en-US" altLang="ja-JP" sz="1600" baseline="30000">
                <a:solidFill>
                  <a:srgbClr val="3333CC"/>
                </a:solidFill>
                <a:latin typeface="Helvetica" charset="0"/>
                <a:ea typeface="HiraKakuPro-W3" charset="0"/>
                <a:cs typeface="HiraKakuPro-W3" charset="0"/>
              </a:rPr>
              <a:t>+</a:t>
            </a:r>
            <a:r>
              <a:rPr lang="en-US" altLang="ja-JP" sz="1600">
                <a:solidFill>
                  <a:srgbClr val="3333CC"/>
                </a:solidFill>
                <a:latin typeface="Helvetica" charset="0"/>
                <a:ea typeface="HiraKakuPro-W3" charset="0"/>
                <a:cs typeface="HiraKakuPro-W3" charset="0"/>
              </a:rPr>
              <a:t>(Herschel)</a:t>
            </a:r>
            <a:endParaRPr lang="ja-JP" altLang="en-US" sz="16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2019"/>
                                        </p:tgtEl>
                                        <p:attrNameLst>
                                          <p:attrName>style.visibility</p:attrName>
                                        </p:attrNameLst>
                                      </p:cBhvr>
                                      <p:to>
                                        <p:strVal val="visible"/>
                                      </p:to>
                                    </p:set>
                                    <p:anim calcmode="lin" valueType="num">
                                      <p:cBhvr additive="base">
                                        <p:cTn id="7" dur="500" fill="hold"/>
                                        <p:tgtEl>
                                          <p:spTgt spid="212019"/>
                                        </p:tgtEl>
                                        <p:attrNameLst>
                                          <p:attrName>ppt_x</p:attrName>
                                        </p:attrNameLst>
                                      </p:cBhvr>
                                      <p:tavLst>
                                        <p:tav tm="0">
                                          <p:val>
                                            <p:strVal val="#ppt_x"/>
                                          </p:val>
                                        </p:tav>
                                        <p:tav tm="100000">
                                          <p:val>
                                            <p:strVal val="#ppt_x"/>
                                          </p:val>
                                        </p:tav>
                                      </p:tavLst>
                                    </p:anim>
                                    <p:anim calcmode="lin" valueType="num">
                                      <p:cBhvr additive="base">
                                        <p:cTn id="8" dur="500" fill="hold"/>
                                        <p:tgtEl>
                                          <p:spTgt spid="2120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2021"/>
                                        </p:tgtEl>
                                        <p:attrNameLst>
                                          <p:attrName>style.visibility</p:attrName>
                                        </p:attrNameLst>
                                      </p:cBhvr>
                                      <p:to>
                                        <p:strVal val="visible"/>
                                      </p:to>
                                    </p:set>
                                    <p:anim calcmode="lin" valueType="num">
                                      <p:cBhvr additive="base">
                                        <p:cTn id="13" dur="500" fill="hold"/>
                                        <p:tgtEl>
                                          <p:spTgt spid="212021"/>
                                        </p:tgtEl>
                                        <p:attrNameLst>
                                          <p:attrName>ppt_x</p:attrName>
                                        </p:attrNameLst>
                                      </p:cBhvr>
                                      <p:tavLst>
                                        <p:tav tm="0">
                                          <p:val>
                                            <p:strVal val="#ppt_x"/>
                                          </p:val>
                                        </p:tav>
                                        <p:tav tm="100000">
                                          <p:val>
                                            <p:strVal val="#ppt_x"/>
                                          </p:val>
                                        </p:tav>
                                      </p:tavLst>
                                    </p:anim>
                                    <p:anim calcmode="lin" valueType="num">
                                      <p:cBhvr additive="base">
                                        <p:cTn id="14" dur="500" fill="hold"/>
                                        <p:tgtEl>
                                          <p:spTgt spid="21202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2"/>
          <p:cNvGrpSpPr>
            <a:grpSpLocks/>
          </p:cNvGrpSpPr>
          <p:nvPr/>
        </p:nvGrpSpPr>
        <p:grpSpPr bwMode="auto">
          <a:xfrm>
            <a:off x="4648200" y="1371600"/>
            <a:ext cx="3795713" cy="2782888"/>
            <a:chOff x="576" y="872"/>
            <a:chExt cx="2391" cy="1753"/>
          </a:xfrm>
        </p:grpSpPr>
        <p:pic>
          <p:nvPicPr>
            <p:cNvPr id="53256" name="Picture 3" descr="Mitaka_T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 y="872"/>
              <a:ext cx="2338" cy="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7" name="Group 4"/>
            <p:cNvGrpSpPr>
              <a:grpSpLocks/>
            </p:cNvGrpSpPr>
            <p:nvPr/>
          </p:nvGrpSpPr>
          <p:grpSpPr bwMode="auto">
            <a:xfrm>
              <a:off x="576" y="1988"/>
              <a:ext cx="2391" cy="602"/>
              <a:chOff x="488" y="1996"/>
              <a:chExt cx="2391" cy="602"/>
            </a:xfrm>
          </p:grpSpPr>
          <p:sp>
            <p:nvSpPr>
              <p:cNvPr id="342021" name="Text Box 5"/>
              <p:cNvSpPr txBox="1">
                <a:spLocks noChangeArrowheads="1"/>
              </p:cNvSpPr>
              <p:nvPr/>
            </p:nvSpPr>
            <p:spPr bwMode="auto">
              <a:xfrm>
                <a:off x="502" y="2004"/>
                <a:ext cx="2377" cy="5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400" b="1">
                    <a:latin typeface="Arial" charset="0"/>
                  </a:rPr>
                  <a:t>Diameter</a:t>
                </a:r>
                <a:r>
                  <a:rPr lang="ja-JP" altLang="en-US" sz="1400" b="1">
                    <a:latin typeface="Arial" charset="0"/>
                  </a:rPr>
                  <a:t>：</a:t>
                </a:r>
                <a:r>
                  <a:rPr lang="en-US" altLang="ja-JP" sz="1400" b="1">
                    <a:latin typeface="Arial" charset="0"/>
                  </a:rPr>
                  <a:t>1.5 m</a:t>
                </a:r>
              </a:p>
              <a:p>
                <a:pPr algn="ctr">
                  <a:spcBef>
                    <a:spcPct val="50000"/>
                  </a:spcBef>
                  <a:defRPr/>
                </a:pPr>
                <a:r>
                  <a:rPr lang="en-US" altLang="ja-JP" sz="1400" b="1">
                    <a:latin typeface="Arial" charset="0"/>
                  </a:rPr>
                  <a:t>F</a:t>
                </a:r>
                <a:r>
                  <a:rPr lang="ja-JP" altLang="en-US" sz="1400" b="1">
                    <a:latin typeface="Arial" charset="0"/>
                  </a:rPr>
                  <a:t>：</a:t>
                </a:r>
                <a:r>
                  <a:rPr lang="en-US" altLang="ja-JP" sz="1400" b="1">
                    <a:latin typeface="Arial" charset="0"/>
                  </a:rPr>
                  <a:t>12.2</a:t>
                </a:r>
              </a:p>
              <a:p>
                <a:pPr algn="ctr">
                  <a:spcBef>
                    <a:spcPct val="50000"/>
                  </a:spcBef>
                  <a:defRPr/>
                </a:pPr>
                <a:r>
                  <a:rPr lang="en-US" altLang="ja-JP" sz="1400" b="1">
                    <a:latin typeface="Arial" charset="0"/>
                  </a:rPr>
                  <a:t>Field of View</a:t>
                </a:r>
                <a:r>
                  <a:rPr lang="ja-JP" altLang="en-US" sz="1400" b="1">
                    <a:latin typeface="Arial" charset="0"/>
                  </a:rPr>
                  <a:t>：</a:t>
                </a:r>
                <a:r>
                  <a:rPr lang="en-US" altLang="ja-JP" sz="1400" b="1">
                    <a:latin typeface="Arial" charset="0"/>
                  </a:rPr>
                  <a:t>15 arcsec (88.7 </a:t>
                </a:r>
                <a:r>
                  <a:rPr lang="en-US" altLang="ja-JP" sz="1400" b="1">
                    <a:latin typeface="Symbol" charset="0"/>
                  </a:rPr>
                  <a:t>m</a:t>
                </a:r>
                <a:r>
                  <a:rPr lang="en-US" altLang="ja-JP" sz="1400" b="1">
                    <a:latin typeface="Arial" charset="0"/>
                  </a:rPr>
                  <a:t>m/arcsec)</a:t>
                </a:r>
              </a:p>
            </p:txBody>
          </p:sp>
          <p:sp>
            <p:nvSpPr>
              <p:cNvPr id="342022" name="Text Box 6"/>
              <p:cNvSpPr txBox="1">
                <a:spLocks noChangeArrowheads="1"/>
              </p:cNvSpPr>
              <p:nvPr/>
            </p:nvSpPr>
            <p:spPr bwMode="auto">
              <a:xfrm>
                <a:off x="488" y="1996"/>
                <a:ext cx="2377" cy="5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400" b="1">
                    <a:solidFill>
                      <a:schemeClr val="bg1"/>
                    </a:solidFill>
                    <a:latin typeface="Arial" charset="0"/>
                  </a:rPr>
                  <a:t>Diameter</a:t>
                </a:r>
                <a:r>
                  <a:rPr lang="ja-JP" altLang="en-US" sz="1400" b="1">
                    <a:solidFill>
                      <a:schemeClr val="bg1"/>
                    </a:solidFill>
                    <a:latin typeface="Arial" charset="0"/>
                  </a:rPr>
                  <a:t>：</a:t>
                </a:r>
                <a:r>
                  <a:rPr lang="en-US" altLang="ja-JP" sz="1400" b="1">
                    <a:solidFill>
                      <a:schemeClr val="bg1"/>
                    </a:solidFill>
                    <a:latin typeface="Arial" charset="0"/>
                  </a:rPr>
                  <a:t>1.5 m</a:t>
                </a:r>
              </a:p>
              <a:p>
                <a:pPr algn="ctr">
                  <a:spcBef>
                    <a:spcPct val="50000"/>
                  </a:spcBef>
                  <a:defRPr/>
                </a:pPr>
                <a:r>
                  <a:rPr lang="en-US" altLang="ja-JP" sz="1400" b="1">
                    <a:solidFill>
                      <a:schemeClr val="bg1"/>
                    </a:solidFill>
                    <a:latin typeface="Arial" charset="0"/>
                  </a:rPr>
                  <a:t>F</a:t>
                </a:r>
                <a:r>
                  <a:rPr lang="ja-JP" altLang="en-US" sz="1400" b="1">
                    <a:solidFill>
                      <a:schemeClr val="bg1"/>
                    </a:solidFill>
                    <a:latin typeface="Arial" charset="0"/>
                  </a:rPr>
                  <a:t>：</a:t>
                </a:r>
                <a:r>
                  <a:rPr lang="en-US" altLang="ja-JP" sz="1400" b="1">
                    <a:solidFill>
                      <a:schemeClr val="bg1"/>
                    </a:solidFill>
                    <a:latin typeface="Arial" charset="0"/>
                  </a:rPr>
                  <a:t>12.2</a:t>
                </a:r>
              </a:p>
              <a:p>
                <a:pPr algn="ctr">
                  <a:spcBef>
                    <a:spcPct val="50000"/>
                  </a:spcBef>
                  <a:defRPr/>
                </a:pPr>
                <a:r>
                  <a:rPr lang="en-US" altLang="ja-JP" sz="1400" b="1">
                    <a:solidFill>
                      <a:schemeClr val="bg1"/>
                    </a:solidFill>
                    <a:latin typeface="Arial" charset="0"/>
                  </a:rPr>
                  <a:t>Field of View</a:t>
                </a:r>
                <a:r>
                  <a:rPr lang="ja-JP" altLang="en-US" sz="1400" b="1">
                    <a:solidFill>
                      <a:schemeClr val="bg1"/>
                    </a:solidFill>
                    <a:latin typeface="Arial" charset="0"/>
                  </a:rPr>
                  <a:t>：</a:t>
                </a:r>
                <a:r>
                  <a:rPr lang="en-US" altLang="ja-JP" sz="1400" b="1">
                    <a:solidFill>
                      <a:schemeClr val="bg1"/>
                    </a:solidFill>
                    <a:latin typeface="Arial" charset="0"/>
                  </a:rPr>
                  <a:t>15 arcsec (88.7 </a:t>
                </a:r>
                <a:r>
                  <a:rPr lang="en-US" altLang="ja-JP" sz="1400" b="1">
                    <a:solidFill>
                      <a:schemeClr val="bg1"/>
                    </a:solidFill>
                    <a:latin typeface="Symbol" charset="0"/>
                  </a:rPr>
                  <a:t>m</a:t>
                </a:r>
                <a:r>
                  <a:rPr lang="en-US" altLang="ja-JP" sz="1400" b="1">
                    <a:solidFill>
                      <a:schemeClr val="bg1"/>
                    </a:solidFill>
                    <a:latin typeface="Arial" charset="0"/>
                  </a:rPr>
                  <a:t>m/arcsec)</a:t>
                </a:r>
              </a:p>
            </p:txBody>
          </p:sp>
        </p:grpSp>
      </p:grpSp>
      <p:sp>
        <p:nvSpPr>
          <p:cNvPr id="342023" name="Text Box 7"/>
          <p:cNvSpPr txBox="1">
            <a:spLocks noChangeArrowheads="1"/>
          </p:cNvSpPr>
          <p:nvPr/>
        </p:nvSpPr>
        <p:spPr bwMode="auto">
          <a:xfrm>
            <a:off x="304800" y="838200"/>
            <a:ext cx="8153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79413" indent="-379413">
              <a:defRPr kumimoji="1" sz="2400">
                <a:solidFill>
                  <a:schemeClr val="tx1"/>
                </a:solidFill>
                <a:latin typeface="Arial" charset="0"/>
                <a:ea typeface="ＭＳ Ｐゴシック" charset="0"/>
                <a:cs typeface="ＭＳ Ｐゴシック" charset="0"/>
              </a:defRPr>
            </a:lvl1pPr>
            <a:lvl2pPr marL="671513">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fontAlgn="base">
              <a:spcBef>
                <a:spcPct val="0"/>
              </a:spcBef>
              <a:spcAft>
                <a:spcPct val="0"/>
              </a:spcAft>
              <a:defRPr kumimoji="1" sz="2400">
                <a:solidFill>
                  <a:schemeClr val="tx1"/>
                </a:solidFill>
                <a:latin typeface="Arial" charset="0"/>
                <a:ea typeface="ＭＳ Ｐゴシック" charset="0"/>
              </a:defRPr>
            </a:lvl6pPr>
            <a:lvl7pPr fontAlgn="base">
              <a:spcBef>
                <a:spcPct val="0"/>
              </a:spcBef>
              <a:spcAft>
                <a:spcPct val="0"/>
              </a:spcAft>
              <a:defRPr kumimoji="1" sz="2400">
                <a:solidFill>
                  <a:schemeClr val="tx1"/>
                </a:solidFill>
                <a:latin typeface="Arial" charset="0"/>
                <a:ea typeface="ＭＳ Ｐゴシック" charset="0"/>
              </a:defRPr>
            </a:lvl7pPr>
            <a:lvl8pPr fontAlgn="base">
              <a:spcBef>
                <a:spcPct val="0"/>
              </a:spcBef>
              <a:spcAft>
                <a:spcPct val="0"/>
              </a:spcAft>
              <a:defRPr kumimoji="1" sz="2400">
                <a:solidFill>
                  <a:schemeClr val="tx1"/>
                </a:solidFill>
                <a:latin typeface="Arial" charset="0"/>
                <a:ea typeface="ＭＳ Ｐゴシック" charset="0"/>
              </a:defRPr>
            </a:lvl8pPr>
            <a:lvl9pPr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buFontTx/>
              <a:buChar char="•"/>
              <a:defRPr/>
            </a:pPr>
            <a:r>
              <a:rPr lang="en-US" altLang="ja-JP" sz="2600" i="1" smtClean="0">
                <a:solidFill>
                  <a:srgbClr val="000066"/>
                </a:solidFill>
                <a:latin typeface="Bookman Old Style" charset="0"/>
              </a:rPr>
              <a:t>Mitaka 1.5m Telescope, March – May 2005</a:t>
            </a:r>
          </a:p>
        </p:txBody>
      </p:sp>
      <p:sp>
        <p:nvSpPr>
          <p:cNvPr id="342024" name="Text Box 8"/>
          <p:cNvSpPr txBox="1">
            <a:spLocks noChangeArrowheads="1"/>
          </p:cNvSpPr>
          <p:nvPr/>
        </p:nvSpPr>
        <p:spPr bwMode="auto">
          <a:xfrm>
            <a:off x="304800" y="4708525"/>
            <a:ext cx="85344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79413" indent="-379413">
              <a:defRPr kumimoji="1" sz="2400">
                <a:solidFill>
                  <a:schemeClr val="tx1"/>
                </a:solidFill>
                <a:latin typeface="Arial" charset="0"/>
                <a:ea typeface="ＭＳ Ｐゴシック" charset="0"/>
                <a:cs typeface="ＭＳ Ｐゴシック" charset="0"/>
              </a:defRPr>
            </a:lvl1pPr>
            <a:lvl2pPr marL="671513">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fontAlgn="base">
              <a:spcBef>
                <a:spcPct val="0"/>
              </a:spcBef>
              <a:spcAft>
                <a:spcPct val="0"/>
              </a:spcAft>
              <a:defRPr kumimoji="1" sz="2400">
                <a:solidFill>
                  <a:schemeClr val="tx1"/>
                </a:solidFill>
                <a:latin typeface="Arial" charset="0"/>
                <a:ea typeface="ＭＳ Ｐゴシック" charset="0"/>
              </a:defRPr>
            </a:lvl6pPr>
            <a:lvl7pPr fontAlgn="base">
              <a:spcBef>
                <a:spcPct val="0"/>
              </a:spcBef>
              <a:spcAft>
                <a:spcPct val="0"/>
              </a:spcAft>
              <a:defRPr kumimoji="1" sz="2400">
                <a:solidFill>
                  <a:schemeClr val="tx1"/>
                </a:solidFill>
                <a:latin typeface="Arial" charset="0"/>
                <a:ea typeface="ＭＳ Ｐゴシック" charset="0"/>
              </a:defRPr>
            </a:lvl7pPr>
            <a:lvl8pPr fontAlgn="base">
              <a:spcBef>
                <a:spcPct val="0"/>
              </a:spcBef>
              <a:spcAft>
                <a:spcPct val="0"/>
              </a:spcAft>
              <a:defRPr kumimoji="1" sz="2400">
                <a:solidFill>
                  <a:schemeClr val="tx1"/>
                </a:solidFill>
                <a:latin typeface="Arial" charset="0"/>
                <a:ea typeface="ＭＳ Ｐゴシック" charset="0"/>
              </a:defRPr>
            </a:lvl8pPr>
            <a:lvl9pPr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buFontTx/>
              <a:buChar char="•"/>
              <a:defRPr/>
            </a:pPr>
            <a:r>
              <a:rPr lang="en-US" altLang="ja-JP" sz="2600" i="1" smtClean="0">
                <a:solidFill>
                  <a:srgbClr val="000066"/>
                </a:solidFill>
                <a:latin typeface="Bookman Old Style" charset="0"/>
              </a:rPr>
              <a:t>Slit Viewer Performance : ~50% of Estimated</a:t>
            </a:r>
          </a:p>
          <a:p>
            <a:pPr>
              <a:defRPr/>
            </a:pPr>
            <a:r>
              <a:rPr lang="en-US" altLang="ja-JP" sz="2200" i="1" smtClean="0">
                <a:solidFill>
                  <a:srgbClr val="000066"/>
                </a:solidFill>
                <a:latin typeface="Bookman Old Style" charset="0"/>
              </a:rPr>
              <a:t>	- Limiting Magnitude : 7.1 mag. at K-band (2.2 mm)</a:t>
            </a:r>
          </a:p>
          <a:p>
            <a:pPr algn="r">
              <a:defRPr/>
            </a:pPr>
            <a:r>
              <a:rPr lang="en-US" altLang="ja-JP" sz="2200" i="1" smtClean="0">
                <a:solidFill>
                  <a:srgbClr val="000066"/>
                </a:solidFill>
                <a:latin typeface="Bookman Old Style" charset="0"/>
              </a:rPr>
              <a:t>	  </a:t>
            </a:r>
            <a:r>
              <a:rPr lang="en-US" altLang="ja-JP" sz="2000" smtClean="0">
                <a:solidFill>
                  <a:srgbClr val="000066"/>
                </a:solidFill>
                <a:latin typeface="Bookman Old Style" charset="0"/>
              </a:rPr>
              <a:t>(</a:t>
            </a:r>
            <a:r>
              <a:rPr lang="en-US" altLang="ja-JP" sz="2000" i="1" smtClean="0">
                <a:solidFill>
                  <a:srgbClr val="000066"/>
                </a:solidFill>
                <a:latin typeface="Bookman Old Style" charset="0"/>
              </a:rPr>
              <a:t>1.0 sec exp. time, S/N = 10, seeing = 1</a:t>
            </a:r>
            <a:r>
              <a:rPr lang="ja-JP" altLang="en-US" sz="2000" i="1" smtClean="0">
                <a:solidFill>
                  <a:srgbClr val="000066"/>
                </a:solidFill>
                <a:latin typeface="Bookman Old Style" charset="0"/>
              </a:rPr>
              <a:t>”</a:t>
            </a:r>
            <a:r>
              <a:rPr lang="en-US" altLang="ja-JP" sz="2000" i="1" smtClean="0">
                <a:solidFill>
                  <a:srgbClr val="000066"/>
                </a:solidFill>
                <a:latin typeface="Bookman Old Style" charset="0"/>
              </a:rPr>
              <a:t>.0, N</a:t>
            </a:r>
            <a:r>
              <a:rPr lang="en-US" altLang="ja-JP" sz="2000" i="1" baseline="-25000" smtClean="0">
                <a:solidFill>
                  <a:srgbClr val="000066"/>
                </a:solidFill>
                <a:latin typeface="Bookman Old Style" charset="0"/>
              </a:rPr>
              <a:t>readout</a:t>
            </a:r>
            <a:r>
              <a:rPr lang="en-US" altLang="ja-JP" sz="2000" i="1" smtClean="0">
                <a:solidFill>
                  <a:srgbClr val="000066"/>
                </a:solidFill>
                <a:latin typeface="Bookman Old Style" charset="0"/>
              </a:rPr>
              <a:t> = 620e</a:t>
            </a:r>
            <a:r>
              <a:rPr lang="en-US" altLang="ja-JP" sz="2000" i="1" baseline="30000" smtClean="0">
                <a:solidFill>
                  <a:srgbClr val="000066"/>
                </a:solidFill>
                <a:latin typeface="Bookman Old Style" charset="0"/>
              </a:rPr>
              <a:t>-</a:t>
            </a:r>
            <a:r>
              <a:rPr lang="en-US" altLang="ja-JP" sz="2000" smtClean="0">
                <a:solidFill>
                  <a:srgbClr val="000066"/>
                </a:solidFill>
                <a:latin typeface="Bookman Old Style" charset="0"/>
              </a:rPr>
              <a:t>)</a:t>
            </a:r>
          </a:p>
        </p:txBody>
      </p:sp>
      <p:pic>
        <p:nvPicPr>
          <p:cNvPr id="53252" name="Picture 9" descr="IRH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063" y="1400175"/>
            <a:ext cx="2312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9" name="Rectangle 13"/>
          <p:cNvSpPr>
            <a:spLocks noGrp="1" noChangeArrowheads="1"/>
          </p:cNvSpPr>
          <p:nvPr>
            <p:ph type="title" idx="4294967295"/>
          </p:nvPr>
        </p:nvSpPr>
        <p:spPr>
          <a:xfrm>
            <a:off x="685800" y="304800"/>
            <a:ext cx="7772400" cy="457200"/>
          </a:xfrm>
        </p:spPr>
        <p:txBody>
          <a:bodyPr/>
          <a:lstStyle/>
          <a:p>
            <a:pPr>
              <a:defRPr/>
            </a:pPr>
            <a:r>
              <a:rPr lang="en-US" altLang="ja-JP" sz="2800" dirty="0" smtClean="0"/>
              <a:t>First-Light Observation with Slit Viewer</a:t>
            </a:r>
          </a:p>
        </p:txBody>
      </p:sp>
      <p:pic>
        <p:nvPicPr>
          <p:cNvPr id="15" name="Picture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341438"/>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 Box 62"/>
          <p:cNvSpPr txBox="1">
            <a:spLocks noChangeArrowheads="1"/>
          </p:cNvSpPr>
          <p:nvPr/>
        </p:nvSpPr>
        <p:spPr bwMode="auto">
          <a:xfrm>
            <a:off x="1150938" y="3500438"/>
            <a:ext cx="2711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dirty="0" err="1">
                <a:solidFill>
                  <a:srgbClr val="FFFFFF"/>
                </a:solidFill>
              </a:rPr>
              <a:t>Mitaka</a:t>
            </a:r>
            <a:r>
              <a:rPr lang="en-US" altLang="ja-JP" dirty="0">
                <a:solidFill>
                  <a:srgbClr val="FFFFFF"/>
                </a:solidFill>
              </a:rPr>
              <a:t> 1.5m</a:t>
            </a:r>
            <a:r>
              <a:rPr lang="en-US" altLang="ja-JP" dirty="0">
                <a:solidFill>
                  <a:srgbClr val="FFFFFF"/>
                </a:solidFill>
                <a:latin typeface="Times" charset="0"/>
              </a:rPr>
              <a:t>φ, F/12.5</a:t>
            </a:r>
            <a:endParaRPr lang="en-US" altLang="ja-JP" dirty="0">
              <a:solidFill>
                <a:srgbClr val="FFFFFF"/>
              </a:solidFill>
            </a:endParaRPr>
          </a:p>
          <a:p>
            <a:pPr>
              <a:defRPr/>
            </a:pPr>
            <a:r>
              <a:rPr lang="en-US" altLang="ja-JP" dirty="0">
                <a:solidFill>
                  <a:srgbClr val="FFFFFF"/>
                </a:solidFill>
              </a:rPr>
              <a:t>(Subaru simulator</a:t>
            </a:r>
            <a:r>
              <a:rPr lang="en-US" altLang="ja-JP" dirty="0"/>
              <a:t>)</a:t>
            </a:r>
          </a:p>
        </p:txBody>
      </p:sp>
    </p:spTree>
  </p:cSld>
  <p:clrMapOvr>
    <a:masterClrMapping/>
  </p:clrMapOvr>
  <p:transition xmlns:p14="http://schemas.microsoft.com/office/powerpoint/2010/main" advTm="133696"/>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685800" y="304800"/>
            <a:ext cx="7772400" cy="533400"/>
          </a:xfrm>
        </p:spPr>
        <p:txBody>
          <a:bodyPr/>
          <a:lstStyle/>
          <a:p>
            <a:pPr>
              <a:defRPr/>
            </a:pPr>
            <a:r>
              <a:rPr lang="en-US" altLang="ja-JP" sz="3600" dirty="0" smtClean="0">
                <a:solidFill>
                  <a:srgbClr val="333399"/>
                </a:solidFill>
              </a:rPr>
              <a:t>Signal Detectability of IRHS</a:t>
            </a:r>
          </a:p>
        </p:txBody>
      </p:sp>
      <p:sp>
        <p:nvSpPr>
          <p:cNvPr id="344067" name="Text Box 3"/>
          <p:cNvSpPr txBox="1">
            <a:spLocks noChangeArrowheads="1"/>
          </p:cNvSpPr>
          <p:nvPr/>
        </p:nvSpPr>
        <p:spPr bwMode="auto">
          <a:xfrm>
            <a:off x="914400" y="990600"/>
            <a:ext cx="7315200" cy="31988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2576513" algn="l"/>
                <a:tab pos="2857500" algn="l"/>
              </a:tabLst>
              <a:defRPr kumimoji="1" sz="2400">
                <a:solidFill>
                  <a:schemeClr val="tx1"/>
                </a:solidFill>
                <a:latin typeface="Arial" charset="0"/>
                <a:ea typeface="ＭＳ Ｐゴシック" charset="0"/>
                <a:cs typeface="ＭＳ Ｐゴシック" charset="0"/>
              </a:defRPr>
            </a:lvl1pPr>
            <a:lvl2pPr>
              <a:tabLst>
                <a:tab pos="2576513" algn="l"/>
                <a:tab pos="2857500" algn="l"/>
              </a:tabLst>
              <a:defRPr kumimoji="1" sz="2400">
                <a:solidFill>
                  <a:schemeClr val="tx1"/>
                </a:solidFill>
                <a:latin typeface="Arial" charset="0"/>
                <a:ea typeface="ＭＳ Ｐゴシック" charset="0"/>
              </a:defRPr>
            </a:lvl2pPr>
            <a:lvl3pPr>
              <a:tabLst>
                <a:tab pos="2576513" algn="l"/>
                <a:tab pos="2857500" algn="l"/>
              </a:tabLst>
              <a:defRPr kumimoji="1" sz="2400">
                <a:solidFill>
                  <a:schemeClr val="tx1"/>
                </a:solidFill>
                <a:latin typeface="Arial" charset="0"/>
                <a:ea typeface="ＭＳ Ｐゴシック" charset="0"/>
              </a:defRPr>
            </a:lvl3pPr>
            <a:lvl4pPr>
              <a:tabLst>
                <a:tab pos="2576513" algn="l"/>
                <a:tab pos="2857500" algn="l"/>
              </a:tabLst>
              <a:defRPr kumimoji="1" sz="2400">
                <a:solidFill>
                  <a:schemeClr val="tx1"/>
                </a:solidFill>
                <a:latin typeface="Arial" charset="0"/>
                <a:ea typeface="ＭＳ Ｐゴシック" charset="0"/>
              </a:defRPr>
            </a:lvl4pPr>
            <a:lvl5pPr>
              <a:tabLst>
                <a:tab pos="2576513" algn="l"/>
                <a:tab pos="2857500" algn="l"/>
              </a:tabLst>
              <a:defRPr kumimoji="1" sz="2400">
                <a:solidFill>
                  <a:schemeClr val="tx1"/>
                </a:solidFill>
                <a:latin typeface="Arial" charset="0"/>
                <a:ea typeface="ＭＳ Ｐゴシック" charset="0"/>
              </a:defRPr>
            </a:lvl5pPr>
            <a:lvl6pPr fontAlgn="base">
              <a:spcBef>
                <a:spcPct val="0"/>
              </a:spcBef>
              <a:spcAft>
                <a:spcPct val="0"/>
              </a:spcAft>
              <a:tabLst>
                <a:tab pos="2576513" algn="l"/>
                <a:tab pos="2857500" algn="l"/>
              </a:tabLst>
              <a:defRPr kumimoji="1" sz="2400">
                <a:solidFill>
                  <a:schemeClr val="tx1"/>
                </a:solidFill>
                <a:latin typeface="Arial" charset="0"/>
                <a:ea typeface="ＭＳ Ｐゴシック" charset="0"/>
              </a:defRPr>
            </a:lvl6pPr>
            <a:lvl7pPr fontAlgn="base">
              <a:spcBef>
                <a:spcPct val="0"/>
              </a:spcBef>
              <a:spcAft>
                <a:spcPct val="0"/>
              </a:spcAft>
              <a:tabLst>
                <a:tab pos="2576513" algn="l"/>
                <a:tab pos="2857500" algn="l"/>
              </a:tabLst>
              <a:defRPr kumimoji="1" sz="2400">
                <a:solidFill>
                  <a:schemeClr val="tx1"/>
                </a:solidFill>
                <a:latin typeface="Arial" charset="0"/>
                <a:ea typeface="ＭＳ Ｐゴシック" charset="0"/>
              </a:defRPr>
            </a:lvl7pPr>
            <a:lvl8pPr fontAlgn="base">
              <a:spcBef>
                <a:spcPct val="0"/>
              </a:spcBef>
              <a:spcAft>
                <a:spcPct val="0"/>
              </a:spcAft>
              <a:tabLst>
                <a:tab pos="2576513" algn="l"/>
                <a:tab pos="2857500" algn="l"/>
              </a:tabLst>
              <a:defRPr kumimoji="1" sz="2400">
                <a:solidFill>
                  <a:schemeClr val="tx1"/>
                </a:solidFill>
                <a:latin typeface="Arial" charset="0"/>
                <a:ea typeface="ＭＳ Ｐゴシック" charset="0"/>
              </a:defRPr>
            </a:lvl8pPr>
            <a:lvl9pPr fontAlgn="base">
              <a:spcBef>
                <a:spcPct val="0"/>
              </a:spcBef>
              <a:spcAft>
                <a:spcPct val="0"/>
              </a:spcAft>
              <a:tabLst>
                <a:tab pos="2576513" algn="l"/>
                <a:tab pos="2857500" algn="l"/>
              </a:tabLst>
              <a:defRPr kumimoji="1" sz="2400">
                <a:solidFill>
                  <a:schemeClr val="tx1"/>
                </a:solidFill>
                <a:latin typeface="Arial" charset="0"/>
                <a:ea typeface="ＭＳ Ｐゴシック" charset="0"/>
              </a:defRPr>
            </a:lvl9pPr>
          </a:lstStyle>
          <a:p>
            <a:pPr>
              <a:spcBef>
                <a:spcPct val="50000"/>
              </a:spcBef>
              <a:defRPr/>
            </a:pPr>
            <a:r>
              <a:rPr lang="en-US" altLang="ja-JP" i="1" smtClean="0">
                <a:solidFill>
                  <a:srgbClr val="000066"/>
                </a:solidFill>
                <a:latin typeface="Bookman Old Style" charset="0"/>
              </a:rPr>
              <a:t>N</a:t>
            </a:r>
            <a:r>
              <a:rPr lang="en-US" altLang="ja-JP" i="1" baseline="-25000" smtClean="0">
                <a:solidFill>
                  <a:srgbClr val="000066"/>
                </a:solidFill>
                <a:latin typeface="Bookman Old Style" charset="0"/>
              </a:rPr>
              <a:t>photon</a:t>
            </a:r>
            <a:r>
              <a:rPr lang="en-US" altLang="ja-JP" smtClean="0">
                <a:solidFill>
                  <a:srgbClr val="000066"/>
                </a:solidFill>
                <a:latin typeface="Bookman Old Style" charset="0"/>
              </a:rPr>
              <a:t>(</a:t>
            </a:r>
            <a:r>
              <a:rPr lang="en-US" altLang="ja-JP" i="1" smtClean="0">
                <a:solidFill>
                  <a:srgbClr val="000066"/>
                </a:solidFill>
                <a:latin typeface="Bookman Old Style" charset="0"/>
              </a:rPr>
              <a:t>Dark</a:t>
            </a:r>
            <a:r>
              <a:rPr lang="en-US" altLang="ja-JP" smtClean="0">
                <a:solidFill>
                  <a:srgbClr val="000066"/>
                </a:solidFill>
                <a:latin typeface="Bookman Old Style" charset="0"/>
              </a:rPr>
              <a:t>)</a:t>
            </a:r>
            <a:r>
              <a:rPr lang="en-US" altLang="ja-JP" i="1" smtClean="0">
                <a:solidFill>
                  <a:srgbClr val="000066"/>
                </a:solidFill>
                <a:latin typeface="Bookman Old Style" charset="0"/>
              </a:rPr>
              <a:t> = 150 photons·pixel</a:t>
            </a:r>
            <a:r>
              <a:rPr lang="en-US" altLang="ja-JP" baseline="30000" smtClean="0">
                <a:solidFill>
                  <a:srgbClr val="000066"/>
                </a:solidFill>
                <a:latin typeface="Bookman Old Style" charset="0"/>
              </a:rPr>
              <a:t>-1</a:t>
            </a:r>
            <a:r>
              <a:rPr lang="en-US" altLang="ja-JP" i="1" smtClean="0">
                <a:solidFill>
                  <a:srgbClr val="000066"/>
                </a:solidFill>
                <a:latin typeface="Bookman Old Style" charset="0"/>
              </a:rPr>
              <a:t>·s</a:t>
            </a:r>
            <a:r>
              <a:rPr lang="en-US" altLang="ja-JP" baseline="30000" smtClean="0">
                <a:solidFill>
                  <a:srgbClr val="000066"/>
                </a:solidFill>
                <a:latin typeface="Bookman Old Style" charset="0"/>
              </a:rPr>
              <a:t>-1</a:t>
            </a:r>
            <a:endParaRPr lang="en-US" altLang="ja-JP" smtClean="0">
              <a:solidFill>
                <a:srgbClr val="000066"/>
              </a:solidFill>
              <a:latin typeface="Bookman Old Style" charset="0"/>
            </a:endParaRPr>
          </a:p>
          <a:p>
            <a:pPr>
              <a:spcBef>
                <a:spcPct val="50000"/>
              </a:spcBef>
              <a:defRPr/>
            </a:pPr>
            <a:r>
              <a:rPr lang="en-US" altLang="ja-JP" i="1" smtClean="0">
                <a:solidFill>
                  <a:srgbClr val="000066"/>
                </a:solidFill>
                <a:latin typeface="Bookman Old Style" charset="0"/>
              </a:rPr>
              <a:t>N</a:t>
            </a:r>
            <a:r>
              <a:rPr lang="en-US" altLang="ja-JP" i="1" baseline="-25000" smtClean="0">
                <a:solidFill>
                  <a:srgbClr val="000066"/>
                </a:solidFill>
                <a:latin typeface="Bookman Old Style" charset="0"/>
              </a:rPr>
              <a:t>photon</a:t>
            </a:r>
            <a:r>
              <a:rPr lang="en-US" altLang="ja-JP" smtClean="0">
                <a:solidFill>
                  <a:srgbClr val="000066"/>
                </a:solidFill>
                <a:latin typeface="Bookman Old Style" charset="0"/>
              </a:rPr>
              <a:t>(</a:t>
            </a:r>
            <a:r>
              <a:rPr lang="en-US" altLang="ja-JP" i="1" smtClean="0">
                <a:solidFill>
                  <a:srgbClr val="000066"/>
                </a:solidFill>
                <a:latin typeface="Bookman Old Style" charset="0"/>
              </a:rPr>
              <a:t>Background Radiation</a:t>
            </a:r>
            <a:r>
              <a:rPr lang="en-US" altLang="ja-JP" smtClean="0">
                <a:solidFill>
                  <a:srgbClr val="000066"/>
                </a:solidFill>
                <a:latin typeface="Bookman Old Style" charset="0"/>
              </a:rPr>
              <a:t>) :</a:t>
            </a:r>
            <a:endParaRPr lang="en-US" altLang="ja-JP" baseline="30000" smtClean="0">
              <a:solidFill>
                <a:srgbClr val="000066"/>
              </a:solidFill>
              <a:latin typeface="Bookman Old Style" charset="0"/>
            </a:endParaRPr>
          </a:p>
          <a:p>
            <a:pPr lvl="1">
              <a:spcBef>
                <a:spcPct val="50000"/>
              </a:spcBef>
              <a:defRPr/>
            </a:pPr>
            <a:r>
              <a:rPr lang="en-US" altLang="ja-JP" i="1" smtClean="0">
                <a:solidFill>
                  <a:srgbClr val="000066"/>
                </a:solidFill>
                <a:latin typeface="Bookman Old Style" charset="0"/>
              </a:rPr>
              <a:t>T</a:t>
            </a:r>
            <a:r>
              <a:rPr lang="en-US" altLang="ja-JP" i="1" baseline="-25000" smtClean="0">
                <a:solidFill>
                  <a:srgbClr val="000066"/>
                </a:solidFill>
                <a:latin typeface="Bookman Old Style" charset="0"/>
              </a:rPr>
              <a:t>room </a:t>
            </a:r>
            <a:r>
              <a:rPr lang="en-US" altLang="ja-JP" smtClean="0">
                <a:solidFill>
                  <a:srgbClr val="000066"/>
                </a:solidFill>
                <a:latin typeface="Bookman Old Style" charset="0"/>
              </a:rPr>
              <a:t>= </a:t>
            </a:r>
            <a:r>
              <a:rPr lang="en-US" altLang="ja-JP" i="1" smtClean="0">
                <a:solidFill>
                  <a:srgbClr val="000066"/>
                </a:solidFill>
                <a:latin typeface="Bookman Old Style" charset="0"/>
              </a:rPr>
              <a:t>290 K	</a:t>
            </a:r>
            <a:r>
              <a:rPr lang="en-US" altLang="ja-JP" smtClean="0">
                <a:solidFill>
                  <a:srgbClr val="000066"/>
                </a:solidFill>
                <a:latin typeface="Bookman Old Style" charset="0"/>
              </a:rPr>
              <a:t>:	</a:t>
            </a:r>
            <a:r>
              <a:rPr lang="en-US" altLang="ja-JP" i="1" smtClean="0">
                <a:solidFill>
                  <a:srgbClr val="000066"/>
                </a:solidFill>
                <a:latin typeface="Bookman Old Style" charset="0"/>
              </a:rPr>
              <a:t>1,500</a:t>
            </a:r>
            <a:r>
              <a:rPr lang="en-US" altLang="ja-JP" smtClean="0">
                <a:solidFill>
                  <a:srgbClr val="000066"/>
                </a:solidFill>
                <a:latin typeface="Bookman Old Style" charset="0"/>
              </a:rPr>
              <a:t> </a:t>
            </a:r>
            <a:r>
              <a:rPr lang="en-US" altLang="ja-JP" i="1" smtClean="0">
                <a:solidFill>
                  <a:srgbClr val="000066"/>
                </a:solidFill>
                <a:latin typeface="Bookman Old Style" charset="0"/>
              </a:rPr>
              <a:t>photons·pixel</a:t>
            </a:r>
            <a:r>
              <a:rPr lang="en-US" altLang="ja-JP" baseline="30000" smtClean="0">
                <a:solidFill>
                  <a:srgbClr val="000066"/>
                </a:solidFill>
                <a:latin typeface="Bookman Old Style" charset="0"/>
              </a:rPr>
              <a:t>-1</a:t>
            </a:r>
            <a:r>
              <a:rPr lang="en-US" altLang="ja-JP" i="1" smtClean="0">
                <a:solidFill>
                  <a:srgbClr val="000066"/>
                </a:solidFill>
                <a:latin typeface="Bookman Old Style" charset="0"/>
              </a:rPr>
              <a:t>·s</a:t>
            </a:r>
            <a:r>
              <a:rPr lang="en-US" altLang="ja-JP" baseline="30000" smtClean="0">
                <a:solidFill>
                  <a:srgbClr val="000066"/>
                </a:solidFill>
                <a:latin typeface="Bookman Old Style" charset="0"/>
              </a:rPr>
              <a:t>-1</a:t>
            </a:r>
            <a:endParaRPr lang="en-US" altLang="ja-JP" smtClean="0">
              <a:solidFill>
                <a:srgbClr val="000066"/>
              </a:solidFill>
              <a:latin typeface="Bookman Old Style" charset="0"/>
            </a:endParaRPr>
          </a:p>
          <a:p>
            <a:pPr lvl="1">
              <a:spcBef>
                <a:spcPct val="50000"/>
              </a:spcBef>
              <a:defRPr/>
            </a:pPr>
            <a:r>
              <a:rPr lang="en-US" altLang="ja-JP" i="1" smtClean="0">
                <a:solidFill>
                  <a:srgbClr val="000066"/>
                </a:solidFill>
                <a:latin typeface="Bookman Old Style" charset="0"/>
              </a:rPr>
              <a:t>T</a:t>
            </a:r>
            <a:r>
              <a:rPr lang="en-US" altLang="ja-JP" i="1" baseline="-25000" smtClean="0">
                <a:solidFill>
                  <a:srgbClr val="000066"/>
                </a:solidFill>
                <a:latin typeface="Bookman Old Style" charset="0"/>
              </a:rPr>
              <a:t>eff </a:t>
            </a:r>
            <a:r>
              <a:rPr lang="en-US" altLang="ja-JP" i="1" smtClean="0">
                <a:solidFill>
                  <a:srgbClr val="000066"/>
                </a:solidFill>
                <a:latin typeface="Bookman Old Style" charset="0"/>
              </a:rPr>
              <a:t>= 210 K</a:t>
            </a:r>
            <a:r>
              <a:rPr lang="en-US" altLang="ja-JP" smtClean="0">
                <a:solidFill>
                  <a:srgbClr val="000066"/>
                </a:solidFill>
                <a:latin typeface="Bookman Old Style" charset="0"/>
              </a:rPr>
              <a:t>	:	</a:t>
            </a:r>
            <a:r>
              <a:rPr lang="en-US" altLang="ja-JP" i="1" smtClean="0">
                <a:solidFill>
                  <a:srgbClr val="000066"/>
                </a:solidFill>
                <a:latin typeface="Bookman Old Style" charset="0"/>
              </a:rPr>
              <a:t>250</a:t>
            </a:r>
            <a:r>
              <a:rPr lang="en-US" altLang="ja-JP" smtClean="0">
                <a:solidFill>
                  <a:srgbClr val="000066"/>
                </a:solidFill>
                <a:latin typeface="Bookman Old Style" charset="0"/>
              </a:rPr>
              <a:t> </a:t>
            </a:r>
            <a:r>
              <a:rPr lang="en-US" altLang="ja-JP" i="1" smtClean="0">
                <a:solidFill>
                  <a:srgbClr val="000066"/>
                </a:solidFill>
                <a:latin typeface="Bookman Old Style" charset="0"/>
              </a:rPr>
              <a:t>photons·pixel</a:t>
            </a:r>
            <a:r>
              <a:rPr lang="en-US" altLang="ja-JP" baseline="30000" smtClean="0">
                <a:solidFill>
                  <a:srgbClr val="000066"/>
                </a:solidFill>
                <a:latin typeface="Bookman Old Style" charset="0"/>
              </a:rPr>
              <a:t>-1</a:t>
            </a:r>
            <a:r>
              <a:rPr lang="en-US" altLang="ja-JP" i="1" smtClean="0">
                <a:solidFill>
                  <a:srgbClr val="000066"/>
                </a:solidFill>
                <a:latin typeface="Bookman Old Style" charset="0"/>
              </a:rPr>
              <a:t>·s</a:t>
            </a:r>
            <a:r>
              <a:rPr lang="en-US" altLang="ja-JP" baseline="30000" smtClean="0">
                <a:solidFill>
                  <a:srgbClr val="000066"/>
                </a:solidFill>
                <a:latin typeface="Bookman Old Style" charset="0"/>
              </a:rPr>
              <a:t>-1</a:t>
            </a:r>
            <a:endParaRPr lang="en-US" altLang="ja-JP" smtClean="0">
              <a:solidFill>
                <a:srgbClr val="000066"/>
              </a:solidFill>
              <a:latin typeface="Bookman Old Style" charset="0"/>
            </a:endParaRPr>
          </a:p>
          <a:p>
            <a:pPr>
              <a:spcBef>
                <a:spcPct val="50000"/>
              </a:spcBef>
              <a:defRPr/>
            </a:pPr>
            <a:endParaRPr lang="en-US" altLang="ja-JP" sz="800" i="1" smtClean="0">
              <a:solidFill>
                <a:srgbClr val="000066"/>
              </a:solidFill>
              <a:latin typeface="Bookman Old Style" charset="0"/>
            </a:endParaRPr>
          </a:p>
          <a:p>
            <a:pPr>
              <a:spcBef>
                <a:spcPct val="50000"/>
              </a:spcBef>
              <a:defRPr/>
            </a:pPr>
            <a:r>
              <a:rPr lang="en-US" altLang="ja-JP" sz="2000" i="1" smtClean="0">
                <a:solidFill>
                  <a:srgbClr val="000066"/>
                </a:solidFill>
                <a:latin typeface="Bookman Old Style" charset="0"/>
              </a:rPr>
              <a:t>cf. Full-well Capacity </a:t>
            </a:r>
            <a:r>
              <a:rPr lang="en-US" altLang="ja-JP" sz="2000" smtClean="0">
                <a:solidFill>
                  <a:srgbClr val="000066"/>
                </a:solidFill>
                <a:latin typeface="Bookman Old Style" charset="0"/>
              </a:rPr>
              <a:t>(</a:t>
            </a:r>
            <a:r>
              <a:rPr lang="en-US" altLang="ja-JP" sz="2000" i="1" smtClean="0">
                <a:solidFill>
                  <a:srgbClr val="000066"/>
                </a:solidFill>
                <a:latin typeface="Bookman Old Style" charset="0"/>
              </a:rPr>
              <a:t>Si:As, 5 K</a:t>
            </a:r>
            <a:r>
              <a:rPr lang="en-US" altLang="ja-JP" sz="2000" smtClean="0">
                <a:solidFill>
                  <a:srgbClr val="000066"/>
                </a:solidFill>
                <a:latin typeface="Bookman Old Style" charset="0"/>
              </a:rPr>
              <a:t>)</a:t>
            </a:r>
            <a:endParaRPr lang="en-US" altLang="ja-JP" sz="2000" i="1" smtClean="0">
              <a:solidFill>
                <a:srgbClr val="000066"/>
              </a:solidFill>
              <a:latin typeface="Bookman Old Style" charset="0"/>
            </a:endParaRPr>
          </a:p>
          <a:p>
            <a:pPr algn="r">
              <a:spcBef>
                <a:spcPct val="50000"/>
              </a:spcBef>
              <a:defRPr/>
            </a:pPr>
            <a:r>
              <a:rPr lang="en-US" altLang="ja-JP" sz="2000" i="1" smtClean="0">
                <a:solidFill>
                  <a:srgbClr val="000066"/>
                </a:solidFill>
                <a:latin typeface="Bookman Old Style" charset="0"/>
              </a:rPr>
              <a:t>~ 200,000 photons·pixel</a:t>
            </a:r>
            <a:r>
              <a:rPr lang="en-US" altLang="ja-JP" sz="2000" baseline="30000" smtClean="0">
                <a:solidFill>
                  <a:srgbClr val="000066"/>
                </a:solidFill>
                <a:latin typeface="Bookman Old Style" charset="0"/>
              </a:rPr>
              <a:t>-1</a:t>
            </a:r>
            <a:r>
              <a:rPr lang="en-US" altLang="ja-JP" sz="2000" smtClean="0">
                <a:solidFill>
                  <a:srgbClr val="000066"/>
                </a:solidFill>
                <a:latin typeface="Bookman Old Style" charset="0"/>
              </a:rPr>
              <a:t> (</a:t>
            </a:r>
            <a:r>
              <a:rPr lang="en-US" altLang="ja-JP" sz="2000" i="1" smtClean="0">
                <a:solidFill>
                  <a:srgbClr val="000066"/>
                </a:solidFill>
                <a:latin typeface="Bookman Old Style" charset="0"/>
              </a:rPr>
              <a:t>t </a:t>
            </a:r>
            <a:r>
              <a:rPr lang="en-US" altLang="ja-JP" sz="2000" smtClean="0">
                <a:solidFill>
                  <a:srgbClr val="000066"/>
                </a:solidFill>
                <a:latin typeface="Bookman Old Style" charset="0"/>
              </a:rPr>
              <a:t>= </a:t>
            </a:r>
            <a:r>
              <a:rPr lang="en-US" altLang="ja-JP" sz="2000" i="1" smtClean="0">
                <a:solidFill>
                  <a:srgbClr val="000066"/>
                </a:solidFill>
                <a:latin typeface="Bookman Old Style" charset="0"/>
              </a:rPr>
              <a:t>500 sec for T</a:t>
            </a:r>
            <a:r>
              <a:rPr lang="en-US" altLang="ja-JP" sz="2000" i="1" baseline="-25000" smtClean="0">
                <a:solidFill>
                  <a:srgbClr val="000066"/>
                </a:solidFill>
                <a:latin typeface="Bookman Old Style" charset="0"/>
              </a:rPr>
              <a:t>eff</a:t>
            </a:r>
            <a:r>
              <a:rPr lang="en-US" altLang="ja-JP" sz="2000" i="1" smtClean="0">
                <a:solidFill>
                  <a:srgbClr val="000066"/>
                </a:solidFill>
                <a:latin typeface="Bookman Old Style" charset="0"/>
              </a:rPr>
              <a:t> = 210 K</a:t>
            </a:r>
            <a:r>
              <a:rPr lang="en-US" altLang="ja-JP" sz="2000" smtClean="0">
                <a:solidFill>
                  <a:srgbClr val="000066"/>
                </a:solidFill>
                <a:latin typeface="Bookman Old Style" charset="0"/>
              </a:rPr>
              <a:t>)</a:t>
            </a:r>
            <a:endParaRPr lang="en-US" altLang="ja-JP" sz="2000" baseline="30000" smtClean="0">
              <a:solidFill>
                <a:srgbClr val="000066"/>
              </a:solidFill>
              <a:latin typeface="Bookman Old Style" charset="0"/>
            </a:endParaRPr>
          </a:p>
        </p:txBody>
      </p:sp>
      <p:sp>
        <p:nvSpPr>
          <p:cNvPr id="344068" name="Text Box 4"/>
          <p:cNvSpPr txBox="1">
            <a:spLocks noChangeArrowheads="1"/>
          </p:cNvSpPr>
          <p:nvPr/>
        </p:nvSpPr>
        <p:spPr bwMode="auto">
          <a:xfrm>
            <a:off x="685800" y="4343400"/>
            <a:ext cx="7772400" cy="1042988"/>
          </a:xfrm>
          <a:prstGeom prst="rect">
            <a:avLst/>
          </a:prstGeom>
          <a:solidFill>
            <a:srgbClr val="FFFFFF"/>
          </a:solidFill>
          <a:ln w="38100" cmpd="dbl">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2400" i="1">
                <a:solidFill>
                  <a:srgbClr val="000066"/>
                </a:solidFill>
              </a:rPr>
              <a:t>Detectable If N</a:t>
            </a:r>
            <a:r>
              <a:rPr lang="en-US" altLang="ja-JP" sz="2400" i="1" baseline="-25000">
                <a:solidFill>
                  <a:srgbClr val="000066"/>
                </a:solidFill>
              </a:rPr>
              <a:t>photon</a:t>
            </a:r>
            <a:r>
              <a:rPr lang="en-US" altLang="ja-JP" sz="2400">
                <a:solidFill>
                  <a:srgbClr val="000066"/>
                </a:solidFill>
              </a:rPr>
              <a:t>(</a:t>
            </a:r>
            <a:r>
              <a:rPr lang="en-US" altLang="ja-JP" sz="2400" i="1">
                <a:solidFill>
                  <a:srgbClr val="000066"/>
                </a:solidFill>
              </a:rPr>
              <a:t>Signal</a:t>
            </a:r>
            <a:r>
              <a:rPr lang="en-US" altLang="ja-JP" sz="2400">
                <a:solidFill>
                  <a:srgbClr val="000066"/>
                </a:solidFill>
              </a:rPr>
              <a:t>) &gt; [</a:t>
            </a:r>
            <a:r>
              <a:rPr lang="en-US" altLang="ja-JP" sz="2400" i="1">
                <a:solidFill>
                  <a:srgbClr val="000066"/>
                </a:solidFill>
              </a:rPr>
              <a:t>N</a:t>
            </a:r>
            <a:r>
              <a:rPr lang="en-US" altLang="ja-JP" sz="2400" i="1" baseline="-25000">
                <a:solidFill>
                  <a:srgbClr val="000066"/>
                </a:solidFill>
              </a:rPr>
              <a:t>photon</a:t>
            </a:r>
            <a:r>
              <a:rPr lang="en-US" altLang="ja-JP" sz="2400">
                <a:solidFill>
                  <a:srgbClr val="000066"/>
                </a:solidFill>
              </a:rPr>
              <a:t>(</a:t>
            </a:r>
            <a:r>
              <a:rPr lang="en-US" altLang="ja-JP" sz="2400" i="1">
                <a:solidFill>
                  <a:srgbClr val="000066"/>
                </a:solidFill>
              </a:rPr>
              <a:t>BR</a:t>
            </a:r>
            <a:r>
              <a:rPr lang="en-US" altLang="ja-JP" sz="2400">
                <a:solidFill>
                  <a:srgbClr val="000066"/>
                </a:solidFill>
              </a:rPr>
              <a:t>)]</a:t>
            </a:r>
            <a:r>
              <a:rPr lang="en-US" altLang="ja-JP" sz="2400" i="1" baseline="30000">
                <a:solidFill>
                  <a:srgbClr val="000066"/>
                </a:solidFill>
              </a:rPr>
              <a:t>1/2</a:t>
            </a:r>
          </a:p>
          <a:p>
            <a:pPr algn="r">
              <a:spcBef>
                <a:spcPct val="50000"/>
              </a:spcBef>
              <a:defRPr/>
            </a:pPr>
            <a:r>
              <a:rPr lang="en-US" altLang="ja-JP" sz="2400">
                <a:solidFill>
                  <a:srgbClr val="000066"/>
                </a:solidFill>
              </a:rPr>
              <a:t>= </a:t>
            </a:r>
            <a:r>
              <a:rPr lang="en-US" altLang="ja-JP" sz="2400" i="1">
                <a:solidFill>
                  <a:srgbClr val="000066"/>
                </a:solidFill>
              </a:rPr>
              <a:t>16</a:t>
            </a:r>
            <a:r>
              <a:rPr lang="en-US" altLang="ja-JP" sz="2400">
                <a:solidFill>
                  <a:srgbClr val="000066"/>
                </a:solidFill>
              </a:rPr>
              <a:t> </a:t>
            </a:r>
            <a:r>
              <a:rPr lang="en-US" altLang="ja-JP" sz="2400" i="1">
                <a:solidFill>
                  <a:srgbClr val="000066"/>
                </a:solidFill>
              </a:rPr>
              <a:t>photons·pixel</a:t>
            </a:r>
            <a:r>
              <a:rPr lang="en-US" altLang="ja-JP" sz="2400" baseline="30000">
                <a:solidFill>
                  <a:srgbClr val="000066"/>
                </a:solidFill>
              </a:rPr>
              <a:t>-1</a:t>
            </a:r>
            <a:r>
              <a:rPr lang="en-US" altLang="ja-JP" sz="2400" i="1">
                <a:solidFill>
                  <a:srgbClr val="000066"/>
                </a:solidFill>
              </a:rPr>
              <a:t>·s</a:t>
            </a:r>
            <a:r>
              <a:rPr lang="en-US" altLang="ja-JP" sz="2400" baseline="30000">
                <a:solidFill>
                  <a:srgbClr val="000066"/>
                </a:solidFill>
              </a:rPr>
              <a:t>-1</a:t>
            </a:r>
            <a:r>
              <a:rPr lang="en-US" altLang="ja-JP" sz="2400">
                <a:solidFill>
                  <a:srgbClr val="000066"/>
                </a:solidFill>
              </a:rPr>
              <a:t> (</a:t>
            </a:r>
            <a:r>
              <a:rPr lang="en-US" altLang="ja-JP" sz="2400" i="1">
                <a:solidFill>
                  <a:srgbClr val="000066"/>
                </a:solidFill>
              </a:rPr>
              <a:t>T</a:t>
            </a:r>
            <a:r>
              <a:rPr lang="en-US" altLang="ja-JP" sz="2400" i="1" baseline="-25000">
                <a:solidFill>
                  <a:srgbClr val="000066"/>
                </a:solidFill>
              </a:rPr>
              <a:t>eff</a:t>
            </a:r>
            <a:r>
              <a:rPr lang="en-US" altLang="ja-JP" sz="2400">
                <a:solidFill>
                  <a:srgbClr val="000066"/>
                </a:solidFill>
              </a:rPr>
              <a:t> = </a:t>
            </a:r>
            <a:r>
              <a:rPr lang="en-US" altLang="ja-JP" sz="2400" i="1">
                <a:solidFill>
                  <a:srgbClr val="000066"/>
                </a:solidFill>
              </a:rPr>
              <a:t>210 K</a:t>
            </a:r>
            <a:r>
              <a:rPr lang="en-US" altLang="ja-JP" sz="2400">
                <a:solidFill>
                  <a:srgbClr val="000066"/>
                </a:solidFill>
              </a:rPr>
              <a:t>)</a:t>
            </a:r>
          </a:p>
        </p:txBody>
      </p:sp>
      <p:sp>
        <p:nvSpPr>
          <p:cNvPr id="344069" name="Text Box 5"/>
          <p:cNvSpPr txBox="1">
            <a:spLocks noChangeArrowheads="1"/>
          </p:cNvSpPr>
          <p:nvPr/>
        </p:nvSpPr>
        <p:spPr bwMode="auto">
          <a:xfrm>
            <a:off x="304800" y="5486400"/>
            <a:ext cx="8534400" cy="8223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2400" i="1">
                <a:solidFill>
                  <a:srgbClr val="000066"/>
                </a:solidFill>
              </a:rPr>
              <a:t>Cryogenic Cooling Allows Us to Extend Integration Time &amp; Enhance Signal-to-Noise Ratio.</a:t>
            </a:r>
            <a:r>
              <a:rPr lang="en-US" altLang="ja-JP" sz="2400">
                <a:solidFill>
                  <a:srgbClr val="000066"/>
                </a:solidFill>
              </a:rPr>
              <a:t> </a:t>
            </a:r>
            <a:endParaRPr lang="en-US" altLang="ja-JP"/>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152400"/>
            <a:ext cx="7772400" cy="685800"/>
          </a:xfrm>
        </p:spPr>
        <p:txBody>
          <a:bodyPr/>
          <a:lstStyle/>
          <a:p>
            <a:pPr>
              <a:defRPr/>
            </a:pPr>
            <a:r>
              <a:rPr lang="en-US" altLang="ja-JP" sz="3200" smtClean="0"/>
              <a:t>Science in N-Band</a:t>
            </a:r>
            <a:endParaRPr lang="en-US" altLang="ja-JP" sz="3600" smtClean="0"/>
          </a:p>
        </p:txBody>
      </p:sp>
      <p:sp>
        <p:nvSpPr>
          <p:cNvPr id="35843" name="Rectangle 3"/>
          <p:cNvSpPr>
            <a:spLocks noGrp="1" noChangeArrowheads="1"/>
          </p:cNvSpPr>
          <p:nvPr>
            <p:ph type="body" idx="1"/>
          </p:nvPr>
        </p:nvSpPr>
        <p:spPr>
          <a:xfrm>
            <a:off x="685800" y="3581400"/>
            <a:ext cx="8001000" cy="1905000"/>
          </a:xfrm>
          <a:extLst>
            <a:ext uri="{91240B29-F687-4f45-9708-019B960494DF}">
              <a14:hiddenLine xmlns:a14="http://schemas.microsoft.com/office/drawing/2010/main" w="38100" cmpd="sng">
                <a:solidFill>
                  <a:srgbClr val="FF0000"/>
                </a:solidFill>
                <a:miter lim="800000"/>
                <a:headEnd/>
                <a:tailEnd/>
              </a14:hiddenLine>
            </a:ext>
          </a:extLst>
        </p:spPr>
        <p:txBody>
          <a:bodyPr/>
          <a:lstStyle/>
          <a:p>
            <a:pPr algn="just">
              <a:lnSpc>
                <a:spcPct val="90000"/>
              </a:lnSpc>
              <a:buFont typeface="Wingdings" charset="0"/>
              <a:buNone/>
              <a:defRPr/>
            </a:pPr>
            <a:r>
              <a:rPr kumimoji="1" lang="ja-JP" altLang="en-US" sz="2800" smtClean="0">
                <a:solidFill>
                  <a:srgbClr val="FF0000"/>
                </a:solidFill>
              </a:rPr>
              <a:t>“</a:t>
            </a:r>
            <a:r>
              <a:rPr kumimoji="1" lang="en-US" altLang="ja-JP" sz="2800" smtClean="0">
                <a:solidFill>
                  <a:srgbClr val="FF0000"/>
                </a:solidFill>
              </a:rPr>
              <a:t>All molecules have Vibrational transition</a:t>
            </a:r>
            <a:r>
              <a:rPr kumimoji="1" lang="ja-JP" altLang="en-US" sz="2800" smtClean="0">
                <a:solidFill>
                  <a:srgbClr val="FF0000"/>
                </a:solidFill>
              </a:rPr>
              <a:t>”</a:t>
            </a:r>
            <a:endParaRPr lang="en-US" altLang="ja-JP" sz="2800" smtClean="0"/>
          </a:p>
          <a:p>
            <a:pPr algn="just">
              <a:lnSpc>
                <a:spcPct val="90000"/>
              </a:lnSpc>
              <a:defRPr/>
            </a:pPr>
            <a:r>
              <a:rPr lang="en-US" altLang="ja-JP" sz="2800" smtClean="0"/>
              <a:t>CH</a:t>
            </a:r>
            <a:r>
              <a:rPr lang="en-US" altLang="ja-JP" sz="2800" baseline="-25000" smtClean="0"/>
              <a:t>4</a:t>
            </a:r>
            <a:r>
              <a:rPr lang="en-US" altLang="ja-JP" sz="2800" smtClean="0"/>
              <a:t>, C</a:t>
            </a:r>
            <a:r>
              <a:rPr lang="en-US" altLang="ja-JP" sz="2800" baseline="-25000" smtClean="0"/>
              <a:t>2</a:t>
            </a:r>
            <a:r>
              <a:rPr lang="en-US" altLang="ja-JP" sz="2800" smtClean="0"/>
              <a:t>H</a:t>
            </a:r>
            <a:r>
              <a:rPr lang="en-US" altLang="ja-JP" sz="2800" baseline="-25000" smtClean="0"/>
              <a:t>6 </a:t>
            </a:r>
            <a:r>
              <a:rPr lang="en-US" altLang="ja-JP" sz="2800" smtClean="0"/>
              <a:t>, …, Carbon Chain, </a:t>
            </a:r>
            <a:r>
              <a:rPr lang="ja-JP" altLang="en-US" sz="2800" smtClean="0"/>
              <a:t>“</a:t>
            </a:r>
            <a:r>
              <a:rPr lang="en-US" altLang="ja-JP" sz="2800" smtClean="0"/>
              <a:t>PAH</a:t>
            </a:r>
            <a:r>
              <a:rPr lang="ja-JP" altLang="en-US" sz="2800" smtClean="0"/>
              <a:t>”</a:t>
            </a:r>
            <a:r>
              <a:rPr lang="en-US" altLang="ja-JP" sz="2800" smtClean="0"/>
              <a:t>s</a:t>
            </a:r>
          </a:p>
          <a:p>
            <a:pPr algn="just">
              <a:lnSpc>
                <a:spcPct val="90000"/>
              </a:lnSpc>
              <a:defRPr/>
            </a:pPr>
            <a:r>
              <a:rPr lang="en-US" altLang="ja-JP" sz="2800" i="0" smtClean="0"/>
              <a:t>(SiO)</a:t>
            </a:r>
            <a:r>
              <a:rPr lang="en-US" altLang="ja-JP" sz="2800" baseline="-25000" smtClean="0"/>
              <a:t>x</a:t>
            </a:r>
            <a:r>
              <a:rPr lang="en-US" altLang="ja-JP" sz="2800" smtClean="0"/>
              <a:t> …. </a:t>
            </a:r>
          </a:p>
          <a:p>
            <a:pPr algn="just">
              <a:lnSpc>
                <a:spcPct val="90000"/>
              </a:lnSpc>
              <a:defRPr/>
            </a:pPr>
            <a:r>
              <a:rPr lang="en-US" altLang="ja-JP" sz="2800" smtClean="0"/>
              <a:t>Chemistry Related to Star Formation</a:t>
            </a:r>
          </a:p>
          <a:p>
            <a:pPr algn="just">
              <a:lnSpc>
                <a:spcPct val="90000"/>
              </a:lnSpc>
              <a:defRPr/>
            </a:pPr>
            <a:r>
              <a:rPr lang="ja-JP" altLang="en-US" sz="2800" u="sng" smtClean="0"/>
              <a:t>“</a:t>
            </a:r>
            <a:r>
              <a:rPr lang="en-US" altLang="ja-JP" sz="2800" u="sng" smtClean="0"/>
              <a:t>Fingerprint</a:t>
            </a:r>
            <a:r>
              <a:rPr lang="ja-JP" altLang="en-US" sz="2800" u="sng" smtClean="0"/>
              <a:t>”</a:t>
            </a:r>
            <a:r>
              <a:rPr lang="en-US" altLang="ja-JP" sz="2800" u="sng" smtClean="0"/>
              <a:t> region </a:t>
            </a:r>
            <a:r>
              <a:rPr lang="en-US" altLang="ja-JP" sz="2800" i="0" u="sng" smtClean="0"/>
              <a:t>for </a:t>
            </a:r>
            <a:r>
              <a:rPr lang="en-US" altLang="ja-JP" sz="2800" u="sng" smtClean="0"/>
              <a:t>Complex Organic molecules: </a:t>
            </a:r>
            <a:r>
              <a:rPr lang="en-US" altLang="ja-JP" sz="2800" u="sng" smtClean="0">
                <a:latin typeface="Times" charset="0"/>
              </a:rPr>
              <a:t>ν=2π√(k/μ),  k: force constant</a:t>
            </a:r>
            <a:r>
              <a:rPr lang="en-US" altLang="ja-JP" sz="2800" u="sng" smtClean="0"/>
              <a:t> </a:t>
            </a:r>
          </a:p>
        </p:txBody>
      </p:sp>
      <p:pic>
        <p:nvPicPr>
          <p:cNvPr id="20483" name="Picture 4" descr="atmos_mirt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683895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7" name="Group 7"/>
          <p:cNvGrpSpPr>
            <a:grpSpLocks/>
          </p:cNvGrpSpPr>
          <p:nvPr/>
        </p:nvGrpSpPr>
        <p:grpSpPr bwMode="auto">
          <a:xfrm>
            <a:off x="3200400" y="914400"/>
            <a:ext cx="3505200" cy="2209800"/>
            <a:chOff x="2016" y="912"/>
            <a:chExt cx="2208" cy="1392"/>
          </a:xfrm>
        </p:grpSpPr>
        <p:sp>
          <p:nvSpPr>
            <p:cNvPr id="35845" name="Rectangle 5"/>
            <p:cNvSpPr>
              <a:spLocks noChangeArrowheads="1"/>
            </p:cNvSpPr>
            <p:nvPr/>
          </p:nvSpPr>
          <p:spPr bwMode="auto">
            <a:xfrm>
              <a:off x="2016" y="912"/>
              <a:ext cx="864" cy="1392"/>
            </a:xfrm>
            <a:prstGeom prst="rect">
              <a:avLst/>
            </a:prstGeom>
            <a:noFill/>
            <a:ln w="635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5846" name="Text Box 6"/>
            <p:cNvSpPr txBox="1">
              <a:spLocks noChangeArrowheads="1"/>
            </p:cNvSpPr>
            <p:nvPr/>
          </p:nvSpPr>
          <p:spPr bwMode="auto">
            <a:xfrm>
              <a:off x="2976" y="1776"/>
              <a:ext cx="1248" cy="4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FF0000"/>
                  </a:solidFill>
                </a:rPr>
                <a:t>N-Band       7.5 ~ 13.5 </a:t>
              </a:r>
              <a:r>
                <a:rPr lang="en-US" altLang="ja-JP" i="1">
                  <a:solidFill>
                    <a:srgbClr val="FF0000"/>
                  </a:solidFill>
                  <a:latin typeface="Symbol" charset="0"/>
                </a:rPr>
                <a:t>m</a:t>
              </a:r>
              <a:r>
                <a:rPr lang="en-US" altLang="ja-JP" i="1">
                  <a:solidFill>
                    <a:srgbClr val="FF0000"/>
                  </a:solidFill>
                </a:rPr>
                <a:t>m</a:t>
              </a:r>
            </a:p>
          </p:txBody>
        </p:sp>
      </p:grpSp>
      <p:sp>
        <p:nvSpPr>
          <p:cNvPr id="35848" name="Text Box 8"/>
          <p:cNvSpPr txBox="1">
            <a:spLocks noChangeArrowheads="1"/>
          </p:cNvSpPr>
          <p:nvPr/>
        </p:nvSpPr>
        <p:spPr bwMode="auto">
          <a:xfrm rot="16200000">
            <a:off x="186531" y="2018507"/>
            <a:ext cx="2360613"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400" b="1" i="1"/>
              <a:t>Atmospheric Opacity</a:t>
            </a:r>
          </a:p>
        </p:txBody>
      </p:sp>
      <p:grpSp>
        <p:nvGrpSpPr>
          <p:cNvPr id="35851" name="Group 11"/>
          <p:cNvGrpSpPr>
            <a:grpSpLocks/>
          </p:cNvGrpSpPr>
          <p:nvPr/>
        </p:nvGrpSpPr>
        <p:grpSpPr bwMode="auto">
          <a:xfrm>
            <a:off x="685800" y="3124200"/>
            <a:ext cx="7772400" cy="381000"/>
            <a:chOff x="432" y="2304"/>
            <a:chExt cx="4896" cy="192"/>
          </a:xfrm>
        </p:grpSpPr>
        <p:sp>
          <p:nvSpPr>
            <p:cNvPr id="35849" name="Line 9"/>
            <p:cNvSpPr>
              <a:spLocks noChangeShapeType="1"/>
            </p:cNvSpPr>
            <p:nvPr/>
          </p:nvSpPr>
          <p:spPr bwMode="auto">
            <a:xfrm flipH="1">
              <a:off x="432" y="2304"/>
              <a:ext cx="1584" cy="19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5850" name="Line 10"/>
            <p:cNvSpPr>
              <a:spLocks noChangeShapeType="1"/>
            </p:cNvSpPr>
            <p:nvPr/>
          </p:nvSpPr>
          <p:spPr bwMode="auto">
            <a:xfrm>
              <a:off x="2880" y="2304"/>
              <a:ext cx="2448" cy="19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sp>
        <p:nvSpPr>
          <p:cNvPr id="35852" name="Rectangle 12"/>
          <p:cNvSpPr>
            <a:spLocks noChangeArrowheads="1"/>
          </p:cNvSpPr>
          <p:nvPr/>
        </p:nvSpPr>
        <p:spPr bwMode="auto">
          <a:xfrm>
            <a:off x="685800" y="3505200"/>
            <a:ext cx="8001000" cy="3048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847"/>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1" fill="hold" nodeType="afterEffect">
                                  <p:stCondLst>
                                    <p:cond delay="1000"/>
                                  </p:stCondLst>
                                  <p:childTnLst>
                                    <p:set>
                                      <p:cBhvr>
                                        <p:cTn id="9" dur="1" fill="hold">
                                          <p:stCondLst>
                                            <p:cond delay="0"/>
                                          </p:stCondLst>
                                        </p:cTn>
                                        <p:tgtEl>
                                          <p:spTgt spid="35851"/>
                                        </p:tgtEl>
                                        <p:attrNameLst>
                                          <p:attrName>style.visibility</p:attrName>
                                        </p:attrNameLst>
                                      </p:cBhvr>
                                      <p:to>
                                        <p:strVal val="visible"/>
                                      </p:to>
                                    </p:set>
                                    <p:animEffect transition="in" filter="wipe(up)">
                                      <p:cBhvr>
                                        <p:cTn id="10" dur="500"/>
                                        <p:tgtEl>
                                          <p:spTgt spid="35851"/>
                                        </p:tgtEl>
                                      </p:cBhvr>
                                    </p:animEffect>
                                  </p:childTnLst>
                                </p:cTn>
                              </p:par>
                            </p:childTnLst>
                          </p:cTn>
                        </p:par>
                        <p:par>
                          <p:cTn id="11" fill="hold" nodeType="afterGroup">
                            <p:stCondLst>
                              <p:cond delay="2000"/>
                            </p:stCondLst>
                            <p:childTnLst>
                              <p:par>
                                <p:cTn id="12" presetID="1" presetClass="entr" presetSubtype="0" fill="hold" grpId="0" nodeType="afterEffect">
                                  <p:stCondLst>
                                    <p:cond delay="1000"/>
                                  </p:stCondLst>
                                  <p:childTnLst>
                                    <p:set>
                                      <p:cBhvr>
                                        <p:cTn id="13" dur="1" fill="hold">
                                          <p:stCondLst>
                                            <p:cond delay="499"/>
                                          </p:stCondLst>
                                        </p:cTn>
                                        <p:tgtEl>
                                          <p:spTgt spid="35852"/>
                                        </p:tgtEl>
                                        <p:attrNameLst>
                                          <p:attrName>style.visibility</p:attrName>
                                        </p:attrNameLst>
                                      </p:cBhvr>
                                      <p:to>
                                        <p:strVal val="visible"/>
                                      </p:to>
                                    </p:set>
                                  </p:childTnLst>
                                </p:cTn>
                              </p:par>
                            </p:childTnLst>
                          </p:cTn>
                        </p:par>
                        <p:par>
                          <p:cTn id="14" fill="hold" nodeType="afterGroup">
                            <p:stCondLst>
                              <p:cond delay="3500"/>
                            </p:stCondLst>
                            <p:childTnLst>
                              <p:par>
                                <p:cTn id="15" presetID="1" presetClass="entr" presetSubtype="0" fill="hold" grpId="0" nodeType="afterEffect">
                                  <p:stCondLst>
                                    <p:cond delay="0"/>
                                  </p:stCondLst>
                                  <p:childTnLst>
                                    <p:set>
                                      <p:cBhvr>
                                        <p:cTn id="16" dur="1" fill="hold">
                                          <p:stCondLst>
                                            <p:cond delay="499"/>
                                          </p:stCondLst>
                                        </p:cTn>
                                        <p:tgtEl>
                                          <p:spTgt spid="35843">
                                            <p:txEl>
                                              <p:pRg st="0" end="0"/>
                                            </p:txEl>
                                          </p:spTgt>
                                        </p:tgtEl>
                                        <p:attrNameLst>
                                          <p:attrName>style.visibility</p:attrName>
                                        </p:attrNameLst>
                                      </p:cBhvr>
                                      <p:to>
                                        <p:strVal val="visible"/>
                                      </p:to>
                                    </p:set>
                                  </p:childTnLst>
                                </p:cTn>
                              </p:par>
                            </p:childTnLst>
                          </p:cTn>
                        </p:par>
                        <p:par>
                          <p:cTn id="17" fill="hold" nodeType="afterGroup">
                            <p:stCondLst>
                              <p:cond delay="4000"/>
                            </p:stCondLst>
                            <p:childTnLst>
                              <p:par>
                                <p:cTn id="18" presetID="1" presetClass="entr" presetSubtype="0" fill="hold" grpId="0" nodeType="afterEffect">
                                  <p:stCondLst>
                                    <p:cond delay="0"/>
                                  </p:stCondLst>
                                  <p:childTnLst>
                                    <p:set>
                                      <p:cBhvr>
                                        <p:cTn id="19" dur="1" fill="hold">
                                          <p:stCondLst>
                                            <p:cond delay="499"/>
                                          </p:stCondLst>
                                        </p:cTn>
                                        <p:tgtEl>
                                          <p:spTgt spid="35843">
                                            <p:txEl>
                                              <p:pRg st="1" end="1"/>
                                            </p:txEl>
                                          </p:spTgt>
                                        </p:tgtEl>
                                        <p:attrNameLst>
                                          <p:attrName>style.visibility</p:attrName>
                                        </p:attrNameLst>
                                      </p:cBhvr>
                                      <p:to>
                                        <p:strVal val="visible"/>
                                      </p:to>
                                    </p:set>
                                  </p:childTnLst>
                                </p:cTn>
                              </p:par>
                            </p:childTnLst>
                          </p:cTn>
                        </p:par>
                        <p:par>
                          <p:cTn id="20" fill="hold" nodeType="afterGroup">
                            <p:stCondLst>
                              <p:cond delay="4500"/>
                            </p:stCondLst>
                            <p:childTnLst>
                              <p:par>
                                <p:cTn id="21" presetID="1" presetClass="entr" presetSubtype="0" fill="hold" grpId="0" nodeType="afterEffect">
                                  <p:stCondLst>
                                    <p:cond delay="0"/>
                                  </p:stCondLst>
                                  <p:childTnLst>
                                    <p:set>
                                      <p:cBhvr>
                                        <p:cTn id="22" dur="1" fill="hold">
                                          <p:stCondLst>
                                            <p:cond delay="499"/>
                                          </p:stCondLst>
                                        </p:cTn>
                                        <p:tgtEl>
                                          <p:spTgt spid="35843">
                                            <p:txEl>
                                              <p:pRg st="2" end="2"/>
                                            </p:txEl>
                                          </p:spTgt>
                                        </p:tgtEl>
                                        <p:attrNameLst>
                                          <p:attrName>style.visibility</p:attrName>
                                        </p:attrNameLst>
                                      </p:cBhvr>
                                      <p:to>
                                        <p:strVal val="visible"/>
                                      </p:to>
                                    </p:set>
                                  </p:childTnLst>
                                </p:cTn>
                              </p:par>
                            </p:childTnLst>
                          </p:cTn>
                        </p:par>
                        <p:par>
                          <p:cTn id="23" fill="hold" nodeType="afterGroup">
                            <p:stCondLst>
                              <p:cond delay="5000"/>
                            </p:stCondLst>
                            <p:childTnLst>
                              <p:par>
                                <p:cTn id="24" presetID="1" presetClass="entr" presetSubtype="0" fill="hold" grpId="0" nodeType="afterEffect">
                                  <p:stCondLst>
                                    <p:cond delay="0"/>
                                  </p:stCondLst>
                                  <p:childTnLst>
                                    <p:set>
                                      <p:cBhvr>
                                        <p:cTn id="25" dur="1" fill="hold">
                                          <p:stCondLst>
                                            <p:cond delay="499"/>
                                          </p:stCondLst>
                                        </p:cTn>
                                        <p:tgtEl>
                                          <p:spTgt spid="35843">
                                            <p:txEl>
                                              <p:pRg st="3" end="3"/>
                                            </p:txEl>
                                          </p:spTgt>
                                        </p:tgtEl>
                                        <p:attrNameLst>
                                          <p:attrName>style.visibility</p:attrName>
                                        </p:attrNameLst>
                                      </p:cBhvr>
                                      <p:to>
                                        <p:strVal val="visible"/>
                                      </p:to>
                                    </p:set>
                                  </p:childTnLst>
                                </p:cTn>
                              </p:par>
                            </p:childTnLst>
                          </p:cTn>
                        </p:par>
                        <p:par>
                          <p:cTn id="26" fill="hold" nodeType="afterGroup">
                            <p:stCondLst>
                              <p:cond delay="5500"/>
                            </p:stCondLst>
                            <p:childTnLst>
                              <p:par>
                                <p:cTn id="27" presetID="1" presetClass="entr" presetSubtype="0" fill="hold" grpId="0" nodeType="afterEffect">
                                  <p:stCondLst>
                                    <p:cond delay="0"/>
                                  </p:stCondLst>
                                  <p:childTnLst>
                                    <p:set>
                                      <p:cBhvr>
                                        <p:cTn id="28" dur="1" fill="hold">
                                          <p:stCondLst>
                                            <p:cond delay="499"/>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advAuto="0"/>
      <p:bldP spid="358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1906588"/>
            <a:ext cx="8229600" cy="479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2083" name="Text Box 3"/>
          <p:cNvSpPr txBox="1">
            <a:spLocks noChangeArrowheads="1"/>
          </p:cNvSpPr>
          <p:nvPr/>
        </p:nvSpPr>
        <p:spPr bwMode="auto">
          <a:xfrm>
            <a:off x="4572000" y="1795463"/>
            <a:ext cx="4114800" cy="1995487"/>
          </a:xfrm>
          <a:prstGeom prst="rect">
            <a:avLst/>
          </a:prstGeom>
          <a:solidFill>
            <a:schemeClr val="bg1"/>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400" b="1">
                <a:latin typeface="Times New Roman" charset="0"/>
              </a:rPr>
              <a:t>Key ions:</a:t>
            </a:r>
          </a:p>
          <a:p>
            <a:pPr algn="ctr">
              <a:spcBef>
                <a:spcPct val="30000"/>
              </a:spcBef>
              <a:defRPr/>
            </a:pPr>
            <a:r>
              <a:rPr lang="en-US" altLang="ja-JP" sz="2800" b="1">
                <a:solidFill>
                  <a:srgbClr val="FF0000"/>
                </a:solidFill>
                <a:latin typeface="Times New Roman" charset="0"/>
              </a:rPr>
              <a:t>H</a:t>
            </a:r>
            <a:r>
              <a:rPr lang="en-US" altLang="ja-JP" sz="2800" b="1" baseline="-25000">
                <a:solidFill>
                  <a:srgbClr val="FF0000"/>
                </a:solidFill>
                <a:latin typeface="Times New Roman" charset="0"/>
              </a:rPr>
              <a:t>3</a:t>
            </a:r>
            <a:r>
              <a:rPr lang="en-US" altLang="ja-JP" sz="2800" b="1" baseline="30000">
                <a:solidFill>
                  <a:srgbClr val="FF0000"/>
                </a:solidFill>
                <a:latin typeface="Times New Roman" charset="0"/>
              </a:rPr>
              <a:t>+</a:t>
            </a:r>
            <a:r>
              <a:rPr lang="en-US" altLang="ja-JP" sz="2800">
                <a:latin typeface="Times New Roman" charset="0"/>
              </a:rPr>
              <a:t>, </a:t>
            </a:r>
            <a:r>
              <a:rPr lang="en-US" altLang="ja-JP" sz="2800" b="1">
                <a:solidFill>
                  <a:srgbClr val="FF0000"/>
                </a:solidFill>
                <a:latin typeface="Times New Roman" charset="0"/>
              </a:rPr>
              <a:t>CH</a:t>
            </a:r>
            <a:r>
              <a:rPr lang="en-US" altLang="ja-JP" sz="2800" b="1" baseline="-25000">
                <a:solidFill>
                  <a:srgbClr val="FF0000"/>
                </a:solidFill>
                <a:latin typeface="Times New Roman" charset="0"/>
              </a:rPr>
              <a:t>3</a:t>
            </a:r>
            <a:r>
              <a:rPr lang="en-US" altLang="ja-JP" sz="2800" b="1" baseline="30000">
                <a:solidFill>
                  <a:srgbClr val="FF0000"/>
                </a:solidFill>
                <a:latin typeface="Times New Roman" charset="0"/>
              </a:rPr>
              <a:t>+</a:t>
            </a:r>
            <a:endParaRPr lang="en-US" altLang="ja-JP" sz="2800">
              <a:solidFill>
                <a:srgbClr val="FF0000"/>
              </a:solidFill>
              <a:latin typeface="Times New Roman" charset="0"/>
            </a:endParaRPr>
          </a:p>
          <a:p>
            <a:pPr algn="ctr">
              <a:spcBef>
                <a:spcPct val="30000"/>
              </a:spcBef>
              <a:defRPr/>
            </a:pPr>
            <a:r>
              <a:rPr lang="en-US" altLang="ja-JP" sz="2800" b="1" u="sng">
                <a:solidFill>
                  <a:srgbClr val="FF0000"/>
                </a:solidFill>
                <a:latin typeface="Times New Roman" charset="0"/>
              </a:rPr>
              <a:t>C</a:t>
            </a:r>
            <a:r>
              <a:rPr lang="en-US" altLang="ja-JP" sz="2800" b="1" u="sng" baseline="-25000">
                <a:solidFill>
                  <a:srgbClr val="FF0000"/>
                </a:solidFill>
                <a:latin typeface="Times New Roman" charset="0"/>
              </a:rPr>
              <a:t>3</a:t>
            </a:r>
            <a:r>
              <a:rPr lang="en-US" altLang="ja-JP" sz="2800" b="1" u="sng">
                <a:solidFill>
                  <a:srgbClr val="FF0000"/>
                </a:solidFill>
                <a:latin typeface="Times New Roman" charset="0"/>
              </a:rPr>
              <a:t>H</a:t>
            </a:r>
            <a:r>
              <a:rPr lang="en-US" altLang="ja-JP" sz="2800" b="1" u="sng" baseline="-25000">
                <a:solidFill>
                  <a:srgbClr val="FF0000"/>
                </a:solidFill>
                <a:latin typeface="Times New Roman" charset="0"/>
              </a:rPr>
              <a:t>3</a:t>
            </a:r>
            <a:r>
              <a:rPr lang="en-US" altLang="ja-JP" sz="2800" b="1" u="sng" baseline="30000">
                <a:solidFill>
                  <a:srgbClr val="FF0000"/>
                </a:solidFill>
                <a:latin typeface="Times New Roman" charset="0"/>
              </a:rPr>
              <a:t>+</a:t>
            </a:r>
            <a:r>
              <a:rPr lang="en-US" altLang="ja-JP" sz="2800" b="1">
                <a:solidFill>
                  <a:srgbClr val="FF0000"/>
                </a:solidFill>
                <a:latin typeface="Times New Roman" charset="0"/>
              </a:rPr>
              <a:t>: </a:t>
            </a:r>
            <a:r>
              <a:rPr lang="ja-JP" altLang="en-US" sz="2800" b="1">
                <a:solidFill>
                  <a:srgbClr val="FF0000"/>
                </a:solidFill>
                <a:latin typeface="Times New Roman" charset="0"/>
              </a:rPr>
              <a:t>“</a:t>
            </a:r>
            <a:r>
              <a:rPr lang="en-US" altLang="ja-JP" sz="2800" b="1">
                <a:solidFill>
                  <a:srgbClr val="FF0000"/>
                </a:solidFill>
                <a:latin typeface="Times New Roman" charset="0"/>
              </a:rPr>
              <a:t>Smallest Aromatic ion</a:t>
            </a:r>
            <a:r>
              <a:rPr lang="ja-JP" altLang="en-US" sz="2800" b="1">
                <a:solidFill>
                  <a:srgbClr val="FF0000"/>
                </a:solidFill>
                <a:latin typeface="Times New Roman" charset="0"/>
              </a:rPr>
              <a:t>”</a:t>
            </a:r>
            <a:r>
              <a:rPr lang="en-US" altLang="ja-JP" sz="2800" b="1">
                <a:solidFill>
                  <a:srgbClr val="FF0000"/>
                </a:solidFill>
                <a:latin typeface="Times New Roman" charset="0"/>
              </a:rPr>
              <a:t>: n(π e</a:t>
            </a:r>
            <a:r>
              <a:rPr lang="en-US" altLang="ja-JP" sz="2800" b="1" baseline="30000">
                <a:solidFill>
                  <a:srgbClr val="FF0000"/>
                </a:solidFill>
                <a:latin typeface="Times New Roman" charset="0"/>
              </a:rPr>
              <a:t>-</a:t>
            </a:r>
            <a:r>
              <a:rPr lang="en-US" altLang="ja-JP" sz="2800" b="1">
                <a:solidFill>
                  <a:srgbClr val="FF0000"/>
                </a:solidFill>
                <a:latin typeface="Times New Roman" charset="0"/>
              </a:rPr>
              <a:t>)=2</a:t>
            </a:r>
          </a:p>
        </p:txBody>
      </p:sp>
      <p:pic>
        <p:nvPicPr>
          <p:cNvPr id="302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005263"/>
            <a:ext cx="1295400"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2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3513" y="4005263"/>
            <a:ext cx="119697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2086" name="Text Box 6"/>
          <p:cNvSpPr txBox="1">
            <a:spLocks noChangeArrowheads="1"/>
          </p:cNvSpPr>
          <p:nvPr/>
        </p:nvSpPr>
        <p:spPr bwMode="auto">
          <a:xfrm>
            <a:off x="7527925" y="3949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ja-JP" altLang="en-US" sz="2400">
              <a:latin typeface="Times New Roman" charset="0"/>
            </a:endParaRPr>
          </a:p>
        </p:txBody>
      </p:sp>
      <p:sp>
        <p:nvSpPr>
          <p:cNvPr id="302088" name="Rectangle 8"/>
          <p:cNvSpPr>
            <a:spLocks noGrp="1" noChangeArrowheads="1"/>
          </p:cNvSpPr>
          <p:nvPr>
            <p:ph type="title" idx="4294967295"/>
          </p:nvPr>
        </p:nvSpPr>
        <p:spPr>
          <a:xfrm>
            <a:off x="190500" y="228600"/>
            <a:ext cx="8763000" cy="1143000"/>
          </a:xfrm>
        </p:spPr>
        <p:txBody>
          <a:bodyPr/>
          <a:lstStyle/>
          <a:p>
            <a:pPr>
              <a:defRPr/>
            </a:pPr>
            <a:r>
              <a:rPr kumimoji="1" lang="en-US" altLang="ja-JP" dirty="0" smtClean="0">
                <a:effectLst/>
              </a:rPr>
              <a:t>Ion molecule reaction network for Carbon</a:t>
            </a:r>
            <a:endParaRPr lang="en-US" altLang="ja-JP" sz="3200" dirty="0">
              <a:effectLst/>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914400" y="762000"/>
            <a:ext cx="7315200" cy="363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2400">
                <a:latin typeface="Times New Roman" charset="0"/>
                <a:sym typeface="Wingdings" charset="0"/>
              </a:rPr>
              <a:t> </a:t>
            </a:r>
            <a:r>
              <a:rPr lang="ja-JP" altLang="en-US" sz="2400">
                <a:latin typeface="Times New Roman" charset="0"/>
                <a:sym typeface="Wingdings" charset="0"/>
              </a:rPr>
              <a:t>“</a:t>
            </a:r>
            <a:r>
              <a:rPr lang="en-US" altLang="ja-JP" sz="2400">
                <a:latin typeface="Times New Roman" charset="0"/>
                <a:sym typeface="Wingdings" charset="0"/>
              </a:rPr>
              <a:t>Rotationally resolved</a:t>
            </a:r>
            <a:r>
              <a:rPr lang="ja-JP" altLang="en-US" sz="2400">
                <a:latin typeface="Times New Roman" charset="0"/>
                <a:sym typeface="Wingdings" charset="0"/>
              </a:rPr>
              <a:t>”</a:t>
            </a:r>
            <a:r>
              <a:rPr lang="en-US" altLang="ja-JP" sz="2400">
                <a:latin typeface="Times New Roman" charset="0"/>
                <a:sym typeface="Wingdings" charset="0"/>
              </a:rPr>
              <a:t> vibration spectrum is useful for </a:t>
            </a:r>
          </a:p>
          <a:p>
            <a:pPr>
              <a:spcBef>
                <a:spcPct val="50000"/>
              </a:spcBef>
              <a:defRPr/>
            </a:pPr>
            <a:r>
              <a:rPr lang="en-US" altLang="ja-JP" sz="2400">
                <a:latin typeface="Times New Roman" charset="0"/>
                <a:sym typeface="Wingdings" charset="0"/>
              </a:rPr>
              <a:t>○definite identification of  a </a:t>
            </a:r>
            <a:r>
              <a:rPr lang="ja-JP" altLang="en-US" sz="2400">
                <a:latin typeface="Times New Roman" charset="0"/>
                <a:sym typeface="Wingdings" charset="0"/>
              </a:rPr>
              <a:t>“</a:t>
            </a:r>
            <a:r>
              <a:rPr lang="en-US" altLang="ja-JP" sz="2400">
                <a:latin typeface="Times New Roman" charset="0"/>
                <a:sym typeface="Wingdings" charset="0"/>
              </a:rPr>
              <a:t>new</a:t>
            </a:r>
            <a:r>
              <a:rPr lang="ja-JP" altLang="en-US" sz="2400">
                <a:latin typeface="Times New Roman" charset="0"/>
                <a:sym typeface="Wingdings" charset="0"/>
              </a:rPr>
              <a:t>”</a:t>
            </a:r>
            <a:r>
              <a:rPr lang="en-US" altLang="ja-JP" sz="2400">
                <a:latin typeface="Times New Roman" charset="0"/>
                <a:sym typeface="Wingdings" charset="0"/>
              </a:rPr>
              <a:t> molecule</a:t>
            </a:r>
          </a:p>
          <a:p>
            <a:pPr>
              <a:spcBef>
                <a:spcPct val="50000"/>
              </a:spcBef>
              <a:defRPr/>
            </a:pPr>
            <a:r>
              <a:rPr lang="en-US" altLang="ja-JP" sz="2400">
                <a:latin typeface="Times New Roman" charset="0"/>
                <a:sym typeface="Wingdings" charset="0"/>
              </a:rPr>
              <a:t>○accurate derivation of abundances and excitation</a:t>
            </a:r>
          </a:p>
          <a:p>
            <a:pPr>
              <a:spcBef>
                <a:spcPct val="50000"/>
              </a:spcBef>
              <a:defRPr/>
            </a:pPr>
            <a:r>
              <a:rPr lang="en-US" altLang="ja-JP" sz="2400">
                <a:latin typeface="Times New Roman" charset="0"/>
                <a:sym typeface="Wingdings" charset="0"/>
              </a:rPr>
              <a:t>○</a:t>
            </a:r>
            <a:r>
              <a:rPr lang="en-US" altLang="ja-JP" sz="2400" u="sng">
                <a:latin typeface="Times New Roman" charset="0"/>
                <a:sym typeface="Wingdings" charset="0"/>
              </a:rPr>
              <a:t>the understanding the </a:t>
            </a:r>
            <a:r>
              <a:rPr lang="ja-JP" altLang="en-US" sz="2400" u="sng">
                <a:latin typeface="Times New Roman" charset="0"/>
                <a:sym typeface="Wingdings" charset="0"/>
              </a:rPr>
              <a:t>“</a:t>
            </a:r>
            <a:r>
              <a:rPr lang="en-US" altLang="ja-JP" sz="2400" u="sng">
                <a:latin typeface="Times New Roman" charset="0"/>
                <a:sym typeface="Wingdings" charset="0"/>
              </a:rPr>
              <a:t>chemistry</a:t>
            </a:r>
            <a:r>
              <a:rPr lang="ja-JP" altLang="en-US" sz="2400" u="sng">
                <a:latin typeface="Times New Roman" charset="0"/>
                <a:sym typeface="Wingdings" charset="0"/>
              </a:rPr>
              <a:t>”</a:t>
            </a:r>
            <a:r>
              <a:rPr lang="en-US" altLang="ja-JP" sz="2400" u="sng">
                <a:latin typeface="Times New Roman" charset="0"/>
                <a:sym typeface="Wingdings" charset="0"/>
              </a:rPr>
              <a:t>=formation pathways</a:t>
            </a:r>
            <a:endParaRPr lang="en-US" altLang="ja-JP" sz="2400">
              <a:latin typeface="Times New Roman" charset="0"/>
              <a:sym typeface="Wingdings" charset="0"/>
            </a:endParaRPr>
          </a:p>
          <a:p>
            <a:pPr>
              <a:spcBef>
                <a:spcPct val="50000"/>
              </a:spcBef>
              <a:defRPr/>
            </a:pPr>
            <a:endParaRPr lang="en-US" altLang="ja-JP" sz="2400">
              <a:latin typeface="Times New Roman" charset="0"/>
              <a:sym typeface="Wingdings" charset="0"/>
            </a:endParaRPr>
          </a:p>
          <a:p>
            <a:pPr>
              <a:spcBef>
                <a:spcPct val="50000"/>
              </a:spcBef>
              <a:defRPr/>
            </a:pPr>
            <a:endParaRPr lang="en-US" altLang="ja-JP" sz="2400">
              <a:latin typeface="Times New Roman" charset="0"/>
            </a:endParaRPr>
          </a:p>
          <a:p>
            <a:pPr>
              <a:spcBef>
                <a:spcPct val="20000"/>
              </a:spcBef>
              <a:defRPr/>
            </a:pPr>
            <a:r>
              <a:rPr lang="en-US" altLang="ja-JP" sz="2400">
                <a:latin typeface="Times New Roman" charset="0"/>
                <a:sym typeface="Wingdings" charset="0"/>
              </a:rPr>
              <a:t> </a:t>
            </a:r>
          </a:p>
        </p:txBody>
      </p:sp>
      <p:sp>
        <p:nvSpPr>
          <p:cNvPr id="337923" name="Text Box 3"/>
          <p:cNvSpPr txBox="1">
            <a:spLocks noChangeArrowheads="1"/>
          </p:cNvSpPr>
          <p:nvPr/>
        </p:nvSpPr>
        <p:spPr bwMode="auto">
          <a:xfrm>
            <a:off x="4953000" y="6019800"/>
            <a:ext cx="3048000" cy="4889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2600" b="1">
                <a:solidFill>
                  <a:srgbClr val="FF0000"/>
                </a:solidFill>
                <a:latin typeface="Times New Roman" charset="0"/>
              </a:rPr>
              <a:t>R=10,000-200,000</a:t>
            </a:r>
          </a:p>
        </p:txBody>
      </p:sp>
      <p:sp>
        <p:nvSpPr>
          <p:cNvPr id="337924" name="Text Box 4"/>
          <p:cNvSpPr txBox="1">
            <a:spLocks noChangeArrowheads="1"/>
          </p:cNvSpPr>
          <p:nvPr/>
        </p:nvSpPr>
        <p:spPr bwMode="auto">
          <a:xfrm>
            <a:off x="0" y="1524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3200" b="1" i="1"/>
              <a:t>Required Spectral Resolution</a:t>
            </a:r>
          </a:p>
        </p:txBody>
      </p:sp>
      <p:pic>
        <p:nvPicPr>
          <p:cNvPr id="3379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895600"/>
            <a:ext cx="8153400" cy="308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Grp="1" noChangeArrowheads="1"/>
          </p:cNvSpPr>
          <p:nvPr>
            <p:ph type="title"/>
          </p:nvPr>
        </p:nvSpPr>
        <p:spPr>
          <a:xfrm>
            <a:off x="457200" y="76200"/>
            <a:ext cx="8229600" cy="685800"/>
          </a:xfrm>
          <a:effectLst>
            <a:outerShdw blurRad="50800" dist="12700" dir="8100000" algn="ctr" rotWithShape="0">
              <a:schemeClr val="bg2">
                <a:alpha val="75000"/>
              </a:schemeClr>
            </a:outerShdw>
          </a:effectLst>
        </p:spPr>
        <p:txBody>
          <a:bodyPr/>
          <a:lstStyle/>
          <a:p>
            <a:pPr>
              <a:defRPr/>
            </a:pPr>
            <a:r>
              <a:rPr kumimoji="1" lang="en-US" altLang="ja-JP" sz="4000" dirty="0" smtClean="0">
                <a:solidFill>
                  <a:srgbClr val="FF0000"/>
                </a:solidFill>
              </a:rPr>
              <a:t>Germanium Immersion Grating</a:t>
            </a:r>
          </a:p>
        </p:txBody>
      </p:sp>
      <p:sp>
        <p:nvSpPr>
          <p:cNvPr id="23626" name="Text Box 74"/>
          <p:cNvSpPr txBox="1">
            <a:spLocks noChangeArrowheads="1"/>
          </p:cNvSpPr>
          <p:nvPr/>
        </p:nvSpPr>
        <p:spPr bwMode="auto">
          <a:xfrm>
            <a:off x="228600" y="6858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ja-JP" sz="2400" i="1">
                <a:solidFill>
                  <a:srgbClr val="333399"/>
                </a:solidFill>
              </a:rPr>
              <a:t>Resolving Power, R = </a:t>
            </a:r>
            <a:r>
              <a:rPr lang="en-US" altLang="ja-JP" sz="2400" i="1">
                <a:solidFill>
                  <a:srgbClr val="333399"/>
                </a:solidFill>
                <a:latin typeface="Symbol" charset="0"/>
              </a:rPr>
              <a:t>l</a:t>
            </a:r>
            <a:r>
              <a:rPr lang="en-US" altLang="ja-JP" sz="2400" i="1">
                <a:solidFill>
                  <a:srgbClr val="333399"/>
                </a:solidFill>
              </a:rPr>
              <a:t>/</a:t>
            </a:r>
            <a:r>
              <a:rPr lang="en-US" altLang="ja-JP" sz="2400" i="1">
                <a:solidFill>
                  <a:srgbClr val="333399"/>
                </a:solidFill>
                <a:latin typeface="Symbol" charset="0"/>
              </a:rPr>
              <a:t>Dl</a:t>
            </a:r>
            <a:r>
              <a:rPr lang="en-US" altLang="ja-JP" sz="2400" i="1">
                <a:solidFill>
                  <a:srgbClr val="333399"/>
                </a:solidFill>
              </a:rPr>
              <a:t> = </a:t>
            </a:r>
            <a:r>
              <a:rPr lang="en-US" altLang="ja-JP" sz="2400" i="1">
                <a:solidFill>
                  <a:srgbClr val="333399"/>
                </a:solidFill>
                <a:latin typeface="Symbol" charset="0"/>
              </a:rPr>
              <a:t>D</a:t>
            </a:r>
            <a:r>
              <a:rPr lang="en-US" altLang="ja-JP" sz="2400" i="1">
                <a:solidFill>
                  <a:srgbClr val="333399"/>
                </a:solidFill>
              </a:rPr>
              <a:t>L/</a:t>
            </a:r>
            <a:r>
              <a:rPr lang="en-US" altLang="ja-JP" sz="2400" i="1">
                <a:solidFill>
                  <a:srgbClr val="333399"/>
                </a:solidFill>
                <a:latin typeface="Symbol" charset="0"/>
              </a:rPr>
              <a:t>l</a:t>
            </a:r>
            <a:r>
              <a:rPr lang="en-US" altLang="ja-JP" sz="2400" i="1">
                <a:solidFill>
                  <a:srgbClr val="333399"/>
                </a:solidFill>
              </a:rPr>
              <a:t> = 2L/</a:t>
            </a:r>
            <a:r>
              <a:rPr lang="en-US" altLang="ja-JP" sz="2400" i="1">
                <a:solidFill>
                  <a:srgbClr val="333399"/>
                </a:solidFill>
                <a:latin typeface="Symbol" charset="0"/>
              </a:rPr>
              <a:t>l</a:t>
            </a:r>
            <a:endParaRPr lang="en-US" altLang="ja-JP" sz="2400">
              <a:solidFill>
                <a:srgbClr val="333399"/>
              </a:solidFill>
            </a:endParaRPr>
          </a:p>
        </p:txBody>
      </p:sp>
      <p:grpSp>
        <p:nvGrpSpPr>
          <p:cNvPr id="26627" name="Group 105"/>
          <p:cNvGrpSpPr>
            <a:grpSpLocks/>
          </p:cNvGrpSpPr>
          <p:nvPr/>
        </p:nvGrpSpPr>
        <p:grpSpPr bwMode="auto">
          <a:xfrm>
            <a:off x="2413000" y="1600200"/>
            <a:ext cx="4445000" cy="2255838"/>
            <a:chOff x="2968" y="1008"/>
            <a:chExt cx="2800" cy="1421"/>
          </a:xfrm>
        </p:grpSpPr>
        <p:sp>
          <p:nvSpPr>
            <p:cNvPr id="23642" name="Rectangle 90"/>
            <p:cNvSpPr>
              <a:spLocks noChangeArrowheads="1"/>
            </p:cNvSpPr>
            <p:nvPr/>
          </p:nvSpPr>
          <p:spPr bwMode="auto">
            <a:xfrm>
              <a:off x="5424" y="1008"/>
              <a:ext cx="240" cy="13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aphicFrame>
          <p:nvGraphicFramePr>
            <p:cNvPr id="26673" name="Object 39"/>
            <p:cNvGraphicFramePr>
              <a:graphicFrameLocks noChangeAspect="1"/>
            </p:cNvGraphicFramePr>
            <p:nvPr/>
          </p:nvGraphicFramePr>
          <p:xfrm>
            <a:off x="2968" y="1008"/>
            <a:ext cx="2552" cy="1394"/>
          </p:xfrm>
          <a:graphic>
            <a:graphicData uri="http://schemas.openxmlformats.org/presentationml/2006/ole">
              <mc:AlternateContent xmlns:mc="http://schemas.openxmlformats.org/markup-compatibility/2006">
                <mc:Choice xmlns:v="urn:schemas-microsoft-com:vml" Requires="v">
                  <p:oleObj spid="_x0000_s26694" name="Image" r:id="rId4" imgW="4850794" imgH="3746032" progId="Photoshop.Image.6">
                    <p:embed/>
                  </p:oleObj>
                </mc:Choice>
                <mc:Fallback>
                  <p:oleObj name="Image" r:id="rId4" imgW="4850794" imgH="3746032" progId="Photoshop.Image.6">
                    <p:embed/>
                    <p:pic>
                      <p:nvPicPr>
                        <p:cNvPr id="0" name="Object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 y="1008"/>
                          <a:ext cx="2552" cy="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602" name="Text Box 50"/>
            <p:cNvSpPr txBox="1">
              <a:spLocks noChangeArrowheads="1"/>
            </p:cNvSpPr>
            <p:nvPr/>
          </p:nvSpPr>
          <p:spPr bwMode="auto">
            <a:xfrm>
              <a:off x="4472" y="1869"/>
              <a:ext cx="885"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lvl1pPr defTabSz="1408113">
                <a:defRPr kumimoji="1" sz="2400">
                  <a:solidFill>
                    <a:schemeClr val="tx1"/>
                  </a:solidFill>
                  <a:latin typeface="Arial" charset="0"/>
                  <a:ea typeface="ＭＳ Ｐゴシック" charset="0"/>
                  <a:cs typeface="ＭＳ Ｐゴシック" charset="0"/>
                </a:defRPr>
              </a:lvl1pPr>
              <a:lvl2pPr marL="503238" defTabSz="1408113">
                <a:defRPr kumimoji="1" sz="2400">
                  <a:solidFill>
                    <a:schemeClr val="tx1"/>
                  </a:solidFill>
                  <a:latin typeface="Arial" charset="0"/>
                  <a:ea typeface="ＭＳ Ｐゴシック" charset="0"/>
                </a:defRPr>
              </a:lvl2pPr>
              <a:lvl3pPr marL="1006475" defTabSz="1408113">
                <a:defRPr kumimoji="1" sz="2400">
                  <a:solidFill>
                    <a:schemeClr val="tx1"/>
                  </a:solidFill>
                  <a:latin typeface="Arial" charset="0"/>
                  <a:ea typeface="ＭＳ Ｐゴシック" charset="0"/>
                </a:defRPr>
              </a:lvl3pPr>
              <a:lvl4pPr marL="1508125" defTabSz="1408113">
                <a:defRPr kumimoji="1" sz="2400">
                  <a:solidFill>
                    <a:schemeClr val="tx1"/>
                  </a:solidFill>
                  <a:latin typeface="Arial" charset="0"/>
                  <a:ea typeface="ＭＳ Ｐゴシック" charset="0"/>
                </a:defRPr>
              </a:lvl4pPr>
              <a:lvl5pPr marL="2011363" defTabSz="1408113">
                <a:defRPr kumimoji="1" sz="2400">
                  <a:solidFill>
                    <a:schemeClr val="tx1"/>
                  </a:solidFill>
                  <a:latin typeface="Arial" charset="0"/>
                  <a:ea typeface="ＭＳ Ｐゴシック" charset="0"/>
                </a:defRPr>
              </a:lvl5pPr>
              <a:lvl6pPr marL="2468563" defTabSz="1408113" fontAlgn="base">
                <a:spcBef>
                  <a:spcPct val="0"/>
                </a:spcBef>
                <a:spcAft>
                  <a:spcPct val="0"/>
                </a:spcAft>
                <a:defRPr kumimoji="1" sz="2400">
                  <a:solidFill>
                    <a:schemeClr val="tx1"/>
                  </a:solidFill>
                  <a:latin typeface="Arial" charset="0"/>
                  <a:ea typeface="ＭＳ Ｐゴシック" charset="0"/>
                </a:defRPr>
              </a:lvl6pPr>
              <a:lvl7pPr marL="2925763" defTabSz="1408113" fontAlgn="base">
                <a:spcBef>
                  <a:spcPct val="0"/>
                </a:spcBef>
                <a:spcAft>
                  <a:spcPct val="0"/>
                </a:spcAft>
                <a:defRPr kumimoji="1" sz="2400">
                  <a:solidFill>
                    <a:schemeClr val="tx1"/>
                  </a:solidFill>
                  <a:latin typeface="Arial" charset="0"/>
                  <a:ea typeface="ＭＳ Ｐゴシック" charset="0"/>
                </a:defRPr>
              </a:lvl7pPr>
              <a:lvl8pPr marL="3382963" defTabSz="1408113" fontAlgn="base">
                <a:spcBef>
                  <a:spcPct val="0"/>
                </a:spcBef>
                <a:spcAft>
                  <a:spcPct val="0"/>
                </a:spcAft>
                <a:defRPr kumimoji="1" sz="2400">
                  <a:solidFill>
                    <a:schemeClr val="tx1"/>
                  </a:solidFill>
                  <a:latin typeface="Arial" charset="0"/>
                  <a:ea typeface="ＭＳ Ｐゴシック" charset="0"/>
                </a:defRPr>
              </a:lvl8pPr>
              <a:lvl9pPr marL="3840163" defTabSz="1408113"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defRPr/>
              </a:pPr>
              <a:r>
                <a:rPr lang="en-US" altLang="ja-JP" i="1" smtClean="0">
                  <a:latin typeface="Symbol" charset="0"/>
                </a:rPr>
                <a:t>D</a:t>
              </a:r>
              <a:r>
                <a:rPr lang="en-US" altLang="ja-JP" i="1" smtClean="0">
                  <a:latin typeface="Bookman Old Style" charset="0"/>
                </a:rPr>
                <a:t>L=2L</a:t>
              </a:r>
            </a:p>
          </p:txBody>
        </p:sp>
        <p:sp>
          <p:nvSpPr>
            <p:cNvPr id="23603" name="Text Box 51"/>
            <p:cNvSpPr txBox="1">
              <a:spLocks noChangeArrowheads="1"/>
            </p:cNvSpPr>
            <p:nvPr/>
          </p:nvSpPr>
          <p:spPr bwMode="auto">
            <a:xfrm>
              <a:off x="4032" y="2132"/>
              <a:ext cx="1736"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lvl1pPr defTabSz="1408113">
                <a:defRPr kumimoji="1" sz="2400">
                  <a:solidFill>
                    <a:schemeClr val="tx1"/>
                  </a:solidFill>
                  <a:latin typeface="Arial" charset="0"/>
                  <a:ea typeface="ＭＳ Ｐゴシック" charset="0"/>
                  <a:cs typeface="ＭＳ Ｐゴシック" charset="0"/>
                </a:defRPr>
              </a:lvl1pPr>
              <a:lvl2pPr marL="503238" defTabSz="1408113">
                <a:defRPr kumimoji="1" sz="2400">
                  <a:solidFill>
                    <a:schemeClr val="tx1"/>
                  </a:solidFill>
                  <a:latin typeface="Arial" charset="0"/>
                  <a:ea typeface="ＭＳ Ｐゴシック" charset="0"/>
                </a:defRPr>
              </a:lvl2pPr>
              <a:lvl3pPr marL="1006475" defTabSz="1408113">
                <a:defRPr kumimoji="1" sz="2400">
                  <a:solidFill>
                    <a:schemeClr val="tx1"/>
                  </a:solidFill>
                  <a:latin typeface="Arial" charset="0"/>
                  <a:ea typeface="ＭＳ Ｐゴシック" charset="0"/>
                </a:defRPr>
              </a:lvl3pPr>
              <a:lvl4pPr marL="1508125" defTabSz="1408113">
                <a:defRPr kumimoji="1" sz="2400">
                  <a:solidFill>
                    <a:schemeClr val="tx1"/>
                  </a:solidFill>
                  <a:latin typeface="Arial" charset="0"/>
                  <a:ea typeface="ＭＳ Ｐゴシック" charset="0"/>
                </a:defRPr>
              </a:lvl4pPr>
              <a:lvl5pPr marL="2011363" defTabSz="1408113">
                <a:defRPr kumimoji="1" sz="2400">
                  <a:solidFill>
                    <a:schemeClr val="tx1"/>
                  </a:solidFill>
                  <a:latin typeface="Arial" charset="0"/>
                  <a:ea typeface="ＭＳ Ｐゴシック" charset="0"/>
                </a:defRPr>
              </a:lvl5pPr>
              <a:lvl6pPr marL="2468563" defTabSz="1408113" fontAlgn="base">
                <a:spcBef>
                  <a:spcPct val="0"/>
                </a:spcBef>
                <a:spcAft>
                  <a:spcPct val="0"/>
                </a:spcAft>
                <a:defRPr kumimoji="1" sz="2400">
                  <a:solidFill>
                    <a:schemeClr val="tx1"/>
                  </a:solidFill>
                  <a:latin typeface="Arial" charset="0"/>
                  <a:ea typeface="ＭＳ Ｐゴシック" charset="0"/>
                </a:defRPr>
              </a:lvl6pPr>
              <a:lvl7pPr marL="2925763" defTabSz="1408113" fontAlgn="base">
                <a:spcBef>
                  <a:spcPct val="0"/>
                </a:spcBef>
                <a:spcAft>
                  <a:spcPct val="0"/>
                </a:spcAft>
                <a:defRPr kumimoji="1" sz="2400">
                  <a:solidFill>
                    <a:schemeClr val="tx1"/>
                  </a:solidFill>
                  <a:latin typeface="Arial" charset="0"/>
                  <a:ea typeface="ＭＳ Ｐゴシック" charset="0"/>
                </a:defRPr>
              </a:lvl7pPr>
              <a:lvl8pPr marL="3382963" defTabSz="1408113" fontAlgn="base">
                <a:spcBef>
                  <a:spcPct val="0"/>
                </a:spcBef>
                <a:spcAft>
                  <a:spcPct val="0"/>
                </a:spcAft>
                <a:defRPr kumimoji="1" sz="2400">
                  <a:solidFill>
                    <a:schemeClr val="tx1"/>
                  </a:solidFill>
                  <a:latin typeface="Arial" charset="0"/>
                  <a:ea typeface="ＭＳ Ｐゴシック" charset="0"/>
                </a:defRPr>
              </a:lvl8pPr>
              <a:lvl9pPr marL="3840163" defTabSz="1408113"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defRPr/>
              </a:pPr>
              <a:r>
                <a:rPr lang="en-US" altLang="ja-JP" sz="1800" i="1" smtClean="0">
                  <a:latin typeface="Bookman Old Style" charset="0"/>
                </a:rPr>
                <a:t>Conventional Grating</a:t>
              </a:r>
            </a:p>
          </p:txBody>
        </p:sp>
        <p:grpSp>
          <p:nvGrpSpPr>
            <p:cNvPr id="26676" name="Group 40"/>
            <p:cNvGrpSpPr>
              <a:grpSpLocks/>
            </p:cNvGrpSpPr>
            <p:nvPr/>
          </p:nvGrpSpPr>
          <p:grpSpPr bwMode="auto">
            <a:xfrm>
              <a:off x="3168" y="1053"/>
              <a:ext cx="1804" cy="1107"/>
              <a:chOff x="2308" y="1799"/>
              <a:chExt cx="1083" cy="938"/>
            </a:xfrm>
          </p:grpSpPr>
          <p:sp>
            <p:nvSpPr>
              <p:cNvPr id="23593" name="Line 41"/>
              <p:cNvSpPr>
                <a:spLocks noChangeShapeType="1"/>
              </p:cNvSpPr>
              <p:nvPr/>
            </p:nvSpPr>
            <p:spPr bwMode="auto">
              <a:xfrm>
                <a:off x="2774" y="2115"/>
                <a:ext cx="617"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594" name="Line 42"/>
              <p:cNvSpPr>
                <a:spLocks noChangeShapeType="1"/>
              </p:cNvSpPr>
              <p:nvPr/>
            </p:nvSpPr>
            <p:spPr bwMode="auto">
              <a:xfrm flipH="1">
                <a:off x="2308" y="2117"/>
                <a:ext cx="469"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595" name="Line 43"/>
              <p:cNvSpPr>
                <a:spLocks noChangeShapeType="1"/>
              </p:cNvSpPr>
              <p:nvPr/>
            </p:nvSpPr>
            <p:spPr bwMode="auto">
              <a:xfrm flipH="1">
                <a:off x="2308" y="2737"/>
                <a:ext cx="469"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596" name="Line 44"/>
              <p:cNvSpPr>
                <a:spLocks noChangeShapeType="1"/>
              </p:cNvSpPr>
              <p:nvPr/>
            </p:nvSpPr>
            <p:spPr bwMode="auto">
              <a:xfrm flipV="1">
                <a:off x="2776" y="1800"/>
                <a:ext cx="0" cy="90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597" name="Line 45"/>
              <p:cNvSpPr>
                <a:spLocks noChangeShapeType="1"/>
              </p:cNvSpPr>
              <p:nvPr/>
            </p:nvSpPr>
            <p:spPr bwMode="auto">
              <a:xfrm flipV="1">
                <a:off x="3389" y="1799"/>
                <a:ext cx="0" cy="32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598" name="Line 46"/>
              <p:cNvSpPr>
                <a:spLocks noChangeShapeType="1"/>
              </p:cNvSpPr>
              <p:nvPr/>
            </p:nvSpPr>
            <p:spPr bwMode="auto">
              <a:xfrm>
                <a:off x="2772" y="1859"/>
                <a:ext cx="617" cy="0"/>
              </a:xfrm>
              <a:prstGeom prst="line">
                <a:avLst/>
              </a:prstGeom>
              <a:noFill/>
              <a:ln w="635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599" name="Line 47"/>
              <p:cNvSpPr>
                <a:spLocks noChangeShapeType="1"/>
              </p:cNvSpPr>
              <p:nvPr/>
            </p:nvSpPr>
            <p:spPr bwMode="auto">
              <a:xfrm>
                <a:off x="2398" y="2117"/>
                <a:ext cx="182" cy="0"/>
              </a:xfrm>
              <a:prstGeom prst="line">
                <a:avLst/>
              </a:prstGeom>
              <a:noFill/>
              <a:ln w="9525">
                <a:solidFill>
                  <a:srgbClr val="FF33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00" name="Line 48"/>
              <p:cNvSpPr>
                <a:spLocks noChangeShapeType="1"/>
              </p:cNvSpPr>
              <p:nvPr/>
            </p:nvSpPr>
            <p:spPr bwMode="auto">
              <a:xfrm>
                <a:off x="2398" y="2737"/>
                <a:ext cx="182" cy="0"/>
              </a:xfrm>
              <a:prstGeom prst="line">
                <a:avLst/>
              </a:prstGeom>
              <a:noFill/>
              <a:ln w="9525">
                <a:solidFill>
                  <a:srgbClr val="FF33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grpSp>
        <p:sp>
          <p:nvSpPr>
            <p:cNvPr id="23634" name="Text Box 82"/>
            <p:cNvSpPr txBox="1">
              <a:spLocks noChangeArrowheads="1"/>
            </p:cNvSpPr>
            <p:nvPr/>
          </p:nvSpPr>
          <p:spPr bwMode="auto">
            <a:xfrm>
              <a:off x="4320" y="1108"/>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i="1"/>
                <a:t>L</a:t>
              </a:r>
            </a:p>
          </p:txBody>
        </p:sp>
      </p:grpSp>
      <p:sp>
        <p:nvSpPr>
          <p:cNvPr id="23635" name="Text Box 83"/>
          <p:cNvSpPr txBox="1">
            <a:spLocks noChangeArrowheads="1"/>
          </p:cNvSpPr>
          <p:nvPr/>
        </p:nvSpPr>
        <p:spPr bwMode="auto">
          <a:xfrm>
            <a:off x="304800" y="3886200"/>
            <a:ext cx="8610600" cy="641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n-US" altLang="ja-JP" sz="1800" i="1">
                <a:solidFill>
                  <a:srgbClr val="333399"/>
                </a:solidFill>
              </a:rPr>
              <a:t>Grooves on the Ge Surface : Fabricated by </a:t>
            </a:r>
            <a:r>
              <a:rPr lang="en-US" altLang="ja-JP" sz="1800" i="1" u="sng">
                <a:solidFill>
                  <a:srgbClr val="333399"/>
                </a:solidFill>
              </a:rPr>
              <a:t>RIKEN</a:t>
            </a:r>
            <a:r>
              <a:rPr lang="ja-JP" altLang="en-US" sz="1800" i="1" u="sng">
                <a:solidFill>
                  <a:srgbClr val="333399"/>
                </a:solidFill>
              </a:rPr>
              <a:t>’</a:t>
            </a:r>
            <a:r>
              <a:rPr lang="en-US" altLang="ja-JP" sz="1800" i="1" u="sng">
                <a:solidFill>
                  <a:srgbClr val="333399"/>
                </a:solidFill>
              </a:rPr>
              <a:t>s ELID</a:t>
            </a:r>
            <a:r>
              <a:rPr lang="en-US" altLang="ja-JP" sz="1800" i="1">
                <a:solidFill>
                  <a:srgbClr val="333399"/>
                </a:solidFill>
              </a:rPr>
              <a:t> (ELectrolytic In process Dressing) Micro-machining Method </a:t>
            </a:r>
            <a:r>
              <a:rPr lang="en-US" altLang="ja-JP" sz="1800">
                <a:solidFill>
                  <a:srgbClr val="333399"/>
                </a:solidFill>
              </a:rPr>
              <a:t>(</a:t>
            </a:r>
            <a:r>
              <a:rPr lang="en-US" altLang="ja-JP" sz="1800" i="1">
                <a:solidFill>
                  <a:srgbClr val="333399"/>
                </a:solidFill>
              </a:rPr>
              <a:t>Ebizuka et al., 2003</a:t>
            </a:r>
            <a:r>
              <a:rPr lang="en-US" altLang="ja-JP" sz="1800">
                <a:solidFill>
                  <a:srgbClr val="333399"/>
                </a:solidFill>
              </a:rPr>
              <a:t>)</a:t>
            </a:r>
            <a:endParaRPr lang="en-US" altLang="ja-JP" sz="1800" b="1">
              <a:solidFill>
                <a:srgbClr val="333399"/>
              </a:solidFill>
            </a:endParaRPr>
          </a:p>
        </p:txBody>
      </p:sp>
      <p:pic>
        <p:nvPicPr>
          <p:cNvPr id="26629" name="Picture 76" descr="名称未設定 1のコピ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652963"/>
            <a:ext cx="60960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44" name="Line 92"/>
          <p:cNvSpPr>
            <a:spLocks noChangeShapeType="1"/>
          </p:cNvSpPr>
          <p:nvPr/>
        </p:nvSpPr>
        <p:spPr bwMode="auto">
          <a:xfrm>
            <a:off x="7315200" y="5791200"/>
            <a:ext cx="762000" cy="2286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45" name="Text Box 93"/>
          <p:cNvSpPr txBox="1">
            <a:spLocks noChangeArrowheads="1"/>
          </p:cNvSpPr>
          <p:nvPr/>
        </p:nvSpPr>
        <p:spPr bwMode="auto">
          <a:xfrm>
            <a:off x="7010400" y="6096000"/>
            <a:ext cx="1676400" cy="39687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FF0000"/>
                </a:solidFill>
              </a:rPr>
              <a:t>m=0.6 mm</a:t>
            </a:r>
          </a:p>
        </p:txBody>
      </p:sp>
      <p:sp>
        <p:nvSpPr>
          <p:cNvPr id="23647" name="Line 95"/>
          <p:cNvSpPr>
            <a:spLocks noChangeShapeType="1"/>
          </p:cNvSpPr>
          <p:nvPr/>
        </p:nvSpPr>
        <p:spPr bwMode="auto">
          <a:xfrm flipH="1">
            <a:off x="5791200" y="5105400"/>
            <a:ext cx="381000" cy="2286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48" name="Text Box 96"/>
          <p:cNvSpPr txBox="1">
            <a:spLocks noChangeArrowheads="1"/>
          </p:cNvSpPr>
          <p:nvPr/>
        </p:nvSpPr>
        <p:spPr bwMode="auto">
          <a:xfrm>
            <a:off x="5867400" y="5410200"/>
            <a:ext cx="1447800" cy="39687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FF0000"/>
                </a:solidFill>
                <a:latin typeface="Times" charset="0"/>
              </a:rPr>
              <a:t>β=</a:t>
            </a:r>
            <a:r>
              <a:rPr kumimoji="0" lang="en-US" altLang="ja-JP" i="1">
                <a:solidFill>
                  <a:srgbClr val="FF0000"/>
                </a:solidFill>
                <a:latin typeface="Times" charset="0"/>
              </a:rPr>
              <a:t> </a:t>
            </a:r>
            <a:r>
              <a:rPr lang="en-US" altLang="ja-JP" i="1">
                <a:solidFill>
                  <a:srgbClr val="FF0000"/>
                </a:solidFill>
              </a:rPr>
              <a:t>68.75º</a:t>
            </a:r>
          </a:p>
        </p:txBody>
      </p:sp>
      <p:sp>
        <p:nvSpPr>
          <p:cNvPr id="23649" name="Line 97"/>
          <p:cNvSpPr>
            <a:spLocks noChangeShapeType="1"/>
          </p:cNvSpPr>
          <p:nvPr/>
        </p:nvSpPr>
        <p:spPr bwMode="auto">
          <a:xfrm>
            <a:off x="3124200" y="6096000"/>
            <a:ext cx="1905000" cy="644525"/>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50" name="Text Box 98"/>
          <p:cNvSpPr txBox="1">
            <a:spLocks noChangeArrowheads="1"/>
          </p:cNvSpPr>
          <p:nvPr/>
        </p:nvSpPr>
        <p:spPr bwMode="auto">
          <a:xfrm>
            <a:off x="3124200" y="6461125"/>
            <a:ext cx="1066800" cy="39687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i="1">
                <a:solidFill>
                  <a:srgbClr val="FF0000"/>
                </a:solidFill>
              </a:rPr>
              <a:t>72 mm</a:t>
            </a:r>
          </a:p>
        </p:txBody>
      </p:sp>
      <p:sp>
        <p:nvSpPr>
          <p:cNvPr id="23651" name="Line 99"/>
          <p:cNvSpPr>
            <a:spLocks noChangeShapeType="1"/>
          </p:cNvSpPr>
          <p:nvPr/>
        </p:nvSpPr>
        <p:spPr bwMode="auto">
          <a:xfrm>
            <a:off x="2971800" y="5334000"/>
            <a:ext cx="0" cy="6858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52" name="Text Box 100"/>
          <p:cNvSpPr txBox="1">
            <a:spLocks noChangeArrowheads="1"/>
          </p:cNvSpPr>
          <p:nvPr/>
        </p:nvSpPr>
        <p:spPr bwMode="auto">
          <a:xfrm>
            <a:off x="1828800" y="5486400"/>
            <a:ext cx="1066800" cy="39687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FF0000"/>
                </a:solidFill>
              </a:rPr>
              <a:t>30</a:t>
            </a:r>
            <a:r>
              <a:rPr lang="en-US" altLang="ja-JP">
                <a:solidFill>
                  <a:srgbClr val="FF0000"/>
                </a:solidFill>
              </a:rPr>
              <a:t> </a:t>
            </a:r>
            <a:r>
              <a:rPr lang="en-US" altLang="ja-JP" i="1">
                <a:solidFill>
                  <a:srgbClr val="FF0000"/>
                </a:solidFill>
              </a:rPr>
              <a:t>mm</a:t>
            </a:r>
          </a:p>
        </p:txBody>
      </p:sp>
      <p:sp>
        <p:nvSpPr>
          <p:cNvPr id="23653" name="Line 101"/>
          <p:cNvSpPr>
            <a:spLocks noChangeShapeType="1"/>
          </p:cNvSpPr>
          <p:nvPr/>
        </p:nvSpPr>
        <p:spPr bwMode="auto">
          <a:xfrm flipH="1">
            <a:off x="2895600" y="4876800"/>
            <a:ext cx="609600" cy="3048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54" name="Text Box 102"/>
          <p:cNvSpPr txBox="1">
            <a:spLocks noChangeArrowheads="1"/>
          </p:cNvSpPr>
          <p:nvPr/>
        </p:nvSpPr>
        <p:spPr bwMode="auto">
          <a:xfrm>
            <a:off x="1828800" y="4648200"/>
            <a:ext cx="1066800" cy="39687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FF0000"/>
                </a:solidFill>
              </a:rPr>
              <a:t>30</a:t>
            </a:r>
            <a:r>
              <a:rPr lang="en-US" altLang="ja-JP">
                <a:solidFill>
                  <a:srgbClr val="FF0000"/>
                </a:solidFill>
              </a:rPr>
              <a:t> </a:t>
            </a:r>
            <a:r>
              <a:rPr lang="en-US" altLang="ja-JP" i="1">
                <a:solidFill>
                  <a:srgbClr val="FF0000"/>
                </a:solidFill>
              </a:rPr>
              <a:t>mm</a:t>
            </a:r>
          </a:p>
        </p:txBody>
      </p:sp>
      <p:sp>
        <p:nvSpPr>
          <p:cNvPr id="23656" name="Text Box 104"/>
          <p:cNvSpPr txBox="1">
            <a:spLocks noChangeArrowheads="1"/>
          </p:cNvSpPr>
          <p:nvPr/>
        </p:nvSpPr>
        <p:spPr bwMode="auto">
          <a:xfrm>
            <a:off x="6705600" y="4708525"/>
            <a:ext cx="2209800" cy="39687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i="1">
                <a:solidFill>
                  <a:srgbClr val="FF0000"/>
                </a:solidFill>
              </a:rPr>
              <a:t>N = 130 grooves</a:t>
            </a:r>
          </a:p>
        </p:txBody>
      </p:sp>
      <p:grpSp>
        <p:nvGrpSpPr>
          <p:cNvPr id="23672" name="Group 120"/>
          <p:cNvGrpSpPr>
            <a:grpSpLocks/>
          </p:cNvGrpSpPr>
          <p:nvPr/>
        </p:nvGrpSpPr>
        <p:grpSpPr bwMode="auto">
          <a:xfrm>
            <a:off x="228600" y="685800"/>
            <a:ext cx="8686800" cy="3124200"/>
            <a:chOff x="144" y="432"/>
            <a:chExt cx="5472" cy="1968"/>
          </a:xfrm>
        </p:grpSpPr>
        <p:grpSp>
          <p:nvGrpSpPr>
            <p:cNvPr id="26643" name="Group 117"/>
            <p:cNvGrpSpPr>
              <a:grpSpLocks/>
            </p:cNvGrpSpPr>
            <p:nvPr/>
          </p:nvGrpSpPr>
          <p:grpSpPr bwMode="auto">
            <a:xfrm>
              <a:off x="1440" y="1008"/>
              <a:ext cx="2736" cy="1392"/>
              <a:chOff x="1440" y="1008"/>
              <a:chExt cx="2736" cy="1392"/>
            </a:xfrm>
          </p:grpSpPr>
          <p:grpSp>
            <p:nvGrpSpPr>
              <p:cNvPr id="26647" name="Group 91"/>
              <p:cNvGrpSpPr>
                <a:grpSpLocks/>
              </p:cNvGrpSpPr>
              <p:nvPr/>
            </p:nvGrpSpPr>
            <p:grpSpPr bwMode="auto">
              <a:xfrm>
                <a:off x="1440" y="1008"/>
                <a:ext cx="2640" cy="1392"/>
                <a:chOff x="240" y="1008"/>
                <a:chExt cx="2640" cy="1392"/>
              </a:xfrm>
            </p:grpSpPr>
            <p:sp>
              <p:nvSpPr>
                <p:cNvPr id="23637" name="Rectangle 85"/>
                <p:cNvSpPr>
                  <a:spLocks noChangeArrowheads="1"/>
                </p:cNvSpPr>
                <p:nvPr/>
              </p:nvSpPr>
              <p:spPr bwMode="auto">
                <a:xfrm>
                  <a:off x="2640" y="1008"/>
                  <a:ext cx="240" cy="13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3601" name="Text Box 49"/>
                <p:cNvSpPr txBox="1">
                  <a:spLocks noChangeArrowheads="1"/>
                </p:cNvSpPr>
                <p:nvPr/>
              </p:nvSpPr>
              <p:spPr bwMode="auto">
                <a:xfrm>
                  <a:off x="1824" y="1152"/>
                  <a:ext cx="418" cy="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lvl1pPr defTabSz="1408113">
                    <a:defRPr kumimoji="1" sz="2400">
                      <a:solidFill>
                        <a:schemeClr val="tx1"/>
                      </a:solidFill>
                      <a:latin typeface="Arial" charset="0"/>
                      <a:ea typeface="ＭＳ Ｐゴシック" charset="0"/>
                      <a:cs typeface="ＭＳ Ｐゴシック" charset="0"/>
                    </a:defRPr>
                  </a:lvl1pPr>
                  <a:lvl2pPr marL="503238" defTabSz="1408113">
                    <a:defRPr kumimoji="1" sz="2400">
                      <a:solidFill>
                        <a:schemeClr val="tx1"/>
                      </a:solidFill>
                      <a:latin typeface="Arial" charset="0"/>
                      <a:ea typeface="ＭＳ Ｐゴシック" charset="0"/>
                    </a:defRPr>
                  </a:lvl2pPr>
                  <a:lvl3pPr marL="1006475" defTabSz="1408113">
                    <a:defRPr kumimoji="1" sz="2400">
                      <a:solidFill>
                        <a:schemeClr val="tx1"/>
                      </a:solidFill>
                      <a:latin typeface="Arial" charset="0"/>
                      <a:ea typeface="ＭＳ Ｐゴシック" charset="0"/>
                    </a:defRPr>
                  </a:lvl3pPr>
                  <a:lvl4pPr marL="1508125" defTabSz="1408113">
                    <a:defRPr kumimoji="1" sz="2400">
                      <a:solidFill>
                        <a:schemeClr val="tx1"/>
                      </a:solidFill>
                      <a:latin typeface="Arial" charset="0"/>
                      <a:ea typeface="ＭＳ Ｐゴシック" charset="0"/>
                    </a:defRPr>
                  </a:lvl4pPr>
                  <a:lvl5pPr marL="2011363" defTabSz="1408113">
                    <a:defRPr kumimoji="1" sz="2400">
                      <a:solidFill>
                        <a:schemeClr val="tx1"/>
                      </a:solidFill>
                      <a:latin typeface="Arial" charset="0"/>
                      <a:ea typeface="ＭＳ Ｐゴシック" charset="0"/>
                    </a:defRPr>
                  </a:lvl5pPr>
                  <a:lvl6pPr marL="2468563" defTabSz="1408113" fontAlgn="base">
                    <a:spcBef>
                      <a:spcPct val="0"/>
                    </a:spcBef>
                    <a:spcAft>
                      <a:spcPct val="0"/>
                    </a:spcAft>
                    <a:defRPr kumimoji="1" sz="2400">
                      <a:solidFill>
                        <a:schemeClr val="tx1"/>
                      </a:solidFill>
                      <a:latin typeface="Arial" charset="0"/>
                      <a:ea typeface="ＭＳ Ｐゴシック" charset="0"/>
                    </a:defRPr>
                  </a:lvl6pPr>
                  <a:lvl7pPr marL="2925763" defTabSz="1408113" fontAlgn="base">
                    <a:spcBef>
                      <a:spcPct val="0"/>
                    </a:spcBef>
                    <a:spcAft>
                      <a:spcPct val="0"/>
                    </a:spcAft>
                    <a:defRPr kumimoji="1" sz="2400">
                      <a:solidFill>
                        <a:schemeClr val="tx1"/>
                      </a:solidFill>
                      <a:latin typeface="Arial" charset="0"/>
                      <a:ea typeface="ＭＳ Ｐゴシック" charset="0"/>
                    </a:defRPr>
                  </a:lvl7pPr>
                  <a:lvl8pPr marL="3382963" defTabSz="1408113" fontAlgn="base">
                    <a:spcBef>
                      <a:spcPct val="0"/>
                    </a:spcBef>
                    <a:spcAft>
                      <a:spcPct val="0"/>
                    </a:spcAft>
                    <a:defRPr kumimoji="1" sz="2400">
                      <a:solidFill>
                        <a:schemeClr val="tx1"/>
                      </a:solidFill>
                      <a:latin typeface="Arial" charset="0"/>
                      <a:ea typeface="ＭＳ Ｐゴシック" charset="0"/>
                    </a:defRPr>
                  </a:lvl8pPr>
                  <a:lvl9pPr marL="3840163" defTabSz="1408113" fontAlgn="base">
                    <a:spcBef>
                      <a:spcPct val="0"/>
                    </a:spcBef>
                    <a:spcAft>
                      <a:spcPct val="0"/>
                    </a:spcAft>
                    <a:defRPr kumimoji="1" sz="2400">
                      <a:solidFill>
                        <a:schemeClr val="tx1"/>
                      </a:solidFill>
                      <a:latin typeface="Arial" charset="0"/>
                      <a:ea typeface="ＭＳ Ｐゴシック" charset="0"/>
                    </a:defRPr>
                  </a:lvl9pPr>
                </a:lstStyle>
                <a:p>
                  <a:pPr>
                    <a:spcBef>
                      <a:spcPct val="50000"/>
                    </a:spcBef>
                    <a:defRPr/>
                  </a:pPr>
                  <a:r>
                    <a:rPr lang="en-US" altLang="ja-JP" sz="2600" smtClean="0">
                      <a:latin typeface="Times" charset="0"/>
                    </a:rPr>
                    <a:t>L</a:t>
                  </a:r>
                </a:p>
              </p:txBody>
            </p:sp>
            <p:sp>
              <p:nvSpPr>
                <p:cNvPr id="23620" name="Rectangle 68"/>
                <p:cNvSpPr>
                  <a:spLocks noChangeArrowheads="1"/>
                </p:cNvSpPr>
                <p:nvPr/>
              </p:nvSpPr>
              <p:spPr bwMode="auto">
                <a:xfrm>
                  <a:off x="1536" y="1728"/>
                  <a:ext cx="220"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600">
                      <a:latin typeface="Times" charset="0"/>
                    </a:rPr>
                    <a:t>n</a:t>
                  </a:r>
                  <a:endParaRPr lang="en-US" altLang="ja-JP" sz="2600">
                    <a:latin typeface="Times New Roman" charset="0"/>
                  </a:endParaRPr>
                </a:p>
              </p:txBody>
            </p:sp>
            <p:graphicFrame>
              <p:nvGraphicFramePr>
                <p:cNvPr id="26659" name="Object 8"/>
                <p:cNvGraphicFramePr>
                  <a:graphicFrameLocks noChangeAspect="1"/>
                </p:cNvGraphicFramePr>
                <p:nvPr/>
              </p:nvGraphicFramePr>
              <p:xfrm>
                <a:off x="240" y="1008"/>
                <a:ext cx="2400" cy="1392"/>
              </p:xfrm>
              <a:graphic>
                <a:graphicData uri="http://schemas.openxmlformats.org/presentationml/2006/ole">
                  <mc:AlternateContent xmlns:mc="http://schemas.openxmlformats.org/markup-compatibility/2006">
                    <mc:Choice xmlns:v="urn:schemas-microsoft-com:vml" Requires="v">
                      <p:oleObj spid="_x0000_s26695" name="Image" r:id="rId7" imgW="4749206" imgH="3593651" progId="Photoshop.Image.6">
                        <p:embed/>
                      </p:oleObj>
                    </mc:Choice>
                    <mc:Fallback>
                      <p:oleObj name="Image" r:id="rId7" imgW="4749206" imgH="3593651" progId="Photoshop.Image.6">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 y="1008"/>
                              <a:ext cx="2400" cy="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607" name="Line 55"/>
                <p:cNvSpPr>
                  <a:spLocks noChangeShapeType="1"/>
                </p:cNvSpPr>
                <p:nvPr/>
              </p:nvSpPr>
              <p:spPr bwMode="auto">
                <a:xfrm>
                  <a:off x="1269" y="1426"/>
                  <a:ext cx="1065"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08" name="Line 56"/>
                <p:cNvSpPr>
                  <a:spLocks noChangeShapeType="1"/>
                </p:cNvSpPr>
                <p:nvPr/>
              </p:nvSpPr>
              <p:spPr bwMode="auto">
                <a:xfrm flipH="1">
                  <a:off x="367" y="1427"/>
                  <a:ext cx="907"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09" name="Line 57"/>
                <p:cNvSpPr>
                  <a:spLocks noChangeShapeType="1"/>
                </p:cNvSpPr>
                <p:nvPr/>
              </p:nvSpPr>
              <p:spPr bwMode="auto">
                <a:xfrm flipH="1">
                  <a:off x="367" y="2166"/>
                  <a:ext cx="907"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10" name="Line 58"/>
                <p:cNvSpPr>
                  <a:spLocks noChangeShapeType="1"/>
                </p:cNvSpPr>
                <p:nvPr/>
              </p:nvSpPr>
              <p:spPr bwMode="auto">
                <a:xfrm flipV="1">
                  <a:off x="1276" y="1049"/>
                  <a:ext cx="0" cy="37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11" name="Line 59"/>
                <p:cNvSpPr>
                  <a:spLocks noChangeShapeType="1"/>
                </p:cNvSpPr>
                <p:nvPr/>
              </p:nvSpPr>
              <p:spPr bwMode="auto">
                <a:xfrm flipV="1">
                  <a:off x="2351" y="1049"/>
                  <a:ext cx="0" cy="39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12" name="Line 60"/>
                <p:cNvSpPr>
                  <a:spLocks noChangeShapeType="1"/>
                </p:cNvSpPr>
                <p:nvPr/>
              </p:nvSpPr>
              <p:spPr bwMode="auto">
                <a:xfrm>
                  <a:off x="1276" y="1132"/>
                  <a:ext cx="1075" cy="0"/>
                </a:xfrm>
                <a:prstGeom prst="line">
                  <a:avLst/>
                </a:prstGeom>
                <a:noFill/>
                <a:ln w="635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13" name="Line 61"/>
                <p:cNvSpPr>
                  <a:spLocks noChangeShapeType="1"/>
                </p:cNvSpPr>
                <p:nvPr/>
              </p:nvSpPr>
              <p:spPr bwMode="auto">
                <a:xfrm>
                  <a:off x="523" y="1427"/>
                  <a:ext cx="315" cy="0"/>
                </a:xfrm>
                <a:prstGeom prst="line">
                  <a:avLst/>
                </a:prstGeom>
                <a:noFill/>
                <a:ln w="9525">
                  <a:solidFill>
                    <a:srgbClr val="FF33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14" name="Line 62"/>
                <p:cNvSpPr>
                  <a:spLocks noChangeShapeType="1"/>
                </p:cNvSpPr>
                <p:nvPr/>
              </p:nvSpPr>
              <p:spPr bwMode="auto">
                <a:xfrm>
                  <a:off x="523" y="2166"/>
                  <a:ext cx="315" cy="0"/>
                </a:xfrm>
                <a:prstGeom prst="line">
                  <a:avLst/>
                </a:prstGeom>
                <a:noFill/>
                <a:ln w="9525">
                  <a:solidFill>
                    <a:srgbClr val="FF33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6010" tIns="98005" rIns="196010" bIns="98005">
                  <a:spAutoFit/>
                </a:bodyPr>
                <a:lstStyle/>
                <a:p>
                  <a:pPr>
                    <a:defRPr/>
                  </a:pPr>
                  <a:endParaRPr lang="ja-JP" altLang="en-US"/>
                </a:p>
              </p:txBody>
            </p:sp>
            <p:sp>
              <p:nvSpPr>
                <p:cNvPr id="23619" name="Rectangle 67"/>
                <p:cNvSpPr>
                  <a:spLocks noChangeArrowheads="1"/>
                </p:cNvSpPr>
                <p:nvPr/>
              </p:nvSpPr>
              <p:spPr bwMode="auto">
                <a:xfrm>
                  <a:off x="1855" y="1918"/>
                  <a:ext cx="81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i="1">
                      <a:solidFill>
                        <a:srgbClr val="FF0000"/>
                      </a:solidFill>
                      <a:latin typeface="Symbol" charset="0"/>
                    </a:rPr>
                    <a:t>D</a:t>
                  </a:r>
                  <a:r>
                    <a:rPr lang="en-US" altLang="ja-JP" sz="2400" i="1">
                      <a:solidFill>
                        <a:srgbClr val="FF0000"/>
                      </a:solidFill>
                    </a:rPr>
                    <a:t>L=2nL</a:t>
                  </a:r>
                  <a:endParaRPr lang="en-US" altLang="ja-JP" sz="2400" i="1"/>
                </a:p>
              </p:txBody>
            </p:sp>
            <p:sp>
              <p:nvSpPr>
                <p:cNvPr id="23621" name="Rectangle 69"/>
                <p:cNvSpPr>
                  <a:spLocks noChangeArrowheads="1"/>
                </p:cNvSpPr>
                <p:nvPr/>
              </p:nvSpPr>
              <p:spPr bwMode="auto">
                <a:xfrm>
                  <a:off x="1484" y="2167"/>
                  <a:ext cx="13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i="1" u="sng">
                      <a:solidFill>
                        <a:srgbClr val="FF0000"/>
                      </a:solidFill>
                    </a:rPr>
                    <a:t>Immersion Grating</a:t>
                  </a:r>
                  <a:endParaRPr lang="en-US" altLang="ja-JP" sz="1800" i="1"/>
                </a:p>
              </p:txBody>
            </p:sp>
            <p:sp>
              <p:nvSpPr>
                <p:cNvPr id="23633" name="Text Box 81"/>
                <p:cNvSpPr txBox="1">
                  <a:spLocks noChangeArrowheads="1"/>
                </p:cNvSpPr>
                <p:nvPr/>
              </p:nvSpPr>
              <p:spPr bwMode="auto">
                <a:xfrm>
                  <a:off x="1687" y="1108"/>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i="1"/>
                    <a:t>L</a:t>
                  </a:r>
                </a:p>
              </p:txBody>
            </p:sp>
            <p:sp>
              <p:nvSpPr>
                <p:cNvPr id="23639" name="Text Box 87"/>
                <p:cNvSpPr txBox="1">
                  <a:spLocks noChangeArrowheads="1"/>
                </p:cNvSpPr>
                <p:nvPr/>
              </p:nvSpPr>
              <p:spPr bwMode="auto">
                <a:xfrm>
                  <a:off x="1392" y="1584"/>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2400" b="1" i="1">
                      <a:solidFill>
                        <a:srgbClr val="FF0000"/>
                      </a:solidFill>
                    </a:rPr>
                    <a:t>n</a:t>
                  </a:r>
                </a:p>
              </p:txBody>
            </p:sp>
          </p:grpSp>
          <p:sp>
            <p:nvSpPr>
              <p:cNvPr id="23658" name="Rectangle 106"/>
              <p:cNvSpPr>
                <a:spLocks noChangeArrowheads="1"/>
              </p:cNvSpPr>
              <p:nvPr/>
            </p:nvSpPr>
            <p:spPr bwMode="auto">
              <a:xfrm>
                <a:off x="4032" y="1008"/>
                <a:ext cx="144" cy="13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3662" name="Line 110"/>
              <p:cNvSpPr>
                <a:spLocks noChangeAspect="1" noChangeShapeType="1"/>
              </p:cNvSpPr>
              <p:nvPr/>
            </p:nvSpPr>
            <p:spPr bwMode="auto">
              <a:xfrm flipH="1">
                <a:off x="2473" y="1344"/>
                <a:ext cx="156" cy="46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63" name="Line 111"/>
              <p:cNvSpPr>
                <a:spLocks noChangeAspect="1" noChangeShapeType="1"/>
              </p:cNvSpPr>
              <p:nvPr/>
            </p:nvSpPr>
            <p:spPr bwMode="auto">
              <a:xfrm flipH="1">
                <a:off x="2473" y="1344"/>
                <a:ext cx="313" cy="9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64" name="Line 112"/>
              <p:cNvSpPr>
                <a:spLocks noChangeAspect="1" noChangeShapeType="1"/>
              </p:cNvSpPr>
              <p:nvPr/>
            </p:nvSpPr>
            <p:spPr bwMode="auto">
              <a:xfrm flipH="1">
                <a:off x="2688" y="1344"/>
                <a:ext cx="249" cy="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65" name="Line 113"/>
              <p:cNvSpPr>
                <a:spLocks noChangeAspect="1" noChangeShapeType="1"/>
              </p:cNvSpPr>
              <p:nvPr/>
            </p:nvSpPr>
            <p:spPr bwMode="auto">
              <a:xfrm flipH="1">
                <a:off x="2879" y="1344"/>
                <a:ext cx="211"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66" name="Line 114"/>
              <p:cNvSpPr>
                <a:spLocks noChangeAspect="1" noChangeShapeType="1"/>
              </p:cNvSpPr>
              <p:nvPr/>
            </p:nvSpPr>
            <p:spPr bwMode="auto">
              <a:xfrm flipH="1">
                <a:off x="3089" y="1344"/>
                <a:ext cx="152" cy="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67" name="Line 115"/>
              <p:cNvSpPr>
                <a:spLocks noChangeAspect="1" noChangeShapeType="1"/>
              </p:cNvSpPr>
              <p:nvPr/>
            </p:nvSpPr>
            <p:spPr bwMode="auto">
              <a:xfrm flipH="1">
                <a:off x="3309" y="1344"/>
                <a:ext cx="84" cy="2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3668" name="Line 116"/>
              <p:cNvSpPr>
                <a:spLocks noChangeAspect="1" noChangeShapeType="1"/>
              </p:cNvSpPr>
              <p:nvPr/>
            </p:nvSpPr>
            <p:spPr bwMode="auto">
              <a:xfrm flipH="1">
                <a:off x="3509" y="1344"/>
                <a:ext cx="43" cy="1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grpSp>
          <p:nvGrpSpPr>
            <p:cNvPr id="26644" name="Group 119"/>
            <p:cNvGrpSpPr>
              <a:grpSpLocks/>
            </p:cNvGrpSpPr>
            <p:nvPr/>
          </p:nvGrpSpPr>
          <p:grpSpPr bwMode="auto">
            <a:xfrm>
              <a:off x="144" y="432"/>
              <a:ext cx="5472" cy="528"/>
              <a:chOff x="144" y="432"/>
              <a:chExt cx="5472" cy="528"/>
            </a:xfrm>
          </p:grpSpPr>
          <p:sp>
            <p:nvSpPr>
              <p:cNvPr id="23641" name="Text Box 89"/>
              <p:cNvSpPr txBox="1">
                <a:spLocks noChangeArrowheads="1"/>
              </p:cNvSpPr>
              <p:nvPr/>
            </p:nvSpPr>
            <p:spPr bwMode="auto">
              <a:xfrm>
                <a:off x="2640" y="67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400" i="1">
                    <a:solidFill>
                      <a:srgbClr val="333399"/>
                    </a:solidFill>
                  </a:rPr>
                  <a:t>→ Compact Cryogenic Optics </a:t>
                </a:r>
              </a:p>
            </p:txBody>
          </p:sp>
          <p:sp useBgFill="1">
            <p:nvSpPr>
              <p:cNvPr id="23670" name="Text Box 118"/>
              <p:cNvSpPr txBox="1">
                <a:spLocks noChangeArrowheads="1"/>
              </p:cNvSpPr>
              <p:nvPr/>
            </p:nvSpPr>
            <p:spPr bwMode="auto">
              <a:xfrm>
                <a:off x="144" y="432"/>
                <a:ext cx="5472" cy="28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400" i="1">
                    <a:solidFill>
                      <a:srgbClr val="333399"/>
                    </a:solidFill>
                  </a:rPr>
                  <a:t>Resolving Power, R = </a:t>
                </a:r>
                <a:r>
                  <a:rPr lang="en-US" altLang="ja-JP" sz="2400" i="1">
                    <a:solidFill>
                      <a:srgbClr val="333399"/>
                    </a:solidFill>
                    <a:latin typeface="Symbol" charset="0"/>
                  </a:rPr>
                  <a:t>l</a:t>
                </a:r>
                <a:r>
                  <a:rPr lang="en-US" altLang="ja-JP" sz="2400" i="1">
                    <a:solidFill>
                      <a:srgbClr val="333399"/>
                    </a:solidFill>
                  </a:rPr>
                  <a:t>/</a:t>
                </a:r>
                <a:r>
                  <a:rPr lang="en-US" altLang="ja-JP" sz="2400" i="1">
                    <a:solidFill>
                      <a:srgbClr val="333399"/>
                    </a:solidFill>
                    <a:latin typeface="Symbol" charset="0"/>
                  </a:rPr>
                  <a:t>Dl</a:t>
                </a:r>
                <a:r>
                  <a:rPr lang="en-US" altLang="ja-JP" sz="2400" i="1">
                    <a:solidFill>
                      <a:srgbClr val="333399"/>
                    </a:solidFill>
                  </a:rPr>
                  <a:t> = </a:t>
                </a:r>
                <a:r>
                  <a:rPr lang="en-US" altLang="ja-JP" sz="2400" i="1">
                    <a:solidFill>
                      <a:srgbClr val="333399"/>
                    </a:solidFill>
                    <a:latin typeface="Symbol" charset="0"/>
                  </a:rPr>
                  <a:t>D</a:t>
                </a:r>
                <a:r>
                  <a:rPr lang="en-US" altLang="ja-JP" sz="2400" i="1">
                    <a:solidFill>
                      <a:srgbClr val="333399"/>
                    </a:solidFill>
                  </a:rPr>
                  <a:t>L/</a:t>
                </a:r>
                <a:r>
                  <a:rPr lang="en-US" altLang="ja-JP" sz="2400" i="1">
                    <a:solidFill>
                      <a:srgbClr val="333399"/>
                    </a:solidFill>
                    <a:latin typeface="Symbol" charset="0"/>
                  </a:rPr>
                  <a:t>l</a:t>
                </a:r>
                <a:r>
                  <a:rPr lang="en-US" altLang="ja-JP" sz="2400" i="1">
                    <a:solidFill>
                      <a:srgbClr val="333399"/>
                    </a:solidFill>
                  </a:rPr>
                  <a:t> = 2</a:t>
                </a:r>
                <a:r>
                  <a:rPr lang="en-US" altLang="ja-JP" sz="2400" b="1" i="1">
                    <a:solidFill>
                      <a:srgbClr val="FF0000"/>
                    </a:solidFill>
                  </a:rPr>
                  <a:t>n</a:t>
                </a:r>
                <a:r>
                  <a:rPr lang="en-US" altLang="ja-JP" sz="2400" i="1">
                    <a:solidFill>
                      <a:srgbClr val="333399"/>
                    </a:solidFill>
                  </a:rPr>
                  <a:t>L/</a:t>
                </a:r>
                <a:r>
                  <a:rPr lang="en-US" altLang="ja-JP" sz="2400" i="1">
                    <a:solidFill>
                      <a:srgbClr val="333399"/>
                    </a:solidFill>
                    <a:latin typeface="Symbol" charset="0"/>
                  </a:rPr>
                  <a:t>l</a:t>
                </a:r>
                <a:r>
                  <a:rPr lang="en-US" altLang="ja-JP" sz="2400" i="1">
                    <a:solidFill>
                      <a:srgbClr val="333399"/>
                    </a:solidFill>
                  </a:rPr>
                  <a:t> </a:t>
                </a:r>
                <a:r>
                  <a:rPr lang="en-US" altLang="ja-JP" sz="2400">
                    <a:solidFill>
                      <a:srgbClr val="333399"/>
                    </a:solidFill>
                  </a:rPr>
                  <a:t>(</a:t>
                </a:r>
                <a:r>
                  <a:rPr lang="en-US" altLang="ja-JP" sz="2400" b="1" i="1">
                    <a:solidFill>
                      <a:srgbClr val="FF0000"/>
                    </a:solidFill>
                  </a:rPr>
                  <a:t>n</a:t>
                </a:r>
                <a:r>
                  <a:rPr lang="en-US" altLang="ja-JP" sz="2400" i="1">
                    <a:solidFill>
                      <a:srgbClr val="333399"/>
                    </a:solidFill>
                  </a:rPr>
                  <a:t> ~ 4 for Ge</a:t>
                </a:r>
                <a:r>
                  <a:rPr lang="en-US" altLang="ja-JP" sz="2400">
                    <a:solidFill>
                      <a:srgbClr val="333399"/>
                    </a:solidFill>
                  </a:rPr>
                  <a:t>)</a:t>
                </a:r>
              </a:p>
            </p:txBody>
          </p:sp>
        </p:grpSp>
      </p:grpSp>
      <p:sp>
        <p:nvSpPr>
          <p:cNvPr id="23673" name="Text Box 121"/>
          <p:cNvSpPr txBox="1">
            <a:spLocks noChangeArrowheads="1"/>
          </p:cNvSpPr>
          <p:nvPr/>
        </p:nvSpPr>
        <p:spPr bwMode="auto">
          <a:xfrm>
            <a:off x="0" y="5013325"/>
            <a:ext cx="287813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t>Surface Roughness:</a:t>
            </a:r>
          </a:p>
          <a:p>
            <a:pPr>
              <a:defRPr/>
            </a:pPr>
            <a:r>
              <a:rPr lang="en-US" altLang="ja-JP"/>
              <a:t>~3 nm</a:t>
            </a:r>
          </a:p>
          <a:p>
            <a:pPr>
              <a:defRPr/>
            </a:pPr>
            <a:endParaRPr lang="en-US" altLang="ja-JP"/>
          </a:p>
          <a:p>
            <a:pPr>
              <a:defRPr/>
            </a:pPr>
            <a:r>
              <a:rPr lang="en-US" altLang="ja-JP"/>
              <a:t>R~51,000 @ 10</a:t>
            </a:r>
            <a:r>
              <a:rPr lang="en-US" altLang="ja-JP">
                <a:latin typeface="Times" charset="0"/>
              </a:rPr>
              <a:t>μm</a:t>
            </a:r>
          </a:p>
          <a:p>
            <a:pPr>
              <a:defRPr/>
            </a:pPr>
            <a:r>
              <a:rPr lang="en-US" altLang="ja-JP">
                <a:latin typeface="Times" charset="0"/>
              </a:rPr>
              <a:t>For 25mm beam diameter </a:t>
            </a:r>
            <a:endParaRPr lang="en-US" altLang="ja-JP"/>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672"/>
                                        </p:tgtEl>
                                        <p:attrNameLst>
                                          <p:attrName>style.visibility</p:attrName>
                                        </p:attrNameLst>
                                      </p:cBhvr>
                                      <p:to>
                                        <p:strVal val="visible"/>
                                      </p:to>
                                    </p:set>
                                    <p:animEffect transition="in" filter="blinds(horizontal)">
                                      <p:cBhvr>
                                        <p:cTn id="7" dur="500"/>
                                        <p:tgtEl>
                                          <p:spTgt spid="23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0" y="949325"/>
            <a:ext cx="9144000" cy="465455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1480" tIns="40725" rIns="81480" bIns="40725">
            <a:spAutoFit/>
          </a:bodyPr>
          <a:lstStyle>
            <a:lvl1pPr defTabSz="814388">
              <a:defRPr kumimoji="1" sz="2400">
                <a:solidFill>
                  <a:schemeClr val="tx1"/>
                </a:solidFill>
                <a:latin typeface="Arial" charset="0"/>
                <a:ea typeface="ＭＳ Ｐゴシック" charset="0"/>
                <a:cs typeface="ＭＳ Ｐゴシック" charset="0"/>
              </a:defRPr>
            </a:lvl1pPr>
            <a:lvl2pPr marL="407988" defTabSz="814388">
              <a:defRPr kumimoji="1" sz="2400">
                <a:solidFill>
                  <a:schemeClr val="tx1"/>
                </a:solidFill>
                <a:latin typeface="Arial" charset="0"/>
                <a:ea typeface="ＭＳ Ｐゴシック" charset="0"/>
              </a:defRPr>
            </a:lvl2pPr>
            <a:lvl3pPr marL="814388" defTabSz="814388">
              <a:defRPr kumimoji="1" sz="2400">
                <a:solidFill>
                  <a:schemeClr val="tx1"/>
                </a:solidFill>
                <a:latin typeface="Arial" charset="0"/>
                <a:ea typeface="ＭＳ Ｐゴシック" charset="0"/>
              </a:defRPr>
            </a:lvl3pPr>
            <a:lvl4pPr marL="1220788" defTabSz="814388">
              <a:defRPr kumimoji="1" sz="2400">
                <a:solidFill>
                  <a:schemeClr val="tx1"/>
                </a:solidFill>
                <a:latin typeface="Arial" charset="0"/>
                <a:ea typeface="ＭＳ Ｐゴシック" charset="0"/>
              </a:defRPr>
            </a:lvl4pPr>
            <a:lvl5pPr marL="1628775" defTabSz="814388">
              <a:defRPr kumimoji="1" sz="2400">
                <a:solidFill>
                  <a:schemeClr val="tx1"/>
                </a:solidFill>
                <a:latin typeface="Arial" charset="0"/>
                <a:ea typeface="ＭＳ Ｐゴシック" charset="0"/>
              </a:defRPr>
            </a:lvl5pPr>
            <a:lvl6pPr marL="2085975" defTabSz="814388" fontAlgn="base">
              <a:spcBef>
                <a:spcPct val="0"/>
              </a:spcBef>
              <a:spcAft>
                <a:spcPct val="0"/>
              </a:spcAft>
              <a:defRPr kumimoji="1" sz="2400">
                <a:solidFill>
                  <a:schemeClr val="tx1"/>
                </a:solidFill>
                <a:latin typeface="Arial" charset="0"/>
                <a:ea typeface="ＭＳ Ｐゴシック" charset="0"/>
              </a:defRPr>
            </a:lvl6pPr>
            <a:lvl7pPr marL="2543175" defTabSz="814388" fontAlgn="base">
              <a:spcBef>
                <a:spcPct val="0"/>
              </a:spcBef>
              <a:spcAft>
                <a:spcPct val="0"/>
              </a:spcAft>
              <a:defRPr kumimoji="1" sz="2400">
                <a:solidFill>
                  <a:schemeClr val="tx1"/>
                </a:solidFill>
                <a:latin typeface="Arial" charset="0"/>
                <a:ea typeface="ＭＳ Ｐゴシック" charset="0"/>
              </a:defRPr>
            </a:lvl7pPr>
            <a:lvl8pPr marL="3000375" defTabSz="814388" fontAlgn="base">
              <a:spcBef>
                <a:spcPct val="0"/>
              </a:spcBef>
              <a:spcAft>
                <a:spcPct val="0"/>
              </a:spcAft>
              <a:defRPr kumimoji="1" sz="2400">
                <a:solidFill>
                  <a:schemeClr val="tx1"/>
                </a:solidFill>
                <a:latin typeface="Arial" charset="0"/>
                <a:ea typeface="ＭＳ Ｐゴシック" charset="0"/>
              </a:defRPr>
            </a:lvl8pPr>
            <a:lvl9pPr marL="3457575" defTabSz="814388" fontAlgn="base">
              <a:spcBef>
                <a:spcPct val="0"/>
              </a:spcBef>
              <a:spcAft>
                <a:spcPct val="0"/>
              </a:spcAft>
              <a:defRPr kumimoji="1" sz="2400">
                <a:solidFill>
                  <a:schemeClr val="tx1"/>
                </a:solidFill>
                <a:latin typeface="Arial" charset="0"/>
                <a:ea typeface="ＭＳ Ｐゴシック" charset="0"/>
              </a:defRPr>
            </a:lvl9pPr>
          </a:lstStyle>
          <a:p>
            <a:pPr>
              <a:buFontTx/>
              <a:buChar char="•"/>
              <a:defRPr/>
            </a:pPr>
            <a:r>
              <a:rPr lang="en-US" altLang="ja-JP" sz="2000" b="1" smtClean="0">
                <a:solidFill>
                  <a:srgbClr val="000000"/>
                </a:solidFill>
                <a:latin typeface="Times New Roman" charset="0"/>
                <a:cs typeface="Times New Roman" charset="0"/>
              </a:rPr>
              <a:t> Slit width		</a:t>
            </a:r>
            <a:r>
              <a:rPr lang="en-US" altLang="ja-JP" sz="2000" smtClean="0">
                <a:solidFill>
                  <a:srgbClr val="000000"/>
                </a:solidFill>
                <a:latin typeface="Times New Roman" charset="0"/>
                <a:ea typeface="ＭＳ 明朝" charset="0"/>
                <a:cs typeface="ＭＳ 明朝" charset="0"/>
              </a:rPr>
              <a:t>0.612 arcsec (0.488 mm) at R = 50,000, F/12.5</a:t>
            </a:r>
            <a:endParaRPr lang="en-US" altLang="ja-JP" sz="2000" smtClean="0">
              <a:solidFill>
                <a:srgbClr val="000000"/>
              </a:solidFill>
              <a:latin typeface="Times New Roman" charset="0"/>
            </a:endParaRPr>
          </a:p>
          <a:p>
            <a:pPr>
              <a:buFontTx/>
              <a:buChar char="•"/>
              <a:defRPr/>
            </a:pPr>
            <a:r>
              <a:rPr lang="en-US" altLang="ja-JP" sz="2000" b="1" smtClean="0">
                <a:solidFill>
                  <a:srgbClr val="000000"/>
                </a:solidFill>
                <a:latin typeface="Times New Roman" charset="0"/>
                <a:ea typeface="ＭＳ 明朝" charset="0"/>
                <a:cs typeface="ＭＳ 明朝" charset="0"/>
              </a:rPr>
              <a:t> Echelle grating	</a:t>
            </a:r>
            <a:r>
              <a:rPr lang="en-US" altLang="ja-JP" sz="2000" u="sng" smtClean="0">
                <a:solidFill>
                  <a:srgbClr val="000000"/>
                </a:solidFill>
                <a:latin typeface="Times New Roman" charset="0"/>
                <a:ea typeface="ＭＳ 明朝" charset="0"/>
                <a:cs typeface="ＭＳ 明朝" charset="0"/>
              </a:rPr>
              <a:t>Ge immersion grating</a:t>
            </a:r>
          </a:p>
          <a:p>
            <a:pPr>
              <a:defRPr/>
            </a:pPr>
            <a:r>
              <a:rPr lang="en-US" altLang="ja-JP" sz="2000" smtClean="0">
                <a:solidFill>
                  <a:srgbClr val="000000"/>
                </a:solidFill>
                <a:latin typeface="Times New Roman" charset="0"/>
                <a:ea typeface="ＭＳ 明朝" charset="0"/>
                <a:cs typeface="ＭＳ 明朝" charset="0"/>
              </a:rPr>
              <a:t>				Groove interval : 0.6 mm</a:t>
            </a:r>
          </a:p>
          <a:p>
            <a:pPr eaLnBrk="0" hangingPunct="0">
              <a:defRPr/>
            </a:pPr>
            <a:r>
              <a:rPr lang="en-US" altLang="ja-JP" sz="2000" smtClean="0">
                <a:solidFill>
                  <a:srgbClr val="000000"/>
                </a:solidFill>
                <a:latin typeface="Times New Roman" charset="0"/>
                <a:ea typeface="ＭＳ 明朝" charset="0"/>
                <a:cs typeface="ＭＳ 明朝" charset="0"/>
              </a:rPr>
              <a:t>				Blaze angle : 68.75 deg.</a:t>
            </a:r>
          </a:p>
          <a:p>
            <a:pPr eaLnBrk="0" hangingPunct="0">
              <a:defRPr/>
            </a:pPr>
            <a:r>
              <a:rPr lang="en-US" altLang="ja-JP" sz="2000" smtClean="0">
                <a:solidFill>
                  <a:srgbClr val="000000"/>
                </a:solidFill>
                <a:latin typeface="Times New Roman" charset="0"/>
                <a:ea typeface="ＭＳ 明朝" charset="0"/>
                <a:cs typeface="ＭＳ 明朝" charset="0"/>
              </a:rPr>
              <a:t>				Order : 344-560</a:t>
            </a:r>
            <a:endParaRPr lang="en-US" altLang="ja-JP" sz="2000" smtClean="0">
              <a:solidFill>
                <a:srgbClr val="000000"/>
              </a:solidFill>
              <a:latin typeface="Times New Roman" charset="0"/>
            </a:endParaRPr>
          </a:p>
          <a:p>
            <a:pPr eaLnBrk="0" hangingPunct="0">
              <a:buFontTx/>
              <a:buChar char="•"/>
              <a:defRPr/>
            </a:pPr>
            <a:r>
              <a:rPr lang="en-US" altLang="ja-JP" sz="2000" b="1" smtClean="0">
                <a:solidFill>
                  <a:srgbClr val="000000"/>
                </a:solidFill>
                <a:latin typeface="Times New Roman" charset="0"/>
              </a:rPr>
              <a:t> Cross Disperser	</a:t>
            </a:r>
            <a:r>
              <a:rPr lang="en-US" altLang="ja-JP" sz="2000" b="1" smtClean="0">
                <a:solidFill>
                  <a:srgbClr val="000000"/>
                </a:solidFill>
                <a:latin typeface="Times New Roman" charset="0"/>
                <a:ea typeface="ＭＳ 明朝" charset="0"/>
                <a:cs typeface="ＭＳ 明朝" charset="0"/>
              </a:rPr>
              <a:t>Short wavelength (7.5-10 </a:t>
            </a:r>
            <a:r>
              <a:rPr lang="en-US" altLang="ja-JP" sz="2000" b="1" smtClean="0">
                <a:solidFill>
                  <a:srgbClr val="000000"/>
                </a:solidFill>
                <a:latin typeface="Times New Roman" charset="0"/>
                <a:ea typeface="ＭＳ 明朝" charset="0"/>
                <a:cs typeface="ＭＳ 明朝" charset="0"/>
                <a:sym typeface="Symbol" charset="0"/>
              </a:rPr>
              <a:t></a:t>
            </a:r>
            <a:r>
              <a:rPr lang="en-US" altLang="ja-JP" sz="2000" b="1" smtClean="0">
                <a:solidFill>
                  <a:srgbClr val="000000"/>
                </a:solidFill>
                <a:latin typeface="Times New Roman" charset="0"/>
                <a:ea typeface="ＭＳ 明朝" charset="0"/>
                <a:cs typeface="ＭＳ 明朝" charset="0"/>
              </a:rPr>
              <a:t>m)</a:t>
            </a:r>
          </a:p>
          <a:p>
            <a:pPr eaLnBrk="0" hangingPunct="0">
              <a:defRPr/>
            </a:pPr>
            <a:r>
              <a:rPr lang="en-US" altLang="ja-JP" sz="2000" smtClean="0">
                <a:solidFill>
                  <a:srgbClr val="000000"/>
                </a:solidFill>
                <a:latin typeface="Times New Roman" charset="0"/>
                <a:ea typeface="ＭＳ 明朝" charset="0"/>
                <a:cs typeface="ＭＳ 明朝" charset="0"/>
              </a:rPr>
              <a:t>			Groove constant : 100 grooves/mm Blaze angle : 26.7 deg.	</a:t>
            </a:r>
            <a:r>
              <a:rPr lang="en-US" altLang="ja-JP" sz="2000" b="1" smtClean="0">
                <a:solidFill>
                  <a:srgbClr val="000000"/>
                </a:solidFill>
                <a:latin typeface="Times New Roman" charset="0"/>
                <a:ea typeface="ＭＳ 明朝" charset="0"/>
                <a:cs typeface="ＭＳ 明朝" charset="0"/>
              </a:rPr>
              <a:t>                          			Long wavelength (10-13.5 </a:t>
            </a:r>
            <a:r>
              <a:rPr lang="en-US" altLang="ja-JP" sz="2000" b="1" smtClean="0">
                <a:solidFill>
                  <a:srgbClr val="000000"/>
                </a:solidFill>
                <a:latin typeface="Times New Roman" charset="0"/>
                <a:ea typeface="ＭＳ 明朝" charset="0"/>
                <a:cs typeface="ＭＳ 明朝" charset="0"/>
                <a:sym typeface="Symbol" charset="0"/>
              </a:rPr>
              <a:t></a:t>
            </a:r>
            <a:r>
              <a:rPr lang="en-US" altLang="ja-JP" sz="2000" b="1" smtClean="0">
                <a:solidFill>
                  <a:srgbClr val="000000"/>
                </a:solidFill>
                <a:latin typeface="Times New Roman" charset="0"/>
                <a:ea typeface="ＭＳ 明朝" charset="0"/>
                <a:cs typeface="ＭＳ 明朝" charset="0"/>
              </a:rPr>
              <a:t>m)</a:t>
            </a:r>
          </a:p>
          <a:p>
            <a:pPr eaLnBrk="0" hangingPunct="0">
              <a:defRPr/>
            </a:pPr>
            <a:r>
              <a:rPr lang="en-US" altLang="ja-JP" sz="2000" b="1" smtClean="0">
                <a:solidFill>
                  <a:srgbClr val="000000"/>
                </a:solidFill>
                <a:latin typeface="Times New Roman" charset="0"/>
                <a:ea typeface="ＭＳ 明朝" charset="0"/>
                <a:cs typeface="ＭＳ 明朝" charset="0"/>
              </a:rPr>
              <a:t>			</a:t>
            </a:r>
            <a:r>
              <a:rPr lang="en-US" altLang="ja-JP" sz="2000" smtClean="0">
                <a:solidFill>
                  <a:srgbClr val="000000"/>
                </a:solidFill>
                <a:latin typeface="Times New Roman" charset="0"/>
                <a:ea typeface="ＭＳ 明朝" charset="0"/>
                <a:cs typeface="ＭＳ 明朝" charset="0"/>
              </a:rPr>
              <a:t>Groove constant : 61.97 grooves/mm Blaze angle : 18.1 deg.</a:t>
            </a:r>
          </a:p>
          <a:p>
            <a:pPr eaLnBrk="0" hangingPunct="0">
              <a:defRPr/>
            </a:pPr>
            <a:r>
              <a:rPr lang="en-US" altLang="ja-JP" sz="2000" smtClean="0">
                <a:solidFill>
                  <a:srgbClr val="000000"/>
                </a:solidFill>
                <a:latin typeface="Times New Roman" charset="0"/>
                <a:ea typeface="ＭＳ 明朝" charset="0"/>
                <a:cs typeface="ＭＳ 明朝" charset="0"/>
              </a:rPr>
              <a:t>･ </a:t>
            </a:r>
            <a:r>
              <a:rPr lang="en-US" altLang="ja-JP" sz="2000" b="1" smtClean="0">
                <a:solidFill>
                  <a:srgbClr val="000000"/>
                </a:solidFill>
                <a:latin typeface="Times New Roman" charset="0"/>
                <a:ea typeface="ＭＳ 明朝" charset="0"/>
                <a:cs typeface="ＭＳ 明朝" charset="0"/>
              </a:rPr>
              <a:t>Collimator</a:t>
            </a:r>
            <a:r>
              <a:rPr lang="en-US" altLang="ja-JP" sz="2000" smtClean="0">
                <a:solidFill>
                  <a:srgbClr val="000000"/>
                </a:solidFill>
                <a:latin typeface="Times New Roman" charset="0"/>
                <a:ea typeface="ＭＳ 明朝" charset="0"/>
                <a:cs typeface="ＭＳ 明朝" charset="0"/>
              </a:rPr>
              <a:t>		Al spherical mirror	Focal length : 500 mm (F/20)</a:t>
            </a:r>
          </a:p>
          <a:p>
            <a:pPr eaLnBrk="0" hangingPunct="0">
              <a:defRPr/>
            </a:pPr>
            <a:r>
              <a:rPr lang="en-US" altLang="ja-JP" sz="2000" smtClean="0">
                <a:solidFill>
                  <a:srgbClr val="000000"/>
                </a:solidFill>
                <a:latin typeface="Times New Roman" charset="0"/>
                <a:ea typeface="ＭＳ 明朝" charset="0"/>
                <a:cs typeface="ＭＳ 明朝" charset="0"/>
              </a:rPr>
              <a:t>･ </a:t>
            </a:r>
            <a:r>
              <a:rPr lang="en-US" altLang="ja-JP" sz="2000" b="1" smtClean="0">
                <a:solidFill>
                  <a:srgbClr val="000000"/>
                </a:solidFill>
                <a:latin typeface="Times New Roman" charset="0"/>
                <a:ea typeface="ＭＳ 明朝" charset="0"/>
                <a:cs typeface="ＭＳ 明朝" charset="0"/>
              </a:rPr>
              <a:t>Camera</a:t>
            </a:r>
            <a:r>
              <a:rPr lang="en-US" altLang="ja-JP" sz="2000" smtClean="0">
                <a:solidFill>
                  <a:srgbClr val="000000"/>
                </a:solidFill>
                <a:latin typeface="Times New Roman" charset="0"/>
                <a:ea typeface="ＭＳ 明朝" charset="0"/>
                <a:cs typeface="ＭＳ 明朝" charset="0"/>
              </a:rPr>
              <a:t>	       	Ge and ZnSe lenses	Focal length : 192.5 mm (F/7.7)</a:t>
            </a:r>
          </a:p>
          <a:p>
            <a:pPr eaLnBrk="0" hangingPunct="0">
              <a:defRPr/>
            </a:pPr>
            <a:r>
              <a:rPr lang="en-US" altLang="ja-JP" sz="2000" smtClean="0">
                <a:solidFill>
                  <a:srgbClr val="000000"/>
                </a:solidFill>
                <a:latin typeface="Times New Roman" charset="0"/>
                <a:ea typeface="ＭＳ 明朝" charset="0"/>
                <a:cs typeface="ＭＳ 明朝" charset="0"/>
              </a:rPr>
              <a:t>･ </a:t>
            </a:r>
            <a:r>
              <a:rPr lang="en-US" altLang="ja-JP" sz="2000" b="1" smtClean="0">
                <a:solidFill>
                  <a:srgbClr val="000000"/>
                </a:solidFill>
                <a:latin typeface="Times New Roman" charset="0"/>
                <a:ea typeface="ＭＳ 明朝" charset="0"/>
                <a:cs typeface="ＭＳ 明朝" charset="0"/>
              </a:rPr>
              <a:t>Detectors</a:t>
            </a:r>
            <a:r>
              <a:rPr lang="en-US" altLang="ja-JP" sz="2000" smtClean="0">
                <a:solidFill>
                  <a:srgbClr val="000000"/>
                </a:solidFill>
                <a:latin typeface="Times New Roman" charset="0"/>
                <a:ea typeface="ＭＳ 明朝" charset="0"/>
                <a:cs typeface="ＭＳ 明朝" charset="0"/>
              </a:rPr>
              <a:t>		512 x 412 Si:As IBC (Spectrograph)  5K cooled</a:t>
            </a:r>
          </a:p>
          <a:p>
            <a:pPr eaLnBrk="0" hangingPunct="0">
              <a:defRPr/>
            </a:pPr>
            <a:r>
              <a:rPr lang="en-US" altLang="ja-JP" sz="2000" smtClean="0">
                <a:solidFill>
                  <a:srgbClr val="000000"/>
                </a:solidFill>
                <a:latin typeface="Times New Roman" charset="0"/>
                <a:ea typeface="ＭＳ 明朝" charset="0"/>
                <a:cs typeface="ＭＳ 明朝" charset="0"/>
              </a:rPr>
              <a:t>			256 x 256 InSb (Slit viewer) 30K cooled</a:t>
            </a:r>
          </a:p>
          <a:p>
            <a:pPr eaLnBrk="0" hangingPunct="0">
              <a:defRPr/>
            </a:pPr>
            <a:r>
              <a:rPr lang="en-US" altLang="ja-JP" sz="2000" smtClean="0">
                <a:solidFill>
                  <a:srgbClr val="000000"/>
                </a:solidFill>
                <a:latin typeface="Times New Roman" charset="0"/>
                <a:ea typeface="ＭＳ 明朝" charset="0"/>
                <a:cs typeface="ＭＳ 明朝" charset="0"/>
              </a:rPr>
              <a:t>			(Cryostat x 2, for 5K, 30K for optics, 70K for Radiation shield)</a:t>
            </a:r>
          </a:p>
          <a:p>
            <a:pPr eaLnBrk="0" hangingPunct="0">
              <a:defRPr/>
            </a:pPr>
            <a:r>
              <a:rPr lang="en-US" altLang="ja-JP" sz="2000" smtClean="0">
                <a:solidFill>
                  <a:srgbClr val="000000"/>
                </a:solidFill>
                <a:latin typeface="Times New Roman" charset="0"/>
                <a:ea typeface="ＭＳ 明朝" charset="0"/>
                <a:cs typeface="ＭＳ 明朝" charset="0"/>
              </a:rPr>
              <a:t>･</a:t>
            </a:r>
            <a:r>
              <a:rPr lang="en-US" altLang="ja-JP" sz="2000" b="1" smtClean="0">
                <a:solidFill>
                  <a:srgbClr val="000000"/>
                </a:solidFill>
                <a:latin typeface="Times New Roman" charset="0"/>
                <a:ea typeface="ＭＳ 明朝" charset="0"/>
                <a:cs typeface="ＭＳ 明朝" charset="0"/>
              </a:rPr>
              <a:t>Cryogenic actuators</a:t>
            </a:r>
            <a:r>
              <a:rPr lang="en-US" altLang="ja-JP" sz="2000" smtClean="0">
                <a:solidFill>
                  <a:srgbClr val="000000"/>
                </a:solidFill>
                <a:latin typeface="Times New Roman" charset="0"/>
                <a:ea typeface="ＭＳ 明朝" charset="0"/>
                <a:cs typeface="ＭＳ 明朝" charset="0"/>
              </a:rPr>
              <a:t>	4 (Filter Slit, Cross disperser, Focus)</a:t>
            </a:r>
          </a:p>
        </p:txBody>
      </p:sp>
      <p:sp>
        <p:nvSpPr>
          <p:cNvPr id="314371" name="Rectangle 3"/>
          <p:cNvSpPr>
            <a:spLocks noGrp="1" noChangeArrowheads="1"/>
          </p:cNvSpPr>
          <p:nvPr>
            <p:ph type="title" idx="4294967295"/>
          </p:nvPr>
        </p:nvSpPr>
        <p:spPr>
          <a:xfrm>
            <a:off x="685800" y="0"/>
            <a:ext cx="7772400" cy="762000"/>
          </a:xfrm>
        </p:spPr>
        <p:txBody>
          <a:bodyPr/>
          <a:lstStyle/>
          <a:p>
            <a:pPr>
              <a:defRPr/>
            </a:pPr>
            <a:r>
              <a:rPr lang="en-US" altLang="ja-JP" sz="3200" dirty="0" smtClean="0"/>
              <a:t>Optical design of GIGMICS </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日付プレースホルダー 3"/>
          <p:cNvSpPr>
            <a:spLocks noGrp="1"/>
          </p:cNvSpPr>
          <p:nvPr>
            <p:ph type="dt" sz="quarter" idx="10"/>
          </p:nvPr>
        </p:nvSpPr>
        <p:spPr/>
        <p:txBody>
          <a:bodyPr/>
          <a:lstStyle/>
          <a:p>
            <a:pPr>
              <a:defRPr/>
            </a:pPr>
            <a:r>
              <a:rPr lang="ja-JP" altLang="en-US"/>
              <a:t>10.6.30</a:t>
            </a:r>
            <a:endParaRPr lang="en-US" altLang="ja-JP"/>
          </a:p>
        </p:txBody>
      </p:sp>
      <p:sp>
        <p:nvSpPr>
          <p:cNvPr id="77" name="フッター プレースホルダー 4"/>
          <p:cNvSpPr>
            <a:spLocks noGrp="1"/>
          </p:cNvSpPr>
          <p:nvPr>
            <p:ph type="ftr" sz="quarter" idx="11"/>
          </p:nvPr>
        </p:nvSpPr>
        <p:spPr/>
        <p:txBody>
          <a:bodyPr/>
          <a:lstStyle/>
          <a:p>
            <a:pPr>
              <a:defRPr/>
            </a:pPr>
            <a:r>
              <a:rPr lang="en-US" altLang="ja-JP"/>
              <a:t>FPUA2010</a:t>
            </a:r>
          </a:p>
        </p:txBody>
      </p:sp>
      <p:sp>
        <p:nvSpPr>
          <p:cNvPr id="78" name="スライド番号プレースホルダー 5"/>
          <p:cNvSpPr>
            <a:spLocks noGrp="1"/>
          </p:cNvSpPr>
          <p:nvPr>
            <p:ph type="sldNum" sz="quarter" idx="12"/>
          </p:nvPr>
        </p:nvSpPr>
        <p:spPr/>
        <p:txBody>
          <a:bodyPr/>
          <a:lstStyle/>
          <a:p>
            <a:pPr>
              <a:defRPr/>
            </a:pPr>
            <a:fld id="{14815BD8-2E49-6748-8903-9DA7C265CFFE}" type="slidenum">
              <a:rPr lang="en-US" altLang="ja-JP"/>
              <a:pPr>
                <a:defRPr/>
              </a:pPr>
              <a:t>8</a:t>
            </a:fld>
            <a:endParaRPr lang="en-US" altLang="ja-JP"/>
          </a:p>
        </p:txBody>
      </p:sp>
      <p:sp>
        <p:nvSpPr>
          <p:cNvPr id="33794" name="Rectangle 2"/>
          <p:cNvSpPr>
            <a:spLocks noGrp="1" noChangeArrowheads="1"/>
          </p:cNvSpPr>
          <p:nvPr>
            <p:ph type="title"/>
          </p:nvPr>
        </p:nvSpPr>
        <p:spPr>
          <a:xfrm>
            <a:off x="381000" y="-228600"/>
            <a:ext cx="8458200" cy="1143000"/>
          </a:xfrm>
        </p:spPr>
        <p:txBody>
          <a:bodyPr/>
          <a:lstStyle/>
          <a:p>
            <a:pPr>
              <a:defRPr/>
            </a:pPr>
            <a:r>
              <a:rPr lang="en-US" altLang="ja-JP" dirty="0" smtClean="0">
                <a:solidFill>
                  <a:srgbClr val="333399"/>
                </a:solidFill>
              </a:rPr>
              <a:t>Optical layout of GIGMICS</a:t>
            </a:r>
          </a:p>
        </p:txBody>
      </p:sp>
      <p:grpSp>
        <p:nvGrpSpPr>
          <p:cNvPr id="30725" name="Group 57"/>
          <p:cNvGrpSpPr>
            <a:grpSpLocks/>
          </p:cNvGrpSpPr>
          <p:nvPr/>
        </p:nvGrpSpPr>
        <p:grpSpPr bwMode="auto">
          <a:xfrm>
            <a:off x="2489200" y="1660525"/>
            <a:ext cx="6654800" cy="5197475"/>
            <a:chOff x="576" y="369"/>
            <a:chExt cx="4656" cy="3637"/>
          </a:xfrm>
        </p:grpSpPr>
        <p:pic>
          <p:nvPicPr>
            <p:cNvPr id="30745" name="Picture 6" descr="DSCF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369"/>
              <a:ext cx="4549" cy="36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Line 7"/>
            <p:cNvSpPr>
              <a:spLocks noChangeShapeType="1"/>
            </p:cNvSpPr>
            <p:nvPr/>
          </p:nvSpPr>
          <p:spPr bwMode="auto">
            <a:xfrm flipH="1">
              <a:off x="4804" y="1567"/>
              <a:ext cx="42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0" name="Line 8"/>
            <p:cNvSpPr>
              <a:spLocks noChangeShapeType="1"/>
            </p:cNvSpPr>
            <p:nvPr/>
          </p:nvSpPr>
          <p:spPr bwMode="auto">
            <a:xfrm flipH="1">
              <a:off x="4295" y="1567"/>
              <a:ext cx="43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1" name="Line 9"/>
            <p:cNvSpPr>
              <a:spLocks noChangeShapeType="1"/>
            </p:cNvSpPr>
            <p:nvPr/>
          </p:nvSpPr>
          <p:spPr bwMode="auto">
            <a:xfrm flipV="1">
              <a:off x="4295" y="1510"/>
              <a:ext cx="295" cy="5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2" name="Line 10"/>
            <p:cNvSpPr>
              <a:spLocks noChangeShapeType="1"/>
            </p:cNvSpPr>
            <p:nvPr/>
          </p:nvSpPr>
          <p:spPr bwMode="auto">
            <a:xfrm flipV="1">
              <a:off x="4563" y="1510"/>
              <a:ext cx="27" cy="2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3" name="Line 11"/>
            <p:cNvSpPr>
              <a:spLocks noChangeShapeType="1"/>
            </p:cNvSpPr>
            <p:nvPr/>
          </p:nvSpPr>
          <p:spPr bwMode="auto">
            <a:xfrm flipV="1">
              <a:off x="3974" y="2337"/>
              <a:ext cx="562" cy="2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4" name="Line 12"/>
            <p:cNvSpPr>
              <a:spLocks noChangeShapeType="1"/>
            </p:cNvSpPr>
            <p:nvPr/>
          </p:nvSpPr>
          <p:spPr bwMode="auto">
            <a:xfrm flipH="1">
              <a:off x="3948" y="2337"/>
              <a:ext cx="5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5" name="Line 13"/>
            <p:cNvSpPr>
              <a:spLocks noChangeShapeType="1"/>
            </p:cNvSpPr>
            <p:nvPr/>
          </p:nvSpPr>
          <p:spPr bwMode="auto">
            <a:xfrm flipH="1">
              <a:off x="3974" y="1681"/>
              <a:ext cx="511" cy="65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6" name="Line 14"/>
            <p:cNvSpPr>
              <a:spLocks noChangeShapeType="1"/>
            </p:cNvSpPr>
            <p:nvPr/>
          </p:nvSpPr>
          <p:spPr bwMode="auto">
            <a:xfrm flipH="1">
              <a:off x="3707" y="2337"/>
              <a:ext cx="5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8" name="Line 16"/>
            <p:cNvSpPr>
              <a:spLocks noChangeShapeType="1"/>
            </p:cNvSpPr>
            <p:nvPr/>
          </p:nvSpPr>
          <p:spPr bwMode="auto">
            <a:xfrm flipH="1" flipV="1">
              <a:off x="3894" y="1995"/>
              <a:ext cx="29" cy="112"/>
            </a:xfrm>
            <a:prstGeom prst="line">
              <a:avLst/>
            </a:prstGeom>
            <a:noFill/>
            <a:ln w="381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09" name="Line 17"/>
            <p:cNvSpPr>
              <a:spLocks noChangeShapeType="1"/>
            </p:cNvSpPr>
            <p:nvPr/>
          </p:nvSpPr>
          <p:spPr bwMode="auto">
            <a:xfrm flipH="1" flipV="1">
              <a:off x="3841" y="1653"/>
              <a:ext cx="26" cy="142"/>
            </a:xfrm>
            <a:prstGeom prst="line">
              <a:avLst/>
            </a:prstGeom>
            <a:noFill/>
            <a:ln w="381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12" name="Line 20"/>
            <p:cNvSpPr>
              <a:spLocks noChangeShapeType="1"/>
            </p:cNvSpPr>
            <p:nvPr/>
          </p:nvSpPr>
          <p:spPr bwMode="auto">
            <a:xfrm flipH="1" flipV="1">
              <a:off x="3267" y="2138"/>
              <a:ext cx="8" cy="11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13" name="Line 21"/>
            <p:cNvSpPr>
              <a:spLocks noChangeShapeType="1"/>
            </p:cNvSpPr>
            <p:nvPr/>
          </p:nvSpPr>
          <p:spPr bwMode="auto">
            <a:xfrm flipH="1" flipV="1">
              <a:off x="3172" y="797"/>
              <a:ext cx="80" cy="120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14" name="Line 22"/>
            <p:cNvSpPr>
              <a:spLocks noChangeShapeType="1"/>
            </p:cNvSpPr>
            <p:nvPr/>
          </p:nvSpPr>
          <p:spPr bwMode="auto">
            <a:xfrm>
              <a:off x="3172" y="797"/>
              <a:ext cx="269" cy="174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15" name="Line 23"/>
            <p:cNvSpPr>
              <a:spLocks noChangeShapeType="1"/>
            </p:cNvSpPr>
            <p:nvPr/>
          </p:nvSpPr>
          <p:spPr bwMode="auto">
            <a:xfrm flipH="1" flipV="1">
              <a:off x="3118" y="797"/>
              <a:ext cx="292" cy="174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16" name="Line 24"/>
            <p:cNvSpPr>
              <a:spLocks noChangeShapeType="1"/>
            </p:cNvSpPr>
            <p:nvPr/>
          </p:nvSpPr>
          <p:spPr bwMode="auto">
            <a:xfrm>
              <a:off x="3118" y="797"/>
              <a:ext cx="0" cy="124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17" name="Line 25"/>
            <p:cNvSpPr>
              <a:spLocks noChangeShapeType="1"/>
            </p:cNvSpPr>
            <p:nvPr/>
          </p:nvSpPr>
          <p:spPr bwMode="auto">
            <a:xfrm flipH="1">
              <a:off x="2074" y="2052"/>
              <a:ext cx="1044" cy="2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18" name="Line 26"/>
            <p:cNvSpPr>
              <a:spLocks noChangeShapeType="1"/>
            </p:cNvSpPr>
            <p:nvPr/>
          </p:nvSpPr>
          <p:spPr bwMode="auto">
            <a:xfrm flipV="1">
              <a:off x="2021" y="824"/>
              <a:ext cx="508" cy="119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19" name="Line 27"/>
            <p:cNvSpPr>
              <a:spLocks noChangeShapeType="1"/>
            </p:cNvSpPr>
            <p:nvPr/>
          </p:nvSpPr>
          <p:spPr bwMode="auto">
            <a:xfrm flipH="1">
              <a:off x="1937" y="824"/>
              <a:ext cx="592" cy="114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20" name="Line 28"/>
            <p:cNvSpPr>
              <a:spLocks noChangeShapeType="1"/>
            </p:cNvSpPr>
            <p:nvPr/>
          </p:nvSpPr>
          <p:spPr bwMode="auto">
            <a:xfrm flipH="1">
              <a:off x="1712" y="2052"/>
              <a:ext cx="170" cy="31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21" name="Line 29"/>
            <p:cNvSpPr>
              <a:spLocks noChangeShapeType="1"/>
            </p:cNvSpPr>
            <p:nvPr/>
          </p:nvSpPr>
          <p:spPr bwMode="auto">
            <a:xfrm flipV="1">
              <a:off x="1637" y="1800"/>
              <a:ext cx="134" cy="599"/>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3822" name="Line 30"/>
            <p:cNvSpPr>
              <a:spLocks noChangeShapeType="1"/>
            </p:cNvSpPr>
            <p:nvPr/>
          </p:nvSpPr>
          <p:spPr bwMode="auto">
            <a:xfrm flipV="1">
              <a:off x="1834" y="1111"/>
              <a:ext cx="89" cy="399"/>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sp>
        <p:nvSpPr>
          <p:cNvPr id="33823" name="Text Box 31"/>
          <p:cNvSpPr txBox="1">
            <a:spLocks noChangeArrowheads="1"/>
          </p:cNvSpPr>
          <p:nvPr/>
        </p:nvSpPr>
        <p:spPr bwMode="auto">
          <a:xfrm>
            <a:off x="5486400" y="5943600"/>
            <a:ext cx="1658938"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u="sng">
                <a:solidFill>
                  <a:srgbClr val="000066"/>
                </a:solidFill>
              </a:rPr>
              <a:t>Immersion</a:t>
            </a:r>
            <a:r>
              <a:rPr lang="en-US" altLang="ja-JP" sz="1800" i="1">
                <a:solidFill>
                  <a:srgbClr val="000066"/>
                </a:solidFill>
              </a:rPr>
              <a:t> </a:t>
            </a:r>
            <a:r>
              <a:rPr lang="en-US" altLang="ja-JP" sz="1800" i="1" u="sng">
                <a:solidFill>
                  <a:srgbClr val="000066"/>
                </a:solidFill>
              </a:rPr>
              <a:t>Grating</a:t>
            </a:r>
            <a:endParaRPr lang="en-US" altLang="ja-JP" sz="1800" i="1">
              <a:solidFill>
                <a:srgbClr val="000066"/>
              </a:solidFill>
            </a:endParaRPr>
          </a:p>
        </p:txBody>
      </p:sp>
      <p:sp>
        <p:nvSpPr>
          <p:cNvPr id="33825" name="Text Box 33"/>
          <p:cNvSpPr txBox="1">
            <a:spLocks noChangeArrowheads="1"/>
          </p:cNvSpPr>
          <p:nvPr/>
        </p:nvSpPr>
        <p:spPr bwMode="auto">
          <a:xfrm>
            <a:off x="1600200" y="2787650"/>
            <a:ext cx="1846263"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Camera Lens </a:t>
            </a:r>
            <a:r>
              <a:rPr lang="en-US" altLang="ja-JP" sz="1800">
                <a:solidFill>
                  <a:srgbClr val="000066"/>
                </a:solidFill>
              </a:rPr>
              <a:t>(</a:t>
            </a:r>
            <a:r>
              <a:rPr lang="en-US" altLang="ja-JP" sz="1800" i="1">
                <a:solidFill>
                  <a:srgbClr val="000066"/>
                </a:solidFill>
              </a:rPr>
              <a:t>F/7.7</a:t>
            </a:r>
            <a:r>
              <a:rPr lang="en-US" altLang="ja-JP" sz="1800">
                <a:solidFill>
                  <a:srgbClr val="000066"/>
                </a:solidFill>
              </a:rPr>
              <a:t>)</a:t>
            </a:r>
          </a:p>
        </p:txBody>
      </p:sp>
      <p:sp>
        <p:nvSpPr>
          <p:cNvPr id="33827" name="Text Box 35"/>
          <p:cNvSpPr txBox="1">
            <a:spLocks noChangeArrowheads="1"/>
          </p:cNvSpPr>
          <p:nvPr/>
        </p:nvSpPr>
        <p:spPr bwMode="auto">
          <a:xfrm>
            <a:off x="2497138" y="1558925"/>
            <a:ext cx="2286000" cy="641350"/>
          </a:xfrm>
          <a:prstGeom prst="rect">
            <a:avLst/>
          </a:prstGeom>
          <a:solidFill>
            <a:schemeClr val="bg1"/>
          </a:solidFill>
          <a:ln>
            <a:noFill/>
          </a:ln>
          <a:effectLst/>
          <a:extLs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Si:As</a:t>
            </a:r>
          </a:p>
          <a:p>
            <a:pPr algn="ctr">
              <a:defRPr/>
            </a:pPr>
            <a:r>
              <a:rPr lang="en-US" altLang="ja-JP" sz="1800" i="1">
                <a:solidFill>
                  <a:srgbClr val="000066"/>
                </a:solidFill>
              </a:rPr>
              <a:t>512*412 pixel, 6 K</a:t>
            </a:r>
          </a:p>
        </p:txBody>
      </p:sp>
      <p:sp>
        <p:nvSpPr>
          <p:cNvPr id="33828" name="Text Box 36"/>
          <p:cNvSpPr txBox="1">
            <a:spLocks noChangeArrowheads="1"/>
          </p:cNvSpPr>
          <p:nvPr/>
        </p:nvSpPr>
        <p:spPr bwMode="auto">
          <a:xfrm>
            <a:off x="1042988" y="6019800"/>
            <a:ext cx="42148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2400" i="1">
                <a:solidFill>
                  <a:srgbClr val="000066"/>
                </a:solidFill>
              </a:rPr>
              <a:t>Cryostat: </a:t>
            </a:r>
            <a:r>
              <a:rPr lang="en-US" altLang="ja-JP" sz="2400" i="1">
                <a:solidFill>
                  <a:srgbClr val="000066"/>
                </a:solidFill>
                <a:latin typeface="Symbol" charset="0"/>
              </a:rPr>
              <a:t>f</a:t>
            </a:r>
            <a:r>
              <a:rPr lang="en-US" altLang="ja-JP" sz="2400" i="1">
                <a:solidFill>
                  <a:srgbClr val="000066"/>
                </a:solidFill>
              </a:rPr>
              <a:t>800, 30 K</a:t>
            </a:r>
          </a:p>
        </p:txBody>
      </p:sp>
      <p:sp>
        <p:nvSpPr>
          <p:cNvPr id="33829" name="Text Box 37"/>
          <p:cNvSpPr txBox="1">
            <a:spLocks noChangeArrowheads="1"/>
          </p:cNvSpPr>
          <p:nvPr/>
        </p:nvSpPr>
        <p:spPr bwMode="auto">
          <a:xfrm>
            <a:off x="4800600" y="1219200"/>
            <a:ext cx="1600200" cy="641350"/>
          </a:xfrm>
          <a:prstGeom prst="rect">
            <a:avLst/>
          </a:prstGeom>
          <a:solidFill>
            <a:schemeClr val="bg1"/>
          </a:solidFill>
          <a:ln>
            <a:noFill/>
          </a:ln>
          <a:effectLst/>
          <a:extLs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Collimators </a:t>
            </a:r>
            <a:r>
              <a:rPr lang="en-US" altLang="ja-JP" sz="1800">
                <a:solidFill>
                  <a:srgbClr val="000066"/>
                </a:solidFill>
              </a:rPr>
              <a:t>(</a:t>
            </a:r>
            <a:r>
              <a:rPr lang="en-US" altLang="ja-JP" sz="1800" i="1">
                <a:solidFill>
                  <a:srgbClr val="000066"/>
                </a:solidFill>
              </a:rPr>
              <a:t>F/20, </a:t>
            </a:r>
            <a:r>
              <a:rPr lang="en-US" altLang="ja-JP" sz="1800" i="1">
                <a:solidFill>
                  <a:srgbClr val="000066"/>
                </a:solidFill>
                <a:latin typeface="Symbol" charset="0"/>
              </a:rPr>
              <a:t>f</a:t>
            </a:r>
            <a:r>
              <a:rPr lang="en-US" altLang="ja-JP" sz="1800" i="1">
                <a:solidFill>
                  <a:srgbClr val="000066"/>
                </a:solidFill>
              </a:rPr>
              <a:t>80</a:t>
            </a:r>
            <a:r>
              <a:rPr lang="en-US" altLang="ja-JP" sz="1800">
                <a:solidFill>
                  <a:srgbClr val="000066"/>
                </a:solidFill>
              </a:rPr>
              <a:t>)</a:t>
            </a:r>
          </a:p>
        </p:txBody>
      </p:sp>
      <p:sp>
        <p:nvSpPr>
          <p:cNvPr id="33830" name="Text Box 38"/>
          <p:cNvSpPr txBox="1">
            <a:spLocks noChangeArrowheads="1"/>
          </p:cNvSpPr>
          <p:nvPr/>
        </p:nvSpPr>
        <p:spPr bwMode="auto">
          <a:xfrm>
            <a:off x="1981200" y="4800600"/>
            <a:ext cx="1468438"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Cross Disperser</a:t>
            </a:r>
          </a:p>
        </p:txBody>
      </p:sp>
      <p:sp>
        <p:nvSpPr>
          <p:cNvPr id="33832" name="Text Box 40"/>
          <p:cNvSpPr txBox="1">
            <a:spLocks noChangeArrowheads="1"/>
          </p:cNvSpPr>
          <p:nvPr/>
        </p:nvSpPr>
        <p:spPr bwMode="auto">
          <a:xfrm>
            <a:off x="7315200" y="5029200"/>
            <a:ext cx="1447800" cy="641350"/>
          </a:xfrm>
          <a:prstGeom prst="rect">
            <a:avLst/>
          </a:prstGeom>
          <a:solidFill>
            <a:schemeClr val="bg1"/>
          </a:solidFill>
          <a:ln>
            <a:noFill/>
          </a:ln>
          <a:effectLst/>
          <a:extLs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Slit Mirror </a:t>
            </a:r>
            <a:r>
              <a:rPr lang="en-US" altLang="ja-JP" sz="1800">
                <a:solidFill>
                  <a:srgbClr val="000066"/>
                </a:solidFill>
              </a:rPr>
              <a:t>(</a:t>
            </a:r>
            <a:r>
              <a:rPr lang="en-US" altLang="ja-JP" sz="1800" i="1">
                <a:solidFill>
                  <a:srgbClr val="000066"/>
                </a:solidFill>
              </a:rPr>
              <a:t>0.488 mm</a:t>
            </a:r>
            <a:r>
              <a:rPr lang="en-US" altLang="ja-JP" sz="1800">
                <a:solidFill>
                  <a:srgbClr val="000066"/>
                </a:solidFill>
              </a:rPr>
              <a:t>)</a:t>
            </a:r>
          </a:p>
        </p:txBody>
      </p:sp>
      <p:sp>
        <p:nvSpPr>
          <p:cNvPr id="33833" name="Text Box 41"/>
          <p:cNvSpPr txBox="1">
            <a:spLocks noChangeArrowheads="1"/>
          </p:cNvSpPr>
          <p:nvPr/>
        </p:nvSpPr>
        <p:spPr bwMode="auto">
          <a:xfrm>
            <a:off x="6705600" y="1752600"/>
            <a:ext cx="2209800" cy="679450"/>
          </a:xfrm>
          <a:prstGeom prst="rect">
            <a:avLst/>
          </a:prstGeom>
          <a:solidFill>
            <a:schemeClr val="bg1"/>
          </a:solidFill>
          <a:ln w="38100">
            <a:solidFill>
              <a:srgbClr val="00CC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800" i="1">
                <a:solidFill>
                  <a:srgbClr val="000066"/>
                </a:solidFill>
              </a:rPr>
              <a:t>InSb </a:t>
            </a:r>
            <a:r>
              <a:rPr lang="en-US" altLang="ja-JP" sz="1800">
                <a:solidFill>
                  <a:srgbClr val="000066"/>
                </a:solidFill>
              </a:rPr>
              <a:t>(</a:t>
            </a:r>
            <a:r>
              <a:rPr lang="en-US" altLang="ja-JP" sz="1800" i="1">
                <a:solidFill>
                  <a:srgbClr val="000066"/>
                </a:solidFill>
              </a:rPr>
              <a:t>Slit Viewer</a:t>
            </a:r>
            <a:r>
              <a:rPr lang="en-US" altLang="ja-JP" sz="1800">
                <a:solidFill>
                  <a:srgbClr val="000066"/>
                </a:solidFill>
              </a:rPr>
              <a:t>)</a:t>
            </a:r>
          </a:p>
          <a:p>
            <a:pPr algn="ctr">
              <a:defRPr/>
            </a:pPr>
            <a:r>
              <a:rPr lang="en-US" altLang="ja-JP" sz="1800" i="1">
                <a:solidFill>
                  <a:srgbClr val="000066"/>
                </a:solidFill>
              </a:rPr>
              <a:t>256*256 pixel</a:t>
            </a:r>
          </a:p>
        </p:txBody>
      </p:sp>
      <p:sp>
        <p:nvSpPr>
          <p:cNvPr id="33835" name="Line 43"/>
          <p:cNvSpPr>
            <a:spLocks noChangeShapeType="1"/>
          </p:cNvSpPr>
          <p:nvPr/>
        </p:nvSpPr>
        <p:spPr bwMode="auto">
          <a:xfrm flipH="1" flipV="1">
            <a:off x="6858000" y="4572000"/>
            <a:ext cx="381000" cy="3810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grpSp>
        <p:nvGrpSpPr>
          <p:cNvPr id="30735" name="Group 48"/>
          <p:cNvGrpSpPr>
            <a:grpSpLocks/>
          </p:cNvGrpSpPr>
          <p:nvPr/>
        </p:nvGrpSpPr>
        <p:grpSpPr bwMode="auto">
          <a:xfrm>
            <a:off x="685800" y="2286000"/>
            <a:ext cx="2286000" cy="2819400"/>
            <a:chOff x="432" y="1440"/>
            <a:chExt cx="1440" cy="1776"/>
          </a:xfrm>
        </p:grpSpPr>
        <p:sp>
          <p:nvSpPr>
            <p:cNvPr id="33838" name="Rectangle 46"/>
            <p:cNvSpPr>
              <a:spLocks noChangeArrowheads="1"/>
            </p:cNvSpPr>
            <p:nvPr/>
          </p:nvSpPr>
          <p:spPr bwMode="auto">
            <a:xfrm>
              <a:off x="432" y="1440"/>
              <a:ext cx="115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3839" name="Rectangle 47"/>
            <p:cNvSpPr>
              <a:spLocks noChangeArrowheads="1"/>
            </p:cNvSpPr>
            <p:nvPr/>
          </p:nvSpPr>
          <p:spPr bwMode="auto">
            <a:xfrm>
              <a:off x="960" y="2832"/>
              <a:ext cx="91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sp>
        <p:nvSpPr>
          <p:cNvPr id="33857" name="Text Box 65"/>
          <p:cNvSpPr txBox="1">
            <a:spLocks noChangeArrowheads="1"/>
          </p:cNvSpPr>
          <p:nvPr/>
        </p:nvSpPr>
        <p:spPr bwMode="auto">
          <a:xfrm>
            <a:off x="6705600" y="2514600"/>
            <a:ext cx="2120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800" b="1">
                <a:solidFill>
                  <a:schemeClr val="bg1"/>
                </a:solidFill>
                <a:effectLst>
                  <a:outerShdw blurRad="38100" dist="38100" dir="2700000" algn="tl">
                    <a:srgbClr val="000000"/>
                  </a:outerShdw>
                </a:effectLst>
                <a:latin typeface="Arial" charset="0"/>
              </a:rPr>
              <a:t>Fore-optics</a:t>
            </a:r>
          </a:p>
        </p:txBody>
      </p:sp>
      <p:sp>
        <p:nvSpPr>
          <p:cNvPr id="33858" name="Text Box 66"/>
          <p:cNvSpPr txBox="1">
            <a:spLocks noChangeArrowheads="1"/>
          </p:cNvSpPr>
          <p:nvPr/>
        </p:nvSpPr>
        <p:spPr bwMode="auto">
          <a:xfrm>
            <a:off x="3049588" y="2362200"/>
            <a:ext cx="1824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800" b="1">
                <a:solidFill>
                  <a:schemeClr val="bg1"/>
                </a:solidFill>
                <a:effectLst>
                  <a:outerShdw blurRad="38100" dist="38100" dir="2700000" algn="tl">
                    <a:srgbClr val="000000"/>
                  </a:outerShdw>
                </a:effectLst>
                <a:latin typeface="Arial" charset="0"/>
              </a:rPr>
              <a:t>SP-optics</a:t>
            </a:r>
          </a:p>
        </p:txBody>
      </p:sp>
      <p:sp>
        <p:nvSpPr>
          <p:cNvPr id="33859" name="Text Box 67"/>
          <p:cNvSpPr txBox="1">
            <a:spLocks noChangeArrowheads="1"/>
          </p:cNvSpPr>
          <p:nvPr/>
        </p:nvSpPr>
        <p:spPr bwMode="auto">
          <a:xfrm>
            <a:off x="2895600" y="685800"/>
            <a:ext cx="5111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a:t>＊</a:t>
            </a:r>
            <a:r>
              <a:rPr lang="en-US" altLang="ja-JP"/>
              <a:t>Before mounting filter and slit turrets</a:t>
            </a:r>
          </a:p>
        </p:txBody>
      </p:sp>
      <p:grpSp>
        <p:nvGrpSpPr>
          <p:cNvPr id="33898" name="Group 106"/>
          <p:cNvGrpSpPr>
            <a:grpSpLocks/>
          </p:cNvGrpSpPr>
          <p:nvPr/>
        </p:nvGrpSpPr>
        <p:grpSpPr bwMode="auto">
          <a:xfrm>
            <a:off x="0" y="838200"/>
            <a:ext cx="2819400" cy="2860675"/>
            <a:chOff x="0" y="2496"/>
            <a:chExt cx="1776" cy="1802"/>
          </a:xfrm>
        </p:grpSpPr>
        <p:pic>
          <p:nvPicPr>
            <p:cNvPr id="33897" name="Picture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96"/>
              <a:ext cx="1776"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853" name="Text Box 61"/>
            <p:cNvSpPr txBox="1">
              <a:spLocks noChangeArrowheads="1"/>
            </p:cNvSpPr>
            <p:nvPr/>
          </p:nvSpPr>
          <p:spPr bwMode="auto">
            <a:xfrm>
              <a:off x="144" y="2544"/>
              <a:ext cx="158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ja-JP" sz="1600">
                  <a:solidFill>
                    <a:schemeClr val="bg1"/>
                  </a:solidFill>
                  <a:latin typeface="Arial" charset="0"/>
                </a:rPr>
                <a:t>K-band image of Saturn</a:t>
              </a:r>
            </a:p>
          </p:txBody>
        </p:sp>
        <p:sp>
          <p:nvSpPr>
            <p:cNvPr id="33854" name="Text Box 62"/>
            <p:cNvSpPr txBox="1">
              <a:spLocks noChangeArrowheads="1"/>
            </p:cNvSpPr>
            <p:nvPr/>
          </p:nvSpPr>
          <p:spPr bwMode="auto">
            <a:xfrm>
              <a:off x="22" y="3856"/>
              <a:ext cx="170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dirty="0" err="1">
                  <a:solidFill>
                    <a:srgbClr val="FFFFFF"/>
                  </a:solidFill>
                </a:rPr>
                <a:t>Mitaka</a:t>
              </a:r>
              <a:r>
                <a:rPr lang="en-US" altLang="ja-JP" dirty="0">
                  <a:solidFill>
                    <a:srgbClr val="FFFFFF"/>
                  </a:solidFill>
                </a:rPr>
                <a:t> 1.5m</a:t>
              </a:r>
              <a:r>
                <a:rPr lang="en-US" altLang="ja-JP" dirty="0">
                  <a:solidFill>
                    <a:srgbClr val="FFFFFF"/>
                  </a:solidFill>
                  <a:latin typeface="Times" charset="0"/>
                </a:rPr>
                <a:t>φ, F/12.5</a:t>
              </a:r>
              <a:endParaRPr lang="en-US" altLang="ja-JP" dirty="0">
                <a:solidFill>
                  <a:srgbClr val="FFFFFF"/>
                </a:solidFill>
              </a:endParaRPr>
            </a:p>
            <a:p>
              <a:pPr>
                <a:defRPr/>
              </a:pPr>
              <a:r>
                <a:rPr lang="en-US" altLang="ja-JP" dirty="0">
                  <a:solidFill>
                    <a:srgbClr val="FFFFFF"/>
                  </a:solidFill>
                </a:rPr>
                <a:t>(Subaru simulator</a:t>
              </a:r>
              <a:r>
                <a:rPr lang="en-US" altLang="ja-JP" dirty="0"/>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3898"/>
                                        </p:tgtEl>
                                        <p:attrNameLst>
                                          <p:attrName>style.visibility</p:attrName>
                                        </p:attrNameLst>
                                      </p:cBhvr>
                                      <p:to>
                                        <p:strVal val="visible"/>
                                      </p:to>
                                    </p:set>
                                    <p:anim calcmode="lin" valueType="num">
                                      <p:cBhvr additive="base">
                                        <p:cTn id="7" dur="500" fill="hold"/>
                                        <p:tgtEl>
                                          <p:spTgt spid="33898"/>
                                        </p:tgtEl>
                                        <p:attrNameLst>
                                          <p:attrName>ppt_x</p:attrName>
                                        </p:attrNameLst>
                                      </p:cBhvr>
                                      <p:tavLst>
                                        <p:tav tm="0">
                                          <p:val>
                                            <p:strVal val="0-#ppt_w/2"/>
                                          </p:val>
                                        </p:tav>
                                        <p:tav tm="100000">
                                          <p:val>
                                            <p:strVal val="#ppt_x"/>
                                          </p:val>
                                        </p:tav>
                                      </p:tavLst>
                                    </p:anim>
                                    <p:anim calcmode="lin" valueType="num">
                                      <p:cBhvr additive="base">
                                        <p:cTn id="8" dur="500" fill="hold"/>
                                        <p:tgtEl>
                                          <p:spTgt spid="338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0" y="215900"/>
            <a:ext cx="8820150" cy="692150"/>
          </a:xfrm>
        </p:spPr>
        <p:txBody>
          <a:bodyPr/>
          <a:lstStyle/>
          <a:p>
            <a:pPr algn="ctr">
              <a:defRPr/>
            </a:pPr>
            <a:r>
              <a:rPr lang="en-US" altLang="ja-JP" sz="3600" dirty="0" smtClean="0"/>
              <a:t>Motions(1): Focus adjuster &amp; </a:t>
            </a:r>
            <a:r>
              <a:rPr lang="en-US" altLang="ja-JP" sz="3600" dirty="0" err="1" smtClean="0"/>
              <a:t>Crossdisperser</a:t>
            </a:r>
            <a:r>
              <a:rPr lang="en-US" altLang="ja-JP" sz="3600" dirty="0" smtClean="0"/>
              <a:t> stage</a:t>
            </a:r>
          </a:p>
        </p:txBody>
      </p:sp>
      <p:grpSp>
        <p:nvGrpSpPr>
          <p:cNvPr id="32770" name="Group 3"/>
          <p:cNvGrpSpPr>
            <a:grpSpLocks/>
          </p:cNvGrpSpPr>
          <p:nvPr/>
        </p:nvGrpSpPr>
        <p:grpSpPr bwMode="auto">
          <a:xfrm>
            <a:off x="1254125" y="3716338"/>
            <a:ext cx="3260725" cy="2189162"/>
            <a:chOff x="1732" y="1094"/>
            <a:chExt cx="3884" cy="2608"/>
          </a:xfrm>
        </p:grpSpPr>
        <p:grpSp>
          <p:nvGrpSpPr>
            <p:cNvPr id="32815" name="Group 4"/>
            <p:cNvGrpSpPr>
              <a:grpSpLocks/>
            </p:cNvGrpSpPr>
            <p:nvPr/>
          </p:nvGrpSpPr>
          <p:grpSpPr bwMode="auto">
            <a:xfrm>
              <a:off x="1732" y="1094"/>
              <a:ext cx="3884" cy="2608"/>
              <a:chOff x="1732" y="1094"/>
              <a:chExt cx="3884" cy="2608"/>
            </a:xfrm>
          </p:grpSpPr>
          <p:graphicFrame>
            <p:nvGraphicFramePr>
              <p:cNvPr id="32817" name="Object 5"/>
              <p:cNvGraphicFramePr>
                <a:graphicFrameLocks noChangeAspect="1"/>
              </p:cNvGraphicFramePr>
              <p:nvPr/>
            </p:nvGraphicFramePr>
            <p:xfrm>
              <a:off x="1732" y="1094"/>
              <a:ext cx="2928" cy="2472"/>
            </p:xfrm>
            <a:graphic>
              <a:graphicData uri="http://schemas.openxmlformats.org/presentationml/2006/ole">
                <mc:AlternateContent xmlns:mc="http://schemas.openxmlformats.org/markup-compatibility/2006">
                  <mc:Choice xmlns:v="urn:schemas-microsoft-com:vml" Requires="v">
                    <p:oleObj spid="_x0000_s32836" name="ﾋﾞｯﾄﾏｯﾌﾟ ｲﾒｰｼﾞ" r:id="rId4" imgW="4648849" imgH="3924848" progId="Paint.Picture">
                      <p:embed/>
                    </p:oleObj>
                  </mc:Choice>
                  <mc:Fallback>
                    <p:oleObj name="ﾋﾞｯﾄﾏｯﾌﾟ ｲﾒｰｼﾞ" r:id="rId4" imgW="4648849" imgH="3924848"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2" y="1094"/>
                            <a:ext cx="2928" cy="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Oval 6"/>
              <p:cNvSpPr>
                <a:spLocks noChangeArrowheads="1"/>
              </p:cNvSpPr>
              <p:nvPr/>
            </p:nvSpPr>
            <p:spPr bwMode="auto">
              <a:xfrm>
                <a:off x="2352" y="1728"/>
                <a:ext cx="287" cy="289"/>
              </a:xfrm>
              <a:prstGeom prst="ellipse">
                <a:avLst/>
              </a:prstGeom>
              <a:noFill/>
              <a:ln w="31750">
                <a:solidFill>
                  <a:srgbClr val="FFCC00"/>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14" name="Oval 7"/>
              <p:cNvSpPr>
                <a:spLocks noChangeArrowheads="1"/>
              </p:cNvSpPr>
              <p:nvPr/>
            </p:nvSpPr>
            <p:spPr bwMode="auto">
              <a:xfrm>
                <a:off x="2957" y="1368"/>
                <a:ext cx="289" cy="287"/>
              </a:xfrm>
              <a:prstGeom prst="ellipse">
                <a:avLst/>
              </a:prstGeom>
              <a:noFill/>
              <a:ln w="31750">
                <a:solidFill>
                  <a:srgbClr val="FFCC00"/>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15" name="Oval 8"/>
              <p:cNvSpPr>
                <a:spLocks noChangeArrowheads="1"/>
              </p:cNvSpPr>
              <p:nvPr/>
            </p:nvSpPr>
            <p:spPr bwMode="auto">
              <a:xfrm>
                <a:off x="3211" y="2214"/>
                <a:ext cx="287" cy="287"/>
              </a:xfrm>
              <a:prstGeom prst="ellipse">
                <a:avLst/>
              </a:prstGeom>
              <a:noFill/>
              <a:ln w="31750">
                <a:solidFill>
                  <a:srgbClr val="FFCC00"/>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16" name="Oval 9"/>
              <p:cNvSpPr>
                <a:spLocks noChangeArrowheads="1"/>
              </p:cNvSpPr>
              <p:nvPr/>
            </p:nvSpPr>
            <p:spPr bwMode="auto">
              <a:xfrm>
                <a:off x="3804" y="1866"/>
                <a:ext cx="287" cy="287"/>
              </a:xfrm>
              <a:prstGeom prst="ellipse">
                <a:avLst/>
              </a:prstGeom>
              <a:noFill/>
              <a:ln w="31750">
                <a:solidFill>
                  <a:srgbClr val="FFCC00"/>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17" name="Line 10"/>
              <p:cNvSpPr>
                <a:spLocks noChangeShapeType="1"/>
              </p:cNvSpPr>
              <p:nvPr/>
            </p:nvSpPr>
            <p:spPr bwMode="auto">
              <a:xfrm>
                <a:off x="3360" y="2495"/>
                <a:ext cx="144" cy="1008"/>
              </a:xfrm>
              <a:prstGeom prst="line">
                <a:avLst/>
              </a:prstGeom>
              <a:noFill/>
              <a:ln w="317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18" name="Line 11"/>
              <p:cNvSpPr>
                <a:spLocks noChangeShapeType="1"/>
              </p:cNvSpPr>
              <p:nvPr/>
            </p:nvSpPr>
            <p:spPr bwMode="auto">
              <a:xfrm>
                <a:off x="3504" y="3503"/>
                <a:ext cx="433" cy="0"/>
              </a:xfrm>
              <a:prstGeom prst="line">
                <a:avLst/>
              </a:prstGeom>
              <a:noFill/>
              <a:ln w="317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19" name="Text Box 12"/>
              <p:cNvSpPr txBox="1">
                <a:spLocks noChangeArrowheads="1"/>
              </p:cNvSpPr>
              <p:nvPr/>
            </p:nvSpPr>
            <p:spPr bwMode="auto">
              <a:xfrm>
                <a:off x="3937" y="3312"/>
                <a:ext cx="1679" cy="390"/>
              </a:xfrm>
              <a:prstGeom prst="rect">
                <a:avLst/>
              </a:prstGeom>
              <a:noFill/>
              <a:ln w="381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80000"/>
                  </a:lnSpc>
                  <a:spcBef>
                    <a:spcPct val="50000"/>
                  </a:spcBef>
                  <a:defRPr/>
                </a:pPr>
                <a:r>
                  <a:rPr lang="en-US" altLang="ja-JP">
                    <a:ea typeface="リュウミンL-KL" charset="0"/>
                    <a:cs typeface="リュウミンL-KL" charset="0"/>
                  </a:rPr>
                  <a:t>Bending of YH75 (t=0.5 mm)</a:t>
                </a:r>
                <a:endParaRPr lang="en-US" altLang="ja-JP">
                  <a:latin typeface="リュウミンL-KL" charset="0"/>
                  <a:ea typeface="リュウミンL-KL" charset="0"/>
                  <a:cs typeface="リュウミンL-KL" charset="0"/>
                </a:endParaRPr>
              </a:p>
            </p:txBody>
          </p:sp>
        </p:grpSp>
        <p:sp>
          <p:nvSpPr>
            <p:cNvPr id="11" name="Line 13"/>
            <p:cNvSpPr>
              <a:spLocks noChangeShapeType="1"/>
            </p:cNvSpPr>
            <p:nvPr/>
          </p:nvSpPr>
          <p:spPr bwMode="auto">
            <a:xfrm flipV="1">
              <a:off x="2209" y="1393"/>
              <a:ext cx="1872" cy="1150"/>
            </a:xfrm>
            <a:prstGeom prst="line">
              <a:avLst/>
            </a:prstGeom>
            <a:noFill/>
            <a:ln w="44450">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grpSp>
        <p:nvGrpSpPr>
          <p:cNvPr id="20" name="Group 14"/>
          <p:cNvGrpSpPr>
            <a:grpSpLocks/>
          </p:cNvGrpSpPr>
          <p:nvPr/>
        </p:nvGrpSpPr>
        <p:grpSpPr bwMode="auto">
          <a:xfrm>
            <a:off x="925513" y="3749675"/>
            <a:ext cx="3665537" cy="2832100"/>
            <a:chOff x="1296" y="753"/>
            <a:chExt cx="4368" cy="3375"/>
          </a:xfrm>
        </p:grpSpPr>
        <p:grpSp>
          <p:nvGrpSpPr>
            <p:cNvPr id="32809" name="Group 15"/>
            <p:cNvGrpSpPr>
              <a:grpSpLocks/>
            </p:cNvGrpSpPr>
            <p:nvPr/>
          </p:nvGrpSpPr>
          <p:grpSpPr bwMode="auto">
            <a:xfrm>
              <a:off x="1296" y="753"/>
              <a:ext cx="4368" cy="3375"/>
              <a:chOff x="1296" y="753"/>
              <a:chExt cx="4368" cy="3375"/>
            </a:xfrm>
          </p:grpSpPr>
          <p:sp>
            <p:nvSpPr>
              <p:cNvPr id="25" name="Rectangle 16"/>
              <p:cNvSpPr>
                <a:spLocks noChangeArrowheads="1"/>
              </p:cNvSpPr>
              <p:nvPr/>
            </p:nvSpPr>
            <p:spPr bwMode="auto">
              <a:xfrm>
                <a:off x="1680" y="1056"/>
                <a:ext cx="3984" cy="30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aphicFrame>
            <p:nvGraphicFramePr>
              <p:cNvPr id="32814" name="Object 17"/>
              <p:cNvGraphicFramePr>
                <a:graphicFrameLocks noChangeAspect="1"/>
              </p:cNvGraphicFramePr>
              <p:nvPr/>
            </p:nvGraphicFramePr>
            <p:xfrm>
              <a:off x="1296" y="753"/>
              <a:ext cx="3967" cy="3102"/>
            </p:xfrm>
            <a:graphic>
              <a:graphicData uri="http://schemas.openxmlformats.org/presentationml/2006/ole">
                <mc:AlternateContent xmlns:mc="http://schemas.openxmlformats.org/markup-compatibility/2006">
                  <mc:Choice xmlns:v="urn:schemas-microsoft-com:vml" Requires="v">
                    <p:oleObj spid="_x0000_s32837" name="ﾋﾞｯﾄﾏｯﾌﾟ ｲﾒｰｼﾞ" r:id="rId6" imgW="6295238" imgH="4923810" progId="Paint.Picture">
                      <p:embed/>
                    </p:oleObj>
                  </mc:Choice>
                  <mc:Fallback>
                    <p:oleObj name="ﾋﾞｯﾄﾏｯﾌﾟ ｲﾒｰｼﾞ" r:id="rId6" imgW="6295238" imgH="4923810" progId="Paint.Picture">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6" y="753"/>
                            <a:ext cx="3967" cy="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2" name="Oval 18"/>
            <p:cNvSpPr>
              <a:spLocks noChangeArrowheads="1"/>
            </p:cNvSpPr>
            <p:nvPr/>
          </p:nvSpPr>
          <p:spPr bwMode="auto">
            <a:xfrm>
              <a:off x="2064" y="2232"/>
              <a:ext cx="959" cy="959"/>
            </a:xfrm>
            <a:prstGeom prst="ellipse">
              <a:avLst/>
            </a:prstGeom>
            <a:noFill/>
            <a:ln w="381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3" name="Line 19"/>
            <p:cNvSpPr>
              <a:spLocks noChangeShapeType="1"/>
            </p:cNvSpPr>
            <p:nvPr/>
          </p:nvSpPr>
          <p:spPr bwMode="auto">
            <a:xfrm>
              <a:off x="2592" y="3169"/>
              <a:ext cx="144" cy="431"/>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4" name="Line 20"/>
            <p:cNvSpPr>
              <a:spLocks noChangeShapeType="1"/>
            </p:cNvSpPr>
            <p:nvPr/>
          </p:nvSpPr>
          <p:spPr bwMode="auto">
            <a:xfrm>
              <a:off x="2736" y="3600"/>
              <a:ext cx="337"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grpSp>
        <p:nvGrpSpPr>
          <p:cNvPr id="32772" name="Group 24"/>
          <p:cNvGrpSpPr>
            <a:grpSpLocks/>
          </p:cNvGrpSpPr>
          <p:nvPr/>
        </p:nvGrpSpPr>
        <p:grpSpPr bwMode="auto">
          <a:xfrm>
            <a:off x="0" y="3644900"/>
            <a:ext cx="4787900" cy="1900238"/>
            <a:chOff x="237" y="579"/>
            <a:chExt cx="5705" cy="2265"/>
          </a:xfrm>
        </p:grpSpPr>
        <p:grpSp>
          <p:nvGrpSpPr>
            <p:cNvPr id="32784" name="Group 27"/>
            <p:cNvGrpSpPr>
              <a:grpSpLocks/>
            </p:cNvGrpSpPr>
            <p:nvPr/>
          </p:nvGrpSpPr>
          <p:grpSpPr bwMode="auto">
            <a:xfrm>
              <a:off x="1758" y="1044"/>
              <a:ext cx="2898" cy="1800"/>
              <a:chOff x="1758" y="1044"/>
              <a:chExt cx="2898" cy="1800"/>
            </a:xfrm>
          </p:grpSpPr>
          <p:grpSp>
            <p:nvGrpSpPr>
              <p:cNvPr id="32787" name="Group 28"/>
              <p:cNvGrpSpPr>
                <a:grpSpLocks/>
              </p:cNvGrpSpPr>
              <p:nvPr/>
            </p:nvGrpSpPr>
            <p:grpSpPr bwMode="auto">
              <a:xfrm>
                <a:off x="2724" y="1044"/>
                <a:ext cx="1932" cy="1230"/>
                <a:chOff x="2724" y="1044"/>
                <a:chExt cx="1932" cy="1230"/>
              </a:xfrm>
            </p:grpSpPr>
            <p:sp>
              <p:nvSpPr>
                <p:cNvPr id="44" name="Line 29"/>
                <p:cNvSpPr>
                  <a:spLocks noChangeShapeType="1"/>
                </p:cNvSpPr>
                <p:nvPr/>
              </p:nvSpPr>
              <p:spPr bwMode="auto">
                <a:xfrm>
                  <a:off x="3025" y="1105"/>
                  <a:ext cx="1631" cy="939"/>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5" name="Line 30"/>
                <p:cNvSpPr>
                  <a:spLocks noChangeShapeType="1"/>
                </p:cNvSpPr>
                <p:nvPr/>
              </p:nvSpPr>
              <p:spPr bwMode="auto">
                <a:xfrm rot="7200000">
                  <a:off x="2729" y="1108"/>
                  <a:ext cx="301" cy="174"/>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6" name="Line 31"/>
                <p:cNvSpPr>
                  <a:spLocks noChangeShapeType="1"/>
                </p:cNvSpPr>
                <p:nvPr/>
              </p:nvSpPr>
              <p:spPr bwMode="auto">
                <a:xfrm rot="7200000">
                  <a:off x="4359" y="2038"/>
                  <a:ext cx="301" cy="172"/>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7" name="Line 32"/>
                <p:cNvSpPr>
                  <a:spLocks noChangeShapeType="1"/>
                </p:cNvSpPr>
                <p:nvPr/>
              </p:nvSpPr>
              <p:spPr bwMode="auto">
                <a:xfrm>
                  <a:off x="2724" y="1279"/>
                  <a:ext cx="155" cy="89"/>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8" name="Line 33"/>
                <p:cNvSpPr>
                  <a:spLocks noChangeShapeType="1"/>
                </p:cNvSpPr>
                <p:nvPr/>
              </p:nvSpPr>
              <p:spPr bwMode="auto">
                <a:xfrm rot="7200000">
                  <a:off x="2862" y="1309"/>
                  <a:ext cx="104" cy="59"/>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9" name="Line 34"/>
                <p:cNvSpPr>
                  <a:spLocks noChangeShapeType="1"/>
                </p:cNvSpPr>
                <p:nvPr/>
              </p:nvSpPr>
              <p:spPr bwMode="auto">
                <a:xfrm rot="7200000">
                  <a:off x="4221" y="2063"/>
                  <a:ext cx="125" cy="72"/>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0" name="Line 35"/>
                <p:cNvSpPr>
                  <a:spLocks noChangeShapeType="1"/>
                </p:cNvSpPr>
                <p:nvPr/>
              </p:nvSpPr>
              <p:spPr bwMode="auto">
                <a:xfrm>
                  <a:off x="2970" y="1302"/>
                  <a:ext cx="575" cy="333"/>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1" name="Line 36"/>
                <p:cNvSpPr>
                  <a:spLocks noChangeShapeType="1"/>
                </p:cNvSpPr>
                <p:nvPr/>
              </p:nvSpPr>
              <p:spPr bwMode="auto">
                <a:xfrm>
                  <a:off x="4211" y="2131"/>
                  <a:ext cx="157" cy="89"/>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2" name="Line 37"/>
                <p:cNvSpPr>
                  <a:spLocks noChangeShapeType="1"/>
                </p:cNvSpPr>
                <p:nvPr/>
              </p:nvSpPr>
              <p:spPr bwMode="auto">
                <a:xfrm>
                  <a:off x="3738" y="1735"/>
                  <a:ext cx="575" cy="331"/>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grpSp>
            <p:nvGrpSpPr>
              <p:cNvPr id="32788" name="Group 38"/>
              <p:cNvGrpSpPr>
                <a:grpSpLocks/>
              </p:cNvGrpSpPr>
              <p:nvPr/>
            </p:nvGrpSpPr>
            <p:grpSpPr bwMode="auto">
              <a:xfrm rot="10800000">
                <a:off x="1758" y="1614"/>
                <a:ext cx="1932" cy="1230"/>
                <a:chOff x="240" y="1140"/>
                <a:chExt cx="1932" cy="1230"/>
              </a:xfrm>
            </p:grpSpPr>
            <p:sp>
              <p:nvSpPr>
                <p:cNvPr id="35" name="Line 39"/>
                <p:cNvSpPr>
                  <a:spLocks noChangeShapeType="1"/>
                </p:cNvSpPr>
                <p:nvPr/>
              </p:nvSpPr>
              <p:spPr bwMode="auto">
                <a:xfrm>
                  <a:off x="544" y="1204"/>
                  <a:ext cx="1631" cy="939"/>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6" name="Line 40"/>
                <p:cNvSpPr>
                  <a:spLocks noChangeShapeType="1"/>
                </p:cNvSpPr>
                <p:nvPr/>
              </p:nvSpPr>
              <p:spPr bwMode="auto">
                <a:xfrm rot="7200000">
                  <a:off x="247" y="1211"/>
                  <a:ext cx="301" cy="174"/>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7" name="Line 41"/>
                <p:cNvSpPr>
                  <a:spLocks noChangeShapeType="1"/>
                </p:cNvSpPr>
                <p:nvPr/>
              </p:nvSpPr>
              <p:spPr bwMode="auto">
                <a:xfrm rot="7200000">
                  <a:off x="1879" y="2141"/>
                  <a:ext cx="301" cy="172"/>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8" name="Line 42"/>
                <p:cNvSpPr>
                  <a:spLocks noChangeShapeType="1"/>
                </p:cNvSpPr>
                <p:nvPr/>
              </p:nvSpPr>
              <p:spPr bwMode="auto">
                <a:xfrm>
                  <a:off x="245" y="1382"/>
                  <a:ext cx="153" cy="89"/>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9" name="Line 43"/>
                <p:cNvSpPr>
                  <a:spLocks noChangeShapeType="1"/>
                </p:cNvSpPr>
                <p:nvPr/>
              </p:nvSpPr>
              <p:spPr bwMode="auto">
                <a:xfrm rot="7200000">
                  <a:off x="384" y="1412"/>
                  <a:ext cx="102" cy="59"/>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0" name="Line 44"/>
                <p:cNvSpPr>
                  <a:spLocks noChangeShapeType="1"/>
                </p:cNvSpPr>
                <p:nvPr/>
              </p:nvSpPr>
              <p:spPr bwMode="auto">
                <a:xfrm rot="7200000">
                  <a:off x="1737" y="2162"/>
                  <a:ext cx="125" cy="72"/>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1" name="Line 45"/>
                <p:cNvSpPr>
                  <a:spLocks noChangeShapeType="1"/>
                </p:cNvSpPr>
                <p:nvPr/>
              </p:nvSpPr>
              <p:spPr bwMode="auto">
                <a:xfrm>
                  <a:off x="491" y="1401"/>
                  <a:ext cx="573" cy="333"/>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2" name="Line 46"/>
                <p:cNvSpPr>
                  <a:spLocks noChangeShapeType="1"/>
                </p:cNvSpPr>
                <p:nvPr/>
              </p:nvSpPr>
              <p:spPr bwMode="auto">
                <a:xfrm>
                  <a:off x="1731" y="2234"/>
                  <a:ext cx="157" cy="89"/>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43" name="Line 47"/>
                <p:cNvSpPr>
                  <a:spLocks noChangeShapeType="1"/>
                </p:cNvSpPr>
                <p:nvPr/>
              </p:nvSpPr>
              <p:spPr bwMode="auto">
                <a:xfrm>
                  <a:off x="1255" y="1838"/>
                  <a:ext cx="575" cy="331"/>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sp>
            <p:nvSpPr>
              <p:cNvPr id="33" name="Line 48"/>
              <p:cNvSpPr>
                <a:spLocks noChangeShapeType="1"/>
              </p:cNvSpPr>
              <p:nvPr/>
            </p:nvSpPr>
            <p:spPr bwMode="auto">
              <a:xfrm rot="7200000">
                <a:off x="2668" y="1637"/>
                <a:ext cx="878" cy="507"/>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4" name="Line 49"/>
              <p:cNvSpPr>
                <a:spLocks noChangeShapeType="1"/>
              </p:cNvSpPr>
              <p:nvPr/>
            </p:nvSpPr>
            <p:spPr bwMode="auto">
              <a:xfrm rot="7200000">
                <a:off x="2860" y="1731"/>
                <a:ext cx="880" cy="507"/>
              </a:xfrm>
              <a:prstGeom prst="line">
                <a:avLst/>
              </a:prstGeom>
              <a:noFill/>
              <a:ln w="444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pSp>
        <p:sp>
          <p:nvSpPr>
            <p:cNvPr id="29" name="Line 50"/>
            <p:cNvSpPr>
              <a:spLocks noChangeShapeType="1"/>
            </p:cNvSpPr>
            <p:nvPr/>
          </p:nvSpPr>
          <p:spPr bwMode="auto">
            <a:xfrm>
              <a:off x="1871" y="1103"/>
              <a:ext cx="229" cy="804"/>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0" name="Text Box 51"/>
            <p:cNvSpPr txBox="1">
              <a:spLocks noChangeArrowheads="1"/>
            </p:cNvSpPr>
            <p:nvPr/>
          </p:nvSpPr>
          <p:spPr bwMode="auto">
            <a:xfrm>
              <a:off x="237" y="579"/>
              <a:ext cx="5705" cy="344"/>
            </a:xfrm>
            <a:prstGeom prst="rect">
              <a:avLst/>
            </a:prstGeom>
            <a:solidFill>
              <a:schemeClr val="bg1">
                <a:alpha val="50000"/>
              </a:schemeClr>
            </a:solidFill>
            <a:ln w="38100">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90000"/>
                </a:lnSpc>
                <a:spcBef>
                  <a:spcPct val="50000"/>
                </a:spcBef>
                <a:defRPr/>
              </a:pPr>
              <a:r>
                <a:rPr lang="en-US" altLang="ja-JP" sz="1400" dirty="0">
                  <a:ea typeface="リュウミンL-KL" charset="0"/>
                  <a:cs typeface="リュウミンL-KL" charset="0"/>
                </a:rPr>
                <a:t>Focal lens mount stage:+/- 1.0 mm, </a:t>
              </a:r>
              <a:r>
                <a:rPr lang="en-US" altLang="ja-JP" sz="1400" dirty="0" err="1">
                  <a:ea typeface="リュウミンL-KL" charset="0"/>
                  <a:cs typeface="リュウミンL-KL" charset="0"/>
                </a:rPr>
                <a:t>Resol</a:t>
              </a:r>
              <a:r>
                <a:rPr lang="en-US" altLang="ja-JP" sz="1400" dirty="0">
                  <a:ea typeface="リュウミンL-KL" charset="0"/>
                  <a:cs typeface="リュウミンL-KL" charset="0"/>
                </a:rPr>
                <a:t>. 0.01 mm</a:t>
              </a:r>
            </a:p>
          </p:txBody>
        </p:sp>
      </p:grpSp>
      <p:sp>
        <p:nvSpPr>
          <p:cNvPr id="53" name="Oval 52"/>
          <p:cNvSpPr>
            <a:spLocks noChangeArrowheads="1"/>
          </p:cNvSpPr>
          <p:nvPr/>
        </p:nvSpPr>
        <p:spPr bwMode="auto">
          <a:xfrm>
            <a:off x="1090613" y="5334000"/>
            <a:ext cx="403225" cy="403225"/>
          </a:xfrm>
          <a:prstGeom prst="ellipse">
            <a:avLst/>
          </a:prstGeom>
          <a:noFill/>
          <a:ln w="38100">
            <a:solidFill>
              <a:srgbClr val="99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4" name="Line 53"/>
          <p:cNvSpPr>
            <a:spLocks noChangeShapeType="1"/>
          </p:cNvSpPr>
          <p:nvPr/>
        </p:nvSpPr>
        <p:spPr bwMode="auto">
          <a:xfrm flipH="1" flipV="1">
            <a:off x="1412875" y="5695950"/>
            <a:ext cx="403225" cy="604838"/>
          </a:xfrm>
          <a:prstGeom prst="line">
            <a:avLst/>
          </a:prstGeom>
          <a:noFill/>
          <a:ln w="381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5" name="Oval 54"/>
          <p:cNvSpPr>
            <a:spLocks noChangeArrowheads="1"/>
          </p:cNvSpPr>
          <p:nvPr/>
        </p:nvSpPr>
        <p:spPr bwMode="auto">
          <a:xfrm>
            <a:off x="2982913" y="4286250"/>
            <a:ext cx="403225" cy="403225"/>
          </a:xfrm>
          <a:prstGeom prst="ellipse">
            <a:avLst/>
          </a:prstGeom>
          <a:noFill/>
          <a:ln w="38100">
            <a:solidFill>
              <a:srgbClr val="99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6" name="Line 55"/>
          <p:cNvSpPr>
            <a:spLocks noChangeShapeType="1"/>
          </p:cNvSpPr>
          <p:nvPr/>
        </p:nvSpPr>
        <p:spPr bwMode="auto">
          <a:xfrm flipH="1" flipV="1">
            <a:off x="3265488" y="4689475"/>
            <a:ext cx="120650" cy="282575"/>
          </a:xfrm>
          <a:prstGeom prst="line">
            <a:avLst/>
          </a:prstGeom>
          <a:noFill/>
          <a:ln w="381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7" name="Text Box 56"/>
          <p:cNvSpPr txBox="1">
            <a:spLocks noChangeArrowheads="1"/>
          </p:cNvSpPr>
          <p:nvPr/>
        </p:nvSpPr>
        <p:spPr bwMode="auto">
          <a:xfrm>
            <a:off x="2701925" y="4983163"/>
            <a:ext cx="1941513" cy="522287"/>
          </a:xfrm>
          <a:prstGeom prst="rect">
            <a:avLst/>
          </a:prstGeom>
          <a:solidFill>
            <a:schemeClr val="bg1">
              <a:alpha val="50000"/>
            </a:schemeClr>
          </a:solidFill>
          <a:ln w="38100">
            <a:solidFill>
              <a:srgbClr val="33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altLang="ja-JP" sz="1400" dirty="0" err="1">
                <a:ea typeface="リュウミンL-KL" charset="0"/>
                <a:cs typeface="リュウミンL-KL" charset="0"/>
              </a:rPr>
              <a:t>Flexture</a:t>
            </a:r>
            <a:r>
              <a:rPr lang="en-US" altLang="ja-JP" sz="1400" dirty="0">
                <a:ea typeface="リュウミンL-KL" charset="0"/>
                <a:cs typeface="リュウミンL-KL" charset="0"/>
              </a:rPr>
              <a:t> stage with parallel spring</a:t>
            </a:r>
          </a:p>
        </p:txBody>
      </p:sp>
      <p:sp>
        <p:nvSpPr>
          <p:cNvPr id="58" name="Text Box 57"/>
          <p:cNvSpPr txBox="1">
            <a:spLocks noChangeArrowheads="1"/>
          </p:cNvSpPr>
          <p:nvPr/>
        </p:nvSpPr>
        <p:spPr bwMode="auto">
          <a:xfrm>
            <a:off x="1403350" y="6300788"/>
            <a:ext cx="1368425" cy="277812"/>
          </a:xfrm>
          <a:prstGeom prst="rect">
            <a:avLst/>
          </a:prstGeom>
          <a:solidFill>
            <a:schemeClr val="bg1">
              <a:alpha val="50000"/>
            </a:schemeClr>
          </a:solidFill>
          <a:ln w="38100">
            <a:solidFill>
              <a:srgbClr val="33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altLang="ja-JP" sz="1200" dirty="0">
                <a:ea typeface="リュウミンL-KL" charset="0"/>
                <a:cs typeface="リュウミンL-KL" charset="0"/>
              </a:rPr>
              <a:t>Spur gear </a:t>
            </a:r>
          </a:p>
        </p:txBody>
      </p:sp>
      <p:pic>
        <p:nvPicPr>
          <p:cNvPr id="32779" name="図 5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60900" y="2924175"/>
            <a:ext cx="44831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6" descr="c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5463" y="981075"/>
            <a:ext cx="21971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81" name="Object 8"/>
          <p:cNvGraphicFramePr>
            <a:graphicFrameLocks noChangeAspect="1"/>
          </p:cNvGraphicFramePr>
          <p:nvPr/>
        </p:nvGraphicFramePr>
        <p:xfrm>
          <a:off x="4500563" y="1341438"/>
          <a:ext cx="2325687" cy="1547812"/>
        </p:xfrm>
        <a:graphic>
          <a:graphicData uri="http://schemas.openxmlformats.org/presentationml/2006/ole">
            <mc:AlternateContent xmlns:mc="http://schemas.openxmlformats.org/markup-compatibility/2006">
              <mc:Choice xmlns:v="urn:schemas-microsoft-com:vml" Requires="v">
                <p:oleObj spid="_x0000_s32838" name="Image" r:id="rId10" imgW="4066361" imgH="2706671" progId="Photoshop.Image.6">
                  <p:embed/>
                </p:oleObj>
              </mc:Choice>
              <mc:Fallback>
                <p:oleObj name="Image" r:id="rId10" imgW="4066361" imgH="2706671" progId="Photoshop.Image.6">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00563" y="1341438"/>
                        <a:ext cx="2325687" cy="154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782" name="正方形/長方形 1"/>
          <p:cNvSpPr>
            <a:spLocks noChangeArrowheads="1"/>
          </p:cNvSpPr>
          <p:nvPr/>
        </p:nvSpPr>
        <p:spPr bwMode="auto">
          <a:xfrm>
            <a:off x="0" y="1628775"/>
            <a:ext cx="4572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ja-JP"/>
              <a:t>Commercial stepper motors (Escap P 430-258-005), bearings of which are replaced with MoS2 sputtering bearings of NTN Corp.</a:t>
            </a:r>
          </a:p>
          <a:p>
            <a:pPr>
              <a:spcBef>
                <a:spcPct val="50000"/>
              </a:spcBef>
            </a:pPr>
            <a:r>
              <a:rPr lang="en-US" altLang="ja-JP"/>
              <a:t>(Z-Lab, Nagoya Univ.)</a:t>
            </a:r>
          </a:p>
        </p:txBody>
      </p:sp>
      <p:sp>
        <p:nvSpPr>
          <p:cNvPr id="64" name="Text Box 56"/>
          <p:cNvSpPr txBox="1">
            <a:spLocks noChangeArrowheads="1"/>
          </p:cNvSpPr>
          <p:nvPr/>
        </p:nvSpPr>
        <p:spPr bwMode="auto">
          <a:xfrm>
            <a:off x="7202488" y="2997200"/>
            <a:ext cx="1941512" cy="307975"/>
          </a:xfrm>
          <a:prstGeom prst="rect">
            <a:avLst/>
          </a:prstGeom>
          <a:solidFill>
            <a:schemeClr val="bg1">
              <a:alpha val="50000"/>
            </a:schemeClr>
          </a:solidFill>
          <a:ln w="38100">
            <a:solidFill>
              <a:srgbClr val="33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altLang="ja-JP" sz="1400" dirty="0">
                <a:ea typeface="リュウミンL-KL" charset="0"/>
                <a:cs typeface="リュウミンL-KL" charset="0"/>
              </a:rPr>
              <a:t>Cross Disperser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Bookman Old Style"/>
        <a:ea typeface="ＭＳ Ｐゴシック"/>
        <a:cs typeface="ＭＳ Ｐゴシック"/>
      </a:majorFont>
      <a:minorFont>
        <a:latin typeface="Bookman Old Styl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rgbClr val="000000"/>
            </a:solidFill>
            <a:effectLst/>
            <a:latin typeface="Bookman Old Style"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rgbClr val="000000"/>
            </a:solidFill>
            <a:effectLst/>
            <a:latin typeface="Bookman Old Style"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2004:テンプレート:プレゼンテーション:デザイン:Blue Horizon</Template>
  <TotalTime>12711</TotalTime>
  <Words>1852</Words>
  <Application>Microsoft Macintosh PowerPoint</Application>
  <PresentationFormat>画面に合わせる (4:3)</PresentationFormat>
  <Paragraphs>273</Paragraphs>
  <Slides>21</Slides>
  <Notes>19</Notes>
  <HiddenSlides>0</HiddenSlides>
  <MMClips>2</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21</vt:i4>
      </vt:variant>
    </vt:vector>
  </HeadingPairs>
  <TitlesOfParts>
    <vt:vector size="25" baseType="lpstr">
      <vt:lpstr>Blue Horizon</vt:lpstr>
      <vt:lpstr>Image</vt:lpstr>
      <vt:lpstr>ﾋﾞｯﾄﾏｯﾌﾟ ｲﾒｰｼﾞ</vt:lpstr>
      <vt:lpstr>文書</vt:lpstr>
      <vt:lpstr>Development of the mid-IR Echelle  high-dispersion spectrograph  employing the germanium immersion grating</vt:lpstr>
      <vt:lpstr>Interstellar Molecules</vt:lpstr>
      <vt:lpstr>Science in N-Band</vt:lpstr>
      <vt:lpstr>Ion molecule reaction network for Carbon</vt:lpstr>
      <vt:lpstr>PowerPoint プレゼンテーション</vt:lpstr>
      <vt:lpstr>Germanium Immersion Grating</vt:lpstr>
      <vt:lpstr>Optical design of GIGMICS </vt:lpstr>
      <vt:lpstr>Optical layout of GIGMICS</vt:lpstr>
      <vt:lpstr>Motions(1): Focus adjuster &amp; Crossdisperser stage</vt:lpstr>
      <vt:lpstr>Motions(2): Filter Turret &amp; Slit Turret</vt:lpstr>
      <vt:lpstr>Echelle Spectral Formats</vt:lpstr>
      <vt:lpstr>Cryostat</vt:lpstr>
      <vt:lpstr>Echellegram of NH3 in Emission at 370 K</vt:lpstr>
      <vt:lpstr>Comparing Echellegram with FT Spectra</vt:lpstr>
      <vt:lpstr>Laboratory GIGMICS spectrum (II): methane</vt:lpstr>
      <vt:lpstr>Laboratory GIGMICS spectrum (III): allene</vt:lpstr>
      <vt:lpstr>GIGMICS now at KANATA 1.5-m telescope, Higashi-Hiroshima Observatory, Since Dec. 2010 for the first light </vt:lpstr>
      <vt:lpstr>Supl: Sensitivity</vt:lpstr>
      <vt:lpstr>Echellegram of CO2 Laser with Thermal Radiation</vt:lpstr>
      <vt:lpstr>First-Light Observation with Slit Viewer</vt:lpstr>
      <vt:lpstr>Signal Detectability of IRHS</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dc:creator>
  <cp:lastModifiedBy>* *</cp:lastModifiedBy>
  <cp:revision>566</cp:revision>
  <dcterms:created xsi:type="dcterms:W3CDTF">2008-09-02T09:22:08Z</dcterms:created>
  <dcterms:modified xsi:type="dcterms:W3CDTF">2011-01-17T17:04:49Z</dcterms:modified>
</cp:coreProperties>
</file>