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89" r:id="rId2"/>
    <p:sldId id="474" r:id="rId3"/>
    <p:sldId id="384" r:id="rId4"/>
    <p:sldId id="488" r:id="rId5"/>
    <p:sldId id="504" r:id="rId6"/>
    <p:sldId id="505" r:id="rId7"/>
    <p:sldId id="447" r:id="rId8"/>
    <p:sldId id="493" r:id="rId9"/>
    <p:sldId id="495" r:id="rId10"/>
    <p:sldId id="497" r:id="rId11"/>
    <p:sldId id="499" r:id="rId12"/>
    <p:sldId id="487" r:id="rId13"/>
    <p:sldId id="485" r:id="rId14"/>
    <p:sldId id="392" r:id="rId15"/>
    <p:sldId id="477" r:id="rId16"/>
    <p:sldId id="478" r:id="rId17"/>
    <p:sldId id="507" r:id="rId18"/>
    <p:sldId id="503" r:id="rId19"/>
    <p:sldId id="461" r:id="rId20"/>
    <p:sldId id="502" r:id="rId21"/>
    <p:sldId id="492" r:id="rId22"/>
    <p:sldId id="491" r:id="rId23"/>
    <p:sldId id="490" r:id="rId24"/>
    <p:sldId id="489" r:id="rId25"/>
    <p:sldId id="506" r:id="rId26"/>
    <p:sldId id="463" r:id="rId27"/>
    <p:sldId id="486" r:id="rId28"/>
    <p:sldId id="508" r:id="rId29"/>
    <p:sldId id="509" r:id="rId30"/>
  </p:sldIdLst>
  <p:sldSz cx="9144000" cy="6858000" type="screen4x3"/>
  <p:notesSz cx="7099300" cy="102346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009900"/>
    <a:srgbClr val="FF0000"/>
    <a:srgbClr val="A6DDF8"/>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048" autoAdjust="0"/>
    <p:restoredTop sz="94660"/>
  </p:normalViewPr>
  <p:slideViewPr>
    <p:cSldViewPr>
      <p:cViewPr>
        <p:scale>
          <a:sx n="75" d="100"/>
          <a:sy n="75" d="100"/>
        </p:scale>
        <p:origin x="-222"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32" tIns="49516" rIns="99032" bIns="49516" numCol="1" anchor="t" anchorCtr="0" compatLnSpc="1">
            <a:prstTxWarp prst="textNoShape">
              <a:avLst/>
            </a:prstTxWarp>
          </a:bodyPr>
          <a:lstStyle>
            <a:lvl1pPr defTabSz="990600">
              <a:defRPr sz="1300"/>
            </a:lvl1pPr>
          </a:lstStyle>
          <a:p>
            <a:endParaRPr lang="en-US" altLang="ja-JP"/>
          </a:p>
        </p:txBody>
      </p:sp>
      <p:sp>
        <p:nvSpPr>
          <p:cNvPr id="1433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32" tIns="49516" rIns="99032" bIns="49516" numCol="1" anchor="t" anchorCtr="0" compatLnSpc="1">
            <a:prstTxWarp prst="textNoShape">
              <a:avLst/>
            </a:prstTxWarp>
          </a:bodyPr>
          <a:lstStyle>
            <a:lvl1pPr algn="r" defTabSz="990600">
              <a:defRPr sz="1300"/>
            </a:lvl1pPr>
          </a:lstStyle>
          <a:p>
            <a:endParaRPr lang="en-US" altLang="ja-JP"/>
          </a:p>
        </p:txBody>
      </p:sp>
      <p:sp>
        <p:nvSpPr>
          <p:cNvPr id="1434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32" tIns="49516" rIns="99032" bIns="49516" numCol="1" anchor="b" anchorCtr="0" compatLnSpc="1">
            <a:prstTxWarp prst="textNoShape">
              <a:avLst/>
            </a:prstTxWarp>
          </a:bodyPr>
          <a:lstStyle>
            <a:lvl1pPr defTabSz="990600">
              <a:defRPr sz="1300"/>
            </a:lvl1pPr>
          </a:lstStyle>
          <a:p>
            <a:endParaRPr lang="en-US" altLang="ja-JP"/>
          </a:p>
        </p:txBody>
      </p:sp>
      <p:sp>
        <p:nvSpPr>
          <p:cNvPr id="1434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32" tIns="49516" rIns="99032" bIns="49516" numCol="1" anchor="b" anchorCtr="0" compatLnSpc="1">
            <a:prstTxWarp prst="textNoShape">
              <a:avLst/>
            </a:prstTxWarp>
          </a:bodyPr>
          <a:lstStyle>
            <a:lvl1pPr algn="r" defTabSz="990600">
              <a:defRPr sz="1300"/>
            </a:lvl1pPr>
          </a:lstStyle>
          <a:p>
            <a:fld id="{D405935A-DBF5-4C97-9896-A31AC298843E}" type="slidenum">
              <a:rPr lang="en-US" altLang="ja-JP"/>
              <a:pPr/>
              <a:t>&lt;#&gt;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100"/>
            </a:lvl1pPr>
          </a:lstStyle>
          <a:p>
            <a:endParaRPr lang="en-US" altLang="ja-JP"/>
          </a:p>
        </p:txBody>
      </p:sp>
      <p:sp>
        <p:nvSpPr>
          <p:cNvPr id="25603"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100"/>
            </a:lvl1pPr>
          </a:lstStyle>
          <a:p>
            <a:endParaRPr lang="en-US" altLang="ja-JP"/>
          </a:p>
        </p:txBody>
      </p:sp>
      <p:sp>
        <p:nvSpPr>
          <p:cNvPr id="25604"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p:spPr>
      </p:sp>
      <p:sp>
        <p:nvSpPr>
          <p:cNvPr id="25605"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560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defRPr sz="1100"/>
            </a:lvl1pPr>
          </a:lstStyle>
          <a:p>
            <a:endParaRPr lang="en-US" altLang="ja-JP"/>
          </a:p>
        </p:txBody>
      </p:sp>
      <p:sp>
        <p:nvSpPr>
          <p:cNvPr id="2560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100"/>
            </a:lvl1pPr>
          </a:lstStyle>
          <a:p>
            <a:fld id="{5150BF2D-9F1E-4EBF-95AD-F69B99C03305}" type="slidenum">
              <a:rPr lang="en-US" altLang="ja-JP"/>
              <a:pPr/>
              <a:t>&lt;#&gt;</a:t>
            </a:fld>
            <a:endParaRPr lang="en-US" altLang="ja-JP"/>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dirty="0"/>
          </a:p>
        </p:txBody>
      </p:sp>
      <p:sp>
        <p:nvSpPr>
          <p:cNvPr id="4" name="スライド番号プレースホルダ 3"/>
          <p:cNvSpPr>
            <a:spLocks noGrp="1"/>
          </p:cNvSpPr>
          <p:nvPr>
            <p:ph type="sldNum" sz="quarter" idx="10"/>
          </p:nvPr>
        </p:nvSpPr>
        <p:spPr/>
        <p:txBody>
          <a:bodyPr/>
          <a:lstStyle/>
          <a:p>
            <a:fld id="{5150BF2D-9F1E-4EBF-95AD-F69B99C03305}" type="slidenum">
              <a:rPr lang="en-US" altLang="ja-JP" smtClean="0"/>
              <a:pPr/>
              <a:t>1</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A9B7E41-CC40-410C-B088-544E78F1673B}" type="slidenum">
              <a:rPr lang="en-US" altLang="ja-JP" smtClean="0"/>
              <a:pPr/>
              <a:t>24</a:t>
            </a:fld>
            <a:endParaRPr lang="en-US" altLang="ja-JP" smtClean="0"/>
          </a:p>
        </p:txBody>
      </p:sp>
      <p:sp>
        <p:nvSpPr>
          <p:cNvPr id="94211" name="Rectangle 2"/>
          <p:cNvSpPr>
            <a:spLocks noGrp="1" noRot="1" noChangeAspect="1" noChangeArrowheads="1" noTextEdit="1"/>
          </p:cNvSpPr>
          <p:nvPr>
            <p:ph type="sldImg"/>
          </p:nvPr>
        </p:nvSpPr>
        <p:spPr>
          <a:xfrm>
            <a:off x="990600" y="765175"/>
            <a:ext cx="5118100" cy="3838575"/>
          </a:xfrm>
          <a:ln/>
        </p:spPr>
      </p:sp>
      <p:sp>
        <p:nvSpPr>
          <p:cNvPr id="94212" name="Rectangle 3"/>
          <p:cNvSpPr>
            <a:spLocks noGrp="1" noChangeArrowheads="1"/>
          </p:cNvSpPr>
          <p:nvPr>
            <p:ph type="body" idx="1"/>
          </p:nvPr>
        </p:nvSpPr>
        <p:spPr>
          <a:xfrm>
            <a:off x="946150" y="4860925"/>
            <a:ext cx="5207000" cy="4608513"/>
          </a:xfrm>
          <a:noFill/>
          <a:ln/>
        </p:spPr>
        <p:txBody>
          <a:bodyPr/>
          <a:lstStyle/>
          <a:p>
            <a:pPr eaLnBrk="1" hangingPunct="1"/>
            <a:endParaRPr lang="en-US" altLang="ja-JP"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96046FCB-479F-4EF5-81F1-E3FA068059CA}" type="slidenum">
              <a:rPr lang="en-US" altLang="ja-JP"/>
              <a:pPr/>
              <a:t>&lt;#&gt;</a:t>
            </a:fld>
            <a:endParaRPr lang="en-US" altLang="ja-JP"/>
          </a:p>
        </p:txBody>
      </p:sp>
      <p:cxnSp>
        <p:nvCxnSpPr>
          <p:cNvPr id="7" name="直線コネクタ 6"/>
          <p:cNvCxnSpPr/>
          <p:nvPr userDrawn="1"/>
        </p:nvCxnSpPr>
        <p:spPr bwMode="auto">
          <a:xfrm>
            <a:off x="76200" y="1141412"/>
            <a:ext cx="5486400" cy="1588"/>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2FA673D4-2278-4C27-8365-4EACB2246437}" type="slidenum">
              <a:rPr lang="en-US" altLang="ja-JP"/>
              <a:pPr/>
              <a:t>&lt;#&gt;</a:t>
            </a:fld>
            <a:endParaRPr lang="en-US" altLang="ja-JP"/>
          </a:p>
        </p:txBody>
      </p:sp>
      <p:cxnSp>
        <p:nvCxnSpPr>
          <p:cNvPr id="7" name="直線コネクタ 6"/>
          <p:cNvCxnSpPr/>
          <p:nvPr userDrawn="1"/>
        </p:nvCxnSpPr>
        <p:spPr bwMode="auto">
          <a:xfrm>
            <a:off x="76200" y="914400"/>
            <a:ext cx="5486400" cy="1588"/>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6C6DBAD9-2A91-477C-B54D-61F52613159F}" type="slidenum">
              <a:rPr lang="en-US" altLang="ja-JP"/>
              <a:pPr/>
              <a:t>&lt;#&gt;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日付プレースホルダ 6"/>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8" name="フッター プレースホルダ 7"/>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a:xfrm>
            <a:off x="6553200" y="6245225"/>
            <a:ext cx="2133600" cy="476250"/>
          </a:xfrm>
        </p:spPr>
        <p:txBody>
          <a:bodyPr/>
          <a:lstStyle>
            <a:lvl1pPr>
              <a:defRPr/>
            </a:lvl1pPr>
          </a:lstStyle>
          <a:p>
            <a:fld id="{CA0C6A3A-5EC7-474C-A517-C5CCA4DE201D}" type="slidenum">
              <a:rPr lang="en-US" altLang="ja-JP"/>
              <a:pPr/>
              <a:t>&lt;#&gt;</a:t>
            </a:fld>
            <a:endParaRPr lang="en-US" altLang="ja-JP"/>
          </a:p>
        </p:txBody>
      </p:sp>
      <p:cxnSp>
        <p:nvCxnSpPr>
          <p:cNvPr id="10" name="直線コネクタ 9"/>
          <p:cNvCxnSpPr/>
          <p:nvPr userDrawn="1"/>
        </p:nvCxnSpPr>
        <p:spPr bwMode="auto">
          <a:xfrm>
            <a:off x="76200" y="914400"/>
            <a:ext cx="5486400" cy="1588"/>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2FF38C37-5EB4-4C05-8E9D-188648F01806}" type="slidenum">
              <a:rPr lang="en-US" altLang="ja-JP"/>
              <a:pPr/>
              <a:t>&lt;#&gt;</a:t>
            </a:fld>
            <a:endParaRPr lang="en-US" altLang="ja-JP"/>
          </a:p>
        </p:txBody>
      </p:sp>
      <p:cxnSp>
        <p:nvCxnSpPr>
          <p:cNvPr id="7" name="直線コネクタ 6"/>
          <p:cNvCxnSpPr/>
          <p:nvPr userDrawn="1"/>
        </p:nvCxnSpPr>
        <p:spPr bwMode="auto">
          <a:xfrm>
            <a:off x="76200" y="1141412"/>
            <a:ext cx="5486400" cy="1588"/>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2DAFCF43-69A9-4D72-8B26-022C1E79A7AF}" type="slidenum">
              <a:rPr lang="en-US" altLang="ja-JP"/>
              <a:pPr/>
              <a:t>&lt;#&gt;</a:t>
            </a:fld>
            <a:endParaRPr lang="en-US" altLang="ja-JP"/>
          </a:p>
        </p:txBody>
      </p:sp>
      <p:cxnSp>
        <p:nvCxnSpPr>
          <p:cNvPr id="7" name="直線コネクタ 6"/>
          <p:cNvCxnSpPr/>
          <p:nvPr userDrawn="1"/>
        </p:nvCxnSpPr>
        <p:spPr bwMode="auto">
          <a:xfrm>
            <a:off x="76200" y="1141412"/>
            <a:ext cx="5486400" cy="1588"/>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890FF354-9859-4E79-8DBA-6ECB5252D142}" type="slidenum">
              <a:rPr lang="en-US" altLang="ja-JP"/>
              <a:pPr/>
              <a:t>&lt;#&gt;</a:t>
            </a:fld>
            <a:endParaRPr lang="en-US" altLang="ja-JP"/>
          </a:p>
        </p:txBody>
      </p:sp>
      <p:cxnSp>
        <p:nvCxnSpPr>
          <p:cNvPr id="8" name="直線コネクタ 7"/>
          <p:cNvCxnSpPr/>
          <p:nvPr userDrawn="1"/>
        </p:nvCxnSpPr>
        <p:spPr bwMode="auto">
          <a:xfrm>
            <a:off x="76200" y="1141412"/>
            <a:ext cx="5486400" cy="1588"/>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2BEA9738-996A-447D-89F4-7ECA7FC0606B}" type="slidenum">
              <a:rPr lang="en-US" altLang="ja-JP"/>
              <a:pPr/>
              <a:t>&lt;#&gt;</a:t>
            </a:fld>
            <a:endParaRPr lang="en-US" altLang="ja-JP"/>
          </a:p>
        </p:txBody>
      </p:sp>
      <p:cxnSp>
        <p:nvCxnSpPr>
          <p:cNvPr id="10" name="直線コネクタ 9"/>
          <p:cNvCxnSpPr/>
          <p:nvPr userDrawn="1"/>
        </p:nvCxnSpPr>
        <p:spPr bwMode="auto">
          <a:xfrm>
            <a:off x="76200" y="914400"/>
            <a:ext cx="5486400" cy="1588"/>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D918812A-9681-4294-80D6-3DDFB228DCB2}" type="slidenum">
              <a:rPr lang="en-US" altLang="ja-JP"/>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A554CEBC-634B-495D-929E-ADFBC03E2C21}" type="slidenum">
              <a:rPr lang="en-US" altLang="ja-JP"/>
              <a:pPr/>
              <a:t>&lt;#&gt;</a:t>
            </a:fld>
            <a:endParaRPr lang="en-US" altLang="ja-JP"/>
          </a:p>
        </p:txBody>
      </p:sp>
      <p:cxnSp>
        <p:nvCxnSpPr>
          <p:cNvPr id="5" name="直線コネクタ 4"/>
          <p:cNvCxnSpPr/>
          <p:nvPr userDrawn="1"/>
        </p:nvCxnSpPr>
        <p:spPr bwMode="auto">
          <a:xfrm>
            <a:off x="76200" y="1141412"/>
            <a:ext cx="5486400" cy="1588"/>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6EDB1D70-B94E-4512-972B-5A156EAC5D66}" type="slidenum">
              <a:rPr lang="en-US" altLang="ja-JP"/>
              <a:pPr/>
              <a:t>&lt;#&gt;</a:t>
            </a:fld>
            <a:endParaRPr lang="en-US" altLang="ja-JP"/>
          </a:p>
        </p:txBody>
      </p:sp>
      <p:cxnSp>
        <p:nvCxnSpPr>
          <p:cNvPr id="8" name="直線コネクタ 7"/>
          <p:cNvCxnSpPr/>
          <p:nvPr userDrawn="1"/>
        </p:nvCxnSpPr>
        <p:spPr bwMode="auto">
          <a:xfrm>
            <a:off x="76200" y="1141412"/>
            <a:ext cx="5486400" cy="1588"/>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9FA818AC-4BA2-46A1-BC42-93FC7B1CA434}" type="slidenum">
              <a:rPr lang="en-US" altLang="ja-JP"/>
              <a:pPr/>
              <a:t>&lt;#&gt;</a:t>
            </a:fld>
            <a:endParaRPr lang="en-US" altLang="ja-JP"/>
          </a:p>
        </p:txBody>
      </p:sp>
      <p:cxnSp>
        <p:nvCxnSpPr>
          <p:cNvPr id="8" name="直線コネクタ 7"/>
          <p:cNvCxnSpPr/>
          <p:nvPr userDrawn="1"/>
        </p:nvCxnSpPr>
        <p:spPr bwMode="auto">
          <a:xfrm>
            <a:off x="76200" y="1141412"/>
            <a:ext cx="5486400" cy="1588"/>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81848FD-87B3-42D6-A74E-7AFB4BA220D8}" type="slidenum">
              <a:rPr lang="en-US" altLang="ja-JP"/>
              <a:pPr/>
              <a:t>&lt;#&gt;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gif"/></Relationships>
</file>

<file path=ppt/slides/_rels/slide2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40.gif"/></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36039;&#26009;101129\10.3kHz.avi" TargetMode="External"/><Relationship Id="rId1" Type="http://schemas.openxmlformats.org/officeDocument/2006/relationships/video" Target="file:///C:\&#36039;&#26009;101129\7.3kHz.avi"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200" y="1295400"/>
            <a:ext cx="8305800" cy="1752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tabLst/>
              <a:defRPr/>
            </a:pPr>
            <a:r>
              <a:rPr lang="ja-JP" altLang="en-US" sz="3200" kern="0" dirty="0" smtClean="0">
                <a:solidFill>
                  <a:schemeClr val="accent2"/>
                </a:solidFill>
                <a:latin typeface="メイリオ" pitchFamily="50" charset="-128"/>
                <a:ea typeface="メイリオ" pitchFamily="50" charset="-128"/>
                <a:cs typeface="メイリオ" pitchFamily="50" charset="-128"/>
              </a:rPr>
              <a:t>多天体補償光学系の基礎実験と</a:t>
            </a:r>
            <a:endParaRPr lang="en-US" altLang="ja-JP" sz="3200" kern="0" dirty="0" smtClean="0">
              <a:solidFill>
                <a:schemeClr val="accent2"/>
              </a:solidFill>
              <a:latin typeface="メイリオ" pitchFamily="50" charset="-128"/>
              <a:ea typeface="メイリオ" pitchFamily="50" charset="-128"/>
              <a:cs typeface="メイリオ" pitchFamily="50" charset="-128"/>
            </a:endParaRPr>
          </a:p>
          <a:p>
            <a:pPr marL="0" marR="0" lvl="0" indent="0" algn="ctr" defTabSz="914400" rtl="0" eaLnBrk="1" fontAlgn="base" latinLnBrk="0" hangingPunct="1">
              <a:lnSpc>
                <a:spcPct val="100000"/>
              </a:lnSpc>
              <a:spcBef>
                <a:spcPct val="0"/>
              </a:spcBef>
              <a:spcAft>
                <a:spcPct val="0"/>
              </a:spcAft>
              <a:buClrTx/>
              <a:buSzTx/>
              <a:tabLst/>
              <a:defRPr/>
            </a:pPr>
            <a:r>
              <a:rPr lang="ja-JP" altLang="en-US" sz="3200" kern="0" dirty="0" smtClean="0">
                <a:solidFill>
                  <a:schemeClr val="accent2"/>
                </a:solidFill>
                <a:latin typeface="メイリオ" pitchFamily="50" charset="-128"/>
                <a:ea typeface="メイリオ" pitchFamily="50" charset="-128"/>
                <a:cs typeface="メイリオ" pitchFamily="50" charset="-128"/>
              </a:rPr>
              <a:t>大学からの要望</a:t>
            </a:r>
            <a:endParaRPr lang="en-US" altLang="ja-JP" sz="3200" kern="0" dirty="0" smtClean="0">
              <a:solidFill>
                <a:schemeClr val="accent2"/>
              </a:solidFill>
              <a:latin typeface="メイリオ" pitchFamily="50" charset="-128"/>
              <a:ea typeface="メイリオ" pitchFamily="50" charset="-128"/>
              <a:cs typeface="メイリオ" pitchFamily="50" charset="-128"/>
            </a:endParaRPr>
          </a:p>
        </p:txBody>
      </p:sp>
      <p:sp>
        <p:nvSpPr>
          <p:cNvPr id="6" name="Rectangle 3"/>
          <p:cNvSpPr txBox="1">
            <a:spLocks noChangeArrowheads="1"/>
          </p:cNvSpPr>
          <p:nvPr/>
        </p:nvSpPr>
        <p:spPr bwMode="auto">
          <a:xfrm>
            <a:off x="0" y="3124200"/>
            <a:ext cx="9296400" cy="190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1" lang="ja-JP" altLang="en-US" sz="2000" b="0" i="0" u="none" strike="noStrike" kern="0" cap="none" spc="0" normalizeH="0" baseline="0" noProof="0" dirty="0" smtClean="0">
                <a:ln>
                  <a:noFill/>
                </a:ln>
                <a:solidFill>
                  <a:srgbClr val="002060"/>
                </a:solidFill>
                <a:effectLst/>
                <a:uLnTx/>
                <a:uFillTx/>
                <a:latin typeface="メイリオ" pitchFamily="50" charset="-128"/>
                <a:ea typeface="メイリオ" pitchFamily="50" charset="-128"/>
                <a:cs typeface="+mn-cs"/>
              </a:rPr>
              <a:t>秋山　正幸（東北大学理学研究科・天文学専攻）</a:t>
            </a:r>
            <a:endParaRPr kumimoji="1" lang="en-US" altLang="ja-JP" sz="2000" b="0" i="0" u="none" strike="noStrike" kern="0" cap="none" spc="0" normalizeH="0" baseline="0" noProof="0" dirty="0" smtClean="0">
              <a:ln>
                <a:noFill/>
              </a:ln>
              <a:solidFill>
                <a:srgbClr val="002060"/>
              </a:solidFill>
              <a:effectLst/>
              <a:uLnTx/>
              <a:uFillTx/>
              <a:latin typeface="メイリオ" pitchFamily="50" charset="-128"/>
              <a:ea typeface="メイリオ" pitchFamily="50" charset="-128"/>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altLang="ja-JP" sz="2000" kern="0" dirty="0" smtClean="0">
                <a:solidFill>
                  <a:srgbClr val="002060"/>
                </a:solidFill>
                <a:latin typeface="メイリオ" pitchFamily="50" charset="-128"/>
                <a:ea typeface="メイリオ" pitchFamily="50" charset="-128"/>
              </a:rPr>
              <a:t>Masayuki Akiyama (Astronomical Institute, Tohoku)</a:t>
            </a:r>
            <a:endParaRPr kumimoji="1" lang="en-US" altLang="ja-JP" sz="2000" b="0" i="0" u="none" strike="noStrike" kern="0" cap="none" spc="0" normalizeH="0" baseline="0" noProof="0" dirty="0" smtClean="0">
              <a:ln>
                <a:noFill/>
              </a:ln>
              <a:solidFill>
                <a:srgbClr val="002060"/>
              </a:solidFill>
              <a:effectLst/>
              <a:uLnTx/>
              <a:uFillTx/>
              <a:latin typeface="メイリオ" pitchFamily="50" charset="-128"/>
              <a:ea typeface="メイリオ" pitchFamily="50" charset="-128"/>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lang="en-US" altLang="ja-JP" sz="2000" kern="0" dirty="0" smtClean="0">
              <a:solidFill>
                <a:srgbClr val="002060"/>
              </a:solidFill>
              <a:latin typeface="メイリオ" pitchFamily="50" charset="-128"/>
              <a:ea typeface="メイリオ" pitchFamily="50" charset="-128"/>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lang="ja-JP" altLang="en-US" sz="2000" kern="0" dirty="0" smtClean="0">
                <a:solidFill>
                  <a:srgbClr val="002060"/>
                </a:solidFill>
                <a:latin typeface="メイリオ" pitchFamily="50" charset="-128"/>
                <a:ea typeface="メイリオ" pitchFamily="50" charset="-128"/>
              </a:rPr>
              <a:t>多天体補償光学系の基礎実験：</a:t>
            </a:r>
            <a:endParaRPr lang="en-US" altLang="ja-JP" sz="2000" kern="0" dirty="0" smtClean="0">
              <a:solidFill>
                <a:srgbClr val="002060"/>
              </a:solidFill>
              <a:latin typeface="メイリオ" pitchFamily="50" charset="-128"/>
              <a:ea typeface="メイリオ" pitchFamily="50" charset="-128"/>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lang="ja-JP" altLang="en-US" sz="2000" kern="0" noProof="0" dirty="0" smtClean="0">
                <a:solidFill>
                  <a:srgbClr val="002060"/>
                </a:solidFill>
                <a:latin typeface="メイリオ" pitchFamily="50" charset="-128"/>
                <a:ea typeface="メイリオ" pitchFamily="50" charset="-128"/>
              </a:rPr>
              <a:t>羽根 一博</a:t>
            </a:r>
            <a:r>
              <a:rPr lang="en-US" altLang="ja-JP" sz="2000" kern="0" dirty="0" smtClean="0">
                <a:solidFill>
                  <a:srgbClr val="002060"/>
                </a:solidFill>
                <a:latin typeface="メイリオ" pitchFamily="50" charset="-128"/>
                <a:ea typeface="メイリオ" pitchFamily="50" charset="-128"/>
              </a:rPr>
              <a:t>, </a:t>
            </a:r>
            <a:r>
              <a:rPr lang="ja-JP" altLang="en-US" sz="2000" kern="0" dirty="0" smtClean="0">
                <a:solidFill>
                  <a:srgbClr val="002060"/>
                </a:solidFill>
                <a:latin typeface="メイリオ" pitchFamily="50" charset="-128"/>
                <a:ea typeface="メイリオ" pitchFamily="50" charset="-128"/>
              </a:rPr>
              <a:t>呉 同</a:t>
            </a:r>
            <a:r>
              <a:rPr lang="ja-JP" altLang="en-US" sz="2000" kern="0" noProof="0" dirty="0" smtClean="0">
                <a:solidFill>
                  <a:srgbClr val="002060"/>
                </a:solidFill>
                <a:latin typeface="メイリオ" pitchFamily="50" charset="-128"/>
                <a:ea typeface="メイリオ" pitchFamily="50" charset="-128"/>
              </a:rPr>
              <a:t>（東北大学工学研究科・光</a:t>
            </a:r>
            <a:r>
              <a:rPr lang="en-US" altLang="ja-JP" sz="2000" kern="0" noProof="0" dirty="0" smtClean="0">
                <a:solidFill>
                  <a:srgbClr val="002060"/>
                </a:solidFill>
                <a:latin typeface="メイリオ" pitchFamily="50" charset="-128"/>
                <a:ea typeface="メイリオ" pitchFamily="50" charset="-128"/>
              </a:rPr>
              <a:t>MEMS</a:t>
            </a:r>
            <a:r>
              <a:rPr lang="ja-JP" altLang="en-US" sz="2000" kern="0" noProof="0" dirty="0" smtClean="0">
                <a:solidFill>
                  <a:srgbClr val="002060"/>
                </a:solidFill>
                <a:latin typeface="メイリオ" pitchFamily="50" charset="-128"/>
                <a:ea typeface="メイリオ" pitchFamily="50" charset="-128"/>
              </a:rPr>
              <a:t>）</a:t>
            </a:r>
            <a:endParaRPr lang="en-US" altLang="ja-JP" sz="2000" kern="0" dirty="0" smtClean="0">
              <a:solidFill>
                <a:srgbClr val="002060"/>
              </a:solidFill>
              <a:latin typeface="メイリオ" pitchFamily="50" charset="-128"/>
              <a:ea typeface="メイリオ" pitchFamily="50" charset="-128"/>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1" lang="ja-JP" altLang="en-US" sz="2000" b="0" i="0" u="none" strike="noStrike" kern="0" cap="none" spc="0" normalizeH="0" baseline="0" noProof="0" dirty="0" smtClean="0">
                <a:ln>
                  <a:noFill/>
                </a:ln>
                <a:solidFill>
                  <a:srgbClr val="002060"/>
                </a:solidFill>
                <a:effectLst/>
                <a:uLnTx/>
                <a:uFillTx/>
                <a:latin typeface="メイリオ" pitchFamily="50" charset="-128"/>
                <a:ea typeface="メイリオ" pitchFamily="50" charset="-128"/>
                <a:cs typeface="+mn-cs"/>
              </a:rPr>
              <a:t>大屋</a:t>
            </a:r>
            <a:r>
              <a:rPr kumimoji="1" lang="ja-JP" altLang="en-US" sz="2000" b="0" i="0" u="none" strike="noStrike" kern="0" cap="none" spc="0" normalizeH="0" noProof="0" dirty="0" smtClean="0">
                <a:ln>
                  <a:noFill/>
                </a:ln>
                <a:solidFill>
                  <a:srgbClr val="002060"/>
                </a:solidFill>
                <a:effectLst/>
                <a:uLnTx/>
                <a:uFillTx/>
                <a:latin typeface="メイリオ" pitchFamily="50" charset="-128"/>
                <a:ea typeface="メイリオ" pitchFamily="50" charset="-128"/>
                <a:cs typeface="+mn-cs"/>
              </a:rPr>
              <a:t> 真（ハワイ観測所）</a:t>
            </a:r>
            <a:endParaRPr kumimoji="1" lang="en-US" altLang="ja-JP" sz="2000" b="0" i="0" u="none" strike="noStrike" kern="0" cap="none" spc="0" normalizeH="0" noProof="0" dirty="0" smtClean="0">
              <a:ln>
                <a:noFill/>
              </a:ln>
              <a:solidFill>
                <a:srgbClr val="002060"/>
              </a:solidFill>
              <a:effectLst/>
              <a:uLnTx/>
              <a:uFillTx/>
              <a:latin typeface="メイリオ" pitchFamily="50" charset="-128"/>
              <a:ea typeface="メイリオ" pitchFamily="50" charset="-128"/>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1" lang="ja-JP" altLang="en-US" sz="2000" b="0" i="0" u="none" strike="noStrike" kern="0" cap="none" spc="0" normalizeH="0" baseline="0" noProof="0" dirty="0" smtClean="0">
                <a:ln>
                  <a:noFill/>
                </a:ln>
                <a:solidFill>
                  <a:srgbClr val="002060"/>
                </a:solidFill>
                <a:effectLst/>
                <a:uLnTx/>
                <a:uFillTx/>
                <a:latin typeface="メイリオ" pitchFamily="50" charset="-128"/>
                <a:ea typeface="メイリオ" pitchFamily="50" charset="-128"/>
                <a:cs typeface="+mn-cs"/>
              </a:rPr>
              <a:t>ほか多天体赤外分光器グループ</a:t>
            </a:r>
            <a:endParaRPr lang="en-US" altLang="ja-JP" sz="2000" kern="0" dirty="0" smtClean="0">
              <a:solidFill>
                <a:srgbClr val="002060"/>
              </a:solidFill>
              <a:latin typeface="メイリオ" pitchFamily="50" charset="-128"/>
              <a:ea typeface="メイリオ" pitchFamily="50" charset="-128"/>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1" lang="en-US" altLang="ja-JP" sz="2000" b="0" i="0" u="none" strike="noStrike" kern="0" cap="none" spc="0" normalizeH="0" baseline="0" noProof="0" dirty="0" smtClean="0">
              <a:ln>
                <a:noFill/>
              </a:ln>
              <a:solidFill>
                <a:srgbClr val="002060"/>
              </a:solidFill>
              <a:effectLst/>
              <a:uLnTx/>
              <a:uFillTx/>
              <a:latin typeface="メイリオ" pitchFamily="50" charset="-128"/>
              <a:ea typeface="メイリオ" pitchFamily="50" charset="-128"/>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1" lang="ja-JP" altLang="en-US" sz="2000" b="0" i="0" u="none" strike="noStrike" kern="0" cap="none" spc="0" normalizeH="0" baseline="0" noProof="0" dirty="0" smtClean="0">
              <a:ln>
                <a:noFill/>
              </a:ln>
              <a:solidFill>
                <a:schemeClr val="tx1"/>
              </a:solidFill>
              <a:effectLst/>
              <a:uLnTx/>
              <a:uFillTx/>
              <a:latin typeface="メイリオ" pitchFamily="50" charset="-128"/>
              <a:ea typeface="メイリオ" pitchFamily="50" charset="-128"/>
              <a:cs typeface="+mn-cs"/>
            </a:endParaRPr>
          </a:p>
          <a:p>
            <a:pPr marL="0" marR="0" lvl="0" indent="0" algn="ctr" defTabSz="914400" rtl="0" eaLnBrk="1" fontAlgn="base" latinLnBrk="0" hangingPunct="1">
              <a:lnSpc>
                <a:spcPct val="80000"/>
              </a:lnSpc>
              <a:spcBef>
                <a:spcPct val="20000"/>
              </a:spcBef>
              <a:spcAft>
                <a:spcPct val="0"/>
              </a:spcAft>
              <a:buClrTx/>
              <a:buSzTx/>
              <a:buFontTx/>
              <a:buNone/>
              <a:tabLst/>
              <a:defRPr/>
            </a:pPr>
            <a:r>
              <a:rPr kumimoji="1" lang="en-US" altLang="ja-JP" sz="2400" b="0" i="0" u="none" strike="noStrike" kern="0" cap="none" spc="0" normalizeH="0" baseline="0" noProof="0" dirty="0" smtClean="0">
                <a:ln>
                  <a:noFill/>
                </a:ln>
                <a:solidFill>
                  <a:srgbClr val="002060"/>
                </a:solidFill>
                <a:effectLst/>
                <a:uLnTx/>
                <a:uFillTx/>
                <a:latin typeface="メイリオ" pitchFamily="50" charset="-128"/>
                <a:ea typeface="メイリオ" pitchFamily="50" charset="-128"/>
                <a:cs typeface="+mn-cs"/>
              </a:rPr>
              <a:t>2011/01/18</a:t>
            </a:r>
            <a:endParaRPr kumimoji="1" lang="en-US" altLang="ja-JP" sz="2400" b="0" i="0" u="none" strike="noStrike" kern="0" cap="none" spc="0" normalizeH="0" baseline="0" noProof="0" dirty="0">
              <a:ln>
                <a:noFill/>
              </a:ln>
              <a:solidFill>
                <a:srgbClr val="002060"/>
              </a:solidFill>
              <a:effectLst/>
              <a:uLnTx/>
              <a:uFillTx/>
              <a:latin typeface="メイリオ" pitchFamily="50" charset="-128"/>
              <a:ea typeface="メイリオ" pitchFamily="50" charset="-128"/>
              <a:cs typeface="+mn-cs"/>
            </a:endParaRPr>
          </a:p>
        </p:txBody>
      </p:sp>
      <p:sp>
        <p:nvSpPr>
          <p:cNvPr id="4" name="Rectangle 2"/>
          <p:cNvSpPr txBox="1">
            <a:spLocks noChangeArrowheads="1"/>
          </p:cNvSpPr>
          <p:nvPr/>
        </p:nvSpPr>
        <p:spPr bwMode="auto">
          <a:xfrm>
            <a:off x="152400" y="427038"/>
            <a:ext cx="8991600" cy="7159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0" cap="none" spc="0" normalizeH="0" baseline="0" noProof="0" dirty="0" smtClean="0">
                <a:ln>
                  <a:noFill/>
                </a:ln>
                <a:solidFill>
                  <a:srgbClr val="002060"/>
                </a:solidFill>
                <a:effectLst/>
                <a:uLnTx/>
                <a:uFillTx/>
                <a:latin typeface="メイリオ" pitchFamily="50" charset="-128"/>
                <a:ea typeface="メイリオ" pitchFamily="50" charset="-128"/>
                <a:cs typeface="+mj-cs"/>
              </a:rPr>
              <a:t>R&amp;D activities</a:t>
            </a:r>
            <a:r>
              <a:rPr kumimoji="1" lang="en-US" altLang="ja-JP" sz="2000" b="0" i="0" u="none" strike="noStrike" kern="0" cap="none" spc="0" normalizeH="0" noProof="0" dirty="0" smtClean="0">
                <a:ln>
                  <a:noFill/>
                </a:ln>
                <a:solidFill>
                  <a:srgbClr val="002060"/>
                </a:solidFill>
                <a:effectLst/>
                <a:uLnTx/>
                <a:uFillTx/>
                <a:latin typeface="メイリオ" pitchFamily="50" charset="-128"/>
                <a:ea typeface="メイリオ" pitchFamily="50" charset="-128"/>
                <a:cs typeface="+mj-cs"/>
              </a:rPr>
              <a:t> targeting MOAO and demands from a university group</a:t>
            </a:r>
            <a:endParaRPr kumimoji="1" lang="ja-JP" altLang="en-US" sz="2000" b="0" i="0" u="none" strike="noStrike" kern="0" cap="none" spc="0" normalizeH="0" baseline="0" noProof="0" dirty="0">
              <a:ln>
                <a:noFill/>
              </a:ln>
              <a:solidFill>
                <a:srgbClr val="002060"/>
              </a:solidFill>
              <a:effectLst/>
              <a:uLnTx/>
              <a:uFillTx/>
              <a:latin typeface="メイリオ" pitchFamily="50" charset="-128"/>
              <a:ea typeface="メイリオ" pitchFamily="50" charset="-128"/>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838200" y="1775460"/>
            <a:ext cx="7391400" cy="2985433"/>
          </a:xfrm>
          <a:prstGeom prst="rect">
            <a:avLst/>
          </a:prstGeom>
          <a:noFill/>
          <a:ln w="9525">
            <a:noFill/>
            <a:miter lim="800000"/>
            <a:headEnd/>
            <a:tailEnd/>
          </a:ln>
        </p:spPr>
        <p:txBody>
          <a:bodyPr wrap="square">
            <a:spAutoFit/>
          </a:bodyPr>
          <a:lstStyle/>
          <a:p>
            <a:pPr marL="342900" indent="-342900">
              <a:spcBef>
                <a:spcPct val="50000"/>
              </a:spcBef>
            </a:pPr>
            <a:r>
              <a:rPr lang="ja-JP" altLang="en-US" sz="2000" dirty="0">
                <a:latin typeface="メイリオ" pitchFamily="50" charset="-128"/>
                <a:ea typeface="メイリオ" pitchFamily="50" charset="-128"/>
              </a:rPr>
              <a:t>　　</a:t>
            </a:r>
          </a:p>
          <a:p>
            <a:pPr marL="342900" indent="-342900">
              <a:spcBef>
                <a:spcPct val="50000"/>
              </a:spcBef>
            </a:pPr>
            <a:r>
              <a:rPr lang="ja-JP" altLang="en-US" sz="2400" dirty="0" smtClean="0">
                <a:latin typeface="メイリオ" pitchFamily="50" charset="-128"/>
                <a:ea typeface="メイリオ" pitchFamily="50" charset="-128"/>
              </a:rPr>
              <a:t>現状：１回目の試作からの改良を進めているところ。</a:t>
            </a:r>
            <a:endParaRPr lang="en-US" altLang="ja-JP" sz="2400" dirty="0" smtClean="0">
              <a:latin typeface="メイリオ" pitchFamily="50" charset="-128"/>
              <a:ea typeface="メイリオ" pitchFamily="50" charset="-128"/>
            </a:endParaRPr>
          </a:p>
          <a:p>
            <a:pPr marL="342900" indent="-342900">
              <a:spcBef>
                <a:spcPct val="50000"/>
              </a:spcBef>
              <a:buFont typeface="Arial" charset="0"/>
              <a:buChar char="•"/>
            </a:pPr>
            <a:r>
              <a:rPr lang="ja-JP" altLang="en-US" sz="2400" dirty="0" smtClean="0">
                <a:latin typeface="メイリオ" pitchFamily="50" charset="-128"/>
                <a:ea typeface="メイリオ" pitchFamily="50" charset="-128"/>
              </a:rPr>
              <a:t>初期形状を平面にする。</a:t>
            </a:r>
            <a:endParaRPr lang="en-US" altLang="ja-JP" sz="2400" dirty="0" smtClean="0">
              <a:latin typeface="メイリオ" pitchFamily="50" charset="-128"/>
              <a:ea typeface="メイリオ" pitchFamily="50" charset="-128"/>
            </a:endParaRPr>
          </a:p>
          <a:p>
            <a:pPr marL="800100" lvl="1" indent="-342900">
              <a:spcBef>
                <a:spcPct val="50000"/>
              </a:spcBef>
              <a:buFont typeface="Arial" charset="0"/>
              <a:buChar char="•"/>
            </a:pPr>
            <a:r>
              <a:rPr lang="ja-JP" altLang="en-US" sz="2000" dirty="0" smtClean="0">
                <a:latin typeface="メイリオ" pitchFamily="50" charset="-128"/>
                <a:ea typeface="メイリオ" pitchFamily="50" charset="-128"/>
              </a:rPr>
              <a:t>片方固定の構造ではなく両方固定の構造にする。</a:t>
            </a:r>
            <a:endParaRPr lang="en-US" altLang="ja-JP" sz="2000" dirty="0" smtClean="0">
              <a:latin typeface="メイリオ" pitchFamily="50" charset="-128"/>
              <a:ea typeface="メイリオ" pitchFamily="50" charset="-128"/>
            </a:endParaRPr>
          </a:p>
          <a:p>
            <a:pPr marL="342900" indent="-342900">
              <a:spcBef>
                <a:spcPct val="50000"/>
              </a:spcBef>
              <a:buFont typeface="Arial" charset="0"/>
              <a:buChar char="•"/>
            </a:pPr>
            <a:r>
              <a:rPr lang="ja-JP" altLang="en-US" sz="2400" dirty="0" smtClean="0">
                <a:latin typeface="メイリオ" pitchFamily="50" charset="-128"/>
                <a:ea typeface="メイリオ" pitchFamily="50" charset="-128"/>
              </a:rPr>
              <a:t>ばね構造でできるギャップを拡大する。</a:t>
            </a:r>
            <a:endParaRPr lang="en-US" altLang="ja-JP" sz="2400" dirty="0" smtClean="0">
              <a:latin typeface="メイリオ" pitchFamily="50" charset="-128"/>
              <a:ea typeface="メイリオ" pitchFamily="50" charset="-128"/>
            </a:endParaRPr>
          </a:p>
          <a:p>
            <a:pPr marL="800100" lvl="1" indent="-342900">
              <a:spcBef>
                <a:spcPct val="50000"/>
              </a:spcBef>
              <a:buFont typeface="Arial" charset="0"/>
              <a:buChar char="•"/>
            </a:pPr>
            <a:r>
              <a:rPr lang="ja-JP" altLang="en-US" sz="2000" dirty="0" smtClean="0">
                <a:latin typeface="メイリオ" pitchFamily="50" charset="-128"/>
                <a:ea typeface="メイリオ" pitchFamily="50" charset="-128"/>
              </a:rPr>
              <a:t>結合部分の柔軟性を高める。</a:t>
            </a:r>
            <a:endParaRPr lang="en-US" altLang="ja-JP" sz="2000" dirty="0" smtClean="0">
              <a:latin typeface="メイリオ" pitchFamily="50" charset="-128"/>
              <a:ea typeface="メイリオ" pitchFamily="50" charset="-128"/>
            </a:endParaRPr>
          </a:p>
        </p:txBody>
      </p:sp>
      <p:sp>
        <p:nvSpPr>
          <p:cNvPr id="4" name="Text Box 4"/>
          <p:cNvSpPr txBox="1">
            <a:spLocks noChangeArrowheads="1"/>
          </p:cNvSpPr>
          <p:nvPr/>
        </p:nvSpPr>
        <p:spPr bwMode="auto">
          <a:xfrm>
            <a:off x="152400" y="282714"/>
            <a:ext cx="8991600" cy="707886"/>
          </a:xfrm>
          <a:prstGeom prst="rect">
            <a:avLst/>
          </a:prstGeom>
          <a:noFill/>
          <a:ln w="9525">
            <a:noFill/>
            <a:miter lim="800000"/>
            <a:headEnd/>
            <a:tailEnd/>
          </a:ln>
        </p:spPr>
        <p:txBody>
          <a:bodyPr>
            <a:spAutoFit/>
          </a:bodyPr>
          <a:lstStyle/>
          <a:p>
            <a:pPr>
              <a:spcBef>
                <a:spcPct val="50000"/>
              </a:spcBef>
            </a:pPr>
            <a:r>
              <a:rPr lang="en-US" altLang="ja-JP" sz="2000" dirty="0" smtClean="0">
                <a:solidFill>
                  <a:srgbClr val="002060"/>
                </a:solidFill>
                <a:latin typeface="メイリオ" pitchFamily="50" charset="-128"/>
                <a:ea typeface="メイリオ" pitchFamily="50" charset="-128"/>
              </a:rPr>
              <a:t>Development of large-stroke (20um) large-elements (3600ele) small MEMS deformable mirror (Wu Tong: D1 </a:t>
            </a:r>
            <a:r>
              <a:rPr lang="en-US" altLang="ja-JP" sz="2000" dirty="0" err="1" smtClean="0">
                <a:solidFill>
                  <a:srgbClr val="002060"/>
                </a:solidFill>
                <a:latin typeface="メイリオ" pitchFamily="50" charset="-128"/>
                <a:ea typeface="メイリオ" pitchFamily="50" charset="-128"/>
              </a:rPr>
              <a:t>Hane</a:t>
            </a:r>
            <a:r>
              <a:rPr lang="en-US" altLang="ja-JP" sz="2000" dirty="0" smtClean="0">
                <a:solidFill>
                  <a:srgbClr val="002060"/>
                </a:solidFill>
                <a:latin typeface="メイリオ" pitchFamily="50" charset="-128"/>
                <a:ea typeface="メイリオ" pitchFamily="50" charset="-128"/>
              </a:rPr>
              <a:t> Lab.)</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灯片编号占位符 1"/>
          <p:cNvSpPr txBox="1">
            <a:spLocks noGrp="1"/>
          </p:cNvSpPr>
          <p:nvPr/>
        </p:nvSpPr>
        <p:spPr bwMode="auto">
          <a:xfrm>
            <a:off x="6629400" y="6619875"/>
            <a:ext cx="2133600" cy="476250"/>
          </a:xfrm>
          <a:prstGeom prst="rect">
            <a:avLst/>
          </a:prstGeom>
          <a:noFill/>
          <a:ln w="9525">
            <a:noFill/>
            <a:miter lim="800000"/>
            <a:headEnd/>
            <a:tailEnd/>
          </a:ln>
        </p:spPr>
        <p:txBody>
          <a:bodyPr/>
          <a:lstStyle/>
          <a:p>
            <a:pPr algn="r"/>
            <a:fld id="{20115814-043C-4840-B5CA-9C429A87DB36}" type="slidenum">
              <a:rPr kumimoji="0" lang="en-US" altLang="ja-JP" sz="1400" b="0"/>
              <a:pPr algn="r"/>
              <a:t>11</a:t>
            </a:fld>
            <a:endParaRPr kumimoji="0" lang="en-US" altLang="ja-JP" sz="1400" b="0"/>
          </a:p>
        </p:txBody>
      </p:sp>
      <p:sp>
        <p:nvSpPr>
          <p:cNvPr id="108549" name="Line 5"/>
          <p:cNvSpPr>
            <a:spLocks noChangeShapeType="1"/>
          </p:cNvSpPr>
          <p:nvPr/>
        </p:nvSpPr>
        <p:spPr bwMode="auto">
          <a:xfrm>
            <a:off x="6588125" y="6094413"/>
            <a:ext cx="358775" cy="431800"/>
          </a:xfrm>
          <a:prstGeom prst="line">
            <a:avLst/>
          </a:prstGeom>
          <a:noFill/>
          <a:ln w="9525">
            <a:solidFill>
              <a:schemeClr val="bg1"/>
            </a:solidFill>
            <a:round/>
            <a:headEnd/>
            <a:tailEnd type="triangle" w="med" len="med"/>
          </a:ln>
          <a:effectLst/>
        </p:spPr>
        <p:txBody>
          <a:bodyPr/>
          <a:lstStyle/>
          <a:p>
            <a:endParaRPr lang="ja-JP" altLang="en-US"/>
          </a:p>
        </p:txBody>
      </p:sp>
      <p:pic>
        <p:nvPicPr>
          <p:cNvPr id="108551" name="Picture 7" descr="Triangle deflection copy"/>
          <p:cNvPicPr>
            <a:picLocks noChangeAspect="1" noChangeArrowheads="1"/>
          </p:cNvPicPr>
          <p:nvPr/>
        </p:nvPicPr>
        <p:blipFill>
          <a:blip r:embed="rId2" cstate="print"/>
          <a:srcRect l="3638" r="11681" b="3748"/>
          <a:stretch>
            <a:fillRect/>
          </a:stretch>
        </p:blipFill>
        <p:spPr bwMode="auto">
          <a:xfrm>
            <a:off x="0" y="1398588"/>
            <a:ext cx="6696075" cy="5307012"/>
          </a:xfrm>
          <a:prstGeom prst="rect">
            <a:avLst/>
          </a:prstGeom>
          <a:noFill/>
        </p:spPr>
      </p:pic>
      <p:pic>
        <p:nvPicPr>
          <p:cNvPr id="108553" name="Picture 9" descr="DSC00002"/>
          <p:cNvPicPr>
            <a:picLocks noChangeAspect="1" noChangeArrowheads="1"/>
          </p:cNvPicPr>
          <p:nvPr/>
        </p:nvPicPr>
        <p:blipFill>
          <a:blip r:embed="rId3"/>
          <a:srcRect/>
          <a:stretch>
            <a:fillRect/>
          </a:stretch>
        </p:blipFill>
        <p:spPr bwMode="auto">
          <a:xfrm>
            <a:off x="6372225" y="1268413"/>
            <a:ext cx="2665413" cy="2000250"/>
          </a:xfrm>
          <a:prstGeom prst="rect">
            <a:avLst/>
          </a:prstGeom>
          <a:noFill/>
        </p:spPr>
      </p:pic>
      <p:pic>
        <p:nvPicPr>
          <p:cNvPr id="108554" name="Picture 10" descr="DSC00001"/>
          <p:cNvPicPr>
            <a:picLocks noChangeAspect="1" noChangeArrowheads="1"/>
          </p:cNvPicPr>
          <p:nvPr/>
        </p:nvPicPr>
        <p:blipFill>
          <a:blip r:embed="rId4" cstate="print"/>
          <a:srcRect/>
          <a:stretch>
            <a:fillRect/>
          </a:stretch>
        </p:blipFill>
        <p:spPr bwMode="auto">
          <a:xfrm>
            <a:off x="6407150" y="3716338"/>
            <a:ext cx="2628900" cy="1971675"/>
          </a:xfrm>
          <a:prstGeom prst="rect">
            <a:avLst/>
          </a:prstGeom>
          <a:noFill/>
        </p:spPr>
      </p:pic>
      <p:sp>
        <p:nvSpPr>
          <p:cNvPr id="108555" name="Text Box 13"/>
          <p:cNvSpPr txBox="1">
            <a:spLocks noChangeArrowheads="1"/>
          </p:cNvSpPr>
          <p:nvPr/>
        </p:nvSpPr>
        <p:spPr bwMode="auto">
          <a:xfrm>
            <a:off x="6877050" y="3213100"/>
            <a:ext cx="1871663" cy="336550"/>
          </a:xfrm>
          <a:prstGeom prst="rect">
            <a:avLst/>
          </a:prstGeom>
          <a:noFill/>
          <a:ln w="9525">
            <a:noFill/>
            <a:miter lim="800000"/>
            <a:headEnd/>
            <a:tailEnd/>
          </a:ln>
        </p:spPr>
        <p:txBody>
          <a:bodyPr>
            <a:spAutoFit/>
          </a:bodyPr>
          <a:lstStyle/>
          <a:p>
            <a:pPr>
              <a:spcBef>
                <a:spcPct val="50000"/>
              </a:spcBef>
            </a:pPr>
            <a:r>
              <a:rPr lang="en-US" altLang="ja-JP" sz="1600" b="0"/>
              <a:t>Tri-angle type 2</a:t>
            </a:r>
            <a:endParaRPr lang="en-US" altLang="zh-CN" sz="1600" b="0"/>
          </a:p>
        </p:txBody>
      </p:sp>
      <p:sp>
        <p:nvSpPr>
          <p:cNvPr id="108556" name="Text Box 13"/>
          <p:cNvSpPr txBox="1">
            <a:spLocks noChangeArrowheads="1"/>
          </p:cNvSpPr>
          <p:nvPr/>
        </p:nvSpPr>
        <p:spPr bwMode="auto">
          <a:xfrm>
            <a:off x="6948488" y="5684838"/>
            <a:ext cx="1871662" cy="336550"/>
          </a:xfrm>
          <a:prstGeom prst="rect">
            <a:avLst/>
          </a:prstGeom>
          <a:noFill/>
          <a:ln w="9525">
            <a:noFill/>
            <a:miter lim="800000"/>
            <a:headEnd/>
            <a:tailEnd/>
          </a:ln>
        </p:spPr>
        <p:txBody>
          <a:bodyPr>
            <a:spAutoFit/>
          </a:bodyPr>
          <a:lstStyle/>
          <a:p>
            <a:pPr>
              <a:spcBef>
                <a:spcPct val="50000"/>
              </a:spcBef>
            </a:pPr>
            <a:r>
              <a:rPr lang="en-US" altLang="ja-JP" sz="1600" b="0"/>
              <a:t>Tri-angle type 3</a:t>
            </a:r>
            <a:endParaRPr lang="en-US" altLang="zh-CN" sz="1600" b="0"/>
          </a:p>
        </p:txBody>
      </p:sp>
      <p:sp>
        <p:nvSpPr>
          <p:cNvPr id="12" name="Text Box 4"/>
          <p:cNvSpPr txBox="1">
            <a:spLocks noChangeArrowheads="1"/>
          </p:cNvSpPr>
          <p:nvPr/>
        </p:nvSpPr>
        <p:spPr bwMode="auto">
          <a:xfrm>
            <a:off x="152400" y="304800"/>
            <a:ext cx="8991600" cy="707886"/>
          </a:xfrm>
          <a:prstGeom prst="rect">
            <a:avLst/>
          </a:prstGeom>
          <a:noFill/>
          <a:ln w="9525">
            <a:noFill/>
            <a:miter lim="800000"/>
            <a:headEnd/>
            <a:tailEnd/>
          </a:ln>
        </p:spPr>
        <p:txBody>
          <a:bodyPr>
            <a:spAutoFit/>
          </a:bodyPr>
          <a:lstStyle/>
          <a:p>
            <a:pPr>
              <a:spcBef>
                <a:spcPct val="50000"/>
              </a:spcBef>
            </a:pPr>
            <a:r>
              <a:rPr lang="en-US" altLang="ja-JP" sz="2000" dirty="0" smtClean="0">
                <a:solidFill>
                  <a:srgbClr val="002060"/>
                </a:solidFill>
                <a:latin typeface="メイリオ" pitchFamily="50" charset="-128"/>
                <a:ea typeface="メイリオ" pitchFamily="50" charset="-128"/>
              </a:rPr>
              <a:t>Development of large-stroke (20um) large-elements (3600ele) small MEMS deformable mirror (Wu Tong: D1 </a:t>
            </a:r>
            <a:r>
              <a:rPr lang="en-US" altLang="ja-JP" sz="2000" dirty="0" err="1" smtClean="0">
                <a:solidFill>
                  <a:srgbClr val="002060"/>
                </a:solidFill>
                <a:latin typeface="メイリオ" pitchFamily="50" charset="-128"/>
                <a:ea typeface="メイリオ" pitchFamily="50" charset="-128"/>
              </a:rPr>
              <a:t>Hane</a:t>
            </a:r>
            <a:r>
              <a:rPr lang="en-US" altLang="ja-JP" sz="2000" dirty="0" smtClean="0">
                <a:solidFill>
                  <a:srgbClr val="002060"/>
                </a:solidFill>
                <a:latin typeface="メイリオ" pitchFamily="50" charset="-128"/>
                <a:ea typeface="メイリオ" pitchFamily="50" charset="-128"/>
              </a:rPr>
              <a:t> Lab.)</a:t>
            </a:r>
          </a:p>
        </p:txBody>
      </p:sp>
      <p:cxnSp>
        <p:nvCxnSpPr>
          <p:cNvPr id="14" name="直線コネクタ 13"/>
          <p:cNvCxnSpPr/>
          <p:nvPr/>
        </p:nvCxnSpPr>
        <p:spPr bwMode="auto">
          <a:xfrm>
            <a:off x="76200" y="1141412"/>
            <a:ext cx="5486400" cy="1588"/>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
        <p:nvSpPr>
          <p:cNvPr id="11" name="Text Box 13"/>
          <p:cNvSpPr txBox="1">
            <a:spLocks noChangeArrowheads="1"/>
          </p:cNvSpPr>
          <p:nvPr/>
        </p:nvSpPr>
        <p:spPr bwMode="auto">
          <a:xfrm>
            <a:off x="381000" y="1196370"/>
            <a:ext cx="7923213" cy="784830"/>
          </a:xfrm>
          <a:prstGeom prst="rect">
            <a:avLst/>
          </a:prstGeom>
          <a:noFill/>
          <a:ln w="9525">
            <a:noFill/>
            <a:miter lim="800000"/>
            <a:headEnd/>
            <a:tailEnd/>
          </a:ln>
        </p:spPr>
        <p:txBody>
          <a:bodyPr>
            <a:spAutoFit/>
          </a:bodyPr>
          <a:lstStyle/>
          <a:p>
            <a:pPr>
              <a:spcBef>
                <a:spcPct val="50000"/>
              </a:spcBef>
            </a:pPr>
            <a:r>
              <a:rPr lang="en-US" altLang="ja-JP" b="0" dirty="0"/>
              <a:t>Deflections measured by </a:t>
            </a:r>
            <a:endParaRPr lang="en-US" altLang="ja-JP" b="0" dirty="0" smtClean="0"/>
          </a:p>
          <a:p>
            <a:pPr>
              <a:spcBef>
                <a:spcPct val="50000"/>
              </a:spcBef>
            </a:pPr>
            <a:r>
              <a:rPr lang="ja-JP" altLang="en-US" dirty="0" smtClean="0"/>
              <a:t>　</a:t>
            </a:r>
            <a:r>
              <a:rPr lang="en-US" altLang="ja-JP" b="0" dirty="0" err="1" smtClean="0"/>
              <a:t>Polytec</a:t>
            </a:r>
            <a:r>
              <a:rPr lang="en-US" altLang="ja-JP" b="0" dirty="0" smtClean="0"/>
              <a:t> </a:t>
            </a:r>
            <a:r>
              <a:rPr lang="en-US" altLang="ja-JP" b="0" dirty="0"/>
              <a:t>Topography Measurement System (TMS)</a:t>
            </a:r>
            <a:endParaRPr lang="en-US" altLang="zh-CN" b="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52400" y="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ja-JP" sz="2000" kern="0" dirty="0" smtClean="0">
                <a:solidFill>
                  <a:srgbClr val="002060"/>
                </a:solidFill>
                <a:latin typeface="メイリオ" pitchFamily="50" charset="-128"/>
                <a:ea typeface="メイリオ" pitchFamily="50" charset="-128"/>
                <a:cs typeface="+mj-cs"/>
              </a:rPr>
              <a:t>High-dynamic range, large element</a:t>
            </a:r>
            <a:r>
              <a:rPr lang="ja-JP" altLang="en-US" sz="2000" kern="0" dirty="0" smtClean="0">
                <a:solidFill>
                  <a:srgbClr val="002060"/>
                </a:solidFill>
                <a:latin typeface="メイリオ" pitchFamily="50" charset="-128"/>
                <a:ea typeface="メイリオ" pitchFamily="50" charset="-128"/>
                <a:cs typeface="+mj-cs"/>
              </a:rPr>
              <a:t> </a:t>
            </a:r>
            <a:r>
              <a:rPr lang="en-US" altLang="ja-JP" sz="2000" kern="0" dirty="0" smtClean="0">
                <a:solidFill>
                  <a:srgbClr val="002060"/>
                </a:solidFill>
                <a:latin typeface="メイリオ" pitchFamily="50" charset="-128"/>
                <a:ea typeface="メイリオ" pitchFamily="50" charset="-128"/>
                <a:cs typeface="+mj-cs"/>
              </a:rPr>
              <a:t>number </a:t>
            </a:r>
            <a:r>
              <a:rPr lang="en-US" altLang="ja-JP" sz="2000" kern="0" dirty="0" err="1" smtClean="0">
                <a:solidFill>
                  <a:srgbClr val="002060"/>
                </a:solidFill>
                <a:latin typeface="メイリオ" pitchFamily="50" charset="-128"/>
                <a:ea typeface="メイリオ" pitchFamily="50" charset="-128"/>
                <a:cs typeface="+mj-cs"/>
              </a:rPr>
              <a:t>wavefront</a:t>
            </a:r>
            <a:r>
              <a:rPr lang="en-US" altLang="ja-JP" sz="2000" kern="0" dirty="0" smtClean="0">
                <a:solidFill>
                  <a:srgbClr val="002060"/>
                </a:solidFill>
                <a:latin typeface="メイリオ" pitchFamily="50" charset="-128"/>
                <a:ea typeface="メイリオ" pitchFamily="50" charset="-128"/>
                <a:cs typeface="+mj-cs"/>
              </a:rPr>
              <a:t> sensor :</a:t>
            </a:r>
          </a:p>
          <a:p>
            <a:pPr marL="0" marR="0" lvl="0" indent="0" defTabSz="914400" rtl="0" eaLnBrk="1" fontAlgn="base" latinLnBrk="0" hangingPunct="1">
              <a:lnSpc>
                <a:spcPct val="100000"/>
              </a:lnSpc>
              <a:spcBef>
                <a:spcPct val="0"/>
              </a:spcBef>
              <a:spcAft>
                <a:spcPct val="0"/>
              </a:spcAft>
              <a:buClrTx/>
              <a:buSzTx/>
              <a:buFontTx/>
              <a:buNone/>
              <a:tabLst/>
              <a:defRPr/>
            </a:pPr>
            <a:r>
              <a:rPr kumimoji="1" lang="en-US" altLang="ja-JP" b="0" i="0" u="none" strike="noStrike" kern="0" cap="none" spc="0" normalizeH="0" baseline="0" noProof="0" dirty="0" err="1" smtClean="0">
                <a:ln>
                  <a:noFill/>
                </a:ln>
                <a:solidFill>
                  <a:srgbClr val="002060"/>
                </a:solidFill>
                <a:effectLst/>
                <a:uLnTx/>
                <a:uFillTx/>
                <a:latin typeface="メイリオ" pitchFamily="50" charset="-128"/>
                <a:ea typeface="メイリオ" pitchFamily="50" charset="-128"/>
                <a:cs typeface="+mj-cs"/>
              </a:rPr>
              <a:t>Wavefront</a:t>
            </a:r>
            <a:r>
              <a:rPr lang="en-US" altLang="ja-JP" kern="0" dirty="0" smtClean="0">
                <a:solidFill>
                  <a:srgbClr val="002060"/>
                </a:solidFill>
                <a:latin typeface="メイリオ" pitchFamily="50" charset="-128"/>
                <a:ea typeface="メイリオ" pitchFamily="50" charset="-128"/>
                <a:cs typeface="+mj-cs"/>
              </a:rPr>
              <a:t> measurements with 50cm university telescope (B4 </a:t>
            </a:r>
            <a:r>
              <a:rPr lang="en-US" altLang="ja-JP" kern="0" dirty="0" err="1" smtClean="0">
                <a:solidFill>
                  <a:srgbClr val="002060"/>
                </a:solidFill>
                <a:latin typeface="メイリオ" pitchFamily="50" charset="-128"/>
                <a:ea typeface="メイリオ" pitchFamily="50" charset="-128"/>
                <a:cs typeface="+mj-cs"/>
              </a:rPr>
              <a:t>Y.Ohno</a:t>
            </a:r>
            <a:r>
              <a:rPr lang="en-US" altLang="ja-JP" kern="0" dirty="0" smtClean="0">
                <a:solidFill>
                  <a:srgbClr val="002060"/>
                </a:solidFill>
                <a:latin typeface="メイリオ" pitchFamily="50" charset="-128"/>
                <a:ea typeface="メイリオ" pitchFamily="50" charset="-128"/>
                <a:cs typeface="+mj-cs"/>
              </a:rPr>
              <a:t>, </a:t>
            </a:r>
            <a:r>
              <a:rPr lang="en-US" altLang="ja-JP" kern="0" dirty="0" err="1" smtClean="0">
                <a:solidFill>
                  <a:srgbClr val="002060"/>
                </a:solidFill>
                <a:latin typeface="メイリオ" pitchFamily="50" charset="-128"/>
                <a:ea typeface="メイリオ" pitchFamily="50" charset="-128"/>
                <a:cs typeface="+mj-cs"/>
              </a:rPr>
              <a:t>C.Hara</a:t>
            </a:r>
            <a:r>
              <a:rPr lang="en-US" altLang="ja-JP" kern="0" dirty="0" smtClean="0">
                <a:solidFill>
                  <a:srgbClr val="002060"/>
                </a:solidFill>
                <a:latin typeface="メイリオ" pitchFamily="50" charset="-128"/>
                <a:ea typeface="メイリオ" pitchFamily="50" charset="-128"/>
                <a:cs typeface="+mj-cs"/>
              </a:rPr>
              <a:t>)</a:t>
            </a:r>
            <a:endParaRPr kumimoji="1" lang="ja-JP" altLang="en-US" b="0" i="0" u="none" strike="noStrike" kern="0" cap="none" spc="0" normalizeH="0" baseline="0" noProof="0" dirty="0" smtClean="0">
              <a:ln>
                <a:noFill/>
              </a:ln>
              <a:solidFill>
                <a:srgbClr val="002060"/>
              </a:solidFill>
              <a:effectLst/>
              <a:uLnTx/>
              <a:uFillTx/>
              <a:latin typeface="メイリオ" pitchFamily="50" charset="-128"/>
              <a:ea typeface="メイリオ" pitchFamily="50" charset="-128"/>
              <a:cs typeface="+mj-cs"/>
            </a:endParaRPr>
          </a:p>
        </p:txBody>
      </p:sp>
      <p:pic>
        <p:nvPicPr>
          <p:cNvPr id="9" name="図 8" descr="cal2_average.gif"/>
          <p:cNvPicPr>
            <a:picLocks noChangeAspect="1"/>
          </p:cNvPicPr>
          <p:nvPr/>
        </p:nvPicPr>
        <p:blipFill>
          <a:blip r:embed="rId2" cstate="print"/>
          <a:stretch>
            <a:fillRect/>
          </a:stretch>
        </p:blipFill>
        <p:spPr>
          <a:xfrm>
            <a:off x="123708" y="1295400"/>
            <a:ext cx="6810491" cy="5191948"/>
          </a:xfrm>
          <a:prstGeom prst="rect">
            <a:avLst/>
          </a:prstGeom>
        </p:spPr>
      </p:pic>
      <p:sp>
        <p:nvSpPr>
          <p:cNvPr id="11" name="Text Box 9"/>
          <p:cNvSpPr txBox="1">
            <a:spLocks noChangeArrowheads="1"/>
          </p:cNvSpPr>
          <p:nvPr/>
        </p:nvSpPr>
        <p:spPr bwMode="auto">
          <a:xfrm>
            <a:off x="76200" y="6400800"/>
            <a:ext cx="3657600" cy="338554"/>
          </a:xfrm>
          <a:prstGeom prst="rect">
            <a:avLst/>
          </a:prstGeom>
          <a:solidFill>
            <a:schemeClr val="bg1"/>
          </a:solidFill>
          <a:ln w="9525">
            <a:noFill/>
            <a:miter lim="800000"/>
            <a:headEnd/>
            <a:tailEnd/>
          </a:ln>
        </p:spPr>
        <p:txBody>
          <a:bodyPr wrap="square">
            <a:spAutoFit/>
          </a:bodyPr>
          <a:lstStyle/>
          <a:p>
            <a:pPr algn="ctr"/>
            <a:r>
              <a:rPr lang="en-US" altLang="ja-JP" sz="1600" dirty="0" smtClean="0">
                <a:latin typeface="メイリオ" pitchFamily="50" charset="-128"/>
                <a:ea typeface="メイリオ" pitchFamily="50" charset="-128"/>
                <a:cs typeface="メイリオ" pitchFamily="50" charset="-128"/>
              </a:rPr>
              <a:t>SH</a:t>
            </a:r>
            <a:r>
              <a:rPr lang="ja-JP" altLang="en-US" sz="1600" dirty="0" smtClean="0">
                <a:latin typeface="メイリオ" pitchFamily="50" charset="-128"/>
                <a:ea typeface="メイリオ" pitchFamily="50" charset="-128"/>
                <a:cs typeface="メイリオ" pitchFamily="50" charset="-128"/>
              </a:rPr>
              <a:t>波面センサーリファレンス画像</a:t>
            </a:r>
            <a:endParaRPr lang="ja-JP" altLang="en-US" sz="1600" dirty="0">
              <a:latin typeface="メイリオ" pitchFamily="50" charset="-128"/>
              <a:ea typeface="メイリオ" pitchFamily="50" charset="-128"/>
              <a:cs typeface="メイリオ" pitchFamily="50" charset="-128"/>
            </a:endParaRPr>
          </a:p>
        </p:txBody>
      </p:sp>
      <p:sp>
        <p:nvSpPr>
          <p:cNvPr id="14" name="テキスト ボックス 13"/>
          <p:cNvSpPr txBox="1"/>
          <p:nvPr/>
        </p:nvSpPr>
        <p:spPr bwMode="auto">
          <a:xfrm>
            <a:off x="5562600" y="4491097"/>
            <a:ext cx="3505200" cy="2062103"/>
          </a:xfrm>
          <a:prstGeom prst="rect">
            <a:avLst/>
          </a:prstGeom>
          <a:solidFill>
            <a:schemeClr val="bg1"/>
          </a:solidFill>
          <a:ln w="9525">
            <a:noFill/>
            <a:miter lim="800000"/>
            <a:headEnd/>
            <a:tailEnd/>
          </a:ln>
        </p:spPr>
        <p:txBody>
          <a:bodyPr wrap="square" rtlCol="0">
            <a:spAutoFit/>
          </a:bodyPr>
          <a:lstStyle/>
          <a:p>
            <a:r>
              <a:rPr lang="ja-JP" altLang="en-US" sz="1600" dirty="0" smtClean="0">
                <a:latin typeface="メイリオ" pitchFamily="50" charset="-128"/>
                <a:ea typeface="メイリオ" pitchFamily="50" charset="-128"/>
              </a:rPr>
              <a:t>市販の</a:t>
            </a:r>
            <a:r>
              <a:rPr lang="en-US" altLang="ja-JP" sz="1600" dirty="0" smtClean="0">
                <a:latin typeface="メイリオ" pitchFamily="50" charset="-128"/>
                <a:ea typeface="メイリオ" pitchFamily="50" charset="-128"/>
              </a:rPr>
              <a:t>CCD</a:t>
            </a:r>
            <a:r>
              <a:rPr lang="ja-JP" altLang="en-US" sz="1600" dirty="0" smtClean="0">
                <a:latin typeface="メイリオ" pitchFamily="50" charset="-128"/>
                <a:ea typeface="メイリオ" pitchFamily="50" charset="-128"/>
              </a:rPr>
              <a:t>カメラとマイクロレンズアレイを組み合わせたシャックハルトマン波面センサーによる波面測定の基礎実験を行っている（学部生卒業研究）。波面センサーとして較正し波面形状を推定し同時に測定した</a:t>
            </a:r>
            <a:r>
              <a:rPr lang="en-US" altLang="ja-JP" sz="1600" dirty="0" smtClean="0">
                <a:latin typeface="メイリオ" pitchFamily="50" charset="-128"/>
                <a:ea typeface="メイリオ" pitchFamily="50" charset="-128"/>
              </a:rPr>
              <a:t>PSF</a:t>
            </a:r>
            <a:r>
              <a:rPr lang="ja-JP" altLang="en-US" sz="1600" dirty="0" smtClean="0">
                <a:latin typeface="メイリオ" pitchFamily="50" charset="-128"/>
                <a:ea typeface="メイリオ" pitchFamily="50" charset="-128"/>
              </a:rPr>
              <a:t>と比較する。特に測定精度とダイナミックレンジについて評価する。</a:t>
            </a:r>
            <a:endParaRPr lang="en-US" sz="1600" dirty="0" smtClean="0">
              <a:latin typeface="メイリオ" pitchFamily="50" charset="-128"/>
              <a:ea typeface="メイリオ" pitchFamily="50" charset="-128"/>
            </a:endParaRPr>
          </a:p>
        </p:txBody>
      </p:sp>
      <p:pic>
        <p:nvPicPr>
          <p:cNvPr id="10" name="図 9" descr="IMG_7340.JPG"/>
          <p:cNvPicPr>
            <a:picLocks noChangeAspect="1"/>
          </p:cNvPicPr>
          <p:nvPr/>
        </p:nvPicPr>
        <p:blipFill>
          <a:blip r:embed="rId3" cstate="print"/>
          <a:stretch>
            <a:fillRect/>
          </a:stretch>
        </p:blipFill>
        <p:spPr>
          <a:xfrm rot="-5400000">
            <a:off x="6321425" y="1444625"/>
            <a:ext cx="3225800" cy="2419350"/>
          </a:xfrm>
          <a:prstGeom prst="rect">
            <a:avLst/>
          </a:prstGeom>
        </p:spPr>
      </p:pic>
      <p:pic>
        <p:nvPicPr>
          <p:cNvPr id="12" name="図 11" descr="IMG_7342.JPG"/>
          <p:cNvPicPr>
            <a:picLocks noChangeAspect="1"/>
          </p:cNvPicPr>
          <p:nvPr/>
        </p:nvPicPr>
        <p:blipFill>
          <a:blip r:embed="rId4" cstate="print"/>
          <a:stretch>
            <a:fillRect/>
          </a:stretch>
        </p:blipFill>
        <p:spPr>
          <a:xfrm rot="5400000">
            <a:off x="5372100" y="1028700"/>
            <a:ext cx="1524000" cy="1143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movie_test3.gif"/>
          <p:cNvPicPr>
            <a:picLocks noChangeAspect="1"/>
          </p:cNvPicPr>
          <p:nvPr/>
        </p:nvPicPr>
        <p:blipFill>
          <a:blip r:embed="rId2" cstate="print"/>
          <a:stretch>
            <a:fillRect/>
          </a:stretch>
        </p:blipFill>
        <p:spPr>
          <a:xfrm>
            <a:off x="123708" y="1295400"/>
            <a:ext cx="6810491" cy="5191948"/>
          </a:xfrm>
          <a:prstGeom prst="rect">
            <a:avLst/>
          </a:prstGeom>
        </p:spPr>
      </p:pic>
      <p:pic>
        <p:nvPicPr>
          <p:cNvPr id="5" name="図 4" descr="movie_test32.gif"/>
          <p:cNvPicPr>
            <a:picLocks noChangeAspect="1"/>
          </p:cNvPicPr>
          <p:nvPr/>
        </p:nvPicPr>
        <p:blipFill>
          <a:blip r:embed="rId3" cstate="print"/>
          <a:stretch>
            <a:fillRect/>
          </a:stretch>
        </p:blipFill>
        <p:spPr>
          <a:xfrm>
            <a:off x="6248400" y="1371600"/>
            <a:ext cx="2286000" cy="2286000"/>
          </a:xfrm>
          <a:prstGeom prst="rect">
            <a:avLst/>
          </a:prstGeom>
        </p:spPr>
      </p:pic>
      <p:sp>
        <p:nvSpPr>
          <p:cNvPr id="13" name="テキスト ボックス 12"/>
          <p:cNvSpPr txBox="1"/>
          <p:nvPr/>
        </p:nvSpPr>
        <p:spPr bwMode="auto">
          <a:xfrm>
            <a:off x="6553200" y="1472625"/>
            <a:ext cx="1600200" cy="584775"/>
          </a:xfrm>
          <a:prstGeom prst="rect">
            <a:avLst/>
          </a:prstGeom>
          <a:solidFill>
            <a:schemeClr val="bg1"/>
          </a:solidFill>
          <a:ln w="9525">
            <a:noFill/>
            <a:miter lim="800000"/>
            <a:headEnd/>
            <a:tailEnd/>
          </a:ln>
        </p:spPr>
        <p:txBody>
          <a:bodyPr wrap="square" rtlCol="0">
            <a:spAutoFit/>
          </a:bodyPr>
          <a:lstStyle/>
          <a:p>
            <a:pPr algn="ctr"/>
            <a:r>
              <a:rPr lang="ja-JP" altLang="en-US" sz="1600" dirty="0" smtClean="0">
                <a:latin typeface="メイリオ" pitchFamily="50" charset="-128"/>
                <a:ea typeface="メイリオ" pitchFamily="50" charset="-128"/>
                <a:cs typeface="メイリオ" pitchFamily="50" charset="-128"/>
              </a:rPr>
              <a:t>同時に観測した</a:t>
            </a:r>
            <a:r>
              <a:rPr lang="en-US" sz="1600" dirty="0" smtClean="0">
                <a:latin typeface="メイリオ" pitchFamily="50" charset="-128"/>
                <a:ea typeface="メイリオ" pitchFamily="50" charset="-128"/>
                <a:cs typeface="メイリオ" pitchFamily="50" charset="-128"/>
              </a:rPr>
              <a:t>PSF</a:t>
            </a:r>
            <a:r>
              <a:rPr lang="ja-JP" altLang="en-US" sz="1600" dirty="0" smtClean="0">
                <a:latin typeface="メイリオ" pitchFamily="50" charset="-128"/>
                <a:ea typeface="メイリオ" pitchFamily="50" charset="-128"/>
                <a:cs typeface="メイリオ" pitchFamily="50" charset="-128"/>
              </a:rPr>
              <a:t>画像</a:t>
            </a:r>
            <a:endParaRPr lang="en-US" sz="1600" dirty="0" smtClean="0">
              <a:latin typeface="メイリオ" pitchFamily="50" charset="-128"/>
              <a:ea typeface="メイリオ" pitchFamily="50" charset="-128"/>
              <a:cs typeface="メイリオ" pitchFamily="50" charset="-128"/>
            </a:endParaRPr>
          </a:p>
        </p:txBody>
      </p:sp>
      <p:sp>
        <p:nvSpPr>
          <p:cNvPr id="11" name="Text Box 9"/>
          <p:cNvSpPr txBox="1">
            <a:spLocks noChangeArrowheads="1"/>
          </p:cNvSpPr>
          <p:nvPr/>
        </p:nvSpPr>
        <p:spPr bwMode="auto">
          <a:xfrm>
            <a:off x="152400" y="6197025"/>
            <a:ext cx="3200400" cy="584775"/>
          </a:xfrm>
          <a:prstGeom prst="rect">
            <a:avLst/>
          </a:prstGeom>
          <a:solidFill>
            <a:schemeClr val="bg1"/>
          </a:solidFill>
          <a:ln w="9525">
            <a:noFill/>
            <a:miter lim="800000"/>
            <a:headEnd/>
            <a:tailEnd/>
          </a:ln>
        </p:spPr>
        <p:txBody>
          <a:bodyPr wrap="square">
            <a:spAutoFit/>
          </a:bodyPr>
          <a:lstStyle/>
          <a:p>
            <a:pPr algn="ctr"/>
            <a:r>
              <a:rPr lang="ja-JP" altLang="en-US" sz="1600" dirty="0" smtClean="0">
                <a:latin typeface="メイリオ" pitchFamily="50" charset="-128"/>
                <a:ea typeface="メイリオ" pitchFamily="50" charset="-128"/>
                <a:cs typeface="メイリオ" pitchFamily="50" charset="-128"/>
              </a:rPr>
              <a:t>シリウスの</a:t>
            </a:r>
            <a:r>
              <a:rPr lang="en-US" altLang="ja-JP" sz="1600" dirty="0" smtClean="0">
                <a:latin typeface="メイリオ" pitchFamily="50" charset="-128"/>
                <a:ea typeface="メイリオ" pitchFamily="50" charset="-128"/>
                <a:cs typeface="メイリオ" pitchFamily="50" charset="-128"/>
              </a:rPr>
              <a:t>SH</a:t>
            </a:r>
            <a:r>
              <a:rPr lang="ja-JP" altLang="en-US" sz="1600" dirty="0" smtClean="0">
                <a:latin typeface="メイリオ" pitchFamily="50" charset="-128"/>
                <a:ea typeface="メイリオ" pitchFamily="50" charset="-128"/>
                <a:cs typeface="メイリオ" pitchFamily="50" charset="-128"/>
              </a:rPr>
              <a:t>波面センサー画像（可視）</a:t>
            </a:r>
            <a:r>
              <a:rPr lang="en-US" altLang="ja-JP" sz="1600" dirty="0" smtClean="0">
                <a:latin typeface="メイリオ" pitchFamily="50" charset="-128"/>
                <a:ea typeface="メイリオ" pitchFamily="50" charset="-128"/>
                <a:cs typeface="メイリオ" pitchFamily="50" charset="-128"/>
              </a:rPr>
              <a:t>~1s, 60fps</a:t>
            </a:r>
            <a:endParaRPr lang="ja-JP" altLang="en-US" sz="1600" dirty="0">
              <a:latin typeface="メイリオ" pitchFamily="50" charset="-128"/>
              <a:ea typeface="メイリオ" pitchFamily="50" charset="-128"/>
              <a:cs typeface="メイリオ" pitchFamily="50" charset="-128"/>
            </a:endParaRPr>
          </a:p>
        </p:txBody>
      </p:sp>
      <p:sp>
        <p:nvSpPr>
          <p:cNvPr id="8" name="Rectangle 2"/>
          <p:cNvSpPr txBox="1">
            <a:spLocks noChangeArrowheads="1"/>
          </p:cNvSpPr>
          <p:nvPr/>
        </p:nvSpPr>
        <p:spPr bwMode="auto">
          <a:xfrm>
            <a:off x="152400" y="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ja-JP" sz="2000" kern="0" dirty="0" smtClean="0">
                <a:solidFill>
                  <a:srgbClr val="002060"/>
                </a:solidFill>
                <a:latin typeface="メイリオ" pitchFamily="50" charset="-128"/>
                <a:ea typeface="メイリオ" pitchFamily="50" charset="-128"/>
                <a:cs typeface="+mj-cs"/>
              </a:rPr>
              <a:t>High-dynamic range, large element number </a:t>
            </a:r>
            <a:r>
              <a:rPr lang="en-US" altLang="ja-JP" sz="2000" kern="0" dirty="0" err="1" smtClean="0">
                <a:solidFill>
                  <a:srgbClr val="002060"/>
                </a:solidFill>
                <a:latin typeface="メイリオ" pitchFamily="50" charset="-128"/>
                <a:ea typeface="メイリオ" pitchFamily="50" charset="-128"/>
                <a:cs typeface="+mj-cs"/>
              </a:rPr>
              <a:t>wavefront</a:t>
            </a:r>
            <a:r>
              <a:rPr lang="en-US" altLang="ja-JP" sz="2000" kern="0" dirty="0" smtClean="0">
                <a:solidFill>
                  <a:srgbClr val="002060"/>
                </a:solidFill>
                <a:latin typeface="メイリオ" pitchFamily="50" charset="-128"/>
                <a:ea typeface="メイリオ" pitchFamily="50" charset="-128"/>
                <a:cs typeface="+mj-cs"/>
              </a:rPr>
              <a:t> sensor :</a:t>
            </a:r>
          </a:p>
          <a:p>
            <a:pPr marL="0" marR="0" lvl="0" indent="0" defTabSz="914400" rtl="0" eaLnBrk="1" fontAlgn="base" latinLnBrk="0" hangingPunct="1">
              <a:lnSpc>
                <a:spcPct val="100000"/>
              </a:lnSpc>
              <a:spcBef>
                <a:spcPct val="0"/>
              </a:spcBef>
              <a:spcAft>
                <a:spcPct val="0"/>
              </a:spcAft>
              <a:buClrTx/>
              <a:buSzTx/>
              <a:buFontTx/>
              <a:buNone/>
              <a:tabLst/>
              <a:defRPr/>
            </a:pPr>
            <a:r>
              <a:rPr kumimoji="1" lang="en-US" altLang="ja-JP" b="0" i="0" u="none" strike="noStrike" kern="0" cap="none" spc="0" normalizeH="0" baseline="0" noProof="0" dirty="0" err="1" smtClean="0">
                <a:ln>
                  <a:noFill/>
                </a:ln>
                <a:solidFill>
                  <a:srgbClr val="002060"/>
                </a:solidFill>
                <a:effectLst/>
                <a:uLnTx/>
                <a:uFillTx/>
                <a:latin typeface="メイリオ" pitchFamily="50" charset="-128"/>
                <a:ea typeface="メイリオ" pitchFamily="50" charset="-128"/>
                <a:cs typeface="+mj-cs"/>
              </a:rPr>
              <a:t>Wavefront</a:t>
            </a:r>
            <a:r>
              <a:rPr lang="en-US" altLang="ja-JP" kern="0" dirty="0" smtClean="0">
                <a:solidFill>
                  <a:srgbClr val="002060"/>
                </a:solidFill>
                <a:latin typeface="メイリオ" pitchFamily="50" charset="-128"/>
                <a:ea typeface="メイリオ" pitchFamily="50" charset="-128"/>
                <a:cs typeface="+mj-cs"/>
              </a:rPr>
              <a:t> measurements with 50cm university telescope (B4 </a:t>
            </a:r>
            <a:r>
              <a:rPr lang="en-US" altLang="ja-JP" kern="0" dirty="0" err="1" smtClean="0">
                <a:solidFill>
                  <a:srgbClr val="002060"/>
                </a:solidFill>
                <a:latin typeface="メイリオ" pitchFamily="50" charset="-128"/>
                <a:ea typeface="メイリオ" pitchFamily="50" charset="-128"/>
                <a:cs typeface="+mj-cs"/>
              </a:rPr>
              <a:t>Y.Ohno</a:t>
            </a:r>
            <a:r>
              <a:rPr lang="en-US" altLang="ja-JP" kern="0" dirty="0" smtClean="0">
                <a:solidFill>
                  <a:srgbClr val="002060"/>
                </a:solidFill>
                <a:latin typeface="メイリオ" pitchFamily="50" charset="-128"/>
                <a:ea typeface="メイリオ" pitchFamily="50" charset="-128"/>
                <a:cs typeface="+mj-cs"/>
              </a:rPr>
              <a:t>, </a:t>
            </a:r>
            <a:r>
              <a:rPr lang="en-US" altLang="ja-JP" kern="0" dirty="0" err="1" smtClean="0">
                <a:solidFill>
                  <a:srgbClr val="002060"/>
                </a:solidFill>
                <a:latin typeface="メイリオ" pitchFamily="50" charset="-128"/>
                <a:ea typeface="メイリオ" pitchFamily="50" charset="-128"/>
                <a:cs typeface="+mj-cs"/>
              </a:rPr>
              <a:t>C.Hara</a:t>
            </a:r>
            <a:r>
              <a:rPr lang="en-US" altLang="ja-JP" kern="0" dirty="0" smtClean="0">
                <a:solidFill>
                  <a:srgbClr val="002060"/>
                </a:solidFill>
                <a:latin typeface="メイリオ" pitchFamily="50" charset="-128"/>
                <a:ea typeface="メイリオ" pitchFamily="50" charset="-128"/>
                <a:cs typeface="+mj-cs"/>
              </a:rPr>
              <a:t>)</a:t>
            </a:r>
            <a:endParaRPr kumimoji="1" lang="ja-JP" altLang="en-US" b="0" i="0" u="none" strike="noStrike" kern="0" cap="none" spc="0" normalizeH="0" baseline="0" noProof="0" dirty="0" smtClean="0">
              <a:ln>
                <a:noFill/>
              </a:ln>
              <a:solidFill>
                <a:srgbClr val="002060"/>
              </a:solidFill>
              <a:effectLst/>
              <a:uLnTx/>
              <a:uFillTx/>
              <a:latin typeface="メイリオ" pitchFamily="50" charset="-128"/>
              <a:ea typeface="メイリオ" pitchFamily="50" charset="-128"/>
              <a:cs typeface="+mj-cs"/>
            </a:endParaRPr>
          </a:p>
        </p:txBody>
      </p:sp>
      <p:sp>
        <p:nvSpPr>
          <p:cNvPr id="9" name="テキスト ボックス 8"/>
          <p:cNvSpPr txBox="1"/>
          <p:nvPr/>
        </p:nvSpPr>
        <p:spPr bwMode="auto">
          <a:xfrm>
            <a:off x="5562600" y="4491097"/>
            <a:ext cx="3505200" cy="2062103"/>
          </a:xfrm>
          <a:prstGeom prst="rect">
            <a:avLst/>
          </a:prstGeom>
          <a:solidFill>
            <a:schemeClr val="bg1"/>
          </a:solidFill>
          <a:ln w="9525">
            <a:noFill/>
            <a:miter lim="800000"/>
            <a:headEnd/>
            <a:tailEnd/>
          </a:ln>
        </p:spPr>
        <p:txBody>
          <a:bodyPr wrap="square" rtlCol="0">
            <a:spAutoFit/>
          </a:bodyPr>
          <a:lstStyle/>
          <a:p>
            <a:r>
              <a:rPr lang="ja-JP" altLang="en-US" sz="1600" dirty="0" smtClean="0">
                <a:latin typeface="メイリオ" pitchFamily="50" charset="-128"/>
                <a:ea typeface="メイリオ" pitchFamily="50" charset="-128"/>
              </a:rPr>
              <a:t>市販の</a:t>
            </a:r>
            <a:r>
              <a:rPr lang="en-US" altLang="ja-JP" sz="1600" dirty="0" smtClean="0">
                <a:latin typeface="メイリオ" pitchFamily="50" charset="-128"/>
                <a:ea typeface="メイリオ" pitchFamily="50" charset="-128"/>
              </a:rPr>
              <a:t>CCD</a:t>
            </a:r>
            <a:r>
              <a:rPr lang="ja-JP" altLang="en-US" sz="1600" dirty="0" smtClean="0">
                <a:latin typeface="メイリオ" pitchFamily="50" charset="-128"/>
                <a:ea typeface="メイリオ" pitchFamily="50" charset="-128"/>
              </a:rPr>
              <a:t>カメラとマイクロレンズアレイを組み合わせたシャックハルトマン波面センサーによる波面測定の基礎実験を行っている（学部生卒業研究）。波面センサーとして較正し波面形状を推定し同時に測定した</a:t>
            </a:r>
            <a:r>
              <a:rPr lang="en-US" altLang="ja-JP" sz="1600" dirty="0" smtClean="0">
                <a:latin typeface="メイリオ" pitchFamily="50" charset="-128"/>
                <a:ea typeface="メイリオ" pitchFamily="50" charset="-128"/>
              </a:rPr>
              <a:t>PSF</a:t>
            </a:r>
            <a:r>
              <a:rPr lang="ja-JP" altLang="en-US" sz="1600" dirty="0" smtClean="0">
                <a:latin typeface="メイリオ" pitchFamily="50" charset="-128"/>
                <a:ea typeface="メイリオ" pitchFamily="50" charset="-128"/>
              </a:rPr>
              <a:t>と比較する。特に測定精度とダイナミックレンジについて評価する。</a:t>
            </a:r>
            <a:endParaRPr lang="en-US" sz="1600" dirty="0" smtClean="0">
              <a:latin typeface="メイリオ" pitchFamily="50" charset="-128"/>
              <a:ea typeface="メイリオ" pitchFamily="50"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cstate="print"/>
          <a:srcRect/>
          <a:stretch>
            <a:fillRect/>
          </a:stretch>
        </p:blipFill>
        <p:spPr bwMode="auto">
          <a:xfrm>
            <a:off x="838200" y="1384479"/>
            <a:ext cx="2286000" cy="2044521"/>
          </a:xfrm>
          <a:prstGeom prst="rect">
            <a:avLst/>
          </a:prstGeom>
          <a:noFill/>
          <a:ln w="9525">
            <a:noFill/>
            <a:miter lim="800000"/>
            <a:headEnd/>
            <a:tailEnd/>
          </a:ln>
        </p:spPr>
      </p:pic>
      <p:sp>
        <p:nvSpPr>
          <p:cNvPr id="13" name="Text Box 3"/>
          <p:cNvSpPr txBox="1">
            <a:spLocks noChangeArrowheads="1"/>
          </p:cNvSpPr>
          <p:nvPr/>
        </p:nvSpPr>
        <p:spPr bwMode="auto">
          <a:xfrm>
            <a:off x="457200" y="3676233"/>
            <a:ext cx="8305800" cy="2800767"/>
          </a:xfrm>
          <a:prstGeom prst="rect">
            <a:avLst/>
          </a:prstGeom>
          <a:noFill/>
          <a:ln w="9525">
            <a:noFill/>
            <a:miter lim="800000"/>
            <a:headEnd/>
            <a:tailEnd/>
          </a:ln>
          <a:effectLst/>
        </p:spPr>
        <p:txBody>
          <a:bodyPr wrap="square">
            <a:spAutoFit/>
          </a:bodyPr>
          <a:lstStyle/>
          <a:p>
            <a:pPr marL="800100" lvl="1" indent="-342900">
              <a:spcBef>
                <a:spcPct val="50000"/>
              </a:spcBef>
            </a:pPr>
            <a:r>
              <a:rPr lang="ja-JP" altLang="en-US" sz="1600" dirty="0" smtClean="0">
                <a:solidFill>
                  <a:srgbClr val="002060"/>
                </a:solidFill>
                <a:latin typeface="メイリオ" pitchFamily="50" charset="-128"/>
                <a:ea typeface="メイリオ" pitchFamily="50" charset="-128"/>
              </a:rPr>
              <a:t>高速</a:t>
            </a:r>
            <a:r>
              <a:rPr lang="en-US" sz="1600" dirty="0" smtClean="0">
                <a:solidFill>
                  <a:srgbClr val="002060"/>
                </a:solidFill>
                <a:latin typeface="メイリオ" pitchFamily="50" charset="-128"/>
                <a:ea typeface="メイリオ" pitchFamily="50" charset="-128"/>
              </a:rPr>
              <a:t>(1000</a:t>
            </a:r>
            <a:r>
              <a:rPr lang="ja-JP" altLang="en-US" sz="1600" dirty="0" smtClean="0">
                <a:solidFill>
                  <a:srgbClr val="002060"/>
                </a:solidFill>
                <a:latin typeface="メイリオ" pitchFamily="50" charset="-128"/>
                <a:ea typeface="メイリオ" pitchFamily="50" charset="-128"/>
              </a:rPr>
              <a:t>フレーム毎秒</a:t>
            </a:r>
            <a:r>
              <a:rPr lang="en-US" sz="1600" dirty="0" smtClean="0">
                <a:solidFill>
                  <a:srgbClr val="002060"/>
                </a:solidFill>
                <a:latin typeface="メイリオ" pitchFamily="50" charset="-128"/>
                <a:ea typeface="メイリオ" pitchFamily="50" charset="-128"/>
              </a:rPr>
              <a:t>)</a:t>
            </a:r>
            <a:r>
              <a:rPr lang="ja-JP" altLang="en-US" sz="1600" dirty="0" err="1" smtClean="0">
                <a:solidFill>
                  <a:srgbClr val="002060"/>
                </a:solidFill>
                <a:latin typeface="メイリオ" pitchFamily="50" charset="-128"/>
                <a:ea typeface="メイリオ" pitchFamily="50" charset="-128"/>
              </a:rPr>
              <a:t>、</a:t>
            </a:r>
            <a:r>
              <a:rPr lang="ja-JP" altLang="en-US" sz="1600" dirty="0" smtClean="0">
                <a:solidFill>
                  <a:srgbClr val="002060"/>
                </a:solidFill>
                <a:latin typeface="メイリオ" pitchFamily="50" charset="-128"/>
                <a:ea typeface="メイリオ" pitchFamily="50" charset="-128"/>
              </a:rPr>
              <a:t>低読み出しノイズ（増幅後</a:t>
            </a:r>
            <a:r>
              <a:rPr lang="en-US" sz="1600" dirty="0" smtClean="0">
                <a:solidFill>
                  <a:srgbClr val="002060"/>
                </a:solidFill>
                <a:latin typeface="メイリオ" pitchFamily="50" charset="-128"/>
                <a:ea typeface="メイリオ" pitchFamily="50" charset="-128"/>
              </a:rPr>
              <a:t>1e</a:t>
            </a:r>
            <a:r>
              <a:rPr lang="ja-JP" altLang="en-US" sz="1600" dirty="0" smtClean="0">
                <a:solidFill>
                  <a:srgbClr val="002060"/>
                </a:solidFill>
                <a:latin typeface="メイリオ" pitchFamily="50" charset="-128"/>
                <a:ea typeface="メイリオ" pitchFamily="50" charset="-128"/>
              </a:rPr>
              <a:t>以下）の電子増幅</a:t>
            </a:r>
            <a:r>
              <a:rPr lang="en-US" sz="1600" dirty="0" smtClean="0">
                <a:solidFill>
                  <a:srgbClr val="002060"/>
                </a:solidFill>
                <a:latin typeface="メイリオ" pitchFamily="50" charset="-128"/>
                <a:ea typeface="メイリオ" pitchFamily="50" charset="-128"/>
              </a:rPr>
              <a:t>CCD(electron-multiplication CCD: EM-CCD</a:t>
            </a:r>
            <a:r>
              <a:rPr lang="ja-JP" altLang="en-US" sz="1600" dirty="0" smtClean="0">
                <a:solidFill>
                  <a:srgbClr val="002060"/>
                </a:solidFill>
                <a:latin typeface="メイリオ" pitchFamily="50" charset="-128"/>
                <a:ea typeface="メイリオ" pitchFamily="50" charset="-128"/>
              </a:rPr>
              <a:t>：写真左</a:t>
            </a:r>
            <a:r>
              <a:rPr lang="en-US" sz="1600" dirty="0" smtClean="0">
                <a:solidFill>
                  <a:srgbClr val="002060"/>
                </a:solidFill>
                <a:latin typeface="メイリオ" pitchFamily="50" charset="-128"/>
                <a:ea typeface="メイリオ" pitchFamily="50" charset="-128"/>
              </a:rPr>
              <a:t>)</a:t>
            </a:r>
            <a:r>
              <a:rPr lang="ja-JP" altLang="en-US" sz="1600" dirty="0" smtClean="0">
                <a:solidFill>
                  <a:srgbClr val="002060"/>
                </a:solidFill>
                <a:latin typeface="メイリオ" pitchFamily="50" charset="-128"/>
                <a:ea typeface="メイリオ" pitchFamily="50" charset="-128"/>
              </a:rPr>
              <a:t>の読み出し試験を行い、マイクロレンズアレイと組み合わせて高速、大ダイナミックレンジのシャックハルトマン波面センサーを作成し、その評価を行う。</a:t>
            </a:r>
            <a:endParaRPr lang="en-US" altLang="ja-JP" sz="1600" dirty="0" smtClean="0">
              <a:solidFill>
                <a:srgbClr val="002060"/>
              </a:solidFill>
              <a:latin typeface="メイリオ" pitchFamily="50" charset="-128"/>
              <a:ea typeface="メイリオ" pitchFamily="50" charset="-128"/>
            </a:endParaRPr>
          </a:p>
          <a:p>
            <a:pPr marL="800100" lvl="1" indent="-342900">
              <a:spcBef>
                <a:spcPct val="50000"/>
              </a:spcBef>
            </a:pPr>
            <a:r>
              <a:rPr lang="en-US" altLang="ja-JP" sz="1600" dirty="0" smtClean="0">
                <a:solidFill>
                  <a:srgbClr val="002060"/>
                </a:solidFill>
                <a:latin typeface="メイリオ" pitchFamily="50" charset="-128"/>
                <a:ea typeface="メイリオ" pitchFamily="50" charset="-128"/>
              </a:rPr>
              <a:t>1) EM-CCD (</a:t>
            </a:r>
            <a:r>
              <a:rPr lang="ja-JP" altLang="en-US" sz="1600" dirty="0" smtClean="0">
                <a:solidFill>
                  <a:srgbClr val="002060"/>
                </a:solidFill>
                <a:latin typeface="メイリオ" pitchFamily="50" charset="-128"/>
                <a:ea typeface="メイリオ" pitchFamily="50" charset="-128"/>
              </a:rPr>
              <a:t>写真左</a:t>
            </a:r>
            <a:r>
              <a:rPr lang="en-US" altLang="ja-JP" sz="1600" dirty="0" smtClean="0">
                <a:solidFill>
                  <a:srgbClr val="002060"/>
                </a:solidFill>
                <a:latin typeface="メイリオ" pitchFamily="50" charset="-128"/>
                <a:ea typeface="メイリオ" pitchFamily="50" charset="-128"/>
              </a:rPr>
              <a:t>) </a:t>
            </a:r>
            <a:r>
              <a:rPr lang="ja-JP" altLang="en-US" sz="1600" dirty="0" smtClean="0">
                <a:solidFill>
                  <a:srgbClr val="002060"/>
                </a:solidFill>
                <a:latin typeface="メイリオ" pitchFamily="50" charset="-128"/>
                <a:ea typeface="メイリオ" pitchFamily="50" charset="-128"/>
              </a:rPr>
              <a:t>は</a:t>
            </a:r>
            <a:r>
              <a:rPr lang="en-US" altLang="ja-JP" sz="1600" dirty="0" smtClean="0">
                <a:solidFill>
                  <a:srgbClr val="002060"/>
                </a:solidFill>
                <a:latin typeface="メイリオ" pitchFamily="50" charset="-128"/>
                <a:ea typeface="メイリオ" pitchFamily="50" charset="-128"/>
              </a:rPr>
              <a:t> E2V </a:t>
            </a:r>
            <a:r>
              <a:rPr lang="ja-JP" altLang="en-US" sz="1600" dirty="0" smtClean="0">
                <a:solidFill>
                  <a:srgbClr val="002060"/>
                </a:solidFill>
                <a:latin typeface="メイリオ" pitchFamily="50" charset="-128"/>
                <a:ea typeface="メイリオ" pitchFamily="50" charset="-128"/>
              </a:rPr>
              <a:t>より既に購入済み</a:t>
            </a:r>
            <a:r>
              <a:rPr lang="en-US" altLang="ja-JP" sz="1600" dirty="0" smtClean="0">
                <a:solidFill>
                  <a:srgbClr val="002060"/>
                </a:solidFill>
                <a:latin typeface="メイリオ" pitchFamily="50" charset="-128"/>
                <a:ea typeface="メイリオ" pitchFamily="50" charset="-128"/>
              </a:rPr>
              <a:t> </a:t>
            </a:r>
            <a:r>
              <a:rPr lang="ja-JP" altLang="en-US" sz="1600" dirty="0" err="1" smtClean="0">
                <a:solidFill>
                  <a:srgbClr val="002060"/>
                </a:solidFill>
                <a:latin typeface="メイリオ" pitchFamily="50" charset="-128"/>
                <a:ea typeface="メイリオ" pitchFamily="50" charset="-128"/>
              </a:rPr>
              <a:t>。</a:t>
            </a:r>
            <a:endParaRPr lang="en-US" altLang="ja-JP" sz="1600" dirty="0" smtClean="0">
              <a:solidFill>
                <a:srgbClr val="002060"/>
              </a:solidFill>
              <a:latin typeface="メイリオ" pitchFamily="50" charset="-128"/>
              <a:ea typeface="メイリオ" pitchFamily="50" charset="-128"/>
            </a:endParaRPr>
          </a:p>
          <a:p>
            <a:pPr marL="800100" lvl="1" indent="-342900">
              <a:spcBef>
                <a:spcPct val="50000"/>
              </a:spcBef>
            </a:pPr>
            <a:r>
              <a:rPr lang="en-US" altLang="ja-JP" sz="1600" dirty="0" smtClean="0">
                <a:solidFill>
                  <a:srgbClr val="002060"/>
                </a:solidFill>
                <a:latin typeface="メイリオ" pitchFamily="50" charset="-128"/>
                <a:ea typeface="メイリオ" pitchFamily="50" charset="-128"/>
              </a:rPr>
              <a:t>2) </a:t>
            </a:r>
            <a:r>
              <a:rPr lang="ja-JP" altLang="en-US" sz="1600" dirty="0" smtClean="0">
                <a:solidFill>
                  <a:srgbClr val="002060"/>
                </a:solidFill>
                <a:latin typeface="メイリオ" pitchFamily="50" charset="-128"/>
                <a:ea typeface="メイリオ" pitchFamily="50" charset="-128"/>
              </a:rPr>
              <a:t>読み出し回路製作についてカナダのメーカーに発注中（写真中）。</a:t>
            </a:r>
            <a:endParaRPr lang="en-US" altLang="ja-JP" sz="1600" dirty="0" smtClean="0">
              <a:solidFill>
                <a:srgbClr val="002060"/>
              </a:solidFill>
              <a:latin typeface="メイリオ" pitchFamily="50" charset="-128"/>
              <a:ea typeface="メイリオ" pitchFamily="50" charset="-128"/>
            </a:endParaRPr>
          </a:p>
          <a:p>
            <a:pPr marL="800100" lvl="1" indent="-342900">
              <a:spcBef>
                <a:spcPct val="50000"/>
              </a:spcBef>
            </a:pPr>
            <a:r>
              <a:rPr lang="en-US" altLang="ja-JP" sz="1600" dirty="0" smtClean="0">
                <a:solidFill>
                  <a:srgbClr val="002060"/>
                </a:solidFill>
                <a:latin typeface="メイリオ" pitchFamily="50" charset="-128"/>
                <a:ea typeface="メイリオ" pitchFamily="50" charset="-128"/>
              </a:rPr>
              <a:t>3) </a:t>
            </a:r>
            <a:r>
              <a:rPr lang="ja-JP" altLang="en-US" sz="1600" dirty="0" smtClean="0">
                <a:solidFill>
                  <a:srgbClr val="002060"/>
                </a:solidFill>
                <a:latin typeface="メイリオ" pitchFamily="50" charset="-128"/>
                <a:ea typeface="メイリオ" pitchFamily="50" charset="-128"/>
              </a:rPr>
              <a:t>市販のマイクロレンズアレイ（写真右）を購入して組み合わせる。</a:t>
            </a:r>
            <a:endParaRPr lang="en-US" altLang="ja-JP" sz="1600" dirty="0" smtClean="0">
              <a:solidFill>
                <a:srgbClr val="002060"/>
              </a:solidFill>
              <a:latin typeface="メイリオ" pitchFamily="50" charset="-128"/>
              <a:ea typeface="メイリオ" pitchFamily="50" charset="-128"/>
            </a:endParaRPr>
          </a:p>
          <a:p>
            <a:pPr marL="800100" lvl="1" indent="-342900">
              <a:spcBef>
                <a:spcPct val="50000"/>
              </a:spcBef>
            </a:pPr>
            <a:r>
              <a:rPr lang="en-US" altLang="ja-JP" sz="1600" dirty="0" smtClean="0">
                <a:solidFill>
                  <a:srgbClr val="002060"/>
                </a:solidFill>
                <a:latin typeface="メイリオ" pitchFamily="50" charset="-128"/>
                <a:ea typeface="メイリオ" pitchFamily="50" charset="-128"/>
              </a:rPr>
              <a:t>4) </a:t>
            </a:r>
            <a:r>
              <a:rPr lang="ja-JP" altLang="en-US" sz="1600" dirty="0" smtClean="0">
                <a:solidFill>
                  <a:srgbClr val="002060"/>
                </a:solidFill>
                <a:latin typeface="メイリオ" pitchFamily="50" charset="-128"/>
                <a:ea typeface="メイリオ" pitchFamily="50" charset="-128"/>
              </a:rPr>
              <a:t>多天体補償光学系で用いるためにヘッド部分の小型化を図った独自のデュワーを作成する。読み出し試験を進めてから設計。</a:t>
            </a:r>
            <a:endParaRPr lang="en-US" altLang="ja-JP" sz="1600" dirty="0" smtClean="0">
              <a:solidFill>
                <a:srgbClr val="002060"/>
              </a:solidFill>
              <a:latin typeface="メイリオ" pitchFamily="50" charset="-128"/>
              <a:ea typeface="メイリオ" pitchFamily="50" charset="-128"/>
            </a:endParaRPr>
          </a:p>
        </p:txBody>
      </p:sp>
      <p:pic>
        <p:nvPicPr>
          <p:cNvPr id="5" name="Picture 3"/>
          <p:cNvPicPr>
            <a:picLocks noChangeAspect="1" noChangeArrowheads="1"/>
          </p:cNvPicPr>
          <p:nvPr/>
        </p:nvPicPr>
        <p:blipFill>
          <a:blip r:embed="rId3" cstate="print"/>
          <a:srcRect/>
          <a:stretch>
            <a:fillRect/>
          </a:stretch>
        </p:blipFill>
        <p:spPr bwMode="auto">
          <a:xfrm>
            <a:off x="6629400" y="1524000"/>
            <a:ext cx="1676400" cy="1676400"/>
          </a:xfrm>
          <a:prstGeom prst="rect">
            <a:avLst/>
          </a:prstGeom>
          <a:noFill/>
          <a:ln w="9525">
            <a:noFill/>
            <a:miter lim="800000"/>
            <a:headEnd/>
            <a:tailEnd/>
          </a:ln>
        </p:spPr>
      </p:pic>
      <p:pic>
        <p:nvPicPr>
          <p:cNvPr id="6" name="図 5" descr="EMCCD_ROele.jpg"/>
          <p:cNvPicPr>
            <a:picLocks noChangeAspect="1"/>
          </p:cNvPicPr>
          <p:nvPr/>
        </p:nvPicPr>
        <p:blipFill>
          <a:blip r:embed="rId4" cstate="print"/>
          <a:stretch>
            <a:fillRect/>
          </a:stretch>
        </p:blipFill>
        <p:spPr>
          <a:xfrm>
            <a:off x="3581400" y="1549400"/>
            <a:ext cx="2590800" cy="1727200"/>
          </a:xfrm>
          <a:prstGeom prst="rect">
            <a:avLst/>
          </a:prstGeom>
        </p:spPr>
      </p:pic>
      <p:sp>
        <p:nvSpPr>
          <p:cNvPr id="7" name="Rectangle 2"/>
          <p:cNvSpPr txBox="1">
            <a:spLocks noChangeArrowheads="1"/>
          </p:cNvSpPr>
          <p:nvPr/>
        </p:nvSpPr>
        <p:spPr bwMode="auto">
          <a:xfrm>
            <a:off x="152400" y="152400"/>
            <a:ext cx="8763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ja-JP" sz="2000" kern="0" dirty="0" smtClean="0">
                <a:solidFill>
                  <a:srgbClr val="002060"/>
                </a:solidFill>
                <a:latin typeface="メイリオ" pitchFamily="50" charset="-128"/>
                <a:ea typeface="メイリオ" pitchFamily="50" charset="-128"/>
                <a:cs typeface="+mj-cs"/>
              </a:rPr>
              <a:t>High-dynamic range, large element number </a:t>
            </a:r>
            <a:r>
              <a:rPr lang="en-US" altLang="ja-JP" sz="2000" kern="0" dirty="0" err="1" smtClean="0">
                <a:solidFill>
                  <a:srgbClr val="002060"/>
                </a:solidFill>
                <a:latin typeface="メイリオ" pitchFamily="50" charset="-128"/>
                <a:ea typeface="メイリオ" pitchFamily="50" charset="-128"/>
                <a:cs typeface="+mj-cs"/>
              </a:rPr>
              <a:t>wavefront</a:t>
            </a:r>
            <a:r>
              <a:rPr lang="en-US" altLang="ja-JP" sz="2000" kern="0" dirty="0" smtClean="0">
                <a:solidFill>
                  <a:srgbClr val="002060"/>
                </a:solidFill>
                <a:latin typeface="メイリオ" pitchFamily="50" charset="-128"/>
                <a:ea typeface="メイリオ" pitchFamily="50" charset="-128"/>
                <a:cs typeface="+mj-cs"/>
              </a:rPr>
              <a:t> sensor :</a:t>
            </a:r>
          </a:p>
          <a:p>
            <a:pPr marL="0" marR="0" lvl="0" indent="0" defTabSz="914400" rtl="0" eaLnBrk="1" fontAlgn="base" latinLnBrk="0" hangingPunct="1">
              <a:lnSpc>
                <a:spcPct val="100000"/>
              </a:lnSpc>
              <a:spcBef>
                <a:spcPct val="0"/>
              </a:spcBef>
              <a:spcAft>
                <a:spcPct val="0"/>
              </a:spcAft>
              <a:buClrTx/>
              <a:buSzTx/>
              <a:buFontTx/>
              <a:buNone/>
              <a:tabLst/>
              <a:defRPr/>
            </a:pPr>
            <a:r>
              <a:rPr lang="en-US" altLang="ja-JP" sz="2000" kern="0" dirty="0" smtClean="0">
                <a:solidFill>
                  <a:srgbClr val="002060"/>
                </a:solidFill>
                <a:latin typeface="メイリオ" pitchFamily="50" charset="-128"/>
                <a:ea typeface="メイリオ" pitchFamily="50" charset="-128"/>
                <a:cs typeface="+mj-cs"/>
              </a:rPr>
              <a:t>             With Electron-multiplication-CCD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テキスト ボックス 9"/>
          <p:cNvSpPr txBox="1">
            <a:spLocks noChangeArrowheads="1"/>
          </p:cNvSpPr>
          <p:nvPr/>
        </p:nvSpPr>
        <p:spPr bwMode="auto">
          <a:xfrm>
            <a:off x="76200" y="1524000"/>
            <a:ext cx="3048000" cy="1754326"/>
          </a:xfrm>
          <a:prstGeom prst="rect">
            <a:avLst/>
          </a:prstGeom>
          <a:noFill/>
          <a:ln w="9525">
            <a:noFill/>
            <a:miter lim="800000"/>
            <a:headEnd/>
            <a:tailEnd/>
          </a:ln>
        </p:spPr>
        <p:txBody>
          <a:bodyPr wrap="square">
            <a:spAutoFit/>
          </a:bodyPr>
          <a:lstStyle/>
          <a:p>
            <a:r>
              <a:rPr lang="ja-JP" altLang="en-US" dirty="0">
                <a:latin typeface="メイリオ" pitchFamily="50" charset="-128"/>
                <a:ea typeface="メイリオ" pitchFamily="50" charset="-128"/>
                <a:cs typeface="メイリオ" pitchFamily="50" charset="-128"/>
              </a:rPr>
              <a:t>周辺の</a:t>
            </a:r>
            <a:r>
              <a:rPr lang="en-US" altLang="ja-JP" dirty="0">
                <a:latin typeface="メイリオ" pitchFamily="50" charset="-128"/>
                <a:ea typeface="メイリオ" pitchFamily="50" charset="-128"/>
                <a:cs typeface="メイリオ" pitchFamily="50" charset="-128"/>
              </a:rPr>
              <a:t>4</a:t>
            </a:r>
            <a:r>
              <a:rPr lang="ja-JP" altLang="en-US" dirty="0">
                <a:latin typeface="メイリオ" pitchFamily="50" charset="-128"/>
                <a:ea typeface="メイリオ" pitchFamily="50" charset="-128"/>
                <a:cs typeface="メイリオ" pitchFamily="50" charset="-128"/>
              </a:rPr>
              <a:t>個の星</a:t>
            </a:r>
            <a:r>
              <a:rPr lang="ja-JP" altLang="en-US" dirty="0" smtClean="0">
                <a:latin typeface="メイリオ" pitchFamily="50" charset="-128"/>
                <a:ea typeface="メイリオ" pitchFamily="50" charset="-128"/>
                <a:cs typeface="メイリオ" pitchFamily="50" charset="-128"/>
              </a:rPr>
              <a:t>（下図緑枠：ガイド</a:t>
            </a:r>
            <a:r>
              <a:rPr lang="ja-JP" altLang="en-US" dirty="0">
                <a:latin typeface="メイリオ" pitchFamily="50" charset="-128"/>
                <a:ea typeface="メイリオ" pitchFamily="50" charset="-128"/>
                <a:cs typeface="メイリオ" pitchFamily="50" charset="-128"/>
              </a:rPr>
              <a:t>星と想定）の</a:t>
            </a:r>
            <a:r>
              <a:rPr lang="ja-JP" altLang="en-US" dirty="0" smtClean="0">
                <a:latin typeface="メイリオ" pitchFamily="50" charset="-128"/>
                <a:ea typeface="メイリオ" pitchFamily="50" charset="-128"/>
                <a:cs typeface="メイリオ" pitchFamily="50" charset="-128"/>
              </a:rPr>
              <a:t>波面</a:t>
            </a:r>
            <a:r>
              <a:rPr lang="en-US" altLang="ja-JP" dirty="0" smtClean="0">
                <a:latin typeface="メイリオ" pitchFamily="50" charset="-128"/>
                <a:ea typeface="メイリオ" pitchFamily="50" charset="-128"/>
                <a:cs typeface="メイリオ" pitchFamily="50" charset="-128"/>
              </a:rPr>
              <a:t>(</a:t>
            </a:r>
            <a:r>
              <a:rPr lang="ja-JP" altLang="en-US" dirty="0" smtClean="0">
                <a:latin typeface="メイリオ" pitchFamily="50" charset="-128"/>
                <a:ea typeface="メイリオ" pitchFamily="50" charset="-128"/>
                <a:cs typeface="メイリオ" pitchFamily="50" charset="-128"/>
              </a:rPr>
              <a:t>位相差</a:t>
            </a:r>
            <a:r>
              <a:rPr lang="en-US" altLang="ja-JP" dirty="0" smtClean="0">
                <a:latin typeface="メイリオ" pitchFamily="50" charset="-128"/>
                <a:ea typeface="メイリオ" pitchFamily="50" charset="-128"/>
                <a:cs typeface="メイリオ" pitchFamily="50" charset="-128"/>
              </a:rPr>
              <a:t>)</a:t>
            </a:r>
            <a:r>
              <a:rPr lang="ja-JP" altLang="en-US" dirty="0" smtClean="0">
                <a:latin typeface="メイリオ" pitchFamily="50" charset="-128"/>
                <a:ea typeface="メイリオ" pitchFamily="50" charset="-128"/>
                <a:cs typeface="メイリオ" pitchFamily="50" charset="-128"/>
              </a:rPr>
              <a:t>の</a:t>
            </a:r>
            <a:r>
              <a:rPr lang="ja-JP" altLang="en-US" dirty="0">
                <a:latin typeface="メイリオ" pitchFamily="50" charset="-128"/>
                <a:ea typeface="メイリオ" pitchFamily="50" charset="-128"/>
                <a:cs typeface="メイリオ" pitchFamily="50" charset="-128"/>
              </a:rPr>
              <a:t>情報</a:t>
            </a:r>
            <a:r>
              <a:rPr lang="ja-JP" altLang="en-US" dirty="0" smtClean="0">
                <a:latin typeface="メイリオ" pitchFamily="50" charset="-128"/>
                <a:ea typeface="メイリオ" pitchFamily="50" charset="-128"/>
                <a:cs typeface="メイリオ" pitchFamily="50" charset="-128"/>
              </a:rPr>
              <a:t>から中心</a:t>
            </a:r>
            <a:r>
              <a:rPr lang="ja-JP" altLang="en-US" dirty="0">
                <a:latin typeface="メイリオ" pitchFamily="50" charset="-128"/>
                <a:ea typeface="メイリオ" pitchFamily="50" charset="-128"/>
                <a:cs typeface="メイリオ" pitchFamily="50" charset="-128"/>
              </a:rPr>
              <a:t>の星</a:t>
            </a:r>
            <a:r>
              <a:rPr lang="ja-JP" altLang="en-US" dirty="0" smtClean="0">
                <a:latin typeface="メイリオ" pitchFamily="50" charset="-128"/>
                <a:ea typeface="メイリオ" pitchFamily="50" charset="-128"/>
                <a:cs typeface="メイリオ" pitchFamily="50" charset="-128"/>
              </a:rPr>
              <a:t>（下図赤枠：ターゲット</a:t>
            </a:r>
            <a:r>
              <a:rPr lang="ja-JP" altLang="en-US" dirty="0">
                <a:latin typeface="メイリオ" pitchFamily="50" charset="-128"/>
                <a:ea typeface="メイリオ" pitchFamily="50" charset="-128"/>
                <a:cs typeface="メイリオ" pitchFamily="50" charset="-128"/>
              </a:rPr>
              <a:t>と想定）の波面の推定をする。</a:t>
            </a:r>
            <a:endParaRPr lang="en-US" altLang="ja-JP" dirty="0">
              <a:latin typeface="メイリオ" pitchFamily="50" charset="-128"/>
              <a:ea typeface="メイリオ" pitchFamily="50" charset="-128"/>
              <a:cs typeface="メイリオ" pitchFamily="50" charset="-128"/>
            </a:endParaRPr>
          </a:p>
        </p:txBody>
      </p:sp>
      <p:pic>
        <p:nvPicPr>
          <p:cNvPr id="18437" name="コンテンツ プレースホルダ 9" descr="4gs_anime.gif"/>
          <p:cNvPicPr>
            <a:picLocks noGrp="1" noChangeAspect="1"/>
          </p:cNvPicPr>
          <p:nvPr>
            <p:ph sz="quarter" idx="2"/>
          </p:nvPr>
        </p:nvPicPr>
        <p:blipFill>
          <a:blip r:embed="rId2" cstate="print"/>
          <a:srcRect/>
          <a:stretch>
            <a:fillRect/>
          </a:stretch>
        </p:blipFill>
        <p:spPr>
          <a:xfrm>
            <a:off x="457200" y="3352800"/>
            <a:ext cx="2362200" cy="2750204"/>
          </a:xfrm>
        </p:spPr>
      </p:pic>
      <p:pic>
        <p:nvPicPr>
          <p:cNvPr id="18438" name="図 6" descr="MOAO.jpg"/>
          <p:cNvPicPr>
            <a:picLocks noChangeAspect="1"/>
          </p:cNvPicPr>
          <p:nvPr/>
        </p:nvPicPr>
        <p:blipFill>
          <a:blip r:embed="rId3" cstate="print"/>
          <a:srcRect/>
          <a:stretch>
            <a:fillRect/>
          </a:stretch>
        </p:blipFill>
        <p:spPr bwMode="auto">
          <a:xfrm>
            <a:off x="3124200" y="0"/>
            <a:ext cx="6400800" cy="7384538"/>
          </a:xfrm>
          <a:prstGeom prst="rect">
            <a:avLst/>
          </a:prstGeom>
          <a:noFill/>
          <a:ln w="9525">
            <a:noFill/>
            <a:miter lim="800000"/>
            <a:headEnd/>
            <a:tailEnd/>
          </a:ln>
        </p:spPr>
      </p:pic>
      <p:sp>
        <p:nvSpPr>
          <p:cNvPr id="7" name="正方形/長方形 6"/>
          <p:cNvSpPr/>
          <p:nvPr/>
        </p:nvSpPr>
        <p:spPr bwMode="auto">
          <a:xfrm>
            <a:off x="1295400" y="3352800"/>
            <a:ext cx="685800" cy="762000"/>
          </a:xfrm>
          <a:prstGeom prst="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9" name="正方形/長方形 8"/>
          <p:cNvSpPr/>
          <p:nvPr/>
        </p:nvSpPr>
        <p:spPr bwMode="auto">
          <a:xfrm>
            <a:off x="1295400" y="4267200"/>
            <a:ext cx="685800" cy="762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1" name="正方形/長方形 10"/>
          <p:cNvSpPr/>
          <p:nvPr/>
        </p:nvSpPr>
        <p:spPr bwMode="auto">
          <a:xfrm>
            <a:off x="457200" y="4267200"/>
            <a:ext cx="762000" cy="762000"/>
          </a:xfrm>
          <a:prstGeom prst="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2" name="正方形/長方形 11"/>
          <p:cNvSpPr/>
          <p:nvPr/>
        </p:nvSpPr>
        <p:spPr bwMode="auto">
          <a:xfrm>
            <a:off x="2057400" y="4267200"/>
            <a:ext cx="762000" cy="762000"/>
          </a:xfrm>
          <a:prstGeom prst="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3" name="正方形/長方形 12"/>
          <p:cNvSpPr/>
          <p:nvPr/>
        </p:nvSpPr>
        <p:spPr bwMode="auto">
          <a:xfrm>
            <a:off x="1295400" y="5181600"/>
            <a:ext cx="685800" cy="762000"/>
          </a:xfrm>
          <a:prstGeom prst="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8434" name="Rectangle 2"/>
          <p:cNvSpPr>
            <a:spLocks noGrp="1" noChangeArrowheads="1"/>
          </p:cNvSpPr>
          <p:nvPr>
            <p:ph type="title" sz="quarter"/>
          </p:nvPr>
        </p:nvSpPr>
        <p:spPr>
          <a:xfrm>
            <a:off x="76200" y="228600"/>
            <a:ext cx="4648200" cy="762000"/>
          </a:xfrm>
        </p:spPr>
        <p:txBody>
          <a:bodyPr/>
          <a:lstStyle/>
          <a:p>
            <a:pPr algn="l" eaLnBrk="1" hangingPunct="1"/>
            <a:r>
              <a:rPr lang="en-US" altLang="ja-JP" sz="2400" dirty="0" err="1" smtClean="0">
                <a:solidFill>
                  <a:srgbClr val="002060"/>
                </a:solidFill>
                <a:latin typeface="メイリオ" pitchFamily="50" charset="-128"/>
                <a:ea typeface="メイリオ" pitchFamily="50" charset="-128"/>
                <a:cs typeface="メイリオ" pitchFamily="50" charset="-128"/>
              </a:rPr>
              <a:t>Tomographic</a:t>
            </a:r>
            <a:r>
              <a:rPr lang="en-US" altLang="ja-JP" sz="2400" dirty="0" smtClean="0">
                <a:solidFill>
                  <a:srgbClr val="002060"/>
                </a:solidFill>
                <a:latin typeface="メイリオ" pitchFamily="50" charset="-128"/>
                <a:ea typeface="メイリオ" pitchFamily="50" charset="-128"/>
                <a:cs typeface="メイリオ" pitchFamily="50" charset="-128"/>
              </a:rPr>
              <a:t> </a:t>
            </a:r>
            <a:r>
              <a:rPr lang="en-US" altLang="ja-JP" sz="2400" dirty="0" err="1" smtClean="0">
                <a:solidFill>
                  <a:srgbClr val="002060"/>
                </a:solidFill>
                <a:latin typeface="メイリオ" pitchFamily="50" charset="-128"/>
                <a:ea typeface="メイリオ" pitchFamily="50" charset="-128"/>
                <a:cs typeface="メイリオ" pitchFamily="50" charset="-128"/>
              </a:rPr>
              <a:t>reconstructoin</a:t>
            </a:r>
            <a:endParaRPr lang="ja-JP" altLang="en-US" sz="2400" dirty="0" smtClean="0">
              <a:solidFill>
                <a:srgbClr val="002060"/>
              </a:solidFill>
              <a:latin typeface="メイリオ" pitchFamily="50" charset="-128"/>
              <a:ea typeface="メイリオ" pitchFamily="50" charset="-128"/>
              <a:cs typeface="メイリオ" pitchFamily="50"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609600" y="1066800"/>
            <a:ext cx="7924800" cy="1938992"/>
          </a:xfrm>
          <a:prstGeom prst="rect">
            <a:avLst/>
          </a:prstGeom>
          <a:noFill/>
          <a:ln w="9525">
            <a:noFill/>
            <a:miter lim="800000"/>
            <a:headEnd/>
            <a:tailEnd/>
          </a:ln>
        </p:spPr>
        <p:txBody>
          <a:bodyPr>
            <a:spAutoFit/>
          </a:bodyPr>
          <a:lstStyle/>
          <a:p>
            <a:pPr>
              <a:spcBef>
                <a:spcPct val="50000"/>
              </a:spcBef>
            </a:pPr>
            <a:r>
              <a:rPr lang="ja-JP" altLang="en-US" sz="2000" dirty="0" smtClean="0">
                <a:latin typeface="メイリオ" pitchFamily="50" charset="-128"/>
                <a:ea typeface="メイリオ" pitchFamily="50" charset="-128"/>
                <a:cs typeface="メイリオ" pitchFamily="50" charset="-128"/>
              </a:rPr>
              <a:t>フーリエ空間での推定アルゴリズム</a:t>
            </a:r>
            <a:r>
              <a:rPr lang="ja-JP" altLang="en-US" sz="2000" dirty="0">
                <a:latin typeface="メイリオ" pitchFamily="50" charset="-128"/>
                <a:ea typeface="メイリオ" pitchFamily="50" charset="-128"/>
                <a:cs typeface="メイリオ" pitchFamily="50" charset="-128"/>
              </a:rPr>
              <a:t>を用いて計算</a:t>
            </a:r>
            <a:r>
              <a:rPr lang="ja-JP" altLang="en-US" sz="2000" dirty="0" smtClean="0">
                <a:latin typeface="メイリオ" pitchFamily="50" charset="-128"/>
                <a:ea typeface="メイリオ" pitchFamily="50" charset="-128"/>
                <a:cs typeface="メイリオ" pitchFamily="50" charset="-128"/>
              </a:rPr>
              <a:t>した実際</a:t>
            </a:r>
            <a:r>
              <a:rPr lang="ja-JP" altLang="en-US" sz="2000" dirty="0">
                <a:latin typeface="メイリオ" pitchFamily="50" charset="-128"/>
                <a:ea typeface="メイリオ" pitchFamily="50" charset="-128"/>
                <a:cs typeface="メイリオ" pitchFamily="50" charset="-128"/>
              </a:rPr>
              <a:t>の波面の推定結果の一例を下に示す。まだ十分な精度の推定ができていない。ガイド星の置き方のパラメータなどを変えてさらにテストをしてみる</a:t>
            </a:r>
            <a:r>
              <a:rPr lang="ja-JP" altLang="en-US" sz="2000" dirty="0" smtClean="0">
                <a:latin typeface="メイリオ" pitchFamily="50" charset="-128"/>
                <a:ea typeface="メイリオ" pitchFamily="50" charset="-128"/>
                <a:cs typeface="メイリオ" pitchFamily="50" charset="-128"/>
              </a:rPr>
              <a:t>。</a:t>
            </a:r>
            <a:r>
              <a:rPr lang="en-US" altLang="ja-JP" sz="2000" dirty="0" smtClean="0">
                <a:latin typeface="メイリオ" pitchFamily="50" charset="-128"/>
                <a:ea typeface="メイリオ" pitchFamily="50" charset="-128"/>
                <a:cs typeface="メイリオ" pitchFamily="50" charset="-128"/>
              </a:rPr>
              <a:t>(</a:t>
            </a:r>
            <a:r>
              <a:rPr lang="ja-JP" altLang="en-US" sz="2000" dirty="0" smtClean="0">
                <a:latin typeface="メイリオ" pitchFamily="50" charset="-128"/>
                <a:ea typeface="メイリオ" pitchFamily="50" charset="-128"/>
                <a:cs typeface="メイリオ" pitchFamily="50" charset="-128"/>
              </a:rPr>
              <a:t>詳しくは</a:t>
            </a:r>
            <a:r>
              <a:rPr lang="en-US" altLang="ja-JP" sz="2000" dirty="0" smtClean="0">
                <a:latin typeface="メイリオ" pitchFamily="50" charset="-128"/>
                <a:ea typeface="メイリオ" pitchFamily="50" charset="-128"/>
                <a:cs typeface="メイリオ" pitchFamily="50" charset="-128"/>
              </a:rPr>
              <a:t>http://www.astr.tohoku.ac.jp/~akiyama/index_Res_TMTinst.html)</a:t>
            </a:r>
            <a:endParaRPr lang="en-US" altLang="ja-JP" sz="2000" dirty="0">
              <a:latin typeface="メイリオ" pitchFamily="50" charset="-128"/>
              <a:ea typeface="メイリオ" pitchFamily="50" charset="-128"/>
              <a:cs typeface="メイリオ" pitchFamily="50" charset="-128"/>
            </a:endParaRPr>
          </a:p>
        </p:txBody>
      </p:sp>
      <p:pic>
        <p:nvPicPr>
          <p:cNvPr id="19460" name="Picture 4"/>
          <p:cNvPicPr>
            <a:picLocks noChangeAspect="1" noChangeArrowheads="1"/>
          </p:cNvPicPr>
          <p:nvPr/>
        </p:nvPicPr>
        <p:blipFill>
          <a:blip r:embed="rId2" cstate="print"/>
          <a:srcRect/>
          <a:stretch>
            <a:fillRect/>
          </a:stretch>
        </p:blipFill>
        <p:spPr bwMode="auto">
          <a:xfrm>
            <a:off x="228600" y="3265487"/>
            <a:ext cx="2057400" cy="2057400"/>
          </a:xfrm>
          <a:prstGeom prst="rect">
            <a:avLst/>
          </a:prstGeom>
          <a:noFill/>
          <a:ln w="9525">
            <a:noFill/>
            <a:miter lim="800000"/>
            <a:headEnd/>
            <a:tailEnd/>
          </a:ln>
        </p:spPr>
      </p:pic>
      <p:pic>
        <p:nvPicPr>
          <p:cNvPr id="19461" name="Picture 5"/>
          <p:cNvPicPr>
            <a:picLocks noChangeAspect="1" noChangeArrowheads="1"/>
          </p:cNvPicPr>
          <p:nvPr/>
        </p:nvPicPr>
        <p:blipFill>
          <a:blip r:embed="rId3" cstate="print"/>
          <a:srcRect/>
          <a:stretch>
            <a:fillRect/>
          </a:stretch>
        </p:blipFill>
        <p:spPr bwMode="auto">
          <a:xfrm>
            <a:off x="2438400" y="3265487"/>
            <a:ext cx="2057400" cy="2057400"/>
          </a:xfrm>
          <a:prstGeom prst="rect">
            <a:avLst/>
          </a:prstGeom>
          <a:noFill/>
          <a:ln w="9525">
            <a:noFill/>
            <a:miter lim="800000"/>
            <a:headEnd/>
            <a:tailEnd/>
          </a:ln>
        </p:spPr>
      </p:pic>
      <p:pic>
        <p:nvPicPr>
          <p:cNvPr id="19462" name="Picture 6"/>
          <p:cNvPicPr>
            <a:picLocks noChangeAspect="1" noChangeArrowheads="1"/>
          </p:cNvPicPr>
          <p:nvPr/>
        </p:nvPicPr>
        <p:blipFill>
          <a:blip r:embed="rId4" cstate="print"/>
          <a:srcRect/>
          <a:stretch>
            <a:fillRect/>
          </a:stretch>
        </p:blipFill>
        <p:spPr bwMode="auto">
          <a:xfrm>
            <a:off x="4648200" y="3265487"/>
            <a:ext cx="2057400" cy="2057400"/>
          </a:xfrm>
          <a:prstGeom prst="rect">
            <a:avLst/>
          </a:prstGeom>
          <a:noFill/>
          <a:ln w="9525">
            <a:noFill/>
            <a:miter lim="800000"/>
            <a:headEnd/>
            <a:tailEnd/>
          </a:ln>
        </p:spPr>
      </p:pic>
      <p:pic>
        <p:nvPicPr>
          <p:cNvPr id="19463" name="Picture 7"/>
          <p:cNvPicPr>
            <a:picLocks noChangeAspect="1" noChangeArrowheads="1"/>
          </p:cNvPicPr>
          <p:nvPr/>
        </p:nvPicPr>
        <p:blipFill>
          <a:blip r:embed="rId5" cstate="print"/>
          <a:srcRect/>
          <a:stretch>
            <a:fillRect/>
          </a:stretch>
        </p:blipFill>
        <p:spPr bwMode="auto">
          <a:xfrm>
            <a:off x="6858000" y="3265487"/>
            <a:ext cx="2057400" cy="2057400"/>
          </a:xfrm>
          <a:prstGeom prst="rect">
            <a:avLst/>
          </a:prstGeom>
          <a:noFill/>
          <a:ln w="9525">
            <a:noFill/>
            <a:miter lim="800000"/>
            <a:headEnd/>
            <a:tailEnd/>
          </a:ln>
        </p:spPr>
      </p:pic>
      <p:sp>
        <p:nvSpPr>
          <p:cNvPr id="19464" name="Text Box 9"/>
          <p:cNvSpPr txBox="1">
            <a:spLocks noChangeArrowheads="1"/>
          </p:cNvSpPr>
          <p:nvPr/>
        </p:nvSpPr>
        <p:spPr bwMode="auto">
          <a:xfrm>
            <a:off x="239713" y="5399087"/>
            <a:ext cx="2046287" cy="1077913"/>
          </a:xfrm>
          <a:prstGeom prst="rect">
            <a:avLst/>
          </a:prstGeom>
          <a:solidFill>
            <a:schemeClr val="bg1"/>
          </a:solidFill>
          <a:ln w="9525">
            <a:noFill/>
            <a:miter lim="800000"/>
            <a:headEnd/>
            <a:tailEnd/>
          </a:ln>
        </p:spPr>
        <p:txBody>
          <a:bodyPr wrap="none">
            <a:spAutoFit/>
          </a:bodyPr>
          <a:lstStyle/>
          <a:p>
            <a:pPr algn="ctr"/>
            <a:r>
              <a:rPr lang="ja-JP" altLang="en-US" sz="1600"/>
              <a:t>ターゲット方向の波面</a:t>
            </a:r>
            <a:endParaRPr lang="en-US" altLang="ja-JP" sz="1600"/>
          </a:p>
          <a:p>
            <a:pPr algn="ctr"/>
            <a:endParaRPr lang="en-US" altLang="ja-JP" sz="1600"/>
          </a:p>
          <a:p>
            <a:pPr algn="ctr"/>
            <a:r>
              <a:rPr lang="en-US" altLang="ja-JP" sz="1600"/>
              <a:t>MK r0=0.20m</a:t>
            </a:r>
          </a:p>
          <a:p>
            <a:pPr algn="ctr"/>
            <a:r>
              <a:rPr lang="en-US" altLang="ja-JP" sz="1600"/>
              <a:t>RMS=3405nm</a:t>
            </a:r>
            <a:endParaRPr lang="ja-JP" altLang="en-US" sz="1600"/>
          </a:p>
        </p:txBody>
      </p:sp>
      <p:sp>
        <p:nvSpPr>
          <p:cNvPr id="19465" name="Text Box 9"/>
          <p:cNvSpPr txBox="1">
            <a:spLocks noChangeArrowheads="1"/>
          </p:cNvSpPr>
          <p:nvPr/>
        </p:nvSpPr>
        <p:spPr bwMode="auto">
          <a:xfrm>
            <a:off x="2916238" y="5410200"/>
            <a:ext cx="1350962" cy="338138"/>
          </a:xfrm>
          <a:prstGeom prst="rect">
            <a:avLst/>
          </a:prstGeom>
          <a:solidFill>
            <a:schemeClr val="bg1"/>
          </a:solidFill>
          <a:ln w="9525">
            <a:noFill/>
            <a:miter lim="800000"/>
            <a:headEnd/>
            <a:tailEnd/>
          </a:ln>
        </p:spPr>
        <p:txBody>
          <a:bodyPr wrap="none">
            <a:spAutoFit/>
          </a:bodyPr>
          <a:lstStyle/>
          <a:p>
            <a:pPr algn="ctr"/>
            <a:r>
              <a:rPr lang="ja-JP" altLang="en-US" sz="1600"/>
              <a:t>推定した波面</a:t>
            </a:r>
          </a:p>
        </p:txBody>
      </p:sp>
      <p:sp>
        <p:nvSpPr>
          <p:cNvPr id="19466" name="Text Box 9"/>
          <p:cNvSpPr txBox="1">
            <a:spLocks noChangeArrowheads="1"/>
          </p:cNvSpPr>
          <p:nvPr/>
        </p:nvSpPr>
        <p:spPr bwMode="auto">
          <a:xfrm>
            <a:off x="4945063" y="5322887"/>
            <a:ext cx="1531937" cy="1077913"/>
          </a:xfrm>
          <a:prstGeom prst="rect">
            <a:avLst/>
          </a:prstGeom>
          <a:solidFill>
            <a:schemeClr val="bg1"/>
          </a:solidFill>
          <a:ln w="9525">
            <a:noFill/>
            <a:miter lim="800000"/>
            <a:headEnd/>
            <a:tailEnd/>
          </a:ln>
        </p:spPr>
        <p:txBody>
          <a:bodyPr wrap="none">
            <a:spAutoFit/>
          </a:bodyPr>
          <a:lstStyle/>
          <a:p>
            <a:pPr algn="ctr"/>
            <a:r>
              <a:rPr lang="ja-JP" altLang="en-US" sz="1600" dirty="0"/>
              <a:t>推定の残差</a:t>
            </a:r>
            <a:endParaRPr lang="en-US" altLang="ja-JP" sz="1600" dirty="0"/>
          </a:p>
          <a:p>
            <a:pPr algn="ctr"/>
            <a:r>
              <a:rPr lang="ja-JP" altLang="en-US" sz="1600" dirty="0"/>
              <a:t>（同じスケール）</a:t>
            </a:r>
            <a:endParaRPr lang="en-US" altLang="ja-JP" sz="1600" dirty="0"/>
          </a:p>
          <a:p>
            <a:pPr algn="ctr"/>
            <a:endParaRPr lang="en-US" altLang="ja-JP" sz="1600" dirty="0"/>
          </a:p>
          <a:p>
            <a:pPr algn="ctr"/>
            <a:r>
              <a:rPr lang="en-US" altLang="ja-JP" sz="1600" dirty="0" smtClean="0"/>
              <a:t>RMS=176nm</a:t>
            </a:r>
            <a:endParaRPr lang="ja-JP" altLang="en-US" sz="1600" dirty="0"/>
          </a:p>
        </p:txBody>
      </p:sp>
      <p:sp>
        <p:nvSpPr>
          <p:cNvPr id="19467" name="Text Box 9"/>
          <p:cNvSpPr txBox="1">
            <a:spLocks noChangeArrowheads="1"/>
          </p:cNvSpPr>
          <p:nvPr/>
        </p:nvSpPr>
        <p:spPr bwMode="auto">
          <a:xfrm>
            <a:off x="7162800" y="5322887"/>
            <a:ext cx="1211263" cy="584200"/>
          </a:xfrm>
          <a:prstGeom prst="rect">
            <a:avLst/>
          </a:prstGeom>
          <a:solidFill>
            <a:schemeClr val="bg1"/>
          </a:solidFill>
          <a:ln w="9525">
            <a:noFill/>
            <a:miter lim="800000"/>
            <a:headEnd/>
            <a:tailEnd/>
          </a:ln>
        </p:spPr>
        <p:txBody>
          <a:bodyPr wrap="none">
            <a:spAutoFit/>
          </a:bodyPr>
          <a:lstStyle/>
          <a:p>
            <a:pPr algn="ctr"/>
            <a:r>
              <a:rPr lang="ja-JP" altLang="en-US" sz="1600" dirty="0"/>
              <a:t>推定の残差</a:t>
            </a:r>
            <a:endParaRPr lang="en-US" altLang="ja-JP" sz="1600" dirty="0"/>
          </a:p>
          <a:p>
            <a:pPr algn="ctr"/>
            <a:r>
              <a:rPr lang="ja-JP" altLang="en-US" sz="1600" dirty="0"/>
              <a:t>（強調）</a:t>
            </a:r>
          </a:p>
        </p:txBody>
      </p:sp>
      <p:sp>
        <p:nvSpPr>
          <p:cNvPr id="13" name="Rectangle 2"/>
          <p:cNvSpPr txBox="1">
            <a:spLocks noChangeArrowheads="1"/>
          </p:cNvSpPr>
          <p:nvPr/>
        </p:nvSpPr>
        <p:spPr bwMode="auto">
          <a:xfrm>
            <a:off x="76200" y="228600"/>
            <a:ext cx="46482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0" cap="none" spc="0" normalizeH="0" baseline="0" noProof="0" smtClean="0">
                <a:ln>
                  <a:noFill/>
                </a:ln>
                <a:solidFill>
                  <a:srgbClr val="002060"/>
                </a:solidFill>
                <a:effectLst/>
                <a:uLnTx/>
                <a:uFillTx/>
                <a:latin typeface="メイリオ" pitchFamily="50" charset="-128"/>
                <a:ea typeface="メイリオ" pitchFamily="50" charset="-128"/>
                <a:cs typeface="メイリオ" pitchFamily="50" charset="-128"/>
              </a:rPr>
              <a:t>Tomographic reconstructoin</a:t>
            </a:r>
            <a:endParaRPr kumimoji="1" lang="ja-JP" altLang="en-US" sz="2400" b="0" i="0" u="none" strike="noStrike" kern="0" cap="none" spc="0" normalizeH="0" baseline="0" noProof="0" dirty="0" smtClean="0">
              <a:ln>
                <a:noFill/>
              </a:ln>
              <a:solidFill>
                <a:srgbClr val="002060"/>
              </a:solidFill>
              <a:effectLst/>
              <a:uLnTx/>
              <a:uFillTx/>
              <a:latin typeface="メイリオ" pitchFamily="50" charset="-128"/>
              <a:ea typeface="メイリオ" pitchFamily="50" charset="-128"/>
              <a:cs typeface="メイリオ" pitchFamily="50"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838200" y="1101090"/>
            <a:ext cx="7391400" cy="5909310"/>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p"/>
            </a:pPr>
            <a:endParaRPr lang="en-US" altLang="ja-JP" sz="2000" dirty="0" smtClean="0">
              <a:latin typeface="メイリオ" pitchFamily="50" charset="-128"/>
              <a:ea typeface="メイリオ" pitchFamily="50" charset="-128"/>
            </a:endParaRPr>
          </a:p>
          <a:p>
            <a:pPr marL="342900" indent="-342900">
              <a:spcBef>
                <a:spcPct val="50000"/>
              </a:spcBef>
              <a:buFont typeface="Wingdings" pitchFamily="2" charset="2"/>
              <a:buChar char="p"/>
            </a:pPr>
            <a:r>
              <a:rPr lang="en-US" altLang="ja-JP" sz="2000" dirty="0" smtClean="0">
                <a:latin typeface="メイリオ" pitchFamily="50" charset="-128"/>
                <a:ea typeface="メイリオ" pitchFamily="50" charset="-128"/>
              </a:rPr>
              <a:t>GPGPU </a:t>
            </a:r>
            <a:r>
              <a:rPr lang="ja-JP" altLang="en-US" sz="2000" dirty="0" smtClean="0">
                <a:latin typeface="メイリオ" pitchFamily="50" charset="-128"/>
                <a:ea typeface="メイリオ" pitchFamily="50" charset="-128"/>
              </a:rPr>
              <a:t>による高速並列計算の導入</a:t>
            </a:r>
            <a:endParaRPr lang="en-US" altLang="ja-JP" sz="2000" dirty="0" smtClean="0">
              <a:latin typeface="メイリオ" pitchFamily="50" charset="-128"/>
              <a:ea typeface="メイリオ" pitchFamily="50" charset="-128"/>
            </a:endParaRPr>
          </a:p>
          <a:p>
            <a:pPr marL="800100" lvl="2" indent="-342900">
              <a:spcBef>
                <a:spcPct val="50000"/>
              </a:spcBef>
              <a:buFont typeface="Arial" pitchFamily="34" charset="0"/>
              <a:buChar char="•"/>
            </a:pPr>
            <a:r>
              <a:rPr lang="ja-JP" altLang="en-US" dirty="0" smtClean="0">
                <a:latin typeface="メイリオ" pitchFamily="50" charset="-128"/>
                <a:ea typeface="メイリオ" pitchFamily="50" charset="-128"/>
              </a:rPr>
              <a:t>波面センサーから出てくるデータレートは </a:t>
            </a:r>
            <a:r>
              <a:rPr lang="en-US" altLang="ja-JP" dirty="0" smtClean="0">
                <a:latin typeface="メイリオ" pitchFamily="50" charset="-128"/>
                <a:ea typeface="メイリオ" pitchFamily="50" charset="-128"/>
              </a:rPr>
              <a:t>180Mbyte/s/WFS </a:t>
            </a:r>
            <a:r>
              <a:rPr lang="ja-JP" altLang="en-US" dirty="0" smtClean="0">
                <a:latin typeface="メイリオ" pitchFamily="50" charset="-128"/>
                <a:ea typeface="メイリオ" pitchFamily="50" charset="-128"/>
              </a:rPr>
              <a:t>程度。</a:t>
            </a:r>
            <a:endParaRPr lang="en-US" altLang="ja-JP" dirty="0" smtClean="0">
              <a:latin typeface="メイリオ" pitchFamily="50" charset="-128"/>
              <a:ea typeface="メイリオ" pitchFamily="50" charset="-128"/>
            </a:endParaRPr>
          </a:p>
          <a:p>
            <a:pPr marL="800100" lvl="2" indent="-342900">
              <a:spcBef>
                <a:spcPct val="50000"/>
              </a:spcBef>
              <a:buFont typeface="Arial" pitchFamily="34" charset="0"/>
              <a:buChar char="•"/>
            </a:pPr>
            <a:r>
              <a:rPr lang="ja-JP" altLang="en-US" dirty="0" smtClean="0">
                <a:latin typeface="メイリオ" pitchFamily="50" charset="-128"/>
                <a:ea typeface="メイリオ" pitchFamily="50" charset="-128"/>
              </a:rPr>
              <a:t>おもな演算は行列の掛け算。データ転送速度が十分早ければ十分高速に計算可能。</a:t>
            </a:r>
            <a:r>
              <a:rPr lang="en-US" altLang="ja-JP" dirty="0" smtClean="0">
                <a:latin typeface="メイリオ" pitchFamily="50" charset="-128"/>
                <a:ea typeface="メイリオ" pitchFamily="50" charset="-128"/>
              </a:rPr>
              <a:t>Required: 200 </a:t>
            </a:r>
            <a:r>
              <a:rPr lang="en-US" altLang="ja-JP" dirty="0" err="1" smtClean="0">
                <a:latin typeface="メイリオ" pitchFamily="50" charset="-128"/>
                <a:ea typeface="メイリオ" pitchFamily="50" charset="-128"/>
              </a:rPr>
              <a:t>Gflops</a:t>
            </a:r>
            <a:r>
              <a:rPr lang="en-US" altLang="ja-JP" dirty="0" smtClean="0">
                <a:latin typeface="メイリオ" pitchFamily="50" charset="-128"/>
                <a:ea typeface="メイリオ" pitchFamily="50" charset="-128"/>
              </a:rPr>
              <a:t> &lt; Current: 500 </a:t>
            </a:r>
            <a:r>
              <a:rPr lang="en-US" altLang="ja-JP" dirty="0" err="1" smtClean="0">
                <a:latin typeface="メイリオ" pitchFamily="50" charset="-128"/>
                <a:ea typeface="メイリオ" pitchFamily="50" charset="-128"/>
              </a:rPr>
              <a:t>Gflops</a:t>
            </a:r>
            <a:endParaRPr lang="en-US" altLang="ja-JP" dirty="0" smtClean="0">
              <a:latin typeface="メイリオ" pitchFamily="50" charset="-128"/>
              <a:ea typeface="メイリオ" pitchFamily="50" charset="-128"/>
            </a:endParaRPr>
          </a:p>
          <a:p>
            <a:pPr marL="800100" lvl="2" indent="-342900">
              <a:spcBef>
                <a:spcPct val="50000"/>
              </a:spcBef>
              <a:buFont typeface="Arial" pitchFamily="34" charset="0"/>
              <a:buChar char="•"/>
            </a:pPr>
            <a:r>
              <a:rPr lang="ja-JP" altLang="en-US" sz="2000" dirty="0" smtClean="0">
                <a:latin typeface="メイリオ" pitchFamily="50" charset="-128"/>
                <a:ea typeface="メイリオ" pitchFamily="50" charset="-128"/>
              </a:rPr>
              <a:t>実際に後述する実験室システムに</a:t>
            </a:r>
            <a:r>
              <a:rPr lang="en-US" altLang="ja-JP" sz="2000" dirty="0" smtClean="0">
                <a:latin typeface="メイリオ" pitchFamily="50" charset="-128"/>
                <a:ea typeface="メイリオ" pitchFamily="50" charset="-128"/>
              </a:rPr>
              <a:t>GPU</a:t>
            </a:r>
            <a:r>
              <a:rPr lang="ja-JP" altLang="en-US" sz="2000" dirty="0" smtClean="0">
                <a:latin typeface="メイリオ" pitchFamily="50" charset="-128"/>
                <a:ea typeface="メイリオ" pitchFamily="50" charset="-128"/>
              </a:rPr>
              <a:t>搭載の</a:t>
            </a:r>
            <a:r>
              <a:rPr lang="en-US" altLang="ja-JP" sz="2000" dirty="0" smtClean="0">
                <a:latin typeface="メイリオ" pitchFamily="50" charset="-128"/>
                <a:ea typeface="メイリオ" pitchFamily="50" charset="-128"/>
              </a:rPr>
              <a:t>PC</a:t>
            </a:r>
            <a:r>
              <a:rPr lang="ja-JP" altLang="en-US" sz="2000" dirty="0" smtClean="0">
                <a:latin typeface="メイリオ" pitchFamily="50" charset="-128"/>
                <a:ea typeface="メイリオ" pitchFamily="50" charset="-128"/>
              </a:rPr>
              <a:t>を組み込んで実証する。</a:t>
            </a:r>
            <a:endParaRPr lang="en-US" altLang="ja-JP" sz="2000" dirty="0" smtClean="0">
              <a:latin typeface="メイリオ" pitchFamily="50" charset="-128"/>
              <a:ea typeface="メイリオ" pitchFamily="50" charset="-128"/>
            </a:endParaRPr>
          </a:p>
          <a:p>
            <a:pPr marL="800100" lvl="1" indent="-342900">
              <a:spcBef>
                <a:spcPct val="50000"/>
              </a:spcBef>
              <a:buFont typeface="Arial" pitchFamily="34" charset="0"/>
              <a:buChar char="•"/>
            </a:pPr>
            <a:endParaRPr lang="en-US" altLang="ja-JP" sz="2000" dirty="0" smtClean="0">
              <a:latin typeface="メイリオ" pitchFamily="50" charset="-128"/>
              <a:ea typeface="メイリオ" pitchFamily="50" charset="-128"/>
            </a:endParaRPr>
          </a:p>
          <a:p>
            <a:pPr marL="342900" indent="-342900">
              <a:spcBef>
                <a:spcPct val="50000"/>
              </a:spcBef>
              <a:buFont typeface="Wingdings" pitchFamily="2" charset="2"/>
              <a:buChar char="p"/>
            </a:pPr>
            <a:r>
              <a:rPr lang="ja-JP" altLang="en-US" sz="2000" dirty="0" smtClean="0">
                <a:latin typeface="メイリオ" pitchFamily="50" charset="-128"/>
                <a:ea typeface="メイリオ" pitchFamily="50" charset="-128"/>
              </a:rPr>
              <a:t>アルゴリズムの確立</a:t>
            </a:r>
            <a:endParaRPr lang="en-US" altLang="ja-JP" sz="2000" dirty="0" smtClean="0">
              <a:latin typeface="メイリオ" pitchFamily="50" charset="-128"/>
              <a:ea typeface="メイリオ" pitchFamily="50" charset="-128"/>
            </a:endParaRPr>
          </a:p>
          <a:p>
            <a:pPr marL="800100" lvl="1" indent="-342900">
              <a:spcBef>
                <a:spcPct val="50000"/>
              </a:spcBef>
              <a:buFont typeface="Arial" pitchFamily="34" charset="0"/>
              <a:buChar char="•"/>
            </a:pPr>
            <a:r>
              <a:rPr lang="ja-JP" altLang="en-US" sz="2000" dirty="0" smtClean="0">
                <a:latin typeface="メイリオ" pitchFamily="50" charset="-128"/>
                <a:ea typeface="メイリオ" pitchFamily="50" charset="-128"/>
              </a:rPr>
              <a:t>どこまで推定精度を上げられるか？</a:t>
            </a:r>
            <a:endParaRPr lang="en-US" altLang="ja-JP" sz="2000" dirty="0" smtClean="0">
              <a:latin typeface="メイリオ" pitchFamily="50" charset="-128"/>
              <a:ea typeface="メイリオ" pitchFamily="50" charset="-128"/>
            </a:endParaRPr>
          </a:p>
          <a:p>
            <a:pPr marL="800100" lvl="1" indent="-342900">
              <a:spcBef>
                <a:spcPct val="50000"/>
              </a:spcBef>
              <a:buFont typeface="Arial" pitchFamily="34" charset="0"/>
              <a:buChar char="•"/>
            </a:pPr>
            <a:r>
              <a:rPr lang="ja-JP" altLang="en-US" sz="2000" dirty="0" smtClean="0">
                <a:latin typeface="メイリオ" pitchFamily="50" charset="-128"/>
                <a:ea typeface="メイリオ" pitchFamily="50" charset="-128"/>
              </a:rPr>
              <a:t>数理科学分野との連携を始める。新学術</a:t>
            </a:r>
            <a:r>
              <a:rPr lang="en-US" altLang="ja-JP" sz="2000" dirty="0" smtClean="0">
                <a:latin typeface="メイリオ" pitchFamily="50" charset="-128"/>
                <a:ea typeface="メイリオ" pitchFamily="50" charset="-128"/>
              </a:rPr>
              <a:t>(</a:t>
            </a:r>
            <a:r>
              <a:rPr lang="ja-JP" altLang="en-US" sz="2000" dirty="0" smtClean="0">
                <a:latin typeface="メイリオ" pitchFamily="50" charset="-128"/>
                <a:ea typeface="メイリオ" pitchFamily="50" charset="-128"/>
              </a:rPr>
              <a:t>画像科学</a:t>
            </a:r>
            <a:r>
              <a:rPr lang="en-US" altLang="ja-JP" sz="2000" dirty="0" smtClean="0">
                <a:latin typeface="メイリオ" pitchFamily="50" charset="-128"/>
                <a:ea typeface="メイリオ" pitchFamily="50" charset="-128"/>
              </a:rPr>
              <a:t>)</a:t>
            </a:r>
            <a:r>
              <a:rPr lang="ja-JP" altLang="en-US" sz="2000" dirty="0" smtClean="0">
                <a:latin typeface="メイリオ" pitchFamily="50" charset="-128"/>
                <a:ea typeface="メイリオ" pitchFamily="50" charset="-128"/>
              </a:rPr>
              <a:t>に参加。</a:t>
            </a:r>
            <a:endParaRPr lang="en-US" altLang="ja-JP" sz="2000" dirty="0" smtClean="0">
              <a:latin typeface="メイリオ" pitchFamily="50" charset="-128"/>
              <a:ea typeface="メイリオ" pitchFamily="50" charset="-128"/>
            </a:endParaRPr>
          </a:p>
          <a:p>
            <a:pPr marL="342900" indent="-342900">
              <a:spcBef>
                <a:spcPct val="50000"/>
              </a:spcBef>
            </a:pPr>
            <a:endParaRPr lang="ja-JP" altLang="en-US" sz="2000" dirty="0">
              <a:latin typeface="メイリオ" pitchFamily="50" charset="-128"/>
              <a:ea typeface="メイリオ" pitchFamily="50" charset="-128"/>
            </a:endParaRPr>
          </a:p>
        </p:txBody>
      </p:sp>
      <p:sp>
        <p:nvSpPr>
          <p:cNvPr id="4" name="Text Box 4"/>
          <p:cNvSpPr txBox="1">
            <a:spLocks noChangeArrowheads="1"/>
          </p:cNvSpPr>
          <p:nvPr/>
        </p:nvSpPr>
        <p:spPr bwMode="auto">
          <a:xfrm>
            <a:off x="152400" y="514290"/>
            <a:ext cx="8991600" cy="400110"/>
          </a:xfrm>
          <a:prstGeom prst="rect">
            <a:avLst/>
          </a:prstGeom>
          <a:noFill/>
          <a:ln w="9525">
            <a:noFill/>
            <a:miter lim="800000"/>
            <a:headEnd/>
            <a:tailEnd/>
          </a:ln>
        </p:spPr>
        <p:txBody>
          <a:bodyPr>
            <a:spAutoFit/>
          </a:bodyPr>
          <a:lstStyle/>
          <a:p>
            <a:pPr>
              <a:spcBef>
                <a:spcPct val="50000"/>
              </a:spcBef>
            </a:pPr>
            <a:r>
              <a:rPr lang="en-US" altLang="ja-JP" sz="2000" dirty="0" err="1" smtClean="0">
                <a:solidFill>
                  <a:srgbClr val="002060"/>
                </a:solidFill>
                <a:latin typeface="メイリオ" pitchFamily="50" charset="-128"/>
                <a:ea typeface="メイリオ" pitchFamily="50" charset="-128"/>
              </a:rPr>
              <a:t>Tomographic</a:t>
            </a:r>
            <a:r>
              <a:rPr lang="en-US" altLang="ja-JP" sz="2000" dirty="0" smtClean="0">
                <a:solidFill>
                  <a:srgbClr val="002060"/>
                </a:solidFill>
                <a:latin typeface="メイリオ" pitchFamily="50" charset="-128"/>
                <a:ea typeface="メイリオ" pitchFamily="50" charset="-128"/>
              </a:rPr>
              <a:t> reconstruction</a:t>
            </a:r>
          </a:p>
        </p:txBody>
      </p:sp>
      <p:pic>
        <p:nvPicPr>
          <p:cNvPr id="5" name="Picture 2"/>
          <p:cNvPicPr>
            <a:picLocks noChangeAspect="1" noChangeArrowheads="1"/>
          </p:cNvPicPr>
          <p:nvPr/>
        </p:nvPicPr>
        <p:blipFill>
          <a:blip r:embed="rId2" cstate="print"/>
          <a:srcRect/>
          <a:stretch>
            <a:fillRect/>
          </a:stretch>
        </p:blipFill>
        <p:spPr bwMode="auto">
          <a:xfrm>
            <a:off x="5791200" y="833735"/>
            <a:ext cx="1693333"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17" name="Text Box 45"/>
          <p:cNvSpPr txBox="1">
            <a:spLocks noChangeArrowheads="1"/>
          </p:cNvSpPr>
          <p:nvPr/>
        </p:nvSpPr>
        <p:spPr bwMode="auto">
          <a:xfrm>
            <a:off x="838200" y="1210270"/>
            <a:ext cx="8001000" cy="923330"/>
          </a:xfrm>
          <a:prstGeom prst="rect">
            <a:avLst/>
          </a:prstGeom>
          <a:noFill/>
          <a:ln w="9525">
            <a:noFill/>
            <a:miter lim="800000"/>
            <a:headEnd/>
            <a:tailEnd/>
          </a:ln>
          <a:effectLst/>
        </p:spPr>
        <p:txBody>
          <a:bodyPr>
            <a:spAutoFit/>
          </a:bodyPr>
          <a:lstStyle/>
          <a:p>
            <a:pPr marL="342900" indent="-342900">
              <a:spcBef>
                <a:spcPct val="50000"/>
              </a:spcBef>
            </a:pPr>
            <a:r>
              <a:rPr lang="ja-JP" altLang="en-US" dirty="0" smtClean="0">
                <a:latin typeface="メイリオ" pitchFamily="50" charset="-128"/>
                <a:ea typeface="メイリオ" pitchFamily="50" charset="-128"/>
              </a:rPr>
              <a:t>実験室で多天体補償光学系のシミュレーションを行う。模擬ガイド星、大気乱流、波面計測を組み合わせ、実際に可変形鏡を動かしたうえで、赤外線で点源の観測を行う。</a:t>
            </a:r>
            <a:endParaRPr lang="ja-JP" altLang="en-US" dirty="0">
              <a:latin typeface="メイリオ" pitchFamily="50" charset="-128"/>
              <a:ea typeface="メイリオ" pitchFamily="50" charset="-128"/>
            </a:endParaRPr>
          </a:p>
        </p:txBody>
      </p:sp>
      <p:pic>
        <p:nvPicPr>
          <p:cNvPr id="10" name="図 9" descr="AOs_MOAO_testbed.jpg"/>
          <p:cNvPicPr>
            <a:picLocks noChangeAspect="1"/>
          </p:cNvPicPr>
          <p:nvPr/>
        </p:nvPicPr>
        <p:blipFill>
          <a:blip r:embed="rId2" cstate="print"/>
          <a:stretch>
            <a:fillRect/>
          </a:stretch>
        </p:blipFill>
        <p:spPr>
          <a:xfrm>
            <a:off x="0" y="2003875"/>
            <a:ext cx="9144000" cy="4092125"/>
          </a:xfrm>
          <a:prstGeom prst="rect">
            <a:avLst/>
          </a:prstGeom>
        </p:spPr>
      </p:pic>
      <p:sp>
        <p:nvSpPr>
          <p:cNvPr id="5" name="円/楕円 4"/>
          <p:cNvSpPr/>
          <p:nvPr/>
        </p:nvSpPr>
        <p:spPr bwMode="auto">
          <a:xfrm>
            <a:off x="6248400" y="3505200"/>
            <a:ext cx="457200" cy="1219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6" name="円/楕円 5"/>
          <p:cNvSpPr/>
          <p:nvPr/>
        </p:nvSpPr>
        <p:spPr bwMode="auto">
          <a:xfrm>
            <a:off x="6629400" y="5334000"/>
            <a:ext cx="2286000" cy="685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7" name="円/楕円 6"/>
          <p:cNvSpPr/>
          <p:nvPr/>
        </p:nvSpPr>
        <p:spPr bwMode="auto">
          <a:xfrm>
            <a:off x="6705600" y="2667000"/>
            <a:ext cx="457200" cy="838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8" name="Rectangle 2"/>
          <p:cNvSpPr txBox="1">
            <a:spLocks noChangeArrowheads="1"/>
          </p:cNvSpPr>
          <p:nvPr/>
        </p:nvSpPr>
        <p:spPr>
          <a:xfrm>
            <a:off x="457200" y="-228600"/>
            <a:ext cx="8229600" cy="914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0" cap="none" spc="0" normalizeH="0" baseline="0" noProof="0" dirty="0">
              <a:ln>
                <a:noFill/>
              </a:ln>
              <a:solidFill>
                <a:schemeClr val="tx2"/>
              </a:solidFill>
              <a:effectLst/>
              <a:uLnTx/>
              <a:uFillTx/>
              <a:latin typeface="+mj-lt"/>
              <a:ea typeface="+mj-ea"/>
              <a:cs typeface="+mj-cs"/>
            </a:endParaRPr>
          </a:p>
        </p:txBody>
      </p:sp>
      <p:sp>
        <p:nvSpPr>
          <p:cNvPr id="11" name="Rectangle 2"/>
          <p:cNvSpPr txBox="1">
            <a:spLocks noChangeArrowheads="1"/>
          </p:cNvSpPr>
          <p:nvPr/>
        </p:nvSpPr>
        <p:spPr bwMode="auto">
          <a:xfrm>
            <a:off x="1524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ja-JP" sz="2000" kern="0" dirty="0" smtClean="0">
                <a:solidFill>
                  <a:srgbClr val="002060"/>
                </a:solidFill>
                <a:latin typeface="メイリオ" pitchFamily="50" charset="-128"/>
                <a:ea typeface="メイリオ" pitchFamily="50" charset="-128"/>
                <a:cs typeface="+mj-cs"/>
              </a:rPr>
              <a:t>Optics lab. </a:t>
            </a:r>
            <a:r>
              <a:rPr lang="en-US" altLang="ja-JP" sz="2000" kern="0" dirty="0" err="1" smtClean="0">
                <a:solidFill>
                  <a:srgbClr val="002060"/>
                </a:solidFill>
                <a:latin typeface="メイリオ" pitchFamily="50" charset="-128"/>
                <a:ea typeface="メイリオ" pitchFamily="50" charset="-128"/>
                <a:cs typeface="+mj-cs"/>
              </a:rPr>
              <a:t>Simulater</a:t>
            </a:r>
            <a:r>
              <a:rPr lang="en-US" altLang="ja-JP" sz="2000" kern="0" dirty="0" smtClean="0">
                <a:solidFill>
                  <a:srgbClr val="002060"/>
                </a:solidFill>
                <a:latin typeface="メイリオ" pitchFamily="50" charset="-128"/>
                <a:ea typeface="メイリオ" pitchFamily="50" charset="-128"/>
                <a:cs typeface="+mj-cs"/>
              </a:rPr>
              <a:t> of MOAO system</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AOtestbed.jpg"/>
          <p:cNvPicPr>
            <a:picLocks noChangeAspect="1"/>
          </p:cNvPicPr>
          <p:nvPr/>
        </p:nvPicPr>
        <p:blipFill>
          <a:blip r:embed="rId2" cstate="print"/>
          <a:stretch>
            <a:fillRect/>
          </a:stretch>
        </p:blipFill>
        <p:spPr>
          <a:xfrm>
            <a:off x="914399" y="1200767"/>
            <a:ext cx="6553201" cy="5535894"/>
          </a:xfrm>
          <a:prstGeom prst="rect">
            <a:avLst/>
          </a:prstGeom>
        </p:spPr>
      </p:pic>
      <p:sp>
        <p:nvSpPr>
          <p:cNvPr id="6" name="Rectangle 2"/>
          <p:cNvSpPr txBox="1">
            <a:spLocks noChangeArrowheads="1"/>
          </p:cNvSpPr>
          <p:nvPr/>
        </p:nvSpPr>
        <p:spPr bwMode="auto">
          <a:xfrm>
            <a:off x="1524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ja-JP" sz="2000" kern="0" dirty="0" smtClean="0">
                <a:solidFill>
                  <a:srgbClr val="002060"/>
                </a:solidFill>
                <a:latin typeface="メイリオ" pitchFamily="50" charset="-128"/>
                <a:ea typeface="メイリオ" pitchFamily="50" charset="-128"/>
                <a:cs typeface="+mj-cs"/>
              </a:rPr>
              <a:t>Optics lab. </a:t>
            </a:r>
            <a:r>
              <a:rPr lang="en-US" altLang="ja-JP" sz="2000" kern="0" dirty="0" err="1" smtClean="0">
                <a:solidFill>
                  <a:srgbClr val="002060"/>
                </a:solidFill>
                <a:latin typeface="メイリオ" pitchFamily="50" charset="-128"/>
                <a:ea typeface="メイリオ" pitchFamily="50" charset="-128"/>
                <a:cs typeface="+mj-cs"/>
              </a:rPr>
              <a:t>Simulater</a:t>
            </a:r>
            <a:r>
              <a:rPr lang="en-US" altLang="ja-JP" sz="2000" kern="0" dirty="0" smtClean="0">
                <a:solidFill>
                  <a:srgbClr val="002060"/>
                </a:solidFill>
                <a:latin typeface="メイリオ" pitchFamily="50" charset="-128"/>
                <a:ea typeface="メイリオ" pitchFamily="50" charset="-128"/>
                <a:cs typeface="+mj-cs"/>
              </a:rPr>
              <a:t> of MOAO system </a:t>
            </a:r>
            <a:r>
              <a:rPr lang="en-US" altLang="ja-JP" kern="0" dirty="0" smtClean="0">
                <a:solidFill>
                  <a:srgbClr val="002060"/>
                </a:solidFill>
                <a:latin typeface="メイリオ" pitchFamily="50" charset="-128"/>
                <a:ea typeface="メイリオ" pitchFamily="50" charset="-128"/>
                <a:cs typeface="+mj-cs"/>
              </a:rPr>
              <a:t>(B4 </a:t>
            </a:r>
            <a:r>
              <a:rPr lang="en-US" altLang="ja-JP" kern="0" dirty="0" err="1" smtClean="0">
                <a:solidFill>
                  <a:srgbClr val="002060"/>
                </a:solidFill>
                <a:latin typeface="メイリオ" pitchFamily="50" charset="-128"/>
                <a:ea typeface="メイリオ" pitchFamily="50" charset="-128"/>
                <a:cs typeface="+mj-cs"/>
              </a:rPr>
              <a:t>Y.Ohno</a:t>
            </a:r>
            <a:r>
              <a:rPr lang="en-US" altLang="ja-JP" kern="0" dirty="0" smtClean="0">
                <a:solidFill>
                  <a:srgbClr val="002060"/>
                </a:solidFill>
                <a:latin typeface="メイリオ" pitchFamily="50" charset="-128"/>
                <a:ea typeface="メイリオ" pitchFamily="50" charset="-128"/>
                <a:cs typeface="+mj-cs"/>
              </a:rPr>
              <a:t>, </a:t>
            </a:r>
            <a:r>
              <a:rPr lang="en-US" altLang="ja-JP" kern="0" dirty="0" err="1" smtClean="0">
                <a:solidFill>
                  <a:srgbClr val="002060"/>
                </a:solidFill>
                <a:latin typeface="メイリオ" pitchFamily="50" charset="-128"/>
                <a:ea typeface="メイリオ" pitchFamily="50" charset="-128"/>
                <a:cs typeface="+mj-cs"/>
              </a:rPr>
              <a:t>C.Hara</a:t>
            </a:r>
            <a:r>
              <a:rPr lang="en-US" altLang="ja-JP" kern="0" dirty="0" smtClean="0">
                <a:solidFill>
                  <a:srgbClr val="002060"/>
                </a:solidFill>
                <a:latin typeface="メイリオ" pitchFamily="50" charset="-128"/>
                <a:ea typeface="メイリオ" pitchFamily="50" charset="-128"/>
                <a:cs typeface="+mj-cs"/>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52400" y="427038"/>
            <a:ext cx="8991600" cy="715962"/>
          </a:xfrm>
        </p:spPr>
        <p:txBody>
          <a:bodyPr/>
          <a:lstStyle/>
          <a:p>
            <a:pPr algn="l"/>
            <a:r>
              <a:rPr lang="en-US" altLang="ja-JP" sz="2000" dirty="0" smtClean="0">
                <a:solidFill>
                  <a:srgbClr val="002060"/>
                </a:solidFill>
                <a:latin typeface="メイリオ" pitchFamily="50" charset="-128"/>
                <a:ea typeface="メイリオ" pitchFamily="50" charset="-128"/>
              </a:rPr>
              <a:t>Key word for next generation adaptive optics systems: </a:t>
            </a:r>
            <a:br>
              <a:rPr lang="en-US" altLang="ja-JP" sz="2000" dirty="0" smtClean="0">
                <a:solidFill>
                  <a:srgbClr val="002060"/>
                </a:solidFill>
                <a:latin typeface="メイリオ" pitchFamily="50" charset="-128"/>
                <a:ea typeface="メイリオ" pitchFamily="50" charset="-128"/>
              </a:rPr>
            </a:br>
            <a:r>
              <a:rPr lang="en-US" altLang="ja-JP" sz="2000" dirty="0" smtClean="0">
                <a:solidFill>
                  <a:srgbClr val="002060"/>
                </a:solidFill>
                <a:latin typeface="メイリオ" pitchFamily="50" charset="-128"/>
                <a:ea typeface="メイリオ" pitchFamily="50" charset="-128"/>
              </a:rPr>
              <a:t>     </a:t>
            </a:r>
            <a:r>
              <a:rPr lang="en-US" altLang="ja-JP" sz="2000" dirty="0" err="1" smtClean="0">
                <a:solidFill>
                  <a:srgbClr val="002060"/>
                </a:solidFill>
                <a:latin typeface="メイリオ" pitchFamily="50" charset="-128"/>
                <a:ea typeface="メイリオ" pitchFamily="50" charset="-128"/>
              </a:rPr>
              <a:t>Tomographic</a:t>
            </a:r>
            <a:r>
              <a:rPr lang="en-US" altLang="ja-JP" sz="2000" dirty="0" smtClean="0">
                <a:solidFill>
                  <a:srgbClr val="002060"/>
                </a:solidFill>
                <a:latin typeface="メイリオ" pitchFamily="50" charset="-128"/>
                <a:ea typeface="メイリオ" pitchFamily="50" charset="-128"/>
              </a:rPr>
              <a:t> reconstruction with multiple guide stars</a:t>
            </a:r>
            <a:endParaRPr lang="ja-JP" altLang="en-US" sz="2000" dirty="0">
              <a:solidFill>
                <a:srgbClr val="002060"/>
              </a:solidFill>
              <a:latin typeface="メイリオ" pitchFamily="50" charset="-128"/>
              <a:ea typeface="メイリオ" pitchFamily="50" charset="-128"/>
            </a:endParaRPr>
          </a:p>
        </p:txBody>
      </p:sp>
      <p:sp>
        <p:nvSpPr>
          <p:cNvPr id="5" name="Text Box 3"/>
          <p:cNvSpPr txBox="1">
            <a:spLocks noChangeArrowheads="1"/>
          </p:cNvSpPr>
          <p:nvPr/>
        </p:nvSpPr>
        <p:spPr bwMode="auto">
          <a:xfrm>
            <a:off x="381000" y="1600200"/>
            <a:ext cx="8229600" cy="4616648"/>
          </a:xfrm>
          <a:prstGeom prst="rect">
            <a:avLst/>
          </a:prstGeom>
          <a:noFill/>
          <a:ln w="9525">
            <a:noFill/>
            <a:miter lim="800000"/>
            <a:headEnd/>
            <a:tailEnd/>
          </a:ln>
          <a:effectLst/>
        </p:spPr>
        <p:txBody>
          <a:bodyPr wrap="square">
            <a:spAutoFit/>
          </a:bodyPr>
          <a:lstStyle/>
          <a:p>
            <a:pPr marL="457200" indent="-457200">
              <a:spcBef>
                <a:spcPct val="50000"/>
              </a:spcBef>
            </a:pPr>
            <a:r>
              <a:rPr lang="ja-JP" altLang="en-US" sz="2400" dirty="0" smtClean="0">
                <a:latin typeface="メイリオ" pitchFamily="50" charset="-128"/>
                <a:ea typeface="メイリオ" pitchFamily="50" charset="-128"/>
              </a:rPr>
              <a:t>多数の天体を観測できるようにする。　</a:t>
            </a:r>
            <a:r>
              <a:rPr lang="en-US" altLang="ja-JP" sz="2400" dirty="0" smtClean="0">
                <a:latin typeface="メイリオ" pitchFamily="50" charset="-128"/>
                <a:ea typeface="メイリオ" pitchFamily="50" charset="-128"/>
              </a:rPr>
              <a:t>=</a:t>
            </a:r>
            <a:r>
              <a:rPr lang="ja-JP" altLang="en-US" sz="2400" dirty="0" smtClean="0">
                <a:latin typeface="メイリオ" pitchFamily="50" charset="-128"/>
                <a:ea typeface="メイリオ" pitchFamily="50" charset="-128"/>
              </a:rPr>
              <a:t>　広視野化</a:t>
            </a:r>
            <a:endParaRPr lang="en-US" altLang="ja-JP" sz="2400" dirty="0" smtClean="0">
              <a:latin typeface="メイリオ" pitchFamily="50" charset="-128"/>
              <a:ea typeface="メイリオ" pitchFamily="50" charset="-128"/>
            </a:endParaRPr>
          </a:p>
          <a:p>
            <a:pPr marL="457200" indent="-457200">
              <a:spcBef>
                <a:spcPct val="50000"/>
              </a:spcBef>
            </a:pPr>
            <a:endParaRPr lang="en-US" altLang="ja-JP" sz="2400" dirty="0" smtClean="0">
              <a:latin typeface="メイリオ" pitchFamily="50" charset="-128"/>
              <a:ea typeface="メイリオ" pitchFamily="50" charset="-128"/>
            </a:endParaRPr>
          </a:p>
          <a:p>
            <a:pPr marL="457200" indent="-457200">
              <a:spcBef>
                <a:spcPct val="50000"/>
              </a:spcBef>
            </a:pPr>
            <a:r>
              <a:rPr lang="ja-JP" altLang="en-US" sz="2400" dirty="0" smtClean="0">
                <a:latin typeface="メイリオ" pitchFamily="50" charset="-128"/>
                <a:ea typeface="メイリオ" pitchFamily="50" charset="-128"/>
              </a:rPr>
              <a:t>レーザー人工星を用いても高い空間分解能を実現できるようにする。　</a:t>
            </a:r>
            <a:r>
              <a:rPr lang="en-US" altLang="ja-JP" sz="2400" dirty="0" smtClean="0">
                <a:latin typeface="メイリオ" pitchFamily="50" charset="-128"/>
                <a:ea typeface="メイリオ" pitchFamily="50" charset="-128"/>
              </a:rPr>
              <a:t>=</a:t>
            </a:r>
            <a:r>
              <a:rPr lang="ja-JP" altLang="en-US" sz="2400" dirty="0" smtClean="0">
                <a:latin typeface="メイリオ" pitchFamily="50" charset="-128"/>
                <a:ea typeface="メイリオ" pitchFamily="50" charset="-128"/>
              </a:rPr>
              <a:t>　高精度化</a:t>
            </a:r>
            <a:endParaRPr lang="en-US" altLang="ja-JP" sz="2400" dirty="0" smtClean="0">
              <a:latin typeface="メイリオ" pitchFamily="50" charset="-128"/>
              <a:ea typeface="メイリオ" pitchFamily="50" charset="-128"/>
            </a:endParaRPr>
          </a:p>
          <a:p>
            <a:pPr marL="457200" indent="-457200">
              <a:spcBef>
                <a:spcPct val="50000"/>
              </a:spcBef>
            </a:pPr>
            <a:endParaRPr lang="en-US" altLang="ja-JP" sz="2000" dirty="0" smtClean="0">
              <a:latin typeface="メイリオ" pitchFamily="50" charset="-128"/>
              <a:ea typeface="メイリオ" pitchFamily="50" charset="-128"/>
            </a:endParaRPr>
          </a:p>
          <a:p>
            <a:pPr marL="457200" indent="-457200">
              <a:spcBef>
                <a:spcPct val="50000"/>
              </a:spcBef>
            </a:pPr>
            <a:r>
              <a:rPr lang="ja-JP" altLang="en-US" sz="2400" u="sng" dirty="0" smtClean="0">
                <a:latin typeface="メイリオ" pitchFamily="50" charset="-128"/>
                <a:ea typeface="メイリオ" pitchFamily="50" charset="-128"/>
              </a:rPr>
              <a:t>どちらもキーワードは複数のガイド星を用いたトモグラフィーによる大気揺らぎの</a:t>
            </a:r>
            <a:r>
              <a:rPr lang="en-US" altLang="ja-JP" sz="2400" u="sng" dirty="0" smtClean="0">
                <a:latin typeface="メイリオ" pitchFamily="50" charset="-128"/>
                <a:ea typeface="メイリオ" pitchFamily="50" charset="-128"/>
              </a:rPr>
              <a:t>3</a:t>
            </a:r>
            <a:r>
              <a:rPr lang="ja-JP" altLang="en-US" sz="2400" u="sng" dirty="0" smtClean="0">
                <a:latin typeface="メイリオ" pitchFamily="50" charset="-128"/>
                <a:ea typeface="メイリオ" pitchFamily="50" charset="-128"/>
              </a:rPr>
              <a:t>次元構造</a:t>
            </a:r>
            <a:r>
              <a:rPr lang="en-US" altLang="ja-JP" sz="2400" u="sng" dirty="0" smtClean="0">
                <a:latin typeface="メイリオ" pitchFamily="50" charset="-128"/>
                <a:ea typeface="メイリオ" pitchFamily="50" charset="-128"/>
              </a:rPr>
              <a:t>(=</a:t>
            </a:r>
            <a:r>
              <a:rPr lang="ja-JP" altLang="en-US" sz="2400" u="sng" dirty="0" smtClean="0">
                <a:latin typeface="メイリオ" pitchFamily="50" charset="-128"/>
                <a:ea typeface="メイリオ" pitchFamily="50" charset="-128"/>
              </a:rPr>
              <a:t>高さ方向への分解</a:t>
            </a:r>
            <a:r>
              <a:rPr lang="en-US" altLang="ja-JP" sz="2400" u="sng" dirty="0" smtClean="0">
                <a:latin typeface="メイリオ" pitchFamily="50" charset="-128"/>
                <a:ea typeface="メイリオ" pitchFamily="50" charset="-128"/>
              </a:rPr>
              <a:t>)</a:t>
            </a:r>
            <a:r>
              <a:rPr lang="ja-JP" altLang="en-US" sz="2400" u="sng" dirty="0" smtClean="0">
                <a:latin typeface="メイリオ" pitchFamily="50" charset="-128"/>
                <a:ea typeface="メイリオ" pitchFamily="50" charset="-128"/>
              </a:rPr>
              <a:t>の測定。</a:t>
            </a:r>
            <a:endParaRPr lang="en-US" altLang="ja-JP" sz="2400" u="sng" dirty="0" smtClean="0">
              <a:latin typeface="メイリオ" pitchFamily="50" charset="-128"/>
              <a:ea typeface="メイリオ" pitchFamily="50" charset="-128"/>
            </a:endParaRPr>
          </a:p>
          <a:p>
            <a:pPr marL="457200" indent="-457200">
              <a:spcBef>
                <a:spcPct val="50000"/>
              </a:spcBef>
            </a:pPr>
            <a:endParaRPr lang="en-US" altLang="ja-JP" sz="2000" dirty="0" smtClean="0">
              <a:latin typeface="メイリオ" pitchFamily="50" charset="-128"/>
              <a:ea typeface="メイリオ" pitchFamily="50" charset="-128"/>
            </a:endParaRPr>
          </a:p>
          <a:p>
            <a:pPr marL="457200" indent="-457200">
              <a:spcBef>
                <a:spcPct val="50000"/>
              </a:spcBef>
            </a:pPr>
            <a:endParaRPr lang="en-US" altLang="ja-JP" sz="2000" dirty="0" smtClean="0">
              <a:latin typeface="メイリオ" pitchFamily="50" charset="-128"/>
              <a:ea typeface="メイリオ" pitchFamily="50"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ref1.gif"/>
          <p:cNvPicPr>
            <a:picLocks noChangeAspect="1"/>
          </p:cNvPicPr>
          <p:nvPr/>
        </p:nvPicPr>
        <p:blipFill>
          <a:blip r:embed="rId2"/>
          <a:stretch>
            <a:fillRect/>
          </a:stretch>
        </p:blipFill>
        <p:spPr>
          <a:xfrm>
            <a:off x="2971800" y="1295400"/>
            <a:ext cx="2667001" cy="2667001"/>
          </a:xfrm>
          <a:prstGeom prst="rect">
            <a:avLst/>
          </a:prstGeom>
        </p:spPr>
      </p:pic>
      <p:pic>
        <p:nvPicPr>
          <p:cNvPr id="7" name="図 6" descr="ref2.gif"/>
          <p:cNvPicPr>
            <a:picLocks noChangeAspect="1"/>
          </p:cNvPicPr>
          <p:nvPr/>
        </p:nvPicPr>
        <p:blipFill>
          <a:blip r:embed="rId3"/>
          <a:stretch>
            <a:fillRect/>
          </a:stretch>
        </p:blipFill>
        <p:spPr>
          <a:xfrm>
            <a:off x="5943600" y="1295400"/>
            <a:ext cx="2667000" cy="2667000"/>
          </a:xfrm>
          <a:prstGeom prst="rect">
            <a:avLst/>
          </a:prstGeom>
        </p:spPr>
      </p:pic>
      <p:pic>
        <p:nvPicPr>
          <p:cNvPr id="11" name="図 10" descr="ref3.gif"/>
          <p:cNvPicPr>
            <a:picLocks noChangeAspect="1"/>
          </p:cNvPicPr>
          <p:nvPr/>
        </p:nvPicPr>
        <p:blipFill>
          <a:blip r:embed="rId4"/>
          <a:stretch>
            <a:fillRect/>
          </a:stretch>
        </p:blipFill>
        <p:spPr>
          <a:xfrm>
            <a:off x="4648200" y="4038600"/>
            <a:ext cx="2590800" cy="2590800"/>
          </a:xfrm>
          <a:prstGeom prst="rect">
            <a:avLst/>
          </a:prstGeom>
        </p:spPr>
      </p:pic>
      <p:pic>
        <p:nvPicPr>
          <p:cNvPr id="14" name="図 13" descr="IMG_7332.JPG"/>
          <p:cNvPicPr>
            <a:picLocks noChangeAspect="1"/>
          </p:cNvPicPr>
          <p:nvPr/>
        </p:nvPicPr>
        <p:blipFill>
          <a:blip r:embed="rId5" cstate="print"/>
          <a:stretch>
            <a:fillRect/>
          </a:stretch>
        </p:blipFill>
        <p:spPr>
          <a:xfrm>
            <a:off x="-2844800" y="1981200"/>
            <a:ext cx="5689600" cy="4267200"/>
          </a:xfrm>
          <a:prstGeom prst="rect">
            <a:avLst/>
          </a:prstGeom>
        </p:spPr>
      </p:pic>
      <p:sp>
        <p:nvSpPr>
          <p:cNvPr id="15" name="円/楕円 14"/>
          <p:cNvSpPr/>
          <p:nvPr/>
        </p:nvSpPr>
        <p:spPr bwMode="auto">
          <a:xfrm>
            <a:off x="990600" y="3352800"/>
            <a:ext cx="838200" cy="1066800"/>
          </a:xfrm>
          <a:prstGeom prst="ellipse">
            <a:avLst/>
          </a:prstGeom>
          <a:noFill/>
          <a:ln w="444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6" name="テキスト ボックス 15"/>
          <p:cNvSpPr txBox="1"/>
          <p:nvPr/>
        </p:nvSpPr>
        <p:spPr bwMode="auto">
          <a:xfrm>
            <a:off x="7010400" y="5663625"/>
            <a:ext cx="2057400" cy="584775"/>
          </a:xfrm>
          <a:prstGeom prst="rect">
            <a:avLst/>
          </a:prstGeom>
          <a:solidFill>
            <a:schemeClr val="bg1"/>
          </a:solidFill>
          <a:ln w="9525">
            <a:noFill/>
            <a:miter lim="800000"/>
            <a:headEnd/>
            <a:tailEnd/>
          </a:ln>
        </p:spPr>
        <p:txBody>
          <a:bodyPr wrap="square" rtlCol="0">
            <a:spAutoFit/>
          </a:bodyPr>
          <a:lstStyle/>
          <a:p>
            <a:pPr algn="ctr"/>
            <a:r>
              <a:rPr lang="ja-JP" altLang="en-US" sz="1600" dirty="0" smtClean="0">
                <a:latin typeface="メイリオ" pitchFamily="50" charset="-128"/>
                <a:ea typeface="メイリオ" pitchFamily="50" charset="-128"/>
                <a:cs typeface="メイリオ" pitchFamily="50" charset="-128"/>
              </a:rPr>
              <a:t>波面センサーリファレンス画像</a:t>
            </a:r>
            <a:endParaRPr lang="en-US" sz="1600" dirty="0" smtClean="0">
              <a:latin typeface="メイリオ" pitchFamily="50" charset="-128"/>
              <a:ea typeface="メイリオ" pitchFamily="50" charset="-128"/>
              <a:cs typeface="メイリオ" pitchFamily="50" charset="-128"/>
            </a:endParaRPr>
          </a:p>
        </p:txBody>
      </p:sp>
      <p:sp>
        <p:nvSpPr>
          <p:cNvPr id="18" name="Rectangle 2"/>
          <p:cNvSpPr txBox="1">
            <a:spLocks noChangeArrowheads="1"/>
          </p:cNvSpPr>
          <p:nvPr/>
        </p:nvSpPr>
        <p:spPr bwMode="auto">
          <a:xfrm>
            <a:off x="1524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ja-JP" sz="2000" kern="0" dirty="0" smtClean="0">
                <a:solidFill>
                  <a:srgbClr val="002060"/>
                </a:solidFill>
                <a:latin typeface="メイリオ" pitchFamily="50" charset="-128"/>
                <a:ea typeface="メイリオ" pitchFamily="50" charset="-128"/>
                <a:cs typeface="+mj-cs"/>
              </a:rPr>
              <a:t>Optics lab. </a:t>
            </a:r>
            <a:r>
              <a:rPr lang="en-US" altLang="ja-JP" sz="2000" kern="0" dirty="0" err="1" smtClean="0">
                <a:solidFill>
                  <a:srgbClr val="002060"/>
                </a:solidFill>
                <a:latin typeface="メイリオ" pitchFamily="50" charset="-128"/>
                <a:ea typeface="メイリオ" pitchFamily="50" charset="-128"/>
                <a:cs typeface="+mj-cs"/>
              </a:rPr>
              <a:t>Simulater</a:t>
            </a:r>
            <a:r>
              <a:rPr lang="en-US" altLang="ja-JP" sz="2000" kern="0" dirty="0" smtClean="0">
                <a:solidFill>
                  <a:srgbClr val="002060"/>
                </a:solidFill>
                <a:latin typeface="メイリオ" pitchFamily="50" charset="-128"/>
                <a:ea typeface="メイリオ" pitchFamily="50" charset="-128"/>
                <a:cs typeface="+mj-cs"/>
              </a:rPr>
              <a:t> of MOAO system </a:t>
            </a:r>
            <a:r>
              <a:rPr lang="en-US" altLang="ja-JP" kern="0" dirty="0" smtClean="0">
                <a:solidFill>
                  <a:srgbClr val="002060"/>
                </a:solidFill>
                <a:latin typeface="メイリオ" pitchFamily="50" charset="-128"/>
                <a:ea typeface="メイリオ" pitchFamily="50" charset="-128"/>
                <a:cs typeface="+mj-cs"/>
              </a:rPr>
              <a:t>(B4 </a:t>
            </a:r>
            <a:r>
              <a:rPr lang="en-US" altLang="ja-JP" kern="0" dirty="0" err="1" smtClean="0">
                <a:solidFill>
                  <a:srgbClr val="002060"/>
                </a:solidFill>
                <a:latin typeface="メイリオ" pitchFamily="50" charset="-128"/>
                <a:ea typeface="メイリオ" pitchFamily="50" charset="-128"/>
                <a:cs typeface="+mj-cs"/>
              </a:rPr>
              <a:t>Y.Ohno</a:t>
            </a:r>
            <a:r>
              <a:rPr lang="en-US" altLang="ja-JP" kern="0" dirty="0" smtClean="0">
                <a:solidFill>
                  <a:srgbClr val="002060"/>
                </a:solidFill>
                <a:latin typeface="メイリオ" pitchFamily="50" charset="-128"/>
                <a:ea typeface="メイリオ" pitchFamily="50" charset="-128"/>
                <a:cs typeface="+mj-cs"/>
              </a:rPr>
              <a:t>, </a:t>
            </a:r>
            <a:r>
              <a:rPr lang="en-US" altLang="ja-JP" kern="0" dirty="0" err="1" smtClean="0">
                <a:solidFill>
                  <a:srgbClr val="002060"/>
                </a:solidFill>
                <a:latin typeface="メイリオ" pitchFamily="50" charset="-128"/>
                <a:ea typeface="メイリオ" pitchFamily="50" charset="-128"/>
                <a:cs typeface="+mj-cs"/>
              </a:rPr>
              <a:t>C.Hara</a:t>
            </a:r>
            <a:r>
              <a:rPr lang="en-US" altLang="ja-JP" kern="0" dirty="0" smtClean="0">
                <a:solidFill>
                  <a:srgbClr val="002060"/>
                </a:solidFill>
                <a:latin typeface="メイリオ" pitchFamily="50" charset="-128"/>
                <a:ea typeface="メイリオ" pitchFamily="50" charset="-128"/>
                <a:cs typeface="+mj-cs"/>
              </a:rPr>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tur1.gif"/>
          <p:cNvPicPr>
            <a:picLocks noChangeAspect="1"/>
          </p:cNvPicPr>
          <p:nvPr/>
        </p:nvPicPr>
        <p:blipFill>
          <a:blip r:embed="rId2" cstate="print"/>
          <a:stretch>
            <a:fillRect/>
          </a:stretch>
        </p:blipFill>
        <p:spPr>
          <a:xfrm>
            <a:off x="3200400" y="1295400"/>
            <a:ext cx="2514600" cy="2514600"/>
          </a:xfrm>
          <a:prstGeom prst="rect">
            <a:avLst/>
          </a:prstGeom>
        </p:spPr>
      </p:pic>
      <p:pic>
        <p:nvPicPr>
          <p:cNvPr id="9" name="図 8" descr="tur2.gif"/>
          <p:cNvPicPr>
            <a:picLocks noChangeAspect="1"/>
          </p:cNvPicPr>
          <p:nvPr/>
        </p:nvPicPr>
        <p:blipFill>
          <a:blip r:embed="rId3" cstate="print"/>
          <a:stretch>
            <a:fillRect/>
          </a:stretch>
        </p:blipFill>
        <p:spPr>
          <a:xfrm>
            <a:off x="5791200" y="1295401"/>
            <a:ext cx="2514600" cy="2514600"/>
          </a:xfrm>
          <a:prstGeom prst="rect">
            <a:avLst/>
          </a:prstGeom>
        </p:spPr>
      </p:pic>
      <p:pic>
        <p:nvPicPr>
          <p:cNvPr id="10" name="図 9" descr="tur3.gif"/>
          <p:cNvPicPr>
            <a:picLocks noChangeAspect="1"/>
          </p:cNvPicPr>
          <p:nvPr/>
        </p:nvPicPr>
        <p:blipFill>
          <a:blip r:embed="rId4" cstate="print"/>
          <a:stretch>
            <a:fillRect/>
          </a:stretch>
        </p:blipFill>
        <p:spPr>
          <a:xfrm>
            <a:off x="4419600" y="3962400"/>
            <a:ext cx="2614613" cy="2614613"/>
          </a:xfrm>
          <a:prstGeom prst="rect">
            <a:avLst/>
          </a:prstGeom>
        </p:spPr>
      </p:pic>
      <p:pic>
        <p:nvPicPr>
          <p:cNvPr id="7" name="図 6" descr="IMG_7332.JPG"/>
          <p:cNvPicPr>
            <a:picLocks noChangeAspect="1"/>
          </p:cNvPicPr>
          <p:nvPr/>
        </p:nvPicPr>
        <p:blipFill>
          <a:blip r:embed="rId5" cstate="print"/>
          <a:stretch>
            <a:fillRect/>
          </a:stretch>
        </p:blipFill>
        <p:spPr>
          <a:xfrm>
            <a:off x="-2844800" y="1981200"/>
            <a:ext cx="5689600" cy="4267200"/>
          </a:xfrm>
          <a:prstGeom prst="rect">
            <a:avLst/>
          </a:prstGeom>
        </p:spPr>
      </p:pic>
      <p:sp>
        <p:nvSpPr>
          <p:cNvPr id="11" name="円/楕円 10"/>
          <p:cNvSpPr/>
          <p:nvPr/>
        </p:nvSpPr>
        <p:spPr bwMode="auto">
          <a:xfrm>
            <a:off x="990600" y="3352800"/>
            <a:ext cx="838200" cy="1066800"/>
          </a:xfrm>
          <a:prstGeom prst="ellipse">
            <a:avLst/>
          </a:prstGeom>
          <a:noFill/>
          <a:ln w="444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12" name="テキスト ボックス 11"/>
          <p:cNvSpPr txBox="1"/>
          <p:nvPr/>
        </p:nvSpPr>
        <p:spPr bwMode="auto">
          <a:xfrm>
            <a:off x="6934200" y="5663625"/>
            <a:ext cx="2057400" cy="584775"/>
          </a:xfrm>
          <a:prstGeom prst="rect">
            <a:avLst/>
          </a:prstGeom>
          <a:solidFill>
            <a:schemeClr val="bg1"/>
          </a:solidFill>
          <a:ln w="9525">
            <a:noFill/>
            <a:miter lim="800000"/>
            <a:headEnd/>
            <a:tailEnd/>
          </a:ln>
        </p:spPr>
        <p:txBody>
          <a:bodyPr wrap="square" rtlCol="0">
            <a:spAutoFit/>
          </a:bodyPr>
          <a:lstStyle/>
          <a:p>
            <a:pPr algn="ctr"/>
            <a:r>
              <a:rPr lang="ja-JP" altLang="en-US" sz="1600" dirty="0" smtClean="0">
                <a:latin typeface="メイリオ" pitchFamily="50" charset="-128"/>
                <a:ea typeface="メイリオ" pitchFamily="50" charset="-128"/>
                <a:cs typeface="メイリオ" pitchFamily="50" charset="-128"/>
              </a:rPr>
              <a:t>位相板を入れた後の画像</a:t>
            </a:r>
            <a:endParaRPr lang="en-US" sz="1600" dirty="0" smtClean="0">
              <a:latin typeface="メイリオ" pitchFamily="50" charset="-128"/>
              <a:ea typeface="メイリオ" pitchFamily="50" charset="-128"/>
              <a:cs typeface="メイリオ" pitchFamily="50" charset="-128"/>
            </a:endParaRPr>
          </a:p>
        </p:txBody>
      </p:sp>
      <p:sp>
        <p:nvSpPr>
          <p:cNvPr id="13" name="タイトル 12"/>
          <p:cNvSpPr>
            <a:spLocks noGrp="1"/>
          </p:cNvSpPr>
          <p:nvPr>
            <p:ph type="title"/>
          </p:nvPr>
        </p:nvSpPr>
        <p:spPr/>
        <p:txBody>
          <a:bodyPr/>
          <a:lstStyle/>
          <a:p>
            <a:endParaRPr kumimoji="1" lang="ja-JP" altLang="en-US"/>
          </a:p>
        </p:txBody>
      </p:sp>
      <p:sp>
        <p:nvSpPr>
          <p:cNvPr id="14" name="Rectangle 2"/>
          <p:cNvSpPr txBox="1">
            <a:spLocks noChangeArrowheads="1"/>
          </p:cNvSpPr>
          <p:nvPr/>
        </p:nvSpPr>
        <p:spPr bwMode="auto">
          <a:xfrm>
            <a:off x="1524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ja-JP" sz="2000" kern="0" dirty="0" smtClean="0">
                <a:solidFill>
                  <a:srgbClr val="002060"/>
                </a:solidFill>
                <a:latin typeface="メイリオ" pitchFamily="50" charset="-128"/>
                <a:ea typeface="メイリオ" pitchFamily="50" charset="-128"/>
                <a:cs typeface="+mj-cs"/>
              </a:rPr>
              <a:t>Optics lab. </a:t>
            </a:r>
            <a:r>
              <a:rPr lang="en-US" altLang="ja-JP" sz="2000" kern="0" dirty="0" err="1" smtClean="0">
                <a:solidFill>
                  <a:srgbClr val="002060"/>
                </a:solidFill>
                <a:latin typeface="メイリオ" pitchFamily="50" charset="-128"/>
                <a:ea typeface="メイリオ" pitchFamily="50" charset="-128"/>
                <a:cs typeface="+mj-cs"/>
              </a:rPr>
              <a:t>Simulater</a:t>
            </a:r>
            <a:r>
              <a:rPr lang="en-US" altLang="ja-JP" sz="2000" kern="0" dirty="0" smtClean="0">
                <a:solidFill>
                  <a:srgbClr val="002060"/>
                </a:solidFill>
                <a:latin typeface="メイリオ" pitchFamily="50" charset="-128"/>
                <a:ea typeface="メイリオ" pitchFamily="50" charset="-128"/>
                <a:cs typeface="+mj-cs"/>
              </a:rPr>
              <a:t> of MOAO system </a:t>
            </a:r>
            <a:r>
              <a:rPr lang="en-US" altLang="ja-JP" kern="0" dirty="0" smtClean="0">
                <a:solidFill>
                  <a:srgbClr val="002060"/>
                </a:solidFill>
                <a:latin typeface="メイリオ" pitchFamily="50" charset="-128"/>
                <a:ea typeface="メイリオ" pitchFamily="50" charset="-128"/>
                <a:cs typeface="+mj-cs"/>
              </a:rPr>
              <a:t>(B4 </a:t>
            </a:r>
            <a:r>
              <a:rPr lang="en-US" altLang="ja-JP" kern="0" dirty="0" err="1" smtClean="0">
                <a:solidFill>
                  <a:srgbClr val="002060"/>
                </a:solidFill>
                <a:latin typeface="メイリオ" pitchFamily="50" charset="-128"/>
                <a:ea typeface="メイリオ" pitchFamily="50" charset="-128"/>
                <a:cs typeface="+mj-cs"/>
              </a:rPr>
              <a:t>Y.Ohno</a:t>
            </a:r>
            <a:r>
              <a:rPr lang="en-US" altLang="ja-JP" kern="0" dirty="0" smtClean="0">
                <a:solidFill>
                  <a:srgbClr val="002060"/>
                </a:solidFill>
                <a:latin typeface="メイリオ" pitchFamily="50" charset="-128"/>
                <a:ea typeface="メイリオ" pitchFamily="50" charset="-128"/>
                <a:cs typeface="+mj-cs"/>
              </a:rPr>
              <a:t>, </a:t>
            </a:r>
            <a:r>
              <a:rPr lang="en-US" altLang="ja-JP" kern="0" dirty="0" err="1" smtClean="0">
                <a:solidFill>
                  <a:srgbClr val="002060"/>
                </a:solidFill>
                <a:latin typeface="メイリオ" pitchFamily="50" charset="-128"/>
                <a:ea typeface="メイリオ" pitchFamily="50" charset="-128"/>
                <a:cs typeface="+mj-cs"/>
              </a:rPr>
              <a:t>C.Hara</a:t>
            </a:r>
            <a:r>
              <a:rPr lang="en-US" altLang="ja-JP" kern="0" dirty="0" smtClean="0">
                <a:solidFill>
                  <a:srgbClr val="002060"/>
                </a:solidFill>
                <a:latin typeface="メイリオ" pitchFamily="50" charset="-128"/>
                <a:ea typeface="メイリオ" pitchFamily="50" charset="-128"/>
                <a:cs typeface="+mj-cs"/>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w_1.png"/>
          <p:cNvPicPr>
            <a:picLocks noChangeAspect="1"/>
          </p:cNvPicPr>
          <p:nvPr/>
        </p:nvPicPr>
        <p:blipFill>
          <a:blip r:embed="rId2" cstate="print"/>
          <a:stretch>
            <a:fillRect/>
          </a:stretch>
        </p:blipFill>
        <p:spPr>
          <a:xfrm>
            <a:off x="330200" y="1219200"/>
            <a:ext cx="4165600" cy="3124200"/>
          </a:xfrm>
          <a:prstGeom prst="rect">
            <a:avLst/>
          </a:prstGeom>
        </p:spPr>
      </p:pic>
      <p:pic>
        <p:nvPicPr>
          <p:cNvPr id="7" name="図 6" descr="w_2.png"/>
          <p:cNvPicPr>
            <a:picLocks noChangeAspect="1"/>
          </p:cNvPicPr>
          <p:nvPr/>
        </p:nvPicPr>
        <p:blipFill>
          <a:blip r:embed="rId3"/>
          <a:stretch>
            <a:fillRect/>
          </a:stretch>
        </p:blipFill>
        <p:spPr>
          <a:xfrm>
            <a:off x="4419600" y="1219200"/>
            <a:ext cx="3962400" cy="2971800"/>
          </a:xfrm>
          <a:prstGeom prst="rect">
            <a:avLst/>
          </a:prstGeom>
        </p:spPr>
      </p:pic>
      <p:pic>
        <p:nvPicPr>
          <p:cNvPr id="11" name="図 10" descr="w_3.png"/>
          <p:cNvPicPr>
            <a:picLocks noChangeAspect="1"/>
          </p:cNvPicPr>
          <p:nvPr/>
        </p:nvPicPr>
        <p:blipFill>
          <a:blip r:embed="rId4"/>
          <a:stretch>
            <a:fillRect/>
          </a:stretch>
        </p:blipFill>
        <p:spPr>
          <a:xfrm>
            <a:off x="2362200" y="3771900"/>
            <a:ext cx="4114800" cy="3086100"/>
          </a:xfrm>
          <a:prstGeom prst="rect">
            <a:avLst/>
          </a:prstGeom>
        </p:spPr>
      </p:pic>
      <p:sp>
        <p:nvSpPr>
          <p:cNvPr id="12" name="テキスト ボックス 11"/>
          <p:cNvSpPr txBox="1"/>
          <p:nvPr/>
        </p:nvSpPr>
        <p:spPr bwMode="auto">
          <a:xfrm>
            <a:off x="6705600" y="5334000"/>
            <a:ext cx="2057400" cy="923330"/>
          </a:xfrm>
          <a:prstGeom prst="rect">
            <a:avLst/>
          </a:prstGeom>
          <a:solidFill>
            <a:schemeClr val="bg1"/>
          </a:solidFill>
          <a:ln w="9525">
            <a:noFill/>
            <a:miter lim="800000"/>
            <a:headEnd/>
            <a:tailEnd/>
          </a:ln>
        </p:spPr>
        <p:txBody>
          <a:bodyPr wrap="square" rtlCol="0">
            <a:spAutoFit/>
          </a:bodyPr>
          <a:lstStyle/>
          <a:p>
            <a:pPr algn="ctr"/>
            <a:r>
              <a:rPr lang="ja-JP" altLang="en-US" dirty="0" smtClean="0">
                <a:latin typeface="メイリオ" pitchFamily="50" charset="-128"/>
                <a:ea typeface="メイリオ" pitchFamily="50" charset="-128"/>
                <a:cs typeface="メイリオ" pitchFamily="50" charset="-128"/>
              </a:rPr>
              <a:t>再構成された波面。トモグラフィックな推定はこれから。</a:t>
            </a:r>
            <a:endParaRPr lang="en-US" dirty="0" smtClean="0">
              <a:latin typeface="メイリオ" pitchFamily="50" charset="-128"/>
              <a:ea typeface="メイリオ" pitchFamily="50" charset="-128"/>
              <a:cs typeface="メイリオ" pitchFamily="50" charset="-128"/>
            </a:endParaRPr>
          </a:p>
        </p:txBody>
      </p:sp>
      <p:sp>
        <p:nvSpPr>
          <p:cNvPr id="14" name="Rectangle 2"/>
          <p:cNvSpPr txBox="1">
            <a:spLocks noChangeArrowheads="1"/>
          </p:cNvSpPr>
          <p:nvPr/>
        </p:nvSpPr>
        <p:spPr bwMode="auto">
          <a:xfrm>
            <a:off x="1524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altLang="ja-JP" sz="2000" kern="0" dirty="0" smtClean="0">
                <a:solidFill>
                  <a:srgbClr val="002060"/>
                </a:solidFill>
                <a:latin typeface="メイリオ" pitchFamily="50" charset="-128"/>
                <a:ea typeface="メイリオ" pitchFamily="50" charset="-128"/>
                <a:cs typeface="+mj-cs"/>
              </a:rPr>
              <a:t>Optics lab. </a:t>
            </a:r>
            <a:r>
              <a:rPr lang="en-US" altLang="ja-JP" sz="2000" kern="0" dirty="0" err="1" smtClean="0">
                <a:solidFill>
                  <a:srgbClr val="002060"/>
                </a:solidFill>
                <a:latin typeface="メイリオ" pitchFamily="50" charset="-128"/>
                <a:ea typeface="メイリオ" pitchFamily="50" charset="-128"/>
                <a:cs typeface="+mj-cs"/>
              </a:rPr>
              <a:t>Simulater</a:t>
            </a:r>
            <a:r>
              <a:rPr lang="en-US" altLang="ja-JP" sz="2000" kern="0" dirty="0" smtClean="0">
                <a:solidFill>
                  <a:srgbClr val="002060"/>
                </a:solidFill>
                <a:latin typeface="メイリオ" pitchFamily="50" charset="-128"/>
                <a:ea typeface="メイリオ" pitchFamily="50" charset="-128"/>
                <a:cs typeface="+mj-cs"/>
              </a:rPr>
              <a:t> of MOAO system </a:t>
            </a:r>
            <a:r>
              <a:rPr lang="en-US" altLang="ja-JP" kern="0" dirty="0" smtClean="0">
                <a:solidFill>
                  <a:srgbClr val="002060"/>
                </a:solidFill>
                <a:latin typeface="メイリオ" pitchFamily="50" charset="-128"/>
                <a:ea typeface="メイリオ" pitchFamily="50" charset="-128"/>
                <a:cs typeface="+mj-cs"/>
              </a:rPr>
              <a:t>(B4 </a:t>
            </a:r>
            <a:r>
              <a:rPr lang="en-US" altLang="ja-JP" kern="0" dirty="0" err="1" smtClean="0">
                <a:solidFill>
                  <a:srgbClr val="002060"/>
                </a:solidFill>
                <a:latin typeface="メイリオ" pitchFamily="50" charset="-128"/>
                <a:ea typeface="メイリオ" pitchFamily="50" charset="-128"/>
                <a:cs typeface="+mj-cs"/>
              </a:rPr>
              <a:t>Y.Ohno</a:t>
            </a:r>
            <a:r>
              <a:rPr lang="en-US" altLang="ja-JP" kern="0" dirty="0" smtClean="0">
                <a:solidFill>
                  <a:srgbClr val="002060"/>
                </a:solidFill>
                <a:latin typeface="メイリオ" pitchFamily="50" charset="-128"/>
                <a:ea typeface="メイリオ" pitchFamily="50" charset="-128"/>
                <a:cs typeface="+mj-cs"/>
              </a:rPr>
              <a:t>, </a:t>
            </a:r>
            <a:r>
              <a:rPr lang="en-US" altLang="ja-JP" kern="0" dirty="0" err="1" smtClean="0">
                <a:solidFill>
                  <a:srgbClr val="002060"/>
                </a:solidFill>
                <a:latin typeface="メイリオ" pitchFamily="50" charset="-128"/>
                <a:ea typeface="メイリオ" pitchFamily="50" charset="-128"/>
                <a:cs typeface="+mj-cs"/>
              </a:rPr>
              <a:t>C.Hara</a:t>
            </a:r>
            <a:r>
              <a:rPr lang="en-US" altLang="ja-JP" kern="0" dirty="0" smtClean="0">
                <a:solidFill>
                  <a:srgbClr val="002060"/>
                </a:solidFill>
                <a:latin typeface="メイリオ" pitchFamily="50" charset="-128"/>
                <a:ea typeface="メイリオ" pitchFamily="50" charset="-128"/>
                <a:cs typeface="+mj-cs"/>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838200" y="0"/>
            <a:ext cx="7696200" cy="685800"/>
          </a:xfrm>
        </p:spPr>
        <p:txBody>
          <a:bodyPr/>
          <a:lstStyle/>
          <a:p>
            <a:r>
              <a:rPr lang="en-US" altLang="ja-JP" sz="1800" dirty="0" smtClean="0">
                <a:latin typeface="メイリオ" pitchFamily="50" charset="-128"/>
                <a:ea typeface="メイリオ" pitchFamily="50" charset="-128"/>
              </a:rPr>
              <a:t>CT</a:t>
            </a:r>
            <a:r>
              <a:rPr lang="ja-JP" altLang="en-US" sz="1800" dirty="0" smtClean="0">
                <a:latin typeface="メイリオ" pitchFamily="50" charset="-128"/>
                <a:ea typeface="メイリオ" pitchFamily="50" charset="-128"/>
              </a:rPr>
              <a:t>広視野補償光学系の試験年次計画　</a:t>
            </a:r>
            <a:r>
              <a:rPr lang="en-US" altLang="ja-JP" sz="1800" dirty="0" smtClean="0">
                <a:latin typeface="メイリオ" pitchFamily="50" charset="-128"/>
                <a:ea typeface="メイリオ" pitchFamily="50" charset="-128"/>
              </a:rPr>
              <a:t>(</a:t>
            </a:r>
            <a:r>
              <a:rPr lang="ja-JP" altLang="en-US" sz="1800" dirty="0" smtClean="0">
                <a:latin typeface="メイリオ" pitchFamily="50" charset="-128"/>
                <a:ea typeface="メイリオ" pitchFamily="50" charset="-128"/>
              </a:rPr>
              <a:t>新学術</a:t>
            </a:r>
            <a:r>
              <a:rPr lang="en-US" altLang="ja-JP" sz="1800" dirty="0" smtClean="0">
                <a:latin typeface="メイリオ" pitchFamily="50" charset="-128"/>
                <a:ea typeface="メイリオ" pitchFamily="50" charset="-128"/>
              </a:rPr>
              <a:t>:</a:t>
            </a:r>
            <a:r>
              <a:rPr lang="ja-JP" altLang="en-US" sz="1800" dirty="0" smtClean="0">
                <a:latin typeface="メイリオ" pitchFamily="50" charset="-128"/>
                <a:ea typeface="メイリオ" pitchFamily="50" charset="-128"/>
              </a:rPr>
              <a:t>計画研究で申請）</a:t>
            </a:r>
            <a:endParaRPr lang="ja-JP" altLang="en-US" sz="1800" dirty="0">
              <a:latin typeface="メイリオ" pitchFamily="50" charset="-128"/>
              <a:ea typeface="メイリオ" pitchFamily="50" charset="-128"/>
            </a:endParaRPr>
          </a:p>
        </p:txBody>
      </p:sp>
      <p:sp>
        <p:nvSpPr>
          <p:cNvPr id="121859" name="Text Box 3"/>
          <p:cNvSpPr txBox="1">
            <a:spLocks noChangeArrowheads="1"/>
          </p:cNvSpPr>
          <p:nvPr/>
        </p:nvSpPr>
        <p:spPr bwMode="auto">
          <a:xfrm>
            <a:off x="838200" y="1143000"/>
            <a:ext cx="7543800" cy="366713"/>
          </a:xfrm>
          <a:prstGeom prst="rect">
            <a:avLst/>
          </a:prstGeom>
          <a:noFill/>
          <a:ln w="9525">
            <a:noFill/>
            <a:miter lim="800000"/>
            <a:headEnd/>
            <a:tailEnd/>
          </a:ln>
          <a:effectLst/>
        </p:spPr>
        <p:txBody>
          <a:bodyPr>
            <a:spAutoFit/>
          </a:bodyPr>
          <a:lstStyle/>
          <a:p>
            <a:pPr>
              <a:spcBef>
                <a:spcPct val="50000"/>
              </a:spcBef>
            </a:pPr>
            <a:endParaRPr lang="en-US"/>
          </a:p>
        </p:txBody>
      </p:sp>
      <p:pic>
        <p:nvPicPr>
          <p:cNvPr id="21" name="図 20" descr="plan_5years.jpg"/>
          <p:cNvPicPr>
            <a:picLocks noChangeAspect="1"/>
          </p:cNvPicPr>
          <p:nvPr/>
        </p:nvPicPr>
        <p:blipFill>
          <a:blip r:embed="rId2" cstate="print"/>
          <a:stretch>
            <a:fillRect/>
          </a:stretch>
        </p:blipFill>
        <p:spPr>
          <a:xfrm>
            <a:off x="381000" y="582927"/>
            <a:ext cx="8382000" cy="6656073"/>
          </a:xfrm>
          <a:prstGeom prst="rect">
            <a:avLst/>
          </a:prstGeom>
        </p:spPr>
      </p:pic>
      <p:sp>
        <p:nvSpPr>
          <p:cNvPr id="5" name="正方形/長方形 4"/>
          <p:cNvSpPr/>
          <p:nvPr/>
        </p:nvSpPr>
        <p:spPr bwMode="auto">
          <a:xfrm>
            <a:off x="-76200" y="990600"/>
            <a:ext cx="60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6" name="Text Box 8"/>
          <p:cNvSpPr txBox="1">
            <a:spLocks noChangeArrowheads="1"/>
          </p:cNvSpPr>
          <p:nvPr/>
        </p:nvSpPr>
        <p:spPr bwMode="auto">
          <a:xfrm>
            <a:off x="4419600" y="1029943"/>
            <a:ext cx="3124200" cy="265457"/>
          </a:xfrm>
          <a:prstGeom prst="rect">
            <a:avLst/>
          </a:prstGeom>
          <a:noFill/>
          <a:ln w="9525">
            <a:noFill/>
            <a:miter lim="800000"/>
            <a:headEnd/>
            <a:tailEnd/>
          </a:ln>
        </p:spPr>
        <p:txBody>
          <a:bodyPr wrap="square">
            <a:spAutoFit/>
          </a:bodyPr>
          <a:lstStyle/>
          <a:p>
            <a:pPr algn="ctr">
              <a:lnSpc>
                <a:spcPct val="50000"/>
              </a:lnSpc>
              <a:spcBef>
                <a:spcPct val="50000"/>
              </a:spcBef>
              <a:defRPr/>
            </a:pPr>
            <a:r>
              <a:rPr lang="ja-JP" altLang="en-US" dirty="0" smtClean="0">
                <a:solidFill>
                  <a:srgbClr val="FF0000"/>
                </a:solidFill>
                <a:latin typeface="メイリオ" pitchFamily="50" charset="-128"/>
                <a:ea typeface="メイリオ" pitchFamily="50" charset="-128"/>
                <a:cs typeface="メイリオ" pitchFamily="50" charset="-128"/>
              </a:rPr>
              <a:t>揺らぎの補正素子の開発</a:t>
            </a:r>
            <a:endParaRPr lang="ja-JP" altLang="ja-JP" dirty="0">
              <a:solidFill>
                <a:srgbClr val="FF0000"/>
              </a:solidFill>
              <a:latin typeface="メイリオ" pitchFamily="50" charset="-128"/>
              <a:ea typeface="メイリオ" pitchFamily="50" charset="-128"/>
              <a:cs typeface="メイリオ" pitchFamily="50" charset="-128"/>
            </a:endParaRPr>
          </a:p>
        </p:txBody>
      </p:sp>
      <p:sp>
        <p:nvSpPr>
          <p:cNvPr id="7" name="Text Box 8"/>
          <p:cNvSpPr txBox="1">
            <a:spLocks noChangeArrowheads="1"/>
          </p:cNvSpPr>
          <p:nvPr/>
        </p:nvSpPr>
        <p:spPr bwMode="auto">
          <a:xfrm>
            <a:off x="4495800" y="2971800"/>
            <a:ext cx="3581400" cy="230832"/>
          </a:xfrm>
          <a:prstGeom prst="rect">
            <a:avLst/>
          </a:prstGeom>
          <a:noFill/>
          <a:ln w="9525">
            <a:noFill/>
            <a:miter lim="800000"/>
            <a:headEnd/>
            <a:tailEnd/>
          </a:ln>
        </p:spPr>
        <p:txBody>
          <a:bodyPr wrap="square">
            <a:spAutoFit/>
          </a:bodyPr>
          <a:lstStyle/>
          <a:p>
            <a:pPr algn="ctr">
              <a:lnSpc>
                <a:spcPct val="50000"/>
              </a:lnSpc>
              <a:spcBef>
                <a:spcPct val="50000"/>
              </a:spcBef>
              <a:defRPr/>
            </a:pPr>
            <a:r>
              <a:rPr lang="ja-JP" altLang="en-US" dirty="0" smtClean="0">
                <a:solidFill>
                  <a:srgbClr val="FF0000"/>
                </a:solidFill>
                <a:latin typeface="メイリオ" pitchFamily="50" charset="-128"/>
                <a:ea typeface="メイリオ" pitchFamily="50" charset="-128"/>
                <a:cs typeface="メイリオ" pitchFamily="50" charset="-128"/>
              </a:rPr>
              <a:t>揺らぎ測定高速カメラの開発</a:t>
            </a:r>
            <a:endParaRPr lang="ja-JP" altLang="ja-JP" dirty="0">
              <a:solidFill>
                <a:srgbClr val="FF0000"/>
              </a:solidFill>
              <a:latin typeface="メイリオ" pitchFamily="50" charset="-128"/>
              <a:ea typeface="メイリオ" pitchFamily="50" charset="-128"/>
              <a:cs typeface="メイリオ" pitchFamily="50" charset="-128"/>
            </a:endParaRPr>
          </a:p>
        </p:txBody>
      </p:sp>
      <p:sp>
        <p:nvSpPr>
          <p:cNvPr id="8" name="Text Box 8"/>
          <p:cNvSpPr txBox="1">
            <a:spLocks noChangeArrowheads="1"/>
          </p:cNvSpPr>
          <p:nvPr/>
        </p:nvSpPr>
        <p:spPr bwMode="auto">
          <a:xfrm>
            <a:off x="3352800" y="4876800"/>
            <a:ext cx="4114800" cy="230832"/>
          </a:xfrm>
          <a:prstGeom prst="rect">
            <a:avLst/>
          </a:prstGeom>
          <a:noFill/>
          <a:ln w="9525">
            <a:noFill/>
            <a:miter lim="800000"/>
            <a:headEnd/>
            <a:tailEnd/>
          </a:ln>
        </p:spPr>
        <p:txBody>
          <a:bodyPr wrap="square">
            <a:spAutoFit/>
          </a:bodyPr>
          <a:lstStyle/>
          <a:p>
            <a:pPr algn="ctr">
              <a:lnSpc>
                <a:spcPct val="50000"/>
              </a:lnSpc>
              <a:spcBef>
                <a:spcPct val="50000"/>
              </a:spcBef>
              <a:defRPr/>
            </a:pPr>
            <a:r>
              <a:rPr lang="ja-JP" altLang="en-US" dirty="0" smtClean="0">
                <a:solidFill>
                  <a:srgbClr val="FF0000"/>
                </a:solidFill>
                <a:latin typeface="メイリオ" pitchFamily="50" charset="-128"/>
                <a:ea typeface="メイリオ" pitchFamily="50" charset="-128"/>
                <a:cs typeface="メイリオ" pitchFamily="50" charset="-128"/>
              </a:rPr>
              <a:t>推定アルゴリズムの確立、高速化</a:t>
            </a:r>
            <a:endParaRPr lang="ja-JP" altLang="ja-JP" dirty="0">
              <a:solidFill>
                <a:srgbClr val="FF0000"/>
              </a:solidFill>
              <a:latin typeface="メイリオ" pitchFamily="50" charset="-128"/>
              <a:ea typeface="メイリオ" pitchFamily="50" charset="-128"/>
              <a:cs typeface="メイリオ" pitchFamily="50"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753600" cy="7315200"/>
          </a:xfrm>
          <a:prstGeom prst="rect">
            <a:avLst/>
          </a:prstGeom>
          <a:noFill/>
          <a:ln w="9525">
            <a:noFill/>
            <a:miter lim="800000"/>
            <a:headEnd/>
            <a:tailEnd/>
          </a:ln>
          <a:effectLst/>
        </p:spPr>
      </p:pic>
      <p:sp>
        <p:nvSpPr>
          <p:cNvPr id="4" name="Rectangle 6"/>
          <p:cNvSpPr>
            <a:spLocks noChangeArrowheads="1"/>
          </p:cNvSpPr>
          <p:nvPr/>
        </p:nvSpPr>
        <p:spPr bwMode="auto">
          <a:xfrm>
            <a:off x="381000" y="533400"/>
            <a:ext cx="7467600" cy="609600"/>
          </a:xfrm>
          <a:prstGeom prst="rect">
            <a:avLst/>
          </a:prstGeom>
          <a:noFill/>
          <a:ln w="9525">
            <a:noFill/>
            <a:miter lim="800000"/>
            <a:headEnd/>
            <a:tailEnd/>
          </a:ln>
        </p:spPr>
        <p:txBody>
          <a:bodyPr lIns="92075" tIns="46038" rIns="92075" bIns="46038"/>
          <a:lstStyle/>
          <a:p>
            <a:pPr marL="342900" indent="-342900">
              <a:spcBef>
                <a:spcPct val="20000"/>
              </a:spcBef>
              <a:defRPr/>
            </a:pPr>
            <a:r>
              <a:rPr lang="ja-JP" altLang="en-US" dirty="0" smtClean="0">
                <a:solidFill>
                  <a:schemeClr val="accent6">
                    <a:lumMod val="50000"/>
                  </a:schemeClr>
                </a:solidFill>
                <a:ea typeface="ＭＳ Ｐゴシック" pitchFamily="50" charset="-128"/>
              </a:rPr>
              <a:t>　　</a:t>
            </a:r>
            <a:endParaRPr lang="en-US" altLang="ja-JP" dirty="0" smtClean="0">
              <a:solidFill>
                <a:schemeClr val="accent6">
                  <a:lumMod val="50000"/>
                </a:schemeClr>
              </a:solidFill>
              <a:ea typeface="ＭＳ Ｐゴシック" pitchFamily="50" charset="-128"/>
            </a:endParaRPr>
          </a:p>
          <a:p>
            <a:pPr marL="342900" indent="-342900">
              <a:spcBef>
                <a:spcPct val="20000"/>
              </a:spcBef>
              <a:defRPr/>
            </a:pPr>
            <a:endParaRPr lang="en-US" altLang="ja-JP" dirty="0" smtClean="0">
              <a:solidFill>
                <a:schemeClr val="accent6">
                  <a:lumMod val="50000"/>
                </a:schemeClr>
              </a:solidFill>
            </a:endParaRPr>
          </a:p>
          <a:p>
            <a:pPr marL="342900" indent="-342900">
              <a:spcBef>
                <a:spcPct val="20000"/>
              </a:spcBef>
              <a:defRPr/>
            </a:pPr>
            <a:endParaRPr lang="en-US" altLang="ja-JP" dirty="0" smtClean="0">
              <a:solidFill>
                <a:schemeClr val="accent6">
                  <a:lumMod val="50000"/>
                </a:schemeClr>
              </a:solidFill>
              <a:ea typeface="ＭＳ Ｐゴシック" pitchFamily="50" charset="-128"/>
            </a:endParaRPr>
          </a:p>
          <a:p>
            <a:pPr marL="800100" lvl="1" indent="-342900">
              <a:spcBef>
                <a:spcPct val="20000"/>
              </a:spcBef>
              <a:defRPr/>
            </a:pPr>
            <a:r>
              <a:rPr lang="en-US" altLang="ja-JP" sz="2000" u="sng" dirty="0" smtClean="0">
                <a:solidFill>
                  <a:srgbClr val="FFFF00"/>
                </a:solidFill>
                <a:latin typeface="メイリオ" pitchFamily="50" charset="-128"/>
                <a:ea typeface="メイリオ" pitchFamily="50" charset="-128"/>
                <a:cs typeface="メイリオ" pitchFamily="50" charset="-128"/>
              </a:rPr>
              <a:t>2020</a:t>
            </a:r>
            <a:r>
              <a:rPr lang="ja-JP" altLang="en-US" sz="2000" u="sng" dirty="0" smtClean="0">
                <a:solidFill>
                  <a:srgbClr val="FFFF00"/>
                </a:solidFill>
                <a:latin typeface="メイリオ" pitchFamily="50" charset="-128"/>
                <a:ea typeface="メイリオ" pitchFamily="50" charset="-128"/>
                <a:cs typeface="メイリオ" pitchFamily="50" charset="-128"/>
              </a:rPr>
              <a:t>年代　</a:t>
            </a:r>
            <a:r>
              <a:rPr lang="en-US" altLang="ja-JP" sz="2000" u="sng" dirty="0" smtClean="0">
                <a:solidFill>
                  <a:srgbClr val="FFFF00"/>
                </a:solidFill>
                <a:latin typeface="メイリオ" pitchFamily="50" charset="-128"/>
                <a:ea typeface="メイリオ" pitchFamily="50" charset="-128"/>
                <a:cs typeface="メイリオ" pitchFamily="50" charset="-128"/>
              </a:rPr>
              <a:t>30m</a:t>
            </a:r>
            <a:r>
              <a:rPr lang="ja-JP" altLang="en-US" sz="2000" u="sng" dirty="0" smtClean="0">
                <a:solidFill>
                  <a:srgbClr val="FFFF00"/>
                </a:solidFill>
                <a:latin typeface="メイリオ" pitchFamily="50" charset="-128"/>
                <a:ea typeface="メイリオ" pitchFamily="50" charset="-128"/>
                <a:cs typeface="メイリオ" pitchFamily="50" charset="-128"/>
              </a:rPr>
              <a:t>望遠鏡の時代へ</a:t>
            </a:r>
            <a:endParaRPr lang="en-US" altLang="ja-JP" sz="2000" u="sng" dirty="0" smtClean="0">
              <a:solidFill>
                <a:srgbClr val="FFFF00"/>
              </a:solidFill>
              <a:latin typeface="メイリオ" pitchFamily="50" charset="-128"/>
              <a:ea typeface="メイリオ" pitchFamily="50" charset="-128"/>
              <a:cs typeface="メイリオ" pitchFamily="50" charset="-128"/>
            </a:endParaRPr>
          </a:p>
          <a:p>
            <a:pPr marL="800100" lvl="1" indent="-342900">
              <a:spcBef>
                <a:spcPct val="20000"/>
              </a:spcBef>
              <a:defRPr/>
            </a:pPr>
            <a:endParaRPr lang="en-US" altLang="ja-JP" sz="2000" dirty="0" smtClean="0">
              <a:solidFill>
                <a:srgbClr val="FFFF00"/>
              </a:solidFill>
              <a:latin typeface="メイリオ" pitchFamily="50" charset="-128"/>
              <a:ea typeface="メイリオ" pitchFamily="50" charset="-128"/>
              <a:cs typeface="メイリオ" pitchFamily="50" charset="-128"/>
            </a:endParaRPr>
          </a:p>
          <a:p>
            <a:pPr marL="800100" lvl="1" indent="-342900">
              <a:spcBef>
                <a:spcPct val="20000"/>
              </a:spcBef>
              <a:defRPr/>
            </a:pPr>
            <a:r>
              <a:rPr lang="ja-JP" altLang="en-US" sz="2000" dirty="0" smtClean="0">
                <a:solidFill>
                  <a:srgbClr val="FFFF00"/>
                </a:solidFill>
                <a:latin typeface="メイリオ" pitchFamily="50" charset="-128"/>
                <a:ea typeface="メイリオ" pitchFamily="50" charset="-128"/>
                <a:cs typeface="メイリオ" pitchFamily="50" charset="-128"/>
              </a:rPr>
              <a:t>現在検討している広視野補償光学系は</a:t>
            </a:r>
            <a:endParaRPr lang="en-US" altLang="ja-JP" sz="2000" dirty="0" smtClean="0">
              <a:solidFill>
                <a:srgbClr val="FFFF00"/>
              </a:solidFill>
              <a:latin typeface="メイリオ" pitchFamily="50" charset="-128"/>
              <a:ea typeface="メイリオ" pitchFamily="50" charset="-128"/>
              <a:cs typeface="メイリオ" pitchFamily="50" charset="-128"/>
            </a:endParaRPr>
          </a:p>
          <a:p>
            <a:pPr marL="800100" lvl="1" indent="-342900">
              <a:spcBef>
                <a:spcPct val="20000"/>
              </a:spcBef>
              <a:defRPr/>
            </a:pPr>
            <a:r>
              <a:rPr lang="ja-JP" altLang="en-US" sz="2000" dirty="0" smtClean="0">
                <a:solidFill>
                  <a:srgbClr val="FFFF00"/>
                </a:solidFill>
                <a:latin typeface="メイリオ" pitchFamily="50" charset="-128"/>
                <a:ea typeface="メイリオ" pitchFamily="50" charset="-128"/>
                <a:cs typeface="メイリオ" pitchFamily="50" charset="-128"/>
              </a:rPr>
              <a:t>すばるで試験</a:t>
            </a:r>
            <a:r>
              <a:rPr lang="en-US" altLang="ja-JP" sz="2000" dirty="0" smtClean="0">
                <a:solidFill>
                  <a:srgbClr val="FFFF00"/>
                </a:solidFill>
                <a:latin typeface="メイリオ" pitchFamily="50" charset="-128"/>
                <a:ea typeface="メイリオ" pitchFamily="50" charset="-128"/>
                <a:cs typeface="メイリオ" pitchFamily="50" charset="-128"/>
              </a:rPr>
              <a:t> (RAVEN:</a:t>
            </a:r>
            <a:r>
              <a:rPr lang="ja-JP" altLang="en-US" sz="2000" dirty="0" smtClean="0">
                <a:solidFill>
                  <a:srgbClr val="FFFF00"/>
                </a:solidFill>
                <a:latin typeface="メイリオ" pitchFamily="50" charset="-128"/>
                <a:ea typeface="メイリオ" pitchFamily="50" charset="-128"/>
                <a:cs typeface="メイリオ" pitchFamily="50" charset="-128"/>
              </a:rPr>
              <a:t>大屋さんトーク</a:t>
            </a:r>
            <a:r>
              <a:rPr lang="en-US" altLang="ja-JP" sz="2000" dirty="0" smtClean="0">
                <a:solidFill>
                  <a:srgbClr val="FFFF00"/>
                </a:solidFill>
                <a:latin typeface="メイリオ" pitchFamily="50" charset="-128"/>
                <a:ea typeface="メイリオ" pitchFamily="50" charset="-128"/>
                <a:cs typeface="メイリオ" pitchFamily="50" charset="-128"/>
              </a:rPr>
              <a:t> </a:t>
            </a:r>
            <a:r>
              <a:rPr lang="ja-JP" altLang="en-US" sz="2000" dirty="0" err="1" smtClean="0">
                <a:solidFill>
                  <a:srgbClr val="FFFF00"/>
                </a:solidFill>
                <a:latin typeface="メイリオ" pitchFamily="50" charset="-128"/>
                <a:ea typeface="メイリオ" pitchFamily="50" charset="-128"/>
                <a:cs typeface="メイリオ" pitchFamily="50" charset="-128"/>
              </a:rPr>
              <a:t>にも</a:t>
            </a:r>
            <a:r>
              <a:rPr lang="ja-JP" altLang="en-US" sz="2000" dirty="0" smtClean="0">
                <a:solidFill>
                  <a:srgbClr val="FFFF00"/>
                </a:solidFill>
                <a:latin typeface="メイリオ" pitchFamily="50" charset="-128"/>
                <a:ea typeface="メイリオ" pitchFamily="50" charset="-128"/>
                <a:cs typeface="メイリオ" pitchFamily="50" charset="-128"/>
              </a:rPr>
              <a:t>要素技術 </a:t>
            </a:r>
            <a:r>
              <a:rPr lang="en-US" altLang="ja-JP" sz="2000" dirty="0" smtClean="0">
                <a:solidFill>
                  <a:srgbClr val="FFFF00"/>
                </a:solidFill>
                <a:latin typeface="メイリオ" pitchFamily="50" charset="-128"/>
                <a:ea typeface="メイリオ" pitchFamily="50" charset="-128"/>
                <a:cs typeface="メイリオ" pitchFamily="50" charset="-128"/>
              </a:rPr>
              <a:t>– GPGPU, </a:t>
            </a:r>
            <a:r>
              <a:rPr lang="ja-JP" altLang="en-US" sz="2000" dirty="0" smtClean="0">
                <a:solidFill>
                  <a:srgbClr val="FFFF00"/>
                </a:solidFill>
                <a:latin typeface="メイリオ" pitchFamily="50" charset="-128"/>
                <a:ea typeface="メイリオ" pitchFamily="50" charset="-128"/>
                <a:cs typeface="メイリオ" pitchFamily="50" charset="-128"/>
              </a:rPr>
              <a:t>波面センサー </a:t>
            </a:r>
            <a:r>
              <a:rPr lang="en-US" altLang="ja-JP" sz="2000" dirty="0" smtClean="0">
                <a:solidFill>
                  <a:srgbClr val="FFFF00"/>
                </a:solidFill>
                <a:latin typeface="メイリオ" pitchFamily="50" charset="-128"/>
                <a:ea typeface="メイリオ" pitchFamily="50" charset="-128"/>
                <a:cs typeface="メイリオ" pitchFamily="50" charset="-128"/>
              </a:rPr>
              <a:t>- </a:t>
            </a:r>
            <a:r>
              <a:rPr lang="ja-JP" altLang="en-US" sz="2000" dirty="0" smtClean="0">
                <a:solidFill>
                  <a:srgbClr val="FFFF00"/>
                </a:solidFill>
                <a:latin typeface="メイリオ" pitchFamily="50" charset="-128"/>
                <a:ea typeface="メイリオ" pitchFamily="50" charset="-128"/>
                <a:cs typeface="メイリオ" pitchFamily="50" charset="-128"/>
              </a:rPr>
              <a:t>の部分できちんと絡む、ビクトリア大学、ハワイ観測所との共同研究</a:t>
            </a:r>
            <a:r>
              <a:rPr lang="en-US" altLang="ja-JP" sz="2000" dirty="0" smtClean="0">
                <a:solidFill>
                  <a:srgbClr val="FFFF00"/>
                </a:solidFill>
                <a:latin typeface="メイリオ" pitchFamily="50" charset="-128"/>
                <a:ea typeface="メイリオ" pitchFamily="50" charset="-128"/>
                <a:cs typeface="メイリオ" pitchFamily="50" charset="-128"/>
              </a:rPr>
              <a:t>)</a:t>
            </a:r>
            <a:r>
              <a:rPr lang="ja-JP" altLang="en-US" sz="2000" dirty="0" err="1" smtClean="0">
                <a:solidFill>
                  <a:srgbClr val="FFFF00"/>
                </a:solidFill>
                <a:latin typeface="メイリオ" pitchFamily="50" charset="-128"/>
                <a:ea typeface="メイリオ" pitchFamily="50" charset="-128"/>
                <a:cs typeface="メイリオ" pitchFamily="50" charset="-128"/>
              </a:rPr>
              <a:t>、</a:t>
            </a:r>
            <a:endParaRPr lang="en-US" altLang="ja-JP" sz="2000" dirty="0" smtClean="0">
              <a:solidFill>
                <a:srgbClr val="FFFF00"/>
              </a:solidFill>
              <a:latin typeface="メイリオ" pitchFamily="50" charset="-128"/>
              <a:ea typeface="メイリオ" pitchFamily="50" charset="-128"/>
              <a:cs typeface="メイリオ" pitchFamily="50" charset="-128"/>
            </a:endParaRPr>
          </a:p>
          <a:p>
            <a:pPr marL="800100" lvl="1" indent="-342900">
              <a:spcBef>
                <a:spcPct val="20000"/>
              </a:spcBef>
              <a:defRPr/>
            </a:pPr>
            <a:r>
              <a:rPr lang="en-US" altLang="ja-JP" sz="2000" dirty="0" smtClean="0">
                <a:solidFill>
                  <a:srgbClr val="FFFF00"/>
                </a:solidFill>
                <a:latin typeface="メイリオ" pitchFamily="50" charset="-128"/>
                <a:ea typeface="メイリオ" pitchFamily="50" charset="-128"/>
                <a:cs typeface="メイリオ" pitchFamily="50" charset="-128"/>
              </a:rPr>
              <a:t>30m</a:t>
            </a:r>
            <a:r>
              <a:rPr lang="ja-JP" altLang="en-US" sz="2000" dirty="0" smtClean="0">
                <a:solidFill>
                  <a:srgbClr val="FFFF00"/>
                </a:solidFill>
                <a:latin typeface="メイリオ" pitchFamily="50" charset="-128"/>
                <a:ea typeface="メイリオ" pitchFamily="50" charset="-128"/>
                <a:cs typeface="メイリオ" pitchFamily="50" charset="-128"/>
              </a:rPr>
              <a:t>で実機として実現を目指すタイムスケール</a:t>
            </a:r>
            <a:endParaRPr lang="en-US" altLang="ja-JP" sz="2000" dirty="0" smtClean="0">
              <a:solidFill>
                <a:srgbClr val="FFFF00"/>
              </a:solidFill>
              <a:latin typeface="メイリオ" pitchFamily="50" charset="-128"/>
              <a:ea typeface="メイリオ" pitchFamily="50" charset="-128"/>
              <a:cs typeface="メイリオ" pitchFamily="50" charset="-128"/>
            </a:endParaRPr>
          </a:p>
          <a:p>
            <a:pPr marL="800100" lvl="1" indent="-342900">
              <a:spcBef>
                <a:spcPct val="20000"/>
              </a:spcBef>
              <a:defRPr/>
            </a:pPr>
            <a:r>
              <a:rPr lang="ja-JP" altLang="en-US" sz="2000" dirty="0" smtClean="0">
                <a:solidFill>
                  <a:srgbClr val="FFFF00"/>
                </a:solidFill>
                <a:latin typeface="メイリオ" pitchFamily="50" charset="-128"/>
                <a:ea typeface="メイリオ" pitchFamily="50" charset="-128"/>
                <a:cs typeface="メイリオ" pitchFamily="50" charset="-128"/>
              </a:rPr>
              <a:t>大学のグループとしては種まきのフェーズ</a:t>
            </a:r>
            <a:endParaRPr lang="ja-JP" altLang="en-US" sz="2000" dirty="0">
              <a:solidFill>
                <a:srgbClr val="FFFF00"/>
              </a:solidFill>
              <a:latin typeface="メイリオ" pitchFamily="50" charset="-128"/>
              <a:ea typeface="メイリオ" pitchFamily="50" charset="-128"/>
              <a:cs typeface="メイリオ" pitchFamily="50" charset="-128"/>
            </a:endParaRPr>
          </a:p>
        </p:txBody>
      </p:sp>
    </p:spTree>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152400"/>
            <a:ext cx="8915400" cy="1143000"/>
          </a:xfrm>
        </p:spPr>
        <p:txBody>
          <a:bodyPr/>
          <a:lstStyle/>
          <a:p>
            <a:pPr algn="l" eaLnBrk="1" hangingPunct="1"/>
            <a:r>
              <a:rPr lang="en-US" altLang="ja-JP" sz="2000" dirty="0" smtClean="0">
                <a:latin typeface="メイリオ" pitchFamily="50" charset="-128"/>
                <a:ea typeface="メイリオ" pitchFamily="50" charset="-128"/>
              </a:rPr>
              <a:t>Our approach as a university group, and our demand</a:t>
            </a:r>
            <a:endParaRPr lang="ja-JP" altLang="en-US" sz="2000" dirty="0" smtClean="0">
              <a:latin typeface="メイリオ" pitchFamily="50" charset="-128"/>
              <a:ea typeface="メイリオ" pitchFamily="50" charset="-128"/>
            </a:endParaRPr>
          </a:p>
        </p:txBody>
      </p:sp>
      <p:sp>
        <p:nvSpPr>
          <p:cNvPr id="30723" name="Text Box 3"/>
          <p:cNvSpPr txBox="1">
            <a:spLocks noChangeArrowheads="1"/>
          </p:cNvSpPr>
          <p:nvPr/>
        </p:nvSpPr>
        <p:spPr bwMode="auto">
          <a:xfrm>
            <a:off x="381000" y="1219200"/>
            <a:ext cx="8153400" cy="5816977"/>
          </a:xfrm>
          <a:prstGeom prst="rect">
            <a:avLst/>
          </a:prstGeom>
          <a:noFill/>
          <a:ln w="9525">
            <a:noFill/>
            <a:miter lim="800000"/>
            <a:headEnd/>
            <a:tailEnd/>
          </a:ln>
        </p:spPr>
        <p:txBody>
          <a:bodyPr wrap="square">
            <a:spAutoFit/>
          </a:bodyPr>
          <a:lstStyle/>
          <a:p>
            <a:pPr marL="457200" indent="-457200">
              <a:spcBef>
                <a:spcPct val="50000"/>
              </a:spcBef>
              <a:buFont typeface="+mj-lt"/>
              <a:buAutoNum type="arabicPeriod"/>
            </a:pPr>
            <a:r>
              <a:rPr lang="ja-JP" altLang="en-US" dirty="0" smtClean="0">
                <a:latin typeface="メイリオ" pitchFamily="50" charset="-128"/>
                <a:ea typeface="メイリオ" pitchFamily="50" charset="-128"/>
              </a:rPr>
              <a:t>開発要素の確定、仕様の確定、アイデアの掘り起こし</a:t>
            </a:r>
            <a:endParaRPr lang="en-US" altLang="ja-JP" dirty="0" smtClean="0">
              <a:latin typeface="メイリオ" pitchFamily="50" charset="-128"/>
              <a:ea typeface="メイリオ" pitchFamily="50" charset="-128"/>
            </a:endParaRPr>
          </a:p>
          <a:p>
            <a:pPr marL="800100" lvl="1" indent="-342900">
              <a:spcBef>
                <a:spcPct val="50000"/>
              </a:spcBef>
              <a:buFont typeface="Wingdings" pitchFamily="2" charset="2"/>
              <a:buChar char="§"/>
            </a:pPr>
            <a:r>
              <a:rPr lang="ja-JP" altLang="en-US" dirty="0" smtClean="0">
                <a:latin typeface="メイリオ" pitchFamily="50" charset="-128"/>
                <a:ea typeface="メイリオ" pitchFamily="50" charset="-128"/>
              </a:rPr>
              <a:t>波面センサーの実験やトモグラフィーの実験は今この段階。学部生の卒業研究としてまとまれば良い。</a:t>
            </a:r>
            <a:endParaRPr lang="en-US" altLang="ja-JP" dirty="0" smtClean="0">
              <a:latin typeface="メイリオ" pitchFamily="50" charset="-128"/>
              <a:ea typeface="メイリオ" pitchFamily="50" charset="-128"/>
            </a:endParaRPr>
          </a:p>
          <a:p>
            <a:pPr marL="1257300" lvl="2" indent="-342900">
              <a:spcBef>
                <a:spcPct val="50000"/>
              </a:spcBef>
              <a:buFont typeface="Wingdings" pitchFamily="2" charset="2"/>
              <a:buChar char="Ø"/>
            </a:pPr>
            <a:r>
              <a:rPr lang="ja-JP" altLang="en-US" u="sng" dirty="0" smtClean="0">
                <a:latin typeface="メイリオ" pitchFamily="50" charset="-128"/>
                <a:ea typeface="メイリオ" pitchFamily="50" charset="-128"/>
              </a:rPr>
              <a:t>基礎実験に対する予算 </a:t>
            </a:r>
            <a:r>
              <a:rPr lang="en-US" altLang="ja-JP" u="sng" dirty="0" smtClean="0">
                <a:latin typeface="メイリオ" pitchFamily="50" charset="-128"/>
                <a:ea typeface="メイリオ" pitchFamily="50" charset="-128"/>
              </a:rPr>
              <a:t>&lt;1,000K JPY</a:t>
            </a:r>
          </a:p>
          <a:p>
            <a:pPr marL="457200" indent="-457200">
              <a:spcBef>
                <a:spcPct val="50000"/>
              </a:spcBef>
              <a:buFont typeface="+mj-lt"/>
              <a:buAutoNum type="arabicPeriod"/>
            </a:pPr>
            <a:r>
              <a:rPr lang="ja-JP" altLang="en-US" dirty="0" smtClean="0">
                <a:latin typeface="メイリオ" pitchFamily="50" charset="-128"/>
                <a:ea typeface="メイリオ" pitchFamily="50" charset="-128"/>
              </a:rPr>
              <a:t>アイデアを確認するための基礎実験</a:t>
            </a:r>
            <a:endParaRPr lang="en-US" altLang="ja-JP" dirty="0" smtClean="0">
              <a:latin typeface="メイリオ" pitchFamily="50" charset="-128"/>
              <a:ea typeface="メイリオ" pitchFamily="50" charset="-128"/>
            </a:endParaRPr>
          </a:p>
          <a:p>
            <a:pPr marL="800100" lvl="1" indent="-342900">
              <a:spcBef>
                <a:spcPct val="50000"/>
              </a:spcBef>
              <a:buFont typeface="Wingdings" pitchFamily="2" charset="2"/>
              <a:buChar char="§"/>
            </a:pPr>
            <a:r>
              <a:rPr lang="ja-JP" altLang="en-US" dirty="0" smtClean="0">
                <a:latin typeface="メイリオ" pitchFamily="50" charset="-128"/>
                <a:ea typeface="メイリオ" pitchFamily="50" charset="-128"/>
              </a:rPr>
              <a:t>可変形鏡の開発や</a:t>
            </a:r>
            <a:r>
              <a:rPr lang="en-US" altLang="ja-JP" dirty="0" smtClean="0">
                <a:latin typeface="メイリオ" pitchFamily="50" charset="-128"/>
                <a:ea typeface="メイリオ" pitchFamily="50" charset="-128"/>
              </a:rPr>
              <a:t>GPGPU</a:t>
            </a:r>
            <a:r>
              <a:rPr lang="ja-JP" altLang="en-US" dirty="0" smtClean="0">
                <a:latin typeface="メイリオ" pitchFamily="50" charset="-128"/>
                <a:ea typeface="メイリオ" pitchFamily="50" charset="-128"/>
              </a:rPr>
              <a:t> </a:t>
            </a:r>
            <a:r>
              <a:rPr lang="en-US" altLang="ja-JP" dirty="0" smtClean="0">
                <a:latin typeface="メイリオ" pitchFamily="50" charset="-128"/>
                <a:ea typeface="メイリオ" pitchFamily="50" charset="-128"/>
              </a:rPr>
              <a:t>AO-</a:t>
            </a:r>
            <a:r>
              <a:rPr lang="ja-JP" altLang="en-US" dirty="0" smtClean="0">
                <a:latin typeface="メイリオ" pitchFamily="50" charset="-128"/>
                <a:ea typeface="メイリオ" pitchFamily="50" charset="-128"/>
              </a:rPr>
              <a:t>ループは今この段階。修士や博士論文としてまとまれば良い。</a:t>
            </a:r>
            <a:endParaRPr lang="en-US" altLang="ja-JP" dirty="0" smtClean="0">
              <a:latin typeface="メイリオ" pitchFamily="50" charset="-128"/>
              <a:ea typeface="メイリオ" pitchFamily="50" charset="-128"/>
            </a:endParaRPr>
          </a:p>
          <a:p>
            <a:pPr marL="1257300" lvl="2" indent="-342900">
              <a:spcBef>
                <a:spcPct val="50000"/>
              </a:spcBef>
              <a:buFont typeface="Wingdings" pitchFamily="2" charset="2"/>
              <a:buChar char="Ø"/>
            </a:pPr>
            <a:r>
              <a:rPr lang="ja-JP" altLang="en-US" u="sng" dirty="0" smtClean="0">
                <a:latin typeface="メイリオ" pitchFamily="50" charset="-128"/>
                <a:ea typeface="メイリオ" pitchFamily="50" charset="-128"/>
              </a:rPr>
              <a:t>ポスドク雇用、共通要素技術</a:t>
            </a:r>
            <a:r>
              <a:rPr lang="en-US" altLang="ja-JP" u="sng" dirty="0" smtClean="0">
                <a:latin typeface="メイリオ" pitchFamily="50" charset="-128"/>
                <a:ea typeface="メイリオ" pitchFamily="50" charset="-128"/>
              </a:rPr>
              <a:t>(</a:t>
            </a:r>
            <a:r>
              <a:rPr lang="ja-JP" altLang="en-US" u="sng" dirty="0" smtClean="0">
                <a:latin typeface="メイリオ" pitchFamily="50" charset="-128"/>
                <a:ea typeface="メイリオ" pitchFamily="50" charset="-128"/>
              </a:rPr>
              <a:t>読出回路など</a:t>
            </a:r>
            <a:r>
              <a:rPr lang="en-US" altLang="ja-JP" u="sng" dirty="0" smtClean="0">
                <a:latin typeface="メイリオ" pitchFamily="50" charset="-128"/>
                <a:ea typeface="メイリオ" pitchFamily="50" charset="-128"/>
              </a:rPr>
              <a:t>)</a:t>
            </a:r>
            <a:r>
              <a:rPr lang="ja-JP" altLang="en-US" u="sng" dirty="0" smtClean="0">
                <a:latin typeface="メイリオ" pitchFamily="50" charset="-128"/>
                <a:ea typeface="メイリオ" pitchFamily="50" charset="-128"/>
              </a:rPr>
              <a:t>の流用で加速</a:t>
            </a:r>
            <a:endParaRPr lang="en-US" altLang="ja-JP" u="sng" dirty="0" smtClean="0">
              <a:latin typeface="メイリオ" pitchFamily="50" charset="-128"/>
              <a:ea typeface="メイリオ" pitchFamily="50" charset="-128"/>
            </a:endParaRPr>
          </a:p>
          <a:p>
            <a:pPr marL="1257300" lvl="2" indent="-342900">
              <a:spcBef>
                <a:spcPct val="50000"/>
              </a:spcBef>
              <a:buFont typeface="Wingdings" pitchFamily="2" charset="2"/>
              <a:buChar char="Ø"/>
            </a:pPr>
            <a:r>
              <a:rPr lang="ja-JP" altLang="en-US" u="sng" dirty="0" smtClean="0">
                <a:latin typeface="メイリオ" pitchFamily="50" charset="-128"/>
                <a:ea typeface="メイリオ" pitchFamily="50" charset="-128"/>
              </a:rPr>
              <a:t>小さい枠の予算</a:t>
            </a:r>
            <a:r>
              <a:rPr lang="en-US" altLang="ja-JP" u="sng" dirty="0" smtClean="0">
                <a:latin typeface="メイリオ" pitchFamily="50" charset="-128"/>
                <a:ea typeface="メイリオ" pitchFamily="50" charset="-128"/>
              </a:rPr>
              <a:t> ~</a:t>
            </a:r>
            <a:r>
              <a:rPr lang="en-US" altLang="ja-JP" u="sng" smtClean="0">
                <a:latin typeface="メイリオ" pitchFamily="50" charset="-128"/>
                <a:ea typeface="メイリオ" pitchFamily="50" charset="-128"/>
              </a:rPr>
              <a:t>1,000K JPY </a:t>
            </a:r>
            <a:endParaRPr lang="en-US" altLang="ja-JP" u="sng" dirty="0" smtClean="0">
              <a:latin typeface="メイリオ" pitchFamily="50" charset="-128"/>
              <a:ea typeface="メイリオ" pitchFamily="50" charset="-128"/>
            </a:endParaRPr>
          </a:p>
          <a:p>
            <a:pPr marL="457200" indent="-457200">
              <a:spcBef>
                <a:spcPct val="50000"/>
              </a:spcBef>
              <a:buFont typeface="+mj-lt"/>
              <a:buAutoNum type="arabicPeriod"/>
            </a:pPr>
            <a:r>
              <a:rPr lang="ja-JP" altLang="en-US" dirty="0" smtClean="0">
                <a:latin typeface="メイリオ" pitchFamily="50" charset="-128"/>
                <a:ea typeface="メイリオ" pitchFamily="50" charset="-128"/>
              </a:rPr>
              <a:t>実機で使えるものにするためメーカーを巻き込んでの開発</a:t>
            </a:r>
            <a:endParaRPr lang="en-US" altLang="ja-JP" dirty="0" smtClean="0">
              <a:latin typeface="メイリオ" pitchFamily="50" charset="-128"/>
              <a:ea typeface="メイリオ" pitchFamily="50" charset="-128"/>
            </a:endParaRPr>
          </a:p>
          <a:p>
            <a:pPr marL="800100" lvl="1" indent="-342900">
              <a:spcBef>
                <a:spcPct val="50000"/>
              </a:spcBef>
              <a:buFont typeface="Wingdings" pitchFamily="2" charset="2"/>
              <a:buChar char="§"/>
            </a:pPr>
            <a:r>
              <a:rPr lang="ja-JP" altLang="en-US" dirty="0" smtClean="0">
                <a:latin typeface="メイリオ" pitchFamily="50" charset="-128"/>
                <a:ea typeface="メイリオ" pitchFamily="50" charset="-128"/>
              </a:rPr>
              <a:t>可変形鏡の次のステップ。素子の評価や望遠鏡での試験観測が博士論文としてまとまれば良い。</a:t>
            </a:r>
            <a:endParaRPr lang="en-US" altLang="ja-JP" dirty="0" smtClean="0">
              <a:latin typeface="メイリオ" pitchFamily="50" charset="-128"/>
              <a:ea typeface="メイリオ" pitchFamily="50" charset="-128"/>
            </a:endParaRPr>
          </a:p>
          <a:p>
            <a:pPr marL="1257300" lvl="2" indent="-342900">
              <a:spcBef>
                <a:spcPct val="50000"/>
              </a:spcBef>
              <a:buFont typeface="Wingdings" pitchFamily="2" charset="2"/>
              <a:buChar char="Ø"/>
            </a:pPr>
            <a:r>
              <a:rPr lang="ja-JP" altLang="en-US" u="sng" dirty="0" smtClean="0">
                <a:latin typeface="メイリオ" pitchFamily="50" charset="-128"/>
                <a:ea typeface="メイリオ" pitchFamily="50" charset="-128"/>
              </a:rPr>
              <a:t>まとまった予算</a:t>
            </a:r>
            <a:r>
              <a:rPr lang="en-US" altLang="ja-JP" u="sng" dirty="0" smtClean="0">
                <a:latin typeface="メイリオ" pitchFamily="50" charset="-128"/>
                <a:ea typeface="メイリオ" pitchFamily="50" charset="-128"/>
              </a:rPr>
              <a:t> &gt;10,000K JPY</a:t>
            </a:r>
          </a:p>
          <a:p>
            <a:pPr marL="342900" indent="-342900">
              <a:spcBef>
                <a:spcPct val="50000"/>
              </a:spcBef>
              <a:buFont typeface="+mj-lt"/>
              <a:buAutoNum type="arabicPeriod"/>
            </a:pPr>
            <a:r>
              <a:rPr lang="en-US" altLang="ja-JP" dirty="0" smtClean="0">
                <a:latin typeface="メイリオ" pitchFamily="50" charset="-128"/>
                <a:ea typeface="メイリオ" pitchFamily="50" charset="-128"/>
              </a:rPr>
              <a:t> </a:t>
            </a:r>
            <a:r>
              <a:rPr lang="ja-JP" altLang="en-US" dirty="0" smtClean="0">
                <a:latin typeface="メイリオ" pitchFamily="50" charset="-128"/>
                <a:ea typeface="メイリオ" pitchFamily="50" charset="-128"/>
              </a:rPr>
              <a:t>観測装置としての実現</a:t>
            </a:r>
            <a:r>
              <a:rPr lang="en-US" altLang="ja-JP" dirty="0" smtClean="0">
                <a:latin typeface="メイリオ" pitchFamily="50" charset="-128"/>
                <a:ea typeface="メイリオ" pitchFamily="50" charset="-128"/>
              </a:rPr>
              <a:t>…</a:t>
            </a:r>
          </a:p>
          <a:p>
            <a:pPr marL="342900" indent="-342900">
              <a:spcBef>
                <a:spcPct val="50000"/>
              </a:spcBef>
              <a:buFont typeface="Wingdings" pitchFamily="2" charset="2"/>
              <a:buChar char="§"/>
            </a:pPr>
            <a:endParaRPr lang="en-US" altLang="ja-JP" sz="2000" dirty="0" smtClean="0">
              <a:latin typeface="メイリオ" pitchFamily="50" charset="-128"/>
              <a:ea typeface="メイリオ" pitchFamily="50"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152400"/>
            <a:ext cx="8915400" cy="1143000"/>
          </a:xfrm>
        </p:spPr>
        <p:txBody>
          <a:bodyPr/>
          <a:lstStyle/>
          <a:p>
            <a:pPr algn="l" eaLnBrk="1" hangingPunct="1"/>
            <a:r>
              <a:rPr lang="en-US" altLang="ja-JP" sz="2000" dirty="0" smtClean="0">
                <a:latin typeface="メイリオ" pitchFamily="50" charset="-128"/>
                <a:ea typeface="メイリオ" pitchFamily="50" charset="-128"/>
              </a:rPr>
              <a:t>University group demand regarding Subaru/TMT development</a:t>
            </a:r>
            <a:endParaRPr lang="ja-JP" altLang="en-US" sz="2000" dirty="0" smtClean="0">
              <a:latin typeface="メイリオ" pitchFamily="50" charset="-128"/>
              <a:ea typeface="メイリオ" pitchFamily="50" charset="-128"/>
            </a:endParaRPr>
          </a:p>
        </p:txBody>
      </p:sp>
      <p:sp>
        <p:nvSpPr>
          <p:cNvPr id="30723" name="Text Box 3"/>
          <p:cNvSpPr txBox="1">
            <a:spLocks noChangeArrowheads="1"/>
          </p:cNvSpPr>
          <p:nvPr/>
        </p:nvSpPr>
        <p:spPr bwMode="auto">
          <a:xfrm>
            <a:off x="609600" y="1369159"/>
            <a:ext cx="7848600" cy="6555641"/>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p"/>
            </a:pPr>
            <a:r>
              <a:rPr lang="ja-JP" altLang="en-US" sz="2000" dirty="0" smtClean="0">
                <a:latin typeface="メイリオ" pitchFamily="50" charset="-128"/>
                <a:ea typeface="メイリオ" pitchFamily="50" charset="-128"/>
              </a:rPr>
              <a:t>要素技術（光学系、検出器、真空、分散素子、コーティング）に関して育成した人間を全分野について大学のグループでキープし続けることは無理。要素技術の各分野について先端センターに継続的に開発を進める「共同利用」係を置いてほしい。</a:t>
            </a:r>
            <a:endParaRPr lang="en-US" altLang="ja-JP" sz="2000" dirty="0" smtClean="0">
              <a:latin typeface="メイリオ" pitchFamily="50" charset="-128"/>
              <a:ea typeface="メイリオ" pitchFamily="50" charset="-128"/>
            </a:endParaRPr>
          </a:p>
          <a:p>
            <a:pPr marL="800100" lvl="1" indent="-342900">
              <a:spcBef>
                <a:spcPct val="50000"/>
              </a:spcBef>
              <a:buFont typeface="Wingdings" pitchFamily="2" charset="2"/>
              <a:buChar char="v"/>
            </a:pPr>
            <a:r>
              <a:rPr lang="ja-JP" altLang="en-US" sz="2000" dirty="0" smtClean="0">
                <a:latin typeface="メイリオ" pitchFamily="50" charset="-128"/>
                <a:ea typeface="メイリオ" pitchFamily="50" charset="-128"/>
              </a:rPr>
              <a:t>例：メシア活動の継続 </a:t>
            </a:r>
            <a:r>
              <a:rPr lang="en-US" altLang="ja-JP" sz="2000" dirty="0" smtClean="0">
                <a:latin typeface="メイリオ" pitchFamily="50" charset="-128"/>
                <a:ea typeface="メイリオ" pitchFamily="50" charset="-128"/>
              </a:rPr>
              <a:t>? </a:t>
            </a:r>
            <a:r>
              <a:rPr lang="ja-JP" altLang="en-US" sz="2000" dirty="0" smtClean="0">
                <a:latin typeface="メイリオ" pitchFamily="50" charset="-128"/>
                <a:ea typeface="メイリオ" pitchFamily="50" charset="-128"/>
              </a:rPr>
              <a:t>赤外への発展</a:t>
            </a:r>
            <a:r>
              <a:rPr lang="en-US" altLang="ja-JP" sz="2000" dirty="0" smtClean="0">
                <a:latin typeface="メイリオ" pitchFamily="50" charset="-128"/>
                <a:ea typeface="メイリオ" pitchFamily="50" charset="-128"/>
              </a:rPr>
              <a:t> ?</a:t>
            </a:r>
          </a:p>
          <a:p>
            <a:pPr marL="800100" lvl="1" indent="-342900">
              <a:spcBef>
                <a:spcPct val="50000"/>
              </a:spcBef>
              <a:buFont typeface="Wingdings" pitchFamily="2" charset="2"/>
              <a:buChar char="v"/>
            </a:pPr>
            <a:r>
              <a:rPr lang="ja-JP" altLang="en-US" sz="2000" dirty="0" smtClean="0">
                <a:latin typeface="メイリオ" pitchFamily="50" charset="-128"/>
                <a:ea typeface="メイリオ" pitchFamily="50" charset="-128"/>
              </a:rPr>
              <a:t>分散素子の継続的開発</a:t>
            </a:r>
            <a:r>
              <a:rPr lang="en-US" altLang="ja-JP" sz="2000" dirty="0" smtClean="0">
                <a:latin typeface="メイリオ" pitchFamily="50" charset="-128"/>
                <a:ea typeface="メイリオ" pitchFamily="50" charset="-128"/>
              </a:rPr>
              <a:t>(VPH; </a:t>
            </a:r>
            <a:r>
              <a:rPr lang="ja-JP" altLang="en-US" sz="2000" dirty="0" smtClean="0">
                <a:latin typeface="メイリオ" pitchFamily="50" charset="-128"/>
                <a:ea typeface="メイリオ" pitchFamily="50" charset="-128"/>
              </a:rPr>
              <a:t>海老塚さんトークなど</a:t>
            </a:r>
            <a:r>
              <a:rPr lang="en-US" altLang="ja-JP" sz="2000" dirty="0" smtClean="0">
                <a:latin typeface="メイリオ" pitchFamily="50" charset="-128"/>
                <a:ea typeface="メイリオ" pitchFamily="50" charset="-128"/>
              </a:rPr>
              <a:t>)</a:t>
            </a:r>
          </a:p>
          <a:p>
            <a:pPr marL="800100" lvl="1" indent="-342900">
              <a:spcBef>
                <a:spcPct val="50000"/>
              </a:spcBef>
              <a:buFont typeface="Wingdings" pitchFamily="2" charset="2"/>
              <a:buChar char="v"/>
            </a:pPr>
            <a:r>
              <a:rPr lang="ja-JP" altLang="en-US" sz="2000" dirty="0" smtClean="0">
                <a:latin typeface="メイリオ" pitchFamily="50" charset="-128"/>
                <a:ea typeface="メイリオ" pitchFamily="50" charset="-128"/>
              </a:rPr>
              <a:t>天文台技術職員の長期派遣</a:t>
            </a:r>
            <a:endParaRPr lang="en-US" altLang="ja-JP" sz="2000" dirty="0" smtClean="0">
              <a:latin typeface="メイリオ" pitchFamily="50" charset="-128"/>
              <a:ea typeface="メイリオ" pitchFamily="50" charset="-128"/>
            </a:endParaRPr>
          </a:p>
          <a:p>
            <a:pPr marL="342900" indent="-342900">
              <a:spcBef>
                <a:spcPct val="50000"/>
              </a:spcBef>
              <a:buFont typeface="Wingdings" pitchFamily="2" charset="2"/>
              <a:buChar char="p"/>
            </a:pPr>
            <a:r>
              <a:rPr lang="ja-JP" altLang="en-US" sz="2000" dirty="0" smtClean="0">
                <a:latin typeface="メイリオ" pitchFamily="50" charset="-128"/>
                <a:ea typeface="メイリオ" pitchFamily="50" charset="-128"/>
              </a:rPr>
              <a:t>あるいは大学間で協力を進めることも必要。</a:t>
            </a:r>
            <a:endParaRPr lang="en-US" altLang="ja-JP" sz="2000" dirty="0" smtClean="0">
              <a:latin typeface="メイリオ" pitchFamily="50" charset="-128"/>
              <a:ea typeface="メイリオ" pitchFamily="50" charset="-128"/>
            </a:endParaRPr>
          </a:p>
          <a:p>
            <a:pPr marL="800100" lvl="1" indent="-342900">
              <a:spcBef>
                <a:spcPct val="50000"/>
              </a:spcBef>
              <a:buFont typeface="Wingdings" pitchFamily="2" charset="2"/>
              <a:buChar char="v"/>
            </a:pPr>
            <a:r>
              <a:rPr lang="ja-JP" altLang="en-US" sz="2000" dirty="0" smtClean="0">
                <a:latin typeface="メイリオ" pitchFamily="50" charset="-128"/>
                <a:ea typeface="メイリオ" pitchFamily="50" charset="-128"/>
              </a:rPr>
              <a:t>定期的に</a:t>
            </a:r>
            <a:r>
              <a:rPr lang="en-US" altLang="ja-JP" sz="2000" dirty="0" smtClean="0">
                <a:latin typeface="メイリオ" pitchFamily="50" charset="-128"/>
                <a:ea typeface="メイリオ" pitchFamily="50" charset="-128"/>
              </a:rPr>
              <a:t>(</a:t>
            </a:r>
            <a:r>
              <a:rPr lang="ja-JP" altLang="en-US" sz="2000" dirty="0" smtClean="0">
                <a:latin typeface="メイリオ" pitchFamily="50" charset="-128"/>
                <a:ea typeface="メイリオ" pitchFamily="50" charset="-128"/>
              </a:rPr>
              <a:t>地上</a:t>
            </a:r>
            <a:r>
              <a:rPr lang="en-US" altLang="ja-JP" sz="2000" dirty="0" smtClean="0">
                <a:latin typeface="メイリオ" pitchFamily="50" charset="-128"/>
                <a:ea typeface="メイリオ" pitchFamily="50" charset="-128"/>
              </a:rPr>
              <a:t>?)</a:t>
            </a:r>
            <a:r>
              <a:rPr lang="ja-JP" altLang="en-US" sz="2000" dirty="0" smtClean="0">
                <a:latin typeface="メイリオ" pitchFamily="50" charset="-128"/>
                <a:ea typeface="メイリオ" pitchFamily="50" charset="-128"/>
              </a:rPr>
              <a:t>光赤外技術ワークショップ を開く</a:t>
            </a:r>
            <a:r>
              <a:rPr lang="en-US" altLang="ja-JP" sz="2000" dirty="0" smtClean="0">
                <a:latin typeface="メイリオ" pitchFamily="50" charset="-128"/>
                <a:ea typeface="メイリオ" pitchFamily="50" charset="-128"/>
              </a:rPr>
              <a:t>?</a:t>
            </a:r>
          </a:p>
          <a:p>
            <a:pPr marL="342900" indent="-342900">
              <a:spcBef>
                <a:spcPct val="50000"/>
              </a:spcBef>
              <a:buFont typeface="Wingdings" pitchFamily="2" charset="2"/>
              <a:buChar char="p"/>
            </a:pPr>
            <a:r>
              <a:rPr lang="ja-JP" altLang="en-US" sz="2000" dirty="0" smtClean="0">
                <a:latin typeface="メイリオ" pitchFamily="50" charset="-128"/>
                <a:ea typeface="メイリオ" pitchFamily="50" charset="-128"/>
              </a:rPr>
              <a:t>倍率の高い競争的資金だけではとんがった活動だけが取り上げられる。細々した基礎開発を継続的にサポートする予算枠が欲しい。</a:t>
            </a:r>
            <a:endParaRPr lang="en-US" altLang="ja-JP" sz="2000" dirty="0" smtClean="0">
              <a:latin typeface="メイリオ" pitchFamily="50" charset="-128"/>
              <a:ea typeface="メイリオ" pitchFamily="50" charset="-128"/>
            </a:endParaRPr>
          </a:p>
          <a:p>
            <a:pPr marL="800100" lvl="1" indent="-342900">
              <a:spcBef>
                <a:spcPct val="50000"/>
              </a:spcBef>
              <a:buFont typeface="Wingdings" pitchFamily="2" charset="2"/>
              <a:buChar char="v"/>
            </a:pPr>
            <a:r>
              <a:rPr lang="ja-JP" altLang="en-US" sz="2000" dirty="0" smtClean="0">
                <a:latin typeface="メイリオ" pitchFamily="50" charset="-128"/>
                <a:ea typeface="メイリオ" pitchFamily="50" charset="-128"/>
              </a:rPr>
              <a:t>共同開発の公募を１年に一度でなく複数回にする？</a:t>
            </a:r>
            <a:endParaRPr lang="en-US" altLang="ja-JP" sz="2000" dirty="0" smtClean="0">
              <a:latin typeface="メイリオ" pitchFamily="50" charset="-128"/>
              <a:ea typeface="メイリオ" pitchFamily="50" charset="-128"/>
            </a:endParaRPr>
          </a:p>
          <a:p>
            <a:pPr marL="342900" indent="-342900">
              <a:spcBef>
                <a:spcPct val="50000"/>
              </a:spcBef>
              <a:buFont typeface="Wingdings" pitchFamily="2" charset="2"/>
              <a:buChar char="§"/>
            </a:pPr>
            <a:endParaRPr lang="en-US" altLang="ja-JP" sz="2000" dirty="0" smtClean="0">
              <a:latin typeface="メイリオ" pitchFamily="50" charset="-128"/>
              <a:ea typeface="メイリオ" pitchFamily="50" charset="-128"/>
            </a:endParaRPr>
          </a:p>
          <a:p>
            <a:pPr marL="342900" indent="-342900">
              <a:spcBef>
                <a:spcPct val="50000"/>
              </a:spcBef>
              <a:buFont typeface="Wingdings" pitchFamily="2" charset="2"/>
              <a:buChar char="§"/>
            </a:pPr>
            <a:endParaRPr lang="en-US" altLang="ja-JP" sz="2000" dirty="0" smtClean="0">
              <a:latin typeface="メイリオ" pitchFamily="50" charset="-128"/>
              <a:ea typeface="メイリオ" pitchFamily="50" charset="-128"/>
            </a:endParaRPr>
          </a:p>
          <a:p>
            <a:pPr marL="342900" indent="-342900">
              <a:spcBef>
                <a:spcPct val="50000"/>
              </a:spcBef>
              <a:buFont typeface="Wingdings" pitchFamily="2" charset="2"/>
              <a:buChar char="§"/>
            </a:pPr>
            <a:endParaRPr lang="en-US" altLang="ja-JP" sz="2000" dirty="0" smtClean="0">
              <a:latin typeface="メイリオ" pitchFamily="50" charset="-128"/>
              <a:ea typeface="メイリオ" pitchFamily="50"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0"/>
            <a:ext cx="4191000" cy="1066800"/>
          </a:xfrm>
        </p:spPr>
        <p:txBody>
          <a:bodyPr/>
          <a:lstStyle/>
          <a:p>
            <a:pPr algn="l" eaLnBrk="1" hangingPunct="1"/>
            <a:r>
              <a:rPr lang="en-US" altLang="ja-JP" sz="2000" dirty="0" smtClean="0">
                <a:latin typeface="メイリオ" pitchFamily="50" charset="-128"/>
                <a:ea typeface="メイリオ" pitchFamily="50" charset="-128"/>
              </a:rPr>
              <a:t>Road to TMT</a:t>
            </a:r>
            <a:endParaRPr lang="ja-JP" altLang="en-US" sz="2000" dirty="0" smtClean="0">
              <a:latin typeface="メイリオ" pitchFamily="50" charset="-128"/>
              <a:ea typeface="メイリオ" pitchFamily="50" charset="-128"/>
            </a:endParaRPr>
          </a:p>
        </p:txBody>
      </p:sp>
      <p:sp>
        <p:nvSpPr>
          <p:cNvPr id="30723" name="Text Box 3"/>
          <p:cNvSpPr txBox="1">
            <a:spLocks noChangeArrowheads="1"/>
          </p:cNvSpPr>
          <p:nvPr/>
        </p:nvSpPr>
        <p:spPr bwMode="auto">
          <a:xfrm>
            <a:off x="762000" y="1295400"/>
            <a:ext cx="7391400" cy="5170646"/>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p"/>
            </a:pPr>
            <a:r>
              <a:rPr lang="ja-JP" altLang="en-US" sz="2000" dirty="0" smtClean="0">
                <a:latin typeface="メイリオ" pitchFamily="50" charset="-128"/>
                <a:ea typeface="メイリオ" pitchFamily="50" charset="-128"/>
              </a:rPr>
              <a:t>光赤外分野としてすばるで培った何を持って国際協力に参画するのか？</a:t>
            </a:r>
            <a:endParaRPr lang="en-US" altLang="ja-JP" sz="2000" dirty="0" smtClean="0">
              <a:latin typeface="メイリオ" pitchFamily="50" charset="-128"/>
              <a:ea typeface="メイリオ" pitchFamily="50" charset="-128"/>
            </a:endParaRPr>
          </a:p>
          <a:p>
            <a:pPr marL="800100" lvl="1" indent="-342900">
              <a:spcBef>
                <a:spcPct val="50000"/>
              </a:spcBef>
              <a:buFont typeface="Wingdings" pitchFamily="2" charset="2"/>
              <a:buChar char="v"/>
            </a:pPr>
            <a:r>
              <a:rPr lang="ja-JP" altLang="en-US" sz="2000" dirty="0" smtClean="0">
                <a:latin typeface="メイリオ" pitchFamily="50" charset="-128"/>
                <a:ea typeface="メイリオ" pitchFamily="50" charset="-128"/>
              </a:rPr>
              <a:t>それぞれの要素技術の開発について</a:t>
            </a:r>
            <a:r>
              <a:rPr lang="en-US" altLang="ja-JP" sz="2000" dirty="0" smtClean="0">
                <a:latin typeface="メイリオ" pitchFamily="50" charset="-128"/>
                <a:ea typeface="メイリオ" pitchFamily="50" charset="-128"/>
              </a:rPr>
              <a:t>(</a:t>
            </a:r>
            <a:r>
              <a:rPr lang="ja-JP" altLang="en-US" sz="2000" dirty="0" smtClean="0">
                <a:latin typeface="メイリオ" pitchFamily="50" charset="-128"/>
                <a:ea typeface="メイリオ" pitchFamily="50" charset="-128"/>
              </a:rPr>
              <a:t>ゆるい</a:t>
            </a:r>
            <a:r>
              <a:rPr lang="en-US" altLang="ja-JP" sz="2000" dirty="0" smtClean="0">
                <a:latin typeface="メイリオ" pitchFamily="50" charset="-128"/>
                <a:ea typeface="メイリオ" pitchFamily="50" charset="-128"/>
              </a:rPr>
              <a:t>)</a:t>
            </a:r>
            <a:r>
              <a:rPr lang="ja-JP" altLang="en-US" sz="2000" dirty="0" smtClean="0">
                <a:latin typeface="メイリオ" pitchFamily="50" charset="-128"/>
                <a:ea typeface="メイリオ" pitchFamily="50" charset="-128"/>
              </a:rPr>
              <a:t>ロードマップを作成する必要性は？</a:t>
            </a:r>
            <a:endParaRPr lang="en-US" altLang="ja-JP" sz="2000" dirty="0" smtClean="0">
              <a:latin typeface="メイリオ" pitchFamily="50" charset="-128"/>
              <a:ea typeface="メイリオ" pitchFamily="50" charset="-128"/>
            </a:endParaRPr>
          </a:p>
          <a:p>
            <a:pPr marL="342900" indent="-342900">
              <a:spcBef>
                <a:spcPct val="50000"/>
              </a:spcBef>
              <a:buFont typeface="Wingdings" pitchFamily="2" charset="2"/>
              <a:buChar char="§"/>
            </a:pPr>
            <a:endParaRPr lang="en-US" altLang="ja-JP" sz="2000" dirty="0" smtClean="0">
              <a:latin typeface="メイリオ" pitchFamily="50" charset="-128"/>
              <a:ea typeface="メイリオ" pitchFamily="50" charset="-128"/>
            </a:endParaRPr>
          </a:p>
          <a:p>
            <a:pPr marL="342900" indent="-342900">
              <a:spcBef>
                <a:spcPct val="50000"/>
              </a:spcBef>
              <a:buFont typeface="Wingdings" pitchFamily="2" charset="2"/>
              <a:buChar char="p"/>
            </a:pPr>
            <a:r>
              <a:rPr lang="ja-JP" altLang="en-US" sz="2000" dirty="0" smtClean="0">
                <a:latin typeface="メイリオ" pitchFamily="50" charset="-128"/>
                <a:ea typeface="メイリオ" pitchFamily="50" charset="-128"/>
              </a:rPr>
              <a:t>光赤外分野以外（多波長、工学系、光学系、地球物理系）へどのように装置開発の連携を広げるか？</a:t>
            </a:r>
            <a:endParaRPr lang="en-US" altLang="ja-JP" sz="2000" dirty="0" smtClean="0">
              <a:latin typeface="メイリオ" pitchFamily="50" charset="-128"/>
              <a:ea typeface="メイリオ" pitchFamily="50" charset="-128"/>
            </a:endParaRPr>
          </a:p>
          <a:p>
            <a:pPr marL="800100" lvl="1" indent="-342900">
              <a:spcBef>
                <a:spcPct val="50000"/>
              </a:spcBef>
              <a:buFont typeface="Wingdings" pitchFamily="2" charset="2"/>
              <a:buChar char="v"/>
            </a:pPr>
            <a:r>
              <a:rPr lang="ja-JP" altLang="en-US" sz="2000" dirty="0" smtClean="0">
                <a:latin typeface="メイリオ" pitchFamily="50" charset="-128"/>
                <a:ea typeface="メイリオ" pitchFamily="50" charset="-128"/>
              </a:rPr>
              <a:t>定期的なワークショップを広い範囲に宣伝して行うことですそ野を広げられるか？</a:t>
            </a:r>
            <a:endParaRPr lang="en-US" altLang="ja-JP" sz="2000" dirty="0" smtClean="0">
              <a:latin typeface="メイリオ" pitchFamily="50" charset="-128"/>
              <a:ea typeface="メイリオ" pitchFamily="50" charset="-128"/>
            </a:endParaRPr>
          </a:p>
          <a:p>
            <a:pPr marL="800100" lvl="1" indent="-342900">
              <a:spcBef>
                <a:spcPct val="50000"/>
              </a:spcBef>
              <a:buFont typeface="Wingdings" pitchFamily="2" charset="2"/>
              <a:buChar char="v"/>
            </a:pPr>
            <a:r>
              <a:rPr lang="ja-JP" altLang="en-US" sz="2000" dirty="0" smtClean="0">
                <a:latin typeface="メイリオ" pitchFamily="50" charset="-128"/>
                <a:ea typeface="メイリオ" pitchFamily="50" charset="-128"/>
              </a:rPr>
              <a:t>多分野での認知度を上げて間接的に予算獲得につながるか？</a:t>
            </a:r>
            <a:endParaRPr lang="en-US" altLang="ja-JP" sz="2000" dirty="0" smtClean="0">
              <a:latin typeface="メイリオ" pitchFamily="50" charset="-128"/>
              <a:ea typeface="メイリオ" pitchFamily="50" charset="-128"/>
            </a:endParaRPr>
          </a:p>
          <a:p>
            <a:pPr marL="800100" lvl="1" indent="-342900">
              <a:spcBef>
                <a:spcPct val="50000"/>
              </a:spcBef>
              <a:buFont typeface="Wingdings" pitchFamily="2" charset="2"/>
              <a:buChar char="v"/>
            </a:pPr>
            <a:endParaRPr lang="en-US" altLang="ja-JP" sz="2000" dirty="0" smtClean="0">
              <a:latin typeface="メイリオ" pitchFamily="50" charset="-128"/>
              <a:ea typeface="メイリオ" pitchFamily="50" charset="-128"/>
            </a:endParaRPr>
          </a:p>
          <a:p>
            <a:pPr marL="342900" indent="-342900">
              <a:spcBef>
                <a:spcPct val="50000"/>
              </a:spcBef>
              <a:buFont typeface="Wingdings" pitchFamily="2" charset="2"/>
              <a:buChar char="p"/>
            </a:pPr>
            <a:r>
              <a:rPr lang="en-US" altLang="ja-JP" sz="2000" dirty="0" smtClean="0">
                <a:latin typeface="メイリオ" pitchFamily="50" charset="-128"/>
                <a:ea typeface="メイリオ" pitchFamily="50" charset="-128"/>
              </a:rPr>
              <a:t>“International TMT fund” </a:t>
            </a:r>
            <a:r>
              <a:rPr lang="ja-JP" altLang="en-US" sz="2000" dirty="0" smtClean="0">
                <a:latin typeface="メイリオ" pitchFamily="50" charset="-128"/>
                <a:ea typeface="メイリオ" pitchFamily="50" charset="-128"/>
              </a:rPr>
              <a:t>を用いた開発につなげる。</a:t>
            </a:r>
            <a:endParaRPr lang="en-US" altLang="ja-JP" sz="2000" dirty="0" smtClean="0">
              <a:latin typeface="メイリオ" pitchFamily="50" charset="-128"/>
              <a:ea typeface="メイリオ" pitchFamily="50"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0" name="灯片编号占位符 1"/>
          <p:cNvSpPr txBox="1">
            <a:spLocks noGrp="1"/>
          </p:cNvSpPr>
          <p:nvPr/>
        </p:nvSpPr>
        <p:spPr bwMode="auto">
          <a:xfrm>
            <a:off x="7086600" y="6610350"/>
            <a:ext cx="2133600" cy="476250"/>
          </a:xfrm>
          <a:prstGeom prst="rect">
            <a:avLst/>
          </a:prstGeom>
          <a:noFill/>
          <a:ln w="9525">
            <a:noFill/>
            <a:miter lim="800000"/>
            <a:headEnd/>
            <a:tailEnd/>
          </a:ln>
        </p:spPr>
        <p:txBody>
          <a:bodyPr/>
          <a:lstStyle/>
          <a:p>
            <a:pPr algn="r"/>
            <a:fld id="{65E3183C-044D-4C69-9790-540CAA41F31E}" type="slidenum">
              <a:rPr kumimoji="0" lang="en-US" altLang="ja-JP" sz="1400"/>
              <a:pPr algn="r"/>
              <a:t>28</a:t>
            </a:fld>
            <a:endParaRPr kumimoji="0" lang="en-US" altLang="ja-JP" sz="1400"/>
          </a:p>
        </p:txBody>
      </p:sp>
      <p:pic>
        <p:nvPicPr>
          <p:cNvPr id="8" name="Picture 40" descr="Figure 6"/>
          <p:cNvPicPr>
            <a:picLocks noChangeAspect="1" noChangeArrowheads="1"/>
          </p:cNvPicPr>
          <p:nvPr/>
        </p:nvPicPr>
        <p:blipFill>
          <a:blip r:embed="rId4" cstate="print"/>
          <a:srcRect/>
          <a:stretch>
            <a:fillRect/>
          </a:stretch>
        </p:blipFill>
        <p:spPr bwMode="auto">
          <a:xfrm>
            <a:off x="395288" y="1858962"/>
            <a:ext cx="7272337" cy="5068888"/>
          </a:xfrm>
          <a:prstGeom prst="rect">
            <a:avLst/>
          </a:prstGeom>
          <a:noFill/>
        </p:spPr>
      </p:pic>
      <p:pic>
        <p:nvPicPr>
          <p:cNvPr id="9" name="7.3kHz.avi">
            <a:hlinkClick r:id="" action="ppaction://media"/>
          </p:cNvPr>
          <p:cNvPicPr>
            <a:picLocks noRot="1" noChangeAspect="1" noChangeArrowheads="1"/>
          </p:cNvPicPr>
          <p:nvPr>
            <a:videoFile r:link="rId1"/>
          </p:nvPr>
        </p:nvPicPr>
        <p:blipFill>
          <a:blip r:embed="rId5"/>
          <a:srcRect l="28326" t="31502" r="26465" b="28409"/>
          <a:stretch>
            <a:fillRect/>
          </a:stretch>
        </p:blipFill>
        <p:spPr bwMode="auto">
          <a:xfrm>
            <a:off x="2195513" y="1354137"/>
            <a:ext cx="3455987" cy="1165225"/>
          </a:xfrm>
          <a:prstGeom prst="rect">
            <a:avLst/>
          </a:prstGeom>
          <a:noFill/>
        </p:spPr>
      </p:pic>
      <p:sp>
        <p:nvSpPr>
          <p:cNvPr id="10" name="Line 45"/>
          <p:cNvSpPr>
            <a:spLocks noChangeShapeType="1"/>
          </p:cNvSpPr>
          <p:nvPr/>
        </p:nvSpPr>
        <p:spPr bwMode="auto">
          <a:xfrm flipV="1">
            <a:off x="3708400" y="2362200"/>
            <a:ext cx="142875" cy="433387"/>
          </a:xfrm>
          <a:prstGeom prst="line">
            <a:avLst/>
          </a:prstGeom>
          <a:noFill/>
          <a:ln w="9525">
            <a:solidFill>
              <a:schemeClr val="tx1"/>
            </a:solidFill>
            <a:round/>
            <a:headEnd/>
            <a:tailEnd type="triangle" w="med" len="med"/>
          </a:ln>
          <a:effectLst/>
        </p:spPr>
        <p:txBody>
          <a:bodyPr/>
          <a:lstStyle/>
          <a:p>
            <a:endParaRPr lang="ja-JP" altLang="en-US"/>
          </a:p>
        </p:txBody>
      </p:sp>
      <p:pic>
        <p:nvPicPr>
          <p:cNvPr id="11" name="10.3kHz.avi">
            <a:hlinkClick r:id="" action="ppaction://media"/>
          </p:cNvPr>
          <p:cNvPicPr>
            <a:picLocks noRot="1" noChangeAspect="1" noChangeArrowheads="1"/>
          </p:cNvPicPr>
          <p:nvPr>
            <a:videoFile r:link="rId2"/>
          </p:nvPr>
        </p:nvPicPr>
        <p:blipFill>
          <a:blip r:embed="rId6"/>
          <a:srcRect l="26682" t="24338" r="28050" b="19823"/>
          <a:stretch>
            <a:fillRect/>
          </a:stretch>
        </p:blipFill>
        <p:spPr bwMode="auto">
          <a:xfrm>
            <a:off x="5867400" y="1066800"/>
            <a:ext cx="3103563" cy="1455737"/>
          </a:xfrm>
          <a:prstGeom prst="rect">
            <a:avLst/>
          </a:prstGeom>
          <a:noFill/>
        </p:spPr>
      </p:pic>
      <p:sp>
        <p:nvSpPr>
          <p:cNvPr id="12" name="Line 47"/>
          <p:cNvSpPr>
            <a:spLocks noChangeShapeType="1"/>
          </p:cNvSpPr>
          <p:nvPr/>
        </p:nvSpPr>
        <p:spPr bwMode="auto">
          <a:xfrm flipV="1">
            <a:off x="6443663" y="2290762"/>
            <a:ext cx="504825" cy="288925"/>
          </a:xfrm>
          <a:prstGeom prst="line">
            <a:avLst/>
          </a:prstGeom>
          <a:noFill/>
          <a:ln w="9525">
            <a:solidFill>
              <a:schemeClr val="tx1"/>
            </a:solidFill>
            <a:round/>
            <a:headEnd/>
            <a:tailEnd type="triangle" w="med" len="med"/>
          </a:ln>
          <a:effectLst/>
        </p:spPr>
        <p:txBody>
          <a:bodyPr/>
          <a:lstStyle/>
          <a:p>
            <a:endParaRPr lang="ja-JP" altLang="en-US"/>
          </a:p>
        </p:txBody>
      </p:sp>
      <p:sp>
        <p:nvSpPr>
          <p:cNvPr id="13" name="Text Box 4"/>
          <p:cNvSpPr txBox="1">
            <a:spLocks noChangeArrowheads="1"/>
          </p:cNvSpPr>
          <p:nvPr/>
        </p:nvSpPr>
        <p:spPr bwMode="auto">
          <a:xfrm>
            <a:off x="152400" y="282714"/>
            <a:ext cx="8991600" cy="707886"/>
          </a:xfrm>
          <a:prstGeom prst="rect">
            <a:avLst/>
          </a:prstGeom>
          <a:noFill/>
          <a:ln w="9525">
            <a:noFill/>
            <a:miter lim="800000"/>
            <a:headEnd/>
            <a:tailEnd/>
          </a:ln>
        </p:spPr>
        <p:txBody>
          <a:bodyPr>
            <a:spAutoFit/>
          </a:bodyPr>
          <a:lstStyle/>
          <a:p>
            <a:pPr>
              <a:spcBef>
                <a:spcPct val="50000"/>
              </a:spcBef>
            </a:pPr>
            <a:r>
              <a:rPr lang="en-US" altLang="ja-JP" sz="2000" dirty="0" smtClean="0">
                <a:solidFill>
                  <a:srgbClr val="002060"/>
                </a:solidFill>
                <a:latin typeface="メイリオ" pitchFamily="50" charset="-128"/>
                <a:ea typeface="メイリオ" pitchFamily="50" charset="-128"/>
              </a:rPr>
              <a:t>Development of large-stroke (20um) large-elements (3600ele) small MEMS deformable mirror (Wu Tong: D1 </a:t>
            </a:r>
            <a:r>
              <a:rPr lang="en-US" altLang="ja-JP" sz="2000" dirty="0" err="1" smtClean="0">
                <a:solidFill>
                  <a:srgbClr val="002060"/>
                </a:solidFill>
                <a:latin typeface="メイリオ" pitchFamily="50" charset="-128"/>
                <a:ea typeface="メイリオ" pitchFamily="50" charset="-128"/>
              </a:rPr>
              <a:t>Hane</a:t>
            </a:r>
            <a:r>
              <a:rPr lang="en-US" altLang="ja-JP" sz="2000" dirty="0" smtClean="0">
                <a:solidFill>
                  <a:srgbClr val="002060"/>
                </a:solidFill>
                <a:latin typeface="メイリオ" pitchFamily="50" charset="-128"/>
                <a:ea typeface="メイリオ" pitchFamily="50" charset="-128"/>
              </a:rPr>
              <a:t> Lab.)</a:t>
            </a:r>
          </a:p>
        </p:txBody>
      </p:sp>
      <p:sp>
        <p:nvSpPr>
          <p:cNvPr id="14" name="Text Box 21"/>
          <p:cNvSpPr txBox="1">
            <a:spLocks noChangeArrowheads="1"/>
          </p:cNvSpPr>
          <p:nvPr/>
        </p:nvSpPr>
        <p:spPr bwMode="auto">
          <a:xfrm>
            <a:off x="5943600" y="5486400"/>
            <a:ext cx="1619250" cy="381000"/>
          </a:xfrm>
          <a:prstGeom prst="rect">
            <a:avLst/>
          </a:prstGeom>
          <a:noFill/>
          <a:ln w="9525">
            <a:noFill/>
            <a:miter lim="800000"/>
            <a:headEnd/>
            <a:tailEnd/>
          </a:ln>
          <a:effectLst/>
        </p:spPr>
        <p:txBody>
          <a:bodyPr wrap="square">
            <a:spAutoFit/>
          </a:bodyPr>
          <a:lstStyle/>
          <a:p>
            <a:pPr>
              <a:spcBef>
                <a:spcPct val="50000"/>
              </a:spcBef>
            </a:pPr>
            <a:r>
              <a:rPr lang="ja-JP" altLang="en-US" dirty="0" smtClean="0">
                <a:latin typeface="メイリオ" pitchFamily="50" charset="-128"/>
                <a:ea typeface="メイリオ" pitchFamily="50" charset="-128"/>
                <a:cs typeface="メイリオ" pitchFamily="50" charset="-128"/>
              </a:rPr>
              <a:t>周波数特性</a:t>
            </a:r>
            <a:endParaRPr lang="en-US" altLang="ja-JP" b="0" dirty="0">
              <a:latin typeface="メイリオ" pitchFamily="50" charset="-128"/>
              <a:ea typeface="メイリオ" pitchFamily="50" charset="-128"/>
              <a:cs typeface="メイリオ" pitchFamily="50" charset="-128"/>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video>
              <p:cMediaNode>
                <p:cTn id="13"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灯片编号占位符 1"/>
          <p:cNvSpPr txBox="1">
            <a:spLocks noGrp="1"/>
          </p:cNvSpPr>
          <p:nvPr/>
        </p:nvSpPr>
        <p:spPr bwMode="auto">
          <a:xfrm>
            <a:off x="6629400" y="6619875"/>
            <a:ext cx="2133600" cy="476250"/>
          </a:xfrm>
          <a:prstGeom prst="rect">
            <a:avLst/>
          </a:prstGeom>
          <a:noFill/>
          <a:ln w="9525">
            <a:noFill/>
            <a:miter lim="800000"/>
            <a:headEnd/>
            <a:tailEnd/>
          </a:ln>
        </p:spPr>
        <p:txBody>
          <a:bodyPr/>
          <a:lstStyle/>
          <a:p>
            <a:pPr algn="r"/>
            <a:fld id="{87ED652E-A3EF-4A65-9529-1C8855C8E9BE}" type="slidenum">
              <a:rPr kumimoji="0" lang="en-US" altLang="ja-JP" sz="1400" b="0"/>
              <a:pPr algn="r"/>
              <a:t>29</a:t>
            </a:fld>
            <a:endParaRPr kumimoji="0" lang="en-US" altLang="ja-JP" sz="1400" b="0"/>
          </a:p>
        </p:txBody>
      </p:sp>
      <p:sp>
        <p:nvSpPr>
          <p:cNvPr id="107525" name="Line 5"/>
          <p:cNvSpPr>
            <a:spLocks noChangeShapeType="1"/>
          </p:cNvSpPr>
          <p:nvPr/>
        </p:nvSpPr>
        <p:spPr bwMode="auto">
          <a:xfrm>
            <a:off x="6588125" y="6094413"/>
            <a:ext cx="358775" cy="431800"/>
          </a:xfrm>
          <a:prstGeom prst="line">
            <a:avLst/>
          </a:prstGeom>
          <a:noFill/>
          <a:ln w="9525">
            <a:solidFill>
              <a:schemeClr val="bg1"/>
            </a:solidFill>
            <a:round/>
            <a:headEnd/>
            <a:tailEnd type="triangle" w="med" len="med"/>
          </a:ln>
          <a:effectLst/>
        </p:spPr>
        <p:txBody>
          <a:bodyPr/>
          <a:lstStyle/>
          <a:p>
            <a:endParaRPr lang="ja-JP" altLang="en-US"/>
          </a:p>
        </p:txBody>
      </p:sp>
      <p:pic>
        <p:nvPicPr>
          <p:cNvPr id="107534" name="Picture 14" descr="2"/>
          <p:cNvPicPr>
            <a:picLocks noChangeAspect="1" noChangeArrowheads="1"/>
          </p:cNvPicPr>
          <p:nvPr/>
        </p:nvPicPr>
        <p:blipFill>
          <a:blip r:embed="rId2" cstate="print"/>
          <a:srcRect/>
          <a:stretch>
            <a:fillRect/>
          </a:stretch>
        </p:blipFill>
        <p:spPr bwMode="auto">
          <a:xfrm>
            <a:off x="323850" y="3121025"/>
            <a:ext cx="1655763" cy="1241425"/>
          </a:xfrm>
          <a:prstGeom prst="rect">
            <a:avLst/>
          </a:prstGeom>
          <a:noFill/>
        </p:spPr>
      </p:pic>
      <p:pic>
        <p:nvPicPr>
          <p:cNvPr id="107535" name="Picture 15" descr="3"/>
          <p:cNvPicPr>
            <a:picLocks noChangeAspect="1" noChangeArrowheads="1"/>
          </p:cNvPicPr>
          <p:nvPr/>
        </p:nvPicPr>
        <p:blipFill>
          <a:blip r:embed="rId3" cstate="print"/>
          <a:srcRect/>
          <a:stretch>
            <a:fillRect/>
          </a:stretch>
        </p:blipFill>
        <p:spPr bwMode="auto">
          <a:xfrm>
            <a:off x="2197100" y="1752600"/>
            <a:ext cx="1673225" cy="1254125"/>
          </a:xfrm>
          <a:prstGeom prst="rect">
            <a:avLst/>
          </a:prstGeom>
          <a:noFill/>
        </p:spPr>
      </p:pic>
      <p:pic>
        <p:nvPicPr>
          <p:cNvPr id="107536" name="Picture 16" descr="4"/>
          <p:cNvPicPr>
            <a:picLocks noChangeAspect="1" noChangeArrowheads="1"/>
          </p:cNvPicPr>
          <p:nvPr/>
        </p:nvPicPr>
        <p:blipFill>
          <a:blip r:embed="rId4" cstate="print"/>
          <a:srcRect/>
          <a:stretch>
            <a:fillRect/>
          </a:stretch>
        </p:blipFill>
        <p:spPr bwMode="auto">
          <a:xfrm>
            <a:off x="2268538" y="3121025"/>
            <a:ext cx="1673225" cy="1254125"/>
          </a:xfrm>
          <a:prstGeom prst="rect">
            <a:avLst/>
          </a:prstGeom>
          <a:noFill/>
        </p:spPr>
      </p:pic>
      <p:pic>
        <p:nvPicPr>
          <p:cNvPr id="107537" name="Picture 17" descr="5"/>
          <p:cNvPicPr>
            <a:picLocks noChangeAspect="1" noChangeArrowheads="1"/>
          </p:cNvPicPr>
          <p:nvPr/>
        </p:nvPicPr>
        <p:blipFill>
          <a:blip r:embed="rId5" cstate="print"/>
          <a:srcRect/>
          <a:stretch>
            <a:fillRect/>
          </a:stretch>
        </p:blipFill>
        <p:spPr bwMode="auto">
          <a:xfrm>
            <a:off x="2268538" y="4489450"/>
            <a:ext cx="1673225" cy="1254125"/>
          </a:xfrm>
          <a:prstGeom prst="rect">
            <a:avLst/>
          </a:prstGeom>
          <a:noFill/>
        </p:spPr>
      </p:pic>
      <p:pic>
        <p:nvPicPr>
          <p:cNvPr id="107538" name="Picture 18" descr="6"/>
          <p:cNvPicPr>
            <a:picLocks noChangeAspect="1" noChangeArrowheads="1"/>
          </p:cNvPicPr>
          <p:nvPr/>
        </p:nvPicPr>
        <p:blipFill>
          <a:blip r:embed="rId6" cstate="print"/>
          <a:srcRect/>
          <a:stretch>
            <a:fillRect/>
          </a:stretch>
        </p:blipFill>
        <p:spPr bwMode="auto">
          <a:xfrm>
            <a:off x="323850" y="4560888"/>
            <a:ext cx="1673225" cy="1254125"/>
          </a:xfrm>
          <a:prstGeom prst="rect">
            <a:avLst/>
          </a:prstGeom>
          <a:noFill/>
        </p:spPr>
      </p:pic>
      <p:pic>
        <p:nvPicPr>
          <p:cNvPr id="107539" name="Picture 19" descr="7"/>
          <p:cNvPicPr>
            <a:picLocks noChangeAspect="1" noChangeArrowheads="1"/>
          </p:cNvPicPr>
          <p:nvPr/>
        </p:nvPicPr>
        <p:blipFill>
          <a:blip r:embed="rId7" cstate="print"/>
          <a:srcRect/>
          <a:stretch>
            <a:fillRect/>
          </a:stretch>
        </p:blipFill>
        <p:spPr bwMode="auto">
          <a:xfrm>
            <a:off x="395288" y="1752600"/>
            <a:ext cx="1673225" cy="1254125"/>
          </a:xfrm>
          <a:prstGeom prst="rect">
            <a:avLst/>
          </a:prstGeom>
          <a:noFill/>
        </p:spPr>
      </p:pic>
      <p:pic>
        <p:nvPicPr>
          <p:cNvPr id="107540" name="Picture 20" descr="9"/>
          <p:cNvPicPr>
            <a:picLocks noChangeAspect="1" noChangeArrowheads="1"/>
          </p:cNvPicPr>
          <p:nvPr/>
        </p:nvPicPr>
        <p:blipFill>
          <a:blip r:embed="rId8" cstate="print"/>
          <a:srcRect/>
          <a:stretch>
            <a:fillRect/>
          </a:stretch>
        </p:blipFill>
        <p:spPr bwMode="auto">
          <a:xfrm>
            <a:off x="3995738" y="1752600"/>
            <a:ext cx="1673225" cy="1254125"/>
          </a:xfrm>
          <a:prstGeom prst="rect">
            <a:avLst/>
          </a:prstGeom>
          <a:noFill/>
        </p:spPr>
      </p:pic>
      <p:pic>
        <p:nvPicPr>
          <p:cNvPr id="107541" name="Picture 21" descr="10"/>
          <p:cNvPicPr>
            <a:picLocks noChangeAspect="1" noChangeArrowheads="1"/>
          </p:cNvPicPr>
          <p:nvPr/>
        </p:nvPicPr>
        <p:blipFill>
          <a:blip r:embed="rId9" cstate="print"/>
          <a:srcRect/>
          <a:stretch>
            <a:fillRect/>
          </a:stretch>
        </p:blipFill>
        <p:spPr bwMode="auto">
          <a:xfrm>
            <a:off x="4067175" y="3049588"/>
            <a:ext cx="4573588" cy="3430587"/>
          </a:xfrm>
          <a:prstGeom prst="rect">
            <a:avLst/>
          </a:prstGeom>
          <a:noFill/>
        </p:spPr>
      </p:pic>
      <p:sp>
        <p:nvSpPr>
          <p:cNvPr id="107542" name="Text Box 22"/>
          <p:cNvSpPr txBox="1">
            <a:spLocks noChangeArrowheads="1"/>
          </p:cNvSpPr>
          <p:nvPr/>
        </p:nvSpPr>
        <p:spPr bwMode="auto">
          <a:xfrm>
            <a:off x="5940425" y="1196975"/>
            <a:ext cx="2879725" cy="366713"/>
          </a:xfrm>
          <a:prstGeom prst="rect">
            <a:avLst/>
          </a:prstGeom>
          <a:noFill/>
          <a:ln w="9525">
            <a:noFill/>
            <a:miter lim="800000"/>
            <a:headEnd/>
            <a:tailEnd/>
          </a:ln>
          <a:effectLst/>
        </p:spPr>
        <p:txBody>
          <a:bodyPr>
            <a:spAutoFit/>
          </a:bodyPr>
          <a:lstStyle/>
          <a:p>
            <a:pPr>
              <a:spcBef>
                <a:spcPct val="50000"/>
              </a:spcBef>
            </a:pPr>
            <a:endParaRPr lang="ja-JP" altLang="ja-JP"/>
          </a:p>
        </p:txBody>
      </p:sp>
      <p:sp>
        <p:nvSpPr>
          <p:cNvPr id="22" name="Text Box 4"/>
          <p:cNvSpPr txBox="1">
            <a:spLocks noChangeArrowheads="1"/>
          </p:cNvSpPr>
          <p:nvPr/>
        </p:nvSpPr>
        <p:spPr bwMode="auto">
          <a:xfrm>
            <a:off x="152400" y="282714"/>
            <a:ext cx="8991600" cy="707886"/>
          </a:xfrm>
          <a:prstGeom prst="rect">
            <a:avLst/>
          </a:prstGeom>
          <a:noFill/>
          <a:ln w="9525">
            <a:noFill/>
            <a:miter lim="800000"/>
            <a:headEnd/>
            <a:tailEnd/>
          </a:ln>
        </p:spPr>
        <p:txBody>
          <a:bodyPr>
            <a:spAutoFit/>
          </a:bodyPr>
          <a:lstStyle/>
          <a:p>
            <a:pPr>
              <a:spcBef>
                <a:spcPct val="50000"/>
              </a:spcBef>
            </a:pPr>
            <a:r>
              <a:rPr lang="en-US" altLang="ja-JP" sz="2000" dirty="0" smtClean="0">
                <a:solidFill>
                  <a:srgbClr val="002060"/>
                </a:solidFill>
                <a:latin typeface="メイリオ" pitchFamily="50" charset="-128"/>
                <a:ea typeface="メイリオ" pitchFamily="50" charset="-128"/>
              </a:rPr>
              <a:t>Development of large-stroke (20um) large-elements (3600ele) small MEMS deformable mirror (Wu Tong: D1 </a:t>
            </a:r>
            <a:r>
              <a:rPr lang="en-US" altLang="ja-JP" sz="2000" dirty="0" err="1" smtClean="0">
                <a:solidFill>
                  <a:srgbClr val="002060"/>
                </a:solidFill>
                <a:latin typeface="メイリオ" pitchFamily="50" charset="-128"/>
                <a:ea typeface="メイリオ" pitchFamily="50" charset="-128"/>
              </a:rPr>
              <a:t>Hane</a:t>
            </a:r>
            <a:r>
              <a:rPr lang="en-US" altLang="ja-JP" sz="2000" dirty="0" smtClean="0">
                <a:solidFill>
                  <a:srgbClr val="002060"/>
                </a:solidFill>
                <a:latin typeface="メイリオ" pitchFamily="50" charset="-128"/>
                <a:ea typeface="メイリオ" pitchFamily="50" charset="-128"/>
              </a:rPr>
              <a:t> Lab.)</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3"/>
          <p:cNvSpPr>
            <a:spLocks noGrp="1"/>
          </p:cNvSpPr>
          <p:nvPr>
            <p:ph idx="1"/>
          </p:nvPr>
        </p:nvSpPr>
        <p:spPr/>
        <p:txBody>
          <a:bodyPr/>
          <a:lstStyle/>
          <a:p>
            <a:endParaRPr kumimoji="1" lang="ja-JP" altLang="en-US"/>
          </a:p>
        </p:txBody>
      </p:sp>
      <p:pic>
        <p:nvPicPr>
          <p:cNvPr id="5" name="コンテンツ プレースホルダ 8" descr="AOs_MOAO3.jpg"/>
          <p:cNvPicPr>
            <a:picLocks noChangeAspect="1"/>
          </p:cNvPicPr>
          <p:nvPr/>
        </p:nvPicPr>
        <p:blipFill>
          <a:blip r:embed="rId2" cstate="print"/>
          <a:stretch>
            <a:fillRect/>
          </a:stretch>
        </p:blipFill>
        <p:spPr bwMode="auto">
          <a:xfrm>
            <a:off x="0" y="228600"/>
            <a:ext cx="9548056"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3"/>
          <p:cNvSpPr>
            <a:spLocks noGrp="1"/>
          </p:cNvSpPr>
          <p:nvPr>
            <p:ph idx="1"/>
          </p:nvPr>
        </p:nvSpPr>
        <p:spPr/>
        <p:txBody>
          <a:bodyPr/>
          <a:lstStyle/>
          <a:p>
            <a:endParaRPr kumimoji="1" lang="ja-JP" altLang="en-US"/>
          </a:p>
        </p:txBody>
      </p:sp>
      <p:pic>
        <p:nvPicPr>
          <p:cNvPr id="5" name="コンテンツ プレースホルダ 8" descr="AOs_MOAO3.jpg"/>
          <p:cNvPicPr>
            <a:picLocks noChangeAspect="1"/>
          </p:cNvPicPr>
          <p:nvPr/>
        </p:nvPicPr>
        <p:blipFill>
          <a:blip r:embed="rId2" cstate="print"/>
          <a:stretch>
            <a:fillRect/>
          </a:stretch>
        </p:blipFill>
        <p:spPr bwMode="auto">
          <a:xfrm>
            <a:off x="0" y="228600"/>
            <a:ext cx="9548056" cy="6400800"/>
          </a:xfrm>
          <a:prstGeom prst="rect">
            <a:avLst/>
          </a:prstGeom>
          <a:noFill/>
          <a:ln w="9525">
            <a:noFill/>
            <a:miter lim="800000"/>
            <a:headEnd/>
            <a:tailEnd/>
          </a:ln>
          <a:effectLst/>
        </p:spPr>
      </p:pic>
      <p:sp>
        <p:nvSpPr>
          <p:cNvPr id="8" name="角丸四角形 7"/>
          <p:cNvSpPr/>
          <p:nvPr/>
        </p:nvSpPr>
        <p:spPr bwMode="auto">
          <a:xfrm>
            <a:off x="7543800" y="4572000"/>
            <a:ext cx="1524000" cy="99060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charset="0"/>
              <a:ea typeface="ＭＳ Ｐゴシック" pitchFamily="50" charset="-128"/>
            </a:endParaRPr>
          </a:p>
        </p:txBody>
      </p:sp>
      <p:sp>
        <p:nvSpPr>
          <p:cNvPr id="9" name="角丸四角形 8"/>
          <p:cNvSpPr/>
          <p:nvPr/>
        </p:nvSpPr>
        <p:spPr bwMode="auto">
          <a:xfrm>
            <a:off x="4724400" y="5181600"/>
            <a:ext cx="1066800" cy="129540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charset="0"/>
              <a:ea typeface="ＭＳ Ｐゴシック" pitchFamily="50" charset="-128"/>
            </a:endParaRPr>
          </a:p>
        </p:txBody>
      </p:sp>
      <p:sp>
        <p:nvSpPr>
          <p:cNvPr id="10" name="角丸四角形 9"/>
          <p:cNvSpPr/>
          <p:nvPr/>
        </p:nvSpPr>
        <p:spPr bwMode="auto">
          <a:xfrm>
            <a:off x="5791200" y="5105400"/>
            <a:ext cx="1447800" cy="53340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charset="0"/>
              <a:ea typeface="ＭＳ Ｐゴシック" pitchFamily="50"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52400" y="457200"/>
            <a:ext cx="8991600" cy="715962"/>
          </a:xfrm>
        </p:spPr>
        <p:txBody>
          <a:bodyPr/>
          <a:lstStyle/>
          <a:p>
            <a:pPr algn="l"/>
            <a:r>
              <a:rPr lang="en-US" altLang="ja-JP" sz="2000" dirty="0" smtClean="0">
                <a:solidFill>
                  <a:srgbClr val="002060"/>
                </a:solidFill>
                <a:latin typeface="メイリオ" pitchFamily="50" charset="-128"/>
                <a:ea typeface="メイリオ" pitchFamily="50" charset="-128"/>
              </a:rPr>
              <a:t>Three R&amp;Ds targeting next-generation AO systems</a:t>
            </a:r>
            <a:endParaRPr lang="ja-JP" altLang="en-US" sz="2000" dirty="0">
              <a:solidFill>
                <a:srgbClr val="002060"/>
              </a:solidFill>
              <a:latin typeface="メイリオ" pitchFamily="50" charset="-128"/>
              <a:ea typeface="メイリオ" pitchFamily="50" charset="-128"/>
            </a:endParaRPr>
          </a:p>
        </p:txBody>
      </p:sp>
      <p:sp>
        <p:nvSpPr>
          <p:cNvPr id="5" name="Text Box 3"/>
          <p:cNvSpPr txBox="1">
            <a:spLocks noChangeArrowheads="1"/>
          </p:cNvSpPr>
          <p:nvPr/>
        </p:nvSpPr>
        <p:spPr bwMode="auto">
          <a:xfrm>
            <a:off x="304800" y="1542395"/>
            <a:ext cx="8534400" cy="4401205"/>
          </a:xfrm>
          <a:prstGeom prst="rect">
            <a:avLst/>
          </a:prstGeom>
          <a:noFill/>
          <a:ln w="9525">
            <a:noFill/>
            <a:miter lim="800000"/>
            <a:headEnd/>
            <a:tailEnd/>
          </a:ln>
          <a:effectLst/>
        </p:spPr>
        <p:txBody>
          <a:bodyPr wrap="square">
            <a:spAutoFit/>
          </a:bodyPr>
          <a:lstStyle/>
          <a:p>
            <a:pPr marL="457200" indent="-457200">
              <a:spcBef>
                <a:spcPct val="50000"/>
              </a:spcBef>
            </a:pPr>
            <a:r>
              <a:rPr lang="en-US" altLang="ja-JP" sz="2000" dirty="0" smtClean="0">
                <a:latin typeface="メイリオ" pitchFamily="50" charset="-128"/>
                <a:ea typeface="メイリオ" pitchFamily="50" charset="-128"/>
              </a:rPr>
              <a:t>1. </a:t>
            </a:r>
            <a:r>
              <a:rPr lang="en-US" altLang="ja-JP" sz="2000" u="sng" dirty="0" smtClean="0">
                <a:latin typeface="メイリオ" pitchFamily="50" charset="-128"/>
                <a:ea typeface="メイリオ" pitchFamily="50" charset="-128"/>
              </a:rPr>
              <a:t>30m </a:t>
            </a:r>
            <a:r>
              <a:rPr lang="ja-JP" altLang="en-US" sz="2000" u="sng" dirty="0" smtClean="0">
                <a:latin typeface="メイリオ" pitchFamily="50" charset="-128"/>
                <a:ea typeface="メイリオ" pitchFamily="50" charset="-128"/>
              </a:rPr>
              <a:t>望遠鏡に向けた多素子大ストローク可変形鏡の開発</a:t>
            </a:r>
            <a:endParaRPr lang="en-US" altLang="ja-JP" sz="2000" u="sng" dirty="0" smtClean="0">
              <a:latin typeface="メイリオ" pitchFamily="50" charset="-128"/>
              <a:ea typeface="メイリオ" pitchFamily="50" charset="-128"/>
            </a:endParaRPr>
          </a:p>
          <a:p>
            <a:pPr marL="914400" lvl="1" indent="-457200">
              <a:spcBef>
                <a:spcPct val="50000"/>
              </a:spcBef>
              <a:buFont typeface="Arial" pitchFamily="34" charset="0"/>
              <a:buChar char="•"/>
            </a:pPr>
            <a:r>
              <a:rPr lang="en-US" altLang="ja-JP" sz="2000" dirty="0" smtClean="0">
                <a:latin typeface="メイリオ" pitchFamily="50" charset="-128"/>
                <a:ea typeface="メイリオ" pitchFamily="50" charset="-128"/>
              </a:rPr>
              <a:t>MEMS </a:t>
            </a:r>
            <a:r>
              <a:rPr lang="ja-JP" altLang="en-US" sz="2000" dirty="0" smtClean="0">
                <a:latin typeface="メイリオ" pitchFamily="50" charset="-128"/>
                <a:ea typeface="メイリオ" pitchFamily="50" charset="-128"/>
              </a:rPr>
              <a:t>技術を用いた多素子化</a:t>
            </a:r>
            <a:endParaRPr lang="en-US" altLang="ja-JP" sz="2000" dirty="0" smtClean="0">
              <a:latin typeface="メイリオ" pitchFamily="50" charset="-128"/>
              <a:ea typeface="メイリオ" pitchFamily="50" charset="-128"/>
            </a:endParaRPr>
          </a:p>
          <a:p>
            <a:pPr marL="457200" indent="-457200">
              <a:spcBef>
                <a:spcPct val="50000"/>
              </a:spcBef>
            </a:pPr>
            <a:r>
              <a:rPr lang="en-US" altLang="ja-JP" sz="2000" dirty="0" smtClean="0">
                <a:latin typeface="メイリオ" pitchFamily="50" charset="-128"/>
                <a:ea typeface="メイリオ" pitchFamily="50" charset="-128"/>
              </a:rPr>
              <a:t>2. </a:t>
            </a:r>
            <a:r>
              <a:rPr lang="en-US" altLang="ja-JP" sz="2000" u="sng" dirty="0" smtClean="0">
                <a:latin typeface="メイリオ" pitchFamily="50" charset="-128"/>
                <a:ea typeface="メイリオ" pitchFamily="50" charset="-128"/>
              </a:rPr>
              <a:t>30m </a:t>
            </a:r>
            <a:r>
              <a:rPr lang="ja-JP" altLang="en-US" sz="2000" u="sng" dirty="0" smtClean="0">
                <a:latin typeface="メイリオ" pitchFamily="50" charset="-128"/>
                <a:ea typeface="メイリオ" pitchFamily="50" charset="-128"/>
              </a:rPr>
              <a:t>望遠鏡に向けた多素子大ダイナミックレンジ波面センサーの開発</a:t>
            </a:r>
            <a:endParaRPr lang="en-US" altLang="ja-JP" sz="2000" u="sng" dirty="0" smtClean="0">
              <a:latin typeface="メイリオ" pitchFamily="50" charset="-128"/>
              <a:ea typeface="メイリオ" pitchFamily="50" charset="-128"/>
            </a:endParaRPr>
          </a:p>
          <a:p>
            <a:pPr marL="914400" lvl="1" indent="-457200">
              <a:spcBef>
                <a:spcPct val="50000"/>
              </a:spcBef>
              <a:buFont typeface="Arial" pitchFamily="34" charset="0"/>
              <a:buChar char="•"/>
            </a:pPr>
            <a:r>
              <a:rPr lang="en-US" altLang="ja-JP" sz="2000" dirty="0" smtClean="0">
                <a:latin typeface="メイリオ" pitchFamily="50" charset="-128"/>
                <a:ea typeface="メイリオ" pitchFamily="50" charset="-128"/>
              </a:rPr>
              <a:t>EM-CCD </a:t>
            </a:r>
            <a:r>
              <a:rPr lang="ja-JP" altLang="en-US" sz="2000" dirty="0" smtClean="0">
                <a:latin typeface="メイリオ" pitchFamily="50" charset="-128"/>
                <a:ea typeface="メイリオ" pitchFamily="50" charset="-128"/>
              </a:rPr>
              <a:t>による高速低ノイズ読み出し、大素子化</a:t>
            </a:r>
            <a:endParaRPr lang="en-US" altLang="ja-JP" sz="2000" dirty="0" smtClean="0">
              <a:latin typeface="メイリオ" pitchFamily="50" charset="-128"/>
              <a:ea typeface="メイリオ" pitchFamily="50" charset="-128"/>
            </a:endParaRPr>
          </a:p>
          <a:p>
            <a:pPr marL="457200" indent="-457200">
              <a:spcBef>
                <a:spcPct val="50000"/>
              </a:spcBef>
            </a:pPr>
            <a:r>
              <a:rPr lang="en-US" altLang="ja-JP" sz="2000" dirty="0" smtClean="0">
                <a:latin typeface="メイリオ" pitchFamily="50" charset="-128"/>
                <a:ea typeface="メイリオ" pitchFamily="50" charset="-128"/>
              </a:rPr>
              <a:t>3. </a:t>
            </a:r>
            <a:r>
              <a:rPr lang="ja-JP" altLang="en-US" sz="2000" u="sng" dirty="0" smtClean="0">
                <a:latin typeface="メイリオ" pitchFamily="50" charset="-128"/>
                <a:ea typeface="メイリオ" pitchFamily="50" charset="-128"/>
              </a:rPr>
              <a:t>次世代補償光学系に向けた高速トモグラフィーのループの確立</a:t>
            </a:r>
            <a:endParaRPr lang="en-US" altLang="ja-JP" sz="2000" u="sng" dirty="0" smtClean="0">
              <a:latin typeface="メイリオ" pitchFamily="50" charset="-128"/>
              <a:ea typeface="メイリオ" pitchFamily="50" charset="-128"/>
            </a:endParaRPr>
          </a:p>
          <a:p>
            <a:pPr marL="914400" lvl="1" indent="-457200">
              <a:spcBef>
                <a:spcPct val="50000"/>
              </a:spcBef>
              <a:buFont typeface="Arial" pitchFamily="34" charset="0"/>
              <a:buChar char="•"/>
            </a:pPr>
            <a:r>
              <a:rPr lang="ja-JP" altLang="en-US" sz="2000" dirty="0" smtClean="0">
                <a:latin typeface="メイリオ" pitchFamily="50" charset="-128"/>
                <a:ea typeface="メイリオ" pitchFamily="50" charset="-128"/>
              </a:rPr>
              <a:t>トモグラフィーアルゴリズム：数理科学との連携</a:t>
            </a:r>
            <a:endParaRPr lang="en-US" altLang="ja-JP" sz="2000" dirty="0" smtClean="0">
              <a:latin typeface="メイリオ" pitchFamily="50" charset="-128"/>
              <a:ea typeface="メイリオ" pitchFamily="50" charset="-128"/>
            </a:endParaRPr>
          </a:p>
          <a:p>
            <a:pPr marL="914400" lvl="1" indent="-457200">
              <a:spcBef>
                <a:spcPct val="50000"/>
              </a:spcBef>
              <a:buFont typeface="Arial" pitchFamily="34" charset="0"/>
              <a:buChar char="•"/>
            </a:pPr>
            <a:r>
              <a:rPr lang="ja-JP" altLang="en-US" sz="2000" dirty="0" smtClean="0">
                <a:latin typeface="メイリオ" pitchFamily="50" charset="-128"/>
                <a:ea typeface="メイリオ" pitchFamily="50" charset="-128"/>
              </a:rPr>
              <a:t>グラフィックボードによる高速並列計算</a:t>
            </a:r>
            <a:r>
              <a:rPr lang="en-US" altLang="ja-JP" sz="2000" dirty="0" smtClean="0">
                <a:latin typeface="メイリオ" pitchFamily="50" charset="-128"/>
                <a:ea typeface="メイリオ" pitchFamily="50" charset="-128"/>
              </a:rPr>
              <a:t>(GPGPU)</a:t>
            </a:r>
          </a:p>
          <a:p>
            <a:pPr marL="914400" lvl="1" indent="-457200">
              <a:spcBef>
                <a:spcPct val="50000"/>
              </a:spcBef>
              <a:buFont typeface="Arial" pitchFamily="34" charset="0"/>
              <a:buChar char="•"/>
            </a:pPr>
            <a:endParaRPr lang="en-US" altLang="ja-JP" sz="2000" dirty="0" smtClean="0">
              <a:latin typeface="メイリオ" pitchFamily="50" charset="-128"/>
              <a:ea typeface="メイリオ" pitchFamily="50" charset="-128"/>
            </a:endParaRPr>
          </a:p>
          <a:p>
            <a:pPr marL="457200" indent="-457200">
              <a:spcBef>
                <a:spcPct val="50000"/>
              </a:spcBef>
            </a:pPr>
            <a:r>
              <a:rPr lang="ja-JP" altLang="en-US" sz="2000" dirty="0" smtClean="0">
                <a:latin typeface="メイリオ" pitchFamily="50" charset="-128"/>
                <a:ea typeface="メイリオ" pitchFamily="50" charset="-128"/>
              </a:rPr>
              <a:t>基本は </a:t>
            </a:r>
            <a:r>
              <a:rPr lang="en-US" altLang="ja-JP" sz="2000" dirty="0" smtClean="0">
                <a:latin typeface="メイリオ" pitchFamily="50" charset="-128"/>
                <a:ea typeface="メイリオ" pitchFamily="50" charset="-128"/>
              </a:rPr>
              <a:t>TMT-MOAO </a:t>
            </a:r>
            <a:r>
              <a:rPr lang="ja-JP" altLang="en-US" sz="2000" dirty="0" smtClean="0">
                <a:latin typeface="メイリオ" pitchFamily="50" charset="-128"/>
                <a:ea typeface="メイリオ" pitchFamily="50" charset="-128"/>
              </a:rPr>
              <a:t>の実現に向けた基礎開発、それぞれの要素は次世代の他のシステムでも応用可能。</a:t>
            </a:r>
            <a:endParaRPr lang="en-US" altLang="ja-JP" sz="2000" dirty="0" smtClean="0">
              <a:latin typeface="メイリオ" pitchFamily="50" charset="-128"/>
              <a:ea typeface="メイリオ" pitchFamily="50"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762000" y="1066800"/>
            <a:ext cx="8305800" cy="815608"/>
          </a:xfrm>
          <a:prstGeom prst="rect">
            <a:avLst/>
          </a:prstGeom>
          <a:noFill/>
          <a:ln w="9525">
            <a:noFill/>
            <a:miter lim="800000"/>
            <a:headEnd/>
            <a:tailEnd/>
          </a:ln>
        </p:spPr>
        <p:txBody>
          <a:bodyPr wrap="square">
            <a:spAutoFit/>
          </a:bodyPr>
          <a:lstStyle/>
          <a:p>
            <a:pPr>
              <a:spcBef>
                <a:spcPct val="50000"/>
              </a:spcBef>
            </a:pPr>
            <a:r>
              <a:rPr lang="ja-JP" altLang="en-US" sz="2000" dirty="0" smtClean="0">
                <a:latin typeface="メイリオ" pitchFamily="50" charset="-128"/>
                <a:ea typeface="メイリオ" pitchFamily="50" charset="-128"/>
                <a:cs typeface="メイリオ" pitchFamily="50" charset="-128"/>
              </a:rPr>
              <a:t>可変形鏡の仕様について</a:t>
            </a:r>
            <a:r>
              <a:rPr lang="en-US" altLang="ja-JP" sz="2000" dirty="0" smtClean="0">
                <a:latin typeface="メイリオ" pitchFamily="50" charset="-128"/>
                <a:ea typeface="メイリオ" pitchFamily="50" charset="-128"/>
                <a:cs typeface="メイリオ" pitchFamily="50" charset="-128"/>
              </a:rPr>
              <a:t>AO</a:t>
            </a:r>
            <a:r>
              <a:rPr lang="ja-JP" altLang="en-US" sz="2000" dirty="0" smtClean="0">
                <a:latin typeface="メイリオ" pitchFamily="50" charset="-128"/>
                <a:ea typeface="メイリオ" pitchFamily="50" charset="-128"/>
                <a:cs typeface="メイリオ" pitchFamily="50" charset="-128"/>
              </a:rPr>
              <a:t>シミュレーター</a:t>
            </a:r>
            <a:r>
              <a:rPr lang="en-US" altLang="ja-JP" sz="2000" dirty="0" smtClean="0">
                <a:latin typeface="メイリオ" pitchFamily="50" charset="-128"/>
                <a:ea typeface="メイリオ" pitchFamily="50" charset="-128"/>
                <a:cs typeface="メイリオ" pitchFamily="50" charset="-128"/>
              </a:rPr>
              <a:t>(Arroyo)</a:t>
            </a:r>
            <a:r>
              <a:rPr lang="ja-JP" altLang="en-US" sz="2000" dirty="0" smtClean="0">
                <a:latin typeface="メイリオ" pitchFamily="50" charset="-128"/>
                <a:ea typeface="メイリオ" pitchFamily="50" charset="-128"/>
                <a:cs typeface="メイリオ" pitchFamily="50" charset="-128"/>
              </a:rPr>
              <a:t>を用いて検討</a:t>
            </a:r>
            <a:endParaRPr lang="en-US" altLang="ja-JP" sz="2000" dirty="0" smtClean="0">
              <a:latin typeface="メイリオ" pitchFamily="50" charset="-128"/>
              <a:ea typeface="メイリオ" pitchFamily="50" charset="-128"/>
              <a:cs typeface="メイリオ" pitchFamily="50" charset="-128"/>
            </a:endParaRPr>
          </a:p>
          <a:p>
            <a:pPr>
              <a:spcBef>
                <a:spcPct val="50000"/>
              </a:spcBef>
            </a:pPr>
            <a:r>
              <a:rPr lang="en-US" altLang="ja-JP" dirty="0" smtClean="0"/>
              <a:t>http</a:t>
            </a:r>
            <a:r>
              <a:rPr lang="en-US" altLang="ja-JP" dirty="0"/>
              <a:t>://www.astr.tohoku.ac.jp/~akiyama/index_Note_TMTinst_DM1.html</a:t>
            </a:r>
          </a:p>
        </p:txBody>
      </p:sp>
      <p:pic>
        <p:nvPicPr>
          <p:cNvPr id="15364" name="コンテンツ プレースホルダ 15" descr="data30_64_7.gif"/>
          <p:cNvPicPr>
            <a:picLocks noGrp="1" noChangeAspect="1"/>
          </p:cNvPicPr>
          <p:nvPr>
            <p:ph sz="quarter" idx="2"/>
          </p:nvPr>
        </p:nvPicPr>
        <p:blipFill>
          <a:blip r:embed="rId2"/>
          <a:srcRect/>
          <a:stretch>
            <a:fillRect/>
          </a:stretch>
        </p:blipFill>
        <p:spPr>
          <a:xfrm>
            <a:off x="1295400" y="1857364"/>
            <a:ext cx="6781800" cy="1973263"/>
          </a:xfrm>
        </p:spPr>
      </p:pic>
      <p:pic>
        <p:nvPicPr>
          <p:cNvPr id="15365" name="Picture 3"/>
          <p:cNvPicPr>
            <a:picLocks noChangeAspect="1" noChangeArrowheads="1"/>
          </p:cNvPicPr>
          <p:nvPr/>
        </p:nvPicPr>
        <p:blipFill>
          <a:blip r:embed="rId3"/>
          <a:srcRect/>
          <a:stretch>
            <a:fillRect/>
          </a:stretch>
        </p:blipFill>
        <p:spPr bwMode="auto">
          <a:xfrm>
            <a:off x="304800" y="4419600"/>
            <a:ext cx="4191000" cy="1943100"/>
          </a:xfrm>
          <a:prstGeom prst="rect">
            <a:avLst/>
          </a:prstGeom>
          <a:noFill/>
          <a:ln w="9525">
            <a:noFill/>
            <a:miter lim="800000"/>
            <a:headEnd/>
            <a:tailEnd/>
          </a:ln>
        </p:spPr>
      </p:pic>
      <p:pic>
        <p:nvPicPr>
          <p:cNvPr id="15366" name="Picture 4"/>
          <p:cNvPicPr>
            <a:picLocks noChangeAspect="1" noChangeArrowheads="1"/>
          </p:cNvPicPr>
          <p:nvPr/>
        </p:nvPicPr>
        <p:blipFill>
          <a:blip r:embed="rId4"/>
          <a:srcRect/>
          <a:stretch>
            <a:fillRect/>
          </a:stretch>
        </p:blipFill>
        <p:spPr bwMode="auto">
          <a:xfrm>
            <a:off x="4800600" y="4429132"/>
            <a:ext cx="4143375" cy="1944688"/>
          </a:xfrm>
          <a:prstGeom prst="rect">
            <a:avLst/>
          </a:prstGeom>
          <a:noFill/>
          <a:ln w="9525">
            <a:noFill/>
            <a:miter lim="800000"/>
            <a:headEnd/>
            <a:tailEnd/>
          </a:ln>
        </p:spPr>
      </p:pic>
      <p:sp>
        <p:nvSpPr>
          <p:cNvPr id="15367" name="テキスト ボックス 9"/>
          <p:cNvSpPr txBox="1">
            <a:spLocks noChangeArrowheads="1"/>
          </p:cNvSpPr>
          <p:nvPr/>
        </p:nvSpPr>
        <p:spPr bwMode="auto">
          <a:xfrm>
            <a:off x="762000" y="3857628"/>
            <a:ext cx="3867149" cy="338554"/>
          </a:xfrm>
          <a:prstGeom prst="rect">
            <a:avLst/>
          </a:prstGeom>
          <a:noFill/>
          <a:ln w="9525">
            <a:noFill/>
            <a:miter lim="800000"/>
            <a:headEnd/>
            <a:tailEnd/>
          </a:ln>
        </p:spPr>
        <p:txBody>
          <a:bodyPr wrap="none">
            <a:spAutoFit/>
          </a:bodyPr>
          <a:lstStyle/>
          <a:p>
            <a:r>
              <a:rPr lang="en-US" altLang="ja-JP" sz="1600" dirty="0" smtClean="0"/>
              <a:t>Required displacement for various condition</a:t>
            </a:r>
            <a:endParaRPr lang="ja-JP" altLang="en-US" sz="1600" dirty="0"/>
          </a:p>
        </p:txBody>
      </p:sp>
      <p:sp>
        <p:nvSpPr>
          <p:cNvPr id="15368" name="テキスト ボックス 9"/>
          <p:cNvSpPr txBox="1">
            <a:spLocks noChangeArrowheads="1"/>
          </p:cNvSpPr>
          <p:nvPr/>
        </p:nvSpPr>
        <p:spPr bwMode="auto">
          <a:xfrm>
            <a:off x="5257800" y="3714752"/>
            <a:ext cx="2927533" cy="584775"/>
          </a:xfrm>
          <a:prstGeom prst="rect">
            <a:avLst/>
          </a:prstGeom>
          <a:noFill/>
          <a:ln w="9525">
            <a:noFill/>
            <a:miter lim="800000"/>
            <a:headEnd/>
            <a:tailEnd/>
          </a:ln>
        </p:spPr>
        <p:txBody>
          <a:bodyPr wrap="none">
            <a:spAutoFit/>
          </a:bodyPr>
          <a:lstStyle/>
          <a:p>
            <a:r>
              <a:rPr lang="en-US" altLang="ja-JP" sz="1600" dirty="0" smtClean="0"/>
              <a:t>Required displacement between </a:t>
            </a:r>
          </a:p>
          <a:p>
            <a:r>
              <a:rPr lang="en-US" altLang="ja-JP" sz="1600" dirty="0" smtClean="0"/>
              <a:t>neighboring elements</a:t>
            </a:r>
            <a:endParaRPr lang="ja-JP" altLang="en-US" sz="1600" dirty="0"/>
          </a:p>
        </p:txBody>
      </p:sp>
      <p:sp>
        <p:nvSpPr>
          <p:cNvPr id="11" name="Text Box 4"/>
          <p:cNvSpPr txBox="1">
            <a:spLocks noChangeArrowheads="1"/>
          </p:cNvSpPr>
          <p:nvPr/>
        </p:nvSpPr>
        <p:spPr bwMode="auto">
          <a:xfrm>
            <a:off x="152400" y="206514"/>
            <a:ext cx="8991600" cy="707886"/>
          </a:xfrm>
          <a:prstGeom prst="rect">
            <a:avLst/>
          </a:prstGeom>
          <a:noFill/>
          <a:ln w="9525">
            <a:noFill/>
            <a:miter lim="800000"/>
            <a:headEnd/>
            <a:tailEnd/>
          </a:ln>
        </p:spPr>
        <p:txBody>
          <a:bodyPr>
            <a:spAutoFit/>
          </a:bodyPr>
          <a:lstStyle/>
          <a:p>
            <a:pPr>
              <a:spcBef>
                <a:spcPct val="50000"/>
              </a:spcBef>
            </a:pPr>
            <a:r>
              <a:rPr lang="en-US" altLang="ja-JP" sz="2000" dirty="0" smtClean="0">
                <a:solidFill>
                  <a:srgbClr val="002060"/>
                </a:solidFill>
                <a:latin typeface="メイリオ" pitchFamily="50" charset="-128"/>
                <a:ea typeface="メイリオ" pitchFamily="50" charset="-128"/>
              </a:rPr>
              <a:t>Development of large-stroke (20um) large-elements (3600ele) small MEMS deformable mirror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1"/>
          <p:cNvSpPr>
            <a:spLocks noGrp="1"/>
          </p:cNvSpPr>
          <p:nvPr>
            <p:ph type="sldNum" sz="quarter" idx="12"/>
          </p:nvPr>
        </p:nvSpPr>
        <p:spPr>
          <a:xfrm>
            <a:off x="6629400" y="6619875"/>
            <a:ext cx="2133600" cy="476250"/>
          </a:xfrm>
          <a:noFill/>
        </p:spPr>
        <p:txBody>
          <a:bodyPr/>
          <a:lstStyle/>
          <a:p>
            <a:fld id="{8565C18A-CA3D-4746-BA22-D31EEDA1A3FF}" type="slidenum">
              <a:rPr lang="en-US" altLang="ja-JP" smtClean="0">
                <a:latin typeface="Arial" pitchFamily="34" charset="0"/>
                <a:ea typeface="ＭＳ Ｐゴシック" pitchFamily="50" charset="-128"/>
              </a:rPr>
              <a:pPr/>
              <a:t>7</a:t>
            </a:fld>
            <a:endParaRPr lang="en-US" altLang="ja-JP" smtClean="0">
              <a:latin typeface="Arial" pitchFamily="34" charset="0"/>
              <a:ea typeface="ＭＳ Ｐゴシック" pitchFamily="50" charset="-128"/>
            </a:endParaRPr>
          </a:p>
        </p:txBody>
      </p:sp>
      <p:sp>
        <p:nvSpPr>
          <p:cNvPr id="13316" name="Text Box 4"/>
          <p:cNvSpPr txBox="1">
            <a:spLocks noChangeArrowheads="1"/>
          </p:cNvSpPr>
          <p:nvPr/>
        </p:nvSpPr>
        <p:spPr bwMode="auto">
          <a:xfrm>
            <a:off x="152400" y="358914"/>
            <a:ext cx="8991600" cy="707886"/>
          </a:xfrm>
          <a:prstGeom prst="rect">
            <a:avLst/>
          </a:prstGeom>
          <a:noFill/>
          <a:ln w="9525">
            <a:noFill/>
            <a:miter lim="800000"/>
            <a:headEnd/>
            <a:tailEnd/>
          </a:ln>
        </p:spPr>
        <p:txBody>
          <a:bodyPr>
            <a:spAutoFit/>
          </a:bodyPr>
          <a:lstStyle/>
          <a:p>
            <a:pPr>
              <a:spcBef>
                <a:spcPct val="50000"/>
              </a:spcBef>
            </a:pPr>
            <a:r>
              <a:rPr lang="en-US" altLang="ja-JP" sz="2000" dirty="0" smtClean="0">
                <a:solidFill>
                  <a:srgbClr val="002060"/>
                </a:solidFill>
                <a:latin typeface="メイリオ" pitchFamily="50" charset="-128"/>
                <a:ea typeface="メイリオ" pitchFamily="50" charset="-128"/>
              </a:rPr>
              <a:t>Development of large-stroke (20um) large-elements (3600ele) small MEMS deformable mirror (Wu Tong: D1 </a:t>
            </a:r>
            <a:r>
              <a:rPr lang="en-US" altLang="ja-JP" sz="2000" dirty="0" err="1" smtClean="0">
                <a:solidFill>
                  <a:srgbClr val="002060"/>
                </a:solidFill>
                <a:latin typeface="メイリオ" pitchFamily="50" charset="-128"/>
                <a:ea typeface="メイリオ" pitchFamily="50" charset="-128"/>
              </a:rPr>
              <a:t>Hane</a:t>
            </a:r>
            <a:r>
              <a:rPr lang="en-US" altLang="ja-JP" sz="2000" dirty="0" smtClean="0">
                <a:solidFill>
                  <a:srgbClr val="002060"/>
                </a:solidFill>
                <a:latin typeface="メイリオ" pitchFamily="50" charset="-128"/>
                <a:ea typeface="メイリオ" pitchFamily="50" charset="-128"/>
              </a:rPr>
              <a:t> Lab.)</a:t>
            </a:r>
          </a:p>
        </p:txBody>
      </p:sp>
      <p:sp>
        <p:nvSpPr>
          <p:cNvPr id="13317" name="Text Box 4"/>
          <p:cNvSpPr txBox="1">
            <a:spLocks noChangeArrowheads="1"/>
          </p:cNvSpPr>
          <p:nvPr/>
        </p:nvSpPr>
        <p:spPr bwMode="auto">
          <a:xfrm>
            <a:off x="539750" y="1196975"/>
            <a:ext cx="5184775" cy="366713"/>
          </a:xfrm>
          <a:prstGeom prst="rect">
            <a:avLst/>
          </a:prstGeom>
          <a:noFill/>
          <a:ln w="9525">
            <a:noFill/>
            <a:miter lim="800000"/>
            <a:headEnd/>
            <a:tailEnd/>
          </a:ln>
        </p:spPr>
        <p:txBody>
          <a:bodyPr>
            <a:spAutoFit/>
          </a:bodyPr>
          <a:lstStyle/>
          <a:p>
            <a:pPr>
              <a:spcBef>
                <a:spcPct val="50000"/>
              </a:spcBef>
            </a:pPr>
            <a:endParaRPr lang="zh-CN" altLang="zh-CN"/>
          </a:p>
        </p:txBody>
      </p:sp>
      <p:pic>
        <p:nvPicPr>
          <p:cNvPr id="13318" name="Picture 131" descr="p10"/>
          <p:cNvPicPr>
            <a:picLocks noChangeAspect="1" noChangeArrowheads="1"/>
          </p:cNvPicPr>
          <p:nvPr/>
        </p:nvPicPr>
        <p:blipFill>
          <a:blip r:embed="rId2" cstate="print"/>
          <a:srcRect/>
          <a:stretch>
            <a:fillRect/>
          </a:stretch>
        </p:blipFill>
        <p:spPr bwMode="auto">
          <a:xfrm>
            <a:off x="0" y="1752600"/>
            <a:ext cx="5943600" cy="4727575"/>
          </a:xfrm>
          <a:prstGeom prst="rect">
            <a:avLst/>
          </a:prstGeom>
          <a:noFill/>
          <a:ln w="9525">
            <a:noFill/>
            <a:miter lim="800000"/>
            <a:headEnd/>
            <a:tailEnd/>
          </a:ln>
        </p:spPr>
      </p:pic>
      <p:sp>
        <p:nvSpPr>
          <p:cNvPr id="13319" name="Text Box 133"/>
          <p:cNvSpPr txBox="1">
            <a:spLocks noChangeArrowheads="1"/>
          </p:cNvSpPr>
          <p:nvPr/>
        </p:nvSpPr>
        <p:spPr bwMode="auto">
          <a:xfrm>
            <a:off x="914400" y="6400800"/>
            <a:ext cx="4724400" cy="400110"/>
          </a:xfrm>
          <a:prstGeom prst="rect">
            <a:avLst/>
          </a:prstGeom>
          <a:noFill/>
          <a:ln w="9525">
            <a:noFill/>
            <a:miter lim="800000"/>
            <a:headEnd/>
            <a:tailEnd/>
          </a:ln>
        </p:spPr>
        <p:txBody>
          <a:bodyPr wrap="square">
            <a:spAutoFit/>
          </a:bodyPr>
          <a:lstStyle/>
          <a:p>
            <a:pPr>
              <a:spcBef>
                <a:spcPct val="50000"/>
              </a:spcBef>
            </a:pPr>
            <a:r>
              <a:rPr lang="en-US" altLang="ja-JP" sz="2000" dirty="0" smtClean="0"/>
              <a:t>Large-stroke </a:t>
            </a:r>
            <a:r>
              <a:rPr lang="en-US" altLang="ja-JP" sz="2000" dirty="0"/>
              <a:t>MEMS-DM Structure</a:t>
            </a:r>
          </a:p>
        </p:txBody>
      </p:sp>
      <p:sp>
        <p:nvSpPr>
          <p:cNvPr id="13320" name="Text Box 134"/>
          <p:cNvSpPr txBox="1">
            <a:spLocks noChangeArrowheads="1"/>
          </p:cNvSpPr>
          <p:nvPr/>
        </p:nvSpPr>
        <p:spPr bwMode="auto">
          <a:xfrm>
            <a:off x="457200" y="1352490"/>
            <a:ext cx="8382000" cy="400110"/>
          </a:xfrm>
          <a:prstGeom prst="rect">
            <a:avLst/>
          </a:prstGeom>
          <a:noFill/>
          <a:ln w="9525">
            <a:noFill/>
            <a:miter lim="800000"/>
            <a:headEnd/>
            <a:tailEnd/>
          </a:ln>
        </p:spPr>
        <p:txBody>
          <a:bodyPr wrap="square">
            <a:spAutoFit/>
          </a:bodyPr>
          <a:lstStyle/>
          <a:p>
            <a:pPr>
              <a:spcBef>
                <a:spcPct val="50000"/>
              </a:spcBef>
            </a:pPr>
            <a:r>
              <a:rPr lang="en-US" altLang="ja-JP" sz="2000" dirty="0" smtClean="0"/>
              <a:t>A new structure </a:t>
            </a:r>
            <a:r>
              <a:rPr lang="en-US" altLang="ja-JP" sz="2000" dirty="0"/>
              <a:t>membrane MEMS-DM using </a:t>
            </a:r>
            <a:r>
              <a:rPr lang="en-US" altLang="ja-JP" sz="2000" dirty="0" smtClean="0">
                <a:solidFill>
                  <a:srgbClr val="FF0000"/>
                </a:solidFill>
              </a:rPr>
              <a:t>Si/HfO</a:t>
            </a:r>
            <a:r>
              <a:rPr lang="en-US" altLang="ja-JP" sz="1600" dirty="0" smtClean="0">
                <a:solidFill>
                  <a:srgbClr val="FF0000"/>
                </a:solidFill>
              </a:rPr>
              <a:t>2 </a:t>
            </a:r>
            <a:r>
              <a:rPr lang="en-US" altLang="ja-JP" sz="2000" dirty="0">
                <a:solidFill>
                  <a:srgbClr val="FF0000"/>
                </a:solidFill>
              </a:rPr>
              <a:t>Bimorph spring</a:t>
            </a:r>
          </a:p>
        </p:txBody>
      </p:sp>
      <p:sp>
        <p:nvSpPr>
          <p:cNvPr id="13321" name="Text Box 135"/>
          <p:cNvSpPr txBox="1">
            <a:spLocks noChangeArrowheads="1"/>
          </p:cNvSpPr>
          <p:nvPr/>
        </p:nvSpPr>
        <p:spPr bwMode="auto">
          <a:xfrm>
            <a:off x="5638800" y="2386012"/>
            <a:ext cx="3505200" cy="4852988"/>
          </a:xfrm>
          <a:prstGeom prst="rect">
            <a:avLst/>
          </a:prstGeom>
          <a:noFill/>
          <a:ln w="9525">
            <a:noFill/>
            <a:miter lim="800000"/>
            <a:headEnd/>
            <a:tailEnd/>
          </a:ln>
        </p:spPr>
        <p:txBody>
          <a:bodyPr>
            <a:spAutoFit/>
          </a:bodyPr>
          <a:lstStyle/>
          <a:p>
            <a:pPr marL="457200" indent="-457200">
              <a:spcBef>
                <a:spcPct val="50000"/>
              </a:spcBef>
            </a:pPr>
            <a:r>
              <a:rPr lang="en-US" altLang="ja-JP" sz="1800" dirty="0"/>
              <a:t>  1. HfO2 </a:t>
            </a:r>
            <a:r>
              <a:rPr lang="en-US" altLang="ja-JP" sz="1800" dirty="0">
                <a:solidFill>
                  <a:srgbClr val="FF0000"/>
                </a:solidFill>
              </a:rPr>
              <a:t>crystallization-induced stress</a:t>
            </a:r>
            <a:r>
              <a:rPr lang="en-US" altLang="ja-JP" sz="1800" dirty="0"/>
              <a:t> is used to introduce large out-of-plane deflection.</a:t>
            </a:r>
          </a:p>
          <a:p>
            <a:pPr marL="457200" indent="-457200">
              <a:spcBef>
                <a:spcPct val="50000"/>
              </a:spcBef>
            </a:pPr>
            <a:r>
              <a:rPr lang="en-US" altLang="ja-JP" sz="1800" dirty="0"/>
              <a:t>  2. Relatively </a:t>
            </a:r>
            <a:r>
              <a:rPr lang="en-US" altLang="ja-JP" sz="1800" dirty="0">
                <a:solidFill>
                  <a:srgbClr val="FF0000"/>
                </a:solidFill>
              </a:rPr>
              <a:t>soft spring</a:t>
            </a:r>
            <a:r>
              <a:rPr lang="en-US" altLang="ja-JP" sz="1800" dirty="0"/>
              <a:t> structure (small spring constant) instead of fixed posts is used to increase the stroke.</a:t>
            </a:r>
          </a:p>
          <a:p>
            <a:pPr marL="457200" indent="-457200">
              <a:spcBef>
                <a:spcPct val="50000"/>
              </a:spcBef>
            </a:pPr>
            <a:r>
              <a:rPr lang="en-US" altLang="ja-JP" sz="1800" dirty="0"/>
              <a:t>  3. High optical quality mirror surface is guaranteed by the top layer of SOI wafer and  the Si-Si </a:t>
            </a:r>
            <a:r>
              <a:rPr lang="en-US" altLang="ja-JP" sz="1800" dirty="0">
                <a:solidFill>
                  <a:srgbClr val="FF0000"/>
                </a:solidFill>
              </a:rPr>
              <a:t>plasma activation bonding</a:t>
            </a:r>
            <a:r>
              <a:rPr lang="en-US" altLang="ja-JP" sz="1800" dirty="0"/>
              <a:t>.</a:t>
            </a:r>
          </a:p>
          <a:p>
            <a:pPr marL="457200" indent="-457200">
              <a:spcBef>
                <a:spcPct val="50000"/>
              </a:spcBef>
            </a:pPr>
            <a:endParaRPr lang="en-US" altLang="ja-JP" sz="2000" dirty="0"/>
          </a:p>
          <a:p>
            <a:pPr marL="457200" indent="-457200">
              <a:spcBef>
                <a:spcPct val="50000"/>
              </a:spcBef>
            </a:pPr>
            <a:endParaRPr lang="en-US" altLang="ja-JP" sz="2000" dirty="0"/>
          </a:p>
        </p:txBody>
      </p:sp>
      <p:sp>
        <p:nvSpPr>
          <p:cNvPr id="13322" name="Text Box 136"/>
          <p:cNvSpPr txBox="1">
            <a:spLocks noChangeArrowheads="1"/>
          </p:cNvSpPr>
          <p:nvPr/>
        </p:nvSpPr>
        <p:spPr bwMode="auto">
          <a:xfrm>
            <a:off x="5715000" y="1905000"/>
            <a:ext cx="3048000" cy="457200"/>
          </a:xfrm>
          <a:prstGeom prst="rect">
            <a:avLst/>
          </a:prstGeom>
          <a:noFill/>
          <a:ln w="9525">
            <a:noFill/>
            <a:miter lim="800000"/>
            <a:headEnd/>
            <a:tailEnd/>
          </a:ln>
        </p:spPr>
        <p:txBody>
          <a:bodyPr>
            <a:spAutoFit/>
          </a:bodyPr>
          <a:lstStyle/>
          <a:p>
            <a:pPr>
              <a:spcBef>
                <a:spcPct val="50000"/>
              </a:spcBef>
            </a:pPr>
            <a:r>
              <a:rPr lang="en-US" altLang="ja-JP" dirty="0">
                <a:solidFill>
                  <a:srgbClr val="FF0000"/>
                </a:solidFill>
              </a:rPr>
              <a:t>Original Points</a:t>
            </a:r>
            <a:endParaRPr lang="ja-JP" altLang="en-US"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100517whole2"/>
          <p:cNvPicPr>
            <a:picLocks noChangeAspect="1" noChangeArrowheads="1"/>
          </p:cNvPicPr>
          <p:nvPr/>
        </p:nvPicPr>
        <p:blipFill>
          <a:blip r:embed="rId2" cstate="print"/>
          <a:srcRect/>
          <a:stretch>
            <a:fillRect/>
          </a:stretch>
        </p:blipFill>
        <p:spPr bwMode="auto">
          <a:xfrm>
            <a:off x="1126495" y="1263666"/>
            <a:ext cx="2988305" cy="2241534"/>
          </a:xfrm>
          <a:prstGeom prst="rect">
            <a:avLst/>
          </a:prstGeom>
          <a:noFill/>
          <a:ln w="9525">
            <a:noFill/>
            <a:miter lim="800000"/>
            <a:headEnd/>
            <a:tailEnd/>
          </a:ln>
        </p:spPr>
      </p:pic>
      <p:pic>
        <p:nvPicPr>
          <p:cNvPr id="23555" name="Picture 4" descr="100517electrode"/>
          <p:cNvPicPr>
            <a:picLocks noChangeAspect="1" noChangeArrowheads="1"/>
          </p:cNvPicPr>
          <p:nvPr/>
        </p:nvPicPr>
        <p:blipFill>
          <a:blip r:embed="rId3" cstate="print"/>
          <a:srcRect/>
          <a:stretch>
            <a:fillRect/>
          </a:stretch>
        </p:blipFill>
        <p:spPr bwMode="auto">
          <a:xfrm>
            <a:off x="5245100" y="1255394"/>
            <a:ext cx="3060700" cy="2295844"/>
          </a:xfrm>
          <a:prstGeom prst="rect">
            <a:avLst/>
          </a:prstGeom>
          <a:noFill/>
          <a:ln w="9525">
            <a:noFill/>
            <a:miter lim="800000"/>
            <a:headEnd/>
            <a:tailEnd/>
          </a:ln>
        </p:spPr>
      </p:pic>
      <p:pic>
        <p:nvPicPr>
          <p:cNvPr id="23556" name="Picture 5" descr="100517kakudai"/>
          <p:cNvPicPr>
            <a:picLocks noChangeAspect="1" noChangeArrowheads="1"/>
          </p:cNvPicPr>
          <p:nvPr/>
        </p:nvPicPr>
        <p:blipFill>
          <a:blip r:embed="rId4" cstate="print"/>
          <a:srcRect/>
          <a:stretch>
            <a:fillRect/>
          </a:stretch>
        </p:blipFill>
        <p:spPr bwMode="auto">
          <a:xfrm>
            <a:off x="611188" y="3860800"/>
            <a:ext cx="3811587" cy="2859088"/>
          </a:xfrm>
          <a:prstGeom prst="rect">
            <a:avLst/>
          </a:prstGeom>
          <a:noFill/>
          <a:ln w="9525">
            <a:noFill/>
            <a:miter lim="800000"/>
            <a:headEnd/>
            <a:tailEnd/>
          </a:ln>
        </p:spPr>
      </p:pic>
      <p:sp>
        <p:nvSpPr>
          <p:cNvPr id="23558" name="Text Box 7"/>
          <p:cNvSpPr txBox="1">
            <a:spLocks noChangeArrowheads="1"/>
          </p:cNvSpPr>
          <p:nvPr/>
        </p:nvSpPr>
        <p:spPr bwMode="auto">
          <a:xfrm>
            <a:off x="1116013" y="3573463"/>
            <a:ext cx="3168650" cy="366712"/>
          </a:xfrm>
          <a:prstGeom prst="rect">
            <a:avLst/>
          </a:prstGeom>
          <a:noFill/>
          <a:ln w="9525">
            <a:noFill/>
            <a:miter lim="800000"/>
            <a:headEnd/>
            <a:tailEnd/>
          </a:ln>
        </p:spPr>
        <p:txBody>
          <a:bodyPr>
            <a:spAutoFit/>
          </a:bodyPr>
          <a:lstStyle/>
          <a:p>
            <a:pPr>
              <a:spcBef>
                <a:spcPct val="50000"/>
              </a:spcBef>
            </a:pPr>
            <a:r>
              <a:rPr lang="en-US" altLang="zh-CN" sz="1800"/>
              <a:t>4×4 pixels electrode </a:t>
            </a:r>
            <a:endParaRPr lang="en-US" altLang="ja-JP" sz="1800"/>
          </a:p>
        </p:txBody>
      </p:sp>
      <p:sp>
        <p:nvSpPr>
          <p:cNvPr id="23559" name="Text Box 8"/>
          <p:cNvSpPr txBox="1">
            <a:spLocks noChangeArrowheads="1"/>
          </p:cNvSpPr>
          <p:nvPr/>
        </p:nvSpPr>
        <p:spPr bwMode="auto">
          <a:xfrm>
            <a:off x="1116013" y="4581525"/>
            <a:ext cx="3168650" cy="366713"/>
          </a:xfrm>
          <a:prstGeom prst="rect">
            <a:avLst/>
          </a:prstGeom>
          <a:noFill/>
          <a:ln w="9525">
            <a:noFill/>
            <a:miter lim="800000"/>
            <a:headEnd/>
            <a:tailEnd/>
          </a:ln>
        </p:spPr>
        <p:txBody>
          <a:bodyPr>
            <a:spAutoFit/>
          </a:bodyPr>
          <a:lstStyle/>
          <a:p>
            <a:pPr>
              <a:spcBef>
                <a:spcPct val="50000"/>
              </a:spcBef>
            </a:pPr>
            <a:r>
              <a:rPr lang="en-US" altLang="zh-CN" sz="1800"/>
              <a:t>Bonding point</a:t>
            </a:r>
            <a:endParaRPr lang="en-US" altLang="ja-JP" sz="1800"/>
          </a:p>
        </p:txBody>
      </p:sp>
      <p:sp>
        <p:nvSpPr>
          <p:cNvPr id="23560" name="Line 9"/>
          <p:cNvSpPr>
            <a:spLocks noChangeShapeType="1"/>
          </p:cNvSpPr>
          <p:nvPr/>
        </p:nvSpPr>
        <p:spPr bwMode="auto">
          <a:xfrm>
            <a:off x="2268538" y="4941888"/>
            <a:ext cx="142875" cy="431800"/>
          </a:xfrm>
          <a:prstGeom prst="line">
            <a:avLst/>
          </a:prstGeom>
          <a:noFill/>
          <a:ln w="9525">
            <a:solidFill>
              <a:schemeClr val="tx1"/>
            </a:solidFill>
            <a:round/>
            <a:headEnd/>
            <a:tailEnd type="triangle" w="med" len="med"/>
          </a:ln>
        </p:spPr>
        <p:txBody>
          <a:bodyPr/>
          <a:lstStyle/>
          <a:p>
            <a:endParaRPr lang="en-US"/>
          </a:p>
        </p:txBody>
      </p:sp>
      <p:sp>
        <p:nvSpPr>
          <p:cNvPr id="23561" name="Text Box 10"/>
          <p:cNvSpPr txBox="1">
            <a:spLocks noChangeArrowheads="1"/>
          </p:cNvSpPr>
          <p:nvPr/>
        </p:nvSpPr>
        <p:spPr bwMode="auto">
          <a:xfrm>
            <a:off x="5435600" y="3500438"/>
            <a:ext cx="3168650" cy="366712"/>
          </a:xfrm>
          <a:prstGeom prst="rect">
            <a:avLst/>
          </a:prstGeom>
          <a:noFill/>
          <a:ln w="9525">
            <a:noFill/>
            <a:miter lim="800000"/>
            <a:headEnd/>
            <a:tailEnd/>
          </a:ln>
        </p:spPr>
        <p:txBody>
          <a:bodyPr>
            <a:spAutoFit/>
          </a:bodyPr>
          <a:lstStyle/>
          <a:p>
            <a:pPr>
              <a:spcBef>
                <a:spcPct val="50000"/>
              </a:spcBef>
            </a:pPr>
            <a:r>
              <a:rPr lang="en-US" altLang="zh-CN" sz="1800" dirty="0"/>
              <a:t>Silicon Electrode</a:t>
            </a:r>
            <a:endParaRPr lang="en-US" altLang="ja-JP" sz="1800" dirty="0"/>
          </a:p>
        </p:txBody>
      </p:sp>
      <p:pic>
        <p:nvPicPr>
          <p:cNvPr id="23562" name="Picture 11" descr="IMGA0661"/>
          <p:cNvPicPr>
            <a:picLocks noChangeAspect="1" noChangeArrowheads="1"/>
          </p:cNvPicPr>
          <p:nvPr/>
        </p:nvPicPr>
        <p:blipFill>
          <a:blip r:embed="rId5" cstate="print"/>
          <a:srcRect/>
          <a:stretch>
            <a:fillRect/>
          </a:stretch>
        </p:blipFill>
        <p:spPr bwMode="auto">
          <a:xfrm>
            <a:off x="4932363" y="3860800"/>
            <a:ext cx="3598862" cy="2655888"/>
          </a:xfrm>
          <a:prstGeom prst="rect">
            <a:avLst/>
          </a:prstGeom>
          <a:noFill/>
          <a:ln w="9525">
            <a:noFill/>
            <a:miter lim="800000"/>
            <a:headEnd/>
            <a:tailEnd/>
          </a:ln>
        </p:spPr>
      </p:pic>
      <p:pic>
        <p:nvPicPr>
          <p:cNvPr id="23563" name="Picture 12" descr="IMGA0661"/>
          <p:cNvPicPr>
            <a:picLocks noChangeAspect="1" noChangeArrowheads="1"/>
          </p:cNvPicPr>
          <p:nvPr/>
        </p:nvPicPr>
        <p:blipFill>
          <a:blip r:embed="rId5" cstate="print"/>
          <a:srcRect/>
          <a:stretch>
            <a:fillRect/>
          </a:stretch>
        </p:blipFill>
        <p:spPr bwMode="auto">
          <a:xfrm>
            <a:off x="4932363" y="3789363"/>
            <a:ext cx="3598862" cy="2655887"/>
          </a:xfrm>
          <a:prstGeom prst="rect">
            <a:avLst/>
          </a:prstGeom>
          <a:noFill/>
          <a:ln w="9525">
            <a:noFill/>
            <a:miter lim="800000"/>
            <a:headEnd/>
            <a:tailEnd/>
          </a:ln>
        </p:spPr>
      </p:pic>
      <p:sp>
        <p:nvSpPr>
          <p:cNvPr id="23564" name="Text Box 13"/>
          <p:cNvSpPr txBox="1">
            <a:spLocks noChangeArrowheads="1"/>
          </p:cNvSpPr>
          <p:nvPr/>
        </p:nvSpPr>
        <p:spPr bwMode="auto">
          <a:xfrm>
            <a:off x="4716463" y="6491288"/>
            <a:ext cx="4427537" cy="366712"/>
          </a:xfrm>
          <a:prstGeom prst="rect">
            <a:avLst/>
          </a:prstGeom>
          <a:noFill/>
          <a:ln w="9525">
            <a:noFill/>
            <a:miter lim="800000"/>
            <a:headEnd/>
            <a:tailEnd/>
          </a:ln>
        </p:spPr>
        <p:txBody>
          <a:bodyPr>
            <a:spAutoFit/>
          </a:bodyPr>
          <a:lstStyle/>
          <a:p>
            <a:pPr>
              <a:spcBef>
                <a:spcPct val="50000"/>
              </a:spcBef>
            </a:pPr>
            <a:r>
              <a:rPr lang="en-US" altLang="zh-CN" sz="1800"/>
              <a:t>Mirror chip with 1um silicon membrane</a:t>
            </a:r>
            <a:endParaRPr lang="en-US" altLang="ja-JP" sz="1800"/>
          </a:p>
        </p:txBody>
      </p:sp>
      <p:sp>
        <p:nvSpPr>
          <p:cNvPr id="23565" name="Text Box 14"/>
          <p:cNvSpPr txBox="1">
            <a:spLocks noChangeArrowheads="1"/>
          </p:cNvSpPr>
          <p:nvPr/>
        </p:nvSpPr>
        <p:spPr bwMode="auto">
          <a:xfrm>
            <a:off x="6911975" y="3860800"/>
            <a:ext cx="2232025" cy="366713"/>
          </a:xfrm>
          <a:prstGeom prst="rect">
            <a:avLst/>
          </a:prstGeom>
          <a:noFill/>
          <a:ln w="9525">
            <a:noFill/>
            <a:miter lim="800000"/>
            <a:headEnd/>
            <a:tailEnd/>
          </a:ln>
        </p:spPr>
        <p:txBody>
          <a:bodyPr>
            <a:spAutoFit/>
          </a:bodyPr>
          <a:lstStyle/>
          <a:p>
            <a:pPr>
              <a:spcBef>
                <a:spcPct val="50000"/>
              </a:spcBef>
            </a:pPr>
            <a:r>
              <a:rPr lang="en-US" altLang="zh-CN" sz="1800"/>
              <a:t>Mirror membrane</a:t>
            </a:r>
            <a:endParaRPr lang="en-US" altLang="ja-JP" sz="1800"/>
          </a:p>
        </p:txBody>
      </p:sp>
      <p:sp>
        <p:nvSpPr>
          <p:cNvPr id="23566" name="Line 15"/>
          <p:cNvSpPr>
            <a:spLocks noChangeShapeType="1"/>
          </p:cNvSpPr>
          <p:nvPr/>
        </p:nvSpPr>
        <p:spPr bwMode="auto">
          <a:xfrm flipV="1">
            <a:off x="6659563" y="4149725"/>
            <a:ext cx="720725" cy="503238"/>
          </a:xfrm>
          <a:prstGeom prst="line">
            <a:avLst/>
          </a:prstGeom>
          <a:noFill/>
          <a:ln w="9525">
            <a:solidFill>
              <a:schemeClr val="bg1"/>
            </a:solidFill>
            <a:round/>
            <a:headEnd type="triangle" w="med" len="med"/>
            <a:tailEnd/>
          </a:ln>
        </p:spPr>
        <p:txBody>
          <a:bodyPr/>
          <a:lstStyle/>
          <a:p>
            <a:endParaRPr lang="en-US"/>
          </a:p>
        </p:txBody>
      </p:sp>
      <p:sp>
        <p:nvSpPr>
          <p:cNvPr id="23567" name="Text Box 16"/>
          <p:cNvSpPr txBox="1">
            <a:spLocks noChangeArrowheads="1"/>
          </p:cNvSpPr>
          <p:nvPr/>
        </p:nvSpPr>
        <p:spPr bwMode="auto">
          <a:xfrm>
            <a:off x="900113" y="5876925"/>
            <a:ext cx="3168650" cy="366713"/>
          </a:xfrm>
          <a:prstGeom prst="rect">
            <a:avLst/>
          </a:prstGeom>
          <a:noFill/>
          <a:ln w="9525">
            <a:noFill/>
            <a:miter lim="800000"/>
            <a:headEnd/>
            <a:tailEnd/>
          </a:ln>
        </p:spPr>
        <p:txBody>
          <a:bodyPr>
            <a:spAutoFit/>
          </a:bodyPr>
          <a:lstStyle/>
          <a:p>
            <a:pPr>
              <a:spcBef>
                <a:spcPct val="50000"/>
              </a:spcBef>
            </a:pPr>
            <a:r>
              <a:rPr lang="en-US" altLang="zh-CN" sz="1800"/>
              <a:t>Bimorph spring</a:t>
            </a:r>
            <a:endParaRPr lang="en-US" altLang="ja-JP" sz="1800"/>
          </a:p>
        </p:txBody>
      </p:sp>
      <p:sp>
        <p:nvSpPr>
          <p:cNvPr id="23568" name="Line 17"/>
          <p:cNvSpPr>
            <a:spLocks noChangeShapeType="1"/>
          </p:cNvSpPr>
          <p:nvPr/>
        </p:nvSpPr>
        <p:spPr bwMode="auto">
          <a:xfrm flipV="1">
            <a:off x="1763713" y="5373688"/>
            <a:ext cx="215900" cy="503237"/>
          </a:xfrm>
          <a:prstGeom prst="line">
            <a:avLst/>
          </a:prstGeom>
          <a:noFill/>
          <a:ln w="9525">
            <a:solidFill>
              <a:schemeClr val="tx1"/>
            </a:solidFill>
            <a:round/>
            <a:headEnd/>
            <a:tailEnd type="triangle" w="med" len="med"/>
          </a:ln>
        </p:spPr>
        <p:txBody>
          <a:bodyPr/>
          <a:lstStyle/>
          <a:p>
            <a:endParaRPr lang="en-US"/>
          </a:p>
        </p:txBody>
      </p:sp>
      <p:sp>
        <p:nvSpPr>
          <p:cNvPr id="23570" name="灯片编号占位符 1"/>
          <p:cNvSpPr txBox="1">
            <a:spLocks noGrp="1"/>
          </p:cNvSpPr>
          <p:nvPr/>
        </p:nvSpPr>
        <p:spPr bwMode="auto">
          <a:xfrm>
            <a:off x="7086600" y="6610350"/>
            <a:ext cx="2133600" cy="476250"/>
          </a:xfrm>
          <a:prstGeom prst="rect">
            <a:avLst/>
          </a:prstGeom>
          <a:noFill/>
          <a:ln w="9525">
            <a:noFill/>
            <a:miter lim="800000"/>
            <a:headEnd/>
            <a:tailEnd/>
          </a:ln>
        </p:spPr>
        <p:txBody>
          <a:bodyPr/>
          <a:lstStyle/>
          <a:p>
            <a:pPr algn="r"/>
            <a:fld id="{65E3183C-044D-4C69-9790-540CAA41F31E}" type="slidenum">
              <a:rPr kumimoji="0" lang="en-US" altLang="ja-JP" sz="1400"/>
              <a:pPr algn="r"/>
              <a:t>8</a:t>
            </a:fld>
            <a:endParaRPr kumimoji="0" lang="en-US" altLang="ja-JP" sz="1400"/>
          </a:p>
        </p:txBody>
      </p:sp>
      <p:sp>
        <p:nvSpPr>
          <p:cNvPr id="21" name="Text Box 4"/>
          <p:cNvSpPr txBox="1">
            <a:spLocks noChangeArrowheads="1"/>
          </p:cNvSpPr>
          <p:nvPr/>
        </p:nvSpPr>
        <p:spPr bwMode="auto">
          <a:xfrm>
            <a:off x="152400" y="282714"/>
            <a:ext cx="8991600" cy="707886"/>
          </a:xfrm>
          <a:prstGeom prst="rect">
            <a:avLst/>
          </a:prstGeom>
          <a:noFill/>
          <a:ln w="9525">
            <a:noFill/>
            <a:miter lim="800000"/>
            <a:headEnd/>
            <a:tailEnd/>
          </a:ln>
        </p:spPr>
        <p:txBody>
          <a:bodyPr>
            <a:spAutoFit/>
          </a:bodyPr>
          <a:lstStyle/>
          <a:p>
            <a:pPr>
              <a:spcBef>
                <a:spcPct val="50000"/>
              </a:spcBef>
            </a:pPr>
            <a:r>
              <a:rPr lang="en-US" altLang="ja-JP" sz="2000" dirty="0" smtClean="0">
                <a:solidFill>
                  <a:srgbClr val="002060"/>
                </a:solidFill>
                <a:latin typeface="メイリオ" pitchFamily="50" charset="-128"/>
                <a:ea typeface="メイリオ" pitchFamily="50" charset="-128"/>
              </a:rPr>
              <a:t>Development of large-stroke (20um) large-elements (3600ele) small MEMS deformable mirror (Wu Tong: D1 </a:t>
            </a:r>
            <a:r>
              <a:rPr lang="en-US" altLang="ja-JP" sz="2000" dirty="0" err="1" smtClean="0">
                <a:solidFill>
                  <a:srgbClr val="002060"/>
                </a:solidFill>
                <a:latin typeface="メイリオ" pitchFamily="50" charset="-128"/>
                <a:ea typeface="メイリオ" pitchFamily="50" charset="-128"/>
              </a:rPr>
              <a:t>Hane</a:t>
            </a:r>
            <a:r>
              <a:rPr lang="en-US" altLang="ja-JP" sz="2000" dirty="0" smtClean="0">
                <a:solidFill>
                  <a:srgbClr val="002060"/>
                </a:solidFill>
                <a:latin typeface="メイリオ" pitchFamily="50" charset="-128"/>
                <a:ea typeface="メイリオ" pitchFamily="50" charset="-128"/>
              </a:rPr>
              <a:t> Lab.)</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0" name="灯片编号占位符 1"/>
          <p:cNvSpPr txBox="1">
            <a:spLocks noGrp="1"/>
          </p:cNvSpPr>
          <p:nvPr/>
        </p:nvSpPr>
        <p:spPr bwMode="auto">
          <a:xfrm>
            <a:off x="7086600" y="6610350"/>
            <a:ext cx="2133600" cy="476250"/>
          </a:xfrm>
          <a:prstGeom prst="rect">
            <a:avLst/>
          </a:prstGeom>
          <a:noFill/>
          <a:ln w="9525">
            <a:noFill/>
            <a:miter lim="800000"/>
            <a:headEnd/>
            <a:tailEnd/>
          </a:ln>
        </p:spPr>
        <p:txBody>
          <a:bodyPr/>
          <a:lstStyle/>
          <a:p>
            <a:pPr algn="r"/>
            <a:fld id="{65E3183C-044D-4C69-9790-540CAA41F31E}" type="slidenum">
              <a:rPr kumimoji="0" lang="en-US" altLang="ja-JP" sz="1400"/>
              <a:pPr algn="r"/>
              <a:t>9</a:t>
            </a:fld>
            <a:endParaRPr kumimoji="0" lang="en-US" altLang="ja-JP" sz="1400"/>
          </a:p>
        </p:txBody>
      </p:sp>
      <p:pic>
        <p:nvPicPr>
          <p:cNvPr id="8" name="Picture 50" descr="mirror-cen-0v3d copy"/>
          <p:cNvPicPr>
            <a:picLocks noChangeAspect="1" noChangeArrowheads="1"/>
          </p:cNvPicPr>
          <p:nvPr/>
        </p:nvPicPr>
        <p:blipFill>
          <a:blip r:embed="rId2" cstate="print"/>
          <a:srcRect/>
          <a:stretch>
            <a:fillRect/>
          </a:stretch>
        </p:blipFill>
        <p:spPr bwMode="auto">
          <a:xfrm>
            <a:off x="228600" y="1295400"/>
            <a:ext cx="4283075" cy="2341562"/>
          </a:xfrm>
          <a:prstGeom prst="rect">
            <a:avLst/>
          </a:prstGeom>
          <a:noFill/>
        </p:spPr>
      </p:pic>
      <p:pic>
        <p:nvPicPr>
          <p:cNvPr id="9" name="Picture 53" descr="mirror-cen-150v3d "/>
          <p:cNvPicPr>
            <a:picLocks noChangeAspect="1" noChangeArrowheads="1"/>
          </p:cNvPicPr>
          <p:nvPr/>
        </p:nvPicPr>
        <p:blipFill>
          <a:blip r:embed="rId3" cstate="print"/>
          <a:srcRect/>
          <a:stretch>
            <a:fillRect/>
          </a:stretch>
        </p:blipFill>
        <p:spPr bwMode="auto">
          <a:xfrm>
            <a:off x="4643438" y="1420812"/>
            <a:ext cx="4500562" cy="2336800"/>
          </a:xfrm>
          <a:prstGeom prst="rect">
            <a:avLst/>
          </a:prstGeom>
          <a:noFill/>
        </p:spPr>
      </p:pic>
      <p:pic>
        <p:nvPicPr>
          <p:cNvPr id="10" name="Picture 54" descr="Figure 5"/>
          <p:cNvPicPr>
            <a:picLocks noChangeAspect="1" noChangeArrowheads="1"/>
          </p:cNvPicPr>
          <p:nvPr/>
        </p:nvPicPr>
        <p:blipFill>
          <a:blip r:embed="rId4" cstate="print"/>
          <a:srcRect/>
          <a:stretch>
            <a:fillRect/>
          </a:stretch>
        </p:blipFill>
        <p:spPr bwMode="auto">
          <a:xfrm>
            <a:off x="4500563" y="3844925"/>
            <a:ext cx="4103687" cy="2860675"/>
          </a:xfrm>
          <a:prstGeom prst="rect">
            <a:avLst/>
          </a:prstGeom>
          <a:noFill/>
        </p:spPr>
      </p:pic>
      <p:pic>
        <p:nvPicPr>
          <p:cNvPr id="11" name="Picture 57" descr="Deflections"/>
          <p:cNvPicPr>
            <a:picLocks noChangeAspect="1" noChangeArrowheads="1"/>
          </p:cNvPicPr>
          <p:nvPr/>
        </p:nvPicPr>
        <p:blipFill>
          <a:blip r:embed="rId5" cstate="print"/>
          <a:srcRect/>
          <a:stretch>
            <a:fillRect/>
          </a:stretch>
        </p:blipFill>
        <p:spPr bwMode="auto">
          <a:xfrm>
            <a:off x="381000" y="3819525"/>
            <a:ext cx="4248150" cy="2962275"/>
          </a:xfrm>
          <a:prstGeom prst="rect">
            <a:avLst/>
          </a:prstGeom>
          <a:noFill/>
        </p:spPr>
      </p:pic>
      <p:sp>
        <p:nvSpPr>
          <p:cNvPr id="12" name="Text Box 58"/>
          <p:cNvSpPr txBox="1">
            <a:spLocks noChangeArrowheads="1"/>
          </p:cNvSpPr>
          <p:nvPr/>
        </p:nvSpPr>
        <p:spPr bwMode="auto">
          <a:xfrm>
            <a:off x="1331913" y="3581400"/>
            <a:ext cx="2519362" cy="304800"/>
          </a:xfrm>
          <a:prstGeom prst="rect">
            <a:avLst/>
          </a:prstGeom>
          <a:noFill/>
          <a:ln w="9525">
            <a:noFill/>
            <a:miter lim="800000"/>
            <a:headEnd/>
            <a:tailEnd/>
          </a:ln>
          <a:effectLst/>
        </p:spPr>
        <p:txBody>
          <a:bodyPr>
            <a:spAutoFit/>
          </a:bodyPr>
          <a:lstStyle/>
          <a:p>
            <a:pPr>
              <a:spcBef>
                <a:spcPct val="50000"/>
              </a:spcBef>
            </a:pPr>
            <a:r>
              <a:rPr lang="en-US" altLang="zh-CN" sz="1400" b="0" dirty="0">
                <a:latin typeface="メイリオ" pitchFamily="50" charset="-128"/>
                <a:ea typeface="メイリオ" pitchFamily="50" charset="-128"/>
                <a:cs typeface="メイリオ" pitchFamily="50" charset="-128"/>
              </a:rPr>
              <a:t>Mirror profile</a:t>
            </a:r>
            <a:r>
              <a:rPr lang="en-US" altLang="ja-JP" sz="1400" b="0" dirty="0">
                <a:latin typeface="メイリオ" pitchFamily="50" charset="-128"/>
                <a:ea typeface="メイリオ" pitchFamily="50" charset="-128"/>
                <a:cs typeface="メイリオ" pitchFamily="50" charset="-128"/>
              </a:rPr>
              <a:t> </a:t>
            </a:r>
            <a:r>
              <a:rPr lang="en-US" altLang="zh-CN" sz="1400" b="0" dirty="0">
                <a:latin typeface="メイリオ" pitchFamily="50" charset="-128"/>
                <a:ea typeface="メイリオ" pitchFamily="50" charset="-128"/>
                <a:cs typeface="メイリオ" pitchFamily="50" charset="-128"/>
              </a:rPr>
              <a:t>at 0V</a:t>
            </a:r>
            <a:endParaRPr lang="en-US" altLang="ja-JP" sz="1400" b="0" dirty="0">
              <a:latin typeface="メイリオ" pitchFamily="50" charset="-128"/>
              <a:ea typeface="メイリオ" pitchFamily="50" charset="-128"/>
              <a:cs typeface="メイリオ" pitchFamily="50" charset="-128"/>
            </a:endParaRPr>
          </a:p>
        </p:txBody>
      </p:sp>
      <p:sp>
        <p:nvSpPr>
          <p:cNvPr id="14" name="Text Box 64"/>
          <p:cNvSpPr txBox="1">
            <a:spLocks noChangeArrowheads="1"/>
          </p:cNvSpPr>
          <p:nvPr/>
        </p:nvSpPr>
        <p:spPr bwMode="auto">
          <a:xfrm>
            <a:off x="871538" y="2438400"/>
            <a:ext cx="3929062" cy="338554"/>
          </a:xfrm>
          <a:prstGeom prst="rect">
            <a:avLst/>
          </a:prstGeom>
          <a:noFill/>
          <a:ln w="9525">
            <a:noFill/>
            <a:miter lim="800000"/>
            <a:headEnd/>
            <a:tailEnd/>
          </a:ln>
          <a:effectLst/>
        </p:spPr>
        <p:txBody>
          <a:bodyPr wrap="square">
            <a:spAutoFit/>
          </a:bodyPr>
          <a:lstStyle/>
          <a:p>
            <a:pPr>
              <a:spcBef>
                <a:spcPct val="50000"/>
              </a:spcBef>
            </a:pPr>
            <a:r>
              <a:rPr lang="en-US" altLang="zh-CN" sz="1600" b="0" dirty="0">
                <a:latin typeface="メイリオ" pitchFamily="50" charset="-128"/>
                <a:ea typeface="メイリオ" pitchFamily="50" charset="-128"/>
                <a:cs typeface="メイリオ" pitchFamily="50" charset="-128"/>
              </a:rPr>
              <a:t>160nm peak-valley initial deflection</a:t>
            </a:r>
            <a:endParaRPr lang="en-US" altLang="ja-JP" sz="1600" b="0" dirty="0">
              <a:latin typeface="メイリオ" pitchFamily="50" charset="-128"/>
              <a:ea typeface="メイリオ" pitchFamily="50" charset="-128"/>
              <a:cs typeface="メイリオ" pitchFamily="50" charset="-128"/>
            </a:endParaRPr>
          </a:p>
        </p:txBody>
      </p:sp>
      <p:sp>
        <p:nvSpPr>
          <p:cNvPr id="15" name="Text Box 4"/>
          <p:cNvSpPr txBox="1">
            <a:spLocks noChangeArrowheads="1"/>
          </p:cNvSpPr>
          <p:nvPr/>
        </p:nvSpPr>
        <p:spPr bwMode="auto">
          <a:xfrm>
            <a:off x="152400" y="282714"/>
            <a:ext cx="8991600" cy="707886"/>
          </a:xfrm>
          <a:prstGeom prst="rect">
            <a:avLst/>
          </a:prstGeom>
          <a:noFill/>
          <a:ln w="9525">
            <a:noFill/>
            <a:miter lim="800000"/>
            <a:headEnd/>
            <a:tailEnd/>
          </a:ln>
        </p:spPr>
        <p:txBody>
          <a:bodyPr>
            <a:spAutoFit/>
          </a:bodyPr>
          <a:lstStyle/>
          <a:p>
            <a:pPr>
              <a:spcBef>
                <a:spcPct val="50000"/>
              </a:spcBef>
            </a:pPr>
            <a:r>
              <a:rPr lang="en-US" altLang="ja-JP" sz="2000" dirty="0" smtClean="0">
                <a:solidFill>
                  <a:srgbClr val="002060"/>
                </a:solidFill>
                <a:latin typeface="メイリオ" pitchFamily="50" charset="-128"/>
                <a:ea typeface="メイリオ" pitchFamily="50" charset="-128"/>
              </a:rPr>
              <a:t>Development of large-stroke (20um) large-elements (3600ele) small MEMS deformable mirror (Wu Tong: D1 </a:t>
            </a:r>
            <a:r>
              <a:rPr lang="en-US" altLang="ja-JP" sz="2000" dirty="0" err="1" smtClean="0">
                <a:solidFill>
                  <a:srgbClr val="002060"/>
                </a:solidFill>
                <a:latin typeface="メイリオ" pitchFamily="50" charset="-128"/>
                <a:ea typeface="メイリオ" pitchFamily="50" charset="-128"/>
              </a:rPr>
              <a:t>Hane</a:t>
            </a:r>
            <a:r>
              <a:rPr lang="en-US" altLang="ja-JP" sz="2000" dirty="0" smtClean="0">
                <a:solidFill>
                  <a:srgbClr val="002060"/>
                </a:solidFill>
                <a:latin typeface="メイリオ" pitchFamily="50" charset="-128"/>
                <a:ea typeface="メイリオ" pitchFamily="50" charset="-128"/>
              </a:rPr>
              <a:t> Lab.)</a:t>
            </a:r>
          </a:p>
        </p:txBody>
      </p:sp>
      <p:sp>
        <p:nvSpPr>
          <p:cNvPr id="16" name="Text Box 64"/>
          <p:cNvSpPr txBox="1">
            <a:spLocks noChangeArrowheads="1"/>
          </p:cNvSpPr>
          <p:nvPr/>
        </p:nvSpPr>
        <p:spPr bwMode="auto">
          <a:xfrm>
            <a:off x="5291138" y="2514600"/>
            <a:ext cx="3243262" cy="338554"/>
          </a:xfrm>
          <a:prstGeom prst="rect">
            <a:avLst/>
          </a:prstGeom>
          <a:noFill/>
          <a:ln w="9525">
            <a:noFill/>
            <a:miter lim="800000"/>
            <a:headEnd/>
            <a:tailEnd/>
          </a:ln>
          <a:effectLst/>
        </p:spPr>
        <p:txBody>
          <a:bodyPr wrap="square">
            <a:spAutoFit/>
          </a:bodyPr>
          <a:lstStyle/>
          <a:p>
            <a:pPr>
              <a:spcBef>
                <a:spcPct val="50000"/>
              </a:spcBef>
            </a:pPr>
            <a:r>
              <a:rPr lang="en-US" altLang="zh-CN" sz="1600" b="0" dirty="0" smtClean="0">
                <a:latin typeface="メイリオ" pitchFamily="50" charset="-128"/>
                <a:ea typeface="メイリオ" pitchFamily="50" charset="-128"/>
                <a:cs typeface="メイリオ" pitchFamily="50" charset="-128"/>
              </a:rPr>
              <a:t>4um deformation with 130V</a:t>
            </a:r>
            <a:endParaRPr lang="en-US" altLang="ja-JP" sz="1600" b="0" dirty="0">
              <a:latin typeface="メイリオ" pitchFamily="50" charset="-128"/>
              <a:ea typeface="メイリオ" pitchFamily="50" charset="-128"/>
              <a:cs typeface="メイリオ" pitchFamily="50"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txDef>
      <a:spPr bwMode="auto">
        <a:solidFill>
          <a:schemeClr val="bg1"/>
        </a:solidFill>
        <a:ln w="9525">
          <a:noFill/>
          <a:miter lim="800000"/>
          <a:headEnd/>
          <a:tailEnd/>
        </a:ln>
      </a:spPr>
      <a:bodyPr wrap="square">
        <a:spAutoFit/>
      </a:bodyPr>
      <a:lstStyle>
        <a:defPPr algn="ctr">
          <a:defRPr sz="16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18912</TotalTime>
  <Words>1564</Words>
  <Application>Microsoft Office PowerPoint</Application>
  <PresentationFormat>画面に合わせる (4:3)</PresentationFormat>
  <Paragraphs>170</Paragraphs>
  <Slides>29</Slides>
  <Notes>2</Notes>
  <HiddenSlides>0</HiddenSlides>
  <MMClips>2</MMClips>
  <ScaleCrop>false</ScaleCrop>
  <HeadingPairs>
    <vt:vector size="4" baseType="variant">
      <vt:variant>
        <vt:lpstr>テーマ</vt:lpstr>
      </vt:variant>
      <vt:variant>
        <vt:i4>1</vt:i4>
      </vt:variant>
      <vt:variant>
        <vt:lpstr>スライド タイトル</vt:lpstr>
      </vt:variant>
      <vt:variant>
        <vt:i4>29</vt:i4>
      </vt:variant>
    </vt:vector>
  </HeadingPairs>
  <TitlesOfParts>
    <vt:vector size="30" baseType="lpstr">
      <vt:lpstr>標準デザイン</vt:lpstr>
      <vt:lpstr>スライド 1</vt:lpstr>
      <vt:lpstr>Key word for next generation adaptive optics systems:       Tomographic reconstruction with multiple guide stars</vt:lpstr>
      <vt:lpstr>スライド 3</vt:lpstr>
      <vt:lpstr>スライド 4</vt:lpstr>
      <vt:lpstr>Three R&amp;Ds targeting next-generation AO systems</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Tomographic reconstructoin</vt:lpstr>
      <vt:lpstr>スライド 16</vt:lpstr>
      <vt:lpstr>スライド 17</vt:lpstr>
      <vt:lpstr>スライド 18</vt:lpstr>
      <vt:lpstr>スライド 19</vt:lpstr>
      <vt:lpstr>スライド 20</vt:lpstr>
      <vt:lpstr>スライド 21</vt:lpstr>
      <vt:lpstr>スライド 22</vt:lpstr>
      <vt:lpstr>CT広視野補償光学系の試験年次計画　(新学術:計画研究で申請）</vt:lpstr>
      <vt:lpstr>スライド 24</vt:lpstr>
      <vt:lpstr>Our approach as a university group, and our demand</vt:lpstr>
      <vt:lpstr>University group demand regarding Subaru/TMT development</vt:lpstr>
      <vt:lpstr>Road to TMT</vt:lpstr>
      <vt:lpstr>スライド 28</vt:lpstr>
      <vt:lpstr>スライド 29</vt:lpstr>
    </vt:vector>
  </TitlesOfParts>
  <Company>Subaru Telescope, NAOJ</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akiyama</dc:creator>
  <cp:lastModifiedBy>akiyama</cp:lastModifiedBy>
  <cp:revision>331</cp:revision>
  <dcterms:created xsi:type="dcterms:W3CDTF">2008-04-30T06:04:34Z</dcterms:created>
  <dcterms:modified xsi:type="dcterms:W3CDTF">2011-01-18T03:19:49Z</dcterms:modified>
</cp:coreProperties>
</file>