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g" ContentType="vide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79" r:id="rId3"/>
    <p:sldId id="310" r:id="rId4"/>
    <p:sldId id="331" r:id="rId5"/>
    <p:sldId id="332" r:id="rId6"/>
    <p:sldId id="347" r:id="rId7"/>
    <p:sldId id="348" r:id="rId8"/>
    <p:sldId id="349" r:id="rId9"/>
    <p:sldId id="350" r:id="rId10"/>
    <p:sldId id="354" r:id="rId11"/>
    <p:sldId id="369" r:id="rId12"/>
    <p:sldId id="370" r:id="rId13"/>
    <p:sldId id="371" r:id="rId14"/>
    <p:sldId id="373" r:id="rId15"/>
    <p:sldId id="351" r:id="rId16"/>
    <p:sldId id="377" r:id="rId17"/>
    <p:sldId id="374" r:id="rId18"/>
    <p:sldId id="376" r:id="rId19"/>
    <p:sldId id="319" r:id="rId20"/>
    <p:sldId id="378" r:id="rId21"/>
    <p:sldId id="318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99"/>
    <a:srgbClr val="FFFF00"/>
    <a:srgbClr val="9FD3E1"/>
    <a:srgbClr val="FF99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19" autoAdjust="0"/>
    <p:restoredTop sz="94660"/>
  </p:normalViewPr>
  <p:slideViewPr>
    <p:cSldViewPr snapToGrid="0">
      <p:cViewPr varScale="1">
        <p:scale>
          <a:sx n="62" d="100"/>
          <a:sy n="62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A4FBA-6F46-4E8F-A72F-823DCF5AC61E}" type="datetimeFigureOut">
              <a:rPr kumimoji="1" lang="ja-JP" altLang="en-US" smtClean="0"/>
              <a:pPr/>
              <a:t>2011/1/18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F57E-FC8C-4CFC-A9A6-CF3DAF61195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g"/><Relationship Id="rId6" Type="http://schemas.openxmlformats.org/officeDocument/2006/relationships/image" Target="../media/image10.png"/><Relationship Id="rId5" Type="http://schemas.microsoft.com/office/2007/relationships/media" Target="../media/media1.mp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68425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東京大学が進める光赤外線分野の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基礎開発研究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81100" y="4495800"/>
            <a:ext cx="6400800" cy="1444848"/>
          </a:xfrm>
        </p:spPr>
        <p:txBody>
          <a:bodyPr>
            <a:normAutofit lnSpcReduction="10000"/>
          </a:bodyPr>
          <a:lstStyle/>
          <a:p>
            <a:r>
              <a:rPr lang="ja-JP" altLang="en-US" sz="2000" dirty="0">
                <a:solidFill>
                  <a:schemeClr val="tx1"/>
                </a:solidFill>
              </a:rPr>
              <a:t>東京</a:t>
            </a:r>
            <a:r>
              <a:rPr lang="ja-JP" altLang="en-US" sz="2000" dirty="0" smtClean="0">
                <a:solidFill>
                  <a:schemeClr val="tx1"/>
                </a:solidFill>
              </a:rPr>
              <a:t>大学 天文学教育研究センター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Institute of Astronomy, the University of Tokyo</a:t>
            </a:r>
          </a:p>
          <a:p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lang="ja-JP" altLang="en-US" sz="2000" dirty="0" smtClean="0">
                <a:solidFill>
                  <a:schemeClr val="tx1"/>
                </a:solidFill>
              </a:rPr>
              <a:t>酒向　重行 </a:t>
            </a:r>
            <a:r>
              <a:rPr lang="en-US" altLang="ja-JP" sz="2000" dirty="0" smtClean="0">
                <a:solidFill>
                  <a:schemeClr val="tx1"/>
                </a:solidFill>
              </a:rPr>
              <a:t>(SAKO, Shigeyuki)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26554" y="6519446"/>
            <a:ext cx="4017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2011</a:t>
            </a:r>
            <a:r>
              <a:rPr lang="en-US" altLang="ja-JP" sz="1200" dirty="0" smtClean="0"/>
              <a:t>/1/18 </a:t>
            </a:r>
            <a:r>
              <a:rPr lang="ja-JP" altLang="en-US" sz="1200" dirty="0" smtClean="0"/>
              <a:t>すばる将来装置計画ワークショップ　国立天文台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25963" y="2743200"/>
            <a:ext cx="644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Basic developments on optical-infrared </a:t>
            </a:r>
            <a:r>
              <a:rPr lang="en-US" altLang="ja-JP" sz="2400" dirty="0" smtClean="0"/>
              <a:t>astronomy</a:t>
            </a:r>
          </a:p>
          <a:p>
            <a:pPr algn="ctr"/>
            <a:r>
              <a:rPr lang="en-US" altLang="ja-JP" sz="2400" dirty="0" smtClean="0"/>
              <a:t>d</a:t>
            </a:r>
            <a:r>
              <a:rPr kumimoji="1" lang="en-US" altLang="ja-JP" sz="2400" dirty="0" smtClean="0"/>
              <a:t>riven by the University of Tokyo</a:t>
            </a:r>
            <a:endParaRPr kumimoji="1" lang="ja-JP" alt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7940" t="49619" r="10242" b="30571"/>
          <a:stretch>
            <a:fillRect/>
          </a:stretch>
        </p:blipFill>
        <p:spPr bwMode="auto">
          <a:xfrm>
            <a:off x="0" y="0"/>
            <a:ext cx="32385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C:\Users\sako\Desktop\48638897.IMG_0026.jpg"/>
          <p:cNvPicPr>
            <a:picLocks noChangeAspect="1" noChangeArrowheads="1"/>
          </p:cNvPicPr>
          <p:nvPr/>
        </p:nvPicPr>
        <p:blipFill>
          <a:blip r:embed="rId2" cstate="print">
            <a:lum bright="-4000" contrast="44000"/>
          </a:blip>
          <a:srcRect/>
          <a:stretch>
            <a:fillRect/>
          </a:stretch>
        </p:blipFill>
        <p:spPr bwMode="auto">
          <a:xfrm>
            <a:off x="6288372" y="2059506"/>
            <a:ext cx="2620948" cy="2055294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6274770" y="977900"/>
            <a:ext cx="265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Sako &amp; Miyata et al.</a:t>
            </a:r>
            <a:endParaRPr kumimoji="1" lang="ja-JP" altLang="en-US" sz="24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Silicon Moth-eye </a:t>
            </a:r>
            <a:endParaRPr lang="ja-JP" altLang="en-US" b="1" dirty="0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0200" y="1320800"/>
            <a:ext cx="6261100" cy="5232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No good optical substrate in 25 - 40 </a:t>
            </a:r>
            <a:r>
              <a:rPr lang="en-US" altLang="ja-JP" sz="2200" dirty="0" err="1" smtClean="0"/>
              <a:t>μm</a:t>
            </a: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b="1" dirty="0" smtClean="0"/>
              <a:t>Silicon</a:t>
            </a:r>
            <a:r>
              <a:rPr lang="en-US" altLang="ja-JP" sz="2200" dirty="0" smtClean="0"/>
              <a:t> is one of the few potential candidates</a:t>
            </a:r>
          </a:p>
          <a:p>
            <a:pPr>
              <a:buNone/>
            </a:pPr>
            <a:r>
              <a:rPr lang="en-US" altLang="ja-JP" sz="2200" dirty="0" smtClean="0"/>
              <a:t>      </a:t>
            </a:r>
            <a:r>
              <a:rPr lang="en-US" altLang="ja-JP" sz="2200" u="sng" dirty="0" smtClean="0"/>
              <a:t>Problem</a:t>
            </a:r>
          </a:p>
          <a:p>
            <a:pPr>
              <a:buNone/>
            </a:pPr>
            <a:r>
              <a:rPr lang="en-US" altLang="ja-JP" sz="2200" dirty="0" smtClean="0"/>
              <a:t>        </a:t>
            </a:r>
            <a:r>
              <a:rPr lang="ja-JP" altLang="en-US" sz="2200" dirty="0" smtClean="0"/>
              <a:t>・ </a:t>
            </a:r>
            <a:r>
              <a:rPr lang="en-US" altLang="ja-JP" sz="2200" dirty="0" smtClean="0"/>
              <a:t>High refractive index   (n~ 3.4)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   </a:t>
            </a:r>
            <a:r>
              <a:rPr lang="en-US" altLang="ja-JP" sz="2200" b="1" dirty="0" smtClean="0">
                <a:sym typeface="Wingdings" pitchFamily="2" charset="2"/>
              </a:rPr>
              <a:t>High reflection loss  </a:t>
            </a:r>
            <a:r>
              <a:rPr lang="en-US" altLang="ja-JP" sz="2200" dirty="0" smtClean="0">
                <a:sym typeface="Wingdings" pitchFamily="2" charset="2"/>
              </a:rPr>
              <a:t>(30% on one surface)</a:t>
            </a:r>
            <a:endParaRPr lang="en-US" altLang="ja-JP" sz="2200" dirty="0" smtClean="0"/>
          </a:p>
          <a:p>
            <a:pPr>
              <a:buNone/>
            </a:pPr>
            <a:r>
              <a:rPr lang="en-US" altLang="ja-JP" sz="2200" dirty="0" smtClean="0">
                <a:sym typeface="Wingdings" pitchFamily="2" charset="2"/>
              </a:rPr>
              <a:t>        </a:t>
            </a:r>
            <a:r>
              <a:rPr lang="ja-JP" altLang="en-US" sz="2200" dirty="0" smtClean="0">
                <a:sym typeface="Wingdings" pitchFamily="2" charset="2"/>
              </a:rPr>
              <a:t>・ </a:t>
            </a:r>
            <a:r>
              <a:rPr lang="en-US" altLang="ja-JP" sz="2200" b="1" dirty="0" smtClean="0">
                <a:sym typeface="Wingdings" pitchFamily="2" charset="2"/>
              </a:rPr>
              <a:t>AR-coating is not available 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    (the same reason of filters)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In this study,  AR surfaces </a:t>
            </a:r>
            <a:r>
              <a:rPr lang="en-US" altLang="ja-JP" sz="2200" b="1" dirty="0" smtClean="0"/>
              <a:t>without multilayer interference </a:t>
            </a:r>
            <a:r>
              <a:rPr lang="en-US" altLang="ja-JP" sz="2200" dirty="0" smtClean="0"/>
              <a:t>have been developed.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Moth eye anti-reflection structure</a:t>
            </a:r>
          </a:p>
          <a:p>
            <a:pPr lvl="1"/>
            <a:r>
              <a:rPr lang="en-US" altLang="ja-JP" sz="2200" dirty="0" smtClean="0"/>
              <a:t>Sub-wavelength scale structure</a:t>
            </a:r>
          </a:p>
          <a:p>
            <a:pPr lvl="1"/>
            <a:r>
              <a:rPr lang="en-US" altLang="ja-JP" sz="2200" dirty="0" smtClean="0"/>
              <a:t>Broadband Anti-reflection effect</a:t>
            </a:r>
          </a:p>
          <a:p>
            <a:pPr lvl="1"/>
            <a:r>
              <a:rPr lang="en-US" altLang="ja-JP" sz="2200" dirty="0" smtClean="0"/>
              <a:t>Single material</a:t>
            </a:r>
          </a:p>
        </p:txBody>
      </p:sp>
      <p:grpSp>
        <p:nvGrpSpPr>
          <p:cNvPr id="114" name="グループ化 113"/>
          <p:cNvGrpSpPr/>
          <p:nvPr/>
        </p:nvGrpSpPr>
        <p:grpSpPr>
          <a:xfrm>
            <a:off x="6388100" y="1682234"/>
            <a:ext cx="2540000" cy="3603696"/>
            <a:chOff x="6388100" y="1682234"/>
            <a:chExt cx="2540000" cy="3603696"/>
          </a:xfrm>
        </p:grpSpPr>
        <p:grpSp>
          <p:nvGrpSpPr>
            <p:cNvPr id="112" name="グループ化 111"/>
            <p:cNvGrpSpPr/>
            <p:nvPr/>
          </p:nvGrpSpPr>
          <p:grpSpPr>
            <a:xfrm>
              <a:off x="6388100" y="1682234"/>
              <a:ext cx="2540000" cy="3603696"/>
              <a:chOff x="6388100" y="1682234"/>
              <a:chExt cx="2540000" cy="3603696"/>
            </a:xfrm>
          </p:grpSpPr>
          <p:pic>
            <p:nvPicPr>
              <p:cNvPr id="97" name="Picture 3" descr="C:\Users\sako\Desktop\SEM_MothEye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2000"/>
              </a:blip>
              <a:srcRect r="27564" b="27564"/>
              <a:stretch>
                <a:fillRect/>
              </a:stretch>
            </p:blipFill>
            <p:spPr bwMode="auto">
              <a:xfrm>
                <a:off x="6616700" y="3640555"/>
                <a:ext cx="2159000" cy="1645375"/>
              </a:xfrm>
              <a:prstGeom prst="rect">
                <a:avLst/>
              </a:prstGeom>
              <a:noFill/>
            </p:spPr>
          </p:pic>
          <p:sp>
            <p:nvSpPr>
              <p:cNvPr id="109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6388100" y="1682234"/>
                <a:ext cx="2540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b="1" dirty="0" smtClean="0"/>
                  <a:t>Compound eye of Moth</a:t>
                </a:r>
                <a:endParaRPr lang="ja-JP" altLang="en-US" b="1" dirty="0"/>
              </a:p>
            </p:txBody>
          </p:sp>
        </p:grpSp>
        <p:cxnSp>
          <p:nvCxnSpPr>
            <p:cNvPr id="101" name="直線コネクタ 100"/>
            <p:cNvCxnSpPr/>
            <p:nvPr/>
          </p:nvCxnSpPr>
          <p:spPr>
            <a:xfrm rot="10800000">
              <a:off x="8026400" y="3149600"/>
              <a:ext cx="730250" cy="4917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V="1">
              <a:off x="6629400" y="3149600"/>
              <a:ext cx="1320800" cy="495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>
              <a:off x="6805768" y="3863661"/>
              <a:ext cx="21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テキスト ボックス 106"/>
            <p:cNvSpPr txBox="1"/>
            <p:nvPr/>
          </p:nvSpPr>
          <p:spPr>
            <a:xfrm>
              <a:off x="6707755" y="3857292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ja-JP" sz="1600" b="1" dirty="0" smtClean="0">
                  <a:solidFill>
                    <a:schemeClr val="bg1"/>
                  </a:solidFill>
                </a:rPr>
                <a:t>20μm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6477000" y="4064000"/>
            <a:ext cx="2540000" cy="2678331"/>
            <a:chOff x="6477000" y="4064000"/>
            <a:chExt cx="2540000" cy="2678331"/>
          </a:xfrm>
        </p:grpSpPr>
        <p:grpSp>
          <p:nvGrpSpPr>
            <p:cNvPr id="108" name="グループ化 107"/>
            <p:cNvGrpSpPr/>
            <p:nvPr/>
          </p:nvGrpSpPr>
          <p:grpSpPr>
            <a:xfrm>
              <a:off x="7005869" y="4064000"/>
              <a:ext cx="1936189" cy="1857984"/>
              <a:chOff x="7069369" y="3543300"/>
              <a:chExt cx="1936189" cy="1857984"/>
            </a:xfrm>
          </p:grpSpPr>
          <p:pic>
            <p:nvPicPr>
              <p:cNvPr id="81" name="Picture 4" descr="C:\Users\sako\Desktop\id7938_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21000" contrast="53000"/>
              </a:blip>
              <a:srcRect l="29718" t="653" r="49438" b="77991"/>
              <a:stretch>
                <a:fillRect/>
              </a:stretch>
            </p:blipFill>
            <p:spPr bwMode="auto">
              <a:xfrm>
                <a:off x="7069369" y="4038600"/>
                <a:ext cx="1895174" cy="1346200"/>
              </a:xfrm>
              <a:prstGeom prst="rect">
                <a:avLst/>
              </a:prstGeom>
              <a:noFill/>
            </p:spPr>
          </p:pic>
          <p:cxnSp>
            <p:nvCxnSpPr>
              <p:cNvPr id="92" name="直線コネクタ 91"/>
              <p:cNvCxnSpPr/>
              <p:nvPr/>
            </p:nvCxnSpPr>
            <p:spPr>
              <a:xfrm>
                <a:off x="8506568" y="5036750"/>
                <a:ext cx="38476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テキスト ボックス 93"/>
              <p:cNvSpPr txBox="1"/>
              <p:nvPr/>
            </p:nvSpPr>
            <p:spPr>
              <a:xfrm>
                <a:off x="8386478" y="5031952"/>
                <a:ext cx="619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altLang="ja-JP" b="1" dirty="0">
                    <a:solidFill>
                      <a:schemeClr val="bg1"/>
                    </a:solidFill>
                  </a:rPr>
                  <a:t>1</a:t>
                </a:r>
                <a:r>
                  <a:rPr lang="en-US" altLang="ja-JP" b="1" dirty="0" smtClean="0">
                    <a:solidFill>
                      <a:schemeClr val="bg1"/>
                    </a:solidFill>
                  </a:rPr>
                  <a:t>μm</a:t>
                </a:r>
                <a:endParaRPr lang="en-US" altLang="ja-JP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6" name="直線コネクタ 95"/>
              <p:cNvCxnSpPr/>
              <p:nvPr/>
            </p:nvCxnSpPr>
            <p:spPr>
              <a:xfrm flipV="1">
                <a:off x="7099300" y="3568700"/>
                <a:ext cx="495300" cy="4790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コネクタ 98"/>
              <p:cNvCxnSpPr/>
              <p:nvPr/>
            </p:nvCxnSpPr>
            <p:spPr>
              <a:xfrm rot="10800000">
                <a:off x="7696200" y="3543300"/>
                <a:ext cx="1200150" cy="5044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テキスト ボックス 3"/>
            <p:cNvSpPr txBox="1">
              <a:spLocks noChangeArrowheads="1"/>
            </p:cNvSpPr>
            <p:nvPr/>
          </p:nvSpPr>
          <p:spPr bwMode="auto">
            <a:xfrm>
              <a:off x="6477000" y="5911334"/>
              <a:ext cx="2540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600" dirty="0" smtClean="0"/>
                <a:t>Pillar structures with a pitch of 0.5 – 1μm on the surface of one eye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正方形/長方形 103"/>
          <p:cNvSpPr/>
          <p:nvPr/>
        </p:nvSpPr>
        <p:spPr>
          <a:xfrm>
            <a:off x="6680200" y="4381500"/>
            <a:ext cx="812800" cy="18669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Silicon Moth-eye </a:t>
            </a:r>
            <a:endParaRPr lang="ja-JP" altLang="en-US" b="1" dirty="0"/>
          </a:p>
        </p:txBody>
      </p:sp>
      <p:sp>
        <p:nvSpPr>
          <p:cNvPr id="153" name="Rectangle 3"/>
          <p:cNvSpPr txBox="1">
            <a:spLocks noChangeArrowheads="1"/>
          </p:cNvSpPr>
          <p:nvPr/>
        </p:nvSpPr>
        <p:spPr>
          <a:xfrm>
            <a:off x="547688" y="1087438"/>
            <a:ext cx="8609012" cy="2557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IoA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U-Tokyo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NTT-Advanced</a:t>
            </a:r>
            <a:r>
              <a:rPr kumimoji="1" lang="en-US" altLang="ja-JP" sz="2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Technology</a:t>
            </a:r>
            <a:r>
              <a:rPr kumimoji="1" lang="en-US" altLang="ja-JP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1" lang="en-US" altLang="ja-JP" sz="22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JAXA &amp; </a:t>
            </a:r>
            <a:r>
              <a:rPr kumimoji="1" lang="en-US" altLang="ja-JP" sz="2200" b="1" i="0" u="sng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KAKENHI</a:t>
            </a:r>
            <a:endParaRPr kumimoji="1" lang="ja-JP" altLang="en-US" sz="22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Since 2009</a:t>
            </a:r>
            <a:endParaRPr kumimoji="1" lang="ja-JP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200" dirty="0" err="1" smtClean="0"/>
              <a:t>RCWA</a:t>
            </a:r>
            <a:r>
              <a:rPr lang="en-US" altLang="ja-JP" sz="2200" dirty="0" smtClean="0"/>
              <a:t> simulation &amp; Photolithography and </a:t>
            </a:r>
            <a:r>
              <a:rPr lang="en-US" altLang="ja-JP" sz="2200" dirty="0" err="1" smtClean="0"/>
              <a:t>RIE</a:t>
            </a:r>
            <a:r>
              <a:rPr lang="en-US" altLang="ja-JP" sz="2200" dirty="0" smtClean="0"/>
              <a:t> fabrication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Succeeded in obtaining a trans. of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98%  in 25 </a:t>
            </a:r>
            <a:r>
              <a:rPr lang="en-US" altLang="ja-JP" sz="2200" b="1" dirty="0" smtClean="0"/>
              <a:t>-</a:t>
            </a:r>
            <a:r>
              <a:rPr kumimoji="1" lang="en-US" altLang="ja-JP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40μm</a:t>
            </a:r>
            <a:r>
              <a:rPr lang="en-US" altLang="ja-JP" sz="2200" b="1" dirty="0" smtClean="0"/>
              <a:t> </a:t>
            </a:r>
            <a:r>
              <a:rPr lang="en-US" altLang="ja-JP" sz="2200" dirty="0" smtClean="0"/>
              <a:t>on one surface.</a:t>
            </a:r>
            <a:endParaRPr kumimoji="1" lang="en-US" altLang="ja-JP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 step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2200" noProof="0" dirty="0" smtClean="0"/>
              <a:t>Both side,   Moth-eye on Lens, </a:t>
            </a:r>
            <a:r>
              <a:rPr lang="en-US" altLang="ja-JP" sz="2200" noProof="0" dirty="0" err="1" smtClean="0"/>
              <a:t>Grism</a:t>
            </a:r>
            <a:r>
              <a:rPr lang="en-US" altLang="ja-JP" sz="2200" dirty="0" smtClean="0"/>
              <a:t>, and </a:t>
            </a:r>
            <a:r>
              <a:rPr lang="en-US" altLang="ja-JP" sz="2200" noProof="0" dirty="0" smtClean="0"/>
              <a:t>window, and for NIR.</a:t>
            </a:r>
            <a:endParaRPr kumimoji="1" lang="en-US" altLang="ja-JP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 cstate="print"/>
          <a:srcRect t="14460"/>
          <a:stretch>
            <a:fillRect/>
          </a:stretch>
        </p:blipFill>
        <p:spPr bwMode="auto">
          <a:xfrm>
            <a:off x="725467" y="4229100"/>
            <a:ext cx="1252285" cy="12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テキスト ボックス 2"/>
          <p:cNvSpPr txBox="1">
            <a:spLocks noChangeArrowheads="1"/>
          </p:cNvSpPr>
          <p:nvPr/>
        </p:nvSpPr>
        <p:spPr bwMode="auto">
          <a:xfrm>
            <a:off x="333375" y="5298638"/>
            <a:ext cx="191452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altLang="ja-JP" sz="600" dirty="0" smtClean="0"/>
          </a:p>
          <a:p>
            <a:r>
              <a:rPr lang="en-US" altLang="ja-JP" dirty="0" smtClean="0"/>
              <a:t>     -  circular cone</a:t>
            </a:r>
          </a:p>
          <a:p>
            <a:r>
              <a:rPr lang="en-US" altLang="ja-JP" dirty="0" smtClean="0"/>
              <a:t>     -  60°adjacent</a:t>
            </a:r>
          </a:p>
          <a:p>
            <a:r>
              <a:rPr lang="en-US" altLang="ja-JP" dirty="0" smtClean="0"/>
              <a:t>     -  pitch     5μm</a:t>
            </a:r>
          </a:p>
          <a:p>
            <a:r>
              <a:rPr lang="en-US" altLang="ja-JP" dirty="0" smtClean="0"/>
              <a:t>     -  length 20μm</a:t>
            </a:r>
          </a:p>
        </p:txBody>
      </p:sp>
      <p:pic>
        <p:nvPicPr>
          <p:cNvPr id="57" name="図 11" descr="C2.jpg"/>
          <p:cNvPicPr>
            <a:picLocks noChangeAspect="1"/>
          </p:cNvPicPr>
          <p:nvPr/>
        </p:nvPicPr>
        <p:blipFill>
          <a:blip r:embed="rId3" cstate="print"/>
          <a:srcRect l="2238" t="6222" b="36433"/>
          <a:stretch>
            <a:fillRect/>
          </a:stretch>
        </p:blipFill>
        <p:spPr bwMode="auto">
          <a:xfrm>
            <a:off x="4108845" y="5384800"/>
            <a:ext cx="1544677" cy="11704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" name="図 20" descr="MP06.jpg"/>
          <p:cNvPicPr>
            <a:picLocks noChangeAspect="1"/>
          </p:cNvPicPr>
          <p:nvPr/>
        </p:nvPicPr>
        <p:blipFill>
          <a:blip r:embed="rId4" cstate="print"/>
          <a:srcRect t="5522" r="21935" b="20987"/>
          <a:stretch>
            <a:fillRect/>
          </a:stretch>
        </p:blipFill>
        <p:spPr bwMode="auto">
          <a:xfrm>
            <a:off x="4101637" y="4233586"/>
            <a:ext cx="1538341" cy="107501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62" name="テキスト ボックス 3"/>
          <p:cNvSpPr txBox="1">
            <a:spLocks noChangeArrowheads="1"/>
          </p:cNvSpPr>
          <p:nvPr/>
        </p:nvSpPr>
        <p:spPr bwMode="auto">
          <a:xfrm>
            <a:off x="4521200" y="6265446"/>
            <a:ext cx="119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SEM images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2567" t="29865" r="32822" b="27734"/>
          <a:stretch>
            <a:fillRect/>
          </a:stretch>
        </p:blipFill>
        <p:spPr bwMode="auto">
          <a:xfrm>
            <a:off x="2534684" y="4237541"/>
            <a:ext cx="1434842" cy="131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テキスト ボックス 3"/>
          <p:cNvSpPr txBox="1">
            <a:spLocks noChangeArrowheads="1"/>
          </p:cNvSpPr>
          <p:nvPr/>
        </p:nvSpPr>
        <p:spPr bwMode="auto">
          <a:xfrm>
            <a:off x="2438400" y="5503446"/>
            <a:ext cx="1536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Overview</a:t>
            </a:r>
          </a:p>
          <a:p>
            <a:r>
              <a:rPr lang="en-US" altLang="ja-JP" sz="1600" dirty="0" smtClean="0"/>
              <a:t>10 x 10mm</a:t>
            </a:r>
          </a:p>
          <a:p>
            <a:r>
              <a:rPr lang="en-US" altLang="ja-JP" sz="1600" dirty="0" smtClean="0"/>
              <a:t>Visible image</a:t>
            </a:r>
            <a:endParaRPr lang="ja-JP" altLang="en-US" sz="1600" dirty="0"/>
          </a:p>
        </p:txBody>
      </p:sp>
      <p:sp>
        <p:nvSpPr>
          <p:cNvPr id="66" name="テキスト ボックス 3"/>
          <p:cNvSpPr txBox="1">
            <a:spLocks noChangeArrowheads="1"/>
          </p:cNvSpPr>
          <p:nvPr/>
        </p:nvSpPr>
        <p:spPr bwMode="auto">
          <a:xfrm>
            <a:off x="6248400" y="3803134"/>
            <a:ext cx="248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Results (measurement)</a:t>
            </a:r>
            <a:endParaRPr lang="ja-JP" altLang="en-US" b="1" dirty="0"/>
          </a:p>
        </p:txBody>
      </p:sp>
      <p:sp>
        <p:nvSpPr>
          <p:cNvPr id="59" name="テキスト ボックス 3"/>
          <p:cNvSpPr txBox="1">
            <a:spLocks noChangeArrowheads="1"/>
          </p:cNvSpPr>
          <p:nvPr/>
        </p:nvSpPr>
        <p:spPr bwMode="auto">
          <a:xfrm>
            <a:off x="520700" y="3803134"/>
            <a:ext cx="170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Design for MIR</a:t>
            </a:r>
            <a:endParaRPr lang="ja-JP" altLang="en-US" b="1" dirty="0"/>
          </a:p>
        </p:txBody>
      </p:sp>
      <p:sp>
        <p:nvSpPr>
          <p:cNvPr id="61" name="テキスト ボックス 3"/>
          <p:cNvSpPr txBox="1">
            <a:spLocks noChangeArrowheads="1"/>
          </p:cNvSpPr>
          <p:nvPr/>
        </p:nvSpPr>
        <p:spPr bwMode="auto">
          <a:xfrm>
            <a:off x="2552700" y="3803134"/>
            <a:ext cx="3314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Fabricated Silicon Moth-eye</a:t>
            </a:r>
            <a:endParaRPr lang="ja-JP" altLang="en-US" b="1" dirty="0"/>
          </a:p>
        </p:txBody>
      </p:sp>
      <p:grpSp>
        <p:nvGrpSpPr>
          <p:cNvPr id="88" name="グループ化 87"/>
          <p:cNvGrpSpPr/>
          <p:nvPr/>
        </p:nvGrpSpPr>
        <p:grpSpPr>
          <a:xfrm>
            <a:off x="6235700" y="4381500"/>
            <a:ext cx="2551732" cy="1879600"/>
            <a:chOff x="1054100" y="1092200"/>
            <a:chExt cx="5168898" cy="3009900"/>
          </a:xfrm>
        </p:grpSpPr>
        <p:cxnSp>
          <p:nvCxnSpPr>
            <p:cNvPr id="70" name="直線コネクタ 69"/>
            <p:cNvCxnSpPr/>
            <p:nvPr/>
          </p:nvCxnSpPr>
          <p:spPr>
            <a:xfrm>
              <a:off x="1066801" y="1574799"/>
              <a:ext cx="5106706" cy="61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1066801" y="1828801"/>
              <a:ext cx="5132432" cy="944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正方形/長方形 72"/>
            <p:cNvSpPr/>
            <p:nvPr/>
          </p:nvSpPr>
          <p:spPr>
            <a:xfrm>
              <a:off x="1054100" y="1092200"/>
              <a:ext cx="5145133" cy="30099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/>
            <p:cNvCxnSpPr/>
            <p:nvPr/>
          </p:nvCxnSpPr>
          <p:spPr>
            <a:xfrm rot="5400000">
              <a:off x="6108700" y="40132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5400000">
              <a:off x="5245100" y="40132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rot="5400000">
              <a:off x="4406900" y="40132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5400000">
              <a:off x="3543300" y="40132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rot="5400000">
              <a:off x="2692400" y="40005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rot="5400000">
              <a:off x="1828800" y="40005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rot="10800000">
              <a:off x="1054100" y="15875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rot="10800000">
              <a:off x="1066800" y="20828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 rot="10800000">
              <a:off x="1054100" y="25908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 rot="10800000">
              <a:off x="1054100" y="30988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rot="10800000">
              <a:off x="1066800" y="3606800"/>
              <a:ext cx="17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フリーフォーム 67"/>
            <p:cNvSpPr/>
            <p:nvPr/>
          </p:nvSpPr>
          <p:spPr>
            <a:xfrm>
              <a:off x="1066799" y="1481666"/>
              <a:ext cx="5156199" cy="2315633"/>
            </a:xfrm>
            <a:custGeom>
              <a:avLst/>
              <a:gdLst>
                <a:gd name="connsiteX0" fmla="*/ 0 w 5852583"/>
                <a:gd name="connsiteY0" fmla="*/ 2315633 h 2315633"/>
                <a:gd name="connsiteX1" fmla="*/ 38100 w 5852583"/>
                <a:gd name="connsiteY1" fmla="*/ 1896533 h 2315633"/>
                <a:gd name="connsiteX2" fmla="*/ 76200 w 5852583"/>
                <a:gd name="connsiteY2" fmla="*/ 1528233 h 2315633"/>
                <a:gd name="connsiteX3" fmla="*/ 88900 w 5852583"/>
                <a:gd name="connsiteY3" fmla="*/ 1223433 h 2315633"/>
                <a:gd name="connsiteX4" fmla="*/ 114300 w 5852583"/>
                <a:gd name="connsiteY4" fmla="*/ 1223433 h 2315633"/>
                <a:gd name="connsiteX5" fmla="*/ 127000 w 5852583"/>
                <a:gd name="connsiteY5" fmla="*/ 1236133 h 2315633"/>
                <a:gd name="connsiteX6" fmla="*/ 139700 w 5852583"/>
                <a:gd name="connsiteY6" fmla="*/ 1185333 h 2315633"/>
                <a:gd name="connsiteX7" fmla="*/ 241300 w 5852583"/>
                <a:gd name="connsiteY7" fmla="*/ 1096433 h 2315633"/>
                <a:gd name="connsiteX8" fmla="*/ 279400 w 5852583"/>
                <a:gd name="connsiteY8" fmla="*/ 956733 h 2315633"/>
                <a:gd name="connsiteX9" fmla="*/ 304800 w 5852583"/>
                <a:gd name="connsiteY9" fmla="*/ 397933 h 2315633"/>
                <a:gd name="connsiteX10" fmla="*/ 304800 w 5852583"/>
                <a:gd name="connsiteY10" fmla="*/ 42333 h 2315633"/>
                <a:gd name="connsiteX11" fmla="*/ 330200 w 5852583"/>
                <a:gd name="connsiteY11" fmla="*/ 651933 h 2315633"/>
                <a:gd name="connsiteX12" fmla="*/ 342900 w 5852583"/>
                <a:gd name="connsiteY12" fmla="*/ 855133 h 2315633"/>
                <a:gd name="connsiteX13" fmla="*/ 355600 w 5852583"/>
                <a:gd name="connsiteY13" fmla="*/ 829733 h 2315633"/>
                <a:gd name="connsiteX14" fmla="*/ 381000 w 5852583"/>
                <a:gd name="connsiteY14" fmla="*/ 664633 h 2315633"/>
                <a:gd name="connsiteX15" fmla="*/ 406400 w 5852583"/>
                <a:gd name="connsiteY15" fmla="*/ 474133 h 2315633"/>
                <a:gd name="connsiteX16" fmla="*/ 444500 w 5852583"/>
                <a:gd name="connsiteY16" fmla="*/ 410633 h 2315633"/>
                <a:gd name="connsiteX17" fmla="*/ 482600 w 5852583"/>
                <a:gd name="connsiteY17" fmla="*/ 423333 h 2315633"/>
                <a:gd name="connsiteX18" fmla="*/ 495300 w 5852583"/>
                <a:gd name="connsiteY18" fmla="*/ 347133 h 2315633"/>
                <a:gd name="connsiteX19" fmla="*/ 520700 w 5852583"/>
                <a:gd name="connsiteY19" fmla="*/ 283633 h 2315633"/>
                <a:gd name="connsiteX20" fmla="*/ 558800 w 5852583"/>
                <a:gd name="connsiteY20" fmla="*/ 296333 h 2315633"/>
                <a:gd name="connsiteX21" fmla="*/ 596900 w 5852583"/>
                <a:gd name="connsiteY21" fmla="*/ 309033 h 2315633"/>
                <a:gd name="connsiteX22" fmla="*/ 647700 w 5852583"/>
                <a:gd name="connsiteY22" fmla="*/ 270933 h 2315633"/>
                <a:gd name="connsiteX23" fmla="*/ 711200 w 5852583"/>
                <a:gd name="connsiteY23" fmla="*/ 232833 h 2315633"/>
                <a:gd name="connsiteX24" fmla="*/ 838200 w 5852583"/>
                <a:gd name="connsiteY24" fmla="*/ 182033 h 2315633"/>
                <a:gd name="connsiteX25" fmla="*/ 927100 w 5852583"/>
                <a:gd name="connsiteY25" fmla="*/ 156633 h 2315633"/>
                <a:gd name="connsiteX26" fmla="*/ 1028700 w 5852583"/>
                <a:gd name="connsiteY26" fmla="*/ 156633 h 2315633"/>
                <a:gd name="connsiteX27" fmla="*/ 1092200 w 5852583"/>
                <a:gd name="connsiteY27" fmla="*/ 105833 h 2315633"/>
                <a:gd name="connsiteX28" fmla="*/ 1130300 w 5852583"/>
                <a:gd name="connsiteY28" fmla="*/ 131233 h 2315633"/>
                <a:gd name="connsiteX29" fmla="*/ 1206500 w 5852583"/>
                <a:gd name="connsiteY29" fmla="*/ 156633 h 2315633"/>
                <a:gd name="connsiteX30" fmla="*/ 1282700 w 5852583"/>
                <a:gd name="connsiteY30" fmla="*/ 156633 h 2315633"/>
                <a:gd name="connsiteX31" fmla="*/ 1333500 w 5852583"/>
                <a:gd name="connsiteY31" fmla="*/ 105833 h 2315633"/>
                <a:gd name="connsiteX32" fmla="*/ 1371600 w 5852583"/>
                <a:gd name="connsiteY32" fmla="*/ 67733 h 2315633"/>
                <a:gd name="connsiteX33" fmla="*/ 1422400 w 5852583"/>
                <a:gd name="connsiteY33" fmla="*/ 67733 h 2315633"/>
                <a:gd name="connsiteX34" fmla="*/ 1460500 w 5852583"/>
                <a:gd name="connsiteY34" fmla="*/ 118533 h 2315633"/>
                <a:gd name="connsiteX35" fmla="*/ 1562100 w 5852583"/>
                <a:gd name="connsiteY35" fmla="*/ 143933 h 2315633"/>
                <a:gd name="connsiteX36" fmla="*/ 1676400 w 5852583"/>
                <a:gd name="connsiteY36" fmla="*/ 169333 h 2315633"/>
                <a:gd name="connsiteX37" fmla="*/ 1778000 w 5852583"/>
                <a:gd name="connsiteY37" fmla="*/ 194733 h 2315633"/>
                <a:gd name="connsiteX38" fmla="*/ 2006600 w 5852583"/>
                <a:gd name="connsiteY38" fmla="*/ 207433 h 2315633"/>
                <a:gd name="connsiteX39" fmla="*/ 2095500 w 5852583"/>
                <a:gd name="connsiteY39" fmla="*/ 207433 h 2315633"/>
                <a:gd name="connsiteX40" fmla="*/ 2235200 w 5852583"/>
                <a:gd name="connsiteY40" fmla="*/ 245533 h 2315633"/>
                <a:gd name="connsiteX41" fmla="*/ 2362200 w 5852583"/>
                <a:gd name="connsiteY41" fmla="*/ 232833 h 2315633"/>
                <a:gd name="connsiteX42" fmla="*/ 2451100 w 5852583"/>
                <a:gd name="connsiteY42" fmla="*/ 232833 h 2315633"/>
                <a:gd name="connsiteX43" fmla="*/ 2540000 w 5852583"/>
                <a:gd name="connsiteY43" fmla="*/ 245533 h 2315633"/>
                <a:gd name="connsiteX44" fmla="*/ 2806700 w 5852583"/>
                <a:gd name="connsiteY44" fmla="*/ 245533 h 2315633"/>
                <a:gd name="connsiteX45" fmla="*/ 3048000 w 5852583"/>
                <a:gd name="connsiteY45" fmla="*/ 258233 h 2315633"/>
                <a:gd name="connsiteX46" fmla="*/ 3289300 w 5852583"/>
                <a:gd name="connsiteY46" fmla="*/ 296333 h 2315633"/>
                <a:gd name="connsiteX47" fmla="*/ 3467100 w 5852583"/>
                <a:gd name="connsiteY47" fmla="*/ 283633 h 2315633"/>
                <a:gd name="connsiteX48" fmla="*/ 3670300 w 5852583"/>
                <a:gd name="connsiteY48" fmla="*/ 309033 h 2315633"/>
                <a:gd name="connsiteX49" fmla="*/ 3924300 w 5852583"/>
                <a:gd name="connsiteY49" fmla="*/ 347133 h 2315633"/>
                <a:gd name="connsiteX50" fmla="*/ 4368800 w 5852583"/>
                <a:gd name="connsiteY50" fmla="*/ 448733 h 2315633"/>
                <a:gd name="connsiteX51" fmla="*/ 4724400 w 5852583"/>
                <a:gd name="connsiteY51" fmla="*/ 512233 h 2315633"/>
                <a:gd name="connsiteX52" fmla="*/ 5156200 w 5852583"/>
                <a:gd name="connsiteY52" fmla="*/ 563033 h 2315633"/>
                <a:gd name="connsiteX53" fmla="*/ 5537200 w 5852583"/>
                <a:gd name="connsiteY53" fmla="*/ 563033 h 2315633"/>
                <a:gd name="connsiteX54" fmla="*/ 5803900 w 5852583"/>
                <a:gd name="connsiteY54" fmla="*/ 613833 h 2315633"/>
                <a:gd name="connsiteX55" fmla="*/ 5829300 w 5852583"/>
                <a:gd name="connsiteY55" fmla="*/ 626533 h 2315633"/>
                <a:gd name="connsiteX0" fmla="*/ 0 w 5803901"/>
                <a:gd name="connsiteY0" fmla="*/ 2315633 h 2315633"/>
                <a:gd name="connsiteX1" fmla="*/ 38100 w 5803901"/>
                <a:gd name="connsiteY1" fmla="*/ 1896533 h 2315633"/>
                <a:gd name="connsiteX2" fmla="*/ 76200 w 5803901"/>
                <a:gd name="connsiteY2" fmla="*/ 1528233 h 2315633"/>
                <a:gd name="connsiteX3" fmla="*/ 88900 w 5803901"/>
                <a:gd name="connsiteY3" fmla="*/ 1223433 h 2315633"/>
                <a:gd name="connsiteX4" fmla="*/ 114300 w 5803901"/>
                <a:gd name="connsiteY4" fmla="*/ 1223433 h 2315633"/>
                <a:gd name="connsiteX5" fmla="*/ 127000 w 5803901"/>
                <a:gd name="connsiteY5" fmla="*/ 1236133 h 2315633"/>
                <a:gd name="connsiteX6" fmla="*/ 139700 w 5803901"/>
                <a:gd name="connsiteY6" fmla="*/ 1185333 h 2315633"/>
                <a:gd name="connsiteX7" fmla="*/ 241300 w 5803901"/>
                <a:gd name="connsiteY7" fmla="*/ 1096433 h 2315633"/>
                <a:gd name="connsiteX8" fmla="*/ 279400 w 5803901"/>
                <a:gd name="connsiteY8" fmla="*/ 956733 h 2315633"/>
                <a:gd name="connsiteX9" fmla="*/ 304800 w 5803901"/>
                <a:gd name="connsiteY9" fmla="*/ 397933 h 2315633"/>
                <a:gd name="connsiteX10" fmla="*/ 304800 w 5803901"/>
                <a:gd name="connsiteY10" fmla="*/ 42333 h 2315633"/>
                <a:gd name="connsiteX11" fmla="*/ 330200 w 5803901"/>
                <a:gd name="connsiteY11" fmla="*/ 651933 h 2315633"/>
                <a:gd name="connsiteX12" fmla="*/ 342900 w 5803901"/>
                <a:gd name="connsiteY12" fmla="*/ 855133 h 2315633"/>
                <a:gd name="connsiteX13" fmla="*/ 355600 w 5803901"/>
                <a:gd name="connsiteY13" fmla="*/ 829733 h 2315633"/>
                <a:gd name="connsiteX14" fmla="*/ 381000 w 5803901"/>
                <a:gd name="connsiteY14" fmla="*/ 664633 h 2315633"/>
                <a:gd name="connsiteX15" fmla="*/ 406400 w 5803901"/>
                <a:gd name="connsiteY15" fmla="*/ 474133 h 2315633"/>
                <a:gd name="connsiteX16" fmla="*/ 444500 w 5803901"/>
                <a:gd name="connsiteY16" fmla="*/ 410633 h 2315633"/>
                <a:gd name="connsiteX17" fmla="*/ 482600 w 5803901"/>
                <a:gd name="connsiteY17" fmla="*/ 423333 h 2315633"/>
                <a:gd name="connsiteX18" fmla="*/ 495300 w 5803901"/>
                <a:gd name="connsiteY18" fmla="*/ 347133 h 2315633"/>
                <a:gd name="connsiteX19" fmla="*/ 520700 w 5803901"/>
                <a:gd name="connsiteY19" fmla="*/ 283633 h 2315633"/>
                <a:gd name="connsiteX20" fmla="*/ 558800 w 5803901"/>
                <a:gd name="connsiteY20" fmla="*/ 296333 h 2315633"/>
                <a:gd name="connsiteX21" fmla="*/ 596900 w 5803901"/>
                <a:gd name="connsiteY21" fmla="*/ 309033 h 2315633"/>
                <a:gd name="connsiteX22" fmla="*/ 647700 w 5803901"/>
                <a:gd name="connsiteY22" fmla="*/ 270933 h 2315633"/>
                <a:gd name="connsiteX23" fmla="*/ 711200 w 5803901"/>
                <a:gd name="connsiteY23" fmla="*/ 232833 h 2315633"/>
                <a:gd name="connsiteX24" fmla="*/ 838200 w 5803901"/>
                <a:gd name="connsiteY24" fmla="*/ 182033 h 2315633"/>
                <a:gd name="connsiteX25" fmla="*/ 927100 w 5803901"/>
                <a:gd name="connsiteY25" fmla="*/ 156633 h 2315633"/>
                <a:gd name="connsiteX26" fmla="*/ 1028700 w 5803901"/>
                <a:gd name="connsiteY26" fmla="*/ 156633 h 2315633"/>
                <a:gd name="connsiteX27" fmla="*/ 1092200 w 5803901"/>
                <a:gd name="connsiteY27" fmla="*/ 105833 h 2315633"/>
                <a:gd name="connsiteX28" fmla="*/ 1130300 w 5803901"/>
                <a:gd name="connsiteY28" fmla="*/ 131233 h 2315633"/>
                <a:gd name="connsiteX29" fmla="*/ 1206500 w 5803901"/>
                <a:gd name="connsiteY29" fmla="*/ 156633 h 2315633"/>
                <a:gd name="connsiteX30" fmla="*/ 1282700 w 5803901"/>
                <a:gd name="connsiteY30" fmla="*/ 156633 h 2315633"/>
                <a:gd name="connsiteX31" fmla="*/ 1333500 w 5803901"/>
                <a:gd name="connsiteY31" fmla="*/ 105833 h 2315633"/>
                <a:gd name="connsiteX32" fmla="*/ 1371600 w 5803901"/>
                <a:gd name="connsiteY32" fmla="*/ 67733 h 2315633"/>
                <a:gd name="connsiteX33" fmla="*/ 1422400 w 5803901"/>
                <a:gd name="connsiteY33" fmla="*/ 67733 h 2315633"/>
                <a:gd name="connsiteX34" fmla="*/ 1460500 w 5803901"/>
                <a:gd name="connsiteY34" fmla="*/ 118533 h 2315633"/>
                <a:gd name="connsiteX35" fmla="*/ 1562100 w 5803901"/>
                <a:gd name="connsiteY35" fmla="*/ 143933 h 2315633"/>
                <a:gd name="connsiteX36" fmla="*/ 1676400 w 5803901"/>
                <a:gd name="connsiteY36" fmla="*/ 169333 h 2315633"/>
                <a:gd name="connsiteX37" fmla="*/ 1778000 w 5803901"/>
                <a:gd name="connsiteY37" fmla="*/ 194733 h 2315633"/>
                <a:gd name="connsiteX38" fmla="*/ 2006600 w 5803901"/>
                <a:gd name="connsiteY38" fmla="*/ 207433 h 2315633"/>
                <a:gd name="connsiteX39" fmla="*/ 2095500 w 5803901"/>
                <a:gd name="connsiteY39" fmla="*/ 207433 h 2315633"/>
                <a:gd name="connsiteX40" fmla="*/ 2235200 w 5803901"/>
                <a:gd name="connsiteY40" fmla="*/ 245533 h 2315633"/>
                <a:gd name="connsiteX41" fmla="*/ 2362200 w 5803901"/>
                <a:gd name="connsiteY41" fmla="*/ 232833 h 2315633"/>
                <a:gd name="connsiteX42" fmla="*/ 2451100 w 5803901"/>
                <a:gd name="connsiteY42" fmla="*/ 232833 h 2315633"/>
                <a:gd name="connsiteX43" fmla="*/ 2540000 w 5803901"/>
                <a:gd name="connsiteY43" fmla="*/ 245533 h 2315633"/>
                <a:gd name="connsiteX44" fmla="*/ 2806700 w 5803901"/>
                <a:gd name="connsiteY44" fmla="*/ 245533 h 2315633"/>
                <a:gd name="connsiteX45" fmla="*/ 3048000 w 5803901"/>
                <a:gd name="connsiteY45" fmla="*/ 258233 h 2315633"/>
                <a:gd name="connsiteX46" fmla="*/ 3289300 w 5803901"/>
                <a:gd name="connsiteY46" fmla="*/ 296333 h 2315633"/>
                <a:gd name="connsiteX47" fmla="*/ 3467100 w 5803901"/>
                <a:gd name="connsiteY47" fmla="*/ 283633 h 2315633"/>
                <a:gd name="connsiteX48" fmla="*/ 3670300 w 5803901"/>
                <a:gd name="connsiteY48" fmla="*/ 309033 h 2315633"/>
                <a:gd name="connsiteX49" fmla="*/ 3924300 w 5803901"/>
                <a:gd name="connsiteY49" fmla="*/ 347133 h 2315633"/>
                <a:gd name="connsiteX50" fmla="*/ 4368800 w 5803901"/>
                <a:gd name="connsiteY50" fmla="*/ 448733 h 2315633"/>
                <a:gd name="connsiteX51" fmla="*/ 4724400 w 5803901"/>
                <a:gd name="connsiteY51" fmla="*/ 512233 h 2315633"/>
                <a:gd name="connsiteX52" fmla="*/ 5156200 w 5803901"/>
                <a:gd name="connsiteY52" fmla="*/ 563033 h 2315633"/>
                <a:gd name="connsiteX53" fmla="*/ 5537200 w 5803901"/>
                <a:gd name="connsiteY53" fmla="*/ 563033 h 2315633"/>
                <a:gd name="connsiteX54" fmla="*/ 5803900 w 5803901"/>
                <a:gd name="connsiteY54" fmla="*/ 613833 h 2315633"/>
                <a:gd name="connsiteX0" fmla="*/ 0 w 5803901"/>
                <a:gd name="connsiteY0" fmla="*/ 2315633 h 2315633"/>
                <a:gd name="connsiteX1" fmla="*/ 38100 w 5803901"/>
                <a:gd name="connsiteY1" fmla="*/ 1896533 h 2315633"/>
                <a:gd name="connsiteX2" fmla="*/ 76200 w 5803901"/>
                <a:gd name="connsiteY2" fmla="*/ 1528233 h 2315633"/>
                <a:gd name="connsiteX3" fmla="*/ 88900 w 5803901"/>
                <a:gd name="connsiteY3" fmla="*/ 1223433 h 2315633"/>
                <a:gd name="connsiteX4" fmla="*/ 114300 w 5803901"/>
                <a:gd name="connsiteY4" fmla="*/ 1223433 h 2315633"/>
                <a:gd name="connsiteX5" fmla="*/ 127000 w 5803901"/>
                <a:gd name="connsiteY5" fmla="*/ 1236133 h 2315633"/>
                <a:gd name="connsiteX6" fmla="*/ 139700 w 5803901"/>
                <a:gd name="connsiteY6" fmla="*/ 1185333 h 2315633"/>
                <a:gd name="connsiteX7" fmla="*/ 241300 w 5803901"/>
                <a:gd name="connsiteY7" fmla="*/ 1096433 h 2315633"/>
                <a:gd name="connsiteX8" fmla="*/ 279400 w 5803901"/>
                <a:gd name="connsiteY8" fmla="*/ 956733 h 2315633"/>
                <a:gd name="connsiteX9" fmla="*/ 304800 w 5803901"/>
                <a:gd name="connsiteY9" fmla="*/ 397933 h 2315633"/>
                <a:gd name="connsiteX10" fmla="*/ 304800 w 5803901"/>
                <a:gd name="connsiteY10" fmla="*/ 42333 h 2315633"/>
                <a:gd name="connsiteX11" fmla="*/ 330200 w 5803901"/>
                <a:gd name="connsiteY11" fmla="*/ 651933 h 2315633"/>
                <a:gd name="connsiteX12" fmla="*/ 342900 w 5803901"/>
                <a:gd name="connsiteY12" fmla="*/ 855133 h 2315633"/>
                <a:gd name="connsiteX13" fmla="*/ 355600 w 5803901"/>
                <a:gd name="connsiteY13" fmla="*/ 829733 h 2315633"/>
                <a:gd name="connsiteX14" fmla="*/ 381000 w 5803901"/>
                <a:gd name="connsiteY14" fmla="*/ 664633 h 2315633"/>
                <a:gd name="connsiteX15" fmla="*/ 406400 w 5803901"/>
                <a:gd name="connsiteY15" fmla="*/ 474133 h 2315633"/>
                <a:gd name="connsiteX16" fmla="*/ 444500 w 5803901"/>
                <a:gd name="connsiteY16" fmla="*/ 410633 h 2315633"/>
                <a:gd name="connsiteX17" fmla="*/ 482600 w 5803901"/>
                <a:gd name="connsiteY17" fmla="*/ 423333 h 2315633"/>
                <a:gd name="connsiteX18" fmla="*/ 495300 w 5803901"/>
                <a:gd name="connsiteY18" fmla="*/ 347133 h 2315633"/>
                <a:gd name="connsiteX19" fmla="*/ 520700 w 5803901"/>
                <a:gd name="connsiteY19" fmla="*/ 283633 h 2315633"/>
                <a:gd name="connsiteX20" fmla="*/ 558800 w 5803901"/>
                <a:gd name="connsiteY20" fmla="*/ 296333 h 2315633"/>
                <a:gd name="connsiteX21" fmla="*/ 596900 w 5803901"/>
                <a:gd name="connsiteY21" fmla="*/ 309033 h 2315633"/>
                <a:gd name="connsiteX22" fmla="*/ 647700 w 5803901"/>
                <a:gd name="connsiteY22" fmla="*/ 270933 h 2315633"/>
                <a:gd name="connsiteX23" fmla="*/ 711200 w 5803901"/>
                <a:gd name="connsiteY23" fmla="*/ 232833 h 2315633"/>
                <a:gd name="connsiteX24" fmla="*/ 838200 w 5803901"/>
                <a:gd name="connsiteY24" fmla="*/ 182033 h 2315633"/>
                <a:gd name="connsiteX25" fmla="*/ 927100 w 5803901"/>
                <a:gd name="connsiteY25" fmla="*/ 156633 h 2315633"/>
                <a:gd name="connsiteX26" fmla="*/ 1028700 w 5803901"/>
                <a:gd name="connsiteY26" fmla="*/ 156633 h 2315633"/>
                <a:gd name="connsiteX27" fmla="*/ 1092200 w 5803901"/>
                <a:gd name="connsiteY27" fmla="*/ 105833 h 2315633"/>
                <a:gd name="connsiteX28" fmla="*/ 1130300 w 5803901"/>
                <a:gd name="connsiteY28" fmla="*/ 131233 h 2315633"/>
                <a:gd name="connsiteX29" fmla="*/ 1206500 w 5803901"/>
                <a:gd name="connsiteY29" fmla="*/ 156633 h 2315633"/>
                <a:gd name="connsiteX30" fmla="*/ 1282700 w 5803901"/>
                <a:gd name="connsiteY30" fmla="*/ 156633 h 2315633"/>
                <a:gd name="connsiteX31" fmla="*/ 1333500 w 5803901"/>
                <a:gd name="connsiteY31" fmla="*/ 105833 h 2315633"/>
                <a:gd name="connsiteX32" fmla="*/ 1371600 w 5803901"/>
                <a:gd name="connsiteY32" fmla="*/ 67733 h 2315633"/>
                <a:gd name="connsiteX33" fmla="*/ 1422400 w 5803901"/>
                <a:gd name="connsiteY33" fmla="*/ 67733 h 2315633"/>
                <a:gd name="connsiteX34" fmla="*/ 1460500 w 5803901"/>
                <a:gd name="connsiteY34" fmla="*/ 118533 h 2315633"/>
                <a:gd name="connsiteX35" fmla="*/ 1562100 w 5803901"/>
                <a:gd name="connsiteY35" fmla="*/ 143933 h 2315633"/>
                <a:gd name="connsiteX36" fmla="*/ 1676400 w 5803901"/>
                <a:gd name="connsiteY36" fmla="*/ 169333 h 2315633"/>
                <a:gd name="connsiteX37" fmla="*/ 1778000 w 5803901"/>
                <a:gd name="connsiteY37" fmla="*/ 194733 h 2315633"/>
                <a:gd name="connsiteX38" fmla="*/ 2006600 w 5803901"/>
                <a:gd name="connsiteY38" fmla="*/ 207433 h 2315633"/>
                <a:gd name="connsiteX39" fmla="*/ 2095500 w 5803901"/>
                <a:gd name="connsiteY39" fmla="*/ 207433 h 2315633"/>
                <a:gd name="connsiteX40" fmla="*/ 2235200 w 5803901"/>
                <a:gd name="connsiteY40" fmla="*/ 245533 h 2315633"/>
                <a:gd name="connsiteX41" fmla="*/ 2362200 w 5803901"/>
                <a:gd name="connsiteY41" fmla="*/ 232833 h 2315633"/>
                <a:gd name="connsiteX42" fmla="*/ 2451100 w 5803901"/>
                <a:gd name="connsiteY42" fmla="*/ 232833 h 2315633"/>
                <a:gd name="connsiteX43" fmla="*/ 2540000 w 5803901"/>
                <a:gd name="connsiteY43" fmla="*/ 245533 h 2315633"/>
                <a:gd name="connsiteX44" fmla="*/ 2806700 w 5803901"/>
                <a:gd name="connsiteY44" fmla="*/ 245533 h 2315633"/>
                <a:gd name="connsiteX45" fmla="*/ 3048000 w 5803901"/>
                <a:gd name="connsiteY45" fmla="*/ 258233 h 2315633"/>
                <a:gd name="connsiteX46" fmla="*/ 3289300 w 5803901"/>
                <a:gd name="connsiteY46" fmla="*/ 296333 h 2315633"/>
                <a:gd name="connsiteX47" fmla="*/ 3467100 w 5803901"/>
                <a:gd name="connsiteY47" fmla="*/ 283633 h 2315633"/>
                <a:gd name="connsiteX48" fmla="*/ 3670300 w 5803901"/>
                <a:gd name="connsiteY48" fmla="*/ 309033 h 2315633"/>
                <a:gd name="connsiteX49" fmla="*/ 3924300 w 5803901"/>
                <a:gd name="connsiteY49" fmla="*/ 347133 h 2315633"/>
                <a:gd name="connsiteX50" fmla="*/ 4368800 w 5803901"/>
                <a:gd name="connsiteY50" fmla="*/ 448733 h 2315633"/>
                <a:gd name="connsiteX51" fmla="*/ 4724400 w 5803901"/>
                <a:gd name="connsiteY51" fmla="*/ 512233 h 2315633"/>
                <a:gd name="connsiteX52" fmla="*/ 5156200 w 5803901"/>
                <a:gd name="connsiteY52" fmla="*/ 563033 h 2315633"/>
                <a:gd name="connsiteX53" fmla="*/ 5803900 w 5803901"/>
                <a:gd name="connsiteY53" fmla="*/ 613833 h 2315633"/>
                <a:gd name="connsiteX0" fmla="*/ 0 w 5156200"/>
                <a:gd name="connsiteY0" fmla="*/ 2315633 h 2315633"/>
                <a:gd name="connsiteX1" fmla="*/ 38100 w 5156200"/>
                <a:gd name="connsiteY1" fmla="*/ 1896533 h 2315633"/>
                <a:gd name="connsiteX2" fmla="*/ 76200 w 5156200"/>
                <a:gd name="connsiteY2" fmla="*/ 1528233 h 2315633"/>
                <a:gd name="connsiteX3" fmla="*/ 88900 w 5156200"/>
                <a:gd name="connsiteY3" fmla="*/ 1223433 h 2315633"/>
                <a:gd name="connsiteX4" fmla="*/ 114300 w 5156200"/>
                <a:gd name="connsiteY4" fmla="*/ 1223433 h 2315633"/>
                <a:gd name="connsiteX5" fmla="*/ 127000 w 5156200"/>
                <a:gd name="connsiteY5" fmla="*/ 1236133 h 2315633"/>
                <a:gd name="connsiteX6" fmla="*/ 139700 w 5156200"/>
                <a:gd name="connsiteY6" fmla="*/ 1185333 h 2315633"/>
                <a:gd name="connsiteX7" fmla="*/ 241300 w 5156200"/>
                <a:gd name="connsiteY7" fmla="*/ 1096433 h 2315633"/>
                <a:gd name="connsiteX8" fmla="*/ 279400 w 5156200"/>
                <a:gd name="connsiteY8" fmla="*/ 956733 h 2315633"/>
                <a:gd name="connsiteX9" fmla="*/ 304800 w 5156200"/>
                <a:gd name="connsiteY9" fmla="*/ 397933 h 2315633"/>
                <a:gd name="connsiteX10" fmla="*/ 304800 w 5156200"/>
                <a:gd name="connsiteY10" fmla="*/ 42333 h 2315633"/>
                <a:gd name="connsiteX11" fmla="*/ 330200 w 5156200"/>
                <a:gd name="connsiteY11" fmla="*/ 651933 h 2315633"/>
                <a:gd name="connsiteX12" fmla="*/ 342900 w 5156200"/>
                <a:gd name="connsiteY12" fmla="*/ 855133 h 2315633"/>
                <a:gd name="connsiteX13" fmla="*/ 355600 w 5156200"/>
                <a:gd name="connsiteY13" fmla="*/ 829733 h 2315633"/>
                <a:gd name="connsiteX14" fmla="*/ 381000 w 5156200"/>
                <a:gd name="connsiteY14" fmla="*/ 664633 h 2315633"/>
                <a:gd name="connsiteX15" fmla="*/ 406400 w 5156200"/>
                <a:gd name="connsiteY15" fmla="*/ 474133 h 2315633"/>
                <a:gd name="connsiteX16" fmla="*/ 444500 w 5156200"/>
                <a:gd name="connsiteY16" fmla="*/ 410633 h 2315633"/>
                <a:gd name="connsiteX17" fmla="*/ 482600 w 5156200"/>
                <a:gd name="connsiteY17" fmla="*/ 423333 h 2315633"/>
                <a:gd name="connsiteX18" fmla="*/ 495300 w 5156200"/>
                <a:gd name="connsiteY18" fmla="*/ 347133 h 2315633"/>
                <a:gd name="connsiteX19" fmla="*/ 520700 w 5156200"/>
                <a:gd name="connsiteY19" fmla="*/ 283633 h 2315633"/>
                <a:gd name="connsiteX20" fmla="*/ 558800 w 5156200"/>
                <a:gd name="connsiteY20" fmla="*/ 296333 h 2315633"/>
                <a:gd name="connsiteX21" fmla="*/ 596900 w 5156200"/>
                <a:gd name="connsiteY21" fmla="*/ 309033 h 2315633"/>
                <a:gd name="connsiteX22" fmla="*/ 647700 w 5156200"/>
                <a:gd name="connsiteY22" fmla="*/ 270933 h 2315633"/>
                <a:gd name="connsiteX23" fmla="*/ 711200 w 5156200"/>
                <a:gd name="connsiteY23" fmla="*/ 232833 h 2315633"/>
                <a:gd name="connsiteX24" fmla="*/ 838200 w 5156200"/>
                <a:gd name="connsiteY24" fmla="*/ 182033 h 2315633"/>
                <a:gd name="connsiteX25" fmla="*/ 927100 w 5156200"/>
                <a:gd name="connsiteY25" fmla="*/ 156633 h 2315633"/>
                <a:gd name="connsiteX26" fmla="*/ 1028700 w 5156200"/>
                <a:gd name="connsiteY26" fmla="*/ 156633 h 2315633"/>
                <a:gd name="connsiteX27" fmla="*/ 1092200 w 5156200"/>
                <a:gd name="connsiteY27" fmla="*/ 105833 h 2315633"/>
                <a:gd name="connsiteX28" fmla="*/ 1130300 w 5156200"/>
                <a:gd name="connsiteY28" fmla="*/ 131233 h 2315633"/>
                <a:gd name="connsiteX29" fmla="*/ 1206500 w 5156200"/>
                <a:gd name="connsiteY29" fmla="*/ 156633 h 2315633"/>
                <a:gd name="connsiteX30" fmla="*/ 1282700 w 5156200"/>
                <a:gd name="connsiteY30" fmla="*/ 156633 h 2315633"/>
                <a:gd name="connsiteX31" fmla="*/ 1333500 w 5156200"/>
                <a:gd name="connsiteY31" fmla="*/ 105833 h 2315633"/>
                <a:gd name="connsiteX32" fmla="*/ 1371600 w 5156200"/>
                <a:gd name="connsiteY32" fmla="*/ 67733 h 2315633"/>
                <a:gd name="connsiteX33" fmla="*/ 1422400 w 5156200"/>
                <a:gd name="connsiteY33" fmla="*/ 67733 h 2315633"/>
                <a:gd name="connsiteX34" fmla="*/ 1460500 w 5156200"/>
                <a:gd name="connsiteY34" fmla="*/ 118533 h 2315633"/>
                <a:gd name="connsiteX35" fmla="*/ 1562100 w 5156200"/>
                <a:gd name="connsiteY35" fmla="*/ 143933 h 2315633"/>
                <a:gd name="connsiteX36" fmla="*/ 1676400 w 5156200"/>
                <a:gd name="connsiteY36" fmla="*/ 169333 h 2315633"/>
                <a:gd name="connsiteX37" fmla="*/ 1778000 w 5156200"/>
                <a:gd name="connsiteY37" fmla="*/ 194733 h 2315633"/>
                <a:gd name="connsiteX38" fmla="*/ 2006600 w 5156200"/>
                <a:gd name="connsiteY38" fmla="*/ 207433 h 2315633"/>
                <a:gd name="connsiteX39" fmla="*/ 2095500 w 5156200"/>
                <a:gd name="connsiteY39" fmla="*/ 207433 h 2315633"/>
                <a:gd name="connsiteX40" fmla="*/ 2235200 w 5156200"/>
                <a:gd name="connsiteY40" fmla="*/ 245533 h 2315633"/>
                <a:gd name="connsiteX41" fmla="*/ 2362200 w 5156200"/>
                <a:gd name="connsiteY41" fmla="*/ 232833 h 2315633"/>
                <a:gd name="connsiteX42" fmla="*/ 2451100 w 5156200"/>
                <a:gd name="connsiteY42" fmla="*/ 232833 h 2315633"/>
                <a:gd name="connsiteX43" fmla="*/ 2540000 w 5156200"/>
                <a:gd name="connsiteY43" fmla="*/ 245533 h 2315633"/>
                <a:gd name="connsiteX44" fmla="*/ 2806700 w 5156200"/>
                <a:gd name="connsiteY44" fmla="*/ 245533 h 2315633"/>
                <a:gd name="connsiteX45" fmla="*/ 3048000 w 5156200"/>
                <a:gd name="connsiteY45" fmla="*/ 258233 h 2315633"/>
                <a:gd name="connsiteX46" fmla="*/ 3289300 w 5156200"/>
                <a:gd name="connsiteY46" fmla="*/ 296333 h 2315633"/>
                <a:gd name="connsiteX47" fmla="*/ 3467100 w 5156200"/>
                <a:gd name="connsiteY47" fmla="*/ 283633 h 2315633"/>
                <a:gd name="connsiteX48" fmla="*/ 3670300 w 5156200"/>
                <a:gd name="connsiteY48" fmla="*/ 309033 h 2315633"/>
                <a:gd name="connsiteX49" fmla="*/ 3924300 w 5156200"/>
                <a:gd name="connsiteY49" fmla="*/ 347133 h 2315633"/>
                <a:gd name="connsiteX50" fmla="*/ 4368800 w 5156200"/>
                <a:gd name="connsiteY50" fmla="*/ 448733 h 2315633"/>
                <a:gd name="connsiteX51" fmla="*/ 4724400 w 5156200"/>
                <a:gd name="connsiteY51" fmla="*/ 512233 h 2315633"/>
                <a:gd name="connsiteX52" fmla="*/ 5156200 w 5156200"/>
                <a:gd name="connsiteY52" fmla="*/ 563033 h 231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56200" h="2315633">
                  <a:moveTo>
                    <a:pt x="0" y="2315633"/>
                  </a:moveTo>
                  <a:cubicBezTo>
                    <a:pt x="12700" y="2171699"/>
                    <a:pt x="25400" y="2027766"/>
                    <a:pt x="38100" y="1896533"/>
                  </a:cubicBezTo>
                  <a:cubicBezTo>
                    <a:pt x="50800" y="1765300"/>
                    <a:pt x="67733" y="1640416"/>
                    <a:pt x="76200" y="1528233"/>
                  </a:cubicBezTo>
                  <a:cubicBezTo>
                    <a:pt x="84667" y="1416050"/>
                    <a:pt x="82550" y="1274233"/>
                    <a:pt x="88900" y="1223433"/>
                  </a:cubicBezTo>
                  <a:cubicBezTo>
                    <a:pt x="95250" y="1172633"/>
                    <a:pt x="107950" y="1221316"/>
                    <a:pt x="114300" y="1223433"/>
                  </a:cubicBezTo>
                  <a:cubicBezTo>
                    <a:pt x="120650" y="1225550"/>
                    <a:pt x="122767" y="1242483"/>
                    <a:pt x="127000" y="1236133"/>
                  </a:cubicBezTo>
                  <a:cubicBezTo>
                    <a:pt x="131233" y="1229783"/>
                    <a:pt x="120650" y="1208616"/>
                    <a:pt x="139700" y="1185333"/>
                  </a:cubicBezTo>
                  <a:cubicBezTo>
                    <a:pt x="158750" y="1162050"/>
                    <a:pt x="218017" y="1134533"/>
                    <a:pt x="241300" y="1096433"/>
                  </a:cubicBezTo>
                  <a:cubicBezTo>
                    <a:pt x="264583" y="1058333"/>
                    <a:pt x="268817" y="1073150"/>
                    <a:pt x="279400" y="956733"/>
                  </a:cubicBezTo>
                  <a:cubicBezTo>
                    <a:pt x="289983" y="840316"/>
                    <a:pt x="300567" y="550333"/>
                    <a:pt x="304800" y="397933"/>
                  </a:cubicBezTo>
                  <a:cubicBezTo>
                    <a:pt x="309033" y="245533"/>
                    <a:pt x="300567" y="0"/>
                    <a:pt x="304800" y="42333"/>
                  </a:cubicBezTo>
                  <a:cubicBezTo>
                    <a:pt x="309033" y="84666"/>
                    <a:pt x="323850" y="516466"/>
                    <a:pt x="330200" y="651933"/>
                  </a:cubicBezTo>
                  <a:cubicBezTo>
                    <a:pt x="336550" y="787400"/>
                    <a:pt x="338667" y="825500"/>
                    <a:pt x="342900" y="855133"/>
                  </a:cubicBezTo>
                  <a:cubicBezTo>
                    <a:pt x="347133" y="884766"/>
                    <a:pt x="349250" y="861483"/>
                    <a:pt x="355600" y="829733"/>
                  </a:cubicBezTo>
                  <a:cubicBezTo>
                    <a:pt x="361950" y="797983"/>
                    <a:pt x="372533" y="723900"/>
                    <a:pt x="381000" y="664633"/>
                  </a:cubicBezTo>
                  <a:cubicBezTo>
                    <a:pt x="389467" y="605366"/>
                    <a:pt x="395817" y="516466"/>
                    <a:pt x="406400" y="474133"/>
                  </a:cubicBezTo>
                  <a:cubicBezTo>
                    <a:pt x="416983" y="431800"/>
                    <a:pt x="431800" y="419100"/>
                    <a:pt x="444500" y="410633"/>
                  </a:cubicBezTo>
                  <a:cubicBezTo>
                    <a:pt x="457200" y="402166"/>
                    <a:pt x="474133" y="433916"/>
                    <a:pt x="482600" y="423333"/>
                  </a:cubicBezTo>
                  <a:cubicBezTo>
                    <a:pt x="491067" y="412750"/>
                    <a:pt x="488950" y="370416"/>
                    <a:pt x="495300" y="347133"/>
                  </a:cubicBezTo>
                  <a:cubicBezTo>
                    <a:pt x="501650" y="323850"/>
                    <a:pt x="510117" y="292100"/>
                    <a:pt x="520700" y="283633"/>
                  </a:cubicBezTo>
                  <a:cubicBezTo>
                    <a:pt x="531283" y="275166"/>
                    <a:pt x="558800" y="296333"/>
                    <a:pt x="558800" y="296333"/>
                  </a:cubicBezTo>
                  <a:cubicBezTo>
                    <a:pt x="571500" y="300566"/>
                    <a:pt x="582083" y="313266"/>
                    <a:pt x="596900" y="309033"/>
                  </a:cubicBezTo>
                  <a:cubicBezTo>
                    <a:pt x="611717" y="304800"/>
                    <a:pt x="628650" y="283633"/>
                    <a:pt x="647700" y="270933"/>
                  </a:cubicBezTo>
                  <a:cubicBezTo>
                    <a:pt x="666750" y="258233"/>
                    <a:pt x="679450" y="247650"/>
                    <a:pt x="711200" y="232833"/>
                  </a:cubicBezTo>
                  <a:cubicBezTo>
                    <a:pt x="742950" y="218016"/>
                    <a:pt x="802217" y="194733"/>
                    <a:pt x="838200" y="182033"/>
                  </a:cubicBezTo>
                  <a:cubicBezTo>
                    <a:pt x="874183" y="169333"/>
                    <a:pt x="895350" y="160866"/>
                    <a:pt x="927100" y="156633"/>
                  </a:cubicBezTo>
                  <a:cubicBezTo>
                    <a:pt x="958850" y="152400"/>
                    <a:pt x="1001183" y="165100"/>
                    <a:pt x="1028700" y="156633"/>
                  </a:cubicBezTo>
                  <a:cubicBezTo>
                    <a:pt x="1056217" y="148166"/>
                    <a:pt x="1075267" y="110066"/>
                    <a:pt x="1092200" y="105833"/>
                  </a:cubicBezTo>
                  <a:cubicBezTo>
                    <a:pt x="1109133" y="101600"/>
                    <a:pt x="1111250" y="122766"/>
                    <a:pt x="1130300" y="131233"/>
                  </a:cubicBezTo>
                  <a:cubicBezTo>
                    <a:pt x="1149350" y="139700"/>
                    <a:pt x="1181100" y="152400"/>
                    <a:pt x="1206500" y="156633"/>
                  </a:cubicBezTo>
                  <a:cubicBezTo>
                    <a:pt x="1231900" y="160866"/>
                    <a:pt x="1261533" y="165100"/>
                    <a:pt x="1282700" y="156633"/>
                  </a:cubicBezTo>
                  <a:cubicBezTo>
                    <a:pt x="1303867" y="148166"/>
                    <a:pt x="1333500" y="105833"/>
                    <a:pt x="1333500" y="105833"/>
                  </a:cubicBezTo>
                  <a:cubicBezTo>
                    <a:pt x="1348317" y="91016"/>
                    <a:pt x="1356783" y="74083"/>
                    <a:pt x="1371600" y="67733"/>
                  </a:cubicBezTo>
                  <a:cubicBezTo>
                    <a:pt x="1386417" y="61383"/>
                    <a:pt x="1407583" y="59266"/>
                    <a:pt x="1422400" y="67733"/>
                  </a:cubicBezTo>
                  <a:cubicBezTo>
                    <a:pt x="1437217" y="76200"/>
                    <a:pt x="1437217" y="105833"/>
                    <a:pt x="1460500" y="118533"/>
                  </a:cubicBezTo>
                  <a:cubicBezTo>
                    <a:pt x="1483783" y="131233"/>
                    <a:pt x="1526117" y="135466"/>
                    <a:pt x="1562100" y="143933"/>
                  </a:cubicBezTo>
                  <a:cubicBezTo>
                    <a:pt x="1598083" y="152400"/>
                    <a:pt x="1640417" y="160866"/>
                    <a:pt x="1676400" y="169333"/>
                  </a:cubicBezTo>
                  <a:cubicBezTo>
                    <a:pt x="1712383" y="177800"/>
                    <a:pt x="1722967" y="188383"/>
                    <a:pt x="1778000" y="194733"/>
                  </a:cubicBezTo>
                  <a:cubicBezTo>
                    <a:pt x="1833033" y="201083"/>
                    <a:pt x="1953683" y="205316"/>
                    <a:pt x="2006600" y="207433"/>
                  </a:cubicBezTo>
                  <a:cubicBezTo>
                    <a:pt x="2059517" y="209550"/>
                    <a:pt x="2057400" y="201083"/>
                    <a:pt x="2095500" y="207433"/>
                  </a:cubicBezTo>
                  <a:cubicBezTo>
                    <a:pt x="2133600" y="213783"/>
                    <a:pt x="2190750" y="241300"/>
                    <a:pt x="2235200" y="245533"/>
                  </a:cubicBezTo>
                  <a:cubicBezTo>
                    <a:pt x="2279650" y="249766"/>
                    <a:pt x="2326217" y="234950"/>
                    <a:pt x="2362200" y="232833"/>
                  </a:cubicBezTo>
                  <a:cubicBezTo>
                    <a:pt x="2398183" y="230716"/>
                    <a:pt x="2421467" y="230716"/>
                    <a:pt x="2451100" y="232833"/>
                  </a:cubicBezTo>
                  <a:cubicBezTo>
                    <a:pt x="2480733" y="234950"/>
                    <a:pt x="2480733" y="243416"/>
                    <a:pt x="2540000" y="245533"/>
                  </a:cubicBezTo>
                  <a:cubicBezTo>
                    <a:pt x="2599267" y="247650"/>
                    <a:pt x="2722033" y="243416"/>
                    <a:pt x="2806700" y="245533"/>
                  </a:cubicBezTo>
                  <a:cubicBezTo>
                    <a:pt x="2891367" y="247650"/>
                    <a:pt x="2967567" y="249766"/>
                    <a:pt x="3048000" y="258233"/>
                  </a:cubicBezTo>
                  <a:cubicBezTo>
                    <a:pt x="3128433" y="266700"/>
                    <a:pt x="3219450" y="292100"/>
                    <a:pt x="3289300" y="296333"/>
                  </a:cubicBezTo>
                  <a:cubicBezTo>
                    <a:pt x="3359150" y="300566"/>
                    <a:pt x="3403600" y="281516"/>
                    <a:pt x="3467100" y="283633"/>
                  </a:cubicBezTo>
                  <a:cubicBezTo>
                    <a:pt x="3530600" y="285750"/>
                    <a:pt x="3594100" y="298450"/>
                    <a:pt x="3670300" y="309033"/>
                  </a:cubicBezTo>
                  <a:cubicBezTo>
                    <a:pt x="3746500" y="319616"/>
                    <a:pt x="3807883" y="323850"/>
                    <a:pt x="3924300" y="347133"/>
                  </a:cubicBezTo>
                  <a:cubicBezTo>
                    <a:pt x="4040717" y="370416"/>
                    <a:pt x="4235450" y="421216"/>
                    <a:pt x="4368800" y="448733"/>
                  </a:cubicBezTo>
                  <a:cubicBezTo>
                    <a:pt x="4502150" y="476250"/>
                    <a:pt x="4593167" y="493183"/>
                    <a:pt x="4724400" y="512233"/>
                  </a:cubicBezTo>
                  <a:cubicBezTo>
                    <a:pt x="4855633" y="531283"/>
                    <a:pt x="4976283" y="546100"/>
                    <a:pt x="5156200" y="563033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9" name="テキスト ボックス 3"/>
          <p:cNvSpPr txBox="1">
            <a:spLocks noChangeArrowheads="1"/>
          </p:cNvSpPr>
          <p:nvPr/>
        </p:nvSpPr>
        <p:spPr bwMode="auto">
          <a:xfrm>
            <a:off x="6070600" y="6252746"/>
            <a:ext cx="292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10    20      30    40     50    60     70 </a:t>
            </a:r>
            <a:endParaRPr lang="ja-JP" altLang="en-US" sz="1600" dirty="0"/>
          </a:p>
        </p:txBody>
      </p:sp>
      <p:sp>
        <p:nvSpPr>
          <p:cNvPr id="90" name="テキスト ボックス 3"/>
          <p:cNvSpPr txBox="1">
            <a:spLocks noChangeArrowheads="1"/>
          </p:cNvSpPr>
          <p:nvPr/>
        </p:nvSpPr>
        <p:spPr bwMode="auto">
          <a:xfrm>
            <a:off x="5956300" y="4436646"/>
            <a:ext cx="38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1</a:t>
            </a:r>
            <a:endParaRPr lang="ja-JP" altLang="en-US" sz="1600" dirty="0"/>
          </a:p>
        </p:txBody>
      </p:sp>
      <p:sp>
        <p:nvSpPr>
          <p:cNvPr id="91" name="テキスト ボックス 3"/>
          <p:cNvSpPr txBox="1">
            <a:spLocks noChangeArrowheads="1"/>
          </p:cNvSpPr>
          <p:nvPr/>
        </p:nvSpPr>
        <p:spPr bwMode="auto">
          <a:xfrm>
            <a:off x="5854700" y="4830346"/>
            <a:ext cx="457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0.9</a:t>
            </a:r>
            <a:endParaRPr lang="ja-JP" altLang="en-US" sz="1600" dirty="0"/>
          </a:p>
        </p:txBody>
      </p:sp>
      <p:sp>
        <p:nvSpPr>
          <p:cNvPr id="96" name="テキスト ボックス 3"/>
          <p:cNvSpPr txBox="1">
            <a:spLocks noChangeArrowheads="1"/>
          </p:cNvSpPr>
          <p:nvPr/>
        </p:nvSpPr>
        <p:spPr bwMode="auto">
          <a:xfrm>
            <a:off x="5854700" y="5135146"/>
            <a:ext cx="457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0.8</a:t>
            </a:r>
            <a:endParaRPr lang="ja-JP" altLang="en-US" sz="1600" dirty="0"/>
          </a:p>
        </p:txBody>
      </p:sp>
      <p:sp>
        <p:nvSpPr>
          <p:cNvPr id="97" name="テキスト ボックス 3"/>
          <p:cNvSpPr txBox="1">
            <a:spLocks noChangeArrowheads="1"/>
          </p:cNvSpPr>
          <p:nvPr/>
        </p:nvSpPr>
        <p:spPr bwMode="auto">
          <a:xfrm>
            <a:off x="5854700" y="5439946"/>
            <a:ext cx="457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0.7</a:t>
            </a:r>
            <a:endParaRPr lang="ja-JP" altLang="en-US" sz="1600" dirty="0"/>
          </a:p>
        </p:txBody>
      </p:sp>
      <p:sp>
        <p:nvSpPr>
          <p:cNvPr id="98" name="テキスト ボックス 3"/>
          <p:cNvSpPr txBox="1">
            <a:spLocks noChangeArrowheads="1"/>
          </p:cNvSpPr>
          <p:nvPr/>
        </p:nvSpPr>
        <p:spPr bwMode="auto">
          <a:xfrm>
            <a:off x="5854700" y="5782846"/>
            <a:ext cx="457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0.6</a:t>
            </a:r>
            <a:endParaRPr lang="ja-JP" altLang="en-US" sz="1600" dirty="0"/>
          </a:p>
        </p:txBody>
      </p:sp>
      <p:sp>
        <p:nvSpPr>
          <p:cNvPr id="99" name="テキスト ボックス 3"/>
          <p:cNvSpPr txBox="1">
            <a:spLocks noChangeArrowheads="1"/>
          </p:cNvSpPr>
          <p:nvPr/>
        </p:nvSpPr>
        <p:spPr bwMode="auto">
          <a:xfrm>
            <a:off x="6756400" y="6417846"/>
            <a:ext cx="167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Wavelength (</a:t>
            </a:r>
            <a:r>
              <a:rPr lang="en-US" altLang="ja-JP" sz="1600" dirty="0" err="1" smtClean="0"/>
              <a:t>μm</a:t>
            </a:r>
            <a:r>
              <a:rPr lang="en-US" altLang="ja-JP" sz="1600" dirty="0" smtClean="0"/>
              <a:t>)</a:t>
            </a:r>
            <a:endParaRPr lang="ja-JP" altLang="en-US" sz="1600" dirty="0"/>
          </a:p>
        </p:txBody>
      </p:sp>
      <p:sp>
        <p:nvSpPr>
          <p:cNvPr id="100" name="テキスト ボックス 3"/>
          <p:cNvSpPr txBox="1">
            <a:spLocks noChangeArrowheads="1"/>
          </p:cNvSpPr>
          <p:nvPr/>
        </p:nvSpPr>
        <p:spPr bwMode="auto">
          <a:xfrm>
            <a:off x="5803900" y="4081046"/>
            <a:ext cx="2247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Transmittance</a:t>
            </a:r>
            <a:endParaRPr lang="ja-JP" altLang="en-US" sz="1600" dirty="0"/>
          </a:p>
        </p:txBody>
      </p:sp>
      <p:sp>
        <p:nvSpPr>
          <p:cNvPr id="102" name="テキスト ボックス 3"/>
          <p:cNvSpPr txBox="1">
            <a:spLocks noChangeArrowheads="1"/>
          </p:cNvSpPr>
          <p:nvPr/>
        </p:nvSpPr>
        <p:spPr bwMode="auto">
          <a:xfrm>
            <a:off x="7950200" y="4411246"/>
            <a:ext cx="698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100%</a:t>
            </a:r>
            <a:endParaRPr lang="ja-JP" altLang="en-US" sz="1600" dirty="0"/>
          </a:p>
        </p:txBody>
      </p:sp>
      <p:sp>
        <p:nvSpPr>
          <p:cNvPr id="103" name="テキスト ボックス 3"/>
          <p:cNvSpPr txBox="1">
            <a:spLocks noChangeArrowheads="1"/>
          </p:cNvSpPr>
          <p:nvPr/>
        </p:nvSpPr>
        <p:spPr bwMode="auto">
          <a:xfrm>
            <a:off x="7962900" y="4792246"/>
            <a:ext cx="698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95%</a:t>
            </a:r>
            <a:endParaRPr lang="ja-JP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6579570" y="977900"/>
            <a:ext cx="2155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Nakamura et al.</a:t>
            </a:r>
            <a:endParaRPr kumimoji="1" lang="ja-JP" altLang="en-US" sz="24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Cold Tip-Tilt Mirror</a:t>
            </a:r>
            <a:endParaRPr lang="ja-JP" altLang="en-US" b="1" dirty="0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0200" y="1397000"/>
            <a:ext cx="6070600" cy="5232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Cryogenic opt-</a:t>
            </a:r>
            <a:r>
              <a:rPr lang="en-US" altLang="ja-JP" sz="2200" dirty="0" err="1" smtClean="0"/>
              <a:t>mechatronics</a:t>
            </a:r>
            <a:r>
              <a:rPr lang="en-US" altLang="ja-JP" sz="2200" dirty="0" smtClean="0"/>
              <a:t>  is a key technology in TMT and SPICA era</a:t>
            </a:r>
          </a:p>
          <a:p>
            <a:pPr lvl="1">
              <a:buFont typeface="Wingdings"/>
              <a:buChar char="à"/>
            </a:pPr>
            <a:r>
              <a:rPr lang="en-US" altLang="ja-JP" sz="2200" dirty="0" smtClean="0"/>
              <a:t>Expand the capability of infrared instruments </a:t>
            </a:r>
          </a:p>
          <a:p>
            <a:pPr lvl="1">
              <a:buNone/>
            </a:pPr>
            <a:endParaRPr lang="en-US" altLang="ja-JP" sz="7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High stability and low power are needed</a:t>
            </a:r>
          </a:p>
          <a:p>
            <a:pPr>
              <a:buFont typeface="Wingdings" pitchFamily="2" charset="2"/>
              <a:buChar char="p"/>
            </a:pPr>
            <a:endParaRPr lang="en-US" altLang="ja-JP" sz="7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In this study, </a:t>
            </a:r>
            <a:r>
              <a:rPr lang="en-US" altLang="ja-JP" sz="2400" b="1" dirty="0" smtClean="0"/>
              <a:t>cryogenic tip-tilt </a:t>
            </a:r>
            <a:r>
              <a:rPr lang="en-US" altLang="ja-JP" sz="2200" dirty="0" smtClean="0"/>
              <a:t>(chopper) mirror for MIR observations has been developed.</a:t>
            </a:r>
          </a:p>
          <a:p>
            <a:pPr>
              <a:buNone/>
            </a:pPr>
            <a:r>
              <a:rPr lang="en-US" altLang="ja-JP" sz="700" dirty="0" smtClean="0"/>
              <a:t> </a:t>
            </a:r>
          </a:p>
          <a:p>
            <a:pPr>
              <a:buNone/>
            </a:pPr>
            <a:endParaRPr lang="en-US" altLang="ja-JP" sz="700" dirty="0" smtClean="0"/>
          </a:p>
          <a:p>
            <a:pPr>
              <a:buNone/>
            </a:pPr>
            <a:endParaRPr lang="en-US" altLang="ja-JP" sz="700" dirty="0" smtClean="0"/>
          </a:p>
          <a:p>
            <a:pPr>
              <a:buNone/>
            </a:pPr>
            <a:endParaRPr lang="en-US" altLang="ja-JP" sz="7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Cold tip-tilt (chopper) system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  </a:t>
            </a:r>
            <a:r>
              <a:rPr lang="en-US" altLang="ja-JP" sz="2200" dirty="0" smtClean="0"/>
              <a:t>No need tip-tilt motion of 2ndary mirror  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  Enables t</a:t>
            </a:r>
            <a:r>
              <a:rPr lang="en-US" altLang="ja-JP" sz="2200" dirty="0" smtClean="0"/>
              <a:t>ip-tilt observations in space</a:t>
            </a:r>
          </a:p>
          <a:p>
            <a:pPr lvl="1">
              <a:buNone/>
            </a:pPr>
            <a:r>
              <a:rPr lang="en-US" altLang="ja-JP" sz="2200" dirty="0" smtClean="0"/>
              <a:t>     (to remove fast vibration generated by refrigerators)</a:t>
            </a:r>
          </a:p>
        </p:txBody>
      </p:sp>
      <p:sp>
        <p:nvSpPr>
          <p:cNvPr id="109" name="テキスト ボックス 3"/>
          <p:cNvSpPr txBox="1">
            <a:spLocks noChangeArrowheads="1"/>
          </p:cNvSpPr>
          <p:nvPr/>
        </p:nvSpPr>
        <p:spPr bwMode="auto">
          <a:xfrm>
            <a:off x="6438900" y="5644634"/>
            <a:ext cx="223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MIR observation with chopping techniques</a:t>
            </a:r>
            <a:endParaRPr lang="ja-JP" altLang="en-US" b="1" dirty="0"/>
          </a:p>
        </p:txBody>
      </p:sp>
      <p:sp>
        <p:nvSpPr>
          <p:cNvPr id="110" name="テキスト ボックス 3"/>
          <p:cNvSpPr txBox="1">
            <a:spLocks noChangeArrowheads="1"/>
          </p:cNvSpPr>
          <p:nvPr/>
        </p:nvSpPr>
        <p:spPr bwMode="auto">
          <a:xfrm>
            <a:off x="6438900" y="6190734"/>
            <a:ext cx="223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Typical chopping Freq. is</a:t>
            </a:r>
          </a:p>
          <a:p>
            <a:r>
              <a:rPr lang="en-US" altLang="ja-JP" sz="1600" dirty="0" smtClean="0"/>
              <a:t>1 – 10Hz</a:t>
            </a:r>
            <a:endParaRPr lang="ja-JP" altLang="en-US" sz="1600" dirty="0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832600" y="3663932"/>
            <a:ext cx="1244600" cy="1714500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20" name="直線コネクタ 19"/>
          <p:cNvCxnSpPr/>
          <p:nvPr/>
        </p:nvCxnSpPr>
        <p:spPr bwMode="auto">
          <a:xfrm rot="5400000">
            <a:off x="5947411" y="2569192"/>
            <a:ext cx="144018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 bwMode="auto">
          <a:xfrm rot="5400000">
            <a:off x="7444740" y="2569192"/>
            <a:ext cx="144018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 bwMode="auto">
          <a:xfrm rot="5400000" flipH="1" flipV="1">
            <a:off x="6558282" y="2503152"/>
            <a:ext cx="897890" cy="67691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 bwMode="auto">
          <a:xfrm rot="16200000" flipV="1">
            <a:off x="7378066" y="2508867"/>
            <a:ext cx="899160" cy="67691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 bwMode="auto">
          <a:xfrm rot="5400000">
            <a:off x="7146926" y="4105257"/>
            <a:ext cx="345440" cy="127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 bwMode="auto">
          <a:xfrm>
            <a:off x="7218681" y="3663932"/>
            <a:ext cx="400049" cy="57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26" name="直線コネクタ 25"/>
          <p:cNvCxnSpPr/>
          <p:nvPr/>
        </p:nvCxnSpPr>
        <p:spPr bwMode="auto">
          <a:xfrm rot="5400000">
            <a:off x="7350126" y="4106527"/>
            <a:ext cx="345440" cy="127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 bwMode="auto">
          <a:xfrm>
            <a:off x="7335521" y="5156182"/>
            <a:ext cx="171449" cy="5714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cxnSp>
        <p:nvCxnSpPr>
          <p:cNvPr id="28" name="直線矢印コネクタ 27"/>
          <p:cNvCxnSpPr/>
          <p:nvPr/>
        </p:nvCxnSpPr>
        <p:spPr bwMode="auto">
          <a:xfrm>
            <a:off x="7056122" y="3921742"/>
            <a:ext cx="742949" cy="1270"/>
          </a:xfrm>
          <a:prstGeom prst="straightConnector1">
            <a:avLst/>
          </a:prstGeom>
          <a:ln w="31750">
            <a:solidFill>
              <a:schemeClr val="tx2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 bwMode="auto">
          <a:xfrm>
            <a:off x="7059931" y="4635483"/>
            <a:ext cx="742950" cy="1270"/>
          </a:xfrm>
          <a:prstGeom prst="straightConnector1">
            <a:avLst/>
          </a:prstGeom>
          <a:ln w="31750">
            <a:solidFill>
              <a:schemeClr val="tx2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弧 2"/>
          <p:cNvSpPr>
            <a:spLocks noChangeAspect="1"/>
          </p:cNvSpPr>
          <p:nvPr/>
        </p:nvSpPr>
        <p:spPr bwMode="auto">
          <a:xfrm>
            <a:off x="5688332" y="6332"/>
            <a:ext cx="3455668" cy="3455670"/>
          </a:xfrm>
          <a:prstGeom prst="arc">
            <a:avLst>
              <a:gd name="adj1" fmla="val 3382128"/>
              <a:gd name="adj2" fmla="val 7427330"/>
            </a:avLst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1" name="円弧 30"/>
          <p:cNvSpPr/>
          <p:nvPr/>
        </p:nvSpPr>
        <p:spPr bwMode="auto">
          <a:xfrm>
            <a:off x="6983731" y="1532872"/>
            <a:ext cx="864870" cy="863600"/>
          </a:xfrm>
          <a:prstGeom prst="arc">
            <a:avLst>
              <a:gd name="adj1" fmla="val 3988423"/>
              <a:gd name="adj2" fmla="val 6748874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" name="正方形/長方形 31"/>
          <p:cNvSpPr/>
          <p:nvPr/>
        </p:nvSpPr>
        <p:spPr bwMode="auto">
          <a:xfrm>
            <a:off x="7117082" y="4254482"/>
            <a:ext cx="628649" cy="57149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" name="円弧 32"/>
          <p:cNvSpPr/>
          <p:nvPr/>
        </p:nvSpPr>
        <p:spPr bwMode="auto">
          <a:xfrm rot="2700000">
            <a:off x="7418347" y="4048104"/>
            <a:ext cx="469012" cy="480729"/>
          </a:xfrm>
          <a:prstGeom prst="arc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90906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34" name="グループ化 70"/>
          <p:cNvGrpSpPr>
            <a:grpSpLocks/>
          </p:cNvGrpSpPr>
          <p:nvPr/>
        </p:nvGrpSpPr>
        <p:grpSpPr bwMode="auto">
          <a:xfrm>
            <a:off x="6725923" y="1852912"/>
            <a:ext cx="1738628" cy="3302001"/>
            <a:chOff x="1511280" y="1522399"/>
            <a:chExt cx="2173301" cy="4127530"/>
          </a:xfrm>
        </p:grpSpPr>
        <p:cxnSp>
          <p:nvCxnSpPr>
            <p:cNvPr id="35" name="直線コネクタ 34"/>
            <p:cNvCxnSpPr/>
            <p:nvPr/>
          </p:nvCxnSpPr>
          <p:spPr>
            <a:xfrm rot="16200000" flipH="1">
              <a:off x="1993882" y="5267338"/>
              <a:ext cx="642942" cy="122238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5400000">
              <a:off x="2122470" y="5267338"/>
              <a:ext cx="642942" cy="122239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rot="16200000" flipV="1">
              <a:off x="2024045" y="4295781"/>
              <a:ext cx="403228" cy="5715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16200000" flipV="1">
              <a:off x="2274871" y="4294194"/>
              <a:ext cx="403228" cy="5715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rot="5400000" flipH="1" flipV="1">
              <a:off x="1377928" y="3017835"/>
              <a:ext cx="1908188" cy="269877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16200000" flipH="1">
              <a:off x="1416822" y="3072604"/>
              <a:ext cx="1897075" cy="158751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rot="5400000">
              <a:off x="2035951" y="4783941"/>
              <a:ext cx="433391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5400000">
              <a:off x="2289159" y="4784735"/>
              <a:ext cx="433390" cy="1587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rot="16200000" flipH="1">
              <a:off x="2380441" y="2289961"/>
              <a:ext cx="1087445" cy="91440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rot="5400000" flipH="1" flipV="1">
              <a:off x="2649524" y="2268529"/>
              <a:ext cx="1768487" cy="301627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rot="5400000" flipH="1" flipV="1">
              <a:off x="751655" y="2283610"/>
              <a:ext cx="1831988" cy="309565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rot="5400000" flipH="1" flipV="1">
              <a:off x="1319191" y="2393942"/>
              <a:ext cx="1162058" cy="77788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線コネクタ 46"/>
          <p:cNvCxnSpPr/>
          <p:nvPr/>
        </p:nvCxnSpPr>
        <p:spPr bwMode="auto">
          <a:xfrm rot="16200000" flipH="1">
            <a:off x="6663057" y="3077827"/>
            <a:ext cx="1543049" cy="17272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 bwMode="auto">
          <a:xfrm rot="5400000">
            <a:off x="6632576" y="3079098"/>
            <a:ext cx="1543051" cy="17272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3"/>
          <p:cNvSpPr txBox="1">
            <a:spLocks noChangeArrowheads="1"/>
          </p:cNvSpPr>
          <p:nvPr/>
        </p:nvSpPr>
        <p:spPr bwMode="auto">
          <a:xfrm>
            <a:off x="7073900" y="1782346"/>
            <a:ext cx="167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Tip-tilt</a:t>
            </a:r>
          </a:p>
          <a:p>
            <a:r>
              <a:rPr lang="en-US" altLang="ja-JP" sz="1600" dirty="0" smtClean="0"/>
              <a:t>2ndary</a:t>
            </a:r>
            <a:endParaRPr lang="ja-JP" altLang="en-US" sz="1600" dirty="0"/>
          </a:p>
        </p:txBody>
      </p:sp>
      <p:sp>
        <p:nvSpPr>
          <p:cNvPr id="50" name="テキスト ボックス 3"/>
          <p:cNvSpPr txBox="1">
            <a:spLocks noChangeArrowheads="1"/>
          </p:cNvSpPr>
          <p:nvPr/>
        </p:nvSpPr>
        <p:spPr bwMode="auto">
          <a:xfrm>
            <a:off x="8140700" y="3966746"/>
            <a:ext cx="1003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Cold</a:t>
            </a:r>
          </a:p>
          <a:p>
            <a:r>
              <a:rPr lang="en-US" altLang="ja-JP" sz="1600" dirty="0" smtClean="0"/>
              <a:t>Tip-tilt</a:t>
            </a:r>
          </a:p>
          <a:p>
            <a:r>
              <a:rPr lang="en-US" altLang="ja-JP" sz="1600" dirty="0" smtClean="0"/>
              <a:t>mirror</a:t>
            </a:r>
            <a:endParaRPr lang="ja-JP" altLang="en-US" sz="1600" dirty="0"/>
          </a:p>
        </p:txBody>
      </p:sp>
      <p:sp>
        <p:nvSpPr>
          <p:cNvPr id="51" name="テキスト ボックス 3"/>
          <p:cNvSpPr txBox="1">
            <a:spLocks noChangeArrowheads="1"/>
          </p:cNvSpPr>
          <p:nvPr/>
        </p:nvSpPr>
        <p:spPr bwMode="auto">
          <a:xfrm>
            <a:off x="6654800" y="5312946"/>
            <a:ext cx="175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Cryogenic dewar</a:t>
            </a:r>
            <a:endParaRPr lang="ja-JP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Cold Tip-Tilt Mirror</a:t>
            </a:r>
            <a:endParaRPr lang="ja-JP" altLang="en-US" b="1" dirty="0"/>
          </a:p>
        </p:txBody>
      </p:sp>
      <p:sp>
        <p:nvSpPr>
          <p:cNvPr id="153" name="Rectangle 3"/>
          <p:cNvSpPr txBox="1">
            <a:spLocks noChangeArrowheads="1"/>
          </p:cNvSpPr>
          <p:nvPr/>
        </p:nvSpPr>
        <p:spPr>
          <a:xfrm>
            <a:off x="547688" y="922338"/>
            <a:ext cx="8609012" cy="2557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IoA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U-Tokyo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Fuji ceramics</a:t>
            </a:r>
            <a:r>
              <a:rPr kumimoji="1" lang="en-US" altLang="ja-JP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1" lang="en-US" altLang="ja-JP" sz="22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JAXA &amp; </a:t>
            </a:r>
            <a:r>
              <a:rPr kumimoji="1" lang="en-US" altLang="ja-JP" sz="2200" b="1" i="0" u="sng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KAKENHI</a:t>
            </a:r>
            <a:endParaRPr kumimoji="1" lang="ja-JP" altLang="en-US" sz="22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Since 2005.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ja-JP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400" b="1" dirty="0" smtClean="0"/>
              <a:t>Cryogenic </a:t>
            </a:r>
            <a:r>
              <a:rPr lang="en-US" altLang="ja-JP" sz="2400" b="1" dirty="0" err="1" smtClean="0"/>
              <a:t>piezo</a:t>
            </a:r>
            <a:r>
              <a:rPr lang="en-US" altLang="ja-JP" sz="2400" b="1" dirty="0" smtClean="0"/>
              <a:t> </a:t>
            </a:r>
            <a:r>
              <a:rPr lang="en-US" altLang="ja-JP" sz="2400" b="1" noProof="0" dirty="0" smtClean="0"/>
              <a:t>actuators </a:t>
            </a:r>
            <a:r>
              <a:rPr lang="en-US" altLang="ja-JP" sz="2200" dirty="0" smtClean="0"/>
              <a:t>were developed . 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altLang="ja-JP" sz="2200" dirty="0" smtClean="0"/>
              <a:t>      Stroke is extended by a factor of </a:t>
            </a:r>
            <a:r>
              <a:rPr lang="en-US" altLang="ja-JP" sz="2200" b="1" dirty="0" smtClean="0"/>
              <a:t>2.7 </a:t>
            </a:r>
            <a:r>
              <a:rPr lang="en-US" altLang="ja-JP" sz="2200" dirty="0" smtClean="0"/>
              <a:t>at 7K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200" dirty="0" smtClean="0"/>
              <a:t>Succeeded in driving the chopper with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altLang="ja-JP" sz="2200" dirty="0" smtClean="0"/>
              <a:t>      max </a:t>
            </a:r>
            <a:r>
              <a:rPr lang="en-US" altLang="ja-JP" sz="2400" b="1" dirty="0" smtClean="0"/>
              <a:t>5 Hz </a:t>
            </a:r>
            <a:r>
              <a:rPr lang="en-US" altLang="ja-JP" sz="2200" dirty="0" smtClean="0"/>
              <a:t>and </a:t>
            </a:r>
            <a:r>
              <a:rPr lang="en-US" altLang="ja-JP" sz="2400" b="1" dirty="0" smtClean="0"/>
              <a:t>15“</a:t>
            </a:r>
            <a:r>
              <a:rPr lang="en-US" altLang="ja-JP" sz="2200" dirty="0" smtClean="0"/>
              <a:t> amplitude, and &lt; 100mW at &lt; 20K.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lang="en-US" altLang="ja-JP" sz="2200" dirty="0" smtClean="0"/>
              <a:t>Used in miniTAO/MAX38</a:t>
            </a:r>
            <a:endParaRPr kumimoji="1" lang="en-US" altLang="ja-JP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 step 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 </a:t>
            </a:r>
            <a:r>
              <a:rPr lang="en-US" altLang="ja-JP" sz="2200" dirty="0" smtClean="0"/>
              <a:t>2-axis type,  larger amplitude,  faster feedback</a:t>
            </a:r>
            <a:endParaRPr lang="en-US" altLang="ja-JP" sz="2200" noProof="0" dirty="0" smtClean="0"/>
          </a:p>
        </p:txBody>
      </p:sp>
      <p:sp>
        <p:nvSpPr>
          <p:cNvPr id="59" name="テキスト ボックス 3"/>
          <p:cNvSpPr txBox="1">
            <a:spLocks noChangeArrowheads="1"/>
          </p:cNvSpPr>
          <p:nvPr/>
        </p:nvSpPr>
        <p:spPr bwMode="auto">
          <a:xfrm>
            <a:off x="482600" y="4285734"/>
            <a:ext cx="283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Driving test of new </a:t>
            </a:r>
            <a:r>
              <a:rPr lang="en-US" altLang="ja-JP" b="1" dirty="0" err="1" smtClean="0"/>
              <a:t>piezos</a:t>
            </a:r>
            <a:endParaRPr lang="ja-JP" altLang="en-US" b="1" dirty="0"/>
          </a:p>
        </p:txBody>
      </p:sp>
      <p:pic>
        <p:nvPicPr>
          <p:cNvPr id="41" name="Picture 1" descr="D:\Users\tomohiko\Documents\univ\presentation\200909gakkai\P1000683.JPG"/>
          <p:cNvPicPr>
            <a:picLocks noChangeAspect="1" noChangeArrowheads="1"/>
          </p:cNvPicPr>
          <p:nvPr/>
        </p:nvPicPr>
        <p:blipFill>
          <a:blip r:embed="rId2" cstate="print"/>
          <a:srcRect b="15157"/>
          <a:stretch>
            <a:fillRect/>
          </a:stretch>
        </p:blipFill>
        <p:spPr bwMode="auto">
          <a:xfrm>
            <a:off x="493718" y="4643839"/>
            <a:ext cx="2820982" cy="1795061"/>
          </a:xfrm>
          <a:prstGeom prst="rect">
            <a:avLst/>
          </a:prstGeom>
          <a:noFill/>
        </p:spPr>
      </p:pic>
      <p:pic>
        <p:nvPicPr>
          <p:cNvPr id="42" name="Picture 2" descr="D:\Users\tomohiko\Documents\univ\presentation\colloquium200812\P1000833.JPG"/>
          <p:cNvPicPr>
            <a:picLocks noChangeAspect="1" noChangeArrowheads="1"/>
          </p:cNvPicPr>
          <p:nvPr/>
        </p:nvPicPr>
        <p:blipFill>
          <a:blip r:embed="rId3" cstate="print"/>
          <a:srcRect l="5315" t="8476" r="3543" b="15952"/>
          <a:stretch>
            <a:fillRect/>
          </a:stretch>
        </p:blipFill>
        <p:spPr bwMode="auto">
          <a:xfrm>
            <a:off x="3613152" y="4660900"/>
            <a:ext cx="2879525" cy="1790700"/>
          </a:xfrm>
          <a:prstGeom prst="rect">
            <a:avLst/>
          </a:prstGeom>
          <a:noFill/>
        </p:spPr>
      </p:pic>
      <p:sp>
        <p:nvSpPr>
          <p:cNvPr id="43" name="テキスト ボックス 3"/>
          <p:cNvSpPr txBox="1">
            <a:spLocks noChangeArrowheads="1"/>
          </p:cNvSpPr>
          <p:nvPr/>
        </p:nvSpPr>
        <p:spPr bwMode="auto">
          <a:xfrm>
            <a:off x="3441700" y="4298434"/>
            <a:ext cx="3238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Overview of Cold Tip-Tilt system</a:t>
            </a:r>
            <a:endParaRPr lang="ja-JP" altLang="en-US" b="1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print"/>
          <a:srcRect l="43239" t="69077" r="49352" b="24898"/>
          <a:stretch>
            <a:fillRect/>
          </a:stretch>
        </p:blipFill>
        <p:spPr bwMode="auto">
          <a:xfrm>
            <a:off x="6870700" y="4660900"/>
            <a:ext cx="17653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テキスト ボックス 3"/>
          <p:cNvSpPr txBox="1">
            <a:spLocks noChangeArrowheads="1"/>
          </p:cNvSpPr>
          <p:nvPr/>
        </p:nvSpPr>
        <p:spPr bwMode="auto">
          <a:xfrm>
            <a:off x="6781800" y="4298434"/>
            <a:ext cx="200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Observation image</a:t>
            </a:r>
            <a:endParaRPr lang="ja-JP" altLang="en-US" b="1" dirty="0"/>
          </a:p>
        </p:txBody>
      </p:sp>
      <p:sp>
        <p:nvSpPr>
          <p:cNvPr id="46" name="テキスト ボックス 3"/>
          <p:cNvSpPr txBox="1">
            <a:spLocks noChangeArrowheads="1"/>
          </p:cNvSpPr>
          <p:nvPr/>
        </p:nvSpPr>
        <p:spPr bwMode="auto">
          <a:xfrm>
            <a:off x="6934200" y="5758934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A-beam</a:t>
            </a:r>
            <a:endParaRPr lang="ja-JP" altLang="en-US" b="1" dirty="0"/>
          </a:p>
        </p:txBody>
      </p:sp>
      <p:sp>
        <p:nvSpPr>
          <p:cNvPr id="47" name="テキスト ボックス 3"/>
          <p:cNvSpPr txBox="1">
            <a:spLocks noChangeArrowheads="1"/>
          </p:cNvSpPr>
          <p:nvPr/>
        </p:nvSpPr>
        <p:spPr bwMode="auto">
          <a:xfrm>
            <a:off x="6921500" y="4692134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B-beam</a:t>
            </a:r>
            <a:endParaRPr lang="ja-JP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b="1" dirty="0" smtClean="0">
                <a:latin typeface="+mj-lt"/>
                <a:ea typeface="+mj-ea"/>
                <a:cs typeface="+mj-cs"/>
              </a:rPr>
              <a:t>New CCD controller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0200" y="1143000"/>
            <a:ext cx="5549900" cy="5232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No suitable controller for 1 – 8 </a:t>
            </a:r>
            <a:r>
              <a:rPr lang="en-US" altLang="ja-JP" sz="2200" dirty="0" err="1" smtClean="0"/>
              <a:t>CCDs</a:t>
            </a:r>
            <a:r>
              <a:rPr lang="en-US" altLang="ja-JP" sz="2200" dirty="0" smtClean="0"/>
              <a:t> system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b="1" dirty="0" smtClean="0"/>
              <a:t>Almost projects driven by University need small-mid sized system</a:t>
            </a:r>
            <a:r>
              <a:rPr lang="en-US" altLang="ja-JP" sz="2200" dirty="0" smtClean="0"/>
              <a:t>, not larger like </a:t>
            </a:r>
            <a:r>
              <a:rPr lang="en-US" altLang="ja-JP" sz="2200" dirty="0" err="1" smtClean="0"/>
              <a:t>HSC</a:t>
            </a:r>
            <a:r>
              <a:rPr lang="en-US" altLang="ja-JP" sz="2200" dirty="0" smtClean="0"/>
              <a:t>.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In this study,  new CCD controller for small-med sized system (</a:t>
            </a:r>
            <a:r>
              <a:rPr lang="en-US" altLang="ja-JP" sz="2200" b="1" dirty="0" err="1" smtClean="0"/>
              <a:t>KAC</a:t>
            </a:r>
            <a:r>
              <a:rPr lang="en-US" altLang="ja-JP" sz="2200" dirty="0" smtClean="0"/>
              <a:t>: Kiso array controller) has been developed.</a:t>
            </a:r>
          </a:p>
          <a:p>
            <a:pPr>
              <a:buNone/>
            </a:pPr>
            <a:r>
              <a:rPr lang="en-US" altLang="ja-JP" sz="1100" dirty="0" smtClean="0"/>
              <a:t> 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Kiso wide field camera (KWFC)</a:t>
            </a:r>
          </a:p>
          <a:p>
            <a:pPr lvl="1"/>
            <a:r>
              <a:rPr lang="en-US" altLang="ja-JP" sz="2200" dirty="0" smtClean="0"/>
              <a:t>Next generation </a:t>
            </a:r>
            <a:r>
              <a:rPr lang="en-US" altLang="ja-JP" sz="2400" b="1" dirty="0" smtClean="0"/>
              <a:t>open-use</a:t>
            </a:r>
            <a:r>
              <a:rPr lang="en-US" altLang="ja-JP" sz="2200" dirty="0" smtClean="0"/>
              <a:t> instrument on Kiso 1m telescope</a:t>
            </a:r>
          </a:p>
          <a:p>
            <a:pPr lvl="1"/>
            <a:r>
              <a:rPr lang="en-US" altLang="ja-JP" sz="2200" dirty="0" smtClean="0"/>
              <a:t>Wide </a:t>
            </a:r>
            <a:r>
              <a:rPr lang="en-US" altLang="ja-JP" sz="2200" dirty="0" err="1" smtClean="0"/>
              <a:t>F.O.V.</a:t>
            </a:r>
            <a:r>
              <a:rPr lang="en-US" altLang="ja-JP" sz="2200" dirty="0" smtClean="0"/>
              <a:t> (</a:t>
            </a:r>
            <a:r>
              <a:rPr lang="en-US" altLang="ja-JP" sz="2200" b="1" dirty="0" smtClean="0"/>
              <a:t>2deg x 2deg</a:t>
            </a:r>
            <a:r>
              <a:rPr lang="en-US" altLang="ja-JP" sz="2200" dirty="0" smtClean="0"/>
              <a:t>)</a:t>
            </a:r>
          </a:p>
          <a:p>
            <a:pPr lvl="1"/>
            <a:r>
              <a:rPr lang="en-US" altLang="ja-JP" sz="2200" dirty="0" smtClean="0"/>
              <a:t>8CCDs of 2k x 4k pixels</a:t>
            </a:r>
          </a:p>
          <a:p>
            <a:pPr lvl="1"/>
            <a:r>
              <a:rPr lang="en-US" altLang="ja-JP" sz="2200" dirty="0" smtClean="0"/>
              <a:t>4 </a:t>
            </a:r>
            <a:r>
              <a:rPr lang="en-US" altLang="ja-JP" sz="2200" dirty="0" err="1" smtClean="0"/>
              <a:t>SITe</a:t>
            </a:r>
            <a:r>
              <a:rPr lang="en-US" altLang="ja-JP" sz="2200" dirty="0" smtClean="0"/>
              <a:t> and 4MIT </a:t>
            </a:r>
            <a:r>
              <a:rPr lang="en-US" altLang="ja-JP" sz="2200" dirty="0" err="1" smtClean="0"/>
              <a:t>CCDs</a:t>
            </a:r>
            <a:r>
              <a:rPr lang="en-US" altLang="ja-JP" sz="2200" dirty="0" smtClean="0"/>
              <a:t> from NAOJ  </a:t>
            </a:r>
          </a:p>
          <a:p>
            <a:pPr lvl="1"/>
            <a:r>
              <a:rPr lang="en-US" altLang="ja-JP" sz="2200" dirty="0" smtClean="0"/>
              <a:t>Opened in Apr. 2012 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70070" y="812800"/>
            <a:ext cx="1451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Sako</a:t>
            </a:r>
            <a:r>
              <a:rPr kumimoji="1" lang="en-US" altLang="ja-JP" sz="2400" dirty="0" smtClean="0"/>
              <a:t> et al.</a:t>
            </a:r>
            <a:endParaRPr kumimoji="1" lang="ja-JP" alt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2350" y="1446213"/>
            <a:ext cx="2857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50" y="3713163"/>
            <a:ext cx="2857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3"/>
          <p:cNvSpPr txBox="1">
            <a:spLocks noChangeArrowheads="1"/>
          </p:cNvSpPr>
          <p:nvPr/>
        </p:nvSpPr>
        <p:spPr bwMode="auto">
          <a:xfrm>
            <a:off x="6134100" y="6179403"/>
            <a:ext cx="284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2deg x 2deg             2010/12 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3"/>
          <p:cNvSpPr txBox="1">
            <a:spLocks noChangeArrowheads="1"/>
          </p:cNvSpPr>
          <p:nvPr/>
        </p:nvSpPr>
        <p:spPr bwMode="auto">
          <a:xfrm>
            <a:off x="7454900" y="3245703"/>
            <a:ext cx="156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KWFC camera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6134100" y="5900003"/>
            <a:ext cx="25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First light image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b="1" dirty="0" smtClean="0">
                <a:latin typeface="+mj-lt"/>
                <a:ea typeface="+mj-ea"/>
                <a:cs typeface="+mj-cs"/>
              </a:rPr>
              <a:t>New CCD controller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4000" y="1003300"/>
            <a:ext cx="8369300" cy="5638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b="1" dirty="0" err="1" smtClean="0">
                <a:solidFill>
                  <a:srgbClr val="0070C0"/>
                </a:solidFill>
              </a:rPr>
              <a:t>IoA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, U-Tokyo </a:t>
            </a:r>
            <a:r>
              <a:rPr lang="en-US" altLang="ja-JP" sz="2200" dirty="0" smtClean="0"/>
              <a:t>+ 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Several Universities and Institute in Japan (</a:t>
            </a:r>
            <a:r>
              <a:rPr lang="en-US" altLang="ja-JP" sz="2200" dirty="0" smtClean="0"/>
              <a:t>Hokkaido-U, Kyoto-U, </a:t>
            </a:r>
            <a:r>
              <a:rPr lang="en-US" altLang="ja-JP" sz="2200" dirty="0" err="1" smtClean="0"/>
              <a:t>AoyamaGakuin</a:t>
            </a:r>
            <a:r>
              <a:rPr lang="en-US" altLang="ja-JP" sz="2200" dirty="0" smtClean="0"/>
              <a:t>-U, and JAXA</a:t>
            </a:r>
            <a:r>
              <a:rPr lang="en-US" altLang="ja-JP" sz="22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altLang="ja-JP" sz="2200" dirty="0" smtClean="0"/>
              <a:t> + 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NAOJ</a:t>
            </a: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Since 2009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Succeeded in taking astronomical images with Kiso/KWFC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400" b="1" dirty="0" smtClean="0"/>
              <a:t>Welcome participation of this project</a:t>
            </a:r>
          </a:p>
          <a:p>
            <a:pPr>
              <a:buNone/>
            </a:pPr>
            <a:endParaRPr lang="en-US" altLang="ja-JP" sz="1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Development plan</a:t>
            </a:r>
          </a:p>
          <a:p>
            <a:pPr lvl="1"/>
            <a:r>
              <a:rPr lang="en-US" altLang="ja-JP" sz="2200" dirty="0" smtClean="0"/>
              <a:t>Redesign the analog circuit for </a:t>
            </a:r>
            <a:r>
              <a:rPr lang="en-US" altLang="ja-JP" sz="2200" b="1" dirty="0" smtClean="0"/>
              <a:t>Hamamatsu </a:t>
            </a:r>
            <a:r>
              <a:rPr lang="en-US" altLang="ja-JP" sz="2200" b="1" dirty="0" err="1" smtClean="0"/>
              <a:t>CCDs</a:t>
            </a:r>
            <a:r>
              <a:rPr lang="en-US" altLang="ja-JP" sz="2200" b="1" dirty="0" smtClean="0"/>
              <a:t> </a:t>
            </a:r>
            <a:r>
              <a:rPr lang="en-US" altLang="ja-JP" sz="2200" dirty="0" smtClean="0"/>
              <a:t>(2011/1-8)</a:t>
            </a:r>
          </a:p>
          <a:p>
            <a:pPr lvl="1"/>
            <a:r>
              <a:rPr lang="en-US" altLang="ja-JP" sz="2200" dirty="0" smtClean="0"/>
              <a:t>Installed into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</a:t>
            </a:r>
            <a:r>
              <a:rPr lang="ja-JP" altLang="en-US" sz="2200" dirty="0" smtClean="0"/>
              <a:t>  </a:t>
            </a:r>
            <a:r>
              <a:rPr lang="en-US" altLang="ja-JP" sz="2200" dirty="0" smtClean="0"/>
              <a:t>Spectrometer developed by</a:t>
            </a:r>
          </a:p>
          <a:p>
            <a:pPr lvl="1">
              <a:buNone/>
            </a:pPr>
            <a:r>
              <a:rPr lang="en-US" altLang="ja-JP" sz="2200" dirty="0" smtClean="0"/>
              <a:t>      Hokkaido-U and Kobe-U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  </a:t>
            </a:r>
            <a:r>
              <a:rPr lang="en-US" altLang="ja-JP" sz="2200" dirty="0" smtClean="0"/>
              <a:t>Kyoto 3D instrument for Subaru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  </a:t>
            </a:r>
            <a:r>
              <a:rPr lang="en-US" altLang="ja-JP" sz="2200" dirty="0" smtClean="0"/>
              <a:t>Test systems for Infrared and</a:t>
            </a:r>
          </a:p>
          <a:p>
            <a:pPr lvl="1">
              <a:buNone/>
            </a:pPr>
            <a:r>
              <a:rPr lang="en-US" altLang="ja-JP" sz="2200" dirty="0" smtClean="0"/>
              <a:t>       X-ray satellites </a:t>
            </a:r>
          </a:p>
        </p:txBody>
      </p:sp>
      <p:pic>
        <p:nvPicPr>
          <p:cNvPr id="32" name="図 3" descr="p1000740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l="12190" t="17644" r="9821" b="16577"/>
          <a:stretch>
            <a:fillRect/>
          </a:stretch>
        </p:blipFill>
        <p:spPr bwMode="auto">
          <a:xfrm>
            <a:off x="4889500" y="4071271"/>
            <a:ext cx="3898900" cy="246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"/>
          <p:cNvSpPr txBox="1">
            <a:spLocks noChangeArrowheads="1"/>
          </p:cNvSpPr>
          <p:nvPr/>
        </p:nvSpPr>
        <p:spPr bwMode="auto">
          <a:xfrm>
            <a:off x="5334000" y="6488668"/>
            <a:ext cx="363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err="1" smtClean="0"/>
              <a:t>KAC</a:t>
            </a:r>
            <a:r>
              <a:rPr lang="en-US" altLang="ja-JP" b="1" dirty="0" smtClean="0"/>
              <a:t> analog boards for 8 </a:t>
            </a:r>
            <a:r>
              <a:rPr lang="en-US" altLang="ja-JP" b="1" dirty="0" err="1" smtClean="0"/>
              <a:t>CCDs</a:t>
            </a:r>
            <a:endParaRPr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b="1" dirty="0" smtClean="0">
                <a:latin typeface="+mj-lt"/>
                <a:ea typeface="+mj-ea"/>
                <a:cs typeface="+mj-cs"/>
              </a:rPr>
              <a:t>Filter exchanger with Robotic arm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4000" y="1473200"/>
            <a:ext cx="4851400" cy="48641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b="1" dirty="0" err="1" smtClean="0">
                <a:solidFill>
                  <a:srgbClr val="0070C0"/>
                </a:solidFill>
              </a:rPr>
              <a:t>IoA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, U-Tokyo </a:t>
            </a:r>
            <a:r>
              <a:rPr lang="en-US" altLang="ja-JP" sz="2200" dirty="0" smtClean="0"/>
              <a:t>+ 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Mitsubishi electronics system &amp; service</a:t>
            </a:r>
            <a:r>
              <a:rPr lang="en-US" altLang="ja-JP" sz="2200" dirty="0" smtClean="0"/>
              <a:t> + </a:t>
            </a:r>
            <a:r>
              <a:rPr lang="en-US" altLang="ja-JP" sz="2200" u="sng" dirty="0" smtClean="0"/>
              <a:t>Sumitomo foundation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Since 2010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Filter exchanger is set at the </a:t>
            </a:r>
            <a:r>
              <a:rPr lang="en-US" altLang="ja-JP" sz="2400" b="1" dirty="0" smtClean="0"/>
              <a:t>prime focus</a:t>
            </a:r>
            <a:r>
              <a:rPr lang="en-US" altLang="ja-JP" sz="2200" dirty="0" smtClean="0"/>
              <a:t> of KISO Schmitt telescope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Uses an </a:t>
            </a:r>
            <a:r>
              <a:rPr lang="en-US" altLang="ja-JP" sz="2400" b="1" dirty="0" smtClean="0"/>
              <a:t>industrial robotic arm</a:t>
            </a:r>
            <a:endParaRPr lang="en-US" altLang="ja-JP" sz="2200" b="1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Stores 16 filters (158 x 158 x 15mm) in the magazine box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Realizes  a compact and lightweight system</a:t>
            </a:r>
            <a:endParaRPr lang="en-US" altLang="ja-JP" sz="1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400" b="1" dirty="0" smtClean="0"/>
              <a:t>Put an unique  ideas to practical use </a:t>
            </a:r>
          </a:p>
        </p:txBody>
      </p:sp>
      <p:pic>
        <p:nvPicPr>
          <p:cNvPr id="10" name="Picture 13" descr="C:\Documents and Settings\takuya\デスクトップ\新しいフォルダ\kisorobo20100517b.png"/>
          <p:cNvPicPr>
            <a:picLocks noChangeAspect="1" noChangeArrowheads="1"/>
          </p:cNvPicPr>
          <p:nvPr/>
        </p:nvPicPr>
        <p:blipFill>
          <a:blip r:embed="rId2" cstate="print">
            <a:lum bright="-8000" contrast="36000"/>
          </a:blip>
          <a:srcRect l="15018" t="10054" r="13638" b="5692"/>
          <a:stretch>
            <a:fillRect/>
          </a:stretch>
        </p:blipFill>
        <p:spPr bwMode="auto">
          <a:xfrm>
            <a:off x="5405437" y="1338126"/>
            <a:ext cx="309086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5229225" y="3246301"/>
            <a:ext cx="37592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chemeClr val="tx1"/>
                </a:solidFill>
                <a:latin typeface="Arial" charset="0"/>
                <a:cs typeface="Arial" charset="0"/>
              </a:rPr>
              <a:t>The arm and the magazines are placed on a framework of the telescope. The arm is evacuated outside of a beam in observations.</a:t>
            </a:r>
            <a:endParaRPr lang="ja-JP" altLang="en-US" sz="1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7756525" y="2027101"/>
            <a:ext cx="85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>
                <a:solidFill>
                  <a:schemeClr val="tx1"/>
                </a:solidFill>
                <a:latin typeface="Arial" charset="0"/>
                <a:cs typeface="Arial" charset="0"/>
              </a:rPr>
              <a:t>KWFC camera</a:t>
            </a:r>
            <a:endParaRPr lang="ja-JP" altLang="en-US" sz="14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テキスト ボックス 13"/>
          <p:cNvSpPr txBox="1">
            <a:spLocks noChangeArrowheads="1"/>
          </p:cNvSpPr>
          <p:nvPr/>
        </p:nvSpPr>
        <p:spPr bwMode="auto">
          <a:xfrm>
            <a:off x="7515225" y="1100001"/>
            <a:ext cx="149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>
                <a:solidFill>
                  <a:schemeClr val="tx1"/>
                </a:solidFill>
                <a:latin typeface="Arial" charset="0"/>
                <a:cs typeface="Arial" charset="0"/>
              </a:rPr>
              <a:t>Holder</a:t>
            </a:r>
          </a:p>
          <a:p>
            <a:r>
              <a:rPr lang="en-US" altLang="ja-JP" sz="1400" b="1">
                <a:solidFill>
                  <a:schemeClr val="tx1"/>
                </a:solidFill>
                <a:latin typeface="Arial" charset="0"/>
                <a:cs typeface="Arial" charset="0"/>
              </a:rPr>
              <a:t> (focal plane)</a:t>
            </a:r>
            <a:endParaRPr lang="ja-JP" altLang="en-US" sz="14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" name="直線矢印コネクタ 15"/>
          <p:cNvCxnSpPr>
            <a:cxnSpLocks noChangeShapeType="1"/>
          </p:cNvCxnSpPr>
          <p:nvPr/>
        </p:nvCxnSpPr>
        <p:spPr bwMode="auto">
          <a:xfrm rot="5400000">
            <a:off x="7261225" y="1434963"/>
            <a:ext cx="431800" cy="3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975225" y="2941501"/>
            <a:ext cx="180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>
                <a:solidFill>
                  <a:schemeClr val="tx1"/>
                </a:solidFill>
                <a:latin typeface="Arial" charset="0"/>
                <a:cs typeface="Arial" charset="0"/>
              </a:rPr>
              <a:t>Filter Magazines</a:t>
            </a:r>
            <a:endParaRPr lang="ja-JP" altLang="en-US" sz="14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直線矢印コネクタ 17"/>
          <p:cNvCxnSpPr>
            <a:cxnSpLocks noChangeShapeType="1"/>
          </p:cNvCxnSpPr>
          <p:nvPr/>
        </p:nvCxnSpPr>
        <p:spPr bwMode="auto">
          <a:xfrm rot="5400000" flipH="1" flipV="1">
            <a:off x="5572125" y="2730364"/>
            <a:ext cx="292100" cy="215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7" name="図 15" descr="p10008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8425" y="4463914"/>
            <a:ext cx="216058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6"/>
          <p:cNvSpPr txBox="1">
            <a:spLocks noChangeArrowheads="1"/>
          </p:cNvSpPr>
          <p:nvPr/>
        </p:nvSpPr>
        <p:spPr bwMode="auto">
          <a:xfrm>
            <a:off x="5164137" y="5054464"/>
            <a:ext cx="682552" cy="33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0" rIns="91405" bIns="45700">
            <a:spAutoFit/>
          </a:bodyPr>
          <a:lstStyle/>
          <a:p>
            <a:r>
              <a:rPr lang="en-US" altLang="ja-JP" sz="1600" b="1" dirty="0"/>
              <a:t>KWFC</a:t>
            </a:r>
            <a:endParaRPr lang="ja-JP" altLang="en-US" sz="1600" b="1" dirty="0"/>
          </a:p>
        </p:txBody>
      </p:sp>
      <p:sp>
        <p:nvSpPr>
          <p:cNvPr id="19" name="テキスト ボックス 17"/>
          <p:cNvSpPr txBox="1">
            <a:spLocks noChangeArrowheads="1"/>
          </p:cNvSpPr>
          <p:nvPr/>
        </p:nvSpPr>
        <p:spPr bwMode="auto">
          <a:xfrm>
            <a:off x="5207001" y="6156189"/>
            <a:ext cx="3323386" cy="5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0" rIns="91405" bIns="45700">
            <a:spAutoFit/>
          </a:bodyPr>
          <a:lstStyle/>
          <a:p>
            <a:pPr algn="ctr"/>
            <a:r>
              <a:rPr lang="en-US" altLang="ja-JP" sz="1600" b="1" dirty="0"/>
              <a:t>Inside the Schmidt </a:t>
            </a:r>
            <a:r>
              <a:rPr lang="en-US" altLang="ja-JP" sz="1600" b="1" dirty="0" smtClean="0"/>
              <a:t>telescope</a:t>
            </a:r>
          </a:p>
          <a:p>
            <a:pPr algn="ctr"/>
            <a:r>
              <a:rPr lang="en-US" altLang="ja-JP" sz="1600" b="1" dirty="0" smtClean="0"/>
              <a:t>from </a:t>
            </a:r>
            <a:r>
              <a:rPr lang="en-US" altLang="ja-JP" sz="1600" b="1" dirty="0"/>
              <a:t>the primary side</a:t>
            </a:r>
            <a:endParaRPr lang="ja-JP" altLang="en-US" sz="1600" b="1" dirty="0"/>
          </a:p>
        </p:txBody>
      </p:sp>
      <p:cxnSp>
        <p:nvCxnSpPr>
          <p:cNvPr id="20" name="直線矢印コネクタ 19"/>
          <p:cNvCxnSpPr>
            <a:stCxn id="18" idx="3"/>
          </p:cNvCxnSpPr>
          <p:nvPr/>
        </p:nvCxnSpPr>
        <p:spPr>
          <a:xfrm>
            <a:off x="5846689" y="5223721"/>
            <a:ext cx="1693936" cy="119668"/>
          </a:xfrm>
          <a:prstGeom prst="straightConnector1">
            <a:avLst/>
          </a:prstGeom>
          <a:ln w="190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4964130" y="4128951"/>
            <a:ext cx="1585877" cy="5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0" rIns="91405" bIns="45700">
            <a:spAutoFit/>
          </a:bodyPr>
          <a:lstStyle/>
          <a:p>
            <a:pPr algn="ctr"/>
            <a:r>
              <a:rPr lang="en-US" altLang="ja-JP" sz="1600" b="1" dirty="0"/>
              <a:t>Filter exchanger </a:t>
            </a:r>
          </a:p>
          <a:p>
            <a:pPr algn="ctr"/>
            <a:r>
              <a:rPr lang="en-US" altLang="ja-JP" sz="1600" b="1" dirty="0"/>
              <a:t>to be put here</a:t>
            </a:r>
            <a:endParaRPr lang="ja-JP" altLang="en-US" sz="1600" b="1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362700" y="4622800"/>
            <a:ext cx="1352550" cy="93526"/>
          </a:xfrm>
          <a:prstGeom prst="straightConnector1">
            <a:avLst/>
          </a:prstGeom>
          <a:ln w="190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ドーナツ 22"/>
          <p:cNvSpPr/>
          <p:nvPr/>
        </p:nvSpPr>
        <p:spPr>
          <a:xfrm rot="19733187">
            <a:off x="7839075" y="4500426"/>
            <a:ext cx="431800" cy="698500"/>
          </a:xfrm>
          <a:prstGeom prst="donut">
            <a:avLst>
              <a:gd name="adj" fmla="val 0"/>
            </a:avLst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191385"/>
            <a:ext cx="3581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b="1" dirty="0" smtClean="0">
                <a:latin typeface="+mj-lt"/>
                <a:ea typeface="+mj-ea"/>
                <a:cs typeface="+mj-cs"/>
              </a:rPr>
              <a:t>Immersion grating for NIR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0200" y="1143000"/>
            <a:ext cx="8356600" cy="5232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Immersion grating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200" dirty="0" smtClean="0"/>
              <a:t>A sort of reflection type grating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200" dirty="0" smtClean="0"/>
              <a:t>Diffraction side is filled with ‘</a:t>
            </a:r>
            <a:r>
              <a:rPr lang="en-US" altLang="ja-JP" sz="2200" b="1" dirty="0" smtClean="0"/>
              <a:t>n</a:t>
            </a:r>
            <a:r>
              <a:rPr lang="en-US" altLang="ja-JP" sz="2200" dirty="0" smtClean="0"/>
              <a:t>’</a:t>
            </a:r>
          </a:p>
          <a:p>
            <a:pPr>
              <a:buNone/>
            </a:pPr>
            <a:endParaRPr lang="en-US" altLang="ja-JP" sz="9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Resolution and Physical size of spectrometer</a:t>
            </a:r>
          </a:p>
          <a:p>
            <a:pPr>
              <a:buFont typeface="Wingdings" pitchFamily="2" charset="2"/>
              <a:buChar char="p"/>
            </a:pP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endParaRPr lang="en-US" altLang="ja-JP" sz="1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High resolution spectroscopy with Large telescope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400" b="1" dirty="0" smtClean="0"/>
              <a:t>a size of optics </a:t>
            </a:r>
            <a:r>
              <a:rPr lang="ja-JP" altLang="en-US" sz="2400" b="1" dirty="0" smtClean="0"/>
              <a:t>∝  </a:t>
            </a:r>
            <a:r>
              <a:rPr lang="en-US" altLang="ja-JP" sz="2400" b="1" dirty="0" smtClean="0"/>
              <a:t>resolution</a:t>
            </a:r>
          </a:p>
          <a:p>
            <a:pPr lvl="1">
              <a:buNone/>
            </a:pPr>
            <a:r>
              <a:rPr lang="en-US" altLang="ja-JP" sz="2200" dirty="0" smtClean="0"/>
              <a:t>     </a:t>
            </a:r>
            <a:r>
              <a:rPr lang="en-US" altLang="ja-JP" sz="2200" dirty="0" smtClean="0">
                <a:sym typeface="Wingdings" pitchFamily="2" charset="2"/>
              </a:rPr>
              <a:t>  large and heavy instrument     high cost</a:t>
            </a:r>
          </a:p>
          <a:p>
            <a:pPr lvl="1">
              <a:buNone/>
            </a:pPr>
            <a:endParaRPr lang="en-US" altLang="ja-JP" sz="800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Immersion grating with large ‘</a:t>
            </a:r>
            <a:r>
              <a:rPr lang="en-US" altLang="ja-JP" sz="2200" b="1" dirty="0" smtClean="0"/>
              <a:t>n</a:t>
            </a:r>
            <a:r>
              <a:rPr lang="en-US" altLang="ja-JP" sz="2200" dirty="0" smtClean="0"/>
              <a:t>’ can downsize the optics</a:t>
            </a:r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  </a:t>
            </a:r>
            <a:r>
              <a:rPr lang="en-US" altLang="ja-JP" sz="2200" dirty="0" smtClean="0"/>
              <a:t>In this study, immersion gratings for NIR have been developed.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7418" y="1308100"/>
            <a:ext cx="340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Ikeda and Kobayashi </a:t>
            </a:r>
            <a:r>
              <a:rPr kumimoji="1" lang="en-US" altLang="ja-JP" sz="2400" dirty="0" smtClean="0"/>
              <a:t>et al.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2800" y="2997200"/>
            <a:ext cx="205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φ</a:t>
            </a:r>
            <a:r>
              <a:rPr kumimoji="1" lang="en-US" altLang="ja-JP" sz="2800" b="1" dirty="0" smtClean="0"/>
              <a:t> 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∝  </a:t>
            </a:r>
            <a:r>
              <a:rPr kumimoji="1" lang="en-US" altLang="ja-JP" sz="2800" dirty="0" smtClean="0"/>
              <a:t>R</a:t>
            </a:r>
            <a:r>
              <a:rPr kumimoji="1" lang="ja-JP" altLang="en-US" sz="2800" dirty="0" smtClean="0"/>
              <a:t>・</a:t>
            </a:r>
            <a:r>
              <a:rPr kumimoji="1" lang="en-US" altLang="ja-JP" sz="2800" dirty="0" smtClean="0"/>
              <a:t>D/</a:t>
            </a:r>
            <a:r>
              <a:rPr kumimoji="1" lang="en-US" altLang="ja-JP" sz="2800" b="1" dirty="0" smtClean="0"/>
              <a:t>n</a:t>
            </a:r>
            <a:endParaRPr kumimoji="1" lang="ja-JP" altLang="en-US" sz="2800" b="1" dirty="0"/>
          </a:p>
        </p:txBody>
      </p:sp>
      <p:sp>
        <p:nvSpPr>
          <p:cNvPr id="15" name="テキスト ボックス 3"/>
          <p:cNvSpPr txBox="1">
            <a:spLocks noChangeArrowheads="1"/>
          </p:cNvSpPr>
          <p:nvPr/>
        </p:nvSpPr>
        <p:spPr bwMode="auto">
          <a:xfrm>
            <a:off x="2933700" y="2990334"/>
            <a:ext cx="28321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φ : beam size</a:t>
            </a:r>
          </a:p>
          <a:p>
            <a:r>
              <a:rPr lang="en-US" altLang="ja-JP" dirty="0" smtClean="0"/>
              <a:t>D : diameter of prime mirror</a:t>
            </a:r>
          </a:p>
          <a:p>
            <a:r>
              <a:rPr lang="en-US" altLang="ja-JP" dirty="0" smtClean="0"/>
              <a:t>R  : spectral resolution</a:t>
            </a:r>
          </a:p>
        </p:txBody>
      </p:sp>
      <p:sp>
        <p:nvSpPr>
          <p:cNvPr id="19" name="フリーフォーム 18"/>
          <p:cNvSpPr/>
          <p:nvPr/>
        </p:nvSpPr>
        <p:spPr>
          <a:xfrm>
            <a:off x="6604000" y="2311400"/>
            <a:ext cx="2324100" cy="1397000"/>
          </a:xfrm>
          <a:custGeom>
            <a:avLst/>
            <a:gdLst>
              <a:gd name="connsiteX0" fmla="*/ 0 w 2324100"/>
              <a:gd name="connsiteY0" fmla="*/ 1397000 h 1397000"/>
              <a:gd name="connsiteX1" fmla="*/ 0 w 2324100"/>
              <a:gd name="connsiteY1" fmla="*/ 0 h 1397000"/>
              <a:gd name="connsiteX2" fmla="*/ 152400 w 2324100"/>
              <a:gd name="connsiteY2" fmla="*/ 0 h 1397000"/>
              <a:gd name="connsiteX3" fmla="*/ 152400 w 2324100"/>
              <a:gd name="connsiteY3" fmla="*/ 152400 h 1397000"/>
              <a:gd name="connsiteX4" fmla="*/ 381000 w 2324100"/>
              <a:gd name="connsiteY4" fmla="*/ 139700 h 1397000"/>
              <a:gd name="connsiteX5" fmla="*/ 393700 w 2324100"/>
              <a:gd name="connsiteY5" fmla="*/ 266700 h 1397000"/>
              <a:gd name="connsiteX6" fmla="*/ 596900 w 2324100"/>
              <a:gd name="connsiteY6" fmla="*/ 266700 h 1397000"/>
              <a:gd name="connsiteX7" fmla="*/ 622300 w 2324100"/>
              <a:gd name="connsiteY7" fmla="*/ 393700 h 1397000"/>
              <a:gd name="connsiteX8" fmla="*/ 850900 w 2324100"/>
              <a:gd name="connsiteY8" fmla="*/ 419100 h 1397000"/>
              <a:gd name="connsiteX9" fmla="*/ 863600 w 2324100"/>
              <a:gd name="connsiteY9" fmla="*/ 546100 h 1397000"/>
              <a:gd name="connsiteX10" fmla="*/ 1092200 w 2324100"/>
              <a:gd name="connsiteY10" fmla="*/ 558800 h 1397000"/>
              <a:gd name="connsiteX11" fmla="*/ 1092200 w 2324100"/>
              <a:gd name="connsiteY11" fmla="*/ 711200 h 1397000"/>
              <a:gd name="connsiteX12" fmla="*/ 1358900 w 2324100"/>
              <a:gd name="connsiteY12" fmla="*/ 711200 h 1397000"/>
              <a:gd name="connsiteX13" fmla="*/ 1333500 w 2324100"/>
              <a:gd name="connsiteY13" fmla="*/ 838200 h 1397000"/>
              <a:gd name="connsiteX14" fmla="*/ 1587500 w 2324100"/>
              <a:gd name="connsiteY14" fmla="*/ 850900 h 1397000"/>
              <a:gd name="connsiteX15" fmla="*/ 1600200 w 2324100"/>
              <a:gd name="connsiteY15" fmla="*/ 990600 h 1397000"/>
              <a:gd name="connsiteX16" fmla="*/ 1828800 w 2324100"/>
              <a:gd name="connsiteY16" fmla="*/ 977900 h 1397000"/>
              <a:gd name="connsiteX17" fmla="*/ 1841500 w 2324100"/>
              <a:gd name="connsiteY17" fmla="*/ 1117600 h 1397000"/>
              <a:gd name="connsiteX18" fmla="*/ 2070100 w 2324100"/>
              <a:gd name="connsiteY18" fmla="*/ 1117600 h 1397000"/>
              <a:gd name="connsiteX19" fmla="*/ 2082800 w 2324100"/>
              <a:gd name="connsiteY19" fmla="*/ 1270000 h 1397000"/>
              <a:gd name="connsiteX20" fmla="*/ 2324100 w 2324100"/>
              <a:gd name="connsiteY20" fmla="*/ 1270000 h 1397000"/>
              <a:gd name="connsiteX21" fmla="*/ 2311400 w 2324100"/>
              <a:gd name="connsiteY21" fmla="*/ 1397000 h 1397000"/>
              <a:gd name="connsiteX22" fmla="*/ 0 w 2324100"/>
              <a:gd name="connsiteY22" fmla="*/ 13970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24100" h="1397000">
                <a:moveTo>
                  <a:pt x="0" y="1397000"/>
                </a:moveTo>
                <a:lnTo>
                  <a:pt x="0" y="0"/>
                </a:lnTo>
                <a:lnTo>
                  <a:pt x="152400" y="0"/>
                </a:lnTo>
                <a:lnTo>
                  <a:pt x="152400" y="152400"/>
                </a:lnTo>
                <a:lnTo>
                  <a:pt x="381000" y="139700"/>
                </a:lnTo>
                <a:lnTo>
                  <a:pt x="393700" y="266700"/>
                </a:lnTo>
                <a:lnTo>
                  <a:pt x="596900" y="266700"/>
                </a:lnTo>
                <a:lnTo>
                  <a:pt x="622300" y="393700"/>
                </a:lnTo>
                <a:lnTo>
                  <a:pt x="850900" y="419100"/>
                </a:lnTo>
                <a:lnTo>
                  <a:pt x="863600" y="546100"/>
                </a:lnTo>
                <a:lnTo>
                  <a:pt x="1092200" y="558800"/>
                </a:lnTo>
                <a:lnTo>
                  <a:pt x="1092200" y="711200"/>
                </a:lnTo>
                <a:lnTo>
                  <a:pt x="1358900" y="711200"/>
                </a:lnTo>
                <a:lnTo>
                  <a:pt x="1333500" y="838200"/>
                </a:lnTo>
                <a:lnTo>
                  <a:pt x="1587500" y="850900"/>
                </a:lnTo>
                <a:lnTo>
                  <a:pt x="1600200" y="990600"/>
                </a:lnTo>
                <a:lnTo>
                  <a:pt x="1828800" y="977900"/>
                </a:lnTo>
                <a:lnTo>
                  <a:pt x="1841500" y="1117600"/>
                </a:lnTo>
                <a:lnTo>
                  <a:pt x="2070100" y="1117600"/>
                </a:lnTo>
                <a:lnTo>
                  <a:pt x="2082800" y="1270000"/>
                </a:lnTo>
                <a:lnTo>
                  <a:pt x="2324100" y="1270000"/>
                </a:lnTo>
                <a:lnTo>
                  <a:pt x="2311400" y="1397000"/>
                </a:lnTo>
                <a:lnTo>
                  <a:pt x="0" y="1397000"/>
                </a:lnTo>
                <a:close/>
              </a:path>
            </a:pathLst>
          </a:custGeom>
          <a:solidFill>
            <a:srgbClr val="FFC000">
              <a:alpha val="6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64400" y="3035300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n</a:t>
            </a:r>
            <a:endParaRPr kumimoji="1" lang="ja-JP" altLang="en-US" sz="20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31000" y="24765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θ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ja-JP" b="1" dirty="0" smtClean="0"/>
              <a:t>Immersion grating for NIR</a:t>
            </a:r>
            <a:endParaRPr lang="ja-JP" altLang="en-US" b="1" dirty="0"/>
          </a:p>
        </p:txBody>
      </p:sp>
      <p:sp>
        <p:nvSpPr>
          <p:cNvPr id="153" name="Rectangle 3"/>
          <p:cNvSpPr txBox="1">
            <a:spLocks noChangeArrowheads="1"/>
          </p:cNvSpPr>
          <p:nvPr/>
        </p:nvSpPr>
        <p:spPr>
          <a:xfrm>
            <a:off x="431800" y="935038"/>
            <a:ext cx="8724900" cy="2697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IoA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U-Tokyo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</a:t>
            </a:r>
            <a:r>
              <a:rPr kumimoji="1" lang="en-US" altLang="ja-JP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Photocoding</a:t>
            </a:r>
            <a:r>
              <a:rPr kumimoji="1" lang="en-US" altLang="ja-JP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+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2200" b="1" dirty="0" err="1" smtClean="0">
                <a:solidFill>
                  <a:srgbClr val="0070C0"/>
                </a:solidFill>
              </a:rPr>
              <a:t>KyotoSangyo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-U </a:t>
            </a:r>
            <a:r>
              <a:rPr lang="en-US" altLang="ja-JP" sz="2200" dirty="0" smtClean="0"/>
              <a:t>+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 NTT-Advanced Technology </a:t>
            </a:r>
            <a:r>
              <a:rPr lang="en-US" altLang="ja-JP" sz="2200" dirty="0" smtClean="0">
                <a:solidFill>
                  <a:srgbClr val="0070C0"/>
                </a:solidFill>
              </a:rPr>
              <a:t>+</a:t>
            </a:r>
            <a:r>
              <a:rPr lang="en-US" altLang="ja-JP" sz="2200" b="1" dirty="0" smtClean="0">
                <a:solidFill>
                  <a:srgbClr val="0070C0"/>
                </a:solidFill>
              </a:rPr>
              <a:t>Lawrence Livermore National Laboratory</a:t>
            </a:r>
            <a:r>
              <a:rPr lang="en-US" altLang="ja-JP" sz="2200" dirty="0" smtClean="0">
                <a:solidFill>
                  <a:srgbClr val="0070C0"/>
                </a:solidFill>
              </a:rPr>
              <a:t> </a:t>
            </a:r>
            <a:r>
              <a:rPr lang="en-US" altLang="ja-JP" sz="2200" dirty="0" smtClean="0"/>
              <a:t>+ </a:t>
            </a:r>
            <a:r>
              <a:rPr kumimoji="1" lang="en-US" altLang="ja-JP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JAXA &amp; NAOJ</a:t>
            </a:r>
            <a:endParaRPr kumimoji="1" lang="ja-JP" altLang="en-US" sz="22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Since 2005</a:t>
            </a:r>
            <a:endParaRPr kumimoji="1" lang="ja-JP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400" dirty="0" smtClean="0"/>
              <a:t>Two types of substrate :  </a:t>
            </a:r>
            <a:r>
              <a:rPr lang="en-US" altLang="ja-JP" sz="2400" b="1" dirty="0" err="1" smtClean="0"/>
              <a:t>ZnSe</a:t>
            </a:r>
            <a:r>
              <a:rPr lang="en-US" altLang="ja-JP" sz="2400" dirty="0" smtClean="0"/>
              <a:t> (broad band),  </a:t>
            </a:r>
            <a:r>
              <a:rPr lang="en-US" altLang="ja-JP" sz="2400" b="1" dirty="0" smtClean="0"/>
              <a:t>Silicon</a:t>
            </a:r>
            <a:r>
              <a:rPr lang="en-US" altLang="ja-JP" sz="2400" dirty="0" smtClean="0"/>
              <a:t> (high </a:t>
            </a:r>
            <a:r>
              <a:rPr lang="en-US" altLang="ja-JP" sz="2400" b="1" dirty="0" smtClean="0"/>
              <a:t>n</a:t>
            </a:r>
            <a:r>
              <a:rPr lang="en-US" altLang="ja-JP" sz="2400" dirty="0" smtClean="0"/>
              <a:t>) 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400" dirty="0" smtClean="0"/>
              <a:t>Fabrication processes of grooves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altLang="ja-JP" sz="2200" dirty="0" smtClean="0"/>
              <a:t>        </a:t>
            </a:r>
            <a:r>
              <a:rPr lang="en-US" altLang="ja-JP" sz="2200" dirty="0" err="1" smtClean="0"/>
              <a:t>ZnSe</a:t>
            </a:r>
            <a:r>
              <a:rPr lang="en-US" altLang="ja-JP" sz="2200" dirty="0" smtClean="0"/>
              <a:t>     </a:t>
            </a:r>
            <a:r>
              <a:rPr lang="en-US" altLang="ja-JP" sz="2200" dirty="0" smtClean="0">
                <a:sym typeface="Wingdings" pitchFamily="2" charset="2"/>
              </a:rPr>
              <a:t>   </a:t>
            </a:r>
            <a:r>
              <a:rPr lang="en-US" altLang="ja-JP" sz="2200" dirty="0" err="1" smtClean="0"/>
              <a:t>nano</a:t>
            </a:r>
            <a:r>
              <a:rPr lang="en-US" altLang="ja-JP" sz="2200" dirty="0" smtClean="0"/>
              <a:t> precision </a:t>
            </a:r>
            <a:r>
              <a:rPr lang="en-US" altLang="ja-JP" sz="2200" b="1" dirty="0" smtClean="0"/>
              <a:t>fly-cutting</a:t>
            </a:r>
            <a:r>
              <a:rPr lang="en-US" altLang="ja-JP" sz="2200" dirty="0" smtClean="0"/>
              <a:t> technique  (</a:t>
            </a:r>
            <a:r>
              <a:rPr lang="en-US" altLang="ja-JP" sz="2200" dirty="0" err="1" smtClean="0"/>
              <a:t>LLNL</a:t>
            </a:r>
            <a:r>
              <a:rPr lang="en-US" altLang="ja-JP" sz="2200" dirty="0" smtClean="0"/>
              <a:t>)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altLang="ja-JP" sz="2200" dirty="0" smtClean="0"/>
              <a:t>        Silicon   </a:t>
            </a:r>
            <a:r>
              <a:rPr lang="en-US" altLang="ja-JP" sz="2200" dirty="0" smtClean="0">
                <a:sym typeface="Wingdings" pitchFamily="2" charset="2"/>
              </a:rPr>
              <a:t>  </a:t>
            </a:r>
            <a:r>
              <a:rPr lang="en-US" altLang="ja-JP" sz="2200" b="1" dirty="0" smtClean="0"/>
              <a:t>anisotropic etching </a:t>
            </a:r>
            <a:r>
              <a:rPr lang="en-US" altLang="ja-JP" sz="2200" dirty="0" smtClean="0"/>
              <a:t>+ photolithography (NTT-AT)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Succeeded in </a:t>
            </a:r>
            <a:r>
              <a:rPr lang="en-US" altLang="ja-JP" sz="2200" dirty="0" smtClean="0"/>
              <a:t>making high quality grooves with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methods</a:t>
            </a:r>
            <a:endParaRPr kumimoji="1" lang="en-US" altLang="ja-JP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 steps:   improve diffraction efficiency and </a:t>
            </a:r>
            <a:r>
              <a:rPr lang="en-US" altLang="ja-JP" sz="2200" noProof="0" dirty="0" smtClean="0"/>
              <a:t>assemble the elements </a:t>
            </a:r>
            <a:endParaRPr kumimoji="1" lang="en-US" altLang="ja-JP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 l="10306" t="14556" r="53698" b="26614"/>
          <a:stretch>
            <a:fillRect/>
          </a:stretch>
        </p:blipFill>
        <p:spPr bwMode="auto">
          <a:xfrm>
            <a:off x="6096000" y="4711700"/>
            <a:ext cx="2643112" cy="181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1" y="4683776"/>
            <a:ext cx="2425700" cy="189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061" y="4678461"/>
            <a:ext cx="2318339" cy="187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テキスト ボックス 3"/>
          <p:cNvSpPr txBox="1">
            <a:spLocks noChangeArrowheads="1"/>
          </p:cNvSpPr>
          <p:nvPr/>
        </p:nvSpPr>
        <p:spPr bwMode="auto">
          <a:xfrm>
            <a:off x="1244600" y="6488668"/>
            <a:ext cx="1917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Grooves on </a:t>
            </a:r>
            <a:r>
              <a:rPr lang="en-US" altLang="ja-JP" b="1" dirty="0" err="1" smtClean="0"/>
              <a:t>ZnSe</a:t>
            </a:r>
            <a:endParaRPr lang="ja-JP" altLang="en-US" b="1" dirty="0"/>
          </a:p>
        </p:txBody>
      </p:sp>
      <p:sp>
        <p:nvSpPr>
          <p:cNvPr id="46" name="テキスト ボックス 3"/>
          <p:cNvSpPr txBox="1">
            <a:spLocks noChangeArrowheads="1"/>
          </p:cNvSpPr>
          <p:nvPr/>
        </p:nvSpPr>
        <p:spPr bwMode="auto">
          <a:xfrm>
            <a:off x="3657600" y="6488668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Grooves on Silicon</a:t>
            </a:r>
            <a:endParaRPr lang="ja-JP" altLang="en-US" b="1" dirty="0"/>
          </a:p>
        </p:txBody>
      </p:sp>
      <p:sp>
        <p:nvSpPr>
          <p:cNvPr id="47" name="テキスト ボックス 3"/>
          <p:cNvSpPr txBox="1">
            <a:spLocks noChangeArrowheads="1"/>
          </p:cNvSpPr>
          <p:nvPr/>
        </p:nvSpPr>
        <p:spPr bwMode="auto">
          <a:xfrm>
            <a:off x="6121400" y="6488668"/>
            <a:ext cx="2755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Silicon immersion grating</a:t>
            </a:r>
            <a:endParaRPr lang="ja-JP" altLang="en-US" b="1" dirty="0"/>
          </a:p>
        </p:txBody>
      </p:sp>
      <p:sp>
        <p:nvSpPr>
          <p:cNvPr id="50" name="テキスト ボックス 3"/>
          <p:cNvSpPr txBox="1">
            <a:spLocks noChangeArrowheads="1"/>
          </p:cNvSpPr>
          <p:nvPr/>
        </p:nvSpPr>
        <p:spPr bwMode="auto">
          <a:xfrm>
            <a:off x="6184900" y="6145768"/>
            <a:ext cx="2755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Silicon prism</a:t>
            </a:r>
            <a:endParaRPr lang="ja-JP" altLang="en-US" b="1" dirty="0"/>
          </a:p>
        </p:txBody>
      </p:sp>
      <p:sp>
        <p:nvSpPr>
          <p:cNvPr id="51" name="テキスト ボックス 3"/>
          <p:cNvSpPr txBox="1">
            <a:spLocks noChangeArrowheads="1"/>
          </p:cNvSpPr>
          <p:nvPr/>
        </p:nvSpPr>
        <p:spPr bwMode="auto">
          <a:xfrm>
            <a:off x="6388100" y="4736068"/>
            <a:ext cx="165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Silicon grating</a:t>
            </a:r>
            <a:endParaRPr lang="ja-JP" altLang="en-US" b="1" dirty="0"/>
          </a:p>
        </p:txBody>
      </p:sp>
      <p:sp>
        <p:nvSpPr>
          <p:cNvPr id="52" name="テキスト ボックス 3"/>
          <p:cNvSpPr txBox="1">
            <a:spLocks noChangeArrowheads="1"/>
          </p:cNvSpPr>
          <p:nvPr/>
        </p:nvSpPr>
        <p:spPr bwMode="auto">
          <a:xfrm>
            <a:off x="7848600" y="5815568"/>
            <a:ext cx="1054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Optical</a:t>
            </a:r>
          </a:p>
          <a:p>
            <a:r>
              <a:rPr lang="en-US" altLang="ja-JP" b="1" dirty="0" smtClean="0"/>
              <a:t>contact</a:t>
            </a:r>
            <a:endParaRPr lang="ja-JP" altLang="en-US" b="1" dirty="0"/>
          </a:p>
        </p:txBody>
      </p:sp>
      <p:cxnSp>
        <p:nvCxnSpPr>
          <p:cNvPr id="54" name="直線矢印コネクタ 53"/>
          <p:cNvCxnSpPr>
            <a:stCxn id="52" idx="1"/>
          </p:cNvCxnSpPr>
          <p:nvPr/>
        </p:nvCxnSpPr>
        <p:spPr>
          <a:xfrm rot="10800000">
            <a:off x="7442200" y="5664200"/>
            <a:ext cx="406400" cy="4745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3"/>
          <p:cNvSpPr txBox="1">
            <a:spLocks noChangeArrowheads="1"/>
          </p:cNvSpPr>
          <p:nvPr/>
        </p:nvSpPr>
        <p:spPr bwMode="auto">
          <a:xfrm>
            <a:off x="7353300" y="5142468"/>
            <a:ext cx="1054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Au</a:t>
            </a:r>
            <a:endParaRPr lang="ja-JP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円/楕円 46"/>
          <p:cNvSpPr/>
          <p:nvPr/>
        </p:nvSpPr>
        <p:spPr>
          <a:xfrm>
            <a:off x="1473200" y="2324100"/>
            <a:ext cx="6438900" cy="30861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コネクタ 56"/>
          <p:cNvCxnSpPr/>
          <p:nvPr/>
        </p:nvCxnSpPr>
        <p:spPr>
          <a:xfrm>
            <a:off x="3594100" y="4241800"/>
            <a:ext cx="1460500" cy="6477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L 字 53"/>
          <p:cNvSpPr/>
          <p:nvPr/>
        </p:nvSpPr>
        <p:spPr>
          <a:xfrm flipH="1">
            <a:off x="4521200" y="2108200"/>
            <a:ext cx="4330700" cy="4330700"/>
          </a:xfrm>
          <a:prstGeom prst="corner">
            <a:avLst>
              <a:gd name="adj1" fmla="val 21084"/>
              <a:gd name="adj2" fmla="val 9036"/>
            </a:avLst>
          </a:prstGeom>
          <a:solidFill>
            <a:srgbClr val="FFC000">
              <a:alpha val="56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L 字 52"/>
          <p:cNvSpPr/>
          <p:nvPr/>
        </p:nvSpPr>
        <p:spPr>
          <a:xfrm>
            <a:off x="177800" y="2108200"/>
            <a:ext cx="4330700" cy="4330700"/>
          </a:xfrm>
          <a:prstGeom prst="corner">
            <a:avLst>
              <a:gd name="adj1" fmla="val 21084"/>
              <a:gd name="adj2" fmla="val 9036"/>
            </a:avLst>
          </a:prstGeom>
          <a:solidFill>
            <a:srgbClr val="00B0F0">
              <a:alpha val="56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/>
          <p:nvPr/>
        </p:nvCxnSpPr>
        <p:spPr>
          <a:xfrm flipV="1">
            <a:off x="4089400" y="3111500"/>
            <a:ext cx="1181100" cy="6477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3784600" y="3746500"/>
            <a:ext cx="1574800" cy="1651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1" idx="2"/>
          </p:cNvCxnSpPr>
          <p:nvPr/>
        </p:nvCxnSpPr>
        <p:spPr>
          <a:xfrm rot="16200000" flipH="1">
            <a:off x="4617179" y="3448780"/>
            <a:ext cx="240268" cy="170137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角丸四角形 3"/>
          <p:cNvSpPr/>
          <p:nvPr/>
        </p:nvSpPr>
        <p:spPr>
          <a:xfrm>
            <a:off x="2438400" y="3327400"/>
            <a:ext cx="1930400" cy="1346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3009900" y="3987800"/>
            <a:ext cx="863600" cy="304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022600" y="4292600"/>
            <a:ext cx="901700" cy="1397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890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Basic developments expand community</a:t>
            </a:r>
            <a:br>
              <a:rPr kumimoji="1" lang="en-US" altLang="ja-JP" b="1" dirty="0" smtClean="0"/>
            </a:br>
            <a:r>
              <a:rPr lang="en-US" altLang="ja-JP" b="1" dirty="0" smtClean="0"/>
              <a:t>and build a strong foundation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95600" y="3403600"/>
            <a:ext cx="94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U-</a:t>
            </a:r>
            <a:r>
              <a:rPr kumimoji="1" lang="en-US" altLang="ja-JP" b="1" dirty="0" err="1" smtClean="0"/>
              <a:t>tokyo</a:t>
            </a:r>
            <a:endParaRPr kumimoji="1" lang="ja-JP" altLang="en-US" b="1" dirty="0"/>
          </a:p>
        </p:txBody>
      </p:sp>
      <p:sp>
        <p:nvSpPr>
          <p:cNvPr id="6" name="円/楕円 5"/>
          <p:cNvSpPr/>
          <p:nvPr/>
        </p:nvSpPr>
        <p:spPr>
          <a:xfrm>
            <a:off x="2565400" y="3924300"/>
            <a:ext cx="850900" cy="698500"/>
          </a:xfrm>
          <a:prstGeom prst="ellipse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03500" y="417830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Hongo</a:t>
            </a:r>
            <a:endParaRPr kumimoji="1" lang="ja-JP" altLang="en-US" b="1" dirty="0"/>
          </a:p>
        </p:txBody>
      </p:sp>
      <p:sp>
        <p:nvSpPr>
          <p:cNvPr id="9" name="円/楕円 8"/>
          <p:cNvSpPr/>
          <p:nvPr/>
        </p:nvSpPr>
        <p:spPr>
          <a:xfrm>
            <a:off x="3568700" y="3835400"/>
            <a:ext cx="622300" cy="3556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0" name="円/楕円 9"/>
          <p:cNvSpPr/>
          <p:nvPr/>
        </p:nvSpPr>
        <p:spPr>
          <a:xfrm>
            <a:off x="3594100" y="4254500"/>
            <a:ext cx="596900" cy="3556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30500" y="39370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/>
              <a:t>IoA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30600" y="381000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Lab A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6000" y="421640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Lab B</a:t>
            </a:r>
            <a:endParaRPr kumimoji="1" lang="ja-JP" altLang="en-US" b="1" dirty="0"/>
          </a:p>
        </p:txBody>
      </p:sp>
      <p:sp>
        <p:nvSpPr>
          <p:cNvPr id="18" name="円/楕円 17"/>
          <p:cNvSpPr/>
          <p:nvPr/>
        </p:nvSpPr>
        <p:spPr>
          <a:xfrm>
            <a:off x="1054100" y="24511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43000" y="25019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20" name="円/楕円 19"/>
          <p:cNvSpPr/>
          <p:nvPr/>
        </p:nvSpPr>
        <p:spPr>
          <a:xfrm>
            <a:off x="673100" y="33528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6600" y="34036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22" name="円/楕円 21"/>
          <p:cNvSpPr/>
          <p:nvPr/>
        </p:nvSpPr>
        <p:spPr>
          <a:xfrm>
            <a:off x="1003300" y="44069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92200" y="44577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24" name="円/楕円 23"/>
          <p:cNvSpPr/>
          <p:nvPr/>
        </p:nvSpPr>
        <p:spPr>
          <a:xfrm>
            <a:off x="2819400" y="22860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08300" y="23368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26" name="角丸四角形 25"/>
          <p:cNvSpPr/>
          <p:nvPr/>
        </p:nvSpPr>
        <p:spPr>
          <a:xfrm>
            <a:off x="5054600" y="3390900"/>
            <a:ext cx="1409700" cy="50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07000" y="3454400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University</a:t>
            </a:r>
            <a:endParaRPr kumimoji="1" lang="ja-JP" altLang="en-US" b="1" dirty="0"/>
          </a:p>
        </p:txBody>
      </p:sp>
      <p:sp>
        <p:nvSpPr>
          <p:cNvPr id="28" name="角丸四角形 27"/>
          <p:cNvSpPr/>
          <p:nvPr/>
        </p:nvSpPr>
        <p:spPr>
          <a:xfrm>
            <a:off x="5054600" y="4089400"/>
            <a:ext cx="1409700" cy="50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07000" y="4152900"/>
            <a:ext cx="9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Institute</a:t>
            </a:r>
            <a:endParaRPr kumimoji="1" lang="ja-JP" altLang="en-US" b="1" dirty="0"/>
          </a:p>
        </p:txBody>
      </p:sp>
      <p:sp>
        <p:nvSpPr>
          <p:cNvPr id="30" name="角丸四角形 29"/>
          <p:cNvSpPr/>
          <p:nvPr/>
        </p:nvSpPr>
        <p:spPr>
          <a:xfrm>
            <a:off x="5041900" y="2717800"/>
            <a:ext cx="1409700" cy="50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94300" y="2781300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University</a:t>
            </a:r>
            <a:endParaRPr kumimoji="1" lang="ja-JP" altLang="en-US" b="1" dirty="0"/>
          </a:p>
        </p:txBody>
      </p:sp>
      <p:sp>
        <p:nvSpPr>
          <p:cNvPr id="38" name="円/楕円 37"/>
          <p:cNvSpPr/>
          <p:nvPr/>
        </p:nvSpPr>
        <p:spPr>
          <a:xfrm>
            <a:off x="4648200" y="20320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737100" y="20828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40" name="円/楕円 39"/>
          <p:cNvSpPr/>
          <p:nvPr/>
        </p:nvSpPr>
        <p:spPr>
          <a:xfrm>
            <a:off x="6692900" y="26797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781800" y="27305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42" name="円/楕円 41"/>
          <p:cNvSpPr/>
          <p:nvPr/>
        </p:nvSpPr>
        <p:spPr>
          <a:xfrm>
            <a:off x="6896100" y="35560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985000" y="36068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44" name="円/楕円 43"/>
          <p:cNvSpPr/>
          <p:nvPr/>
        </p:nvSpPr>
        <p:spPr>
          <a:xfrm>
            <a:off x="6731000" y="4495800"/>
            <a:ext cx="1257300" cy="5334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819900" y="454660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Company</a:t>
            </a:r>
            <a:endParaRPr kumimoji="1" lang="ja-JP" altLang="en-US" b="1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044700" y="5676900"/>
            <a:ext cx="1107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NAOJ</a:t>
            </a:r>
            <a:endParaRPr kumimoji="1" lang="ja-JP" altLang="en-US" sz="3200" b="1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740400" y="5689600"/>
            <a:ext cx="1034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JAXA</a:t>
            </a:r>
            <a:endParaRPr kumimoji="1" lang="ja-JP" altLang="en-US" sz="3200" b="1" dirty="0"/>
          </a:p>
        </p:txBody>
      </p:sp>
      <p:sp>
        <p:nvSpPr>
          <p:cNvPr id="55" name="角丸四角形 54"/>
          <p:cNvSpPr/>
          <p:nvPr/>
        </p:nvSpPr>
        <p:spPr>
          <a:xfrm>
            <a:off x="4648200" y="4686300"/>
            <a:ext cx="1409700" cy="50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800600" y="4749800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University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ako\Desktop\P1010059.jpg"/>
          <p:cNvPicPr>
            <a:picLocks noChangeAspect="1" noChangeArrowheads="1"/>
          </p:cNvPicPr>
          <p:nvPr/>
        </p:nvPicPr>
        <p:blipFill>
          <a:blip r:embed="rId2" cstate="print">
            <a:lum bright="15000" contrast="16000"/>
          </a:blip>
          <a:srcRect/>
          <a:stretch>
            <a:fillRect/>
          </a:stretch>
        </p:blipFill>
        <p:spPr bwMode="auto">
          <a:xfrm>
            <a:off x="0" y="-1"/>
            <a:ext cx="5041900" cy="37814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7" name="Picture 3" descr="C:\Users\sako\Desktop\captaincook_1.jpg"/>
          <p:cNvPicPr>
            <a:picLocks noChangeAspect="1" noChangeArrowheads="1"/>
          </p:cNvPicPr>
          <p:nvPr/>
        </p:nvPicPr>
        <p:blipFill>
          <a:blip r:embed="rId3" cstate="print"/>
          <a:srcRect l="8573" t="16715" r="5620" b="5764"/>
          <a:stretch>
            <a:fillRect/>
          </a:stretch>
        </p:blipFill>
        <p:spPr bwMode="auto">
          <a:xfrm>
            <a:off x="0" y="3441700"/>
            <a:ext cx="5041900" cy="34163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0" name="Picture 6" descr="C:\Users\sako\Desktop\P1010015.JPG"/>
          <p:cNvPicPr>
            <a:picLocks noChangeAspect="1" noChangeArrowheads="1"/>
          </p:cNvPicPr>
          <p:nvPr/>
        </p:nvPicPr>
        <p:blipFill>
          <a:blip r:embed="rId4" cstate="print">
            <a:lum bright="10000" contrast="19000"/>
          </a:blip>
          <a:srcRect/>
          <a:stretch>
            <a:fillRect/>
          </a:stretch>
        </p:blipFill>
        <p:spPr bwMode="auto">
          <a:xfrm>
            <a:off x="5120640" y="1"/>
            <a:ext cx="4023360" cy="3017520"/>
          </a:xfrm>
          <a:prstGeom prst="rect">
            <a:avLst/>
          </a:prstGeom>
          <a:noFill/>
        </p:spPr>
      </p:pic>
      <p:pic>
        <p:nvPicPr>
          <p:cNvPr id="1029" name="Picture 5" descr="C:\Users\sako\Desktop\bondance_8.jpg"/>
          <p:cNvPicPr>
            <a:picLocks noChangeAspect="1" noChangeArrowheads="1"/>
          </p:cNvPicPr>
          <p:nvPr/>
        </p:nvPicPr>
        <p:blipFill>
          <a:blip r:embed="rId5" cstate="print"/>
          <a:srcRect t="14221" r="40181"/>
          <a:stretch>
            <a:fillRect/>
          </a:stretch>
        </p:blipFill>
        <p:spPr bwMode="auto">
          <a:xfrm>
            <a:off x="5105400" y="2514600"/>
            <a:ext cx="40386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 descr="fire_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7425" y="3270526"/>
            <a:ext cx="2200275" cy="2869924"/>
          </a:xfrm>
          <a:prstGeom prst="rect">
            <a:avLst/>
          </a:prstGeom>
        </p:spPr>
      </p:pic>
      <p:pic>
        <p:nvPicPr>
          <p:cNvPr id="58" name="図 57" descr="fire_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1025" y="3295926"/>
            <a:ext cx="2200275" cy="28699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000" y="0"/>
            <a:ext cx="84328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Universities are highly-responsive</a:t>
            </a:r>
            <a:endParaRPr kumimoji="1" lang="ja-JP" altLang="en-US" b="1" dirty="0"/>
          </a:p>
        </p:txBody>
      </p:sp>
      <p:grpSp>
        <p:nvGrpSpPr>
          <p:cNvPr id="48" name="グループ化 47"/>
          <p:cNvGrpSpPr/>
          <p:nvPr/>
        </p:nvGrpSpPr>
        <p:grpSpPr>
          <a:xfrm>
            <a:off x="2133600" y="4261212"/>
            <a:ext cx="4686300" cy="2380887"/>
            <a:chOff x="177800" y="1816100"/>
            <a:chExt cx="8674100" cy="4406900"/>
          </a:xfrm>
        </p:grpSpPr>
        <p:sp>
          <p:nvSpPr>
            <p:cNvPr id="47" name="円/楕円 46"/>
            <p:cNvSpPr/>
            <p:nvPr/>
          </p:nvSpPr>
          <p:spPr>
            <a:xfrm>
              <a:off x="1473200" y="2108200"/>
              <a:ext cx="6438900" cy="3086100"/>
            </a:xfrm>
            <a:prstGeom prst="ellipse">
              <a:avLst/>
            </a:prstGeom>
            <a:solidFill>
              <a:srgbClr val="FFFF00">
                <a:alpha val="83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  <p:cxnSp>
          <p:nvCxnSpPr>
            <p:cNvPr id="57" name="直線コネクタ 56"/>
            <p:cNvCxnSpPr/>
            <p:nvPr/>
          </p:nvCxnSpPr>
          <p:spPr>
            <a:xfrm>
              <a:off x="3594100" y="4025900"/>
              <a:ext cx="1460500" cy="6477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 字 53"/>
            <p:cNvSpPr/>
            <p:nvPr/>
          </p:nvSpPr>
          <p:spPr>
            <a:xfrm flipH="1">
              <a:off x="4521200" y="1892300"/>
              <a:ext cx="4330700" cy="4330700"/>
            </a:xfrm>
            <a:prstGeom prst="corner">
              <a:avLst>
                <a:gd name="adj1" fmla="val 21084"/>
                <a:gd name="adj2" fmla="val 9036"/>
              </a:avLst>
            </a:prstGeom>
            <a:solidFill>
              <a:srgbClr val="FFC000">
                <a:alpha val="56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  <p:sp>
          <p:nvSpPr>
            <p:cNvPr id="53" name="L 字 52"/>
            <p:cNvSpPr/>
            <p:nvPr/>
          </p:nvSpPr>
          <p:spPr>
            <a:xfrm>
              <a:off x="177800" y="1892300"/>
              <a:ext cx="4330700" cy="4330700"/>
            </a:xfrm>
            <a:prstGeom prst="corner">
              <a:avLst>
                <a:gd name="adj1" fmla="val 21084"/>
                <a:gd name="adj2" fmla="val 9036"/>
              </a:avLst>
            </a:prstGeom>
            <a:solidFill>
              <a:srgbClr val="00B0F0">
                <a:alpha val="56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4089400" y="2895600"/>
              <a:ext cx="1181100" cy="6477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3784600" y="3530600"/>
              <a:ext cx="1574800" cy="1651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>
              <a:stCxn id="11" idx="2"/>
            </p:cNvCxnSpPr>
            <p:nvPr/>
          </p:nvCxnSpPr>
          <p:spPr>
            <a:xfrm rot="16200000" flipH="1">
              <a:off x="4675975" y="3291671"/>
              <a:ext cx="182339" cy="164171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角丸四角形 3"/>
            <p:cNvSpPr/>
            <p:nvPr/>
          </p:nvSpPr>
          <p:spPr>
            <a:xfrm>
              <a:off x="2438400" y="3111500"/>
              <a:ext cx="1930400" cy="1346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cxnSp>
          <p:nvCxnSpPr>
            <p:cNvPr id="14" name="直線コネクタ 13"/>
            <p:cNvCxnSpPr/>
            <p:nvPr/>
          </p:nvCxnSpPr>
          <p:spPr>
            <a:xfrm flipV="1">
              <a:off x="3009900" y="3771900"/>
              <a:ext cx="863600" cy="3048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022600" y="4076700"/>
              <a:ext cx="901700" cy="1397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2895600" y="3187699"/>
              <a:ext cx="1056873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U-</a:t>
              </a:r>
              <a:r>
                <a:rPr kumimoji="1" lang="en-US" altLang="ja-JP" sz="900" b="1" dirty="0" err="1" smtClean="0"/>
                <a:t>tokyo</a:t>
              </a:r>
              <a:endParaRPr kumimoji="1" lang="ja-JP" altLang="en-US" sz="900" b="1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2565400" y="3708400"/>
              <a:ext cx="850900" cy="698500"/>
            </a:xfrm>
            <a:prstGeom prst="ellipse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603499" y="3962399"/>
              <a:ext cx="923355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Hongo</a:t>
              </a:r>
              <a:endParaRPr kumimoji="1" lang="ja-JP" altLang="en-US" sz="900" b="1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568700" y="3619500"/>
              <a:ext cx="622300" cy="35560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3594100" y="4038600"/>
              <a:ext cx="596900" cy="35560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730500" y="3721100"/>
              <a:ext cx="644448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err="1" smtClean="0"/>
                <a:t>IoA</a:t>
              </a:r>
              <a:endParaRPr kumimoji="1" lang="ja-JP" altLang="en-US" sz="900" b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530601" y="3594099"/>
              <a:ext cx="831376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Lab A</a:t>
              </a:r>
              <a:endParaRPr kumimoji="1" lang="ja-JP" altLang="en-US" sz="900" b="1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555999" y="4000499"/>
              <a:ext cx="81950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Lab B</a:t>
              </a:r>
              <a:endParaRPr kumimoji="1" lang="ja-JP" altLang="en-US" sz="900" b="1" dirty="0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054100" y="22352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142999" y="2286000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673100" y="31369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36600" y="3187699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003300" y="41910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092200" y="4241800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2819400" y="20701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908301" y="2120899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5054600" y="3175000"/>
              <a:ext cx="1409700" cy="508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206999" y="3238500"/>
              <a:ext cx="1249733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University</a:t>
              </a:r>
              <a:endParaRPr kumimoji="1" lang="ja-JP" altLang="en-US" sz="900" b="1" dirty="0"/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5054600" y="3873500"/>
              <a:ext cx="1409700" cy="508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206999" y="3937000"/>
              <a:ext cx="1098412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Institute</a:t>
              </a:r>
              <a:endParaRPr kumimoji="1" lang="ja-JP" altLang="en-US" sz="900" b="1" dirty="0"/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5041900" y="2501900"/>
              <a:ext cx="1409700" cy="508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194300" y="2565399"/>
              <a:ext cx="1249733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University</a:t>
              </a:r>
              <a:endParaRPr kumimoji="1" lang="ja-JP" altLang="en-US" sz="900" b="1" dirty="0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4648200" y="18161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737101" y="1866899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6692900" y="24638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781799" y="2514600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6896100" y="33401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6985000" y="3390900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6731000" y="4279900"/>
              <a:ext cx="12573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6819899" y="4330699"/>
              <a:ext cx="1184457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Company</a:t>
              </a:r>
              <a:endParaRPr kumimoji="1" lang="ja-JP" altLang="en-US" sz="900" b="1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044700" y="5461000"/>
              <a:ext cx="981984" cy="512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/>
                <a:t>NAOJ</a:t>
              </a:r>
              <a:endParaRPr kumimoji="1" lang="ja-JP" altLang="en-US" sz="1200" b="1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5740400" y="5473701"/>
              <a:ext cx="931899" cy="512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/>
                <a:t>JAXA</a:t>
              </a:r>
              <a:endParaRPr kumimoji="1" lang="ja-JP" altLang="en-US" sz="1200" b="1" dirty="0"/>
            </a:p>
          </p:txBody>
        </p:sp>
        <p:sp>
          <p:nvSpPr>
            <p:cNvPr id="55" name="角丸四角形 54"/>
            <p:cNvSpPr/>
            <p:nvPr/>
          </p:nvSpPr>
          <p:spPr>
            <a:xfrm>
              <a:off x="4648200" y="4470400"/>
              <a:ext cx="1409700" cy="508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4800599" y="4533900"/>
              <a:ext cx="1249733" cy="42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/>
                <a:t>University</a:t>
              </a:r>
              <a:endParaRPr kumimoji="1" lang="ja-JP" altLang="en-US" sz="900" b="1" dirty="0"/>
            </a:p>
          </p:txBody>
        </p:sp>
      </p:grpSp>
      <p:sp>
        <p:nvSpPr>
          <p:cNvPr id="50" name="タイトル 1"/>
          <p:cNvSpPr txBox="1">
            <a:spLocks/>
          </p:cNvSpPr>
          <p:nvPr/>
        </p:nvSpPr>
        <p:spPr>
          <a:xfrm>
            <a:off x="685800" y="1214438"/>
            <a:ext cx="7950200" cy="1643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altLang="ja-JP" sz="3200" b="1" dirty="0" smtClean="0">
                <a:latin typeface="+mj-lt"/>
                <a:ea typeface="+mj-ea"/>
                <a:cs typeface="+mj-cs"/>
              </a:rPr>
              <a:t>  While energy sources are present,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3200" b="1" dirty="0" smtClean="0">
                <a:latin typeface="+mj-lt"/>
                <a:ea typeface="+mj-ea"/>
                <a:cs typeface="+mj-cs"/>
              </a:rPr>
              <a:t>      the responses are continued.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タイトル 1"/>
          <p:cNvSpPr txBox="1">
            <a:spLocks/>
          </p:cNvSpPr>
          <p:nvPr/>
        </p:nvSpPr>
        <p:spPr>
          <a:xfrm>
            <a:off x="660400" y="2497138"/>
            <a:ext cx="7950200" cy="1135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altLang="ja-JP" sz="3200" b="1" dirty="0" smtClean="0">
                <a:latin typeface="+mj-lt"/>
                <a:ea typeface="+mj-ea"/>
                <a:cs typeface="+mj-cs"/>
              </a:rPr>
              <a:t>   Continuous and widespread supports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 smtClean="0">
                <a:latin typeface="+mj-lt"/>
                <a:ea typeface="+mj-ea"/>
                <a:cs typeface="+mj-cs"/>
              </a:rPr>
              <a:t>       to the basic developments are important. 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allAtOnce"/>
      <p:bldP spid="5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33506" t="4208" r="14662" b="-4794"/>
          <a:stretch>
            <a:fillRect/>
          </a:stretch>
        </p:blipFill>
        <p:spPr bwMode="auto">
          <a:xfrm>
            <a:off x="5600700" y="1587500"/>
            <a:ext cx="3272142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lum bright="-1000" contrast="12000"/>
          </a:blip>
          <a:srcRect/>
          <a:stretch>
            <a:fillRect/>
          </a:stretch>
        </p:blipFill>
        <p:spPr bwMode="auto">
          <a:xfrm>
            <a:off x="5641975" y="2920337"/>
            <a:ext cx="1749425" cy="182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b="1" dirty="0" smtClean="0"/>
              <a:t>Summary</a:t>
            </a:r>
            <a:endParaRPr kumimoji="1" lang="ja-JP" altLang="en-US" b="1" dirty="0"/>
          </a:p>
        </p:txBody>
      </p:sp>
      <p:grpSp>
        <p:nvGrpSpPr>
          <p:cNvPr id="53" name="グループ化 52"/>
          <p:cNvGrpSpPr/>
          <p:nvPr/>
        </p:nvGrpSpPr>
        <p:grpSpPr>
          <a:xfrm>
            <a:off x="5588000" y="4103377"/>
            <a:ext cx="3263900" cy="2348223"/>
            <a:chOff x="4000500" y="3270526"/>
            <a:chExt cx="4686300" cy="3371573"/>
          </a:xfrm>
        </p:grpSpPr>
        <p:pic>
          <p:nvPicPr>
            <p:cNvPr id="4" name="図 3" descr="fire_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4325" y="3270526"/>
              <a:ext cx="2200275" cy="2869924"/>
            </a:xfrm>
            <a:prstGeom prst="rect">
              <a:avLst/>
            </a:prstGeom>
          </p:spPr>
        </p:pic>
        <p:pic>
          <p:nvPicPr>
            <p:cNvPr id="5" name="図 4" descr="fire_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7925" y="3295926"/>
              <a:ext cx="2200275" cy="2869924"/>
            </a:xfrm>
            <a:prstGeom prst="rect">
              <a:avLst/>
            </a:prstGeom>
          </p:spPr>
        </p:pic>
        <p:grpSp>
          <p:nvGrpSpPr>
            <p:cNvPr id="6" name="グループ化 5"/>
            <p:cNvGrpSpPr/>
            <p:nvPr/>
          </p:nvGrpSpPr>
          <p:grpSpPr>
            <a:xfrm>
              <a:off x="4000500" y="4261212"/>
              <a:ext cx="4686300" cy="2380887"/>
              <a:chOff x="177800" y="1816100"/>
              <a:chExt cx="8674100" cy="4406900"/>
            </a:xfrm>
          </p:grpSpPr>
          <p:sp>
            <p:nvSpPr>
              <p:cNvPr id="7" name="円/楕円 6"/>
              <p:cNvSpPr/>
              <p:nvPr/>
            </p:nvSpPr>
            <p:spPr>
              <a:xfrm>
                <a:off x="1473200" y="2108200"/>
                <a:ext cx="6438900" cy="3086100"/>
              </a:xfrm>
              <a:prstGeom prst="ellipse">
                <a:avLst/>
              </a:prstGeom>
              <a:solidFill>
                <a:srgbClr val="FFFF00">
                  <a:alpha val="83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cxnSp>
            <p:nvCxnSpPr>
              <p:cNvPr id="8" name="直線コネクタ 7"/>
              <p:cNvCxnSpPr/>
              <p:nvPr/>
            </p:nvCxnSpPr>
            <p:spPr>
              <a:xfrm>
                <a:off x="3594100" y="4025900"/>
                <a:ext cx="1460500" cy="64770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flipV="1">
                <a:off x="4089400" y="2895600"/>
                <a:ext cx="1181100" cy="64770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flipV="1">
                <a:off x="3784600" y="3530600"/>
                <a:ext cx="1574800" cy="16510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>
                <a:stCxn id="23" idx="2"/>
              </p:cNvCxnSpPr>
              <p:nvPr/>
            </p:nvCxnSpPr>
            <p:spPr>
              <a:xfrm rot="5400000" flipH="1" flipV="1">
                <a:off x="4855792" y="3475339"/>
                <a:ext cx="3869" cy="1460562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角丸四角形 13"/>
              <p:cNvSpPr/>
              <p:nvPr/>
            </p:nvSpPr>
            <p:spPr>
              <a:xfrm>
                <a:off x="2438400" y="3111500"/>
                <a:ext cx="1930400" cy="1346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cxnSp>
            <p:nvCxnSpPr>
              <p:cNvPr id="15" name="直線コネクタ 14"/>
              <p:cNvCxnSpPr/>
              <p:nvPr/>
            </p:nvCxnSpPr>
            <p:spPr>
              <a:xfrm flipV="1">
                <a:off x="3009900" y="3771900"/>
                <a:ext cx="863600" cy="30480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>
                <a:off x="3022600" y="4076700"/>
                <a:ext cx="901700" cy="13970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/>
              <p:cNvSpPr txBox="1"/>
              <p:nvPr/>
            </p:nvSpPr>
            <p:spPr>
              <a:xfrm>
                <a:off x="2895601" y="3187700"/>
                <a:ext cx="1517456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U-</a:t>
                </a:r>
                <a:r>
                  <a:rPr kumimoji="1" lang="en-US" altLang="ja-JP" sz="900" b="1" dirty="0" err="1" smtClean="0"/>
                  <a:t>tokyo</a:t>
                </a:r>
                <a:endParaRPr kumimoji="1" lang="ja-JP" altLang="en-US" sz="900" b="1" dirty="0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2565400" y="3708400"/>
                <a:ext cx="850900" cy="698500"/>
              </a:xfrm>
              <a:prstGeom prst="ellipse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2603500" y="3962400"/>
                <a:ext cx="132575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Hongo</a:t>
                </a:r>
                <a:endParaRPr kumimoji="1" lang="ja-JP" altLang="en-US" sz="900" b="1" dirty="0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3568700" y="3619500"/>
                <a:ext cx="622300" cy="355600"/>
              </a:xfrm>
              <a:prstGeom prst="ellipse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3594100" y="4038600"/>
                <a:ext cx="596900" cy="355600"/>
              </a:xfrm>
              <a:prstGeom prst="ellipse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2730501" y="3721099"/>
                <a:ext cx="925298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err="1" smtClean="0"/>
                  <a:t>IoA</a:t>
                </a:r>
                <a:endParaRPr kumimoji="1" lang="ja-JP" altLang="en-US" sz="900" b="1" dirty="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3530602" y="3594098"/>
                <a:ext cx="1193687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Lab A</a:t>
                </a:r>
                <a:endParaRPr kumimoji="1" lang="ja-JP" altLang="en-US" sz="900" b="1" dirty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3555998" y="4000499"/>
                <a:ext cx="1176647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Lab B</a:t>
                </a:r>
                <a:endParaRPr kumimoji="1" lang="ja-JP" altLang="en-US" sz="900" b="1" dirty="0"/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1054100" y="22352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1142999" y="2285999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673100" y="31369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736600" y="3187700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1003300" y="41910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1092199" y="4241800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2819400" y="20701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2908301" y="2120899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33" name="角丸四角形 32"/>
              <p:cNvSpPr/>
              <p:nvPr/>
            </p:nvSpPr>
            <p:spPr>
              <a:xfrm>
                <a:off x="5054600" y="3175000"/>
                <a:ext cx="1409700" cy="5080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207000" y="3238500"/>
                <a:ext cx="1794363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University</a:t>
                </a:r>
                <a:endParaRPr kumimoji="1" lang="ja-JP" altLang="en-US" sz="900" b="1" dirty="0"/>
              </a:p>
            </p:txBody>
          </p:sp>
          <p:sp>
            <p:nvSpPr>
              <p:cNvPr id="35" name="角丸四角形 34"/>
              <p:cNvSpPr/>
              <p:nvPr/>
            </p:nvSpPr>
            <p:spPr>
              <a:xfrm>
                <a:off x="5054600" y="3873500"/>
                <a:ext cx="1409700" cy="5080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5207000" y="3936999"/>
                <a:ext cx="1577097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Institute</a:t>
                </a:r>
                <a:endParaRPr kumimoji="1" lang="ja-JP" altLang="en-US" sz="900" b="1" dirty="0"/>
              </a:p>
            </p:txBody>
          </p:sp>
          <p:sp>
            <p:nvSpPr>
              <p:cNvPr id="37" name="角丸四角形 36"/>
              <p:cNvSpPr/>
              <p:nvPr/>
            </p:nvSpPr>
            <p:spPr>
              <a:xfrm>
                <a:off x="5041900" y="2501900"/>
                <a:ext cx="1409700" cy="5080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5194299" y="2565399"/>
                <a:ext cx="1794363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University</a:t>
                </a:r>
                <a:endParaRPr kumimoji="1" lang="ja-JP" altLang="en-US" sz="900" b="1" dirty="0"/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4648200" y="18161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4737101" y="1866900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6692900" y="24638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6781799" y="2514599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6896100" y="33401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6985001" y="3390899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6731000" y="4279900"/>
                <a:ext cx="1257300" cy="533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6819898" y="4330699"/>
                <a:ext cx="1700641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Company</a:t>
                </a:r>
                <a:endParaRPr kumimoji="1" lang="ja-JP" altLang="en-US" sz="900" b="1" dirty="0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2044699" y="5461000"/>
                <a:ext cx="1409930" cy="73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/>
                  <a:t>NAOJ</a:t>
                </a:r>
                <a:endParaRPr kumimoji="1" lang="ja-JP" altLang="en-US" sz="1200" b="1" dirty="0"/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5740399" y="5473701"/>
                <a:ext cx="1338018" cy="73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/>
                  <a:t>JAXA</a:t>
                </a:r>
                <a:endParaRPr kumimoji="1" lang="ja-JP" altLang="en-US" sz="1200" b="1" dirty="0"/>
              </a:p>
            </p:txBody>
          </p:sp>
          <p:sp>
            <p:nvSpPr>
              <p:cNvPr id="49" name="角丸四角形 48"/>
              <p:cNvSpPr/>
              <p:nvPr/>
            </p:nvSpPr>
            <p:spPr>
              <a:xfrm>
                <a:off x="4648200" y="4470400"/>
                <a:ext cx="1409700" cy="5080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 b="1"/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4800599" y="4533901"/>
                <a:ext cx="1794363" cy="613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b="1" dirty="0" smtClean="0"/>
                  <a:t>University</a:t>
                </a:r>
                <a:endParaRPr kumimoji="1" lang="ja-JP" altLang="en-US" sz="900" b="1" dirty="0"/>
              </a:p>
            </p:txBody>
          </p:sp>
          <p:sp>
            <p:nvSpPr>
              <p:cNvPr id="9" name="L 字 8"/>
              <p:cNvSpPr/>
              <p:nvPr/>
            </p:nvSpPr>
            <p:spPr>
              <a:xfrm flipH="1">
                <a:off x="4521200" y="1892300"/>
                <a:ext cx="4330700" cy="4330700"/>
              </a:xfrm>
              <a:prstGeom prst="corner">
                <a:avLst>
                  <a:gd name="adj1" fmla="val 21084"/>
                  <a:gd name="adj2" fmla="val 9036"/>
                </a:avLst>
              </a:prstGeom>
              <a:solidFill>
                <a:srgbClr val="FFC000">
                  <a:alpha val="56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10" name="L 字 9"/>
              <p:cNvSpPr/>
              <p:nvPr/>
            </p:nvSpPr>
            <p:spPr>
              <a:xfrm>
                <a:off x="177800" y="1892300"/>
                <a:ext cx="4330700" cy="4330700"/>
              </a:xfrm>
              <a:prstGeom prst="corner">
                <a:avLst>
                  <a:gd name="adj1" fmla="val 21084"/>
                  <a:gd name="adj2" fmla="val 9036"/>
                </a:avLst>
              </a:prstGeom>
              <a:solidFill>
                <a:srgbClr val="00B0F0">
                  <a:alpha val="56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</p:grpSp>
      </p:grpSp>
      <p:sp>
        <p:nvSpPr>
          <p:cNvPr id="5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1282700"/>
            <a:ext cx="5308600" cy="51435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U-Tokyo has developed several new basic  technologies in promoting mid-small sized  instrument projects. </a:t>
            </a:r>
          </a:p>
          <a:p>
            <a:pPr>
              <a:buFont typeface="Wingdings" pitchFamily="2" charset="2"/>
              <a:buChar char="p"/>
            </a:pP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The basic developments have expanded the community on Japanese astronomy.</a:t>
            </a:r>
          </a:p>
          <a:p>
            <a:pPr>
              <a:buFont typeface="Wingdings" pitchFamily="2" charset="2"/>
              <a:buChar char="p"/>
            </a:pP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Continuous and widespread supports to the basic development are important to build a strong foundation toward TMT era.</a:t>
            </a:r>
          </a:p>
          <a:p>
            <a:pPr>
              <a:buFont typeface="Wingdings" pitchFamily="2" charset="2"/>
              <a:buChar char="p"/>
            </a:pPr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200" dirty="0" smtClean="0"/>
              <a:t>While energy sources are present, responses between Universities are continued.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5575300" y="1574800"/>
            <a:ext cx="3302000" cy="4876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lum bright="43000" contrast="-50000"/>
          </a:blip>
          <a:srcRect l="27940" t="49619" r="60424" b="30571"/>
          <a:stretch>
            <a:fillRect/>
          </a:stretch>
        </p:blipFill>
        <p:spPr bwMode="auto">
          <a:xfrm>
            <a:off x="5575300" y="4798484"/>
            <a:ext cx="1397000" cy="151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角丸四角形 11"/>
          <p:cNvSpPr/>
          <p:nvPr/>
        </p:nvSpPr>
        <p:spPr>
          <a:xfrm>
            <a:off x="762000" y="2425700"/>
            <a:ext cx="2730500" cy="157480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Framework of developments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in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/>
              <a:t>U-Tokyo</a:t>
            </a:r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7300" y="2324100"/>
            <a:ext cx="1740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 smtClean="0"/>
              <a:t>TAO</a:t>
            </a:r>
            <a:endParaRPr kumimoji="1" lang="ja-JP" altLang="en-US" sz="7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44600" y="3302000"/>
            <a:ext cx="1815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miniTAO</a:t>
            </a:r>
            <a:endParaRPr kumimoji="1" lang="ja-JP" altLang="en-US" sz="36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55904" y="4660900"/>
            <a:ext cx="32296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b="1" dirty="0" smtClean="0"/>
              <a:t>Mitaka(</a:t>
            </a:r>
            <a:r>
              <a:rPr kumimoji="1" lang="en-US" altLang="ja-JP" sz="4800" b="1" dirty="0" err="1" smtClean="0"/>
              <a:t>IoA</a:t>
            </a:r>
            <a:r>
              <a:rPr kumimoji="1" lang="en-US" altLang="ja-JP" sz="4800" b="1" dirty="0" smtClean="0"/>
              <a:t>)</a:t>
            </a:r>
          </a:p>
          <a:p>
            <a:pPr algn="ctr"/>
            <a:r>
              <a:rPr lang="en-US" altLang="ja-JP" sz="4800" b="1" dirty="0" smtClean="0"/>
              <a:t>Hongo</a:t>
            </a:r>
            <a:endParaRPr kumimoji="1" lang="ja-JP" altLang="en-US" sz="4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11800" y="2667000"/>
            <a:ext cx="1696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b="1" dirty="0" smtClean="0"/>
              <a:t>KISO</a:t>
            </a:r>
            <a:endParaRPr kumimoji="1" lang="ja-JP" altLang="en-US" sz="6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89500" y="4254500"/>
            <a:ext cx="2479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Headquarter in Tokyo</a:t>
            </a:r>
            <a:endParaRPr kumimoji="1" lang="ja-JP" altLang="en-US" sz="2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5893" y="1714500"/>
            <a:ext cx="3396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/>
              <a:t>Observatory in Atacama, Chile</a:t>
            </a:r>
          </a:p>
          <a:p>
            <a:pPr algn="ctr"/>
            <a:r>
              <a:rPr lang="en-US" altLang="ja-JP" sz="2000" b="1" dirty="0" smtClean="0"/>
              <a:t>Oversea base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47409" y="1701800"/>
            <a:ext cx="299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/>
              <a:t>Observatory in Kiso, Japan</a:t>
            </a:r>
          </a:p>
          <a:p>
            <a:pPr algn="ctr"/>
            <a:r>
              <a:rPr lang="en-US" altLang="ja-JP" sz="2000" b="1" dirty="0" smtClean="0"/>
              <a:t>Domestic base</a:t>
            </a:r>
            <a:endParaRPr kumimoji="1" lang="ja-JP" altLang="en-US" sz="2000" b="1" dirty="0"/>
          </a:p>
        </p:txBody>
      </p:sp>
      <p:sp>
        <p:nvSpPr>
          <p:cNvPr id="13" name="角丸四角形 12"/>
          <p:cNvSpPr/>
          <p:nvPr/>
        </p:nvSpPr>
        <p:spPr>
          <a:xfrm>
            <a:off x="5003800" y="2794000"/>
            <a:ext cx="2730500" cy="78740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4749800" y="4711700"/>
            <a:ext cx="3340100" cy="157480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>
            <a:stCxn id="14" idx="1"/>
          </p:cNvCxnSpPr>
          <p:nvPr/>
        </p:nvCxnSpPr>
        <p:spPr>
          <a:xfrm rot="10800000">
            <a:off x="3302000" y="3937000"/>
            <a:ext cx="1447800" cy="156210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stCxn id="14" idx="0"/>
          </p:cNvCxnSpPr>
          <p:nvPr/>
        </p:nvCxnSpPr>
        <p:spPr>
          <a:xfrm rot="16200000" flipV="1">
            <a:off x="5800725" y="4092575"/>
            <a:ext cx="1130300" cy="10795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stCxn id="12" idx="3"/>
            <a:endCxn id="13" idx="1"/>
          </p:cNvCxnSpPr>
          <p:nvPr/>
        </p:nvCxnSpPr>
        <p:spPr>
          <a:xfrm flipV="1">
            <a:off x="3492500" y="3187700"/>
            <a:ext cx="1511300" cy="2540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08000" y="4000500"/>
            <a:ext cx="2924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6.5-m telescope (future plan)</a:t>
            </a:r>
          </a:p>
          <a:p>
            <a:r>
              <a:rPr kumimoji="1" lang="en-US" altLang="ja-JP" i="1" dirty="0" smtClean="0"/>
              <a:t>1.0-m telescope</a:t>
            </a:r>
            <a:endParaRPr kumimoji="1" lang="ja-JP" altLang="en-US" i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80200" y="3530600"/>
            <a:ext cx="168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1.0-m telescope</a:t>
            </a:r>
            <a:endParaRPr kumimoji="1" lang="ja-JP" altLang="en-US" i="1" dirty="0"/>
          </a:p>
        </p:txBody>
      </p:sp>
      <p:grpSp>
        <p:nvGrpSpPr>
          <p:cNvPr id="48" name="グループ化 47"/>
          <p:cNvGrpSpPr/>
          <p:nvPr/>
        </p:nvGrpSpPr>
        <p:grpSpPr>
          <a:xfrm>
            <a:off x="266700" y="2527300"/>
            <a:ext cx="7505699" cy="3918129"/>
            <a:chOff x="266700" y="2527300"/>
            <a:chExt cx="7505699" cy="3918129"/>
          </a:xfrm>
        </p:grpSpPr>
        <p:sp>
          <p:nvSpPr>
            <p:cNvPr id="34" name="円/楕円 33"/>
            <p:cNvSpPr/>
            <p:nvPr/>
          </p:nvSpPr>
          <p:spPr>
            <a:xfrm>
              <a:off x="4978400" y="2527300"/>
              <a:ext cx="2793999" cy="3035771"/>
            </a:xfrm>
            <a:prstGeom prst="ellipse">
              <a:avLst/>
            </a:prstGeom>
            <a:solidFill>
              <a:srgbClr val="00B0F0">
                <a:alpha val="29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66700" y="5245100"/>
              <a:ext cx="4559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/>
                <a:t>Developments of instruments and b</a:t>
              </a:r>
              <a:r>
                <a:rPr kumimoji="1" lang="en-US" altLang="ja-JP" sz="2400" dirty="0" smtClean="0"/>
                <a:t>asic technologies are mainly proceeding at  Mitaka and Kiso.</a:t>
              </a:r>
              <a:endParaRPr kumimoji="1" lang="ja-JP" altLang="en-US" sz="2400" dirty="0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3517900" y="2654300"/>
            <a:ext cx="5626100" cy="4203700"/>
            <a:chOff x="3517900" y="2654300"/>
            <a:chExt cx="5626100" cy="4203700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8077200" y="4457700"/>
              <a:ext cx="106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Staff: 14†</a:t>
              </a:r>
            </a:p>
            <a:p>
              <a:r>
                <a:rPr kumimoji="1" lang="en-US" altLang="ja-JP" sz="1600" dirty="0" smtClean="0"/>
                <a:t>TS :    1</a:t>
              </a:r>
            </a:p>
            <a:p>
              <a:r>
                <a:rPr kumimoji="1" lang="en-US" altLang="ja-JP" sz="1600" dirty="0" smtClean="0"/>
                <a:t>PD :   3</a:t>
              </a:r>
              <a:r>
                <a:rPr lang="en-US" altLang="ja-JP" sz="1600" dirty="0" smtClean="0"/>
                <a:t>†</a:t>
              </a:r>
            </a:p>
            <a:p>
              <a:r>
                <a:rPr kumimoji="1" lang="en-US" altLang="ja-JP" sz="1600" dirty="0" smtClean="0"/>
                <a:t>ST  :25(16)</a:t>
              </a:r>
              <a:endParaRPr kumimoji="1" lang="ja-JP" altLang="en-US" sz="16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772400" y="2654300"/>
              <a:ext cx="889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Staff: 0</a:t>
              </a:r>
            </a:p>
            <a:p>
              <a:r>
                <a:rPr kumimoji="1" lang="en-US" altLang="ja-JP" sz="1600" dirty="0" smtClean="0"/>
                <a:t>TS :    3</a:t>
              </a:r>
            </a:p>
            <a:p>
              <a:r>
                <a:rPr kumimoji="1" lang="en-US" altLang="ja-JP" sz="1600" dirty="0" smtClean="0"/>
                <a:t>PD :   </a:t>
              </a:r>
              <a:r>
                <a:rPr kumimoji="1" lang="en-US" altLang="ja-JP" sz="1600" dirty="0" smtClean="0"/>
                <a:t>2</a:t>
              </a:r>
            </a:p>
            <a:p>
              <a:r>
                <a:rPr lang="en-US" altLang="ja-JP" sz="1600" dirty="0" smtClean="0"/>
                <a:t>ST  :   0</a:t>
              </a:r>
              <a:endParaRPr kumimoji="1" lang="ja-JP" altLang="en-US" sz="16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517900" y="3200400"/>
              <a:ext cx="889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Staff: 0</a:t>
              </a:r>
            </a:p>
            <a:p>
              <a:r>
                <a:rPr kumimoji="1" lang="en-US" altLang="ja-JP" sz="1600" dirty="0" smtClean="0"/>
                <a:t>TS :    0</a:t>
              </a:r>
            </a:p>
            <a:p>
              <a:r>
                <a:rPr kumimoji="1" lang="en-US" altLang="ja-JP" sz="1600" dirty="0" smtClean="0"/>
                <a:t>PD :   </a:t>
              </a:r>
              <a:r>
                <a:rPr kumimoji="1" lang="en-US" altLang="ja-JP" sz="1600" dirty="0" smtClean="0"/>
                <a:t>0</a:t>
              </a:r>
            </a:p>
            <a:p>
              <a:r>
                <a:rPr lang="en-US" altLang="ja-JP" sz="1600" dirty="0" smtClean="0"/>
                <a:t>ST  :   0 </a:t>
              </a:r>
              <a:endParaRPr kumimoji="1" lang="ja-JP" altLang="en-US" sz="16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089900" y="5549900"/>
              <a:ext cx="889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Staff: 9†</a:t>
              </a:r>
            </a:p>
            <a:p>
              <a:r>
                <a:rPr kumimoji="1" lang="en-US" altLang="ja-JP" sz="1600" dirty="0" smtClean="0"/>
                <a:t>TS :    0</a:t>
              </a:r>
            </a:p>
            <a:p>
              <a:r>
                <a:rPr kumimoji="1" lang="en-US" altLang="ja-JP" sz="1600" dirty="0" smtClean="0"/>
                <a:t>PD :   1</a:t>
              </a:r>
              <a:r>
                <a:rPr lang="en-US" altLang="ja-JP" sz="1600" dirty="0" smtClean="0"/>
                <a:t>†</a:t>
              </a:r>
            </a:p>
            <a:p>
              <a:r>
                <a:rPr kumimoji="1" lang="en-US" altLang="ja-JP" sz="1600" dirty="0" smtClean="0"/>
                <a:t>ST:15(9)</a:t>
              </a:r>
              <a:endParaRPr kumimoji="1" lang="ja-JP" altLang="en-US" sz="16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359400" y="6519446"/>
              <a:ext cx="378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† Including persons on other research fields </a:t>
              </a:r>
              <a:endParaRPr kumimoji="1" lang="ja-JP" alt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/>
              <a:t>Instruments developed </a:t>
            </a:r>
            <a:r>
              <a:rPr lang="en-US" altLang="ja-JP" sz="3600" b="1" dirty="0" smtClean="0"/>
              <a:t>by</a:t>
            </a:r>
            <a:r>
              <a:rPr kumimoji="1" lang="en-US" altLang="ja-JP" sz="3600" b="1" dirty="0" smtClean="0"/>
              <a:t> U-Tokyo</a:t>
            </a:r>
            <a:endParaRPr kumimoji="1" lang="ja-JP" altLang="en-US" sz="3600" b="1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76649" y="1371600"/>
            <a:ext cx="291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altLang="ja-JP" sz="2400" b="1" dirty="0" smtClean="0"/>
              <a:t> Development phase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57056" y="3886200"/>
            <a:ext cx="2757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altLang="ja-JP" sz="2400" b="1" dirty="0" smtClean="0"/>
              <a:t> Observation phase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122963" y="6457890"/>
            <a:ext cx="402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List of instruments whose PI is in U-Tokyo</a:t>
            </a:r>
            <a:endParaRPr kumimoji="1" lang="ja-JP" altLang="en-US" i="1" dirty="0"/>
          </a:p>
        </p:txBody>
      </p:sp>
      <p:graphicFrame>
        <p:nvGraphicFramePr>
          <p:cNvPr id="64" name="表 63"/>
          <p:cNvGraphicFramePr>
            <a:graphicFrameLocks noGrp="1"/>
          </p:cNvGraphicFramePr>
          <p:nvPr/>
        </p:nvGraphicFramePr>
        <p:xfrm>
          <a:off x="863236" y="1982650"/>
          <a:ext cx="7720149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32464"/>
                <a:gridCol w="1460500"/>
                <a:gridCol w="3427185"/>
              </a:tblGrid>
              <a:tr h="36249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for TAO 6.5-m and</a:t>
                      </a:r>
                    </a:p>
                    <a:p>
                      <a:r>
                        <a:rPr lang="en-US" altLang="ja-JP" sz="1800" dirty="0" smtClean="0"/>
                        <a:t>      Subaru 8.2-m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1" dirty="0" smtClean="0"/>
                        <a:t>SWIMS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i="1" dirty="0" smtClean="0"/>
                        <a:t>NIR camera and spec. with MOS</a:t>
                      </a:r>
                      <a:endParaRPr kumimoji="1" lang="ja-JP" altLang="en-US" sz="1800" i="1" dirty="0" smtClean="0"/>
                    </a:p>
                  </a:txBody>
                  <a:tcPr/>
                </a:tc>
              </a:tr>
              <a:tr h="36249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1" dirty="0" smtClean="0"/>
                        <a:t>MIMIZUKU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i="1" dirty="0" smtClean="0"/>
                        <a:t>MIR camera and spec.</a:t>
                      </a:r>
                      <a:endParaRPr kumimoji="1" lang="ja-JP" altLang="en-US" sz="1800" i="1" dirty="0" smtClean="0"/>
                    </a:p>
                  </a:txBody>
                  <a:tcPr/>
                </a:tc>
              </a:tr>
              <a:tr h="362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 for Kiso Schmitt 1.0-m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1" dirty="0" smtClean="0"/>
                        <a:t>KWFC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i="1" dirty="0" smtClean="0"/>
                        <a:t>Wide field CCD imager</a:t>
                      </a:r>
                      <a:endParaRPr kumimoji="1" lang="ja-JP" altLang="en-US" sz="1800" i="1" dirty="0" smtClean="0"/>
                    </a:p>
                  </a:txBody>
                  <a:tcPr/>
                </a:tc>
              </a:tr>
              <a:tr h="362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 for </a:t>
                      </a:r>
                      <a:r>
                        <a:rPr lang="en-US" altLang="ja-JP" sz="1800" dirty="0" err="1" smtClean="0"/>
                        <a:t>KyotoSangyo</a:t>
                      </a:r>
                      <a:r>
                        <a:rPr lang="en-US" altLang="ja-JP" sz="1800" dirty="0" smtClean="0"/>
                        <a:t>-U 1.3-m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800" b="1" dirty="0" err="1" smtClean="0"/>
                        <a:t>WINERED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i="1" dirty="0" smtClean="0"/>
                        <a:t>NIR high resolution spec.</a:t>
                      </a:r>
                      <a:endParaRPr kumimoji="1" lang="ja-JP" altLang="en-US" sz="1800" i="1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5" name="表 64"/>
          <p:cNvGraphicFramePr>
            <a:graphicFrameLocks noGrp="1"/>
          </p:cNvGraphicFramePr>
          <p:nvPr/>
        </p:nvGraphicFramePr>
        <p:xfrm>
          <a:off x="875936" y="4357550"/>
          <a:ext cx="7720149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32464"/>
                <a:gridCol w="1460500"/>
                <a:gridCol w="3427185"/>
              </a:tblGrid>
              <a:tr h="362495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ja-JP" sz="1800" dirty="0" smtClean="0"/>
                        <a:t> on miniTAO 1.0-m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b="1" dirty="0" smtClean="0"/>
                        <a:t>ANIR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i="1" dirty="0" smtClean="0"/>
                        <a:t>NIR camera</a:t>
                      </a:r>
                      <a:endParaRPr kumimoji="1" lang="ja-JP" altLang="en-US" sz="1800" i="1" dirty="0"/>
                    </a:p>
                  </a:txBody>
                  <a:tcPr/>
                </a:tc>
              </a:tr>
              <a:tr h="36249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b="1" dirty="0" smtClean="0"/>
                        <a:t>MAX38</a:t>
                      </a:r>
                      <a:endParaRPr kumimoji="1" lang="ja-JP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i="1" dirty="0" smtClean="0"/>
                        <a:t>MIR camera</a:t>
                      </a:r>
                      <a:endParaRPr kumimoji="1" lang="ja-JP" altLang="en-US" sz="1800" i="1" dirty="0"/>
                    </a:p>
                  </a:txBody>
                  <a:tcPr/>
                </a:tc>
              </a:tr>
              <a:tr h="362495"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dirty="0" smtClean="0"/>
                        <a:t> on Kiso Schmitt 1.0-m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b="1" dirty="0" smtClean="0"/>
                        <a:t>2kCCD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i="1" dirty="0" smtClean="0"/>
                        <a:t>Wide field CCD imager</a:t>
                      </a:r>
                      <a:endParaRPr kumimoji="1" lang="ja-JP" altLang="en-US" sz="1800" i="1" dirty="0"/>
                    </a:p>
                  </a:txBody>
                  <a:tcPr/>
                </a:tc>
              </a:tr>
              <a:tr h="362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on Hokkaido-U 1.6-m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b="1" dirty="0" smtClean="0"/>
                        <a:t>NICE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800" i="1" dirty="0" smtClean="0"/>
                        <a:t>NIR mid resolution spec.</a:t>
                      </a:r>
                      <a:endParaRPr kumimoji="1" lang="ja-JP" altLang="en-US" sz="1800" i="1" dirty="0"/>
                    </a:p>
                  </a:txBody>
                  <a:tcPr/>
                </a:tc>
              </a:tr>
              <a:tr h="362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on Hiroshima-U 1.5-m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dirty="0" err="1" smtClean="0"/>
                        <a:t>DMC</a:t>
                      </a:r>
                      <a:endParaRPr kumimoji="1" lang="ja-JP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i="1" dirty="0" smtClean="0"/>
                        <a:t>15-bands CCD camera</a:t>
                      </a:r>
                      <a:endParaRPr kumimoji="1" lang="ja-JP" altLang="en-US" sz="1800" i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800" y="228600"/>
            <a:ext cx="8229600" cy="10795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New technologies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600" dirty="0" smtClean="0"/>
              <a:t>from the </a:t>
            </a:r>
            <a:r>
              <a:rPr lang="en-US" altLang="ja-JP" sz="3600" dirty="0" smtClean="0"/>
              <a:t>i</a:t>
            </a:r>
            <a:r>
              <a:rPr kumimoji="1" lang="en-US" altLang="ja-JP" sz="3600" dirty="0" smtClean="0"/>
              <a:t>nstrument projects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9426" y="1739900"/>
            <a:ext cx="182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3600" b="1" dirty="0" smtClean="0"/>
              <a:t> SWIMS</a:t>
            </a:r>
            <a:endParaRPr kumimoji="1" lang="ja-JP" altLang="en-US" sz="3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7414" y="2832100"/>
            <a:ext cx="257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3600" b="1" dirty="0" smtClean="0"/>
              <a:t> MIMIZUKU</a:t>
            </a:r>
            <a:endParaRPr kumimoji="1" lang="ja-JP" altLang="en-US" sz="36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41931" y="4521200"/>
            <a:ext cx="1569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3600" b="1" dirty="0" smtClean="0"/>
              <a:t> KWFC</a:t>
            </a:r>
            <a:endParaRPr kumimoji="1" lang="ja-JP" altLang="en-US" sz="3600" b="1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13676" y="5715000"/>
            <a:ext cx="2297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3600" b="1" dirty="0" smtClean="0"/>
              <a:t> </a:t>
            </a:r>
            <a:r>
              <a:rPr lang="en-US" altLang="ja-JP" sz="3600" b="1" dirty="0" err="1" smtClean="0"/>
              <a:t>WINERED</a:t>
            </a:r>
            <a:endParaRPr kumimoji="1" lang="ja-JP" altLang="en-US" sz="3600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18365" y="3352800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MAX38</a:t>
            </a:r>
            <a:endParaRPr kumimoji="1" lang="ja-JP" altLang="en-US" sz="36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661331" y="4660900"/>
            <a:ext cx="5477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ym typeface="Wingdings" pitchFamily="2" charset="2"/>
              </a:rPr>
              <a:t>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CCD controller</a:t>
            </a:r>
          </a:p>
          <a:p>
            <a:r>
              <a:rPr kumimoji="1" lang="en-US" altLang="ja-JP" sz="2800" dirty="0" smtClean="0">
                <a:sym typeface="Wingdings" pitchFamily="2" charset="2"/>
              </a:rPr>
              <a:t>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changer with Robotic arm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74031" y="5816600"/>
            <a:ext cx="3503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ym typeface="Wingdings" pitchFamily="2" charset="2"/>
              </a:rPr>
              <a:t>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Immersion grating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648631" y="2882900"/>
            <a:ext cx="33547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ym typeface="Wingdings" pitchFamily="2" charset="2"/>
              </a:rPr>
              <a:t>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 mesh filter</a:t>
            </a:r>
          </a:p>
          <a:p>
            <a:r>
              <a:rPr kumimoji="1" lang="en-US" altLang="ja-JP" sz="2800" dirty="0" smtClean="0">
                <a:sym typeface="Wingdings" pitchFamily="2" charset="2"/>
              </a:rPr>
              <a:t>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Moth-eye optics</a:t>
            </a:r>
          </a:p>
          <a:p>
            <a:r>
              <a:rPr lang="en-US" altLang="ja-JP" sz="2800" dirty="0" smtClean="0">
                <a:sym typeface="Wingdings" pitchFamily="2" charset="2"/>
              </a:rPr>
              <a:t>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Tip-Tilt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635931" y="1854200"/>
            <a:ext cx="2811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ym typeface="Wingdings" pitchFamily="2" charset="2"/>
              </a:rPr>
              <a:t>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 shutter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000" dirty="0" smtClean="0"/>
              <a:t>Micro shutter array</a:t>
            </a:r>
          </a:p>
          <a:p>
            <a:pPr lvl="1"/>
            <a:r>
              <a:rPr lang="en-US" altLang="ja-JP" sz="1800" dirty="0" smtClean="0"/>
              <a:t>Array of small shutters (0.1 to 1 mm size)</a:t>
            </a:r>
          </a:p>
          <a:p>
            <a:pPr lvl="1"/>
            <a:r>
              <a:rPr lang="en-US" altLang="ja-JP" sz="1800" dirty="0" smtClean="0"/>
              <a:t>Can open a shutter at an arbitrary position</a:t>
            </a:r>
          </a:p>
          <a:p>
            <a:pPr lvl="1">
              <a:buNone/>
            </a:pPr>
            <a:r>
              <a:rPr lang="en-US" altLang="ja-JP" sz="1800" dirty="0" smtClean="0"/>
              <a:t>      Use as a MOS slit   </a:t>
            </a:r>
            <a:r>
              <a:rPr lang="en-US" altLang="ja-JP" sz="1800" dirty="0" smtClean="0">
                <a:sym typeface="Wingdings" pitchFamily="2" charset="2"/>
              </a:rPr>
              <a:t>  Simplify a MOS system</a:t>
            </a:r>
            <a:endParaRPr lang="en-US" altLang="ja-JP" sz="18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000" dirty="0" smtClean="0"/>
              <a:t>Array for JWST (Goddard) is closest to practical use</a:t>
            </a:r>
            <a:r>
              <a:rPr lang="ja-JP" altLang="en-US" sz="2000" dirty="0" smtClean="0"/>
              <a:t> </a:t>
            </a:r>
            <a:endParaRPr lang="en-US" altLang="ja-JP" sz="2000" dirty="0" smtClean="0"/>
          </a:p>
          <a:p>
            <a:pPr>
              <a:buNone/>
            </a:pPr>
            <a:r>
              <a:rPr lang="en-US" altLang="ja-JP" sz="2000" dirty="0" smtClean="0">
                <a:sym typeface="Wingdings" pitchFamily="2" charset="2"/>
              </a:rPr>
              <a:t>          scanning  with magnets</a:t>
            </a:r>
          </a:p>
          <a:p>
            <a:pPr>
              <a:buNone/>
            </a:pPr>
            <a:r>
              <a:rPr lang="en-US" altLang="ja-JP" sz="2000" dirty="0" smtClean="0">
                <a:sym typeface="Wingdings" pitchFamily="2" charset="2"/>
              </a:rPr>
              <a:t>          complex system         </a:t>
            </a:r>
            <a:endParaRPr lang="en-US" altLang="ja-JP" sz="20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000" dirty="0" smtClean="0"/>
              <a:t>In this study, </a:t>
            </a:r>
            <a:r>
              <a:rPr lang="en-US" altLang="ja-JP" sz="2400" b="1" dirty="0" smtClean="0">
                <a:sym typeface="Wingdings" pitchFamily="2" charset="2"/>
              </a:rPr>
              <a:t>Electrostatic drive type </a:t>
            </a:r>
            <a:r>
              <a:rPr lang="en-US" altLang="ja-JP" sz="2000" dirty="0" smtClean="0">
                <a:sym typeface="Wingdings" pitchFamily="2" charset="2"/>
              </a:rPr>
              <a:t>has been developed.</a:t>
            </a:r>
            <a:endParaRPr kumimoji="1" lang="en-US" altLang="ja-JP" sz="20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24" y="4314877"/>
            <a:ext cx="4209903" cy="23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20332" y="4441877"/>
            <a:ext cx="8267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400" dirty="0"/>
              <a:t>King+05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2" y="4456337"/>
            <a:ext cx="3801438" cy="23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55700" y="4467423"/>
            <a:ext cx="1077987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/>
              <a:t>Moseley+06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Electrostatic drive type</a:t>
            </a:r>
            <a:br>
              <a:rPr lang="en-US" altLang="ja-JP" b="1" dirty="0" smtClean="0"/>
            </a:br>
            <a:r>
              <a:rPr lang="en-US" altLang="ja-JP" b="1" dirty="0" smtClean="0"/>
              <a:t>Micro shutter array</a:t>
            </a:r>
            <a:endParaRPr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06759" y="1282700"/>
            <a:ext cx="211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Motohara et al.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4328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56" y="2064668"/>
            <a:ext cx="2967230" cy="222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481138"/>
            <a:ext cx="5599112" cy="444976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400" b="1" dirty="0" err="1" smtClean="0">
                <a:solidFill>
                  <a:srgbClr val="0070C0"/>
                </a:solidFill>
              </a:rPr>
              <a:t>IoA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, U-Tokyo </a:t>
            </a:r>
            <a:r>
              <a:rPr lang="en-US" altLang="ja-JP" sz="2400" dirty="0" smtClean="0"/>
              <a:t>+ 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Institute of Industrial Science, U-Tokyo</a:t>
            </a:r>
            <a:r>
              <a:rPr lang="en-US" altLang="ja-JP" sz="2400" dirty="0" smtClean="0"/>
              <a:t> + </a:t>
            </a:r>
            <a:r>
              <a:rPr lang="en-US" altLang="ja-JP" sz="2400" b="1" u="sng" dirty="0" smtClean="0"/>
              <a:t>NAOJ</a:t>
            </a:r>
            <a:endParaRPr lang="ja-JP" altLang="en-US" sz="2400" b="1" u="sng" dirty="0"/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Since 2004</a:t>
            </a:r>
            <a:endParaRPr lang="ja-JP" altLang="en-US" sz="2400" dirty="0"/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With </a:t>
            </a:r>
            <a:r>
              <a:rPr lang="en-US" altLang="ja-JP" sz="2400" b="1" dirty="0" smtClean="0"/>
              <a:t>electrostatic force </a:t>
            </a:r>
            <a:r>
              <a:rPr lang="en-US" altLang="ja-JP" sz="2400" dirty="0" smtClean="0"/>
              <a:t>(&gt;100V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is necessary), not magnetic force</a:t>
            </a:r>
            <a:endParaRPr lang="en-US" altLang="ja-JP" sz="2400" dirty="0"/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Simple addressing method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Succeeded in opening  and closing shutters.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Next steps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sz="2000" dirty="0" smtClean="0"/>
              <a:t>Structure to prevent light leak 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sz="2000" dirty="0" smtClean="0"/>
              <a:t>Stable behavior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sz="2000" dirty="0" smtClean="0"/>
              <a:t>Larger format</a:t>
            </a:r>
            <a:endParaRPr lang="en-US" altLang="ja-JP" sz="2400" dirty="0"/>
          </a:p>
          <a:p>
            <a:pPr>
              <a:buFontTx/>
              <a:buNone/>
            </a:pPr>
            <a:endParaRPr lang="ja-JP" altLang="en-US" sz="2400" dirty="0"/>
          </a:p>
        </p:txBody>
      </p:sp>
      <p:pic>
        <p:nvPicPr>
          <p:cNvPr id="6" name="Picture 5" descr="図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51" y="4735584"/>
            <a:ext cx="4664832" cy="174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.mp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71" y="2013868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Electrostatic drive type</a:t>
            </a:r>
            <a:br>
              <a:rPr lang="en-US" altLang="ja-JP" b="1" dirty="0" smtClean="0"/>
            </a:br>
            <a:r>
              <a:rPr lang="en-US" altLang="ja-JP" b="1" dirty="0" smtClean="0"/>
              <a:t>Micro shutter array</a:t>
            </a:r>
            <a:endParaRPr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62259" y="4267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1mm x 0.1mm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/>
        </p:nvGrpSpPr>
        <p:grpSpPr>
          <a:xfrm>
            <a:off x="5486042" y="3975100"/>
            <a:ext cx="3619858" cy="2773978"/>
            <a:chOff x="4935022" y="3606384"/>
            <a:chExt cx="4150724" cy="3180794"/>
          </a:xfrm>
        </p:grpSpPr>
        <p:grpSp>
          <p:nvGrpSpPr>
            <p:cNvPr id="13" name="グループ化 24"/>
            <p:cNvGrpSpPr>
              <a:grpSpLocks/>
            </p:cNvGrpSpPr>
            <p:nvPr/>
          </p:nvGrpSpPr>
          <p:grpSpPr bwMode="auto">
            <a:xfrm>
              <a:off x="4970947" y="3606384"/>
              <a:ext cx="4114799" cy="2881312"/>
              <a:chOff x="2083406" y="1999310"/>
              <a:chExt cx="4114799" cy="2880360"/>
            </a:xfrm>
          </p:grpSpPr>
          <p:pic>
            <p:nvPicPr>
              <p:cNvPr id="14" name="図 9" descr="37umFDTDplot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700626" y="1382090"/>
                <a:ext cx="2880360" cy="41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正方形/長方形 14"/>
              <p:cNvSpPr/>
              <p:nvPr/>
            </p:nvSpPr>
            <p:spPr>
              <a:xfrm>
                <a:off x="2400421" y="2070723"/>
                <a:ext cx="342900" cy="241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454775" y="6417846"/>
              <a:ext cx="18117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cs typeface="Arial" charset="0"/>
                </a:rPr>
                <a:t>Wavelength (</a:t>
              </a:r>
              <a:r>
                <a:rPr lang="en-US" altLang="ja-JP" dirty="0" smtClean="0">
                  <a:latin typeface="Symbol" pitchFamily="18" charset="2"/>
                  <a:cs typeface="Arial" charset="0"/>
                </a:rPr>
                <a:t>m</a:t>
              </a:r>
              <a:r>
                <a:rPr lang="en-US" altLang="ja-JP" dirty="0" smtClean="0">
                  <a:cs typeface="Arial" charset="0"/>
                </a:rPr>
                <a:t>m</a:t>
              </a:r>
              <a:r>
                <a:rPr lang="en-US" altLang="ja-JP" dirty="0">
                  <a:cs typeface="Arial" charset="0"/>
                </a:rPr>
                <a:t>)</a:t>
              </a: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 rot="16200000">
              <a:off x="4364256" y="4732199"/>
              <a:ext cx="15108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cs typeface="Arial" charset="0"/>
                </a:rPr>
                <a:t>Transmittance</a:t>
              </a:r>
              <a:endParaRPr lang="en-US" altLang="ja-JP" dirty="0">
                <a:cs typeface="Arial" charset="0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6274770" y="977900"/>
            <a:ext cx="265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Miyata &amp; Sako et al.</a:t>
            </a:r>
            <a:endParaRPr kumimoji="1" lang="ja-JP" altLang="en-US" sz="24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Metal mesh filter</a:t>
            </a:r>
            <a:endParaRPr lang="ja-JP" altLang="en-US" b="1" dirty="0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800" y="1231900"/>
            <a:ext cx="5905500" cy="5232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No good optical filters in 25 - 40 </a:t>
            </a:r>
            <a:r>
              <a:rPr lang="en-US" altLang="ja-JP" sz="2400" dirty="0" err="1" smtClean="0"/>
              <a:t>μm</a:t>
            </a:r>
            <a:endParaRPr lang="en-US" altLang="ja-JP" sz="2400" dirty="0" smtClean="0"/>
          </a:p>
          <a:p>
            <a:pPr lvl="1"/>
            <a:r>
              <a:rPr lang="en-US" altLang="ja-JP" sz="2200" dirty="0" smtClean="0"/>
              <a:t>No transparent material in 25 – 40 </a:t>
            </a:r>
            <a:r>
              <a:rPr lang="en-US" altLang="ja-JP" sz="2200" dirty="0" err="1" smtClean="0"/>
              <a:t>μm</a:t>
            </a:r>
            <a:endParaRPr lang="en-US" altLang="ja-JP" sz="2200" dirty="0" smtClean="0"/>
          </a:p>
          <a:p>
            <a:pPr lvl="1">
              <a:buNone/>
            </a:pPr>
            <a:r>
              <a:rPr lang="en-US" altLang="ja-JP" sz="2200" dirty="0" smtClean="0">
                <a:sym typeface="Wingdings" pitchFamily="2" charset="2"/>
              </a:rPr>
              <a:t>     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pitchFamily="2" charset="2"/>
              </a:rPr>
              <a:t>×</a:t>
            </a:r>
            <a:r>
              <a:rPr lang="en-US" altLang="ja-JP" sz="2200" dirty="0" smtClean="0">
                <a:sym typeface="Wingdings" pitchFamily="2" charset="2"/>
              </a:rPr>
              <a:t> </a:t>
            </a:r>
            <a:r>
              <a:rPr lang="en-US" altLang="ja-JP" sz="2200" dirty="0" smtClean="0"/>
              <a:t>Multi-layer interference method</a:t>
            </a:r>
          </a:p>
          <a:p>
            <a:pPr lvl="1"/>
            <a:r>
              <a:rPr lang="en-US" altLang="ja-JP" sz="2200" dirty="0" smtClean="0"/>
              <a:t>In this study,  MIR filters </a:t>
            </a:r>
            <a:r>
              <a:rPr lang="en-US" altLang="ja-JP" sz="2200" b="1" dirty="0" smtClean="0"/>
              <a:t>without transparent material </a:t>
            </a:r>
            <a:r>
              <a:rPr lang="en-US" altLang="ja-JP" sz="2200" dirty="0" smtClean="0"/>
              <a:t>have been developed.</a:t>
            </a:r>
          </a:p>
          <a:p>
            <a:endParaRPr lang="en-US" altLang="ja-JP" sz="2200" dirty="0" smtClean="0"/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/>
              <a:t>Metal mesh filter</a:t>
            </a:r>
          </a:p>
          <a:p>
            <a:pPr lvl="1"/>
            <a:r>
              <a:rPr lang="en-US" altLang="ja-JP" sz="2200" dirty="0" smtClean="0"/>
              <a:t>Thin metal film with hole array</a:t>
            </a:r>
          </a:p>
          <a:p>
            <a:pPr lvl="1"/>
            <a:r>
              <a:rPr lang="en-US" altLang="ja-JP" sz="2200" b="1" dirty="0" smtClean="0"/>
              <a:t>Band-pass profile (R~10)</a:t>
            </a:r>
          </a:p>
          <a:p>
            <a:pPr lvl="1"/>
            <a:r>
              <a:rPr lang="en-US" altLang="ja-JP" sz="2200" b="1" dirty="0" smtClean="0"/>
              <a:t>Peak transmittance </a:t>
            </a:r>
            <a:r>
              <a:rPr lang="en-US" altLang="ja-JP" sz="2200" dirty="0" smtClean="0"/>
              <a:t>of ~100%</a:t>
            </a:r>
          </a:p>
          <a:p>
            <a:pPr lvl="1"/>
            <a:r>
              <a:rPr lang="en-US" altLang="ja-JP" sz="2200" dirty="0" smtClean="0"/>
              <a:t>Surface Plasmon-Polariton (SPP) effect</a:t>
            </a:r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 rot="21191610" flipV="1">
            <a:off x="7056078" y="2090830"/>
            <a:ext cx="1971750" cy="687694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31" name="グループ化 48"/>
          <p:cNvGrpSpPr/>
          <p:nvPr/>
        </p:nvGrpSpPr>
        <p:grpSpPr>
          <a:xfrm>
            <a:off x="6402672" y="2057258"/>
            <a:ext cx="1616021" cy="1531853"/>
            <a:chOff x="1016000" y="2425700"/>
            <a:chExt cx="2438400" cy="2311400"/>
          </a:xfrm>
          <a:scene3d>
            <a:camera prst="isometricOffAxis2Left"/>
            <a:lightRig rig="threePt" dir="t"/>
          </a:scene3d>
        </p:grpSpPr>
        <p:sp>
          <p:nvSpPr>
            <p:cNvPr id="32" name="正方形/長方形 31"/>
            <p:cNvSpPr/>
            <p:nvPr/>
          </p:nvSpPr>
          <p:spPr>
            <a:xfrm>
              <a:off x="1041400" y="2451100"/>
              <a:ext cx="2413000" cy="228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016000" y="2425700"/>
              <a:ext cx="2413000" cy="2286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1600200" y="26035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2311400" y="2616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2324100" y="33401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1600200" y="33401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1600200" y="40640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324100" y="40640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3048000" y="40640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3048000" y="33401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3048000" y="2616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1244600" y="26035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1955800" y="2616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1968500" y="33401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1244600" y="33401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1244600" y="40640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1968500" y="40640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2692400" y="40640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2692400" y="33401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2692400" y="2616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1600200" y="29718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2311400" y="29845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2324100" y="37084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1600200" y="37084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3048000" y="37084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3048000" y="29845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1244600" y="29718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1955800" y="29845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1968500" y="37084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244600" y="37084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2692400" y="37084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2692400" y="29845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600200" y="4394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2324100" y="4394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3048000" y="4394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1244600" y="4394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1968500" y="4394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2692400" y="4394200"/>
              <a:ext cx="165100" cy="16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Group 56"/>
          <p:cNvGrpSpPr>
            <a:grpSpLocks/>
          </p:cNvGrpSpPr>
          <p:nvPr/>
        </p:nvGrpSpPr>
        <p:grpSpPr bwMode="auto">
          <a:xfrm rot="20331077">
            <a:off x="5619527" y="3084085"/>
            <a:ext cx="1250444" cy="412540"/>
            <a:chOff x="113" y="2614"/>
            <a:chExt cx="5715" cy="1666"/>
          </a:xfrm>
        </p:grpSpPr>
        <p:sp>
          <p:nvSpPr>
            <p:cNvPr id="71" name="Arc 57"/>
            <p:cNvSpPr>
              <a:spLocks/>
            </p:cNvSpPr>
            <p:nvPr/>
          </p:nvSpPr>
          <p:spPr bwMode="auto">
            <a:xfrm>
              <a:off x="113" y="2795"/>
              <a:ext cx="953" cy="8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 w 43200"/>
                <a:gd name="T1" fmla="*/ 23337 h 23337"/>
                <a:gd name="T2" fmla="*/ 43200 w 43200"/>
                <a:gd name="T3" fmla="*/ 21600 h 23337"/>
                <a:gd name="T4" fmla="*/ 21600 w 43200"/>
                <a:gd name="T5" fmla="*/ 21600 h 2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337" fill="none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3337" stroke="0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Arc 58"/>
            <p:cNvSpPr>
              <a:spLocks/>
            </p:cNvSpPr>
            <p:nvPr/>
          </p:nvSpPr>
          <p:spPr bwMode="auto">
            <a:xfrm rot="-10800000">
              <a:off x="1066" y="3475"/>
              <a:ext cx="953" cy="8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 w 43200"/>
                <a:gd name="T1" fmla="*/ 23337 h 23337"/>
                <a:gd name="T2" fmla="*/ 43200 w 43200"/>
                <a:gd name="T3" fmla="*/ 21600 h 23337"/>
                <a:gd name="T4" fmla="*/ 21600 w 43200"/>
                <a:gd name="T5" fmla="*/ 21600 h 2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337" fill="none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3337" stroke="0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Arc 59"/>
            <p:cNvSpPr>
              <a:spLocks/>
            </p:cNvSpPr>
            <p:nvPr/>
          </p:nvSpPr>
          <p:spPr bwMode="auto">
            <a:xfrm>
              <a:off x="2018" y="2704"/>
              <a:ext cx="953" cy="8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 w 43200"/>
                <a:gd name="T1" fmla="*/ 23337 h 23337"/>
                <a:gd name="T2" fmla="*/ 43200 w 43200"/>
                <a:gd name="T3" fmla="*/ 21600 h 23337"/>
                <a:gd name="T4" fmla="*/ 21600 w 43200"/>
                <a:gd name="T5" fmla="*/ 21600 h 2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337" fill="none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3337" stroke="0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4" name="Arc 60"/>
            <p:cNvSpPr>
              <a:spLocks/>
            </p:cNvSpPr>
            <p:nvPr/>
          </p:nvSpPr>
          <p:spPr bwMode="auto">
            <a:xfrm rot="-10800000">
              <a:off x="2971" y="3384"/>
              <a:ext cx="953" cy="8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 w 43200"/>
                <a:gd name="T1" fmla="*/ 23337 h 23337"/>
                <a:gd name="T2" fmla="*/ 43200 w 43200"/>
                <a:gd name="T3" fmla="*/ 21600 h 23337"/>
                <a:gd name="T4" fmla="*/ 21600 w 43200"/>
                <a:gd name="T5" fmla="*/ 21600 h 2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337" fill="none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3337" stroke="0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" name="Arc 61"/>
            <p:cNvSpPr>
              <a:spLocks/>
            </p:cNvSpPr>
            <p:nvPr/>
          </p:nvSpPr>
          <p:spPr bwMode="auto">
            <a:xfrm>
              <a:off x="3922" y="2614"/>
              <a:ext cx="953" cy="8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 w 43200"/>
                <a:gd name="T1" fmla="*/ 23337 h 23337"/>
                <a:gd name="T2" fmla="*/ 43200 w 43200"/>
                <a:gd name="T3" fmla="*/ 21600 h 23337"/>
                <a:gd name="T4" fmla="*/ 21600 w 43200"/>
                <a:gd name="T5" fmla="*/ 21600 h 2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337" fill="none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3337" stroke="0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6" name="Arc 62"/>
            <p:cNvSpPr>
              <a:spLocks/>
            </p:cNvSpPr>
            <p:nvPr/>
          </p:nvSpPr>
          <p:spPr bwMode="auto">
            <a:xfrm rot="-10800000">
              <a:off x="4875" y="3294"/>
              <a:ext cx="953" cy="8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 w 43200"/>
                <a:gd name="T1" fmla="*/ 23337 h 23337"/>
                <a:gd name="T2" fmla="*/ 43200 w 43200"/>
                <a:gd name="T3" fmla="*/ 21600 h 23337"/>
                <a:gd name="T4" fmla="*/ 21600 w 43200"/>
                <a:gd name="T5" fmla="*/ 21600 h 23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337" fill="none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3337" stroke="0" extrusionOk="0">
                  <a:moveTo>
                    <a:pt x="69" y="23337"/>
                  </a:moveTo>
                  <a:cubicBezTo>
                    <a:pt x="23" y="22759"/>
                    <a:pt x="0" y="2217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7" name="Line 63"/>
          <p:cNvSpPr>
            <a:spLocks noChangeShapeType="1"/>
          </p:cNvSpPr>
          <p:nvPr/>
        </p:nvSpPr>
        <p:spPr bwMode="auto">
          <a:xfrm rot="21191610" flipV="1">
            <a:off x="5535465" y="2935660"/>
            <a:ext cx="1736337" cy="611632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ja-JP" altLang="en-US"/>
          </a:p>
        </p:txBody>
      </p:sp>
      <p:cxnSp>
        <p:nvCxnSpPr>
          <p:cNvPr id="79" name="直線コネクタ 78"/>
          <p:cNvCxnSpPr/>
          <p:nvPr/>
        </p:nvCxnSpPr>
        <p:spPr>
          <a:xfrm rot="5400000">
            <a:off x="6865594" y="3513360"/>
            <a:ext cx="4545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rot="5400000">
            <a:off x="7084431" y="3555444"/>
            <a:ext cx="4545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6990345" y="3650058"/>
            <a:ext cx="233935" cy="34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cs typeface="Arial" charset="0"/>
              </a:rPr>
              <a:t>g</a:t>
            </a:r>
            <a:endParaRPr lang="en-US" altLang="ja-JP" sz="2800" baseline="-25000" dirty="0">
              <a:cs typeface="Arial" charset="0"/>
            </a:endParaRPr>
          </a:p>
        </p:txBody>
      </p:sp>
      <p:cxnSp>
        <p:nvCxnSpPr>
          <p:cNvPr id="83" name="直線コネクタ 82"/>
          <p:cNvCxnSpPr/>
          <p:nvPr/>
        </p:nvCxnSpPr>
        <p:spPr>
          <a:xfrm rot="5400000">
            <a:off x="7471602" y="3605944"/>
            <a:ext cx="4545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 rot="5400000">
            <a:off x="7564187" y="3631195"/>
            <a:ext cx="4545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7538936" y="3732196"/>
            <a:ext cx="167010" cy="252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7558552" y="3691842"/>
            <a:ext cx="236059" cy="34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cs typeface="Arial" charset="0"/>
              </a:rPr>
              <a:t>a</a:t>
            </a:r>
            <a:endParaRPr lang="en-US" altLang="ja-JP" sz="2800" baseline="-25000" dirty="0">
              <a:cs typeface="Arial" charset="0"/>
            </a:endParaRPr>
          </a:p>
        </p:txBody>
      </p:sp>
      <p:cxnSp>
        <p:nvCxnSpPr>
          <p:cNvPr id="87" name="直線矢印コネクタ 86"/>
          <p:cNvCxnSpPr/>
          <p:nvPr/>
        </p:nvCxnSpPr>
        <p:spPr>
          <a:xfrm>
            <a:off x="7783023" y="3774280"/>
            <a:ext cx="167010" cy="2525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6108230" y="1511299"/>
            <a:ext cx="675881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cs typeface="Arial" charset="0"/>
              </a:rPr>
              <a:t>t </a:t>
            </a:r>
            <a:r>
              <a:rPr lang="en-US" altLang="ja-JP" sz="2000" dirty="0" smtClean="0">
                <a:cs typeface="Arial" charset="0"/>
              </a:rPr>
              <a:t>~ λ/10</a:t>
            </a:r>
            <a:endParaRPr lang="en-US" altLang="ja-JP" sz="2000" baseline="-25000" dirty="0">
              <a:cs typeface="Arial" charset="0"/>
            </a:endParaRPr>
          </a:p>
        </p:txBody>
      </p:sp>
      <p:cxnSp>
        <p:nvCxnSpPr>
          <p:cNvPr id="89" name="直線矢印コネクタ 88"/>
          <p:cNvCxnSpPr/>
          <p:nvPr/>
        </p:nvCxnSpPr>
        <p:spPr>
          <a:xfrm flipV="1">
            <a:off x="6562591" y="1863672"/>
            <a:ext cx="168335" cy="10100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 flipV="1">
            <a:off x="6284837" y="2040424"/>
            <a:ext cx="168335" cy="10100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8391594" y="1639082"/>
            <a:ext cx="248808" cy="38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0070C0"/>
                </a:solidFill>
                <a:cs typeface="Arial" charset="0"/>
              </a:rPr>
              <a:t>λ</a:t>
            </a:r>
            <a:endParaRPr lang="en-US" altLang="ja-JP" sz="3200" dirty="0">
              <a:solidFill>
                <a:srgbClr val="0070C0"/>
              </a:solidFill>
              <a:cs typeface="Arial" charset="0"/>
            </a:endParaRPr>
          </a:p>
        </p:txBody>
      </p:sp>
      <p:cxnSp>
        <p:nvCxnSpPr>
          <p:cNvPr id="93" name="直線矢印コネクタ 92"/>
          <p:cNvCxnSpPr/>
          <p:nvPr/>
        </p:nvCxnSpPr>
        <p:spPr>
          <a:xfrm>
            <a:off x="6916636" y="3630596"/>
            <a:ext cx="167010" cy="252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>
          <a:xfrm>
            <a:off x="7300423" y="3698080"/>
            <a:ext cx="167010" cy="2525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Metal mesh filter</a:t>
            </a:r>
            <a:endParaRPr lang="ja-JP" altLang="en-US" b="1" dirty="0"/>
          </a:p>
        </p:txBody>
      </p:sp>
      <p:pic>
        <p:nvPicPr>
          <p:cNvPr id="94" name="Picture 3" descr="20060830_141641"/>
          <p:cNvPicPr>
            <a:picLocks noChangeAspect="1" noChangeArrowheads="1"/>
          </p:cNvPicPr>
          <p:nvPr/>
        </p:nvPicPr>
        <p:blipFill>
          <a:blip r:embed="rId2" cstate="print">
            <a:lum bright="10000" contrast="39000"/>
          </a:blip>
          <a:srcRect b="26583"/>
          <a:stretch>
            <a:fillRect/>
          </a:stretch>
        </p:blipFill>
        <p:spPr bwMode="auto">
          <a:xfrm>
            <a:off x="660401" y="4150972"/>
            <a:ext cx="3632199" cy="1999292"/>
          </a:xfrm>
          <a:prstGeom prst="rect">
            <a:avLst/>
          </a:prstGeom>
          <a:noFill/>
        </p:spPr>
      </p:pic>
      <p:sp>
        <p:nvSpPr>
          <p:cNvPr id="101" name="テキスト ボックス 3"/>
          <p:cNvSpPr txBox="1">
            <a:spLocks noChangeArrowheads="1"/>
          </p:cNvSpPr>
          <p:nvPr/>
        </p:nvSpPr>
        <p:spPr bwMode="auto">
          <a:xfrm>
            <a:off x="3024187" y="4164568"/>
            <a:ext cx="1255713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SEM image</a:t>
            </a:r>
            <a:endParaRPr lang="ja-JP" altLang="en-US" b="1" dirty="0"/>
          </a:p>
        </p:txBody>
      </p:sp>
      <p:grpSp>
        <p:nvGrpSpPr>
          <p:cNvPr id="113" name="グループ化 112"/>
          <p:cNvGrpSpPr/>
          <p:nvPr/>
        </p:nvGrpSpPr>
        <p:grpSpPr>
          <a:xfrm>
            <a:off x="5117740" y="4038600"/>
            <a:ext cx="3670660" cy="2748578"/>
            <a:chOff x="4935022" y="3606384"/>
            <a:chExt cx="4208978" cy="3151669"/>
          </a:xfrm>
        </p:grpSpPr>
        <p:grpSp>
          <p:nvGrpSpPr>
            <p:cNvPr id="114" name="グループ化 24"/>
            <p:cNvGrpSpPr>
              <a:grpSpLocks/>
            </p:cNvGrpSpPr>
            <p:nvPr/>
          </p:nvGrpSpPr>
          <p:grpSpPr bwMode="auto">
            <a:xfrm>
              <a:off x="5029200" y="3606384"/>
              <a:ext cx="4114800" cy="2881312"/>
              <a:chOff x="2141659" y="1999310"/>
              <a:chExt cx="4114800" cy="2880360"/>
            </a:xfrm>
          </p:grpSpPr>
          <p:pic>
            <p:nvPicPr>
              <p:cNvPr id="117" name="図 9" descr="37umFDTDplot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5400000">
                <a:off x="2758879" y="1382090"/>
                <a:ext cx="2880360" cy="411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8" name="正方形/長方形 117"/>
              <p:cNvSpPr/>
              <p:nvPr/>
            </p:nvSpPr>
            <p:spPr>
              <a:xfrm>
                <a:off x="2400421" y="2070723"/>
                <a:ext cx="342900" cy="241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15" name="Text Box 4"/>
            <p:cNvSpPr txBox="1">
              <a:spLocks noChangeArrowheads="1"/>
            </p:cNvSpPr>
            <p:nvPr/>
          </p:nvSpPr>
          <p:spPr bwMode="auto">
            <a:xfrm>
              <a:off x="6265462" y="6388721"/>
              <a:ext cx="18117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cs typeface="Arial" charset="0"/>
                </a:rPr>
                <a:t>Wavelength (</a:t>
              </a:r>
              <a:r>
                <a:rPr lang="en-US" altLang="ja-JP" dirty="0" smtClean="0">
                  <a:latin typeface="Symbol" pitchFamily="18" charset="2"/>
                  <a:cs typeface="Arial" charset="0"/>
                </a:rPr>
                <a:t>m</a:t>
              </a:r>
              <a:r>
                <a:rPr lang="en-US" altLang="ja-JP" dirty="0" smtClean="0">
                  <a:cs typeface="Arial" charset="0"/>
                </a:rPr>
                <a:t>m</a:t>
              </a:r>
              <a:r>
                <a:rPr lang="en-US" altLang="ja-JP" dirty="0">
                  <a:cs typeface="Arial" charset="0"/>
                </a:rPr>
                <a:t>)</a:t>
              </a:r>
            </a:p>
          </p:txBody>
        </p:sp>
        <p:sp>
          <p:nvSpPr>
            <p:cNvPr id="116" name="Text Box 24"/>
            <p:cNvSpPr txBox="1">
              <a:spLocks noChangeArrowheads="1"/>
            </p:cNvSpPr>
            <p:nvPr/>
          </p:nvSpPr>
          <p:spPr bwMode="auto">
            <a:xfrm rot="16200000">
              <a:off x="4364256" y="4732199"/>
              <a:ext cx="15108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cs typeface="Arial" charset="0"/>
                </a:rPr>
                <a:t>Transmittance</a:t>
              </a:r>
              <a:endParaRPr lang="en-US" altLang="ja-JP" dirty="0">
                <a:cs typeface="Arial" charset="0"/>
              </a:endParaRPr>
            </a:p>
          </p:txBody>
        </p:sp>
      </p:grpSp>
      <p:sp>
        <p:nvSpPr>
          <p:cNvPr id="132" name="テキスト ボックス 3"/>
          <p:cNvSpPr txBox="1">
            <a:spLocks noChangeArrowheads="1"/>
          </p:cNvSpPr>
          <p:nvPr/>
        </p:nvSpPr>
        <p:spPr bwMode="auto">
          <a:xfrm>
            <a:off x="1257301" y="6305034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29.5 </a:t>
            </a:r>
            <a:r>
              <a:rPr lang="en-US" altLang="ja-JP" b="1" dirty="0" err="1" smtClean="0"/>
              <a:t>μm</a:t>
            </a:r>
            <a:r>
              <a:rPr lang="en-US" altLang="ja-JP" b="1" dirty="0" smtClean="0"/>
              <a:t> pitch cross pattern</a:t>
            </a:r>
            <a:endParaRPr lang="ja-JP" altLang="en-US" b="1" dirty="0"/>
          </a:p>
        </p:txBody>
      </p:sp>
      <p:grpSp>
        <p:nvGrpSpPr>
          <p:cNvPr id="151" name="グループ化 150"/>
          <p:cNvGrpSpPr/>
          <p:nvPr/>
        </p:nvGrpSpPr>
        <p:grpSpPr>
          <a:xfrm>
            <a:off x="7243763" y="1841500"/>
            <a:ext cx="1414462" cy="1435100"/>
            <a:chOff x="6964363" y="1181100"/>
            <a:chExt cx="1414462" cy="1435100"/>
          </a:xfrm>
        </p:grpSpPr>
        <p:cxnSp>
          <p:nvCxnSpPr>
            <p:cNvPr id="133" name="直線矢印コネクタ 132"/>
            <p:cNvCxnSpPr/>
            <p:nvPr/>
          </p:nvCxnSpPr>
          <p:spPr>
            <a:xfrm rot="5400000" flipH="1" flipV="1">
              <a:off x="7016750" y="2152650"/>
              <a:ext cx="508000" cy="4191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グループ化 66"/>
            <p:cNvGrpSpPr/>
            <p:nvPr/>
          </p:nvGrpSpPr>
          <p:grpSpPr>
            <a:xfrm>
              <a:off x="6964363" y="1971675"/>
              <a:ext cx="1096962" cy="365126"/>
              <a:chOff x="7142163" y="1882775"/>
              <a:chExt cx="1096962" cy="365126"/>
            </a:xfrm>
            <a:scene3d>
              <a:camera prst="isometricLeftDown"/>
              <a:lightRig rig="threePt" dir="t"/>
            </a:scene3d>
          </p:grpSpPr>
          <p:sp>
            <p:nvSpPr>
              <p:cNvPr id="135" name="Oval 49"/>
              <p:cNvSpPr>
                <a:spLocks noChangeArrowheads="1"/>
              </p:cNvSpPr>
              <p:nvPr/>
            </p:nvSpPr>
            <p:spPr bwMode="auto">
              <a:xfrm>
                <a:off x="7142163" y="1912938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36" name="Oval 50"/>
              <p:cNvSpPr>
                <a:spLocks noChangeArrowheads="1"/>
              </p:cNvSpPr>
              <p:nvPr/>
            </p:nvSpPr>
            <p:spPr bwMode="auto">
              <a:xfrm>
                <a:off x="7142163" y="1882775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37" name="Oval 50"/>
              <p:cNvSpPr>
                <a:spLocks noChangeArrowheads="1"/>
              </p:cNvSpPr>
              <p:nvPr/>
            </p:nvSpPr>
            <p:spPr bwMode="auto">
              <a:xfrm>
                <a:off x="7281863" y="1920876"/>
                <a:ext cx="795337" cy="24286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138" name="グループ化 67"/>
            <p:cNvGrpSpPr/>
            <p:nvPr/>
          </p:nvGrpSpPr>
          <p:grpSpPr>
            <a:xfrm>
              <a:off x="7065963" y="1870075"/>
              <a:ext cx="1096962" cy="365126"/>
              <a:chOff x="7142163" y="1882775"/>
              <a:chExt cx="1096962" cy="365126"/>
            </a:xfrm>
            <a:scene3d>
              <a:camera prst="isometricLeftDown"/>
              <a:lightRig rig="threePt" dir="t"/>
            </a:scene3d>
          </p:grpSpPr>
          <p:sp>
            <p:nvSpPr>
              <p:cNvPr id="139" name="Oval 49"/>
              <p:cNvSpPr>
                <a:spLocks noChangeArrowheads="1"/>
              </p:cNvSpPr>
              <p:nvPr/>
            </p:nvSpPr>
            <p:spPr bwMode="auto">
              <a:xfrm>
                <a:off x="7142163" y="1912938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40" name="Oval 50"/>
              <p:cNvSpPr>
                <a:spLocks noChangeArrowheads="1"/>
              </p:cNvSpPr>
              <p:nvPr/>
            </p:nvSpPr>
            <p:spPr bwMode="auto">
              <a:xfrm>
                <a:off x="7142163" y="1882775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41" name="Oval 50"/>
              <p:cNvSpPr>
                <a:spLocks noChangeArrowheads="1"/>
              </p:cNvSpPr>
              <p:nvPr/>
            </p:nvSpPr>
            <p:spPr bwMode="auto">
              <a:xfrm>
                <a:off x="7281863" y="1920876"/>
                <a:ext cx="795337" cy="24286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142" name="グループ化 75"/>
            <p:cNvGrpSpPr/>
            <p:nvPr/>
          </p:nvGrpSpPr>
          <p:grpSpPr>
            <a:xfrm>
              <a:off x="7180263" y="1755775"/>
              <a:ext cx="1096962" cy="365126"/>
              <a:chOff x="7142163" y="1882775"/>
              <a:chExt cx="1096962" cy="365126"/>
            </a:xfrm>
            <a:scene3d>
              <a:camera prst="isometricLeftDown"/>
              <a:lightRig rig="threePt" dir="t"/>
            </a:scene3d>
          </p:grpSpPr>
          <p:sp>
            <p:nvSpPr>
              <p:cNvPr id="143" name="Oval 49"/>
              <p:cNvSpPr>
                <a:spLocks noChangeArrowheads="1"/>
              </p:cNvSpPr>
              <p:nvPr/>
            </p:nvSpPr>
            <p:spPr bwMode="auto">
              <a:xfrm>
                <a:off x="7142163" y="1912938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44" name="Oval 50"/>
              <p:cNvSpPr>
                <a:spLocks noChangeArrowheads="1"/>
              </p:cNvSpPr>
              <p:nvPr/>
            </p:nvSpPr>
            <p:spPr bwMode="auto">
              <a:xfrm>
                <a:off x="7142163" y="1882775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45" name="Oval 50"/>
              <p:cNvSpPr>
                <a:spLocks noChangeArrowheads="1"/>
              </p:cNvSpPr>
              <p:nvPr/>
            </p:nvSpPr>
            <p:spPr bwMode="auto">
              <a:xfrm>
                <a:off x="7281863" y="1920876"/>
                <a:ext cx="795337" cy="24286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146" name="グループ化 71"/>
            <p:cNvGrpSpPr/>
            <p:nvPr/>
          </p:nvGrpSpPr>
          <p:grpSpPr>
            <a:xfrm>
              <a:off x="7281863" y="1628775"/>
              <a:ext cx="1096962" cy="365126"/>
              <a:chOff x="7142163" y="1882775"/>
              <a:chExt cx="1096962" cy="365126"/>
            </a:xfrm>
            <a:scene3d>
              <a:camera prst="isometricLeftDown"/>
              <a:lightRig rig="threePt" dir="t"/>
            </a:scene3d>
          </p:grpSpPr>
          <p:sp>
            <p:nvSpPr>
              <p:cNvPr id="147" name="Oval 49"/>
              <p:cNvSpPr>
                <a:spLocks noChangeArrowheads="1"/>
              </p:cNvSpPr>
              <p:nvPr/>
            </p:nvSpPr>
            <p:spPr bwMode="auto">
              <a:xfrm>
                <a:off x="7142163" y="1912938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48" name="Oval 50"/>
              <p:cNvSpPr>
                <a:spLocks noChangeArrowheads="1"/>
              </p:cNvSpPr>
              <p:nvPr/>
            </p:nvSpPr>
            <p:spPr bwMode="auto">
              <a:xfrm>
                <a:off x="7142163" y="1882775"/>
                <a:ext cx="1096962" cy="3349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49" name="Oval 50"/>
              <p:cNvSpPr>
                <a:spLocks noChangeArrowheads="1"/>
              </p:cNvSpPr>
              <p:nvPr/>
            </p:nvSpPr>
            <p:spPr bwMode="auto">
              <a:xfrm>
                <a:off x="7281863" y="1920876"/>
                <a:ext cx="795337" cy="24286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+mn-ea"/>
                </a:endParaRPr>
              </a:p>
            </p:txBody>
          </p:sp>
        </p:grpSp>
        <p:cxnSp>
          <p:nvCxnSpPr>
            <p:cNvPr id="150" name="直線矢印コネクタ 149"/>
            <p:cNvCxnSpPr/>
            <p:nvPr/>
          </p:nvCxnSpPr>
          <p:spPr>
            <a:xfrm rot="5400000" flipH="1" flipV="1">
              <a:off x="7759700" y="1231900"/>
              <a:ext cx="609600" cy="50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4" cstate="print">
            <a:lum bright="11000" contrast="44000"/>
          </a:blip>
          <a:srcRect/>
          <a:stretch>
            <a:fillRect/>
          </a:stretch>
        </p:blipFill>
        <p:spPr bwMode="auto">
          <a:xfrm>
            <a:off x="506413" y="5308600"/>
            <a:ext cx="1123960" cy="94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5" name="直線コネクタ 154"/>
          <p:cNvCxnSpPr/>
          <p:nvPr/>
        </p:nvCxnSpPr>
        <p:spPr>
          <a:xfrm rot="16200000" flipV="1">
            <a:off x="31750" y="4870450"/>
            <a:ext cx="1600200" cy="292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 rot="10800000">
            <a:off x="1028700" y="5880100"/>
            <a:ext cx="3238500" cy="241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3"/>
          <p:cNvSpPr txBox="1">
            <a:spLocks noChangeArrowheads="1"/>
          </p:cNvSpPr>
          <p:nvPr/>
        </p:nvSpPr>
        <p:spPr bwMode="auto">
          <a:xfrm>
            <a:off x="407987" y="6158468"/>
            <a:ext cx="1992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φ10mm</a:t>
            </a:r>
            <a:endParaRPr lang="ja-JP" altLang="en-US" dirty="0"/>
          </a:p>
        </p:txBody>
      </p:sp>
      <p:pic>
        <p:nvPicPr>
          <p:cNvPr id="126" name="Picture 28" descr="37um4ppl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92866" y="2966562"/>
            <a:ext cx="2647421" cy="437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4" name="AutoShape 37"/>
          <p:cNvCxnSpPr>
            <a:cxnSpLocks noChangeShapeType="1"/>
          </p:cNvCxnSpPr>
          <p:nvPr/>
        </p:nvCxnSpPr>
        <p:spPr bwMode="auto">
          <a:xfrm>
            <a:off x="5605926" y="4626909"/>
            <a:ext cx="56142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</p:cxnSp>
      <p:cxnSp>
        <p:nvCxnSpPr>
          <p:cNvPr id="125" name="AutoShape 38"/>
          <p:cNvCxnSpPr>
            <a:cxnSpLocks noChangeShapeType="1"/>
          </p:cNvCxnSpPr>
          <p:nvPr/>
        </p:nvCxnSpPr>
        <p:spPr bwMode="auto">
          <a:xfrm>
            <a:off x="5610605" y="4883111"/>
            <a:ext cx="56142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</p:spPr>
      </p:cxnSp>
      <p:sp>
        <p:nvSpPr>
          <p:cNvPr id="159" name="テキスト ボックス 3"/>
          <p:cNvSpPr txBox="1">
            <a:spLocks noChangeArrowheads="1"/>
          </p:cNvSpPr>
          <p:nvPr/>
        </p:nvSpPr>
        <p:spPr bwMode="auto">
          <a:xfrm>
            <a:off x="6997701" y="3587234"/>
            <a:ext cx="1777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stacking 4 filters</a:t>
            </a:r>
            <a:endParaRPr lang="ja-JP" altLang="en-US" b="1" dirty="0"/>
          </a:p>
        </p:txBody>
      </p:sp>
      <p:sp>
        <p:nvSpPr>
          <p:cNvPr id="160" name="テキスト ボックス 3"/>
          <p:cNvSpPr txBox="1">
            <a:spLocks noChangeArrowheads="1"/>
          </p:cNvSpPr>
          <p:nvPr/>
        </p:nvSpPr>
        <p:spPr bwMode="auto">
          <a:xfrm rot="16200000">
            <a:off x="3898902" y="4717534"/>
            <a:ext cx="1777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Transmittance</a:t>
            </a:r>
            <a:endParaRPr lang="ja-JP" altLang="en-US" dirty="0"/>
          </a:p>
        </p:txBody>
      </p:sp>
      <p:sp>
        <p:nvSpPr>
          <p:cNvPr id="161" name="テキスト ボックス 3"/>
          <p:cNvSpPr txBox="1">
            <a:spLocks noChangeArrowheads="1"/>
          </p:cNvSpPr>
          <p:nvPr/>
        </p:nvSpPr>
        <p:spPr bwMode="auto">
          <a:xfrm>
            <a:off x="5778501" y="5733534"/>
            <a:ext cx="1777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b="1" dirty="0" smtClean="0"/>
              <a:t>↓  </a:t>
            </a:r>
            <a:r>
              <a:rPr lang="en-US" altLang="ja-JP" b="1" dirty="0" smtClean="0"/>
              <a:t>&lt; 0.01%</a:t>
            </a:r>
            <a:endParaRPr lang="ja-JP" altLang="en-US" b="1" dirty="0"/>
          </a:p>
        </p:txBody>
      </p:sp>
      <p:sp>
        <p:nvSpPr>
          <p:cNvPr id="162" name="テキスト ボックス 3"/>
          <p:cNvSpPr txBox="1">
            <a:spLocks noChangeArrowheads="1"/>
          </p:cNvSpPr>
          <p:nvPr/>
        </p:nvSpPr>
        <p:spPr bwMode="auto">
          <a:xfrm>
            <a:off x="6248401" y="4412734"/>
            <a:ext cx="6857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300K</a:t>
            </a:r>
          </a:p>
          <a:p>
            <a:r>
              <a:rPr lang="en-US" altLang="ja-JP" b="1" dirty="0" smtClean="0"/>
              <a:t>4K</a:t>
            </a:r>
            <a:endParaRPr lang="ja-JP" altLang="en-US" b="1" dirty="0"/>
          </a:p>
        </p:txBody>
      </p:sp>
      <p:sp>
        <p:nvSpPr>
          <p:cNvPr id="163" name="テキスト ボックス 3"/>
          <p:cNvSpPr txBox="1">
            <a:spLocks noChangeArrowheads="1"/>
          </p:cNvSpPr>
          <p:nvPr/>
        </p:nvSpPr>
        <p:spPr bwMode="auto">
          <a:xfrm>
            <a:off x="5511801" y="4133334"/>
            <a:ext cx="2108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measurements</a:t>
            </a:r>
            <a:endParaRPr lang="ja-JP" altLang="en-US" b="1" dirty="0"/>
          </a:p>
        </p:txBody>
      </p:sp>
      <p:sp>
        <p:nvSpPr>
          <p:cNvPr id="164" name="テキスト ボックス 3"/>
          <p:cNvSpPr txBox="1">
            <a:spLocks noChangeArrowheads="1"/>
          </p:cNvSpPr>
          <p:nvPr/>
        </p:nvSpPr>
        <p:spPr bwMode="auto">
          <a:xfrm>
            <a:off x="7035801" y="5250934"/>
            <a:ext cx="774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R ~ 17</a:t>
            </a:r>
            <a:endParaRPr lang="ja-JP" altLang="en-US" b="1" dirty="0"/>
          </a:p>
        </p:txBody>
      </p:sp>
      <p:sp>
        <p:nvSpPr>
          <p:cNvPr id="153" name="Rectangle 3"/>
          <p:cNvSpPr txBox="1">
            <a:spLocks noChangeArrowheads="1"/>
          </p:cNvSpPr>
          <p:nvPr/>
        </p:nvSpPr>
        <p:spPr>
          <a:xfrm>
            <a:off x="484188" y="947738"/>
            <a:ext cx="8609012" cy="2786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IoA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U-Tokyo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</a:t>
            </a:r>
            <a:r>
              <a:rPr kumimoji="1" lang="en-US" altLang="ja-JP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NTT-Advanced</a:t>
            </a:r>
            <a:r>
              <a:rPr kumimoji="1" lang="en-US" altLang="ja-JP" sz="2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Technology</a:t>
            </a:r>
            <a:r>
              <a:rPr kumimoji="1" lang="en-US" altLang="ja-JP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1" lang="en-US" altLang="ja-JP" sz="22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JAXA &amp; NAOJ</a:t>
            </a:r>
            <a:endParaRPr kumimoji="1" lang="ja-JP" altLang="en-US" sz="22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Since 2006.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1" lang="ja-JP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200" dirty="0" smtClean="0"/>
              <a:t>FDTD simulation &amp; Photolithography fabrication</a:t>
            </a:r>
            <a:endParaRPr kumimoji="1" lang="en-US" altLang="ja-JP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Succeeded in obtaining a peak trans.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90% and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R~10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lang="en-US" altLang="ja-JP" sz="2200" dirty="0" smtClean="0"/>
              <a:t>Blocking ratio of &lt; 0.01% by stacking 4 filters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ja-JP" sz="2200" dirty="0" smtClean="0"/>
              <a:t>used in miniTAO/MAX38.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 steps  </a:t>
            </a:r>
            <a:r>
              <a:rPr kumimoji="1" lang="en-US" altLang="ja-JP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US" altLang="ja-JP" sz="2200" dirty="0" smtClean="0"/>
              <a:t>Increase in Strength,  Larger aperture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7986</TotalTime>
  <Words>1625</Words>
  <Application>Microsoft Office PowerPoint</Application>
  <PresentationFormat>画面に合わせる (4:3)</PresentationFormat>
  <Paragraphs>388</Paragraphs>
  <Slides>21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テーマ</vt:lpstr>
      <vt:lpstr>東京大学が進める光赤外線分野の 基礎開発研究</vt:lpstr>
      <vt:lpstr>スライド 2</vt:lpstr>
      <vt:lpstr>Framework of developments  in U-Tokyo</vt:lpstr>
      <vt:lpstr>Instruments developed by U-Tokyo</vt:lpstr>
      <vt:lpstr>New technologies from the instrument projects</vt:lpstr>
      <vt:lpstr>Electrostatic drive type Micro shutter array</vt:lpstr>
      <vt:lpstr>Electrostatic drive type Micro shutter array</vt:lpstr>
      <vt:lpstr>Metal mesh filter</vt:lpstr>
      <vt:lpstr>Metal mesh filter</vt:lpstr>
      <vt:lpstr>Silicon Moth-eye </vt:lpstr>
      <vt:lpstr>Silicon Moth-eye </vt:lpstr>
      <vt:lpstr>Cold Tip-Tilt Mirror</vt:lpstr>
      <vt:lpstr>Cold Tip-Tilt Mirror</vt:lpstr>
      <vt:lpstr>スライド 14</vt:lpstr>
      <vt:lpstr>スライド 15</vt:lpstr>
      <vt:lpstr>スライド 16</vt:lpstr>
      <vt:lpstr>スライド 17</vt:lpstr>
      <vt:lpstr>Immersion grating for NIR</vt:lpstr>
      <vt:lpstr>Basic developments expand community and build a strong foundation</vt:lpstr>
      <vt:lpstr>Universities are highly-responsive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サブ波長構造による赤外線天文観測用光学素子の開発</dc:title>
  <dc:creator>sako</dc:creator>
  <cp:lastModifiedBy>sako</cp:lastModifiedBy>
  <cp:revision>1401</cp:revision>
  <dcterms:created xsi:type="dcterms:W3CDTF">2010-10-05T06:50:09Z</dcterms:created>
  <dcterms:modified xsi:type="dcterms:W3CDTF">2011-01-18T06:06:29Z</dcterms:modified>
</cp:coreProperties>
</file>