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8" r:id="rId3"/>
    <p:sldId id="282" r:id="rId4"/>
    <p:sldId id="288" r:id="rId5"/>
    <p:sldId id="269" r:id="rId6"/>
    <p:sldId id="267" r:id="rId7"/>
    <p:sldId id="271" r:id="rId8"/>
    <p:sldId id="272" r:id="rId9"/>
    <p:sldId id="273" r:id="rId10"/>
    <p:sldId id="275" r:id="rId11"/>
    <p:sldId id="277" r:id="rId12"/>
    <p:sldId id="279" r:id="rId13"/>
    <p:sldId id="276" r:id="rId14"/>
    <p:sldId id="281" r:id="rId15"/>
    <p:sldId id="283" r:id="rId16"/>
    <p:sldId id="284" r:id="rId17"/>
    <p:sldId id="285" r:id="rId18"/>
    <p:sldId id="280" r:id="rId19"/>
    <p:sldId id="286" r:id="rId20"/>
    <p:sldId id="278" r:id="rId21"/>
    <p:sldId id="289" r:id="rId22"/>
    <p:sldId id="290" r:id="rId23"/>
    <p:sldId id="287" r:id="rId24"/>
    <p:sldId id="259" r:id="rId25"/>
    <p:sldId id="261" r:id="rId26"/>
    <p:sldId id="265" r:id="rId27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1" d="100"/>
          <a:sy n="101" d="100"/>
        </p:scale>
        <p:origin x="274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13259" y="1300786"/>
            <a:ext cx="6517482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3259" y="3886201"/>
            <a:ext cx="6517482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0087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パノラマ写真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46" y="4289374"/>
            <a:ext cx="7773324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88558" y="698261"/>
            <a:ext cx="7366899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5108728"/>
            <a:ext cx="7773339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103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タイトルとキャプショ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204821"/>
            <a:ext cx="7773339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4792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用 (キャプション付き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84659" y="872588"/>
            <a:ext cx="6977064" cy="2729915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290484" y="3610032"/>
            <a:ext cx="6564224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372797"/>
            <a:ext cx="7773339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737626" y="887859"/>
            <a:ext cx="546888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850130" y="3120015"/>
            <a:ext cx="553641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397247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2138722"/>
            <a:ext cx="7773339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4662335"/>
            <a:ext cx="777333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21234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7773339" cy="1605094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3"/>
            <a:ext cx="2474232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331" y="2943356"/>
            <a:ext cx="2474232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9292" y="2367093"/>
            <a:ext cx="246864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331012" y="2943356"/>
            <a:ext cx="2477513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2367093"/>
            <a:ext cx="247869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5979974" y="2943356"/>
            <a:ext cx="247869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05242343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つの画像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1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331" y="610772"/>
            <a:ext cx="7773339" cy="1603922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5331" y="4204820"/>
            <a:ext cx="2472307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331" y="2367093"/>
            <a:ext cx="2472307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5331" y="4781082"/>
            <a:ext cx="2472307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332069" y="4204820"/>
            <a:ext cx="247637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331011" y="2367093"/>
            <a:ext cx="2477514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331011" y="4781081"/>
            <a:ext cx="2477514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5979974" y="4204820"/>
            <a:ext cx="247551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7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5979974" y="2367093"/>
            <a:ext cx="2478696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5979880" y="4781079"/>
            <a:ext cx="2478790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03354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2367094"/>
            <a:ext cx="7773339" cy="3424107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608608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609602"/>
            <a:ext cx="1914995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331" y="609602"/>
            <a:ext cx="5744043" cy="5181599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9908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105755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828564"/>
            <a:ext cx="7763814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3657458"/>
            <a:ext cx="7763814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498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382952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4629150" y="2367093"/>
            <a:ext cx="3829050" cy="342410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703165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9746" y="2371018"/>
            <a:ext cx="3655106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331" y="3051013"/>
            <a:ext cx="3829520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7317" y="2371018"/>
            <a:ext cx="3661353" cy="679994"/>
          </a:xfrm>
        </p:spPr>
        <p:txBody>
          <a:bodyPr anchor="b">
            <a:noAutofit/>
          </a:bodyPr>
          <a:lstStyle>
            <a:lvl1pPr marL="0" indent="0">
              <a:lnSpc>
                <a:spcPct val="7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4629150" y="3051013"/>
            <a:ext cx="3829051" cy="2740187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41964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12453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2945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1" y="609600"/>
            <a:ext cx="2951766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3808547" y="609601"/>
            <a:ext cx="4650122" cy="5181599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31" y="2632852"/>
            <a:ext cx="2951767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81325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S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332" y="609600"/>
            <a:ext cx="4129618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004270" y="609601"/>
            <a:ext cx="3005851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346" y="2632853"/>
            <a:ext cx="4129604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22828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-1"/>
            <a:ext cx="9144002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332" y="618518"/>
            <a:ext cx="7773338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331" y="2367094"/>
            <a:ext cx="7773339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59053" y="5883276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FFED658B-84D0-41D8-A92C-9694C023D41E}" type="datetimeFigureOut">
              <a:rPr kumimoji="1" lang="ja-JP" altLang="en-US" smtClean="0"/>
              <a:t>2014/7/25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331" y="5883276"/>
            <a:ext cx="50046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85509" y="5883276"/>
            <a:ext cx="57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B5457CBB-AF52-4210-8826-24A72CC9A38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1546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784" r:id="rId16"/>
    <p:sldLayoutId id="2147483785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kumimoji="1"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kumimoji="1"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kumimoji="1"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1" lang="en-US" altLang="ja-JP" dirty="0" smtClean="0"/>
              <a:t>Understanding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at High Redshift Universe</a:t>
            </a:r>
            <a:endParaRPr kumimoji="1" lang="ja-JP" altLang="en-US" dirty="0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kumimoji="1" lang="en-US" altLang="ja-JP" dirty="0" err="1" smtClean="0"/>
              <a:t>KenTaro</a:t>
            </a:r>
            <a:r>
              <a:rPr kumimoji="1" lang="en-US" altLang="ja-JP" dirty="0" smtClean="0"/>
              <a:t> Motohara </a:t>
            </a:r>
          </a:p>
          <a:p>
            <a:r>
              <a:rPr lang="en-US" altLang="ja-JP" dirty="0" smtClean="0"/>
              <a:t>(</a:t>
            </a:r>
            <a:r>
              <a:rPr lang="en-US" altLang="ja-JP" dirty="0" err="1" smtClean="0"/>
              <a:t>IoA</a:t>
            </a:r>
            <a:r>
              <a:rPr lang="en-US" altLang="ja-JP" dirty="0" smtClean="0"/>
              <a:t>, </a:t>
            </a:r>
            <a:r>
              <a:rPr lang="en-US" altLang="ja-JP" dirty="0" err="1" smtClean="0"/>
              <a:t>Univsersity</a:t>
            </a:r>
            <a:r>
              <a:rPr lang="en-US" altLang="ja-JP" dirty="0" smtClean="0"/>
              <a:t> of Tokyo)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79106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What’s NeXT?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kumimoji="1" lang="en-US" altLang="ja-JP" dirty="0" smtClean="0"/>
              <a:t>We need to understand physical status in HII regions at Hi-z Universe</a:t>
            </a:r>
          </a:p>
          <a:p>
            <a:r>
              <a:rPr lang="en-US" altLang="ja-JP" dirty="0" smtClean="0"/>
              <a:t>Density</a:t>
            </a:r>
          </a:p>
          <a:p>
            <a:r>
              <a:rPr lang="en-US" altLang="ja-JP" dirty="0" smtClean="0"/>
              <a:t>Ionization </a:t>
            </a:r>
            <a:r>
              <a:rPr lang="en-US" altLang="ja-JP" dirty="0" err="1" smtClean="0"/>
              <a:t>ParameteR</a:t>
            </a:r>
            <a:endParaRPr lang="en-US" altLang="ja-JP" dirty="0" smtClean="0"/>
          </a:p>
          <a:p>
            <a:r>
              <a:rPr lang="en-US" altLang="ja-JP" dirty="0" err="1" smtClean="0"/>
              <a:t>MetallicitY</a:t>
            </a:r>
            <a:endParaRPr lang="en-US" altLang="ja-JP" dirty="0" smtClean="0"/>
          </a:p>
          <a:p>
            <a:r>
              <a:rPr lang="en-US" altLang="ja-JP" dirty="0" smtClean="0"/>
              <a:t>Their Distribution within a galaxy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363231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Electron Density Measurement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[OII]3729/3726</a:t>
                </a:r>
              </a:p>
              <a:p>
                <a:r>
                  <a:rPr kumimoji="1" lang="en-US" altLang="ja-JP" dirty="0" smtClean="0"/>
                  <a:t>[SII]6731/6716</a:t>
                </a:r>
              </a:p>
              <a:p>
                <a:r>
                  <a:rPr lang="en-US" altLang="ja-JP" dirty="0" smtClean="0"/>
                  <a:t>Depends on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en-US" altLang="ja-JP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altLang="ja-JP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rad>
                  </m:oMath>
                </a14:m>
                <a:r>
                  <a:rPr kumimoji="1" lang="ja-JP" altLang="en-US" dirty="0" smtClean="0"/>
                  <a:t> </a:t>
                </a:r>
                <a:r>
                  <a:rPr kumimoji="1" lang="en-US" altLang="ja-JP" dirty="0" smtClean="0"/>
                  <a:t>: Higher temperature results in lower density</a:t>
                </a:r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70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8875"/>
          <a:stretch/>
        </p:blipFill>
        <p:spPr bwMode="auto">
          <a:xfrm>
            <a:off x="4458644" y="3783436"/>
            <a:ext cx="4685355" cy="3074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2437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Measurement</a:t>
            </a:r>
            <a:br>
              <a:rPr kumimoji="1" lang="en-US" altLang="ja-JP" dirty="0" smtClean="0"/>
            </a:br>
            <a:r>
              <a:rPr lang="en-US" altLang="ja-JP" dirty="0" smtClean="0"/>
              <a:t>(Direct Method)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>
              <a:xfrm>
                <a:off x="685330" y="2367093"/>
                <a:ext cx="7772870" cy="3875009"/>
              </a:xfrm>
            </p:spPr>
            <p:txBody>
              <a:bodyPr>
                <a:normAutofit fontScale="92500" lnSpcReduction="20000"/>
              </a:bodyPr>
              <a:lstStyle/>
              <a:p>
                <a:pPr marL="0" indent="0">
                  <a:buNone/>
                </a:pPr>
                <a:r>
                  <a:rPr lang="en-US" altLang="ja-JP" dirty="0" smtClean="0"/>
                  <a:t>Emission Line strength (from state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altLang="ja-JP" dirty="0"/>
                  <a:t> </a:t>
                </a:r>
                <a:r>
                  <a:rPr lang="en-US" altLang="ja-JP" dirty="0" smtClean="0"/>
                  <a:t>to </a:t>
                </a:r>
                <a14:m>
                  <m:oMath xmlns:m="http://schemas.openxmlformats.org/officeDocument/2006/math">
                    <m:r>
                      <a:rPr lang="en-US" altLang="ja-JP" b="0" i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altLang="ja-JP" i="1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altLang="ja-JP" dirty="0" smtClean="0"/>
                  <a:t>) against a Hydrogen Line relates to abundance with the following relation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H</m:t>
                              </m:r>
                              <m:r>
                                <a:rPr lang="ja-JP" altLang="en-US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</m:den>
                      </m:f>
                      <m:r>
                        <a:rPr lang="en-US" altLang="ja-JP" i="1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altLang="ja-JP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𝑗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𝑞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 panose="02040503050406030204" pitchFamily="18" charset="0"/>
                                </a:rPr>
                                <m:t>𝑗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→</m:t>
                              </m:r>
                              <m:r>
                                <a:rPr lang="en-US" altLang="ja-JP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  <m:r>
                            <a:rPr lang="en-US" altLang="ja-JP" i="1">
                              <a:latin typeface="Cambria Math"/>
                            </a:rPr>
                            <m:t>𝑏</m:t>
                          </m:r>
                        </m:num>
                        <m:den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𝜈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H</m:t>
                              </m:r>
                              <m:r>
                                <a:rPr lang="ja-JP" altLang="en-US" i="1">
                                  <a:latin typeface="Cambria Math"/>
                                </a:rPr>
                                <m:t>𝛽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ja-JP" i="1"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en-US" altLang="ja-JP" i="1">
                                  <a:latin typeface="Cambria Math"/>
                                </a:rPr>
                                <m:t>𝑝</m:t>
                              </m:r>
                            </m:sub>
                          </m:sSub>
                          <m:sSubSup>
                            <m:sSubSupPr>
                              <m:ctrlPr>
                                <a:rPr lang="en-US" altLang="ja-JP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ja-JP" altLang="en-US" i="1">
                                  <a:latin typeface="Cambria Math"/>
                                </a:rPr>
                                <m:t>𝛼</m:t>
                              </m:r>
                            </m:e>
                            <m:sub>
                              <m:r>
                                <m:rPr>
                                  <m:sty m:val="p"/>
                                </m:rPr>
                                <a:rPr lang="en-US" altLang="ja-JP">
                                  <a:latin typeface="Cambria Math"/>
                                </a:rPr>
                                <m:t>H</m:t>
                              </m:r>
                              <m:r>
                                <a:rPr lang="ja-JP" altLang="en-US" i="1">
                                  <a:latin typeface="Cambria Math"/>
                                </a:rPr>
                                <m:t>𝛽</m:t>
                              </m:r>
                            </m:sub>
                            <m:sup>
                              <m:r>
                                <a:rPr lang="en-US" altLang="ja-JP" i="1">
                                  <a:latin typeface="Cambria Math"/>
                                </a:rPr>
                                <m:t>𝑒𝑓𝑓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kumimoji="1" lang="en-US" altLang="ja-JP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r>
                  <a:rPr lang="en-US" altLang="ja-JP" dirty="0" smtClean="0"/>
                  <a:t>Therefore, Oxygen Abundance can be Obtained by</a:t>
                </a:r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altLang="ja-JP" sz="16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I</m:t>
                                </m:r>
                              </m:e>
                            </m:d>
                            <m:r>
                              <a:rPr lang="en-US" altLang="ja-JP" sz="1600" i="1">
                                <a:latin typeface="Cambria Math"/>
                              </a:rPr>
                              <m:t>6300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/>
                              </a:rPr>
                              <m:t>H</m:t>
                            </m:r>
                            <m:r>
                              <a:rPr lang="ja-JP" altLang="en-US" sz="1600" i="1">
                                <a:latin typeface="Cambria Math"/>
                              </a:rPr>
                              <m:t>𝛼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600" dirty="0"/>
                  <a:t> </a:t>
                </a:r>
                <a:r>
                  <a:rPr lang="ja-JP" altLang="en-US" sz="1600" dirty="0"/>
                  <a:t>⇒</a:t>
                </a:r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O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0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600" i="1" dirty="0" smtClean="0">
                    <a:latin typeface="Cambria Math"/>
                  </a:rPr>
                  <a:t>  </a:t>
                </a:r>
                <a:r>
                  <a:rPr lang="en-US" altLang="ja-JP" sz="1600" dirty="0" smtClean="0"/>
                  <a:t>(Negligible in </a:t>
                </a:r>
                <a:r>
                  <a:rPr lang="en-US" altLang="ja-JP" sz="1600" dirty="0" err="1" smtClean="0"/>
                  <a:t>Stromgren</a:t>
                </a:r>
                <a:r>
                  <a:rPr lang="en-US" altLang="ja-JP" sz="1600" dirty="0" smtClean="0"/>
                  <a:t> Sphere)</a:t>
                </a:r>
                <a:endParaRPr lang="en-US" altLang="ja-JP" sz="16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altLang="ja-JP" sz="16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II</m:t>
                                </m:r>
                              </m:e>
                            </m:d>
                            <m:r>
                              <a:rPr lang="en-US" altLang="ja-JP" sz="1600" i="1">
                                <a:latin typeface="Cambria Math"/>
                              </a:rPr>
                              <m:t>3727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/>
                              </a:rPr>
                              <m:t>H</m:t>
                            </m:r>
                            <m:r>
                              <a:rPr lang="ja-JP" altLang="en-US" sz="1600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600" dirty="0"/>
                  <a:t> </a:t>
                </a:r>
                <a:r>
                  <a:rPr lang="ja-JP" altLang="en-US" sz="1600" dirty="0"/>
                  <a:t>⇒</a:t>
                </a:r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/>
                          </a:rPr>
                          <m:t>𝑁</m:t>
                        </m:r>
                      </m:e>
                      <m:sub>
                        <m:sSup>
                          <m:sSup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/>
                              </a:rPr>
                              <m:t>O</m:t>
                            </m:r>
                          </m:e>
                          <m:sup>
                            <m:r>
                              <a:rPr lang="en-US" altLang="ja-JP" sz="1600" i="1">
                                <a:latin typeface="Cambria Math"/>
                              </a:rPr>
                              <m:t>+</m:t>
                            </m:r>
                          </m:sup>
                        </m:sSup>
                      </m:sub>
                    </m:sSub>
                    <m:r>
                      <a:rPr lang="en-US" altLang="ja-JP" sz="1600" i="1">
                        <a:latin typeface="Cambria Math"/>
                      </a:rPr>
                      <m:t>/</m:t>
                    </m:r>
                    <m:sSub>
                      <m:sSub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sz="1600" i="1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altLang="ja-JP" sz="1600" i="1">
                            <a:latin typeface="Cambria Math"/>
                          </a:rPr>
                          <m:t>𝑝</m:t>
                        </m:r>
                      </m:sub>
                    </m:sSub>
                  </m:oMath>
                </a14:m>
                <a:endParaRPr lang="en-US" altLang="ja-JP" sz="1600" dirty="0"/>
              </a:p>
              <a:p>
                <a:pPr lvl="1"/>
                <a14:m>
                  <m:oMath xmlns:m="http://schemas.openxmlformats.org/officeDocument/2006/math">
                    <m:f>
                      <m:fPr>
                        <m:type m:val="lin"/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d>
                              <m:dPr>
                                <m:begChr m:val="["/>
                                <m:endChr m:val="]"/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O</m:t>
                                </m:r>
                                <m:r>
                                  <a:rPr lang="en-US" altLang="ja-JP" sz="1600">
                                    <a:latin typeface="Cambria Math"/>
                                  </a:rPr>
                                  <m:t> </m:t>
                                </m:r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III</m:t>
                                </m:r>
                              </m:e>
                            </m:d>
                            <m:r>
                              <a:rPr lang="en-US" altLang="ja-JP" sz="1600" i="1">
                                <a:latin typeface="Cambria Math"/>
                              </a:rPr>
                              <m:t>4959+5007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r>
                              <m:rPr>
                                <m:sty m:val="p"/>
                              </m:rPr>
                              <a:rPr lang="en-US" altLang="ja-JP" sz="1600">
                                <a:latin typeface="Cambria Math"/>
                              </a:rPr>
                              <m:t>H</m:t>
                            </m:r>
                            <m:r>
                              <a:rPr lang="ja-JP" altLang="en-US" sz="1600" i="1">
                                <a:latin typeface="Cambria Math"/>
                              </a:rPr>
                              <m:t>𝛽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altLang="ja-JP" sz="1600" dirty="0"/>
                  <a:t> </a:t>
                </a:r>
                <a:r>
                  <a:rPr lang="ja-JP" altLang="en-US" sz="1600" dirty="0"/>
                  <a:t>⇒</a:t>
                </a:r>
                <a:r>
                  <a:rPr lang="en-US" altLang="ja-JP" sz="16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ja-JP" sz="16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sSup>
                              <m:sSupPr>
                                <m:ctrlPr>
                                  <a:rPr lang="en-US" altLang="ja-JP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ja-JP" sz="1600">
                                    <a:latin typeface="Cambria Math"/>
                                  </a:rPr>
                                  <m:t>O</m:t>
                                </m:r>
                              </m:e>
                              <m:sup>
                                <m:r>
                                  <a:rPr lang="en-US" altLang="ja-JP" sz="1600" i="1">
                                    <a:latin typeface="Cambria Math"/>
                                  </a:rPr>
                                  <m:t>++</m:t>
                                </m:r>
                              </m:sup>
                            </m:sSup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altLang="ja-JP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ja-JP" sz="1600" i="1"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en-US" altLang="ja-JP" sz="1600" i="1">
                                <a:latin typeface="Cambria Math"/>
                              </a:rPr>
                              <m:t>𝑝</m:t>
                            </m:r>
                          </m:sub>
                        </m:sSub>
                      </m:den>
                    </m:f>
                  </m:oMath>
                </a14:m>
                <a:endParaRPr lang="en-US" altLang="ja-JP" dirty="0" smtClean="0"/>
              </a:p>
              <a:p>
                <a:pPr marL="0" indent="0">
                  <a:buNone/>
                </a:pPr>
                <a:r>
                  <a:rPr lang="en-US" altLang="ja-JP" dirty="0" smtClean="0"/>
                  <a:t>However, Collisional transition rate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ja-JP" i="1">
                            <a:latin typeface="Cambria Math"/>
                          </a:rPr>
                          <m:t>𝑞</m:t>
                        </m:r>
                      </m:e>
                      <m:sub>
                        <m:r>
                          <a:rPr lang="en-US" altLang="ja-JP" i="1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→</m:t>
                        </m:r>
                        <m:r>
                          <a:rPr lang="en-US" altLang="ja-JP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altLang="ja-JP" dirty="0" smtClean="0"/>
                  <a:t>) strongly depends on electron temperature.</a:t>
                </a:r>
                <a:endParaRPr kumimoji="1" lang="en-US" altLang="ja-JP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xfrm>
                <a:off x="685330" y="2367093"/>
                <a:ext cx="7772870" cy="3875009"/>
              </a:xfrm>
              <a:blipFill rotWithShape="0">
                <a:blip r:embed="rId2"/>
                <a:stretch>
                  <a:fillRect l="-705" t="-943" r="-235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933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Electron Temperature Measurement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 smtClean="0"/>
              <a:t>For Direct Measurement, [OIII]4363 or [NII]5755 is necessary</a:t>
            </a:r>
          </a:p>
          <a:p>
            <a:r>
              <a:rPr lang="en-US" altLang="ja-JP" dirty="0" smtClean="0"/>
              <a:t>However, They are extremely weak… </a:t>
            </a:r>
          </a:p>
          <a:p>
            <a:r>
              <a:rPr kumimoji="1" lang="en-US" altLang="ja-JP" dirty="0" smtClean="0"/>
              <a:t>Stacking May gives us Some Insight,</a:t>
            </a:r>
            <a:br>
              <a:rPr kumimoji="1" lang="en-US" altLang="ja-JP" dirty="0" smtClean="0"/>
            </a:br>
            <a:r>
              <a:rPr kumimoji="1" lang="en-US" altLang="ja-JP" dirty="0" smtClean="0"/>
              <a:t>especially when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is low</a:t>
            </a:r>
            <a:br>
              <a:rPr kumimoji="1" lang="en-US" altLang="ja-JP" dirty="0" smtClean="0"/>
            </a:br>
            <a:r>
              <a:rPr kumimoji="1" lang="en-US" altLang="ja-JP" dirty="0" smtClean="0"/>
              <a:t>(and temperature is high)</a:t>
            </a:r>
          </a:p>
          <a:p>
            <a:endParaRPr kumimoji="1" lang="ja-JP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000">
            <a:off x="5630357" y="3571319"/>
            <a:ext cx="3480979" cy="3256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9430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Measurement</a:t>
            </a:r>
            <a:br>
              <a:rPr kumimoji="1" lang="en-US" altLang="ja-JP" dirty="0" smtClean="0"/>
            </a:br>
            <a:r>
              <a:rPr lang="en-US" altLang="ja-JP" dirty="0" smtClean="0"/>
              <a:t>(Empirical)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7500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N2 Index : </a:t>
            </a:r>
            <a:r>
              <a:rPr lang="en-US" altLang="ja-JP" dirty="0"/>
              <a:t>[NII]6584/H</a:t>
            </a:r>
            <a:r>
              <a:rPr lang="en-US" altLang="ja-JP" dirty="0">
                <a:sym typeface="Symbol"/>
              </a:rPr>
              <a:t></a:t>
            </a:r>
            <a:r>
              <a:rPr lang="en-US" altLang="ja-JP" dirty="0" smtClean="0">
                <a:sym typeface="Symbol"/>
              </a:rPr>
              <a:t>6563</a:t>
            </a:r>
          </a:p>
          <a:p>
            <a:r>
              <a:rPr lang="en-US" altLang="ja-JP" dirty="0" smtClean="0"/>
              <a:t>O3N2 Index : </a:t>
            </a:r>
            <a:r>
              <a:rPr lang="en-US" altLang="ja-JP" dirty="0"/>
              <a:t>([OIII]5007/H</a:t>
            </a:r>
            <a:r>
              <a:rPr lang="en-US" altLang="ja-JP" dirty="0">
                <a:sym typeface="Symbol"/>
              </a:rPr>
              <a:t>4861)/(</a:t>
            </a:r>
            <a:r>
              <a:rPr lang="en-US" altLang="ja-JP" dirty="0"/>
              <a:t>[NII]6584/H</a:t>
            </a:r>
            <a:r>
              <a:rPr lang="en-US" altLang="ja-JP" dirty="0">
                <a:sym typeface="Symbol"/>
              </a:rPr>
              <a:t></a:t>
            </a:r>
            <a:r>
              <a:rPr lang="en-US" altLang="ja-JP" dirty="0" smtClean="0">
                <a:sym typeface="Symbol"/>
              </a:rPr>
              <a:t>6563)</a:t>
            </a:r>
          </a:p>
          <a:p>
            <a:r>
              <a:rPr lang="en-US" altLang="ja-JP" dirty="0" smtClean="0"/>
              <a:t>R23 Index : </a:t>
            </a:r>
            <a:r>
              <a:rPr lang="en-US" altLang="ja-JP" dirty="0"/>
              <a:t>([OII]3727+[OIII]4959,5007)/H</a:t>
            </a:r>
            <a:r>
              <a:rPr lang="en-US" altLang="ja-JP" dirty="0">
                <a:sym typeface="Symbol"/>
              </a:rPr>
              <a:t></a:t>
            </a:r>
            <a:r>
              <a:rPr lang="en-US" altLang="ja-JP" dirty="0" smtClean="0">
                <a:sym typeface="Symbol"/>
              </a:rPr>
              <a:t>4861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195940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N2 Index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ja-JP" dirty="0" smtClean="0"/>
                  <a:t>[NII]6584/H</a:t>
                </a:r>
                <a:r>
                  <a:rPr lang="en-US" altLang="ja-JP" dirty="0">
                    <a:sym typeface="Symbol"/>
                  </a:rPr>
                  <a:t></a:t>
                </a:r>
                <a:r>
                  <a:rPr lang="en-US" altLang="ja-JP" dirty="0" smtClean="0">
                    <a:sym typeface="Symbol"/>
                  </a:rPr>
                  <a:t>6563 : most Popular</a:t>
                </a:r>
                <a:endParaRPr lang="en-US" altLang="ja-JP" dirty="0" smtClean="0"/>
              </a:p>
              <a:p>
                <a:r>
                  <a:rPr lang="en-US" altLang="ja-JP" dirty="0" smtClean="0"/>
                  <a:t>Higher </a:t>
                </a:r>
                <a:r>
                  <a:rPr kumimoji="1" lang="en-US" altLang="ja-JP" dirty="0" smtClean="0"/>
                  <a:t>Ionization Parameter </a:t>
                </a:r>
                <a:r>
                  <a:rPr kumimoji="1" lang="ja-JP" altLang="en-US" dirty="0" smtClean="0"/>
                  <a:t>⇒ </a:t>
                </a:r>
                <a:r>
                  <a:rPr kumimoji="1" lang="en-US" altLang="ja-JP" dirty="0" smtClean="0"/>
                  <a:t>lower N2 </a:t>
                </a:r>
              </a:p>
              <a:p>
                <a:r>
                  <a:rPr lang="en-US" altLang="ja-JP" dirty="0" smtClean="0"/>
                  <a:t>Larger Electron Density </a:t>
                </a:r>
                <a:r>
                  <a:rPr lang="ja-JP" altLang="en-US" dirty="0" smtClean="0"/>
                  <a:t>⇒ </a:t>
                </a:r>
                <a:r>
                  <a:rPr lang="en-US" altLang="ja-JP" dirty="0" smtClean="0"/>
                  <a:t>Higher N2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ja-JP" sz="2000" dirty="0"/>
                  <a:t>Can be used </a:t>
                </a:r>
                <a:r>
                  <a:rPr lang="en-US" altLang="ja-JP" dirty="0"/>
                  <a:t>at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12+</m:t>
                    </m:r>
                    <m:func>
                      <m:funcPr>
                        <m:ctrlPr>
                          <a:rPr lang="en-US" altLang="ja-JP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O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ja-JP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altLang="ja-JP" i="1">
                        <a:latin typeface="Cambria Math"/>
                      </a:rPr>
                      <m:t>9</m:t>
                    </m:r>
                  </m:oMath>
                </a14:m>
                <a:endParaRPr lang="en-US" altLang="ja-JP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705" t="-1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48" r="12172" b="16282"/>
          <a:stretch/>
        </p:blipFill>
        <p:spPr bwMode="auto">
          <a:xfrm>
            <a:off x="5161006" y="3861640"/>
            <a:ext cx="3982994" cy="2996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85330" y="6550223"/>
            <a:ext cx="466226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altLang="ja-JP" sz="1400" dirty="0" err="1"/>
              <a:t>Denicolo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Terlevich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Terlevich</a:t>
            </a:r>
            <a:r>
              <a:rPr lang="en-US" altLang="ja-JP" sz="1400" dirty="0"/>
              <a:t>, MNRAS 330, 69 (2002)</a:t>
            </a:r>
          </a:p>
        </p:txBody>
      </p:sp>
    </p:spTree>
    <p:extLst>
      <p:ext uri="{BB962C8B-B14F-4D97-AF65-F5344CB8AC3E}">
        <p14:creationId xmlns:p14="http://schemas.microsoft.com/office/powerpoint/2010/main" val="3316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O3N2 Method</a:t>
            </a:r>
            <a:endParaRPr kumimoji="1" lang="ja-JP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コンテンツ プレースホルダー 2"/>
              <p:cNvSpPr>
                <a:spLocks noGrp="1"/>
              </p:cNvSpPr>
              <p:nvPr>
                <p:ph sz="quarter" idx="13"/>
              </p:nvPr>
            </p:nvSpPr>
            <p:spPr/>
            <p:txBody>
              <a:bodyPr/>
              <a:lstStyle/>
              <a:p>
                <a:r>
                  <a:rPr lang="en-US" altLang="ja-JP" sz="1800" dirty="0"/>
                  <a:t>([OIII]5007/H</a:t>
                </a:r>
                <a:r>
                  <a:rPr lang="en-US" altLang="ja-JP" sz="1800" dirty="0">
                    <a:sym typeface="Symbol"/>
                  </a:rPr>
                  <a:t>4861)/(</a:t>
                </a:r>
                <a:r>
                  <a:rPr lang="en-US" altLang="ja-JP" sz="1800" dirty="0"/>
                  <a:t>[NII]6584/H</a:t>
                </a:r>
                <a:r>
                  <a:rPr lang="en-US" altLang="ja-JP" sz="1800" dirty="0">
                    <a:sym typeface="Symbol"/>
                  </a:rPr>
                  <a:t>6563)</a:t>
                </a:r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ja-JP" dirty="0" smtClean="0">
                    <a:sym typeface="Symbol"/>
                  </a:rPr>
                  <a:t>Measure </a:t>
                </a:r>
                <a:r>
                  <a:rPr lang="en-US" altLang="ja-JP" dirty="0">
                    <a:sym typeface="Symbol"/>
                  </a:rPr>
                  <a:t>secondary Nitrogen </a:t>
                </a:r>
                <a:r>
                  <a:rPr lang="en-US" altLang="ja-JP" dirty="0" smtClean="0">
                    <a:sym typeface="Symbol"/>
                  </a:rPr>
                  <a:t>Excess (N/O)</a:t>
                </a:r>
                <a:endParaRPr lang="en-US" altLang="ja-JP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ja-JP" dirty="0" smtClean="0"/>
                  <a:t>For Super-solar </a:t>
                </a:r>
                <a:r>
                  <a:rPr lang="en-US" altLang="ja-JP" dirty="0" err="1" smtClean="0"/>
                  <a:t>Metallicity</a:t>
                </a:r>
                <a:r>
                  <a:rPr lang="en-US" altLang="ja-JP" dirty="0" smtClean="0"/>
                  <a:t> : </a:t>
                </a:r>
                <a14:m>
                  <m:oMath xmlns:m="http://schemas.openxmlformats.org/officeDocument/2006/math">
                    <m:r>
                      <a:rPr lang="en-US" altLang="ja-JP" i="1">
                        <a:latin typeface="Cambria Math"/>
                      </a:rPr>
                      <m:t>12+</m:t>
                    </m:r>
                    <m:func>
                      <m:funcPr>
                        <m:ctrlPr>
                          <a:rPr lang="en-US" altLang="ja-JP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ja-JP">
                            <a:latin typeface="Cambria Math"/>
                          </a:rPr>
                          <m:t>log</m:t>
                        </m:r>
                      </m:fName>
                      <m:e>
                        <m:d>
                          <m:dPr>
                            <m:ctrlPr>
                              <a:rPr lang="en-US" altLang="ja-JP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type m:val="lin"/>
                                <m:ctrlPr>
                                  <a:rPr lang="en-US" altLang="ja-JP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O</m:t>
                                </m:r>
                              </m:num>
                              <m:den>
                                <m:r>
                                  <m:rPr>
                                    <m:sty m:val="p"/>
                                  </m:rPr>
                                  <a:rPr lang="en-US" altLang="ja-JP">
                                    <a:latin typeface="Cambria Math"/>
                                  </a:rPr>
                                  <m:t>H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altLang="ja-JP" i="1">
                        <a:latin typeface="Cambria Math" panose="02040503050406030204" pitchFamily="18" charset="0"/>
                      </a:rPr>
                      <m:t>&gt;8.5</m:t>
                    </m:r>
                  </m:oMath>
                </a14:m>
                <a:endParaRPr lang="en-US" altLang="ja-JP" dirty="0" smtClean="0"/>
              </a:p>
              <a:p>
                <a:pPr marL="228600" lvl="1">
                  <a:spcBef>
                    <a:spcPts val="1000"/>
                  </a:spcBef>
                </a:pPr>
                <a:r>
                  <a:rPr lang="en-US" altLang="ja-JP" dirty="0" smtClean="0"/>
                  <a:t>Again, Affected By Electron Temperature (but less?)</a:t>
                </a:r>
                <a:endParaRPr lang="en-US" altLang="ja-JP" dirty="0"/>
              </a:p>
              <a:p>
                <a:pPr marL="0" indent="0">
                  <a:buNone/>
                </a:pPr>
                <a:endParaRPr lang="en-US" altLang="ja-JP" dirty="0"/>
              </a:p>
              <a:p>
                <a:endParaRPr lang="ja-JP" altLang="en-US" dirty="0"/>
              </a:p>
              <a:p>
                <a:endParaRPr kumimoji="1" lang="ja-JP" altLang="en-US" dirty="0"/>
              </a:p>
            </p:txBody>
          </p:sp>
        </mc:Choice>
        <mc:Fallback xmlns="">
          <p:sp>
            <p:nvSpPr>
              <p:cNvPr id="3" name="コンテンツ プレースホルダー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3"/>
              </p:nvPr>
            </p:nvSpPr>
            <p:spPr>
              <a:blipFill rotWithShape="0">
                <a:blip r:embed="rId2"/>
                <a:stretch>
                  <a:fillRect l="-470" t="-178"/>
                </a:stretch>
              </a:blipFill>
            </p:spPr>
            <p:txBody>
              <a:bodyPr/>
              <a:lstStyle/>
              <a:p>
                <a:r>
                  <a:rPr lang="ja-JP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22" r="12084" b="16302"/>
          <a:stretch/>
        </p:blipFill>
        <p:spPr bwMode="auto">
          <a:xfrm>
            <a:off x="4745812" y="4530170"/>
            <a:ext cx="4020336" cy="2306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2" descr="http://ej.iop.org/images/0067-0049/142/1/35/Full/fg3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646" y="4530170"/>
            <a:ext cx="2687709" cy="232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テキスト ボックス 6"/>
          <p:cNvSpPr txBox="1"/>
          <p:nvPr/>
        </p:nvSpPr>
        <p:spPr>
          <a:xfrm>
            <a:off x="594646" y="4377772"/>
            <a:ext cx="251633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err="1" smtClean="0"/>
              <a:t>Kewley</a:t>
            </a:r>
            <a:r>
              <a:rPr kumimoji="1" lang="en-US" altLang="ja-JP" sz="1200" dirty="0" smtClean="0"/>
              <a:t> &amp; </a:t>
            </a:r>
            <a:r>
              <a:rPr kumimoji="1" lang="en-US" altLang="ja-JP" sz="1200" dirty="0" err="1" smtClean="0"/>
              <a:t>Dopita</a:t>
            </a:r>
            <a:r>
              <a:rPr kumimoji="1" lang="en-US" altLang="ja-JP" sz="1200" dirty="0" smtClean="0"/>
              <a:t>, </a:t>
            </a:r>
            <a:r>
              <a:rPr kumimoji="1" lang="en-US" altLang="ja-JP" sz="1200" dirty="0" err="1" smtClean="0"/>
              <a:t>ApJS</a:t>
            </a:r>
            <a:r>
              <a:rPr kumimoji="1" lang="en-US" altLang="ja-JP" sz="1200" dirty="0" smtClean="0"/>
              <a:t> 142, 35 (2002)</a:t>
            </a:r>
            <a:endParaRPr kumimoji="1" lang="ja-JP" altLang="en-US" sz="1200" dirty="0"/>
          </a:p>
        </p:txBody>
      </p:sp>
      <p:sp>
        <p:nvSpPr>
          <p:cNvPr id="8" name="正方形/長方形 7"/>
          <p:cNvSpPr/>
          <p:nvPr/>
        </p:nvSpPr>
        <p:spPr>
          <a:xfrm>
            <a:off x="6081502" y="4445202"/>
            <a:ext cx="268464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1200" dirty="0" err="1"/>
              <a:t>Pettini</a:t>
            </a:r>
            <a:r>
              <a:rPr lang="en-US" altLang="ja-JP" sz="1200" dirty="0"/>
              <a:t> &amp; </a:t>
            </a:r>
            <a:r>
              <a:rPr lang="en-US" altLang="ja-JP" sz="1200" dirty="0" err="1"/>
              <a:t>Pagel</a:t>
            </a:r>
            <a:r>
              <a:rPr lang="en-US" altLang="ja-JP" sz="1200" dirty="0"/>
              <a:t>, MNRAS 348, L59</a:t>
            </a:r>
          </a:p>
        </p:txBody>
      </p:sp>
    </p:spTree>
    <p:extLst>
      <p:ext uri="{BB962C8B-B14F-4D97-AF65-F5344CB8AC3E}">
        <p14:creationId xmlns:p14="http://schemas.microsoft.com/office/powerpoint/2010/main" val="874001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R23 Method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/>
              <a:t>([OII]3727+[OIII]4959,5007)/H</a:t>
            </a:r>
            <a:r>
              <a:rPr lang="en-US" altLang="ja-JP" dirty="0">
                <a:sym typeface="Symbol"/>
              </a:rPr>
              <a:t></a:t>
            </a:r>
            <a:r>
              <a:rPr lang="en-US" altLang="ja-JP" dirty="0" smtClean="0">
                <a:sym typeface="Symbol"/>
              </a:rPr>
              <a:t>4861</a:t>
            </a:r>
          </a:p>
          <a:p>
            <a:r>
              <a:rPr lang="en-US" altLang="ja-JP" dirty="0" smtClean="0">
                <a:sym typeface="Symbol"/>
              </a:rPr>
              <a:t>Bimodal Distribution</a:t>
            </a:r>
          </a:p>
          <a:p>
            <a:pPr lvl="1"/>
            <a:r>
              <a:rPr lang="en-US" altLang="ja-JP" dirty="0" smtClean="0">
                <a:sym typeface="Symbol"/>
              </a:rPr>
              <a:t>Can be separated in combination with O3N2 index</a:t>
            </a:r>
          </a:p>
          <a:p>
            <a:r>
              <a:rPr lang="en-US" altLang="ja-JP" dirty="0" smtClean="0">
                <a:sym typeface="Symbol"/>
              </a:rPr>
              <a:t>Affected By Ionization Parameter</a:t>
            </a:r>
          </a:p>
          <a:p>
            <a:r>
              <a:rPr lang="en-US" altLang="ja-JP" dirty="0" smtClean="0">
                <a:sym typeface="Symbol"/>
              </a:rPr>
              <a:t>Need Correction for dust</a:t>
            </a:r>
            <a:br>
              <a:rPr lang="en-US" altLang="ja-JP" dirty="0" smtClean="0">
                <a:sym typeface="Symbol"/>
              </a:rPr>
            </a:br>
            <a:r>
              <a:rPr lang="en-US" altLang="ja-JP" dirty="0" smtClean="0">
                <a:sym typeface="Symbol"/>
              </a:rPr>
              <a:t>extinction</a:t>
            </a:r>
            <a:endParaRPr lang="en-US" altLang="ja-JP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753"/>
          <a:stretch/>
        </p:blipFill>
        <p:spPr bwMode="auto">
          <a:xfrm>
            <a:off x="5371499" y="3951027"/>
            <a:ext cx="3772501" cy="26650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正方形/長方形 4"/>
          <p:cNvSpPr/>
          <p:nvPr/>
        </p:nvSpPr>
        <p:spPr>
          <a:xfrm>
            <a:off x="6202748" y="6616119"/>
            <a:ext cx="282385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1"/>
            <a:r>
              <a:rPr lang="en-US" altLang="ja-JP" sz="1400" dirty="0" err="1"/>
              <a:t>McGaugh</a:t>
            </a:r>
            <a:r>
              <a:rPr lang="en-US" altLang="ja-JP" sz="1400" dirty="0"/>
              <a:t>, </a:t>
            </a:r>
            <a:r>
              <a:rPr lang="en-US" altLang="ja-JP" sz="1400" dirty="0" err="1"/>
              <a:t>ApJ</a:t>
            </a:r>
            <a:r>
              <a:rPr lang="en-US" altLang="ja-JP" sz="1400" dirty="0"/>
              <a:t> 380, 140 (1991)</a:t>
            </a:r>
          </a:p>
        </p:txBody>
      </p:sp>
    </p:spTree>
    <p:extLst>
      <p:ext uri="{BB962C8B-B14F-4D97-AF65-F5344CB8AC3E}">
        <p14:creationId xmlns:p14="http://schemas.microsoft.com/office/powerpoint/2010/main" val="42560817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Ionization Parameter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[OIII]5007/[OII]3727</a:t>
            </a:r>
            <a:r>
              <a:rPr lang="ja-JP" altLang="en-US" dirty="0"/>
              <a:t> </a:t>
            </a:r>
            <a:r>
              <a:rPr lang="en-US" altLang="ja-JP" dirty="0" smtClean="0"/>
              <a:t>will be a good indicator</a:t>
            </a:r>
          </a:p>
          <a:p>
            <a:pPr marL="0" indent="0">
              <a:buNone/>
            </a:pPr>
            <a:r>
              <a:rPr lang="en-US" altLang="ja-JP" dirty="0" smtClean="0"/>
              <a:t>Need correction for Dust Extinction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166" r="17247" b="20401"/>
          <a:stretch/>
        </p:blipFill>
        <p:spPr>
          <a:xfrm>
            <a:off x="537029" y="3648968"/>
            <a:ext cx="4296228" cy="31933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32041" y="6488668"/>
            <a:ext cx="427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Nakajima &amp; </a:t>
            </a:r>
            <a:r>
              <a:rPr kumimoji="1" lang="en-US" altLang="ja-JP" dirty="0" err="1" smtClean="0"/>
              <a:t>Ouchi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MNRAS</a:t>
            </a:r>
            <a:r>
              <a:rPr kumimoji="1" lang="en-US" altLang="ja-JP" dirty="0" smtClean="0"/>
              <a:t> 442, </a:t>
            </a:r>
            <a:r>
              <a:rPr lang="en-US" altLang="ja-JP" dirty="0" smtClean="0"/>
              <a:t>90</a:t>
            </a:r>
            <a:r>
              <a:rPr kumimoji="1" lang="en-US" altLang="ja-JP" dirty="0" smtClean="0"/>
              <a:t>0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773441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Measurement</a:t>
            </a:r>
            <a:br>
              <a:rPr kumimoji="1" lang="en-US" altLang="ja-JP" dirty="0" smtClean="0"/>
            </a:br>
            <a:r>
              <a:rPr lang="en-US" altLang="ja-JP" dirty="0" smtClean="0"/>
              <a:t>(Empirical)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3875009"/>
          </a:xfrm>
        </p:spPr>
        <p:txBody>
          <a:bodyPr>
            <a:normAutofit/>
          </a:bodyPr>
          <a:lstStyle/>
          <a:p>
            <a:r>
              <a:rPr kumimoji="1" lang="en-US" altLang="ja-JP" dirty="0" smtClean="0"/>
              <a:t>N2 Index : </a:t>
            </a:r>
            <a:r>
              <a:rPr lang="en-US" altLang="ja-JP" dirty="0"/>
              <a:t>[NII]6584/H</a:t>
            </a:r>
            <a:r>
              <a:rPr lang="en-US" altLang="ja-JP" dirty="0">
                <a:sym typeface="Symbol"/>
              </a:rPr>
              <a:t></a:t>
            </a:r>
            <a:r>
              <a:rPr lang="en-US" altLang="ja-JP" dirty="0" smtClean="0">
                <a:sym typeface="Symbol"/>
              </a:rPr>
              <a:t>6563</a:t>
            </a:r>
          </a:p>
          <a:p>
            <a:r>
              <a:rPr lang="en-US" altLang="ja-JP" dirty="0" smtClean="0"/>
              <a:t>O3N2 Index : </a:t>
            </a:r>
            <a:r>
              <a:rPr lang="en-US" altLang="ja-JP" dirty="0"/>
              <a:t>([OIII]5007/H</a:t>
            </a:r>
            <a:r>
              <a:rPr lang="en-US" altLang="ja-JP" dirty="0">
                <a:sym typeface="Symbol"/>
              </a:rPr>
              <a:t>4861)/(</a:t>
            </a:r>
            <a:r>
              <a:rPr lang="en-US" altLang="ja-JP" dirty="0"/>
              <a:t>[NII]6584/H</a:t>
            </a:r>
            <a:r>
              <a:rPr lang="en-US" altLang="ja-JP" dirty="0">
                <a:sym typeface="Symbol"/>
              </a:rPr>
              <a:t></a:t>
            </a:r>
            <a:r>
              <a:rPr lang="en-US" altLang="ja-JP" dirty="0" smtClean="0">
                <a:sym typeface="Symbol"/>
              </a:rPr>
              <a:t>6563)</a:t>
            </a:r>
          </a:p>
          <a:p>
            <a:r>
              <a:rPr lang="en-US" altLang="ja-JP" dirty="0" smtClean="0"/>
              <a:t>R23 Index : </a:t>
            </a:r>
            <a:r>
              <a:rPr lang="en-US" altLang="ja-JP" dirty="0"/>
              <a:t>([OII]3727+[OIII]4959,5007)/H</a:t>
            </a:r>
            <a:r>
              <a:rPr lang="en-US" altLang="ja-JP" dirty="0">
                <a:sym typeface="Symbol"/>
              </a:rPr>
              <a:t>4861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All the Indices may require correction for different environment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FF0000"/>
                </a:solidFill>
              </a:rPr>
              <a:t>Observations of all the emission lines are necessary to solve the problem</a:t>
            </a:r>
          </a:p>
        </p:txBody>
      </p:sp>
    </p:spTree>
    <p:extLst>
      <p:ext uri="{BB962C8B-B14F-4D97-AF65-F5344CB8AC3E}">
        <p14:creationId xmlns:p14="http://schemas.microsoft.com/office/powerpoint/2010/main" val="2437095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Gas Phase </a:t>
            </a:r>
            <a:r>
              <a:rPr kumimoji="1" lang="en-US" altLang="ja-JP" dirty="0" err="1" smtClean="0"/>
              <a:t>Metallicity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Gas Phase </a:t>
            </a:r>
            <a:r>
              <a:rPr lang="en-US" altLang="ja-JP" dirty="0" err="1" smtClean="0"/>
              <a:t>Metallicity</a:t>
            </a:r>
            <a:r>
              <a:rPr lang="en-US" altLang="ja-JP" dirty="0" smtClean="0"/>
              <a:t> (Oxygen Abundance) is crucial to understand galaxy formation/evolution, as it traces the previous star formation history. </a:t>
            </a:r>
          </a:p>
          <a:p>
            <a:pPr marL="0" indent="0">
              <a:buNone/>
            </a:pPr>
            <a:r>
              <a:rPr lang="en-US" altLang="ja-JP" dirty="0" smtClean="0"/>
              <a:t>When resolved into sub-galactic scale, it also provides information of</a:t>
            </a:r>
          </a:p>
          <a:p>
            <a:r>
              <a:rPr lang="en-US" altLang="ja-JP" dirty="0" smtClean="0"/>
              <a:t>Mass assembly/Merger </a:t>
            </a:r>
          </a:p>
          <a:p>
            <a:r>
              <a:rPr lang="en-US" altLang="ja-JP" dirty="0" smtClean="0"/>
              <a:t>Inflow/Outflow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244034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IFU Survey of z=1-2 Galaxies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7772870" cy="4033707"/>
          </a:xfrm>
        </p:spPr>
        <p:txBody>
          <a:bodyPr>
            <a:normAutofit fontScale="92500" lnSpcReduction="10000"/>
          </a:bodyPr>
          <a:lstStyle/>
          <a:p>
            <a:r>
              <a:rPr lang="en-US" altLang="ja-JP" dirty="0" smtClean="0"/>
              <a:t>Various Galaxies at z=1~2</a:t>
            </a:r>
          </a:p>
          <a:p>
            <a:pPr lvl="1"/>
            <a:r>
              <a:rPr lang="en-US" altLang="ja-JP" dirty="0" smtClean="0"/>
              <a:t>Samples maybe supplied by </a:t>
            </a:r>
            <a:r>
              <a:rPr lang="en-US" altLang="ja-JP" dirty="0" smtClean="0"/>
              <a:t>Existing surveys(SXDS, GOODS-N, SDF) and NEWLY planned SWIMS-18 </a:t>
            </a:r>
            <a:r>
              <a:rPr lang="en-US" altLang="ja-JP" dirty="0" smtClean="0"/>
              <a:t>Survey (on TAO/Subaru)</a:t>
            </a:r>
          </a:p>
          <a:p>
            <a:r>
              <a:rPr lang="en-US" altLang="ja-JP" dirty="0" smtClean="0"/>
              <a:t>Cover </a:t>
            </a:r>
            <a:r>
              <a:rPr lang="en-US" altLang="ja-JP" dirty="0" smtClean="0"/>
              <a:t>whole major optical emission lines</a:t>
            </a:r>
          </a:p>
          <a:p>
            <a:pPr lvl="1"/>
            <a:r>
              <a:rPr lang="en-US" altLang="ja-JP" dirty="0"/>
              <a:t>[SII]6731/6716</a:t>
            </a:r>
          </a:p>
          <a:p>
            <a:pPr lvl="1"/>
            <a:r>
              <a:rPr kumimoji="1" lang="en-US" altLang="ja-JP" dirty="0" smtClean="0"/>
              <a:t>H</a:t>
            </a:r>
            <a:r>
              <a:rPr kumimoji="1" lang="en-US" altLang="ja-JP" dirty="0" smtClean="0">
                <a:sym typeface="Symbol" panose="05050102010706020507" pitchFamily="18" charset="2"/>
              </a:rPr>
              <a:t></a:t>
            </a:r>
            <a:r>
              <a:rPr kumimoji="1" lang="en-US" altLang="ja-JP" dirty="0" smtClean="0"/>
              <a:t>6563+[NII]6584</a:t>
            </a:r>
          </a:p>
          <a:p>
            <a:pPr lvl="1"/>
            <a:r>
              <a:rPr lang="en-US" altLang="ja-JP" dirty="0" smtClean="0"/>
              <a:t>[OIII]5007</a:t>
            </a:r>
          </a:p>
          <a:p>
            <a:pPr lvl="1"/>
            <a:r>
              <a:rPr kumimoji="1" lang="en-US" altLang="ja-JP" dirty="0" smtClean="0"/>
              <a:t>H</a:t>
            </a:r>
            <a:r>
              <a:rPr kumimoji="1" lang="en-US" altLang="ja-JP" dirty="0" smtClean="0">
                <a:sym typeface="Symbol" panose="05050102010706020507" pitchFamily="18" charset="2"/>
              </a:rPr>
              <a:t>4861</a:t>
            </a:r>
            <a:endParaRPr kumimoji="1" lang="en-US" altLang="ja-JP" dirty="0" smtClean="0"/>
          </a:p>
          <a:p>
            <a:pPr lvl="1"/>
            <a:r>
              <a:rPr lang="en-US" altLang="ja-JP" dirty="0" smtClean="0"/>
              <a:t>([OIII]4363) : possibly by stacking?</a:t>
            </a:r>
          </a:p>
          <a:p>
            <a:pPr lvl="1"/>
            <a:r>
              <a:rPr lang="en-US" altLang="ja-JP" dirty="0"/>
              <a:t>[</a:t>
            </a:r>
            <a:r>
              <a:rPr lang="en-US" altLang="ja-JP" dirty="0" smtClean="0"/>
              <a:t>OII]3729/3726</a:t>
            </a:r>
          </a:p>
          <a:p>
            <a:r>
              <a:rPr lang="en-US" altLang="ja-JP" dirty="0" smtClean="0"/>
              <a:t>Spectral Resolution should be enough to </a:t>
            </a:r>
            <a:r>
              <a:rPr lang="en-US" altLang="ja-JP" dirty="0" err="1" smtClean="0"/>
              <a:t>resove</a:t>
            </a:r>
            <a:r>
              <a:rPr lang="en-US" altLang="ja-JP" dirty="0" smtClean="0"/>
              <a:t> [OII] : R&gt;3000</a:t>
            </a: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617987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SensitiVity</a:t>
            </a:r>
            <a:r>
              <a:rPr kumimoji="1" lang="en-US" altLang="ja-JP" dirty="0" smtClean="0"/>
              <a:t> of ULTRA-Subaru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Max 1.8arcsec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/</a:t>
            </a:r>
            <a:r>
              <a:rPr kumimoji="1" lang="en-US" altLang="ja-JP" dirty="0" err="1" smtClean="0"/>
              <a:t>Starbug</a:t>
            </a:r>
            <a:r>
              <a:rPr kumimoji="1" lang="en-US" altLang="ja-JP" dirty="0" smtClean="0"/>
              <a:t> </a:t>
            </a:r>
            <a:r>
              <a:rPr kumimoji="1" lang="ja-JP" altLang="en-US" dirty="0" smtClean="0"/>
              <a:t>⇒ </a:t>
            </a:r>
            <a:r>
              <a:rPr kumimoji="1" lang="en-US" altLang="ja-JP" dirty="0" smtClean="0"/>
              <a:t>12kpc diameter</a:t>
            </a:r>
          </a:p>
          <a:p>
            <a:r>
              <a:rPr lang="en-US" altLang="ja-JP" dirty="0" smtClean="0"/>
              <a:t>0.2arcsec sampling </a:t>
            </a:r>
            <a:r>
              <a:rPr lang="ja-JP" altLang="en-US" dirty="0" smtClean="0"/>
              <a:t>⇒ </a:t>
            </a:r>
            <a:r>
              <a:rPr lang="en-US" altLang="ja-JP" dirty="0" smtClean="0"/>
              <a:t>1.4kpc</a:t>
            </a:r>
            <a:br>
              <a:rPr lang="en-US" altLang="ja-JP" dirty="0" smtClean="0"/>
            </a:br>
            <a:r>
              <a:rPr lang="en-US" altLang="ja-JP" dirty="0" smtClean="0"/>
              <a:t>                                        7kpc diameter split into 19 </a:t>
            </a:r>
            <a:r>
              <a:rPr lang="en-US" altLang="ja-JP" dirty="0" err="1" smtClean="0"/>
              <a:t>fiberS</a:t>
            </a:r>
            <a:endParaRPr lang="en-US" altLang="ja-JP" dirty="0" smtClean="0"/>
          </a:p>
          <a:p>
            <a:r>
              <a:rPr lang="en-US" altLang="ja-JP" dirty="0" smtClean="0"/>
              <a:t>Replacement of Detectors and </a:t>
            </a:r>
            <a:r>
              <a:rPr lang="en-US" altLang="ja-JP" dirty="0" err="1" smtClean="0"/>
              <a:t>grisms</a:t>
            </a:r>
            <a:r>
              <a:rPr lang="en-US" altLang="ja-JP" dirty="0" smtClean="0"/>
              <a:t> may provide better sensitivity by ~1.5mag</a:t>
            </a:r>
          </a:p>
          <a:p>
            <a:r>
              <a:rPr lang="en-US" altLang="ja-JP" dirty="0" smtClean="0"/>
              <a:t>Still, Sensitivity is a big problem : Need to be brighter by ~2mag than normal spectroscopic </a:t>
            </a:r>
            <a:r>
              <a:rPr lang="en-US" altLang="ja-JP" dirty="0" smtClean="0"/>
              <a:t>targets</a:t>
            </a:r>
            <a:br>
              <a:rPr lang="en-US" altLang="ja-JP" dirty="0" smtClean="0"/>
            </a:br>
            <a:r>
              <a:rPr lang="ja-JP" altLang="en-US" dirty="0" smtClean="0"/>
              <a:t>⇒ </a:t>
            </a:r>
            <a:r>
              <a:rPr lang="en-US" altLang="ja-JP" dirty="0" smtClean="0"/>
              <a:t>possible targets will be those with K</a:t>
            </a:r>
            <a:r>
              <a:rPr lang="en-US" altLang="ja-JP" baseline="-25000" dirty="0" smtClean="0"/>
              <a:t>AB</a:t>
            </a:r>
            <a:r>
              <a:rPr lang="en-US" altLang="ja-JP" dirty="0" smtClean="0"/>
              <a:t>&lt;21</a:t>
            </a:r>
            <a:endParaRPr lang="en-US" altLang="ja-JP" dirty="0" smtClean="0"/>
          </a:p>
          <a:p>
            <a:endParaRPr lang="en-US" altLang="ja-JP" dirty="0" smtClean="0"/>
          </a:p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62969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7972" y="4095907"/>
            <a:ext cx="4926028" cy="2762094"/>
          </a:xfrm>
          <a:prstGeom prst="rect">
            <a:avLst/>
          </a:prstGeom>
        </p:spPr>
      </p:pic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SWIMS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4294967295"/>
          </p:nvPr>
        </p:nvSpPr>
        <p:spPr>
          <a:xfrm>
            <a:off x="190454" y="2055998"/>
            <a:ext cx="4636485" cy="4470850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sz="2600" b="1" dirty="0">
                <a:solidFill>
                  <a:srgbClr val="FF0000"/>
                </a:solidFill>
              </a:rPr>
              <a:t>S</a:t>
            </a:r>
            <a:r>
              <a:rPr lang="en-US" altLang="ja-JP" sz="2600" b="1" dirty="0">
                <a:solidFill>
                  <a:schemeClr val="tx1"/>
                </a:solidFill>
              </a:rPr>
              <a:t>imultaneous-color</a:t>
            </a:r>
            <a:r>
              <a:rPr lang="en-US" altLang="ja-JP" sz="2600" b="1" dirty="0">
                <a:solidFill>
                  <a:srgbClr val="FF0000"/>
                </a:solidFill>
              </a:rPr>
              <a:t> W</a:t>
            </a:r>
            <a:r>
              <a:rPr lang="en-US" altLang="ja-JP" sz="2600" b="1" dirty="0">
                <a:solidFill>
                  <a:schemeClr val="tx1"/>
                </a:solidFill>
              </a:rPr>
              <a:t>ide-field</a:t>
            </a:r>
            <a:r>
              <a:rPr lang="en-US" altLang="ja-JP" sz="2600" b="1" dirty="0">
                <a:solidFill>
                  <a:srgbClr val="FF0000"/>
                </a:solidFill>
              </a:rPr>
              <a:t> I</a:t>
            </a:r>
            <a:r>
              <a:rPr lang="en-US" altLang="ja-JP" sz="2600" b="1" dirty="0">
                <a:solidFill>
                  <a:schemeClr val="tx1"/>
                </a:solidFill>
              </a:rPr>
              <a:t>nfrared </a:t>
            </a:r>
            <a:r>
              <a:rPr lang="en-US" altLang="ja-JP" sz="2600" b="1" dirty="0">
                <a:solidFill>
                  <a:srgbClr val="FF0000"/>
                </a:solidFill>
              </a:rPr>
              <a:t>M</a:t>
            </a:r>
            <a:r>
              <a:rPr lang="en-US" altLang="ja-JP" sz="2600" b="1" dirty="0">
                <a:solidFill>
                  <a:schemeClr val="tx1"/>
                </a:solidFill>
              </a:rPr>
              <a:t>ulti-object </a:t>
            </a:r>
            <a:r>
              <a:rPr lang="en-US" altLang="ja-JP" sz="2600" b="1" dirty="0" smtClean="0">
                <a:solidFill>
                  <a:srgbClr val="FF0000"/>
                </a:solidFill>
              </a:rPr>
              <a:t>S</a:t>
            </a:r>
            <a:r>
              <a:rPr lang="en-US" altLang="ja-JP" sz="2600" b="1" dirty="0" smtClean="0">
                <a:solidFill>
                  <a:schemeClr val="tx1"/>
                </a:solidFill>
              </a:rPr>
              <a:t>pectrograph</a:t>
            </a:r>
          </a:p>
          <a:p>
            <a:r>
              <a:rPr lang="en-US" altLang="ja-JP" dirty="0" smtClean="0"/>
              <a:t>1</a:t>
            </a:r>
            <a:r>
              <a:rPr lang="en-US" altLang="ja-JP" baseline="30000" dirty="0" smtClean="0"/>
              <a:t>st</a:t>
            </a:r>
            <a:r>
              <a:rPr lang="en-US" altLang="ja-JP" dirty="0" smtClean="0"/>
              <a:t> generation instrument for TAO 6.5m</a:t>
            </a:r>
          </a:p>
          <a:p>
            <a:r>
              <a:rPr lang="en-US" altLang="ja-JP" dirty="0" err="1" smtClean="0"/>
              <a:t>FoV</a:t>
            </a:r>
            <a:r>
              <a:rPr lang="en-US" altLang="ja-JP" dirty="0" smtClean="0"/>
              <a:t> of 9.6’Φ</a:t>
            </a:r>
            <a:r>
              <a:rPr lang="en-US" altLang="ja-JP" dirty="0"/>
              <a:t> </a:t>
            </a:r>
            <a:r>
              <a:rPr lang="en-US" altLang="ja-JP" dirty="0" smtClean="0"/>
              <a:t>on TAO </a:t>
            </a:r>
            <a:endParaRPr lang="ja-JP" altLang="en-US" dirty="0" smtClean="0"/>
          </a:p>
          <a:p>
            <a:r>
              <a:rPr lang="en-US" altLang="ja-JP" dirty="0" smtClean="0"/>
              <a:t>2-band simultaneous imaging at </a:t>
            </a:r>
            <a:r>
              <a:rPr lang="el-GR" altLang="ja-JP" dirty="0" smtClean="0">
                <a:solidFill>
                  <a:srgbClr val="0070C0"/>
                </a:solidFill>
              </a:rPr>
              <a:t>0.9</a:t>
            </a:r>
            <a:r>
              <a:rPr lang="ja-JP" altLang="el-GR" dirty="0">
                <a:solidFill>
                  <a:srgbClr val="0070C0"/>
                </a:solidFill>
              </a:rPr>
              <a:t>～</a:t>
            </a:r>
            <a:r>
              <a:rPr lang="el-GR" altLang="ja-JP" dirty="0">
                <a:solidFill>
                  <a:srgbClr val="0070C0"/>
                </a:solidFill>
              </a:rPr>
              <a:t>1.4 </a:t>
            </a:r>
            <a:r>
              <a:rPr lang="el-GR" altLang="ja-JP" dirty="0"/>
              <a:t>/ </a:t>
            </a:r>
            <a:r>
              <a:rPr lang="el-GR" altLang="ja-JP" dirty="0">
                <a:solidFill>
                  <a:schemeClr val="accent6"/>
                </a:solidFill>
              </a:rPr>
              <a:t>1.4</a:t>
            </a:r>
            <a:r>
              <a:rPr lang="ja-JP" altLang="el-GR" dirty="0">
                <a:solidFill>
                  <a:schemeClr val="accent6"/>
                </a:solidFill>
              </a:rPr>
              <a:t>～</a:t>
            </a:r>
            <a:r>
              <a:rPr lang="el-GR" altLang="ja-JP" dirty="0" smtClean="0">
                <a:solidFill>
                  <a:schemeClr val="accent6"/>
                </a:solidFill>
              </a:rPr>
              <a:t>2.</a:t>
            </a:r>
            <a:r>
              <a:rPr lang="en-US" altLang="ja-JP" dirty="0" smtClean="0">
                <a:solidFill>
                  <a:schemeClr val="accent6"/>
                </a:solidFill>
              </a:rPr>
              <a:t>4</a:t>
            </a:r>
            <a:r>
              <a:rPr lang="en-US" altLang="ja-JP" dirty="0" smtClean="0">
                <a:solidFill>
                  <a:schemeClr val="accent6"/>
                </a:solidFill>
              </a:rPr>
              <a:t>micron</a:t>
            </a:r>
          </a:p>
          <a:p>
            <a:r>
              <a:rPr lang="en-US" altLang="ja-JP" dirty="0" smtClean="0"/>
              <a:t>Capable of R=1000 spectroscopy from 0.9 to 2.5 micron in a single shot</a:t>
            </a:r>
            <a:endParaRPr lang="en-US" altLang="ja-JP" dirty="0" smtClean="0"/>
          </a:p>
          <a:p>
            <a:r>
              <a:rPr lang="en-US" altLang="ja-JP" dirty="0" smtClean="0"/>
              <a:t>Capable of MOS spectroscopy for max 40 objects</a:t>
            </a:r>
          </a:p>
          <a:p>
            <a:r>
              <a:rPr lang="en-US" altLang="ja-JP" dirty="0" smtClean="0"/>
              <a:t>Will be carried into Subaru as a PI instrument in FY2015</a:t>
            </a:r>
            <a:endParaRPr lang="en-US" altLang="ja-JP" dirty="0"/>
          </a:p>
          <a:p>
            <a:pPr marL="0" indent="0">
              <a:buNone/>
            </a:pPr>
            <a:endParaRPr lang="ja-JP" altLang="en-US" dirty="0"/>
          </a:p>
          <a:p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46163" y="0"/>
            <a:ext cx="2462534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4400" dirty="0" smtClean="0">
                <a:solidFill>
                  <a:srgbClr val="0070C0"/>
                </a:solidFill>
                <a:latin typeface="Bauhaus 93" panose="04030905020B02020C02" pitchFamily="82" charset="0"/>
              </a:rPr>
              <a:t>S W </a:t>
            </a:r>
            <a:r>
              <a:rPr kumimoji="1" lang="en-US" altLang="ja-JP" sz="4400" i="1" dirty="0" smtClean="0">
                <a:latin typeface="Bauhaus 93" panose="04030905020B02020C02" pitchFamily="82" charset="0"/>
              </a:rPr>
              <a:t>I</a:t>
            </a:r>
            <a:r>
              <a:rPr kumimoji="1" lang="en-US" altLang="ja-JP" sz="4400" dirty="0" smtClean="0">
                <a:latin typeface="Bauhaus 93" panose="04030905020B02020C02" pitchFamily="82" charset="0"/>
              </a:rPr>
              <a:t> </a:t>
            </a:r>
            <a:r>
              <a:rPr lang="ja-JP" altLang="en-US" sz="4400" dirty="0">
                <a:latin typeface="Bauhaus 93" panose="04030905020B02020C02" pitchFamily="82" charset="0"/>
              </a:rPr>
              <a:t> </a:t>
            </a:r>
            <a:r>
              <a:rPr kumimoji="1" lang="en-US" altLang="ja-JP" sz="4400" dirty="0" smtClean="0">
                <a:solidFill>
                  <a:srgbClr val="FF0000"/>
                </a:solidFill>
                <a:latin typeface="Bauhaus 93" panose="04030905020B02020C02" pitchFamily="82" charset="0"/>
              </a:rPr>
              <a:t>M S</a:t>
            </a:r>
            <a:endParaRPr kumimoji="1" lang="ja-JP" altLang="en-US" sz="4400" dirty="0">
              <a:solidFill>
                <a:srgbClr val="FF0000"/>
              </a:solidFill>
              <a:latin typeface="Bauhaus 93" panose="04030905020B02020C02" pitchFamily="82" charset="0"/>
            </a:endParaRPr>
          </a:p>
        </p:txBody>
      </p:sp>
      <p:pic>
        <p:nvPicPr>
          <p:cNvPr id="16" name="図 1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1" b="8001"/>
          <a:stretch/>
        </p:blipFill>
        <p:spPr>
          <a:xfrm>
            <a:off x="6108799" y="853944"/>
            <a:ext cx="2989040" cy="32419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2345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SWIMS-18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4481756" cy="3424107"/>
          </a:xfrm>
        </p:spPr>
        <p:txBody>
          <a:bodyPr>
            <a:normAutofit fontScale="92500" lnSpcReduction="10000"/>
          </a:bodyPr>
          <a:lstStyle/>
          <a:p>
            <a:r>
              <a:rPr kumimoji="1" lang="en-US" altLang="ja-JP" dirty="0" smtClean="0"/>
              <a:t>Wide Field Survey using 18 filters</a:t>
            </a:r>
          </a:p>
          <a:p>
            <a:pPr lvl="1"/>
            <a:r>
              <a:rPr lang="en-US" altLang="ja-JP" dirty="0" smtClean="0"/>
              <a:t>9 MBFs, 6 NBFs, 3 BBFs</a:t>
            </a:r>
            <a:endParaRPr kumimoji="1" lang="en-US" altLang="ja-JP" dirty="0" smtClean="0"/>
          </a:p>
          <a:p>
            <a:r>
              <a:rPr lang="en-US" altLang="ja-JP" dirty="0" smtClean="0"/>
              <a:t>1sq.degree </a:t>
            </a:r>
            <a:r>
              <a:rPr lang="en-US" altLang="ja-JP" dirty="0" err="1" smtClean="0"/>
              <a:t>FoV</a:t>
            </a:r>
            <a:endParaRPr lang="en-US" altLang="ja-JP" dirty="0" smtClean="0"/>
          </a:p>
          <a:p>
            <a:pPr lvl="1"/>
            <a:r>
              <a:rPr lang="en-US" altLang="ja-JP" dirty="0" smtClean="0"/>
              <a:t>MBF survey</a:t>
            </a:r>
          </a:p>
          <a:p>
            <a:pPr lvl="2"/>
            <a:r>
              <a:rPr lang="en-US" altLang="ja-JP" dirty="0"/>
              <a:t>Accurate Photo-z </a:t>
            </a:r>
            <a:r>
              <a:rPr lang="en-US" altLang="ja-JP" dirty="0" smtClean="0"/>
              <a:t> at z=1-3</a:t>
            </a:r>
          </a:p>
          <a:p>
            <a:pPr lvl="2"/>
            <a:r>
              <a:rPr lang="en-US" altLang="ja-JP" dirty="0" smtClean="0"/>
              <a:t>1.2e7 MPC3 Volume</a:t>
            </a:r>
          </a:p>
          <a:p>
            <a:pPr lvl="1"/>
            <a:r>
              <a:rPr lang="en-US" altLang="ja-JP" dirty="0" smtClean="0"/>
              <a:t>NBF Survey</a:t>
            </a:r>
          </a:p>
          <a:p>
            <a:pPr lvl="2"/>
            <a:r>
              <a:rPr lang="en-US" altLang="ja-JP" dirty="0" smtClean="0"/>
              <a:t>Dual </a:t>
            </a:r>
            <a:r>
              <a:rPr lang="en-US" altLang="ja-JP" dirty="0"/>
              <a:t>line emitter </a:t>
            </a:r>
            <a:r>
              <a:rPr lang="en-US" altLang="ja-JP" dirty="0" smtClean="0"/>
              <a:t>survey (Ha/[OIII], </a:t>
            </a:r>
            <a:r>
              <a:rPr lang="en-US" altLang="ja-JP" dirty="0" err="1" smtClean="0"/>
              <a:t>etc</a:t>
            </a:r>
            <a:r>
              <a:rPr lang="en-US" altLang="ja-JP" dirty="0" smtClean="0"/>
              <a:t>)</a:t>
            </a:r>
            <a:endParaRPr lang="en-US" altLang="ja-JP" dirty="0"/>
          </a:p>
          <a:p>
            <a:pPr lvl="2"/>
            <a:r>
              <a:rPr lang="en-US" altLang="ja-JP" dirty="0" smtClean="0"/>
              <a:t>7.5e5 MPC3 Volume</a:t>
            </a:r>
          </a:p>
          <a:p>
            <a:pPr lvl="1"/>
            <a:endParaRPr lang="en-US" altLang="ja-JP" dirty="0" smtClean="0"/>
          </a:p>
          <a:p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7086" y="2965778"/>
            <a:ext cx="3976914" cy="3892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1981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Answers to Questions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1904370"/>
            <a:ext cx="7772870" cy="462489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(Q1) What is the optimum spatial sampling  (or diameter in </a:t>
            </a:r>
            <a:r>
              <a:rPr lang="en-US" altLang="ja-JP" dirty="0" err="1">
                <a:solidFill>
                  <a:srgbClr val="00B050"/>
                </a:solidFill>
              </a:rPr>
              <a:t>arcsec</a:t>
            </a:r>
            <a:r>
              <a:rPr lang="en-US" altLang="ja-JP" dirty="0">
                <a:solidFill>
                  <a:srgbClr val="00B05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of each </a:t>
            </a:r>
            <a:r>
              <a:rPr lang="en-US" altLang="ja-JP" dirty="0">
                <a:solidFill>
                  <a:srgbClr val="00B050"/>
                </a:solidFill>
              </a:rPr>
              <a:t>fiber in the bundle) and FOV of the bundle</a:t>
            </a:r>
            <a:r>
              <a:rPr lang="en-US" altLang="ja-JP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kumimoji="1" lang="en-US" altLang="ja-JP" dirty="0" smtClean="0"/>
              <a:t>Larger </a:t>
            </a:r>
            <a:r>
              <a:rPr kumimoji="1" lang="en-US" altLang="ja-JP" dirty="0" err="1" smtClean="0"/>
              <a:t>FoV</a:t>
            </a:r>
            <a:r>
              <a:rPr kumimoji="1" lang="en-US" altLang="ja-JP" dirty="0" smtClean="0"/>
              <a:t> per bundle is preferable</a:t>
            </a:r>
            <a:br>
              <a:rPr kumimoji="1" lang="en-US" altLang="ja-JP" dirty="0" smtClean="0"/>
            </a:br>
            <a:r>
              <a:rPr lang="en-US" altLang="ja-JP" dirty="0" smtClean="0"/>
              <a:t>0.2arcsec (~1.4kpc) is enough </a:t>
            </a:r>
            <a:endParaRPr lang="en-US" altLang="ja-JP" dirty="0" smtClean="0"/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(Q2) What is the optimum and minimum number of the fiber bundles (or multiplicity) in the 13'.6 diameter FOV?</a:t>
            </a:r>
          </a:p>
          <a:p>
            <a:pPr marL="0" indent="0">
              <a:buNone/>
            </a:pPr>
            <a:r>
              <a:rPr lang="en-US" altLang="ja-JP" dirty="0"/>
              <a:t>Number density of </a:t>
            </a:r>
            <a:r>
              <a:rPr lang="en-US" altLang="ja-JP" dirty="0" smtClean="0"/>
              <a:t>K</a:t>
            </a:r>
            <a:r>
              <a:rPr lang="en-US" altLang="ja-JP" baseline="-25000" dirty="0" smtClean="0"/>
              <a:t>AB</a:t>
            </a:r>
            <a:r>
              <a:rPr lang="en-US" altLang="ja-JP" dirty="0" smtClean="0"/>
              <a:t>&lt;21 </a:t>
            </a:r>
            <a:r>
              <a:rPr lang="en-US" altLang="ja-JP" dirty="0"/>
              <a:t>mag z=1-2 galaxies is </a:t>
            </a:r>
            <a:r>
              <a:rPr lang="en-US" altLang="ja-JP" dirty="0" smtClean="0"/>
              <a:t>~0.2/arcmin^2, Therefore</a:t>
            </a:r>
            <a:r>
              <a:rPr lang="en-US" altLang="ja-JP" dirty="0"/>
              <a:t>, </a:t>
            </a:r>
            <a:r>
              <a:rPr lang="en-US" altLang="ja-JP" dirty="0" smtClean="0"/>
              <a:t>the optimum </a:t>
            </a:r>
            <a:r>
              <a:rPr lang="en-US" altLang="ja-JP" dirty="0"/>
              <a:t>numbers is </a:t>
            </a:r>
            <a:r>
              <a:rPr lang="en-US" altLang="ja-JP" dirty="0" smtClean="0"/>
              <a:t>~30.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However, they can be covered with multiple shots, so the minimum number can be that of the baseline </a:t>
            </a:r>
            <a:r>
              <a:rPr lang="en-US" altLang="ja-JP" dirty="0" smtClean="0"/>
              <a:t>specification (16 with 1.8arcsec </a:t>
            </a:r>
            <a:r>
              <a:rPr lang="en-US" altLang="ja-JP" dirty="0" err="1" smtClean="0"/>
              <a:t>fov</a:t>
            </a:r>
            <a:r>
              <a:rPr lang="en-US" altLang="ja-JP" dirty="0" smtClean="0"/>
              <a:t>).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(Q3) What is the critical wavelength range in near-infrared covered by the </a:t>
            </a:r>
            <a:r>
              <a:rPr lang="en-US" altLang="ja-JP" dirty="0" err="1">
                <a:solidFill>
                  <a:srgbClr val="00B050"/>
                </a:solidFill>
              </a:rPr>
              <a:t>Starbug</a:t>
            </a:r>
            <a:r>
              <a:rPr lang="en-US" altLang="ja-JP" dirty="0">
                <a:solidFill>
                  <a:srgbClr val="00B050"/>
                </a:solidFill>
              </a:rPr>
              <a:t> system (0.9-2.0micron)?</a:t>
            </a:r>
          </a:p>
          <a:p>
            <a:pPr marL="0" indent="0">
              <a:buNone/>
            </a:pPr>
            <a:r>
              <a:rPr lang="en-US" altLang="ja-JP" dirty="0"/>
              <a:t>Full range of 0.9-2micron is necessary To sample all the important optical emission lines from [OII]3727 to [SII]6731 at redshift </a:t>
            </a:r>
            <a:r>
              <a:rPr lang="en-US" altLang="ja-JP" dirty="0" err="1"/>
              <a:t>upto</a:t>
            </a:r>
            <a:r>
              <a:rPr lang="en-US" altLang="ja-JP" dirty="0"/>
              <a:t> ~2</a:t>
            </a:r>
            <a:r>
              <a:rPr lang="en-US" altLang="ja-JP" dirty="0" smtClean="0"/>
              <a:t>.</a:t>
            </a:r>
            <a:endParaRPr lang="en-US" altLang="ja-JP" dirty="0"/>
          </a:p>
          <a:p>
            <a:pPr marL="0" indent="0">
              <a:buNone/>
            </a:pPr>
            <a:endParaRPr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181792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92887" y="772561"/>
            <a:ext cx="7772870" cy="5718924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(</a:t>
            </a:r>
            <a:r>
              <a:rPr lang="en-US" altLang="ja-JP" dirty="0">
                <a:solidFill>
                  <a:srgbClr val="00B050"/>
                </a:solidFill>
              </a:rPr>
              <a:t>Q4) What is the optimum spectral resolution?</a:t>
            </a:r>
          </a:p>
          <a:p>
            <a:pPr marL="0" indent="0">
              <a:buNone/>
            </a:pPr>
            <a:r>
              <a:rPr lang="en-US" altLang="ja-JP" dirty="0"/>
              <a:t>R=3000 is preferred to resolve velocity field of the galaxy as well as to resolve [OII]3726/3729.</a:t>
            </a:r>
          </a:p>
          <a:p>
            <a:pPr marL="0" indent="0">
              <a:buNone/>
            </a:pPr>
            <a:r>
              <a:rPr lang="en-US" altLang="ja-JP" dirty="0"/>
              <a:t>However, wide wavelength coverage is another important feature for effective observation. It will be nice if ZJ or HK spectrum can be taken with a single shot.</a:t>
            </a:r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(Q5) What is the sensitivity requirement for the phase-I instrument</a:t>
            </a:r>
            <a:r>
              <a:rPr lang="en-US" altLang="ja-JP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ja-JP" dirty="0" smtClean="0"/>
              <a:t>K</a:t>
            </a:r>
            <a:r>
              <a:rPr lang="en-US" altLang="ja-JP" baseline="-25000" dirty="0" smtClean="0"/>
              <a:t>AB</a:t>
            </a:r>
            <a:r>
              <a:rPr lang="en-US" altLang="ja-JP" dirty="0" smtClean="0"/>
              <a:t>~22.5 per fiber</a:t>
            </a:r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(Q6) Please describe a brief observation plan for your science case with the fiber bundle multi-object IFU.</a:t>
            </a:r>
          </a:p>
          <a:p>
            <a:pPr marL="0" indent="0">
              <a:buNone/>
            </a:pPr>
            <a:r>
              <a:rPr lang="en-US" altLang="ja-JP" dirty="0" smtClean="0"/>
              <a:t>     </a:t>
            </a:r>
            <a:r>
              <a:rPr lang="en-US" altLang="ja-JP" dirty="0">
                <a:solidFill>
                  <a:srgbClr val="00B050"/>
                </a:solidFill>
              </a:rPr>
              <a:t>- Number of objects / Survey </a:t>
            </a:r>
            <a:r>
              <a:rPr lang="en-US" altLang="ja-JP" dirty="0" smtClean="0">
                <a:solidFill>
                  <a:srgbClr val="00B050"/>
                </a:solidFill>
              </a:rPr>
              <a:t>area : </a:t>
            </a:r>
            <a:r>
              <a:rPr lang="en-US" altLang="ja-JP" dirty="0" smtClean="0"/>
              <a:t>TBD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lang="en-US" altLang="ja-JP" dirty="0">
                <a:solidFill>
                  <a:srgbClr val="00B050"/>
                </a:solidFill>
              </a:rPr>
              <a:t>- </a:t>
            </a:r>
            <a:r>
              <a:rPr lang="en-US" altLang="ja-JP" dirty="0" smtClean="0">
                <a:solidFill>
                  <a:srgbClr val="00B050"/>
                </a:solidFill>
              </a:rPr>
              <a:t>Fields : </a:t>
            </a:r>
            <a:r>
              <a:rPr lang="en-US" altLang="ja-JP" dirty="0" smtClean="0"/>
              <a:t>SWIMS-18 Field, SXDS, GOODS-N ….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</a:t>
            </a:r>
            <a:r>
              <a:rPr lang="en-US" altLang="ja-JP" dirty="0">
                <a:solidFill>
                  <a:srgbClr val="00B050"/>
                </a:solidFill>
              </a:rPr>
              <a:t>- Number of nights to complete your </a:t>
            </a:r>
            <a:r>
              <a:rPr lang="en-US" altLang="ja-JP" dirty="0" smtClean="0">
                <a:solidFill>
                  <a:srgbClr val="00B050"/>
                </a:solidFill>
              </a:rPr>
              <a:t>survey : </a:t>
            </a:r>
            <a:r>
              <a:rPr lang="en-US" altLang="ja-JP" dirty="0" smtClean="0"/>
              <a:t>TBD, 1 Pointing/NIGHT?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/>
              <a:t>     - Uniqueness</a:t>
            </a:r>
            <a:endParaRPr lang="ja-JP" altLang="en-US" dirty="0"/>
          </a:p>
          <a:p>
            <a:pPr marL="0" indent="0">
              <a:buNone/>
            </a:pPr>
            <a:endParaRPr lang="en-US" altLang="ja-JP" dirty="0"/>
          </a:p>
          <a:p>
            <a:pPr marL="0" indent="0">
              <a:buNone/>
            </a:pPr>
            <a:endParaRPr kumimoji="1" lang="en-US" altLang="ja-JP" dirty="0"/>
          </a:p>
        </p:txBody>
      </p:sp>
    </p:spTree>
    <p:extLst>
      <p:ext uri="{BB962C8B-B14F-4D97-AF65-F5344CB8AC3E}">
        <p14:creationId xmlns:p14="http://schemas.microsoft.com/office/powerpoint/2010/main" val="3443218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778374"/>
            <a:ext cx="7772870" cy="5713109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(Q7) How could the proposed science cases be competitive or complementary to the science with 30m class telescopes (e.g. TMT) or space telescopes (e.g. JWST) in 2020s</a:t>
            </a:r>
            <a:r>
              <a:rPr lang="en-US" altLang="ja-JP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ja-JP" dirty="0" smtClean="0"/>
              <a:t>the proposed observations can be carried out ONLY for the brightest objects by 8m class telescopes, with coarse (&gt;1kpc) sampling.</a:t>
            </a:r>
            <a:br>
              <a:rPr lang="en-US" altLang="ja-JP" dirty="0" smtClean="0"/>
            </a:br>
            <a:r>
              <a:rPr lang="en-US" altLang="ja-JP" dirty="0" smtClean="0"/>
              <a:t>TMT will probe galaxies with L* or fainter luminosity, with higher spatial resolution. </a:t>
            </a:r>
            <a:endParaRPr lang="ja-JP" altLang="en-US" dirty="0"/>
          </a:p>
          <a:p>
            <a:pPr marL="0" indent="0">
              <a:buNone/>
            </a:pPr>
            <a:r>
              <a:rPr lang="en-US" altLang="ja-JP" dirty="0" smtClean="0">
                <a:solidFill>
                  <a:srgbClr val="00B050"/>
                </a:solidFill>
              </a:rPr>
              <a:t>(</a:t>
            </a:r>
            <a:r>
              <a:rPr lang="en-US" altLang="ja-JP" dirty="0">
                <a:solidFill>
                  <a:srgbClr val="00B050"/>
                </a:solidFill>
              </a:rPr>
              <a:t>Q8) Please describe the requirements for Phase-II </a:t>
            </a:r>
            <a:r>
              <a:rPr lang="en-US" altLang="ja-JP" dirty="0" smtClean="0">
                <a:solidFill>
                  <a:srgbClr val="00B050"/>
                </a:solidFill>
              </a:rPr>
              <a:t>instrument (</a:t>
            </a:r>
            <a:r>
              <a:rPr lang="en-US" altLang="ja-JP" dirty="0" err="1" smtClean="0">
                <a:solidFill>
                  <a:srgbClr val="00B050"/>
                </a:solidFill>
              </a:rPr>
              <a:t>Starbugs</a:t>
            </a:r>
            <a:r>
              <a:rPr lang="en-US" altLang="ja-JP" dirty="0" smtClean="0">
                <a:solidFill>
                  <a:srgbClr val="00B050"/>
                </a:solidFill>
              </a:rPr>
              <a:t> </a:t>
            </a:r>
            <a:r>
              <a:rPr lang="en-US" altLang="ja-JP" dirty="0">
                <a:solidFill>
                  <a:srgbClr val="00B050"/>
                </a:solidFill>
              </a:rPr>
              <a:t>+ dedicated spectrograph) to develop your </a:t>
            </a:r>
            <a:r>
              <a:rPr lang="en-US" altLang="ja-JP" dirty="0" smtClean="0">
                <a:solidFill>
                  <a:srgbClr val="00B050"/>
                </a:solidFill>
              </a:rPr>
              <a:t>science </a:t>
            </a:r>
            <a:r>
              <a:rPr lang="en-US" altLang="ja-JP" dirty="0" smtClean="0">
                <a:solidFill>
                  <a:srgbClr val="00B050"/>
                </a:solidFill>
              </a:rPr>
              <a:t>case.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Fiber </a:t>
            </a:r>
            <a:r>
              <a:rPr lang="en-US" altLang="ja-JP" dirty="0">
                <a:solidFill>
                  <a:srgbClr val="00B050"/>
                </a:solidFill>
              </a:rPr>
              <a:t>bundle configurations </a:t>
            </a:r>
            <a:r>
              <a:rPr lang="en-US" altLang="ja-JP" dirty="0" smtClean="0">
                <a:solidFill>
                  <a:srgbClr val="00B050"/>
                </a:solidFill>
              </a:rPr>
              <a:t>: </a:t>
            </a:r>
            <a:r>
              <a:rPr lang="en-US" altLang="ja-JP" dirty="0" smtClean="0"/>
              <a:t>0.2”/fiber, </a:t>
            </a:r>
            <a:r>
              <a:rPr lang="en-US" altLang="ja-JP" dirty="0" err="1" smtClean="0"/>
              <a:t>FoV</a:t>
            </a:r>
            <a:r>
              <a:rPr lang="en-US" altLang="ja-JP" dirty="0" smtClean="0"/>
              <a:t> of each bundle larger than 1.8arcsec, # of bundles ~30</a:t>
            </a:r>
          </a:p>
          <a:p>
            <a:r>
              <a:rPr lang="en-US" altLang="ja-JP" dirty="0" smtClean="0">
                <a:solidFill>
                  <a:srgbClr val="00B050"/>
                </a:solidFill>
              </a:rPr>
              <a:t>Wavelength coverage : </a:t>
            </a:r>
            <a:r>
              <a:rPr lang="en-US" altLang="ja-JP" dirty="0" smtClean="0"/>
              <a:t>0.7 to 2.0 micron</a:t>
            </a:r>
            <a:endParaRPr lang="en-US" altLang="ja-JP" dirty="0"/>
          </a:p>
          <a:p>
            <a:r>
              <a:rPr lang="en-US" altLang="ja-JP" dirty="0" smtClean="0">
                <a:solidFill>
                  <a:srgbClr val="00B050"/>
                </a:solidFill>
              </a:rPr>
              <a:t>Spectral resolution : </a:t>
            </a:r>
            <a:r>
              <a:rPr lang="en-US" altLang="ja-JP" dirty="0" smtClean="0"/>
              <a:t>R=3000</a:t>
            </a:r>
            <a:endParaRPr lang="en-US" altLang="ja-JP" dirty="0"/>
          </a:p>
          <a:p>
            <a:r>
              <a:rPr lang="en-US" altLang="ja-JP" dirty="0" smtClean="0">
                <a:solidFill>
                  <a:srgbClr val="00B050"/>
                </a:solidFill>
              </a:rPr>
              <a:t>Sensitivity : </a:t>
            </a:r>
            <a:r>
              <a:rPr lang="en-US" altLang="ja-JP" dirty="0" smtClean="0"/>
              <a:t>K</a:t>
            </a:r>
            <a:r>
              <a:rPr lang="en-US" altLang="ja-JP" baseline="-25000" dirty="0" smtClean="0"/>
              <a:t>AB</a:t>
            </a:r>
            <a:r>
              <a:rPr lang="en-US" altLang="ja-JP" dirty="0" smtClean="0"/>
              <a:t>=22.5mag/fiber (when binned down to R~500)</a:t>
            </a:r>
            <a:endParaRPr lang="en-US" altLang="ja-JP" dirty="0"/>
          </a:p>
          <a:p>
            <a:pPr marL="0" indent="0">
              <a:buNone/>
            </a:pPr>
            <a:r>
              <a:rPr lang="en-US" altLang="ja-JP" dirty="0">
                <a:solidFill>
                  <a:srgbClr val="00B050"/>
                </a:solidFill>
              </a:rPr>
              <a:t>(Q9) What is the unique point of the fiber bundle multi-object IFU with </a:t>
            </a:r>
            <a:r>
              <a:rPr lang="en-US" altLang="ja-JP" dirty="0" err="1">
                <a:solidFill>
                  <a:srgbClr val="00B050"/>
                </a:solidFill>
              </a:rPr>
              <a:t>Starbugs</a:t>
            </a:r>
            <a:r>
              <a:rPr lang="en-US" altLang="ja-JP" dirty="0">
                <a:solidFill>
                  <a:srgbClr val="00B050"/>
                </a:solidFill>
              </a:rPr>
              <a:t> compared to the imager or multi-object slit spectrograph</a:t>
            </a:r>
            <a:r>
              <a:rPr lang="en-US" altLang="ja-JP" dirty="0" smtClean="0">
                <a:solidFill>
                  <a:srgbClr val="00B050"/>
                </a:solidFill>
              </a:rPr>
              <a:t>?</a:t>
            </a:r>
          </a:p>
          <a:p>
            <a:pPr marL="0" indent="0">
              <a:buNone/>
            </a:pPr>
            <a:r>
              <a:rPr lang="en-US" altLang="ja-JP" dirty="0" smtClean="0"/>
              <a:t>High efficiency survey speed with Multi-object IFU capability.</a:t>
            </a:r>
            <a:endParaRPr lang="ja-JP" altLang="en-US" dirty="0"/>
          </a:p>
          <a:p>
            <a:pPr marL="0" indent="0">
              <a:buNone/>
            </a:pP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975910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in the Local Galaxies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>
          <a:xfrm>
            <a:off x="685330" y="2367093"/>
            <a:ext cx="5631170" cy="3424107"/>
          </a:xfrm>
        </p:spPr>
        <p:txBody>
          <a:bodyPr/>
          <a:lstStyle/>
          <a:p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in close pairs are systematically lower than in field spirals (Kewley</a:t>
            </a:r>
            <a:r>
              <a:rPr lang="en-US" altLang="ja-JP" dirty="0" smtClean="0"/>
              <a:t>+06)</a:t>
            </a:r>
            <a:endParaRPr kumimoji="1" lang="en-US" altLang="ja-JP" dirty="0" smtClean="0"/>
          </a:p>
          <a:p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gradient in close pairs shows shallower gradients than those in isolated spirals (Kewley+10)</a:t>
            </a:r>
          </a:p>
          <a:p>
            <a:pPr marL="0" indent="0">
              <a:buNone/>
            </a:pPr>
            <a:r>
              <a:rPr lang="ja-JP" altLang="en-US" dirty="0"/>
              <a:t>⇒ </a:t>
            </a:r>
            <a:r>
              <a:rPr lang="en-US" altLang="ja-JP" dirty="0"/>
              <a:t>merger supplies low-</a:t>
            </a:r>
            <a:r>
              <a:rPr lang="en-US" altLang="ja-JP" dirty="0" err="1"/>
              <a:t>metallicity</a:t>
            </a:r>
            <a:r>
              <a:rPr lang="en-US" altLang="ja-JP" dirty="0"/>
              <a:t> gas </a:t>
            </a:r>
            <a:r>
              <a:rPr lang="en-US" altLang="ja-JP" dirty="0" smtClean="0"/>
              <a:t>at outer galaxies into </a:t>
            </a:r>
            <a:r>
              <a:rPr lang="en-US" altLang="ja-JP" dirty="0"/>
              <a:t>the </a:t>
            </a:r>
            <a:r>
              <a:rPr lang="en-US" altLang="ja-JP" dirty="0" smtClean="0"/>
              <a:t>central region ?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16500" y="1899666"/>
            <a:ext cx="2827500" cy="4958334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2873491" y="6488668"/>
            <a:ext cx="33970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Kewley</a:t>
            </a:r>
            <a:r>
              <a:rPr kumimoji="1" lang="en-US" altLang="ja-JP" dirty="0" smtClean="0"/>
              <a:t> et al.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 721, L48 (2010)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848614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err="1" smtClean="0"/>
              <a:t>Metallicity</a:t>
            </a:r>
            <a:r>
              <a:rPr lang="en-US" altLang="ja-JP" dirty="0" smtClean="0"/>
              <a:t> in Merger Simulation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Merger simulations show that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at a center of a galaxy is lowered during the encounter</a:t>
            </a:r>
          </a:p>
          <a:p>
            <a:r>
              <a:rPr lang="en-US" altLang="ja-JP" dirty="0" smtClean="0"/>
              <a:t>Due to Gas inflow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31366" y="3877159"/>
            <a:ext cx="3598574" cy="2608584"/>
          </a:xfrm>
          <a:prstGeom prst="rect">
            <a:avLst/>
          </a:prstGeom>
        </p:spPr>
      </p:pic>
      <p:pic>
        <p:nvPicPr>
          <p:cNvPr id="5" name="図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280" y="3891058"/>
            <a:ext cx="4795996" cy="2608584"/>
          </a:xfrm>
          <a:prstGeom prst="rect">
            <a:avLst/>
          </a:prstGeom>
        </p:spPr>
      </p:pic>
      <p:cxnSp>
        <p:nvCxnSpPr>
          <p:cNvPr id="7" name="直線矢印コネクタ 6"/>
          <p:cNvCxnSpPr>
            <a:stCxn id="8" idx="2"/>
          </p:cNvCxnSpPr>
          <p:nvPr/>
        </p:nvCxnSpPr>
        <p:spPr>
          <a:xfrm flipH="1">
            <a:off x="1076960" y="4015659"/>
            <a:ext cx="845333" cy="32774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テキスト ボックス 7"/>
          <p:cNvSpPr txBox="1"/>
          <p:nvPr/>
        </p:nvSpPr>
        <p:spPr>
          <a:xfrm>
            <a:off x="1405965" y="3738660"/>
            <a:ext cx="103265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ja-JP" sz="1200" dirty="0" smtClean="0">
                <a:solidFill>
                  <a:srgbClr val="FF0000"/>
                </a:solidFill>
              </a:rPr>
              <a:t>2</a:t>
            </a:r>
            <a:r>
              <a:rPr lang="en-US" altLang="ja-JP" sz="1200" baseline="30000" dirty="0" smtClean="0">
                <a:solidFill>
                  <a:srgbClr val="FF0000"/>
                </a:solidFill>
              </a:rPr>
              <a:t>nd</a:t>
            </a:r>
            <a:r>
              <a:rPr lang="en-US" altLang="ja-JP" sz="1200" dirty="0" smtClean="0">
                <a:solidFill>
                  <a:srgbClr val="FF0000"/>
                </a:solidFill>
              </a:rPr>
              <a:t> </a:t>
            </a:r>
            <a:r>
              <a:rPr kumimoji="1" lang="en-US" altLang="ja-JP" sz="1200" dirty="0" err="1" smtClean="0">
                <a:solidFill>
                  <a:srgbClr val="FF0000"/>
                </a:solidFill>
              </a:rPr>
              <a:t>pericenter</a:t>
            </a:r>
            <a:endParaRPr kumimoji="1" lang="ja-JP" altLang="en-US" sz="1200" dirty="0">
              <a:solidFill>
                <a:srgbClr val="FF0000"/>
              </a:solidFill>
            </a:endParaRPr>
          </a:p>
        </p:txBody>
      </p:sp>
      <p:cxnSp>
        <p:nvCxnSpPr>
          <p:cNvPr id="9" name="直線矢印コネクタ 8"/>
          <p:cNvCxnSpPr>
            <a:stCxn id="10" idx="2"/>
          </p:cNvCxnSpPr>
          <p:nvPr/>
        </p:nvCxnSpPr>
        <p:spPr>
          <a:xfrm flipH="1">
            <a:off x="1002662" y="3891058"/>
            <a:ext cx="26831" cy="245472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テキスト ボックス 9"/>
          <p:cNvSpPr txBox="1"/>
          <p:nvPr/>
        </p:nvSpPr>
        <p:spPr>
          <a:xfrm>
            <a:off x="533203" y="3614059"/>
            <a:ext cx="9925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200" dirty="0" smtClean="0"/>
              <a:t>1</a:t>
            </a:r>
            <a:r>
              <a:rPr kumimoji="1" lang="en-US" altLang="ja-JP" sz="1200" baseline="30000" dirty="0" smtClean="0"/>
              <a:t>st</a:t>
            </a:r>
            <a:r>
              <a:rPr kumimoji="1" lang="en-US" altLang="ja-JP" sz="1200" dirty="0" smtClean="0"/>
              <a:t> </a:t>
            </a:r>
            <a:r>
              <a:rPr kumimoji="1" lang="en-US" altLang="ja-JP" sz="1200" dirty="0" err="1" smtClean="0"/>
              <a:t>pericenter</a:t>
            </a:r>
            <a:endParaRPr kumimoji="1" lang="ja-JP" altLang="en-US" sz="1200" dirty="0"/>
          </a:p>
        </p:txBody>
      </p:sp>
      <p:sp>
        <p:nvSpPr>
          <p:cNvPr id="15" name="テキスト ボックス 14"/>
          <p:cNvSpPr txBox="1"/>
          <p:nvPr/>
        </p:nvSpPr>
        <p:spPr>
          <a:xfrm>
            <a:off x="252052" y="6488668"/>
            <a:ext cx="314611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Rupke</a:t>
            </a:r>
            <a:r>
              <a:rPr kumimoji="1" lang="en-US" altLang="ja-JP" sz="1600" dirty="0" smtClean="0"/>
              <a:t> et al. </a:t>
            </a:r>
            <a:r>
              <a:rPr kumimoji="1" lang="en-US" altLang="ja-JP" sz="1600" dirty="0" err="1" smtClean="0"/>
              <a:t>ApJL</a:t>
            </a:r>
            <a:r>
              <a:rPr kumimoji="1" lang="en-US" altLang="ja-JP" sz="1600" dirty="0" smtClean="0"/>
              <a:t> 710, L156 (2010)</a:t>
            </a:r>
            <a:endParaRPr kumimoji="1" lang="ja-JP" altLang="en-US" sz="1600" dirty="0"/>
          </a:p>
        </p:txBody>
      </p:sp>
      <p:sp>
        <p:nvSpPr>
          <p:cNvPr id="16" name="テキスト ボックス 15"/>
          <p:cNvSpPr txBox="1"/>
          <p:nvPr/>
        </p:nvSpPr>
        <p:spPr>
          <a:xfrm>
            <a:off x="5525263" y="6488668"/>
            <a:ext cx="328487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 err="1" smtClean="0"/>
              <a:t>Montuori</a:t>
            </a:r>
            <a:r>
              <a:rPr kumimoji="1" lang="en-US" altLang="ja-JP" sz="1600" dirty="0" smtClean="0"/>
              <a:t> et al. </a:t>
            </a:r>
            <a:r>
              <a:rPr lang="en-US" altLang="ja-JP" sz="1600" dirty="0" smtClean="0"/>
              <a:t>A&amp;A</a:t>
            </a:r>
            <a:r>
              <a:rPr kumimoji="1" lang="en-US" altLang="ja-JP" sz="1600" dirty="0" smtClean="0"/>
              <a:t> 518, A56 (2010)</a:t>
            </a:r>
            <a:endParaRPr kumimoji="1" lang="ja-JP" altLang="en-US" sz="1600" dirty="0"/>
          </a:p>
        </p:txBody>
      </p:sp>
    </p:spTree>
    <p:extLst>
      <p:ext uri="{BB962C8B-B14F-4D97-AF65-F5344CB8AC3E}">
        <p14:creationId xmlns:p14="http://schemas.microsoft.com/office/powerpoint/2010/main" val="3106414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Inverse </a:t>
            </a:r>
            <a:r>
              <a:rPr kumimoji="1" lang="en-US" altLang="ja-JP" dirty="0" err="1" smtClean="0"/>
              <a:t>Metallicity</a:t>
            </a:r>
            <a:r>
              <a:rPr kumimoji="1" lang="en-US" altLang="ja-JP" dirty="0" smtClean="0"/>
              <a:t> Gradient at z~1?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kumimoji="1" lang="en-US" altLang="ja-JP" dirty="0" smtClean="0"/>
              <a:t>SINFONI/KMOS Observations (Queyrel+12, Stott+14)</a:t>
            </a:r>
          </a:p>
          <a:p>
            <a:pPr lvl="1"/>
            <a:r>
              <a:rPr lang="en-US" altLang="ja-JP" dirty="0" err="1"/>
              <a:t>Metallicity</a:t>
            </a:r>
            <a:r>
              <a:rPr lang="en-US" altLang="ja-JP" dirty="0"/>
              <a:t> from N2 </a:t>
            </a:r>
            <a:r>
              <a:rPr lang="en-US" altLang="ja-JP" dirty="0" smtClean="0"/>
              <a:t>Index (</a:t>
            </a:r>
            <a:r>
              <a:rPr lang="en-US" altLang="ja-JP" dirty="0"/>
              <a:t>[NII]6584/H</a:t>
            </a:r>
            <a:r>
              <a:rPr lang="en-US" altLang="ja-JP" dirty="0">
                <a:sym typeface="Symbol"/>
              </a:rPr>
              <a:t></a:t>
            </a:r>
            <a:r>
              <a:rPr lang="en-US" altLang="ja-JP" dirty="0" smtClean="0">
                <a:sym typeface="Symbol"/>
              </a:rPr>
              <a:t>6563</a:t>
            </a:r>
            <a:r>
              <a:rPr lang="en-US" altLang="ja-JP" dirty="0" smtClean="0"/>
              <a:t>)</a:t>
            </a:r>
            <a:endParaRPr kumimoji="1" lang="en-US" altLang="ja-JP" dirty="0" smtClean="0"/>
          </a:p>
          <a:p>
            <a:r>
              <a:rPr kumimoji="1" lang="en-US" altLang="ja-JP" dirty="0" smtClean="0"/>
              <a:t>Inner parts of Galaxies Show Lower </a:t>
            </a:r>
            <a:r>
              <a:rPr kumimoji="1" lang="en-US" altLang="ja-JP" dirty="0" err="1" smtClean="0"/>
              <a:t>Metallicity</a:t>
            </a:r>
            <a:endParaRPr kumimoji="1" lang="en-US" altLang="ja-JP" dirty="0" smtClean="0"/>
          </a:p>
          <a:p>
            <a:r>
              <a:rPr kumimoji="1" lang="en-US" altLang="ja-JP" dirty="0" smtClean="0"/>
              <a:t>Evidence of Interaction or Cold Stream</a:t>
            </a:r>
          </a:p>
          <a:p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417443"/>
            <a:ext cx="5708830" cy="2440557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738901" y="6477072"/>
            <a:ext cx="3405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Stott et al., MNRAS in press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816788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However…</a:t>
            </a:r>
            <a:br>
              <a:rPr kumimoji="1" lang="en-US" altLang="ja-JP" dirty="0" smtClean="0"/>
            </a:br>
            <a:r>
              <a:rPr kumimoji="1" lang="en-US" altLang="ja-JP" dirty="0" smtClean="0"/>
              <a:t>We need to Understand Physical Status of HII Regions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altLang="ja-JP" dirty="0"/>
              <a:t>Hi-z HII Regions Occupy Different Regions on BPT Diagram</a:t>
            </a: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727991" y="6399320"/>
            <a:ext cx="29392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Yabe et al., PASJ 64, 60 (2012)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4499" y="2909454"/>
            <a:ext cx="3550126" cy="3483049"/>
          </a:xfrm>
          <a:prstGeom prst="rect">
            <a:avLst/>
          </a:prstGeom>
        </p:spPr>
      </p:pic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/>
          <a:srcRect b="16932"/>
          <a:stretch/>
        </p:blipFill>
        <p:spPr>
          <a:xfrm>
            <a:off x="4621294" y="2909454"/>
            <a:ext cx="4414124" cy="3489866"/>
          </a:xfrm>
          <a:prstGeom prst="rect">
            <a:avLst/>
          </a:prstGeom>
        </p:spPr>
      </p:pic>
      <p:sp>
        <p:nvSpPr>
          <p:cNvPr id="7" name="テキスト ボックス 6"/>
          <p:cNvSpPr txBox="1"/>
          <p:nvPr/>
        </p:nvSpPr>
        <p:spPr>
          <a:xfrm>
            <a:off x="5918353" y="6471252"/>
            <a:ext cx="3071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Steidel</a:t>
            </a:r>
            <a:r>
              <a:rPr kumimoji="1" lang="en-US" altLang="ja-JP" dirty="0" smtClean="0"/>
              <a:t> et al., arXiv:1405.5473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354981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Higher Ne? Larger U? Harder EUV?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N2 Index is affected, then</a:t>
            </a:r>
          </a:p>
          <a:p>
            <a:r>
              <a:rPr lang="en-US" altLang="ja-JP" dirty="0" smtClean="0"/>
              <a:t>Larger EUV or Ne </a:t>
            </a:r>
          </a:p>
          <a:p>
            <a:r>
              <a:rPr kumimoji="1" lang="en-US" altLang="ja-JP" dirty="0" smtClean="0"/>
              <a:t>smaller U</a:t>
            </a:r>
          </a:p>
          <a:p>
            <a:pPr marL="0" indent="0">
              <a:buNone/>
            </a:pPr>
            <a:r>
              <a:rPr lang="en-US" altLang="ja-JP" dirty="0" smtClean="0"/>
              <a:t>Overestimate </a:t>
            </a:r>
            <a:r>
              <a:rPr lang="en-US" altLang="ja-JP" dirty="0" err="1" smtClean="0"/>
              <a:t>Metallicity</a:t>
            </a:r>
            <a:r>
              <a:rPr lang="en-US" altLang="ja-JP" dirty="0" smtClean="0"/>
              <a:t>.</a:t>
            </a:r>
            <a:endParaRPr kumimoji="1" lang="ja-JP" altLang="en-US" dirty="0"/>
          </a:p>
        </p:txBody>
      </p:sp>
      <p:pic>
        <p:nvPicPr>
          <p:cNvPr id="5" name="図 4"/>
          <p:cNvPicPr>
            <a:picLocks noChangeAspect="1"/>
          </p:cNvPicPr>
          <p:nvPr/>
        </p:nvPicPr>
        <p:blipFill rotWithShape="1">
          <a:blip r:embed="rId2"/>
          <a:srcRect l="6470" b="32988"/>
          <a:stretch/>
        </p:blipFill>
        <p:spPr>
          <a:xfrm>
            <a:off x="4833256" y="2214695"/>
            <a:ext cx="4310743" cy="4139889"/>
          </a:xfrm>
          <a:prstGeom prst="rect">
            <a:avLst/>
          </a:prstGeom>
        </p:spPr>
      </p:pic>
      <p:sp>
        <p:nvSpPr>
          <p:cNvPr id="6" name="テキスト ボックス 5"/>
          <p:cNvSpPr txBox="1"/>
          <p:nvPr/>
        </p:nvSpPr>
        <p:spPr>
          <a:xfrm>
            <a:off x="5604624" y="6488668"/>
            <a:ext cx="32926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Kewley</a:t>
            </a:r>
            <a:r>
              <a:rPr kumimoji="1" lang="en-US" altLang="ja-JP" dirty="0" smtClean="0"/>
              <a:t> et al.,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 774, 100 (2013)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229427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Evolution of BPT Diagram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Can be Explained By a Evolution Model, </a:t>
            </a:r>
          </a:p>
          <a:p>
            <a:pPr marL="0" indent="0">
              <a:buNone/>
            </a:pPr>
            <a:r>
              <a:rPr lang="en-US" altLang="ja-JP" dirty="0" smtClean="0"/>
              <a:t>Where at z~2.5</a:t>
            </a:r>
          </a:p>
          <a:p>
            <a:r>
              <a:rPr lang="en-US" altLang="ja-JP" dirty="0" smtClean="0"/>
              <a:t>10 times denser electron density</a:t>
            </a:r>
          </a:p>
          <a:p>
            <a:r>
              <a:rPr kumimoji="1" lang="en-US" altLang="ja-JP" dirty="0" smtClean="0"/>
              <a:t>2 times higher Ionization Parameter</a:t>
            </a:r>
          </a:p>
          <a:p>
            <a:pPr marL="457200" lvl="1" indent="0">
              <a:buNone/>
            </a:pPr>
            <a:endParaRPr kumimoji="1" lang="ja-JP" altLang="en-US" dirty="0"/>
          </a:p>
        </p:txBody>
      </p:sp>
      <p:sp>
        <p:nvSpPr>
          <p:cNvPr id="4" name="テキスト ボックス 3"/>
          <p:cNvSpPr txBox="1"/>
          <p:nvPr/>
        </p:nvSpPr>
        <p:spPr>
          <a:xfrm>
            <a:off x="2756464" y="6488668"/>
            <a:ext cx="32910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err="1" smtClean="0"/>
              <a:t>Kewley</a:t>
            </a:r>
            <a:r>
              <a:rPr kumimoji="1" lang="en-US" altLang="ja-JP" dirty="0" smtClean="0"/>
              <a:t> et al., </a:t>
            </a:r>
            <a:r>
              <a:rPr kumimoji="1" lang="en-US" altLang="ja-JP" dirty="0" err="1" smtClean="0"/>
              <a:t>ApJ</a:t>
            </a:r>
            <a:r>
              <a:rPr kumimoji="1" lang="en-US" altLang="ja-JP" dirty="0" smtClean="0"/>
              <a:t> 774, L10 (2013)</a:t>
            </a:r>
            <a:endParaRPr kumimoji="1" lang="ja-JP" altLang="en-US" dirty="0"/>
          </a:p>
        </p:txBody>
      </p:sp>
      <p:grpSp>
        <p:nvGrpSpPr>
          <p:cNvPr id="5" name="グループ化 4"/>
          <p:cNvGrpSpPr/>
          <p:nvPr/>
        </p:nvGrpSpPr>
        <p:grpSpPr>
          <a:xfrm>
            <a:off x="6163607" y="1640114"/>
            <a:ext cx="2980393" cy="5226410"/>
            <a:chOff x="6300192" y="1101563"/>
            <a:chExt cx="2842204" cy="4984082"/>
          </a:xfrm>
        </p:grpSpPr>
        <p:pic>
          <p:nvPicPr>
            <p:cNvPr id="6" name="図 5"/>
            <p:cNvPicPr>
              <a:picLocks noChangeAspect="1"/>
            </p:cNvPicPr>
            <p:nvPr/>
          </p:nvPicPr>
          <p:blipFill rotWithShape="1">
            <a:blip r:embed="rId2"/>
            <a:srcRect b="6486"/>
            <a:stretch/>
          </p:blipFill>
          <p:spPr>
            <a:xfrm>
              <a:off x="6300192" y="1101563"/>
              <a:ext cx="2842204" cy="4984082"/>
            </a:xfrm>
            <a:prstGeom prst="rect">
              <a:avLst/>
            </a:prstGeom>
          </p:spPr>
        </p:pic>
        <p:sp>
          <p:nvSpPr>
            <p:cNvPr id="7" name="テキスト ボックス 6"/>
            <p:cNvSpPr txBox="1"/>
            <p:nvPr/>
          </p:nvSpPr>
          <p:spPr>
            <a:xfrm>
              <a:off x="6691420" y="1273512"/>
              <a:ext cx="45397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/>
                <a:t>z</a:t>
              </a:r>
              <a:r>
                <a:rPr kumimoji="1" lang="en-US" altLang="ja-JP" sz="1400" dirty="0" smtClean="0"/>
                <a:t>=0</a:t>
              </a:r>
              <a:endParaRPr kumimoji="1" lang="ja-JP" altLang="en-US" sz="1400" dirty="0"/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6705381" y="2411596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z</a:t>
              </a:r>
              <a:r>
                <a:rPr kumimoji="1" lang="en-US" altLang="ja-JP" sz="1400" dirty="0" smtClean="0"/>
                <a:t>=0.8</a:t>
              </a:r>
              <a:endParaRPr kumimoji="1" lang="ja-JP" altLang="en-US" sz="1400" dirty="0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6705381" y="3491716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z</a:t>
              </a:r>
              <a:r>
                <a:rPr kumimoji="1" lang="en-US" altLang="ja-JP" sz="1400" dirty="0" smtClean="0"/>
                <a:t>=1.5</a:t>
              </a:r>
              <a:endParaRPr kumimoji="1" lang="ja-JP" altLang="en-US" sz="1400" dirty="0"/>
            </a:p>
          </p:txBody>
        </p:sp>
        <p:sp>
          <p:nvSpPr>
            <p:cNvPr id="10" name="テキスト ボックス 9"/>
            <p:cNvSpPr txBox="1"/>
            <p:nvPr/>
          </p:nvSpPr>
          <p:spPr>
            <a:xfrm>
              <a:off x="6705381" y="4643844"/>
              <a:ext cx="58381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ja-JP" sz="1400" dirty="0" smtClean="0"/>
                <a:t>z</a:t>
              </a:r>
              <a:r>
                <a:rPr kumimoji="1" lang="en-US" altLang="ja-JP" sz="1400" dirty="0" smtClean="0"/>
                <a:t>=2.5</a:t>
              </a:r>
              <a:endParaRPr kumimoji="1" lang="ja-JP" alt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1270927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ja-JP" dirty="0" smtClean="0"/>
              <a:t>Ionization Field at LAE/LBG</a:t>
            </a:r>
            <a:endParaRPr kumimoji="1" lang="ja-JP" altLang="en-US" dirty="0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ja-JP" dirty="0" smtClean="0"/>
              <a:t>Z=2-3 LAE/LBG shows 10 times </a:t>
            </a:r>
            <a:r>
              <a:rPr lang="en-US" altLang="ja-JP" dirty="0" err="1" smtClean="0"/>
              <a:t>higer</a:t>
            </a:r>
            <a:r>
              <a:rPr lang="en-US" altLang="ja-JP" dirty="0" smtClean="0"/>
              <a:t> [OIII]/[OII]</a:t>
            </a:r>
          </a:p>
          <a:p>
            <a:pPr marL="0" indent="0">
              <a:buNone/>
            </a:pPr>
            <a:r>
              <a:rPr kumimoji="1" lang="en-US" altLang="ja-JP" dirty="0" smtClean="0"/>
              <a:t>Can be Explained By 10 times Higher Ionization Parameter</a:t>
            </a:r>
            <a:endParaRPr kumimoji="1" lang="ja-JP" altLang="en-US" dirty="0"/>
          </a:p>
        </p:txBody>
      </p:sp>
      <p:pic>
        <p:nvPicPr>
          <p:cNvPr id="4" name="図 3"/>
          <p:cNvPicPr>
            <a:picLocks noChangeAspect="1"/>
          </p:cNvPicPr>
          <p:nvPr/>
        </p:nvPicPr>
        <p:blipFill rotWithShape="1">
          <a:blip r:embed="rId2"/>
          <a:srcRect l="19166" r="17247" b="20401"/>
          <a:stretch/>
        </p:blipFill>
        <p:spPr>
          <a:xfrm>
            <a:off x="537029" y="3648968"/>
            <a:ext cx="4296228" cy="3193380"/>
          </a:xfrm>
          <a:prstGeom prst="rect">
            <a:avLst/>
          </a:prstGeom>
        </p:spPr>
      </p:pic>
      <p:sp>
        <p:nvSpPr>
          <p:cNvPr id="5" name="テキスト ボックス 4"/>
          <p:cNvSpPr txBox="1"/>
          <p:nvPr/>
        </p:nvSpPr>
        <p:spPr>
          <a:xfrm>
            <a:off x="4932041" y="6488668"/>
            <a:ext cx="427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 smtClean="0"/>
              <a:t>Nakajima &amp; </a:t>
            </a:r>
            <a:r>
              <a:rPr kumimoji="1" lang="en-US" altLang="ja-JP" dirty="0" err="1" smtClean="0"/>
              <a:t>Ouchi</a:t>
            </a:r>
            <a:r>
              <a:rPr kumimoji="1" lang="en-US" altLang="ja-JP" dirty="0" smtClean="0"/>
              <a:t>, </a:t>
            </a:r>
            <a:r>
              <a:rPr lang="en-US" altLang="ja-JP" dirty="0" smtClean="0"/>
              <a:t>MNRAS</a:t>
            </a:r>
            <a:r>
              <a:rPr kumimoji="1" lang="en-US" altLang="ja-JP" dirty="0" smtClean="0"/>
              <a:t> 442, </a:t>
            </a:r>
            <a:r>
              <a:rPr lang="en-US" altLang="ja-JP" dirty="0" smtClean="0"/>
              <a:t>90</a:t>
            </a:r>
            <a:r>
              <a:rPr kumimoji="1" lang="en-US" altLang="ja-JP" dirty="0" smtClean="0"/>
              <a:t>0 (2014)</a:t>
            </a:r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42275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しずく">
  <a:themeElements>
    <a:clrScheme name="しずく">
      <a:dk1>
        <a:sysClr val="windowText" lastClr="000000"/>
      </a:dk1>
      <a:lt1>
        <a:sysClr val="window" lastClr="FFFFFF"/>
      </a:lt1>
      <a:dk2>
        <a:srgbClr val="1C647B"/>
      </a:dk2>
      <a:lt2>
        <a:srgbClr val="98B7D3"/>
      </a:lt2>
      <a:accent1>
        <a:srgbClr val="274FA4"/>
      </a:accent1>
      <a:accent2>
        <a:srgbClr val="48A8D0"/>
      </a:accent2>
      <a:accent3>
        <a:srgbClr val="53B18F"/>
      </a:accent3>
      <a:accent4>
        <a:srgbClr val="D78D38"/>
      </a:accent4>
      <a:accent5>
        <a:srgbClr val="BA3F51"/>
      </a:accent5>
      <a:accent6>
        <a:srgbClr val="AE52D9"/>
      </a:accent6>
      <a:hlink>
        <a:srgbClr val="2AA2DA"/>
      </a:hlink>
      <a:folHlink>
        <a:srgbClr val="76A3B8"/>
      </a:folHlink>
    </a:clrScheme>
    <a:fontScheme name="しずく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しずく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92000"/>
                <a:satMod val="180000"/>
                <a:lumMod val="114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DEB094D4-7FD8-4F86-93D5-B0F1341EF58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しずく</Template>
  <TotalTime>2633</TotalTime>
  <Words>1085</Words>
  <Application>Microsoft Office PowerPoint</Application>
  <PresentationFormat>画面に合わせる (4:3)</PresentationFormat>
  <Paragraphs>169</Paragraphs>
  <Slides>26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26</vt:i4>
      </vt:variant>
    </vt:vector>
  </HeadingPairs>
  <TitlesOfParts>
    <vt:vector size="33" baseType="lpstr">
      <vt:lpstr>ＭＳ Ｐゴシック</vt:lpstr>
      <vt:lpstr>Arial</vt:lpstr>
      <vt:lpstr>Bauhaus 93</vt:lpstr>
      <vt:lpstr>Cambria Math</vt:lpstr>
      <vt:lpstr>Symbol</vt:lpstr>
      <vt:lpstr>Tw Cen MT</vt:lpstr>
      <vt:lpstr>しずく</vt:lpstr>
      <vt:lpstr>Understanding Metallicity at High Redshift Universe</vt:lpstr>
      <vt:lpstr>Gas Phase Metallicity</vt:lpstr>
      <vt:lpstr>Metallicity in the Local Galaxies</vt:lpstr>
      <vt:lpstr>Metallicity in Merger Simulation</vt:lpstr>
      <vt:lpstr>Inverse Metallicity Gradient at z~1?</vt:lpstr>
      <vt:lpstr>However… We need to Understand Physical Status of HII Regions</vt:lpstr>
      <vt:lpstr>Higher Ne? Larger U? Harder EUV?</vt:lpstr>
      <vt:lpstr>Evolution of BPT Diagram</vt:lpstr>
      <vt:lpstr>Ionization Field at LAE/LBG</vt:lpstr>
      <vt:lpstr>What’s NeXT?</vt:lpstr>
      <vt:lpstr>Electron Density Measurement</vt:lpstr>
      <vt:lpstr>Metallicity Measurement (Direct Method)</vt:lpstr>
      <vt:lpstr>Electron Temperature Measurement</vt:lpstr>
      <vt:lpstr>Metallicity Measurement (Empirical)</vt:lpstr>
      <vt:lpstr>N2 Index</vt:lpstr>
      <vt:lpstr>O3N2 Method</vt:lpstr>
      <vt:lpstr>R23 Method</vt:lpstr>
      <vt:lpstr>Ionization Parameter</vt:lpstr>
      <vt:lpstr>Metallicity Measurement (Empirical)</vt:lpstr>
      <vt:lpstr>IFU Survey of z=1-2 Galaxies</vt:lpstr>
      <vt:lpstr>SensitiVity of ULTRA-Subaru</vt:lpstr>
      <vt:lpstr>SWIMS</vt:lpstr>
      <vt:lpstr>SWIMS-18</vt:lpstr>
      <vt:lpstr>Answers to Questions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Physics of Gaseous Nebula at High Redshift Universe</dc:title>
  <dc:creator>本原顕太郎</dc:creator>
  <cp:lastModifiedBy>本原顕太郎</cp:lastModifiedBy>
  <cp:revision>166</cp:revision>
  <dcterms:created xsi:type="dcterms:W3CDTF">2014-07-18T09:25:50Z</dcterms:created>
  <dcterms:modified xsi:type="dcterms:W3CDTF">2014-07-25T09:04:49Z</dcterms:modified>
</cp:coreProperties>
</file>