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56" r:id="rId3"/>
    <p:sldId id="258" r:id="rId4"/>
    <p:sldId id="260" r:id="rId5"/>
    <p:sldId id="259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83" r:id="rId14"/>
    <p:sldId id="273" r:id="rId15"/>
    <p:sldId id="274" r:id="rId16"/>
    <p:sldId id="276" r:id="rId17"/>
    <p:sldId id="275" r:id="rId18"/>
    <p:sldId id="277" r:id="rId19"/>
    <p:sldId id="278" r:id="rId20"/>
    <p:sldId id="279" r:id="rId21"/>
    <p:sldId id="268" r:id="rId22"/>
    <p:sldId id="270" r:id="rId23"/>
    <p:sldId id="269" r:id="rId24"/>
    <p:sldId id="271" r:id="rId25"/>
    <p:sldId id="272" r:id="rId26"/>
    <p:sldId id="284" r:id="rId27"/>
    <p:sldId id="285" r:id="rId28"/>
    <p:sldId id="286" r:id="rId29"/>
    <p:sldId id="287" r:id="rId30"/>
    <p:sldId id="280" r:id="rId31"/>
    <p:sldId id="281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7376C-42BD-CA4B-9A34-6306ED63CBFD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7F2CB-A875-E941-B900-B2E4DBA1D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4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7F2CB-A875-E941-B900-B2E4DBA1DF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9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4CB3AE-10A7-BD4B-8FB3-401C5CEA1C19}" type="slidenum">
              <a:rPr lang="ja-JP" altLang="en-US" smtClean="0">
                <a:latin typeface="ヒラギノ角ゴ Pro W3" pitchFamily="-1" charset="-128"/>
                <a:ea typeface="ヒラギノ角ゴ Pro W3" pitchFamily="-1" charset="-128"/>
                <a:cs typeface="ヒラギノ角ゴ Pro W3" pitchFamily="-1" charset="-128"/>
                <a:sym typeface="ヒラギノ角ゴ Pro W3" pitchFamily="-1" charset="-128"/>
              </a:rPr>
              <a:pPr/>
              <a:t>12</a:t>
            </a:fld>
            <a:endParaRPr lang="ja-JP" altLang="en-US" smtClean="0">
              <a:latin typeface="ヒラギノ角ゴ Pro W3" pitchFamily="-1" charset="-128"/>
              <a:ea typeface="ヒラギノ角ゴ Pro W3" pitchFamily="-1" charset="-128"/>
              <a:cs typeface="ヒラギノ角ゴ Pro W3" pitchFamily="-1" charset="-128"/>
              <a:sym typeface="ヒラギノ角ゴ Pro W3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5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5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6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9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5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5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D7D84-6299-C343-BBFA-88AFD003CB27}" type="datetimeFigureOut">
              <a:rPr lang="en-US" smtClean="0"/>
              <a:t>2014/07/27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C2E3E-430C-D841-9B6D-9442018D0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5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GLAOpamphlet2013a-pp.pdf"/>
          <p:cNvPicPr>
            <a:picLocks noChangeAspect="1"/>
          </p:cNvPicPr>
          <p:nvPr/>
        </p:nvPicPr>
        <p:blipFill>
          <a:blip r:embed="rId2"/>
          <a:srcRect l="41055"/>
          <a:stretch>
            <a:fillRect/>
          </a:stretch>
        </p:blipFill>
        <p:spPr bwMode="auto">
          <a:xfrm>
            <a:off x="1839519" y="160738"/>
            <a:ext cx="5495107" cy="659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タイトル 1"/>
          <p:cNvSpPr>
            <a:spLocks noGrp="1"/>
          </p:cNvSpPr>
          <p:nvPr>
            <p:ph type="title"/>
          </p:nvPr>
        </p:nvSpPr>
        <p:spPr>
          <a:xfrm>
            <a:off x="2000250" y="5464969"/>
            <a:ext cx="5197078" cy="1232297"/>
          </a:xfrm>
        </p:spPr>
        <p:txBody>
          <a:bodyPr/>
          <a:lstStyle/>
          <a:p>
            <a:pPr algn="ctr"/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U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ltra-wide-field  </a:t>
            </a:r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L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aser </a:t>
            </a:r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T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omographic </a:t>
            </a:r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I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mager a</a:t>
            </a:r>
            <a:r>
              <a:rPr kumimoji="1"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nd </a:t>
            </a:r>
            <a:r>
              <a:rPr kumimoji="1"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M</a:t>
            </a:r>
            <a:r>
              <a:rPr kumimoji="1"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OS with </a:t>
            </a:r>
            <a:r>
              <a:rPr kumimoji="1"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A</a:t>
            </a:r>
            <a:r>
              <a:rPr kumimoji="1"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O for </a:t>
            </a:r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T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ranscendent </a:t>
            </a:r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E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xploration by </a:t>
            </a:r>
            <a:r>
              <a:rPr lang="en-US" altLang="ja-JP" sz="2000" b="1" u="sng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SUBARU</a:t>
            </a:r>
            <a:r>
              <a:rPr lang="en-US" altLang="ja-JP" sz="2000">
                <a:solidFill>
                  <a:srgbClr val="FFFFFF"/>
                </a:solidFill>
                <a:latin typeface="Calibri" pitchFamily="-1" charset="0"/>
                <a:ea typeface="Calibri" pitchFamily="-1" charset="0"/>
                <a:cs typeface="Calibri" pitchFamily="-1" charset="0"/>
              </a:rPr>
              <a:t> telescope.</a:t>
            </a:r>
            <a:endParaRPr kumimoji="1" lang="ja-JP" altLang="en-US" sz="2000">
              <a:solidFill>
                <a:srgbClr val="FFFFFF"/>
              </a:solidFill>
              <a:latin typeface="Calibri" pitchFamily="-1" charset="0"/>
              <a:ea typeface="Calibri" pitchFamily="-1" charset="0"/>
              <a:cs typeface="Calibri" pitchFamily="-1" charset="0"/>
            </a:endParaRPr>
          </a:p>
        </p:txBody>
      </p:sp>
      <p:sp>
        <p:nvSpPr>
          <p:cNvPr id="52228" name="正方形/長方形 3"/>
          <p:cNvSpPr>
            <a:spLocks noChangeArrowheads="1"/>
          </p:cNvSpPr>
          <p:nvPr/>
        </p:nvSpPr>
        <p:spPr bwMode="auto">
          <a:xfrm>
            <a:off x="4250534" y="3679031"/>
            <a:ext cx="324036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1" tIns="32140" rIns="64281" bIns="32140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>
                <a:solidFill>
                  <a:srgbClr val="FFFFFF"/>
                </a:solidFill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PI: N. Arimito</a:t>
            </a:r>
          </a:p>
          <a:p>
            <a:pPr algn="ctr"/>
            <a:r>
              <a:rPr lang="en-US" altLang="ja-JP" sz="1400">
                <a:solidFill>
                  <a:srgbClr val="FFFFFF"/>
                </a:solidFill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PM: Y. Hayano</a:t>
            </a:r>
          </a:p>
          <a:p>
            <a:pPr algn="ctr"/>
            <a:r>
              <a:rPr lang="en-US" altLang="ja-JP" sz="1400">
                <a:solidFill>
                  <a:srgbClr val="FFFFFF"/>
                </a:solidFill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PS: T. Kodama</a:t>
            </a:r>
          </a:p>
        </p:txBody>
      </p:sp>
    </p:spTree>
    <p:extLst>
      <p:ext uri="{BB962C8B-B14F-4D97-AF65-F5344CB8AC3E}">
        <p14:creationId xmlns:p14="http://schemas.microsoft.com/office/powerpoint/2010/main" val="109172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3648" y="762373"/>
            <a:ext cx="3276079" cy="913061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r>
              <a:rPr lang="en-US" altLang="ja-JP" sz="2000" dirty="0">
                <a:sym typeface="ヒラギノ角ゴ Pro W3" pitchFamily="-65" charset="-128"/>
              </a:rPr>
              <a:t>PI</a:t>
            </a:r>
          </a:p>
          <a:p>
            <a:pPr algn="ctr">
              <a:defRPr/>
            </a:pPr>
            <a:r>
              <a:rPr lang="en-US" altLang="ja-JP" sz="2000" dirty="0">
                <a:sym typeface="ヒラギノ角ゴ Pro W3" pitchFamily="-65" charset="-128"/>
              </a:rPr>
              <a:t>N. </a:t>
            </a:r>
            <a:r>
              <a:rPr lang="en-US" altLang="ja-JP" sz="2000" dirty="0" err="1">
                <a:sym typeface="ヒラギノ角ゴ Pro W3" pitchFamily="-65" charset="-128"/>
              </a:rPr>
              <a:t>Arimito</a:t>
            </a:r>
            <a:endParaRPr lang="en-US" altLang="ja-JP" sz="2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2000" dirty="0">
                <a:sym typeface="ヒラギノ角ゴ Pro W3" pitchFamily="-65" charset="-128"/>
              </a:rPr>
              <a:t>Subaru Director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47728" y="2171031"/>
            <a:ext cx="2819549" cy="648518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Project management</a:t>
            </a:r>
          </a:p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Y. Hayano</a:t>
            </a:r>
            <a:r>
              <a:rPr lang="ja-JP" altLang="en-US" sz="1700" dirty="0">
                <a:sym typeface="ヒラギノ角ゴ Pro W3" pitchFamily="-65" charset="-128"/>
              </a:rPr>
              <a:t>、</a:t>
            </a:r>
            <a:r>
              <a:rPr lang="en-US" altLang="ja-JP" sz="1700" dirty="0">
                <a:sym typeface="ヒラギノ角ゴ Pro W3" pitchFamily="-65" charset="-128"/>
              </a:rPr>
              <a:t>O. Lai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5629" y="2169914"/>
            <a:ext cx="2667744" cy="278271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Science team</a:t>
            </a:r>
          </a:p>
          <a:p>
            <a:pPr algn="ctr">
              <a:defRPr/>
            </a:pPr>
            <a:endParaRPr lang="en-US" altLang="ja-JP" sz="17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T. Kodama</a:t>
            </a:r>
            <a:r>
              <a:rPr lang="ja-JP" altLang="en-US" sz="1700" dirty="0">
                <a:sym typeface="ヒラギノ角ゴ Pro W3" pitchFamily="-65" charset="-128"/>
              </a:rPr>
              <a:t>、</a:t>
            </a:r>
            <a:r>
              <a:rPr lang="en-US" altLang="ja-JP" sz="1700" dirty="0">
                <a:sym typeface="ヒラギノ角ゴ Pro W3" pitchFamily="-65" charset="-128"/>
              </a:rPr>
              <a:t>I. Iwata.</a:t>
            </a:r>
          </a:p>
          <a:p>
            <a:pPr algn="ctr">
              <a:defRPr/>
            </a:pPr>
            <a:r>
              <a:rPr lang="en-US" altLang="ja-JP" sz="1700" dirty="0" err="1">
                <a:sym typeface="ヒラギノ角ゴ Pro W3" pitchFamily="-65" charset="-128"/>
              </a:rPr>
              <a:t>ngAO</a:t>
            </a:r>
            <a:r>
              <a:rPr lang="en-US" altLang="ja-JP" sz="1700" dirty="0">
                <a:sym typeface="ヒラギノ角ゴ Pro W3" pitchFamily="-65" charset="-128"/>
              </a:rPr>
              <a:t> working group </a:t>
            </a:r>
            <a:r>
              <a:rPr lang="en-US" altLang="ja-JP" sz="1700" dirty="0" err="1">
                <a:sym typeface="ヒラギノ角ゴ Pro W3" pitchFamily="-65" charset="-128"/>
              </a:rPr>
              <a:t>menbers</a:t>
            </a:r>
            <a:endParaRPr lang="en-US" altLang="ja-JP" sz="1700" dirty="0">
              <a:sym typeface="ヒラギノ角ゴ Pro W3" pitchFamily="-65" charset="-128"/>
            </a:endParaRPr>
          </a:p>
          <a:p>
            <a:pPr algn="ctr">
              <a:defRPr/>
            </a:pPr>
            <a:endParaRPr lang="en-US" altLang="ja-JP" sz="17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International collaborators</a:t>
            </a:r>
          </a:p>
        </p:txBody>
      </p:sp>
      <p:cxnSp>
        <p:nvCxnSpPr>
          <p:cNvPr id="22" name="Straight Connector 21"/>
          <p:cNvCxnSpPr>
            <a:endCxn id="6" idx="0"/>
          </p:cNvCxnSpPr>
          <p:nvPr/>
        </p:nvCxnSpPr>
        <p:spPr>
          <a:xfrm rot="5400000">
            <a:off x="2765973" y="2075036"/>
            <a:ext cx="187523" cy="44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19549" y="1981275"/>
            <a:ext cx="4613300" cy="33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6" idx="2"/>
          </p:cNvCxnSpPr>
          <p:nvPr/>
        </p:nvCxnSpPr>
        <p:spPr>
          <a:xfrm rot="16200000" flipH="1">
            <a:off x="2728020" y="2949029"/>
            <a:ext cx="25896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9" idx="0"/>
          </p:cNvCxnSpPr>
          <p:nvPr/>
        </p:nvCxnSpPr>
        <p:spPr>
          <a:xfrm rot="5400000">
            <a:off x="7337415" y="2074480"/>
            <a:ext cx="187523" cy="33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1447728" y="3048373"/>
            <a:ext cx="2819549" cy="11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>
            <a:off x="2319489" y="4106541"/>
            <a:ext cx="280169" cy="11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4" idx="2"/>
          </p:cNvCxnSpPr>
          <p:nvPr/>
        </p:nvCxnSpPr>
        <p:spPr>
          <a:xfrm rot="5400000">
            <a:off x="4230998" y="1821099"/>
            <a:ext cx="295796" cy="44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52" name="テキスト ボックス 41"/>
          <p:cNvSpPr txBox="1">
            <a:spLocks noChangeArrowheads="1"/>
          </p:cNvSpPr>
          <p:nvPr/>
        </p:nvSpPr>
        <p:spPr bwMode="auto">
          <a:xfrm>
            <a:off x="1274715" y="75904"/>
            <a:ext cx="5438341" cy="56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prstTxWarp prst="textNoShape">
              <a:avLst/>
            </a:prstTxWarp>
            <a:spAutoFit/>
          </a:bodyPr>
          <a:lstStyle/>
          <a:p>
            <a:r>
              <a:rPr lang="en-US" altLang="ja-JP" sz="3100"/>
              <a:t>ULTIMATE-SUBARU organization</a:t>
            </a:r>
            <a:endParaRPr lang="ja-JP" altLang="en-US" sz="3100"/>
          </a:p>
        </p:txBody>
      </p:sp>
      <p:cxnSp>
        <p:nvCxnSpPr>
          <p:cNvPr id="100" name="Straight Connector 99"/>
          <p:cNvCxnSpPr>
            <a:endCxn id="122" idx="0"/>
          </p:cNvCxnSpPr>
          <p:nvPr/>
        </p:nvCxnSpPr>
        <p:spPr>
          <a:xfrm rot="5400000">
            <a:off x="4132213" y="3197945"/>
            <a:ext cx="350490" cy="44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103" idx="0"/>
          </p:cNvCxnSpPr>
          <p:nvPr/>
        </p:nvCxnSpPr>
        <p:spPr>
          <a:xfrm rot="16200000" flipH="1">
            <a:off x="1317131" y="3206876"/>
            <a:ext cx="335979" cy="11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102"/>
          <p:cNvSpPr/>
          <p:nvPr/>
        </p:nvSpPr>
        <p:spPr>
          <a:xfrm>
            <a:off x="152921" y="3375424"/>
            <a:ext cx="2666628" cy="317785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Adaptive Optics</a:t>
            </a:r>
          </a:p>
          <a:p>
            <a:pPr algn="ctr">
              <a:defRPr/>
            </a:pP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2</a:t>
            </a:r>
            <a:r>
              <a:rPr lang="en-US" altLang="ja-JP" sz="1000" baseline="30000" dirty="0">
                <a:sym typeface="ヒラギノ角ゴ Pro W3" pitchFamily="-65" charset="-128"/>
              </a:rPr>
              <a:t>nd</a:t>
            </a:r>
            <a:r>
              <a:rPr lang="en-US" altLang="ja-JP" sz="1000" dirty="0">
                <a:sym typeface="ヒラギノ角ゴ Pro W3" pitchFamily="-65" charset="-128"/>
              </a:rPr>
              <a:t> DM (</a:t>
            </a:r>
            <a:r>
              <a:rPr lang="en-US" altLang="ja-JP" sz="1000" dirty="0" err="1">
                <a:sym typeface="ヒラギノ角ゴ Pro W3" pitchFamily="-65" charset="-128"/>
              </a:rPr>
              <a:t>Adoptica</a:t>
            </a:r>
            <a:r>
              <a:rPr lang="en-US" altLang="ja-JP" sz="1000" dirty="0">
                <a:sym typeface="ヒラギノ角ゴ Pro W3" pitchFamily="-65" charset="-128"/>
              </a:rPr>
              <a:t>, MELCO, NAOJ)</a:t>
            </a: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WFS (NAOJ, others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LGS (TOPTICA, NAOJ, others)</a:t>
            </a: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RTC (NAOJ, others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Telescope Mod. (MELCO, NAOJ)</a:t>
            </a: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Test and Integration</a:t>
            </a:r>
            <a:r>
              <a:rPr lang="ja-JP" altLang="en-US" sz="1000" dirty="0">
                <a:sym typeface="ヒラギノ角ゴ Pro W3" pitchFamily="-65" charset="-128"/>
              </a:rPr>
              <a:t>（</a:t>
            </a:r>
            <a:r>
              <a:rPr lang="en-US" altLang="ja-JP" sz="1000" dirty="0">
                <a:sym typeface="ヒラギノ角ゴ Pro W3" pitchFamily="-65" charset="-128"/>
              </a:rPr>
              <a:t>NAOJ, etc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 err="1">
                <a:sym typeface="ヒラギノ角ゴ Pro W3" pitchFamily="-65" charset="-128"/>
              </a:rPr>
              <a:t>Opto</a:t>
            </a:r>
            <a:r>
              <a:rPr lang="en-US" altLang="ja-JP" sz="1000" dirty="0">
                <a:sym typeface="ヒラギノ角ゴ Pro W3" pitchFamily="-65" charset="-128"/>
              </a:rPr>
              <a:t>-mechanics (NAOJ,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 err="1">
                <a:sym typeface="ヒラギノ角ゴ Pro W3" pitchFamily="-65" charset="-128"/>
              </a:rPr>
              <a:t>Electronics(NAOJ</a:t>
            </a:r>
            <a:r>
              <a:rPr lang="en-US" altLang="ja-JP" sz="1000" dirty="0">
                <a:sym typeface="ヒラギノ角ゴ Pro W3" pitchFamily="-65" charset="-128"/>
              </a:rPr>
              <a:t>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Control (NAOJ, </a:t>
            </a:r>
            <a:r>
              <a:rPr lang="en-US" altLang="ja-JP" sz="1000" dirty="0" smtClean="0">
                <a:sym typeface="ヒラギノ角ゴ Pro W3" pitchFamily="-65" charset="-128"/>
              </a:rPr>
              <a:t>coll.</a:t>
            </a:r>
            <a:r>
              <a:rPr lang="ja-JP" altLang="en-US" sz="1000" dirty="0" smtClean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Software(NAOJ, </a:t>
            </a:r>
            <a:r>
              <a:rPr lang="en-US" altLang="ja-JP" sz="1000" dirty="0" smtClean="0">
                <a:sym typeface="ヒラギノ角ゴ Pro W3" pitchFamily="-65" charset="-128"/>
              </a:rPr>
              <a:t>coll.</a:t>
            </a:r>
            <a:r>
              <a:rPr lang="ja-JP" altLang="en-US" sz="1000" dirty="0" smtClean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Staff 3/Postdoc 3/Tech 2/coll. 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3048372" y="3375422"/>
            <a:ext cx="2513707" cy="2339578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>
              <a:defRPr/>
            </a:pPr>
            <a:r>
              <a:rPr lang="en-US" altLang="ja-JP" sz="1700" dirty="0">
                <a:sym typeface="ヒラギノ角ゴ Pro W3" pitchFamily="-65" charset="-128"/>
              </a:rPr>
              <a:t>Wide-field NIR inst.</a:t>
            </a:r>
          </a:p>
          <a:p>
            <a:pPr algn="ctr">
              <a:defRPr/>
            </a:pP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 err="1">
                <a:sym typeface="ヒラギノ角ゴ Pro W3" pitchFamily="-65" charset="-128"/>
              </a:rPr>
              <a:t>Opto</a:t>
            </a:r>
            <a:r>
              <a:rPr lang="en-US" altLang="ja-JP" sz="1000" dirty="0">
                <a:sym typeface="ヒラギノ角ゴ Pro W3" pitchFamily="-65" charset="-128"/>
              </a:rPr>
              <a:t>-mechanics (NAOJ,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 err="1">
                <a:sym typeface="ヒラギノ角ゴ Pro W3" pitchFamily="-65" charset="-128"/>
              </a:rPr>
              <a:t>Electronics(NAOJ</a:t>
            </a:r>
            <a:r>
              <a:rPr lang="en-US" altLang="ja-JP" sz="1000" dirty="0">
                <a:sym typeface="ヒラギノ角ゴ Pro W3" pitchFamily="-65" charset="-128"/>
              </a:rPr>
              <a:t>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Cryogenic </a:t>
            </a:r>
            <a:r>
              <a:rPr lang="en-US" altLang="ja-JP" sz="1000" dirty="0" err="1">
                <a:sym typeface="ヒラギノ角ゴ Pro W3" pitchFamily="-65" charset="-128"/>
              </a:rPr>
              <a:t>system(NAOJ</a:t>
            </a:r>
            <a:r>
              <a:rPr lang="en-US" altLang="ja-JP" sz="1000" dirty="0">
                <a:sym typeface="ヒラギノ角ゴ Pro W3" pitchFamily="-65" charset="-128"/>
              </a:rPr>
              <a:t>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Detector, </a:t>
            </a:r>
            <a:r>
              <a:rPr lang="en-US" altLang="ja-JP" sz="1000" dirty="0" err="1">
                <a:sym typeface="ヒラギノ角ゴ Pro W3" pitchFamily="-65" charset="-128"/>
              </a:rPr>
              <a:t>Camera(NAOJ</a:t>
            </a:r>
            <a:r>
              <a:rPr lang="en-US" altLang="ja-JP" sz="1000" dirty="0">
                <a:sym typeface="ヒラギノ角ゴ Pro W3" pitchFamily="-65" charset="-128"/>
              </a:rPr>
              <a:t>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 err="1">
                <a:sym typeface="ヒラギノ角ゴ Pro W3" pitchFamily="-65" charset="-128"/>
              </a:rPr>
              <a:t>Control(NAOJ</a:t>
            </a:r>
            <a:r>
              <a:rPr lang="en-US" altLang="ja-JP" sz="1000" dirty="0">
                <a:sym typeface="ヒラギノ角ゴ Pro W3" pitchFamily="-65" charset="-128"/>
              </a:rPr>
              <a:t>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Data </a:t>
            </a:r>
            <a:r>
              <a:rPr lang="en-US" altLang="ja-JP" sz="1000" dirty="0" err="1">
                <a:sym typeface="ヒラギノ角ゴ Pro W3" pitchFamily="-65" charset="-128"/>
              </a:rPr>
              <a:t>analysis(NAOJ</a:t>
            </a:r>
            <a:r>
              <a:rPr lang="en-US" altLang="ja-JP" sz="1000" dirty="0">
                <a:sym typeface="ヒラギノ角ゴ Pro W3" pitchFamily="-65" charset="-128"/>
              </a:rPr>
              <a:t>, coll.</a:t>
            </a:r>
            <a:r>
              <a:rPr lang="ja-JP" altLang="en-US" sz="1000" dirty="0">
                <a:sym typeface="ヒラギノ角ゴ Pro W3" pitchFamily="-65" charset="-128"/>
              </a:rPr>
              <a:t>）</a:t>
            </a: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endParaRPr lang="en-US" altLang="ja-JP" sz="1000" dirty="0">
              <a:sym typeface="ヒラギノ角ゴ Pro W3" pitchFamily="-65" charset="-128"/>
            </a:endParaRPr>
          </a:p>
          <a:p>
            <a:pPr algn="ctr">
              <a:defRPr/>
            </a:pPr>
            <a:r>
              <a:rPr lang="en-US" altLang="ja-JP" sz="1000" dirty="0">
                <a:sym typeface="ヒラギノ角ゴ Pro W3" pitchFamily="-65" charset="-128"/>
              </a:rPr>
              <a:t>Staff 3/Postdoc 3/Tech 2/Coll.</a:t>
            </a:r>
          </a:p>
          <a:p>
            <a:pPr algn="ctr">
              <a:defRPr/>
            </a:pPr>
            <a:endParaRPr lang="en-US" altLang="ja-JP" sz="1000" dirty="0">
              <a:sym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191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Schedule</a:t>
            </a:r>
          </a:p>
        </p:txBody>
      </p:sp>
      <p:sp>
        <p:nvSpPr>
          <p:cNvPr id="62467" name="Line 2"/>
          <p:cNvSpPr>
            <a:spLocks noChangeShapeType="1"/>
          </p:cNvSpPr>
          <p:nvPr/>
        </p:nvSpPr>
        <p:spPr bwMode="auto">
          <a:xfrm flipH="1">
            <a:off x="622847" y="1918767"/>
            <a:ext cx="758465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68" name="Line 3"/>
          <p:cNvSpPr>
            <a:spLocks noChangeShapeType="1"/>
          </p:cNvSpPr>
          <p:nvPr/>
        </p:nvSpPr>
        <p:spPr bwMode="auto">
          <a:xfrm>
            <a:off x="1071563" y="1783707"/>
            <a:ext cx="0" cy="270123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69" name="Rectangle 4"/>
          <p:cNvSpPr>
            <a:spLocks/>
          </p:cNvSpPr>
          <p:nvPr/>
        </p:nvSpPr>
        <p:spPr bwMode="auto">
          <a:xfrm>
            <a:off x="799209" y="1533674"/>
            <a:ext cx="436439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2012</a:t>
            </a:r>
          </a:p>
        </p:txBody>
      </p:sp>
      <p:sp>
        <p:nvSpPr>
          <p:cNvPr id="62470" name="Line 5"/>
          <p:cNvSpPr>
            <a:spLocks noChangeShapeType="1"/>
          </p:cNvSpPr>
          <p:nvPr/>
        </p:nvSpPr>
        <p:spPr bwMode="auto">
          <a:xfrm>
            <a:off x="7500938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1" name="Line 6"/>
          <p:cNvSpPr>
            <a:spLocks noChangeShapeType="1"/>
          </p:cNvSpPr>
          <p:nvPr/>
        </p:nvSpPr>
        <p:spPr bwMode="auto">
          <a:xfrm>
            <a:off x="1875234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2" name="Line 7"/>
          <p:cNvSpPr>
            <a:spLocks noChangeShapeType="1"/>
          </p:cNvSpPr>
          <p:nvPr/>
        </p:nvSpPr>
        <p:spPr bwMode="auto">
          <a:xfrm>
            <a:off x="2678906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3" name="Line 8"/>
          <p:cNvSpPr>
            <a:spLocks noChangeShapeType="1"/>
          </p:cNvSpPr>
          <p:nvPr/>
        </p:nvSpPr>
        <p:spPr bwMode="auto">
          <a:xfrm>
            <a:off x="3482578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4" name="Line 9"/>
          <p:cNvSpPr>
            <a:spLocks noChangeShapeType="1"/>
          </p:cNvSpPr>
          <p:nvPr/>
        </p:nvSpPr>
        <p:spPr bwMode="auto">
          <a:xfrm>
            <a:off x="4286250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5" name="Line 10"/>
          <p:cNvSpPr>
            <a:spLocks noChangeShapeType="1"/>
          </p:cNvSpPr>
          <p:nvPr/>
        </p:nvSpPr>
        <p:spPr bwMode="auto">
          <a:xfrm>
            <a:off x="5089922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6" name="Line 11"/>
          <p:cNvSpPr>
            <a:spLocks noChangeShapeType="1"/>
          </p:cNvSpPr>
          <p:nvPr/>
        </p:nvSpPr>
        <p:spPr bwMode="auto">
          <a:xfrm>
            <a:off x="5893594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7" name="Line 12"/>
          <p:cNvSpPr>
            <a:spLocks noChangeShapeType="1"/>
          </p:cNvSpPr>
          <p:nvPr/>
        </p:nvSpPr>
        <p:spPr bwMode="auto">
          <a:xfrm>
            <a:off x="6697266" y="1785938"/>
            <a:ext cx="0" cy="2690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78" name="Rectangle 13"/>
          <p:cNvSpPr>
            <a:spLocks/>
          </p:cNvSpPr>
          <p:nvPr/>
        </p:nvSpPr>
        <p:spPr bwMode="auto">
          <a:xfrm>
            <a:off x="1723430" y="1533674"/>
            <a:ext cx="21766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13</a:t>
            </a:r>
          </a:p>
        </p:txBody>
      </p:sp>
      <p:sp>
        <p:nvSpPr>
          <p:cNvPr id="62479" name="Rectangle 14"/>
          <p:cNvSpPr>
            <a:spLocks/>
          </p:cNvSpPr>
          <p:nvPr/>
        </p:nvSpPr>
        <p:spPr bwMode="auto">
          <a:xfrm>
            <a:off x="2527102" y="1533674"/>
            <a:ext cx="21766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14</a:t>
            </a:r>
          </a:p>
        </p:txBody>
      </p:sp>
      <p:sp>
        <p:nvSpPr>
          <p:cNvPr id="62480" name="Rectangle 15"/>
          <p:cNvSpPr>
            <a:spLocks/>
          </p:cNvSpPr>
          <p:nvPr/>
        </p:nvSpPr>
        <p:spPr bwMode="auto">
          <a:xfrm>
            <a:off x="3330775" y="1515816"/>
            <a:ext cx="21766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15</a:t>
            </a:r>
          </a:p>
        </p:txBody>
      </p:sp>
      <p:sp>
        <p:nvSpPr>
          <p:cNvPr id="62481" name="Rectangle 16"/>
          <p:cNvSpPr>
            <a:spLocks/>
          </p:cNvSpPr>
          <p:nvPr/>
        </p:nvSpPr>
        <p:spPr bwMode="auto">
          <a:xfrm>
            <a:off x="4134447" y="1533674"/>
            <a:ext cx="21766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16</a:t>
            </a:r>
          </a:p>
        </p:txBody>
      </p:sp>
      <p:sp>
        <p:nvSpPr>
          <p:cNvPr id="62482" name="Rectangle 17"/>
          <p:cNvSpPr>
            <a:spLocks/>
          </p:cNvSpPr>
          <p:nvPr/>
        </p:nvSpPr>
        <p:spPr bwMode="auto">
          <a:xfrm>
            <a:off x="4938118" y="1533258"/>
            <a:ext cx="230832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17</a:t>
            </a:r>
          </a:p>
        </p:txBody>
      </p:sp>
      <p:sp>
        <p:nvSpPr>
          <p:cNvPr id="62483" name="Rectangle 18"/>
          <p:cNvSpPr>
            <a:spLocks/>
          </p:cNvSpPr>
          <p:nvPr/>
        </p:nvSpPr>
        <p:spPr bwMode="auto">
          <a:xfrm>
            <a:off x="5741790" y="1515816"/>
            <a:ext cx="21766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18</a:t>
            </a:r>
          </a:p>
        </p:txBody>
      </p:sp>
      <p:sp>
        <p:nvSpPr>
          <p:cNvPr id="62484" name="Rectangle 19"/>
          <p:cNvSpPr>
            <a:spLocks/>
          </p:cNvSpPr>
          <p:nvPr/>
        </p:nvSpPr>
        <p:spPr bwMode="auto">
          <a:xfrm>
            <a:off x="6545462" y="1515816"/>
            <a:ext cx="21766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19</a:t>
            </a:r>
          </a:p>
        </p:txBody>
      </p:sp>
      <p:sp>
        <p:nvSpPr>
          <p:cNvPr id="62485" name="Rectangle 20"/>
          <p:cNvSpPr>
            <a:spLocks/>
          </p:cNvSpPr>
          <p:nvPr/>
        </p:nvSpPr>
        <p:spPr bwMode="auto">
          <a:xfrm>
            <a:off x="7241979" y="1515816"/>
            <a:ext cx="436439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2020</a:t>
            </a:r>
          </a:p>
        </p:txBody>
      </p:sp>
      <p:sp>
        <p:nvSpPr>
          <p:cNvPr id="62486" name="Rectangle 21"/>
          <p:cNvSpPr>
            <a:spLocks/>
          </p:cNvSpPr>
          <p:nvPr/>
        </p:nvSpPr>
        <p:spPr bwMode="auto">
          <a:xfrm>
            <a:off x="1785938" y="2491383"/>
            <a:ext cx="1500367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 dirty="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Concept Design</a:t>
            </a:r>
          </a:p>
        </p:txBody>
      </p:sp>
      <p:sp>
        <p:nvSpPr>
          <p:cNvPr id="62487" name="Rectangle 22"/>
          <p:cNvSpPr>
            <a:spLocks/>
          </p:cNvSpPr>
          <p:nvPr/>
        </p:nvSpPr>
        <p:spPr bwMode="auto">
          <a:xfrm>
            <a:off x="3286304" y="2830712"/>
            <a:ext cx="1214438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 dirty="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Prelim Design</a:t>
            </a:r>
          </a:p>
        </p:txBody>
      </p:sp>
      <p:sp>
        <p:nvSpPr>
          <p:cNvPr id="62488" name="Rectangle 23"/>
          <p:cNvSpPr>
            <a:spLocks/>
          </p:cNvSpPr>
          <p:nvPr/>
        </p:nvSpPr>
        <p:spPr bwMode="auto">
          <a:xfrm>
            <a:off x="4500741" y="3161109"/>
            <a:ext cx="1276945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Detail Design</a:t>
            </a:r>
          </a:p>
        </p:txBody>
      </p:sp>
      <p:sp>
        <p:nvSpPr>
          <p:cNvPr id="62489" name="Rectangle 24"/>
          <p:cNvSpPr>
            <a:spLocks/>
          </p:cNvSpPr>
          <p:nvPr/>
        </p:nvSpPr>
        <p:spPr bwMode="auto">
          <a:xfrm>
            <a:off x="5545517" y="3500437"/>
            <a:ext cx="1446609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Fabrication</a:t>
            </a:r>
          </a:p>
        </p:txBody>
      </p:sp>
      <p:sp>
        <p:nvSpPr>
          <p:cNvPr id="62490" name="Rectangle 25"/>
          <p:cNvSpPr>
            <a:spLocks/>
          </p:cNvSpPr>
          <p:nvPr/>
        </p:nvSpPr>
        <p:spPr bwMode="auto">
          <a:xfrm>
            <a:off x="5545515" y="3821908"/>
            <a:ext cx="2134195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Telescope Modification</a:t>
            </a:r>
          </a:p>
        </p:txBody>
      </p:sp>
      <p:sp>
        <p:nvSpPr>
          <p:cNvPr id="62491" name="Rectangle 26"/>
          <p:cNvSpPr>
            <a:spLocks/>
          </p:cNvSpPr>
          <p:nvPr/>
        </p:nvSpPr>
        <p:spPr bwMode="auto">
          <a:xfrm>
            <a:off x="6452630" y="4143376"/>
            <a:ext cx="1893094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Integration and Test</a:t>
            </a:r>
          </a:p>
        </p:txBody>
      </p:sp>
      <p:sp>
        <p:nvSpPr>
          <p:cNvPr id="62492" name="AutoShape 27"/>
          <p:cNvSpPr>
            <a:spLocks/>
          </p:cNvSpPr>
          <p:nvPr/>
        </p:nvSpPr>
        <p:spPr bwMode="auto">
          <a:xfrm rot="10800000">
            <a:off x="8110204" y="3929063"/>
            <a:ext cx="223242" cy="223242"/>
          </a:xfrm>
          <a:prstGeom prst="triangle">
            <a:avLst>
              <a:gd name="adj" fmla="val 50000"/>
            </a:avLst>
          </a:prstGeom>
          <a:solidFill>
            <a:srgbClr val="FF641E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93" name="Rectangle 28"/>
          <p:cNvSpPr>
            <a:spLocks/>
          </p:cNvSpPr>
          <p:nvPr/>
        </p:nvSpPr>
        <p:spPr bwMode="auto">
          <a:xfrm>
            <a:off x="7733110" y="4464844"/>
            <a:ext cx="1393031" cy="32146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3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Science Operation</a:t>
            </a:r>
          </a:p>
        </p:txBody>
      </p:sp>
      <p:sp>
        <p:nvSpPr>
          <p:cNvPr id="339998" name="AutoShape 29"/>
          <p:cNvSpPr>
            <a:spLocks/>
          </p:cNvSpPr>
          <p:nvPr/>
        </p:nvSpPr>
        <p:spPr bwMode="auto">
          <a:xfrm rot="10800000">
            <a:off x="3205495" y="2241352"/>
            <a:ext cx="223242" cy="223242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ヒラギノ角ゴ Pro W3" pitchFamily="-65" charset="-128"/>
              <a:ea typeface="ヒラギノ角ゴ Pro W3" pitchFamily="-65" charset="-128"/>
              <a:cs typeface="ヒラギノ角ゴ Pro W3" pitchFamily="-65" charset="-128"/>
              <a:sym typeface="ヒラギノ角ゴ Pro W3" pitchFamily="-65" charset="-128"/>
            </a:endParaRPr>
          </a:p>
        </p:txBody>
      </p:sp>
      <p:sp>
        <p:nvSpPr>
          <p:cNvPr id="339999" name="Rectangle 30"/>
          <p:cNvSpPr>
            <a:spLocks/>
          </p:cNvSpPr>
          <p:nvPr/>
        </p:nvSpPr>
        <p:spPr bwMode="auto">
          <a:xfrm>
            <a:off x="2969977" y="1980159"/>
            <a:ext cx="640705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700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Review</a:t>
            </a:r>
          </a:p>
        </p:txBody>
      </p:sp>
      <p:sp>
        <p:nvSpPr>
          <p:cNvPr id="62496" name="Rectangle 31"/>
          <p:cNvSpPr>
            <a:spLocks/>
          </p:cNvSpPr>
          <p:nvPr/>
        </p:nvSpPr>
        <p:spPr bwMode="auto">
          <a:xfrm>
            <a:off x="8288798" y="3748238"/>
            <a:ext cx="208731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solidFill>
                  <a:srgbClr val="FF641E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FL</a:t>
            </a:r>
          </a:p>
        </p:txBody>
      </p:sp>
      <p:sp>
        <p:nvSpPr>
          <p:cNvPr id="62497" name="Rectangle 32"/>
          <p:cNvSpPr>
            <a:spLocks/>
          </p:cNvSpPr>
          <p:nvPr/>
        </p:nvSpPr>
        <p:spPr bwMode="auto">
          <a:xfrm>
            <a:off x="1879699" y="6188273"/>
            <a:ext cx="6965156" cy="428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64658"/>
              </a:gs>
            </a:gsLst>
            <a:lin ang="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TMT</a:t>
            </a:r>
          </a:p>
        </p:txBody>
      </p:sp>
      <p:sp>
        <p:nvSpPr>
          <p:cNvPr id="62498" name="Rectangle 33"/>
          <p:cNvSpPr>
            <a:spLocks/>
          </p:cNvSpPr>
          <p:nvPr/>
        </p:nvSpPr>
        <p:spPr bwMode="auto">
          <a:xfrm>
            <a:off x="4339828" y="5723929"/>
            <a:ext cx="4509492" cy="357188"/>
          </a:xfrm>
          <a:prstGeom prst="rect">
            <a:avLst/>
          </a:prstGeom>
          <a:gradFill rotWithShape="0">
            <a:gsLst>
              <a:gs pos="0">
                <a:srgbClr val="D8D8D8"/>
              </a:gs>
              <a:gs pos="100000">
                <a:srgbClr val="8080FF"/>
              </a:gs>
            </a:gsLst>
            <a:lin ang="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PFS</a:t>
            </a:r>
          </a:p>
        </p:txBody>
      </p:sp>
      <p:sp>
        <p:nvSpPr>
          <p:cNvPr id="62499" name="Rectangle 34"/>
          <p:cNvSpPr>
            <a:spLocks/>
          </p:cNvSpPr>
          <p:nvPr/>
        </p:nvSpPr>
        <p:spPr bwMode="auto">
          <a:xfrm>
            <a:off x="2482453" y="5304234"/>
            <a:ext cx="6366867" cy="357188"/>
          </a:xfrm>
          <a:prstGeom prst="rect">
            <a:avLst/>
          </a:prstGeom>
          <a:solidFill>
            <a:srgbClr val="8080FF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HSC</a:t>
            </a:r>
          </a:p>
        </p:txBody>
      </p:sp>
      <p:sp>
        <p:nvSpPr>
          <p:cNvPr id="62500" name="Rectangle 35"/>
          <p:cNvSpPr>
            <a:spLocks/>
          </p:cNvSpPr>
          <p:nvPr/>
        </p:nvSpPr>
        <p:spPr bwMode="auto">
          <a:xfrm>
            <a:off x="0" y="4857750"/>
            <a:ext cx="7500938" cy="357188"/>
          </a:xfrm>
          <a:prstGeom prst="rect">
            <a:avLst/>
          </a:prstGeom>
          <a:gradFill rotWithShape="0">
            <a:gsLst>
              <a:gs pos="0">
                <a:srgbClr val="FF8080"/>
              </a:gs>
              <a:gs pos="100000">
                <a:srgbClr val="D8D8D8"/>
              </a:gs>
            </a:gsLst>
            <a:lin ang="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70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AO188/LGS</a:t>
            </a:r>
          </a:p>
        </p:txBody>
      </p:sp>
      <p:sp>
        <p:nvSpPr>
          <p:cNvPr id="62501" name="AutoShape 36"/>
          <p:cNvSpPr>
            <a:spLocks/>
          </p:cNvSpPr>
          <p:nvPr/>
        </p:nvSpPr>
        <p:spPr bwMode="auto">
          <a:xfrm rot="10800000">
            <a:off x="4411445" y="2589609"/>
            <a:ext cx="223242" cy="223242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558ED5"/>
              </a:solidFill>
            </a:endParaRPr>
          </a:p>
        </p:txBody>
      </p:sp>
      <p:sp>
        <p:nvSpPr>
          <p:cNvPr id="62502" name="Rectangle 37"/>
          <p:cNvSpPr>
            <a:spLocks/>
          </p:cNvSpPr>
          <p:nvPr/>
        </p:nvSpPr>
        <p:spPr bwMode="auto">
          <a:xfrm>
            <a:off x="4179275" y="2328417"/>
            <a:ext cx="640705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solidFill>
                  <a:srgbClr val="558ED5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Review</a:t>
            </a:r>
          </a:p>
        </p:txBody>
      </p:sp>
      <p:sp>
        <p:nvSpPr>
          <p:cNvPr id="62503" name="AutoShape 38"/>
          <p:cNvSpPr>
            <a:spLocks/>
          </p:cNvSpPr>
          <p:nvPr/>
        </p:nvSpPr>
        <p:spPr bwMode="auto">
          <a:xfrm rot="10800000">
            <a:off x="5670530" y="2937867"/>
            <a:ext cx="223242" cy="223242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558ED5"/>
              </a:solidFill>
            </a:endParaRPr>
          </a:p>
        </p:txBody>
      </p:sp>
      <p:sp>
        <p:nvSpPr>
          <p:cNvPr id="62504" name="Rectangle 39"/>
          <p:cNvSpPr>
            <a:spLocks/>
          </p:cNvSpPr>
          <p:nvPr/>
        </p:nvSpPr>
        <p:spPr bwMode="auto">
          <a:xfrm>
            <a:off x="5438361" y="2676674"/>
            <a:ext cx="640705" cy="2611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700">
                <a:solidFill>
                  <a:srgbClr val="558ED5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0387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187775"/>
              </p:ext>
            </p:extLst>
          </p:nvPr>
        </p:nvGraphicFramePr>
        <p:xfrm>
          <a:off x="304726" y="1029708"/>
          <a:ext cx="8406314" cy="4870007"/>
        </p:xfrm>
        <a:graphic>
          <a:graphicData uri="http://schemas.openxmlformats.org/drawingml/2006/table">
            <a:tbl>
              <a:tblPr/>
              <a:tblGrid>
                <a:gridCol w="2069584"/>
                <a:gridCol w="1308199"/>
                <a:gridCol w="5028531"/>
              </a:tblGrid>
              <a:tr h="348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Items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Cost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Budget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9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ASM system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6 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Grant-in-aid Scientific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Research, etc.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Laser system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0.5 – 4 M 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Grant-in-aid Scientific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Research, etc.</a:t>
                      </a:r>
                      <a:endParaRPr kumimoji="0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ＭＳ Ｐゴシック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(if </a:t>
                      </a:r>
                      <a:r>
                        <a:rPr kumimoji="0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Rayleight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 LGSs, cost is 1/10)</a:t>
                      </a:r>
                      <a:endParaRPr kumimoji="0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6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Wavefront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 sensor unit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1 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Grant-in-aid Scientific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Research</a:t>
                      </a:r>
                      <a:endParaRPr kumimoji="0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ＭＳ Ｐゴシック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(International collaboration)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Realtime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 controller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0.5 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Grant-in-aid Scientific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Research, etc.</a:t>
                      </a:r>
                      <a:endParaRPr kumimoji="0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ＭＳ Ｐゴシック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(International collaboration)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Telescope modification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5 – 8 M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FF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NAOJ budget</a:t>
                      </a:r>
                      <a:endParaRPr kumimoji="0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ＭＳ Ｐゴシック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FF40"/>
                    </a:solidFill>
                  </a:tcPr>
                </a:tc>
              </a:tr>
              <a:tr h="594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NIR instrument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0 – 10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Existing instrument at first. </a:t>
                      </a:r>
                      <a:endParaRPr kumimoji="0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ＭＳ Ｐゴシック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(MOIRCS or MOIRCS upgrade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etc.)</a:t>
                      </a:r>
                      <a:endParaRPr kumimoji="0" lang="en-US" altLang="ja-JP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080"/>
                    </a:solidFill>
                  </a:tcPr>
                </a:tc>
              </a:tr>
              <a:tr h="348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Manpower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2 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NAOJ budget and Grant-in-aid Scientific Research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Contingency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5 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FF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endParaRPr kumimoji="0" lang="en-US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FF40"/>
                    </a:solidFill>
                  </a:tcPr>
                </a:tc>
              </a:tr>
              <a:tr h="348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ＭＳ Ｐゴシック" pitchFamily="-1" charset="-128"/>
                          <a:cs typeface="ヒラギノ角ゴ ProN W3" pitchFamily="-1" charset="-128"/>
                          <a:sym typeface="Gill Sans" pitchFamily="-1" charset="0"/>
                        </a:rPr>
                        <a:t>Total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pitchFamily="-1" charset="-128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20 – 36.5 M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pitchFamily="-1" charset="-128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8125" y="239272"/>
            <a:ext cx="3628813" cy="930540"/>
          </a:xfrm>
          <a:prstGeom prst="rect">
            <a:avLst/>
          </a:prstGeom>
          <a:noFill/>
        </p:spPr>
        <p:txBody>
          <a:bodyPr wrap="none" lIns="64288" tIns="32144" rIns="64288" bIns="32144" rtlCol="0">
            <a:spAutoFit/>
          </a:bodyPr>
          <a:lstStyle/>
          <a:p>
            <a:r>
              <a:rPr lang="en-US" altLang="ja-JP" sz="2800" dirty="0"/>
              <a:t>Cost estimation, budget	</a:t>
            </a:r>
            <a:endParaRPr lang="en-US" sz="2800" dirty="0"/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304726" y="6004457"/>
            <a:ext cx="595034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Grant-in-Aid for Scientific Research on Innovative Areas, 2015-2019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Grant-in-Aid for Specially Promoted Research, 2016-2020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Grant-in-Aid for Scientific Research (Category S), 2020-2024</a:t>
            </a:r>
            <a:endParaRPr lang="en-US" altLang="ja-JP" sz="1600" dirty="0">
              <a:latin typeface="Gill Sans" pitchFamily="-1" charset="0"/>
              <a:ea typeface="Gill Sans" pitchFamily="-1" charset="0"/>
              <a:cs typeface="Gill Sans" pitchFamily="-1" charset="0"/>
              <a:sym typeface="Gill Sans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9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Technical studies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90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VLT_DSM_at_Microg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1086" b="25185"/>
          <a:stretch>
            <a:fillRect/>
          </a:stretch>
        </p:blipFill>
        <p:spPr bwMode="auto">
          <a:xfrm>
            <a:off x="274638" y="230188"/>
            <a:ext cx="5889625" cy="646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6362700" y="5335588"/>
            <a:ext cx="1725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Thin shell mirror</a:t>
            </a:r>
            <a:endParaRPr lang="ja-JP" altLang="en-US" sz="1800">
              <a:latin typeface="Calibri" charset="0"/>
            </a:endParaRP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6399213" y="5870575"/>
            <a:ext cx="2678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Thin shell supporting foam</a:t>
            </a:r>
            <a:endParaRPr lang="ja-JP" altLang="en-US" sz="1800">
              <a:latin typeface="Calibri" charset="0"/>
            </a:endParaRPr>
          </a:p>
        </p:txBody>
      </p:sp>
      <p:cxnSp>
        <p:nvCxnSpPr>
          <p:cNvPr id="8" name="Straight Arrow Connector 7"/>
          <p:cNvCxnSpPr>
            <a:stCxn id="14340" idx="1"/>
          </p:cNvCxnSpPr>
          <p:nvPr/>
        </p:nvCxnSpPr>
        <p:spPr>
          <a:xfrm rot="10800000">
            <a:off x="4354513" y="5519738"/>
            <a:ext cx="2044700" cy="534987"/>
          </a:xfrm>
          <a:prstGeom prst="straightConnector1">
            <a:avLst/>
          </a:prstGeom>
          <a:ln w="28575" cap="flat" cmpd="sng" algn="ctr">
            <a:solidFill>
              <a:srgbClr val="93CDDD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4339" idx="1"/>
          </p:cNvCxnSpPr>
          <p:nvPr/>
        </p:nvCxnSpPr>
        <p:spPr>
          <a:xfrm rot="10800000">
            <a:off x="4419600" y="5410200"/>
            <a:ext cx="1943100" cy="109538"/>
          </a:xfrm>
          <a:prstGeom prst="straightConnector1">
            <a:avLst/>
          </a:prstGeom>
          <a:ln w="28575" cap="flat" cmpd="sng" algn="ctr">
            <a:solidFill>
              <a:srgbClr val="93CDDD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3" name="TextBox 14"/>
          <p:cNvSpPr txBox="1">
            <a:spLocks noChangeArrowheads="1"/>
          </p:cNvSpPr>
          <p:nvPr/>
        </p:nvSpPr>
        <p:spPr bwMode="auto">
          <a:xfrm>
            <a:off x="6372225" y="4940300"/>
            <a:ext cx="1649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Reference plate</a:t>
            </a:r>
            <a:endParaRPr lang="ja-JP" altLang="en-US" sz="1800">
              <a:latin typeface="Calibri" charset="0"/>
            </a:endParaRPr>
          </a:p>
        </p:txBody>
      </p:sp>
      <p:cxnSp>
        <p:nvCxnSpPr>
          <p:cNvPr id="16" name="Straight Arrow Connector 15"/>
          <p:cNvCxnSpPr>
            <a:stCxn id="14343" idx="1"/>
          </p:cNvCxnSpPr>
          <p:nvPr/>
        </p:nvCxnSpPr>
        <p:spPr>
          <a:xfrm rot="10800000" flipV="1">
            <a:off x="5562600" y="5124450"/>
            <a:ext cx="809625" cy="57150"/>
          </a:xfrm>
          <a:prstGeom prst="straightConnector1">
            <a:avLst/>
          </a:prstGeom>
          <a:ln w="28575" cap="flat" cmpd="sng" algn="ctr">
            <a:solidFill>
              <a:srgbClr val="93CDDD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5" name="TextBox 18"/>
          <p:cNvSpPr txBox="1">
            <a:spLocks noChangeArrowheads="1"/>
          </p:cNvSpPr>
          <p:nvPr/>
        </p:nvSpPr>
        <p:spPr bwMode="auto">
          <a:xfrm>
            <a:off x="6375400" y="4570413"/>
            <a:ext cx="108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Actuators</a:t>
            </a:r>
            <a:endParaRPr lang="ja-JP" altLang="en-US" sz="1800">
              <a:latin typeface="Calibri" charset="0"/>
            </a:endParaRPr>
          </a:p>
        </p:txBody>
      </p:sp>
      <p:cxnSp>
        <p:nvCxnSpPr>
          <p:cNvPr id="20" name="Straight Arrow Connector 19"/>
          <p:cNvCxnSpPr>
            <a:stCxn id="14345" idx="1"/>
          </p:cNvCxnSpPr>
          <p:nvPr/>
        </p:nvCxnSpPr>
        <p:spPr>
          <a:xfrm rot="10800000" flipV="1">
            <a:off x="4937125" y="4756150"/>
            <a:ext cx="1438275" cy="369888"/>
          </a:xfrm>
          <a:prstGeom prst="straightConnector1">
            <a:avLst/>
          </a:prstGeom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7" name="TextBox 26"/>
          <p:cNvSpPr txBox="1">
            <a:spLocks noChangeArrowheads="1"/>
          </p:cNvSpPr>
          <p:nvPr/>
        </p:nvSpPr>
        <p:spPr bwMode="auto">
          <a:xfrm>
            <a:off x="6384925" y="4187825"/>
            <a:ext cx="1525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Actuator plate</a:t>
            </a:r>
            <a:endParaRPr lang="ja-JP" altLang="en-US" sz="1800">
              <a:latin typeface="Calibri" charset="0"/>
            </a:endParaRPr>
          </a:p>
        </p:txBody>
      </p:sp>
      <p:cxnSp>
        <p:nvCxnSpPr>
          <p:cNvPr id="28" name="Straight Arrow Connector 27"/>
          <p:cNvCxnSpPr>
            <a:stCxn id="14347" idx="1"/>
          </p:cNvCxnSpPr>
          <p:nvPr/>
        </p:nvCxnSpPr>
        <p:spPr>
          <a:xfrm rot="10800000" flipV="1">
            <a:off x="4724400" y="4373563"/>
            <a:ext cx="1660525" cy="503237"/>
          </a:xfrm>
          <a:prstGeom prst="straightConnector1">
            <a:avLst/>
          </a:prstGeom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9" name="TextBox 30"/>
          <p:cNvSpPr txBox="1">
            <a:spLocks noChangeArrowheads="1"/>
          </p:cNvSpPr>
          <p:nvPr/>
        </p:nvSpPr>
        <p:spPr bwMode="auto">
          <a:xfrm>
            <a:off x="6407150" y="2552700"/>
            <a:ext cx="1947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Control electronics</a:t>
            </a:r>
            <a:endParaRPr lang="ja-JP" altLang="en-US" sz="1800">
              <a:latin typeface="Calibri" charset="0"/>
            </a:endParaRPr>
          </a:p>
        </p:txBody>
      </p:sp>
      <p:cxnSp>
        <p:nvCxnSpPr>
          <p:cNvPr id="32" name="Straight Arrow Connector 31"/>
          <p:cNvCxnSpPr>
            <a:stCxn id="14349" idx="1"/>
          </p:cNvCxnSpPr>
          <p:nvPr/>
        </p:nvCxnSpPr>
        <p:spPr>
          <a:xfrm rot="10800000" flipV="1">
            <a:off x="4419600" y="2736850"/>
            <a:ext cx="1987550" cy="185738"/>
          </a:xfrm>
          <a:prstGeom prst="straightConnector1">
            <a:avLst/>
          </a:prstGeom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1" name="TextBox 34"/>
          <p:cNvSpPr txBox="1">
            <a:spLocks noChangeArrowheads="1"/>
          </p:cNvSpPr>
          <p:nvPr/>
        </p:nvSpPr>
        <p:spPr bwMode="auto">
          <a:xfrm>
            <a:off x="6427788" y="1192213"/>
            <a:ext cx="2627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latin typeface="Calibri" charset="0"/>
              </a:rPr>
              <a:t>Interface cables</a:t>
            </a:r>
          </a:p>
          <a:p>
            <a:pPr eaLnBrk="1" hangingPunct="1"/>
            <a:r>
              <a:rPr lang="en-US" altLang="ja-JP" sz="1800" dirty="0">
                <a:latin typeface="Calibri" charset="0"/>
              </a:rPr>
              <a:t>(Power, Network, coolant)</a:t>
            </a:r>
            <a:endParaRPr lang="ja-JP" altLang="en-US" sz="1800" dirty="0">
              <a:latin typeface="Calibri" charset="0"/>
            </a:endParaRPr>
          </a:p>
        </p:txBody>
      </p:sp>
      <p:cxnSp>
        <p:nvCxnSpPr>
          <p:cNvPr id="37" name="Straight Arrow Connector 36"/>
          <p:cNvCxnSpPr>
            <a:stCxn id="14351" idx="1"/>
          </p:cNvCxnSpPr>
          <p:nvPr/>
        </p:nvCxnSpPr>
        <p:spPr>
          <a:xfrm rot="10800000">
            <a:off x="5999163" y="1376363"/>
            <a:ext cx="428625" cy="139700"/>
          </a:xfrm>
          <a:prstGeom prst="straightConnector1">
            <a:avLst/>
          </a:prstGeom>
          <a:ln w="2857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53" name="TextBox 39"/>
          <p:cNvSpPr txBox="1">
            <a:spLocks noChangeArrowheads="1"/>
          </p:cNvSpPr>
          <p:nvPr/>
        </p:nvSpPr>
        <p:spPr bwMode="auto">
          <a:xfrm>
            <a:off x="6296025" y="3303588"/>
            <a:ext cx="2781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>
                <a:latin typeface="Calibri" charset="0"/>
              </a:rPr>
              <a:t>Hexapods will be located around control electronics.</a:t>
            </a:r>
          </a:p>
        </p:txBody>
      </p:sp>
      <p:sp>
        <p:nvSpPr>
          <p:cNvPr id="18" name="TextBox 34"/>
          <p:cNvSpPr txBox="1">
            <a:spLocks noChangeArrowheads="1"/>
          </p:cNvSpPr>
          <p:nvPr/>
        </p:nvSpPr>
        <p:spPr bwMode="auto">
          <a:xfrm>
            <a:off x="271810" y="230188"/>
            <a:ext cx="590879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dirty="0" smtClean="0">
                <a:latin typeface="Calibri" charset="0"/>
              </a:rPr>
              <a:t>Adaptive Secondary mirror for VLT</a:t>
            </a:r>
            <a:endParaRPr lang="ja-JP" alt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3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sz="4000" dirty="0">
                <a:latin typeface="Calibri" charset="0"/>
                <a:ea typeface="ＭＳ Ｐゴシック" charset="0"/>
                <a:cs typeface="ＭＳ Ｐゴシック" charset="0"/>
              </a:rPr>
              <a:t>ASM test </a:t>
            </a:r>
            <a:r>
              <a:rPr lang="en-US" altLang="ja-JP" sz="4000" dirty="0" smtClean="0">
                <a:latin typeface="Calibri" charset="0"/>
                <a:ea typeface="ＭＳ Ｐゴシック" charset="0"/>
                <a:cs typeface="ＭＳ Ｐゴシック" charset="0"/>
              </a:rPr>
              <a:t>unit at ESO (</a:t>
            </a:r>
            <a:r>
              <a:rPr lang="en-US" altLang="ja-JP" sz="4000" dirty="0">
                <a:latin typeface="Calibri" charset="0"/>
                <a:ea typeface="ＭＳ Ｐゴシック" charset="0"/>
                <a:cs typeface="ＭＳ Ｐゴシック" charset="0"/>
              </a:rPr>
              <a:t>ASSIST)</a:t>
            </a:r>
            <a:br>
              <a:rPr lang="en-US" altLang="ja-JP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altLang="ja-JP" sz="4000" dirty="0">
                <a:latin typeface="Calibri" charset="0"/>
                <a:ea typeface="ＭＳ Ｐゴシック" charset="0"/>
                <a:cs typeface="ＭＳ Ｐゴシック" charset="0"/>
              </a:rPr>
              <a:t>(2012/11/13)</a:t>
            </a:r>
            <a:endParaRPr lang="ja-JP" alt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1468438"/>
            <a:ext cx="4545013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17638"/>
            <a:ext cx="4070350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009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ASM test at ESO with GRALL</a:t>
            </a:r>
            <a:br>
              <a:rPr lang="en-US" altLang="ja-JP" dirty="0" smtClean="0"/>
            </a:br>
            <a:r>
              <a:rPr lang="en-US" altLang="ja-JP" dirty="0" smtClean="0"/>
              <a:t>(2013/3/27)</a:t>
            </a:r>
            <a:endParaRPr lang="ja-JP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80045" y="2097683"/>
            <a:ext cx="5440362" cy="4080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434" y="1990524"/>
            <a:ext cx="4883823" cy="36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028" y="146530"/>
            <a:ext cx="6154972" cy="3350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75"/>
            <a:ext cx="2989028" cy="3985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54" y="3532003"/>
            <a:ext cx="4278553" cy="32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84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1546"/>
          <a:stretch>
            <a:fillRect/>
          </a:stretch>
        </p:blipFill>
        <p:spPr>
          <a:xfrm>
            <a:off x="778933" y="1335909"/>
            <a:ext cx="7620000" cy="55157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Subaru ASM model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5152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ARU-ASM Proposed actuators pattern 924(897) ver00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449"/>
            <a:ext cx="9144000" cy="6459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" y="2595478"/>
            <a:ext cx="2438843" cy="3825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3" y="328216"/>
            <a:ext cx="2393247" cy="2308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299" y="1283932"/>
            <a:ext cx="1716475" cy="241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499" y="3701216"/>
            <a:ext cx="2508674" cy="1531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607" y="4927268"/>
            <a:ext cx="2090913" cy="19659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425038" y="3437629"/>
            <a:ext cx="225019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4400000">
            <a:off x="4113371" y="4413182"/>
            <a:ext cx="225019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7200000">
            <a:off x="4113371" y="2462075"/>
            <a:ext cx="2250194" cy="158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500" y="5232373"/>
            <a:ext cx="2476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3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Why we need ULTIMATE-SUBARU?</a:t>
            </a:r>
          </a:p>
          <a:p>
            <a:r>
              <a:rPr lang="en-US" dirty="0" smtClean="0"/>
              <a:t>GLAO System overview</a:t>
            </a:r>
          </a:p>
          <a:p>
            <a:r>
              <a:rPr lang="en-US" dirty="0" smtClean="0"/>
              <a:t>Seeing at Mauna Kea (next talk by </a:t>
            </a:r>
            <a:r>
              <a:rPr lang="en-US" dirty="0" err="1" smtClean="0"/>
              <a:t>Oya</a:t>
            </a:r>
            <a:r>
              <a:rPr lang="en-US" dirty="0" smtClean="0"/>
              <a:t>-san)</a:t>
            </a:r>
          </a:p>
          <a:p>
            <a:r>
              <a:rPr lang="en-US" dirty="0" smtClean="0"/>
              <a:t>GLAO simulation (next talk by </a:t>
            </a:r>
            <a:r>
              <a:rPr lang="en-US" dirty="0" err="1" smtClean="0"/>
              <a:t>Oya</a:t>
            </a:r>
            <a:r>
              <a:rPr lang="en-US" dirty="0" smtClean="0"/>
              <a:t>-san)</a:t>
            </a:r>
          </a:p>
          <a:p>
            <a:r>
              <a:rPr lang="en-US" dirty="0" smtClean="0"/>
              <a:t>Project organization</a:t>
            </a:r>
          </a:p>
          <a:p>
            <a:r>
              <a:rPr lang="en-US" dirty="0" smtClean="0"/>
              <a:t>Schedule and budget</a:t>
            </a:r>
          </a:p>
          <a:p>
            <a:r>
              <a:rPr lang="en-US" dirty="0" smtClean="0"/>
              <a:t>Technical studies</a:t>
            </a:r>
          </a:p>
          <a:p>
            <a:pPr lvl="1"/>
            <a:r>
              <a:rPr lang="en-US" dirty="0" smtClean="0"/>
              <a:t>Adaptive secondary mirror study</a:t>
            </a:r>
          </a:p>
          <a:p>
            <a:pPr lvl="1"/>
            <a:r>
              <a:rPr lang="en-US" dirty="0" smtClean="0"/>
              <a:t>Telescope modification study</a:t>
            </a:r>
          </a:p>
          <a:p>
            <a:pPr lvl="1"/>
            <a:r>
              <a:rPr lang="en-US" dirty="0" smtClean="0"/>
              <a:t>Wide field imager</a:t>
            </a:r>
          </a:p>
        </p:txBody>
      </p:sp>
    </p:spTree>
    <p:extLst>
      <p:ext uri="{BB962C8B-B14F-4D97-AF65-F5344CB8AC3E}">
        <p14:creationId xmlns:p14="http://schemas.microsoft.com/office/powerpoint/2010/main" val="353582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Interface to existing IR M2</a:t>
            </a:r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270"/>
            <a:ext cx="3721100" cy="461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16" y="1456025"/>
            <a:ext cx="3516885" cy="3357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238" y="4720112"/>
            <a:ext cx="2551336" cy="2049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404" y="6273678"/>
            <a:ext cx="1368484" cy="369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981" y="5126372"/>
            <a:ext cx="1686019" cy="451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093" y="5626574"/>
            <a:ext cx="1123557" cy="683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959" y="1920705"/>
            <a:ext cx="1368484" cy="36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Vignetting by telescope structures </a:t>
            </a:r>
            <a:endParaRPr lang="ja-JP" altLang="en-US" smtClean="0"/>
          </a:p>
        </p:txBody>
      </p:sp>
      <p:pic>
        <p:nvPicPr>
          <p:cNvPr id="6553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47" y="1564928"/>
            <a:ext cx="4551908" cy="485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19944995">
            <a:off x="2347392" y="2876476"/>
            <a:ext cx="428625" cy="12747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ja-JP" altLang="en-US">
              <a:sym typeface="ヒラギノ角ゴ Pro W3" pitchFamily="-84" charset="-128"/>
            </a:endParaRPr>
          </a:p>
        </p:txBody>
      </p:sp>
      <p:sp>
        <p:nvSpPr>
          <p:cNvPr id="65541" name="TextBox 7"/>
          <p:cNvSpPr txBox="1">
            <a:spLocks noChangeArrowheads="1"/>
          </p:cNvSpPr>
          <p:nvPr/>
        </p:nvSpPr>
        <p:spPr bwMode="auto">
          <a:xfrm>
            <a:off x="29022" y="5870154"/>
            <a:ext cx="1316226" cy="3077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Cassegrain Unit</a:t>
            </a:r>
            <a:endParaRPr lang="ja-JP" altLang="en-US" sz="1400"/>
          </a:p>
        </p:txBody>
      </p:sp>
      <p:sp>
        <p:nvSpPr>
          <p:cNvPr id="65542" name="TextBox 8"/>
          <p:cNvSpPr txBox="1">
            <a:spLocks noChangeArrowheads="1"/>
          </p:cNvSpPr>
          <p:nvPr/>
        </p:nvSpPr>
        <p:spPr bwMode="auto">
          <a:xfrm>
            <a:off x="3984874" y="2480221"/>
            <a:ext cx="780597" cy="3077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M3 Unit</a:t>
            </a:r>
            <a:endParaRPr lang="ja-JP" altLang="en-US" sz="1400"/>
          </a:p>
        </p:txBody>
      </p:sp>
      <p:cxnSp>
        <p:nvCxnSpPr>
          <p:cNvPr id="10" name="Straight Arrow Connector 9"/>
          <p:cNvCxnSpPr>
            <a:stCxn id="65542" idx="1"/>
          </p:cNvCxnSpPr>
          <p:nvPr/>
        </p:nvCxnSpPr>
        <p:spPr>
          <a:xfrm flipH="1">
            <a:off x="2682255" y="2634108"/>
            <a:ext cx="1302619" cy="5403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5541" idx="3"/>
          </p:cNvCxnSpPr>
          <p:nvPr/>
        </p:nvCxnSpPr>
        <p:spPr>
          <a:xfrm flipV="1">
            <a:off x="1345248" y="4729387"/>
            <a:ext cx="1700892" cy="12946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54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8714" y="1439912"/>
            <a:ext cx="317338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6" name="TextBox 16"/>
          <p:cNvSpPr txBox="1">
            <a:spLocks noChangeArrowheads="1"/>
          </p:cNvSpPr>
          <p:nvPr/>
        </p:nvSpPr>
        <p:spPr bwMode="auto">
          <a:xfrm>
            <a:off x="7529009" y="5818808"/>
            <a:ext cx="717391" cy="5232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/>
              <a:t>M1 cell </a:t>
            </a:r>
          </a:p>
          <a:p>
            <a:pPr algn="ctr"/>
            <a:r>
              <a:rPr lang="en-US" altLang="ja-JP" sz="1400"/>
              <a:t>cover</a:t>
            </a:r>
            <a:endParaRPr lang="ja-JP" altLang="en-US" sz="1400"/>
          </a:p>
        </p:txBody>
      </p:sp>
      <p:cxnSp>
        <p:nvCxnSpPr>
          <p:cNvPr id="18" name="Straight Arrow Connector 17"/>
          <p:cNvCxnSpPr>
            <a:stCxn id="65546" idx="1"/>
          </p:cNvCxnSpPr>
          <p:nvPr/>
        </p:nvCxnSpPr>
        <p:spPr>
          <a:xfrm flipH="1" flipV="1">
            <a:off x="6553275" y="5818809"/>
            <a:ext cx="975734" cy="2616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548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873" y="6398122"/>
            <a:ext cx="1368475" cy="36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420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Cassegrain Unit</a:t>
            </a:r>
            <a:endParaRPr lang="ja-JP" altLang="en-US" smtClean="0"/>
          </a:p>
        </p:txBody>
      </p:sp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3859858" y="2796109"/>
            <a:ext cx="779984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Remove</a:t>
            </a:r>
            <a:endParaRPr lang="ja-JP" altLang="en-US" sz="1400"/>
          </a:p>
        </p:txBody>
      </p:sp>
      <p:sp>
        <p:nvSpPr>
          <p:cNvPr id="67590" name="TextBox 8"/>
          <p:cNvSpPr txBox="1">
            <a:spLocks noChangeArrowheads="1"/>
          </p:cNvSpPr>
          <p:nvPr/>
        </p:nvSpPr>
        <p:spPr bwMode="auto">
          <a:xfrm>
            <a:off x="7899425" y="2796109"/>
            <a:ext cx="779984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Remove</a:t>
            </a:r>
            <a:endParaRPr lang="ja-JP" altLang="en-US" sz="1400"/>
          </a:p>
        </p:txBody>
      </p:sp>
      <p:sp>
        <p:nvSpPr>
          <p:cNvPr id="67591" name="TextBox 9"/>
          <p:cNvSpPr txBox="1">
            <a:spLocks noChangeArrowheads="1"/>
          </p:cNvSpPr>
          <p:nvPr/>
        </p:nvSpPr>
        <p:spPr bwMode="auto">
          <a:xfrm>
            <a:off x="3911203" y="5018484"/>
            <a:ext cx="704417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Modify</a:t>
            </a:r>
            <a:endParaRPr lang="ja-JP" altLang="en-US" sz="1400"/>
          </a:p>
        </p:txBody>
      </p:sp>
      <p:sp>
        <p:nvSpPr>
          <p:cNvPr id="67592" name="TextBox 10"/>
          <p:cNvSpPr txBox="1">
            <a:spLocks noChangeArrowheads="1"/>
          </p:cNvSpPr>
          <p:nvPr/>
        </p:nvSpPr>
        <p:spPr bwMode="auto">
          <a:xfrm>
            <a:off x="6870279" y="2240236"/>
            <a:ext cx="689602" cy="276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① ADC</a:t>
            </a:r>
            <a:endParaRPr lang="ja-JP" altLang="en-US" sz="1200"/>
          </a:p>
        </p:txBody>
      </p:sp>
      <p:cxnSp>
        <p:nvCxnSpPr>
          <p:cNvPr id="12" name="Straight Arrow Connector 11"/>
          <p:cNvCxnSpPr>
            <a:stCxn id="67592" idx="2"/>
          </p:cNvCxnSpPr>
          <p:nvPr/>
        </p:nvCxnSpPr>
        <p:spPr>
          <a:xfrm flipH="1">
            <a:off x="6870279" y="2517231"/>
            <a:ext cx="344801" cy="278878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594" name="TextBox 14"/>
          <p:cNvSpPr txBox="1">
            <a:spLocks noChangeArrowheads="1"/>
          </p:cNvSpPr>
          <p:nvPr/>
        </p:nvSpPr>
        <p:spPr bwMode="auto">
          <a:xfrm>
            <a:off x="7428384" y="2175496"/>
            <a:ext cx="779984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Remove</a:t>
            </a:r>
            <a:endParaRPr lang="ja-JP" altLang="en-US" sz="1400"/>
          </a:p>
        </p:txBody>
      </p:sp>
      <p:sp>
        <p:nvSpPr>
          <p:cNvPr id="67595" name="TextBox 15"/>
          <p:cNvSpPr txBox="1">
            <a:spLocks noChangeArrowheads="1"/>
          </p:cNvSpPr>
          <p:nvPr/>
        </p:nvSpPr>
        <p:spPr bwMode="auto">
          <a:xfrm>
            <a:off x="5889129" y="1754684"/>
            <a:ext cx="1027635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φ16 arcmin</a:t>
            </a:r>
            <a:endParaRPr lang="ja-JP" altLang="en-US" sz="1400"/>
          </a:p>
        </p:txBody>
      </p:sp>
      <p:grpSp>
        <p:nvGrpSpPr>
          <p:cNvPr id="2" name="Group 1"/>
          <p:cNvGrpSpPr/>
          <p:nvPr/>
        </p:nvGrpSpPr>
        <p:grpSpPr>
          <a:xfrm>
            <a:off x="457646" y="1656928"/>
            <a:ext cx="8569152" cy="3964310"/>
            <a:chOff x="650875" y="2356520"/>
            <a:chExt cx="12187238" cy="5638130"/>
          </a:xfrm>
        </p:grpSpPr>
        <p:pic>
          <p:nvPicPr>
            <p:cNvPr id="67587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06988" y="2919413"/>
              <a:ext cx="7731125" cy="507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88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0875" y="2356520"/>
              <a:ext cx="4764088" cy="508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390832" y="7253064"/>
              <a:ext cx="1946275" cy="52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4316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FOV at </a:t>
            </a:r>
            <a:r>
              <a:rPr lang="en-US" altLang="ja-JP" dirty="0" err="1" smtClean="0"/>
              <a:t>Cassegrain</a:t>
            </a:r>
            <a:r>
              <a:rPr lang="en-US" altLang="ja-JP" dirty="0" smtClean="0"/>
              <a:t> (current)</a:t>
            </a:r>
            <a:endParaRPr lang="ja-JP" altLang="en-US" dirty="0" smtClean="0"/>
          </a:p>
        </p:txBody>
      </p:sp>
      <p:pic>
        <p:nvPicPr>
          <p:cNvPr id="6656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2679" y="1445494"/>
            <a:ext cx="6998643" cy="53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065604" y="1722712"/>
            <a:ext cx="3124033" cy="1737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98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M3 unit</a:t>
            </a:r>
            <a:endParaRPr lang="ja-JP" altLang="en-US" smtClean="0"/>
          </a:p>
        </p:txBody>
      </p:sp>
      <p:pic>
        <p:nvPicPr>
          <p:cNvPr id="6861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646" y="1393031"/>
            <a:ext cx="3835301" cy="52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211" y="1140768"/>
            <a:ext cx="3415605" cy="350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3209" y="4651251"/>
            <a:ext cx="3315146" cy="207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 rot="21023669">
            <a:off x="5555382" y="2156520"/>
            <a:ext cx="766837" cy="188974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ja-JP" altLang="en-US">
              <a:sym typeface="ヒラギノ角ゴ Pro W3" pitchFamily="-84" charset="-128"/>
            </a:endParaRPr>
          </a:p>
        </p:txBody>
      </p:sp>
      <p:sp>
        <p:nvSpPr>
          <p:cNvPr id="12" name="Oval 11"/>
          <p:cNvSpPr/>
          <p:nvPr/>
        </p:nvSpPr>
        <p:spPr>
          <a:xfrm rot="21023669">
            <a:off x="6720706" y="2143126"/>
            <a:ext cx="539130" cy="11061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ja-JP" altLang="en-US">
              <a:sym typeface="ヒラギノ角ゴ Pro W3" pitchFamily="-84" charset="-128"/>
            </a:endParaRPr>
          </a:p>
        </p:txBody>
      </p:sp>
      <p:sp>
        <p:nvSpPr>
          <p:cNvPr id="13" name="Oval 12"/>
          <p:cNvSpPr/>
          <p:nvPr/>
        </p:nvSpPr>
        <p:spPr>
          <a:xfrm rot="21023669">
            <a:off x="6794376" y="3985990"/>
            <a:ext cx="526852" cy="52461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ja-JP" altLang="en-US">
              <a:sym typeface="ヒラギノ角ゴ Pro W3" pitchFamily="-84" charset="-128"/>
            </a:endParaRPr>
          </a:p>
        </p:txBody>
      </p:sp>
      <p:sp>
        <p:nvSpPr>
          <p:cNvPr id="14" name="Oval 13"/>
          <p:cNvSpPr/>
          <p:nvPr/>
        </p:nvSpPr>
        <p:spPr>
          <a:xfrm rot="21023669">
            <a:off x="6659314" y="5255122"/>
            <a:ext cx="526852" cy="52461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ja-JP" altLang="en-US">
              <a:sym typeface="ヒラギノ角ゴ Pro W3" pitchFamily="-84" charset="-128"/>
            </a:endParaRPr>
          </a:p>
        </p:txBody>
      </p:sp>
      <p:sp>
        <p:nvSpPr>
          <p:cNvPr id="68618" name="TextBox 14"/>
          <p:cNvSpPr txBox="1">
            <a:spLocks noChangeArrowheads="1"/>
          </p:cNvSpPr>
          <p:nvPr/>
        </p:nvSpPr>
        <p:spPr bwMode="auto">
          <a:xfrm>
            <a:off x="548061" y="1205508"/>
            <a:ext cx="1027635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φ16 arcmin</a:t>
            </a:r>
            <a:endParaRPr lang="ja-JP" altLang="en-US" sz="1400"/>
          </a:p>
        </p:txBody>
      </p:sp>
      <p:pic>
        <p:nvPicPr>
          <p:cNvPr id="68619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1890" y="6399238"/>
            <a:ext cx="1368475" cy="36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090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Expandable </a:t>
            </a:r>
            <a:r>
              <a:rPr lang="en-US" altLang="ja-JP" dirty="0" err="1" smtClean="0"/>
              <a:t>FoV</a:t>
            </a:r>
            <a:r>
              <a:rPr lang="en-US" altLang="ja-JP" dirty="0" smtClean="0"/>
              <a:t> </a:t>
            </a:r>
            <a:r>
              <a:rPr lang="en-US" altLang="ja-JP" dirty="0" smtClean="0"/>
              <a:t>at </a:t>
            </a:r>
            <a:r>
              <a:rPr lang="en-US" altLang="ja-JP" dirty="0" err="1" smtClean="0"/>
              <a:t>Cassegrain</a:t>
            </a:r>
            <a:endParaRPr lang="ja-JP" altLang="en-US" dirty="0" smtClean="0"/>
          </a:p>
        </p:txBody>
      </p:sp>
      <p:pic>
        <p:nvPicPr>
          <p:cNvPr id="6963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236" y="1376289"/>
            <a:ext cx="3263801" cy="271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1447" y="1718965"/>
            <a:ext cx="5384602" cy="196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631" y="4185791"/>
            <a:ext cx="3213572" cy="274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4047" y="4516189"/>
            <a:ext cx="5257354" cy="187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Box 9"/>
          <p:cNvSpPr txBox="1">
            <a:spLocks noChangeArrowheads="1"/>
          </p:cNvSpPr>
          <p:nvPr/>
        </p:nvSpPr>
        <p:spPr bwMode="auto">
          <a:xfrm>
            <a:off x="1255738" y="1233413"/>
            <a:ext cx="1338993" cy="3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700"/>
              <a:t>Only M1, M2</a:t>
            </a:r>
            <a:endParaRPr lang="ja-JP" altLang="en-US" sz="1700"/>
          </a:p>
        </p:txBody>
      </p:sp>
      <p:sp>
        <p:nvSpPr>
          <p:cNvPr id="69640" name="TextBox 10"/>
          <p:cNvSpPr txBox="1">
            <a:spLocks noChangeArrowheads="1"/>
          </p:cNvSpPr>
          <p:nvPr/>
        </p:nvSpPr>
        <p:spPr bwMode="auto">
          <a:xfrm>
            <a:off x="1255738" y="4000500"/>
            <a:ext cx="1364466" cy="35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altLang="ja-JP" sz="1700"/>
              <a:t>With M3 unit</a:t>
            </a:r>
            <a:endParaRPr lang="ja-JP" altLang="en-US" sz="1700"/>
          </a:p>
        </p:txBody>
      </p:sp>
      <p:cxnSp>
        <p:nvCxnSpPr>
          <p:cNvPr id="69641" name="Straight Connector 12"/>
          <p:cNvCxnSpPr>
            <a:cxnSpLocks noChangeShapeType="1"/>
          </p:cNvCxnSpPr>
          <p:nvPr/>
        </p:nvCxnSpPr>
        <p:spPr bwMode="auto">
          <a:xfrm rot="10800000">
            <a:off x="553640" y="5303119"/>
            <a:ext cx="1071563" cy="111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69642" name="Straight Connector 13"/>
          <p:cNvCxnSpPr>
            <a:cxnSpLocks noChangeShapeType="1"/>
          </p:cNvCxnSpPr>
          <p:nvPr/>
        </p:nvCxnSpPr>
        <p:spPr bwMode="auto">
          <a:xfrm rot="10800000">
            <a:off x="553640" y="4606603"/>
            <a:ext cx="1071563" cy="111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69643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419696" y="4955977"/>
            <a:ext cx="696516" cy="223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sp>
        <p:nvSpPr>
          <p:cNvPr id="69644" name="TextBox 17"/>
          <p:cNvSpPr txBox="1">
            <a:spLocks noChangeArrowheads="1"/>
          </p:cNvSpPr>
          <p:nvPr/>
        </p:nvSpPr>
        <p:spPr bwMode="auto">
          <a:xfrm>
            <a:off x="392907" y="4822031"/>
            <a:ext cx="376650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altLang="ja-JP" sz="1300"/>
              <a:t>~ 8’</a:t>
            </a:r>
            <a:endParaRPr lang="ja-JP" altLang="en-US" sz="1300"/>
          </a:p>
        </p:txBody>
      </p:sp>
    </p:spTree>
    <p:extLst>
      <p:ext uri="{BB962C8B-B14F-4D97-AF65-F5344CB8AC3E}">
        <p14:creationId xmlns:p14="http://schemas.microsoft.com/office/powerpoint/2010/main" val="174078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95" y="1044000"/>
            <a:ext cx="5086477" cy="602386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Location of LLT and laser head</a:t>
            </a:r>
            <a:endParaRPr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0657" y="1219166"/>
            <a:ext cx="61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Rear</a:t>
            </a:r>
            <a:endParaRPr kumimoji="1" lang="ja-JP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93026" y="6461056"/>
            <a:ext cx="68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Front</a:t>
            </a:r>
            <a:endParaRPr kumimoji="1" lang="ja-JP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2926" y="358949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OPT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25412" y="354807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IR</a:t>
            </a:r>
            <a:endParaRPr kumimoji="1" lang="ja-JP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77372" y="5701771"/>
            <a:ext cx="360000" cy="360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774793" y="612974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Balance weight</a:t>
            </a:r>
            <a:endParaRPr kumimoji="1" lang="ja-JP" altLang="en-US" dirty="0"/>
          </a:p>
        </p:txBody>
      </p:sp>
      <p:sp>
        <p:nvSpPr>
          <p:cNvPr id="16" name="Rectangle 15"/>
          <p:cNvSpPr/>
          <p:nvPr/>
        </p:nvSpPr>
        <p:spPr>
          <a:xfrm>
            <a:off x="3436886" y="5687977"/>
            <a:ext cx="360000" cy="360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Straight Arrow Connector 17"/>
          <p:cNvCxnSpPr>
            <a:endCxn id="14" idx="3"/>
          </p:cNvCxnSpPr>
          <p:nvPr/>
        </p:nvCxnSpPr>
        <p:spPr>
          <a:xfrm rot="10800000">
            <a:off x="5537372" y="5881772"/>
            <a:ext cx="536770" cy="2479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1"/>
            <a:endCxn id="16" idx="2"/>
          </p:cNvCxnSpPr>
          <p:nvPr/>
        </p:nvCxnSpPr>
        <p:spPr>
          <a:xfrm rot="10800000">
            <a:off x="3616887" y="6047978"/>
            <a:ext cx="2157907" cy="266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5" idx="1"/>
          </p:cNvCxnSpPr>
          <p:nvPr/>
        </p:nvCxnSpPr>
        <p:spPr>
          <a:xfrm rot="10800000">
            <a:off x="5927195" y="2287624"/>
            <a:ext cx="893732" cy="45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20927" y="255406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Balance weight</a:t>
            </a:r>
            <a:endParaRPr kumimoji="1" lang="ja-JP" alt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3050877" y="2287624"/>
            <a:ext cx="3770051" cy="45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4" idx="3"/>
          </p:cNvCxnSpPr>
          <p:nvPr/>
        </p:nvCxnSpPr>
        <p:spPr>
          <a:xfrm>
            <a:off x="5294420" y="5033919"/>
            <a:ext cx="632775" cy="1570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07289" y="4849253"/>
            <a:ext cx="158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longer exist</a:t>
            </a:r>
            <a:endParaRPr kumimoji="1" lang="ja-JP" altLang="en-US" dirty="0"/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rot="10800000" flipV="1">
            <a:off x="3050879" y="5033919"/>
            <a:ext cx="656410" cy="1570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918877" y="2923392"/>
            <a:ext cx="463863" cy="1991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Rectangle 39"/>
          <p:cNvSpPr/>
          <p:nvPr/>
        </p:nvSpPr>
        <p:spPr>
          <a:xfrm>
            <a:off x="6588995" y="2942332"/>
            <a:ext cx="463863" cy="1991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234685" y="5055440"/>
            <a:ext cx="221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Cable wrap and duct</a:t>
            </a:r>
            <a:r>
              <a:rPr lang="en-US" altLang="ja-JP" dirty="0" smtClean="0"/>
              <a:t> at elevation axis (IR)</a:t>
            </a:r>
            <a:endParaRPr kumimoji="1" lang="en-US" altLang="ja-JP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6588995" y="5083064"/>
            <a:ext cx="238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Cable wrap and duct</a:t>
            </a:r>
            <a:r>
              <a:rPr lang="en-US" altLang="ja-JP" dirty="0" smtClean="0"/>
              <a:t> at elevation axis (OPT)</a:t>
            </a:r>
            <a:endParaRPr kumimoji="1" lang="en-US" altLang="ja-JP" dirty="0" smtClean="0"/>
          </a:p>
        </p:txBody>
      </p:sp>
      <p:cxnSp>
        <p:nvCxnSpPr>
          <p:cNvPr id="43" name="Straight Arrow Connector 42"/>
          <p:cNvCxnSpPr>
            <a:stCxn id="41" idx="0"/>
          </p:cNvCxnSpPr>
          <p:nvPr/>
        </p:nvCxnSpPr>
        <p:spPr>
          <a:xfrm rot="5400000" flipH="1" flipV="1">
            <a:off x="1291544" y="4428105"/>
            <a:ext cx="679017" cy="5756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0"/>
          </p:cNvCxnSpPr>
          <p:nvPr/>
        </p:nvCxnSpPr>
        <p:spPr>
          <a:xfrm rot="16200000" flipV="1">
            <a:off x="7139849" y="4441833"/>
            <a:ext cx="554242" cy="7282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389948" y="5448964"/>
            <a:ext cx="216000" cy="144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Rectangle 48"/>
          <p:cNvSpPr/>
          <p:nvPr/>
        </p:nvSpPr>
        <p:spPr>
          <a:xfrm>
            <a:off x="4389948" y="1887619"/>
            <a:ext cx="216000" cy="144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Rectangle 49"/>
          <p:cNvSpPr/>
          <p:nvPr/>
        </p:nvSpPr>
        <p:spPr>
          <a:xfrm rot="18900000">
            <a:off x="5666793" y="4875588"/>
            <a:ext cx="216000" cy="144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Rectangle 50"/>
          <p:cNvSpPr/>
          <p:nvPr/>
        </p:nvSpPr>
        <p:spPr>
          <a:xfrm rot="18900000">
            <a:off x="3132581" y="2440642"/>
            <a:ext cx="216000" cy="144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Rectangle 51"/>
          <p:cNvSpPr/>
          <p:nvPr/>
        </p:nvSpPr>
        <p:spPr>
          <a:xfrm rot="2700000">
            <a:off x="5652987" y="2454450"/>
            <a:ext cx="216000" cy="144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Rectangle 52"/>
          <p:cNvSpPr/>
          <p:nvPr/>
        </p:nvSpPr>
        <p:spPr>
          <a:xfrm rot="2700000">
            <a:off x="3139180" y="4897590"/>
            <a:ext cx="216000" cy="144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3672251" y="2757666"/>
            <a:ext cx="151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Winch for mirror cover</a:t>
            </a:r>
            <a:endParaRPr kumimoji="1" lang="ja-JP" alt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5400000">
            <a:off x="2884422" y="3894037"/>
            <a:ext cx="1402505" cy="422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7" idx="1"/>
            <a:endCxn id="51" idx="2"/>
          </p:cNvCxnSpPr>
          <p:nvPr/>
        </p:nvCxnSpPr>
        <p:spPr>
          <a:xfrm rot="10800000">
            <a:off x="3291493" y="2563554"/>
            <a:ext cx="380758" cy="5172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52" idx="2"/>
          </p:cNvCxnSpPr>
          <p:nvPr/>
        </p:nvCxnSpPr>
        <p:spPr>
          <a:xfrm flipV="1">
            <a:off x="4792498" y="2577362"/>
            <a:ext cx="917577" cy="3373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50" idx="0"/>
          </p:cNvCxnSpPr>
          <p:nvPr/>
        </p:nvCxnSpPr>
        <p:spPr>
          <a:xfrm rot="16200000" flipH="1">
            <a:off x="4628088" y="3800882"/>
            <a:ext cx="1478873" cy="7127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7" idx="0"/>
          </p:cNvCxnSpPr>
          <p:nvPr/>
        </p:nvCxnSpPr>
        <p:spPr>
          <a:xfrm rot="5400000" flipH="1" flipV="1">
            <a:off x="4068419" y="2394643"/>
            <a:ext cx="72604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48" idx="0"/>
          </p:cNvCxnSpPr>
          <p:nvPr/>
        </p:nvCxnSpPr>
        <p:spPr>
          <a:xfrm rot="16200000" flipH="1">
            <a:off x="3421464" y="4372480"/>
            <a:ext cx="2044966" cy="108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Octagon 87"/>
          <p:cNvSpPr/>
          <p:nvPr/>
        </p:nvSpPr>
        <p:spPr>
          <a:xfrm>
            <a:off x="2590800" y="1887619"/>
            <a:ext cx="3810000" cy="3751181"/>
          </a:xfrm>
          <a:prstGeom prst="octagon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Octagon 88"/>
          <p:cNvSpPr/>
          <p:nvPr/>
        </p:nvSpPr>
        <p:spPr>
          <a:xfrm>
            <a:off x="2826030" y="2057400"/>
            <a:ext cx="3346170" cy="3352800"/>
          </a:xfrm>
          <a:prstGeom prst="octagon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1025412" y="1918292"/>
            <a:ext cx="123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Walk </a:t>
            </a:r>
            <a:r>
              <a:rPr lang="en-US" altLang="ja-JP" dirty="0" smtClean="0"/>
              <a:t>way</a:t>
            </a:r>
            <a:endParaRPr kumimoji="1" lang="en-US" altLang="ja-JP" dirty="0" smtClean="0"/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918877" y="2287624"/>
            <a:ext cx="907155" cy="451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5791633" y="1657528"/>
            <a:ext cx="546228" cy="216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6551250" y="1232971"/>
            <a:ext cx="242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Cable tray area </a:t>
            </a:r>
            <a:r>
              <a:rPr lang="en-US" altLang="ja-JP" dirty="0" smtClean="0"/>
              <a:t>(Use during M1 coating)</a:t>
            </a:r>
            <a:endParaRPr kumimoji="1" lang="ja-JP" altLang="en-US" dirty="0"/>
          </a:p>
        </p:txBody>
      </p:sp>
      <p:cxnSp>
        <p:nvCxnSpPr>
          <p:cNvPr id="96" name="Straight Arrow Connector 95"/>
          <p:cNvCxnSpPr>
            <a:stCxn id="95" idx="1"/>
          </p:cNvCxnSpPr>
          <p:nvPr/>
        </p:nvCxnSpPr>
        <p:spPr>
          <a:xfrm rot="10800000" flipV="1">
            <a:off x="6337862" y="1556136"/>
            <a:ext cx="213389" cy="101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5294420" y="1556135"/>
            <a:ext cx="1043441" cy="483885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Rectangle 99"/>
          <p:cNvSpPr/>
          <p:nvPr/>
        </p:nvSpPr>
        <p:spPr>
          <a:xfrm>
            <a:off x="4390493" y="5670394"/>
            <a:ext cx="216000" cy="144000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1" name="Straight Arrow Connector 100"/>
          <p:cNvCxnSpPr>
            <a:endCxn id="100" idx="2"/>
          </p:cNvCxnSpPr>
          <p:nvPr/>
        </p:nvCxnSpPr>
        <p:spPr>
          <a:xfrm flipV="1">
            <a:off x="1918880" y="5814394"/>
            <a:ext cx="2579613" cy="3153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165660" y="5738605"/>
            <a:ext cx="20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Terminal box (lower center section)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3964942" y="1569941"/>
            <a:ext cx="1043441" cy="252000"/>
          </a:xfrm>
          <a:prstGeom prst="rect">
            <a:avLst/>
          </a:prstGeom>
          <a:solidFill>
            <a:srgbClr val="FFFF00">
              <a:alpha val="80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TextBox 109"/>
          <p:cNvSpPr txBox="1"/>
          <p:nvPr/>
        </p:nvSpPr>
        <p:spPr>
          <a:xfrm>
            <a:off x="82830" y="1307190"/>
            <a:ext cx="305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Candidate location</a:t>
            </a:r>
            <a:endParaRPr kumimoji="1" lang="en-US" altLang="ja-JP" sz="2800" dirty="0" smtClean="0"/>
          </a:p>
        </p:txBody>
      </p:sp>
      <p:cxnSp>
        <p:nvCxnSpPr>
          <p:cNvPr id="111" name="Straight Arrow Connector 110"/>
          <p:cNvCxnSpPr>
            <a:stCxn id="110" idx="3"/>
            <a:endCxn id="109" idx="1"/>
          </p:cNvCxnSpPr>
          <p:nvPr/>
        </p:nvCxnSpPr>
        <p:spPr>
          <a:xfrm>
            <a:off x="3133707" y="1568800"/>
            <a:ext cx="831235" cy="1271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3990577" y="5656588"/>
            <a:ext cx="1043441" cy="252000"/>
          </a:xfrm>
          <a:prstGeom prst="rect">
            <a:avLst/>
          </a:prstGeom>
          <a:solidFill>
            <a:srgbClr val="FFFF00">
              <a:alpha val="80000"/>
            </a:srgbClr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69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Telescope_front.JPG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2"/>
          <a:srcRect l="17905" t="14136" r="9738" b="5654"/>
          <a:stretch>
            <a:fillRect/>
          </a:stretch>
        </p:blipFill>
        <p:spPr>
          <a:xfrm rot="5400000">
            <a:off x="-339881" y="1992745"/>
            <a:ext cx="5527898" cy="4085380"/>
          </a:xfrm>
        </p:spPr>
      </p:pic>
      <p:pic>
        <p:nvPicPr>
          <p:cNvPr id="19" name="Content Placeholder 18" descr="Telescope_rear.JPG"/>
          <p:cNvPicPr preferRelativeResize="0">
            <a:picLocks noGrp="1" noChangeAspect="1"/>
          </p:cNvPicPr>
          <p:nvPr>
            <p:ph sz="half" idx="2"/>
          </p:nvPr>
        </p:nvPicPr>
        <p:blipFill>
          <a:blip r:embed="rId3"/>
          <a:srcRect l="4084" t="6597" r="33611" b="19790"/>
          <a:stretch>
            <a:fillRect/>
          </a:stretch>
        </p:blipFill>
        <p:spPr>
          <a:xfrm rot="5400000">
            <a:off x="4093977" y="1858323"/>
            <a:ext cx="5527900" cy="435422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Candidate location for LLT</a:t>
            </a:r>
            <a:endParaRPr lang="ja-JP" altLang="en-US" dirty="0"/>
          </a:p>
        </p:txBody>
      </p:sp>
      <p:sp>
        <p:nvSpPr>
          <p:cNvPr id="8" name="Oval 7"/>
          <p:cNvSpPr/>
          <p:nvPr/>
        </p:nvSpPr>
        <p:spPr>
          <a:xfrm>
            <a:off x="1710150" y="3020294"/>
            <a:ext cx="1286717" cy="33773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Oval 8"/>
          <p:cNvSpPr/>
          <p:nvPr/>
        </p:nvSpPr>
        <p:spPr>
          <a:xfrm rot="741692">
            <a:off x="6014618" y="5663069"/>
            <a:ext cx="1065946" cy="29239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61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Front side</a:t>
            </a:r>
            <a:endParaRPr lang="ja-JP" altLang="en-US" dirty="0"/>
          </a:p>
        </p:txBody>
      </p:sp>
      <p:pic>
        <p:nvPicPr>
          <p:cNvPr id="7" name="Content Placeholder 6" descr="Front.JPG"/>
          <p:cNvPicPr preferRelativeResize="0">
            <a:picLocks noGrp="1" noChangeAspect="1"/>
          </p:cNvPicPr>
          <p:nvPr>
            <p:ph idx="1"/>
          </p:nvPr>
        </p:nvPicPr>
        <p:blipFill>
          <a:blip r:embed="rId2"/>
          <a:srcRect l="-10532" r="-1053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8" name="Rectangle 7"/>
          <p:cNvSpPr/>
          <p:nvPr/>
        </p:nvSpPr>
        <p:spPr>
          <a:xfrm>
            <a:off x="3386667" y="3085184"/>
            <a:ext cx="2590800" cy="4910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 rot="21577935">
            <a:off x="3872212" y="2983578"/>
            <a:ext cx="160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Laser head and </a:t>
            </a:r>
          </a:p>
          <a:p>
            <a:pPr algn="ctr"/>
            <a:r>
              <a:rPr lang="en-US" altLang="ja-JP" dirty="0" smtClean="0"/>
              <a:t>LLT location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620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Rear side</a:t>
            </a:r>
            <a:endParaRPr lang="ja-JP" altLang="en-US" dirty="0"/>
          </a:p>
        </p:txBody>
      </p:sp>
      <p:pic>
        <p:nvPicPr>
          <p:cNvPr id="6" name="Content Placeholder 5" descr="Rear.JPG"/>
          <p:cNvPicPr preferRelativeResize="0">
            <a:picLocks noGrp="1" noChangeAspect="1"/>
          </p:cNvPicPr>
          <p:nvPr>
            <p:ph idx="1"/>
          </p:nvPr>
        </p:nvPicPr>
        <p:blipFill>
          <a:blip r:embed="rId2"/>
          <a:srcRect l="-10532" r="-1053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8" name="Rectangle 7"/>
          <p:cNvSpPr/>
          <p:nvPr/>
        </p:nvSpPr>
        <p:spPr>
          <a:xfrm>
            <a:off x="3234270" y="2865055"/>
            <a:ext cx="2590800" cy="4910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 rot="21577935">
            <a:off x="3719815" y="2763449"/>
            <a:ext cx="160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Laser head and </a:t>
            </a:r>
          </a:p>
          <a:p>
            <a:pPr algn="ctr"/>
            <a:r>
              <a:rPr lang="en-US" altLang="ja-JP" dirty="0" smtClean="0"/>
              <a:t>LLT location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609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-35719"/>
            <a:ext cx="8228707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ja-JP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  <a:t>Key instruments at Subaru Telescope</a:t>
            </a:r>
            <a:r>
              <a:rPr kumimoji="1" lang="en-US" altLang="ja-JP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  <a:t/>
            </a:r>
            <a:br>
              <a:rPr kumimoji="1" lang="en-US" altLang="ja-JP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</a:br>
            <a:r>
              <a:rPr kumimoji="1" lang="ja-JP" altLang="en-US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  <a:t>鼎</a:t>
            </a:r>
            <a:r>
              <a:rPr lang="ja-JP" altLang="en-US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  <a:t>（</a:t>
            </a:r>
            <a:r>
              <a:rPr lang="en-US" altLang="ja-JP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  <a:t>tripod pot</a:t>
            </a:r>
            <a:r>
              <a:rPr lang="ja-JP" altLang="en-US" b="1" dirty="0" smtClean="0"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  <a:sym typeface="Gill Sans" pitchFamily="-65" charset="0"/>
              </a:rPr>
              <a:t>）</a:t>
            </a:r>
            <a:endParaRPr kumimoji="1" lang="ja-JP" altLang="en-US" b="1" dirty="0">
              <a:latin typeface="ＭＳ Ｐゴシック" pitchFamily="-84" charset="-128"/>
              <a:ea typeface="ＭＳ Ｐゴシック" pitchFamily="-84" charset="-128"/>
              <a:cs typeface="ＭＳ Ｐゴシック" pitchFamily="-84" charset="-128"/>
              <a:sym typeface="Gill Sans" pitchFamily="-65" charset="0"/>
            </a:endParaRPr>
          </a:p>
        </p:txBody>
      </p:sp>
      <p:pic>
        <p:nvPicPr>
          <p:cNvPr id="53251" name="Picture 2" descr="http://img5.blogs.yahoo.co.jp/ybi/1/cd/17/gd171717/folder/352564/img_352564_24544375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4043" y="1952254"/>
            <a:ext cx="4017244" cy="33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テキスト ボックス 4"/>
          <p:cNvSpPr txBox="1">
            <a:spLocks noChangeArrowheads="1"/>
          </p:cNvSpPr>
          <p:nvPr/>
        </p:nvSpPr>
        <p:spPr bwMode="auto">
          <a:xfrm>
            <a:off x="4213697" y="4645670"/>
            <a:ext cx="717723" cy="7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1" rIns="91421" bIns="45711">
            <a:prstTxWarp prst="textNoShape">
              <a:avLst/>
            </a:prstTxWarp>
            <a:spAutoFit/>
          </a:bodyPr>
          <a:lstStyle/>
          <a:p>
            <a:r>
              <a:rPr lang="en-US" altLang="ja-JP" sz="22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HSC</a:t>
            </a:r>
          </a:p>
          <a:p>
            <a:r>
              <a:rPr lang="en-US" altLang="ja-JP" sz="22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(vis)</a:t>
            </a:r>
            <a:endParaRPr lang="ja-JP" altLang="en-US" sz="2200" b="1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150" name="テキスト ボックス 5"/>
          <p:cNvSpPr txBox="1">
            <a:spLocks noChangeArrowheads="1"/>
          </p:cNvSpPr>
          <p:nvPr/>
        </p:nvSpPr>
        <p:spPr bwMode="auto">
          <a:xfrm>
            <a:off x="3422303" y="5084342"/>
            <a:ext cx="697617" cy="76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1" rIns="91421" bIns="45711">
            <a:prstTxWarp prst="textNoShape">
              <a:avLst/>
            </a:prstTxWarp>
            <a:spAutoFit/>
          </a:bodyPr>
          <a:lstStyle/>
          <a:p>
            <a:r>
              <a:rPr lang="en-US" altLang="ja-JP" sz="22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PFS</a:t>
            </a:r>
          </a:p>
          <a:p>
            <a:r>
              <a:rPr lang="en-US" altLang="ja-JP" sz="22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(vis)</a:t>
            </a:r>
            <a:endParaRPr lang="ja-JP" altLang="en-US" sz="2200" b="1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151" name="テキスト ボックス 6"/>
          <p:cNvSpPr txBox="1">
            <a:spLocks noChangeArrowheads="1"/>
          </p:cNvSpPr>
          <p:nvPr/>
        </p:nvSpPr>
        <p:spPr bwMode="auto">
          <a:xfrm>
            <a:off x="4724922" y="5149081"/>
            <a:ext cx="3537272" cy="132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>
            <a:prstTxWarp prst="textNoShape">
              <a:avLst/>
            </a:prstTxWarp>
            <a:spAutoFit/>
          </a:bodyPr>
          <a:lstStyle/>
          <a:p>
            <a:r>
              <a:rPr lang="en-US" altLang="ja-JP" sz="40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GLAO</a:t>
            </a:r>
          </a:p>
          <a:p>
            <a:r>
              <a:rPr lang="en-US" altLang="ja-JP" sz="40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NIR instrument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7" y="4179094"/>
            <a:ext cx="2941216" cy="256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ubarutele6.jpg"/>
          <p:cNvPicPr>
            <a:picLocks noChangeAspect="1"/>
          </p:cNvPicPr>
          <p:nvPr/>
        </p:nvPicPr>
        <p:blipFill>
          <a:blip r:embed="rId4"/>
          <a:srcRect l="14316" t="6316" r="14316" b="5054"/>
          <a:stretch>
            <a:fillRect/>
          </a:stretch>
        </p:blipFill>
        <p:spPr bwMode="auto">
          <a:xfrm>
            <a:off x="3026051" y="1100587"/>
            <a:ext cx="2778249" cy="229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179344" y="2143125"/>
            <a:ext cx="2360786" cy="2347120"/>
            <a:chOff x="5785808" y="-632630"/>
            <a:chExt cx="3358191" cy="3338591"/>
          </a:xfrm>
        </p:grpSpPr>
        <p:pic>
          <p:nvPicPr>
            <p:cNvPr id="53258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85808" y="-632630"/>
              <a:ext cx="3358191" cy="3335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9" name="TextBox 16"/>
            <p:cNvSpPr txBox="1">
              <a:spLocks noChangeArrowheads="1"/>
            </p:cNvSpPr>
            <p:nvPr/>
          </p:nvSpPr>
          <p:spPr bwMode="auto">
            <a:xfrm>
              <a:off x="6361789" y="2333842"/>
              <a:ext cx="1358686" cy="37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>
                  <a:solidFill>
                    <a:schemeClr val="bg1"/>
                  </a:solidFill>
                </a:rPr>
                <a:t>HSC first light</a:t>
              </a:r>
              <a:endParaRPr lang="ja-JP" altLang="en-US" sz="11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5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61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Feasibility study for NIR instrument</a:t>
            </a:r>
            <a:endParaRPr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design</a:t>
            </a:r>
          </a:p>
          <a:p>
            <a:pPr lvl="1"/>
            <a:r>
              <a:rPr lang="en-US" sz="2595" dirty="0" err="1" smtClean="0"/>
              <a:t>w/wo</a:t>
            </a:r>
            <a:r>
              <a:rPr lang="en-US" sz="2595" dirty="0" smtClean="0"/>
              <a:t> field splitting</a:t>
            </a:r>
          </a:p>
          <a:p>
            <a:pPr lvl="1"/>
            <a:r>
              <a:rPr lang="en-US" sz="2595" dirty="0" smtClean="0"/>
              <a:t>Change telescope optical parameters or not.</a:t>
            </a:r>
          </a:p>
          <a:p>
            <a:pPr lvl="1"/>
            <a:r>
              <a:rPr lang="en-US" sz="2595" dirty="0" smtClean="0"/>
              <a:t>Optical components (CaF</a:t>
            </a:r>
            <a:r>
              <a:rPr lang="en-US" sz="2595" baseline="-25000" dirty="0" smtClean="0"/>
              <a:t>2</a:t>
            </a:r>
            <a:r>
              <a:rPr lang="en-US" sz="2595" dirty="0" smtClean="0"/>
              <a:t>) &lt; 400mm</a:t>
            </a:r>
          </a:p>
          <a:p>
            <a:pPr lvl="1"/>
            <a:r>
              <a:rPr lang="en-US" sz="2595" dirty="0" smtClean="0"/>
              <a:t>Goal FWHM &lt;0.15” over </a:t>
            </a:r>
            <a:r>
              <a:rPr lang="en-US" sz="2595" dirty="0" err="1" smtClean="0"/>
              <a:t>FoV</a:t>
            </a:r>
            <a:r>
              <a:rPr lang="en-US" sz="2595" dirty="0" smtClean="0"/>
              <a:t> and 0.8-2.5μm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AO4ELT3, Florence, May 26-31, 2013</a:t>
            </a:r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894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442828" y="573175"/>
            <a:ext cx="4247182" cy="714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2803" name="Rectangle 2"/>
          <p:cNvSpPr>
            <a:spLocks noGrp="1" noChangeArrowheads="1"/>
          </p:cNvSpPr>
          <p:nvPr>
            <p:ph type="title"/>
          </p:nvPr>
        </p:nvSpPr>
        <p:spPr>
          <a:xfrm>
            <a:off x="401836" y="232172"/>
            <a:ext cx="8340328" cy="10358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/>
              <a:t>Wide-Field NIR </a:t>
            </a:r>
            <a:r>
              <a:rPr lang="en-US" altLang="ja-JP" sz="2800" dirty="0" err="1"/>
              <a:t>Imager+Multi</a:t>
            </a:r>
            <a:r>
              <a:rPr lang="en-US" altLang="ja-JP" sz="2800" dirty="0"/>
              <a:t>-Object Spectrograph</a:t>
            </a:r>
            <a:br>
              <a:rPr lang="en-US" altLang="ja-JP" sz="2800" dirty="0"/>
            </a:br>
            <a:r>
              <a:rPr lang="en-US" altLang="ja-JP" sz="2800" dirty="0"/>
              <a:t>(A case without </a:t>
            </a:r>
            <a:r>
              <a:rPr lang="en-US" altLang="ja-JP" sz="2800" dirty="0" err="1"/>
              <a:t>FoV</a:t>
            </a:r>
            <a:r>
              <a:rPr lang="en-US" altLang="ja-JP" sz="2800" dirty="0"/>
              <a:t> splitting)</a:t>
            </a:r>
          </a:p>
        </p:txBody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836" y="1634133"/>
            <a:ext cx="8340328" cy="339328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None/>
            </a:pPr>
            <a:r>
              <a:rPr lang="en-US" altLang="ja-JP" dirty="0" smtClean="0"/>
              <a:t>Example of Optical Design</a:t>
            </a:r>
            <a:endParaRPr lang="en-US" altLang="ja-JP" dirty="0"/>
          </a:p>
        </p:txBody>
      </p:sp>
      <p:sp>
        <p:nvSpPr>
          <p:cNvPr id="332805" name="Rectangle 4"/>
          <p:cNvSpPr>
            <a:spLocks/>
          </p:cNvSpPr>
          <p:nvPr/>
        </p:nvSpPr>
        <p:spPr bwMode="auto">
          <a:xfrm>
            <a:off x="479590" y="5810895"/>
            <a:ext cx="117760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2400" dirty="0" err="1">
                <a:solidFill>
                  <a:schemeClr val="tx1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FoV</a:t>
            </a:r>
            <a:r>
              <a:rPr lang="en-US" altLang="ja-JP" sz="2400" dirty="0">
                <a:solidFill>
                  <a:schemeClr val="tx1"/>
                </a:solidFill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 12.6’</a:t>
            </a:r>
          </a:p>
        </p:txBody>
      </p:sp>
      <p:sp>
        <p:nvSpPr>
          <p:cNvPr id="332806" name="Rectangle 5"/>
          <p:cNvSpPr>
            <a:spLocks/>
          </p:cNvSpPr>
          <p:nvPr/>
        </p:nvSpPr>
        <p:spPr bwMode="auto">
          <a:xfrm>
            <a:off x="7227466" y="2643187"/>
            <a:ext cx="1553766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r>
              <a:rPr lang="en-US" altLang="ja-JP" sz="1700" dirty="0"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input window</a:t>
            </a:r>
          </a:p>
        </p:txBody>
      </p:sp>
      <p:sp>
        <p:nvSpPr>
          <p:cNvPr id="332807" name="Rectangle 6"/>
          <p:cNvSpPr>
            <a:spLocks/>
          </p:cNvSpPr>
          <p:nvPr/>
        </p:nvSpPr>
        <p:spPr bwMode="auto">
          <a:xfrm>
            <a:off x="5589984" y="2250281"/>
            <a:ext cx="1553766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r>
              <a:rPr lang="en-US" altLang="ja-JP" sz="1700" dirty="0"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field flattener</a:t>
            </a:r>
          </a:p>
        </p:txBody>
      </p:sp>
      <p:sp>
        <p:nvSpPr>
          <p:cNvPr id="332808" name="Rectangle 7"/>
          <p:cNvSpPr>
            <a:spLocks/>
          </p:cNvSpPr>
          <p:nvPr/>
        </p:nvSpPr>
        <p:spPr bwMode="auto">
          <a:xfrm>
            <a:off x="3312914" y="2268141"/>
            <a:ext cx="1785938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r>
              <a:rPr lang="en-US" altLang="ja-JP" sz="1700" dirty="0"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collimating lenses</a:t>
            </a:r>
          </a:p>
        </p:txBody>
      </p:sp>
      <p:sp>
        <p:nvSpPr>
          <p:cNvPr id="332809" name="Rectangle 8"/>
          <p:cNvSpPr>
            <a:spLocks/>
          </p:cNvSpPr>
          <p:nvPr/>
        </p:nvSpPr>
        <p:spPr bwMode="auto">
          <a:xfrm>
            <a:off x="1107281" y="2268141"/>
            <a:ext cx="1785938" cy="321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>
            <a:prstTxWarp prst="textNoShape">
              <a:avLst/>
            </a:prstTxWarp>
          </a:bodyPr>
          <a:lstStyle/>
          <a:p>
            <a:r>
              <a:rPr lang="en-US" altLang="ja-JP" sz="1700" dirty="0">
                <a:latin typeface="Gill Sans" pitchFamily="-84" charset="0"/>
                <a:ea typeface="Gill Sans" pitchFamily="-84" charset="0"/>
                <a:cs typeface="Gill Sans" pitchFamily="-84" charset="0"/>
                <a:sym typeface="Gill Sans" pitchFamily="-84" charset="0"/>
              </a:rPr>
              <a:t>focusing lenses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r="68504"/>
          <a:stretch>
            <a:fillRect/>
          </a:stretch>
        </p:blipFill>
        <p:spPr>
          <a:xfrm>
            <a:off x="6303804" y="5324877"/>
            <a:ext cx="923662" cy="8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83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Conceptual design review</a:t>
            </a:r>
          </a:p>
          <a:p>
            <a:r>
              <a:rPr lang="en-US" dirty="0" smtClean="0"/>
              <a:t>International Collaboration</a:t>
            </a:r>
          </a:p>
          <a:p>
            <a:pPr lvl="1"/>
            <a:r>
              <a:rPr lang="en-US" dirty="0" smtClean="0"/>
              <a:t>AAO</a:t>
            </a:r>
            <a:r>
              <a:rPr lang="ja-JP" altLang="en-US" dirty="0" smtClean="0"/>
              <a:t>、</a:t>
            </a:r>
            <a:r>
              <a:rPr lang="en-US" altLang="ja-JP" dirty="0" smtClean="0"/>
              <a:t>NRC, etc.</a:t>
            </a:r>
            <a:endParaRPr lang="en-US" dirty="0" smtClean="0"/>
          </a:p>
          <a:p>
            <a:r>
              <a:rPr lang="en-US" dirty="0" smtClean="0"/>
              <a:t>Adaptive secondary mirror</a:t>
            </a:r>
          </a:p>
          <a:p>
            <a:pPr lvl="1"/>
            <a:r>
              <a:rPr lang="en-US" altLang="ja-JP" dirty="0" smtClean="0"/>
              <a:t>Interface to IR M2 unit.</a:t>
            </a:r>
          </a:p>
          <a:p>
            <a:pPr lvl="1"/>
            <a:r>
              <a:rPr lang="en-US" dirty="0" smtClean="0"/>
              <a:t>Further design study with ADS, </a:t>
            </a:r>
            <a:r>
              <a:rPr lang="en-US" dirty="0" err="1" smtClean="0"/>
              <a:t>Microgate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Fiber laser (TOPTICA/MPBC) upgrade</a:t>
            </a:r>
          </a:p>
          <a:p>
            <a:r>
              <a:rPr lang="en-US" dirty="0" smtClean="0"/>
              <a:t>Budget application</a:t>
            </a:r>
          </a:p>
          <a:p>
            <a:pPr lvl="1"/>
            <a:r>
              <a:rPr lang="en-US" dirty="0" smtClean="0"/>
              <a:t>Grant-in-Aid for Scientific Research on Innovative Areas, 2015-2019.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664" y="2679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System Overview</a:t>
            </a:r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4</a:t>
            </a:fld>
            <a:endParaRPr lang="ja-JP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813122" y="1235622"/>
            <a:ext cx="4266004" cy="5485854"/>
            <a:chOff x="3411537" y="1925638"/>
            <a:chExt cx="5961794" cy="7737475"/>
          </a:xfrm>
        </p:grpSpPr>
        <p:pic>
          <p:nvPicPr>
            <p:cNvPr id="8" name="Content Placeholder 3" descr="subaru_f05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1538" y="1925638"/>
              <a:ext cx="5800725" cy="773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4615657" y="3115469"/>
              <a:ext cx="3016250" cy="1481137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 rot="5400000" flipH="1" flipV="1">
              <a:off x="5526882" y="3413919"/>
              <a:ext cx="4227512" cy="20955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6885782" y="3988594"/>
              <a:ext cx="3008312" cy="14986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5731669" y="2877344"/>
              <a:ext cx="3348038" cy="16256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411537" y="3233736"/>
              <a:ext cx="2370137" cy="1487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Adaptive</a:t>
              </a:r>
            </a:p>
            <a:p>
              <a:r>
                <a:rPr lang="en-US" altLang="ja-JP" sz="2000" dirty="0" err="1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Scondary</a:t>
              </a:r>
              <a:endParaRPr lang="en-US" altLang="ja-JP" sz="2000" dirty="0">
                <a:solidFill>
                  <a:srgbClr val="FFFFFF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Mirror</a:t>
              </a:r>
              <a:endParaRPr lang="ja-JP" altLang="en-US" sz="2000" dirty="0">
                <a:solidFill>
                  <a:srgbClr val="FFFFFF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7489125" y="7259182"/>
              <a:ext cx="1884206" cy="1053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Wavefront</a:t>
              </a:r>
            </a:p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Sensor</a:t>
              </a:r>
              <a:endParaRPr lang="ja-JP" altLang="en-US" sz="2000" dirty="0">
                <a:solidFill>
                  <a:srgbClr val="FFFFFF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5857878" y="8506120"/>
              <a:ext cx="3281362" cy="619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NIR instrument</a:t>
              </a:r>
              <a:endParaRPr lang="ja-JP" altLang="en-US" sz="2000" dirty="0">
                <a:solidFill>
                  <a:schemeClr val="bg1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rot="16200000" flipV="1">
              <a:off x="6567343" y="7432823"/>
              <a:ext cx="1098841" cy="10477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" name="Straight Arrow Connector 16"/>
            <p:cNvCxnSpPr>
              <a:cxnSpLocks noChangeShapeType="1"/>
              <a:endCxn id="22" idx="6"/>
            </p:cNvCxnSpPr>
            <p:nvPr/>
          </p:nvCxnSpPr>
          <p:spPr bwMode="auto">
            <a:xfrm rot="10800000">
              <a:off x="7078665" y="6965157"/>
              <a:ext cx="1139826" cy="4421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Arrow Connector 17"/>
            <p:cNvCxnSpPr>
              <a:cxnSpLocks noChangeShapeType="1"/>
              <a:stCxn id="13" idx="3"/>
            </p:cNvCxnSpPr>
            <p:nvPr/>
          </p:nvCxnSpPr>
          <p:spPr bwMode="auto">
            <a:xfrm flipV="1">
              <a:off x="5781674" y="3910304"/>
              <a:ext cx="1296989" cy="6719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3721708" y="2204747"/>
              <a:ext cx="2470254" cy="1053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4 laser guide star</a:t>
              </a:r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6191964" y="2543030"/>
              <a:ext cx="1448673" cy="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1" name="円/楕円 16"/>
            <p:cNvSpPr>
              <a:spLocks noChangeArrowheads="1"/>
            </p:cNvSpPr>
            <p:nvPr/>
          </p:nvSpPr>
          <p:spPr bwMode="auto">
            <a:xfrm>
              <a:off x="7007225" y="3436938"/>
              <a:ext cx="935038" cy="9350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kumimoji="0" lang="ja-JP" altLang="en-US"/>
            </a:p>
          </p:txBody>
        </p:sp>
        <p:sp>
          <p:nvSpPr>
            <p:cNvPr id="22" name="円/楕円 19"/>
            <p:cNvSpPr>
              <a:spLocks noChangeArrowheads="1"/>
            </p:cNvSpPr>
            <p:nvPr/>
          </p:nvSpPr>
          <p:spPr bwMode="auto">
            <a:xfrm>
              <a:off x="5781675" y="6605588"/>
              <a:ext cx="1296988" cy="719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kumimoji="0" lang="ja-JP" altLang="en-US"/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02980" y="1282877"/>
            <a:ext cx="4518633" cy="5384800"/>
          </a:xfrm>
          <a:prstGeom prst="rect">
            <a:avLst/>
          </a:prstGeom>
        </p:spPr>
        <p:txBody>
          <a:bodyPr lIns="91430" tIns="45716" rIns="91430" bIns="45716">
            <a:normAutofit fontScale="77500" lnSpcReduction="20000"/>
          </a:bodyPr>
          <a:lstStyle>
            <a:lvl1pPr marL="342882" indent="-342882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45717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9000"/>
              <a:buFontTx/>
              <a:buAutoNum type="arabicPeriod"/>
            </a:pPr>
            <a:r>
              <a:rPr lang="en-US" altLang="ja-JP" sz="2800" b="1" dirty="0"/>
              <a:t>Ground Layer AO with Adaptive Secondary Mirror (4 LGSs)</a:t>
            </a:r>
          </a:p>
          <a:p>
            <a:pPr marL="0" indent="0">
              <a:buSzPct val="99000"/>
              <a:buNone/>
            </a:pPr>
            <a:endParaRPr lang="en-US" altLang="ja-JP" sz="2800" b="1" dirty="0"/>
          </a:p>
          <a:p>
            <a:pPr>
              <a:buSzPct val="99000"/>
              <a:buFontTx/>
              <a:buAutoNum type="arabicPeriod"/>
            </a:pPr>
            <a:r>
              <a:rPr lang="en-US" altLang="ja-JP" sz="2800" b="1" dirty="0">
                <a:solidFill>
                  <a:schemeClr val="bg1"/>
                </a:solidFill>
              </a:rPr>
              <a:t>Wide-field Near-IR Instrument (Imager + MOS or M-IFU)</a:t>
            </a:r>
          </a:p>
          <a:p>
            <a:pPr marL="0" indent="0">
              <a:buSzPct val="99000"/>
              <a:buNone/>
            </a:pPr>
            <a:endParaRPr lang="en-US" altLang="ja-JP" sz="2800" b="1" dirty="0">
              <a:solidFill>
                <a:schemeClr val="bg1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>
              <a:buFont typeface="Gill Sans" pitchFamily="-1" charset="0"/>
              <a:buNone/>
            </a:pPr>
            <a:r>
              <a:rPr lang="ja-JP" altLang="en-US" b="1" dirty="0" smtClean="0">
                <a:solidFill>
                  <a:schemeClr val="bg1"/>
                </a:solidFill>
                <a:ea typeface="ＭＳ Ｐゴシック" pitchFamily="-1" charset="-128"/>
                <a:cs typeface="ＭＳ Ｐゴシック" pitchFamily="-1" charset="-128"/>
              </a:rPr>
              <a:t>　</a:t>
            </a:r>
            <a:r>
              <a:rPr lang="en-US" altLang="ja-JP" sz="2900" b="1" dirty="0">
                <a:solidFill>
                  <a:schemeClr val="bg1"/>
                </a:solidFill>
                <a:ea typeface="ＭＳ Ｐゴシック" pitchFamily="-1" charset="-128"/>
                <a:cs typeface="ＭＳ Ｐゴシック" pitchFamily="-1" charset="-128"/>
              </a:rPr>
              <a:t>→ </a:t>
            </a:r>
            <a:r>
              <a:rPr lang="en-US" altLang="ja-JP" sz="2900" b="1" dirty="0">
                <a:solidFill>
                  <a:schemeClr val="bg1"/>
                </a:solidFill>
                <a:ea typeface="Lucida Grande" pitchFamily="-1" charset="0"/>
                <a:cs typeface="Lucida Grande" pitchFamily="-1" charset="0"/>
              </a:rPr>
              <a:t>Seeing Improvement (FWHM 0.4”→0.2”) over FOV ~15’</a:t>
            </a:r>
          </a:p>
          <a:p>
            <a:pPr marL="942879" lvl="2">
              <a:spcBef>
                <a:spcPts val="838"/>
              </a:spcBef>
            </a:pPr>
            <a:endParaRPr lang="en-US" altLang="ja-JP" b="1" dirty="0" smtClean="0">
              <a:solidFill>
                <a:schemeClr val="bg1"/>
              </a:solidFill>
            </a:endParaRPr>
          </a:p>
          <a:p>
            <a:pPr marL="942879" lvl="2">
              <a:spcBef>
                <a:spcPts val="838"/>
              </a:spcBef>
            </a:pPr>
            <a:r>
              <a:rPr lang="en-US" altLang="ja-JP" b="1" dirty="0" smtClean="0">
                <a:solidFill>
                  <a:schemeClr val="bg1"/>
                </a:solidFill>
              </a:rPr>
              <a:t>Higher Sensitivity Equivalent to 2x Telescope Aperture</a:t>
            </a:r>
            <a:r>
              <a:rPr lang="en-US" altLang="ja-JP" b="1" baseline="32000" dirty="0" smtClean="0">
                <a:solidFill>
                  <a:schemeClr val="bg1"/>
                </a:solidFill>
              </a:rPr>
              <a:t>*1</a:t>
            </a:r>
            <a:endParaRPr lang="en-US" altLang="ja-JP" b="1" dirty="0" smtClean="0">
              <a:solidFill>
                <a:schemeClr val="bg1"/>
              </a:solidFill>
              <a:ea typeface="ヒラギノ角ゴ ProN W6" pitchFamily="-1" charset="-128"/>
              <a:cs typeface="ヒラギノ角ゴ ProN W6" pitchFamily="-1" charset="-128"/>
            </a:endParaRPr>
          </a:p>
          <a:p>
            <a:pPr marL="942879" lvl="2">
              <a:spcBef>
                <a:spcPts val="838"/>
              </a:spcBef>
            </a:pPr>
            <a:r>
              <a:rPr lang="en-US" altLang="ja-JP" b="1" dirty="0" smtClean="0">
                <a:solidFill>
                  <a:schemeClr val="bg1"/>
                </a:solidFill>
              </a:rPr>
              <a:t>6 Times Wider Field of View</a:t>
            </a:r>
            <a:r>
              <a:rPr lang="en-US" altLang="ja-JP" b="1" baseline="32000" dirty="0" smtClean="0">
                <a:solidFill>
                  <a:schemeClr val="bg1"/>
                </a:solidFill>
              </a:rPr>
              <a:t>*2</a:t>
            </a:r>
            <a:endParaRPr lang="en-US" altLang="ja-JP" b="1" baseline="32000" dirty="0">
              <a:solidFill>
                <a:schemeClr val="bg1"/>
              </a:solidFill>
              <a:ea typeface="ヒラギノ角ゴ ProN W6" pitchFamily="-1" charset="-128"/>
              <a:cs typeface="ヒラギノ角ゴ ProN W6" pitchFamily="-1" charset="-128"/>
            </a:endParaRPr>
          </a:p>
          <a:p>
            <a:pPr marL="942879" lvl="2">
              <a:spcBef>
                <a:spcPts val="838"/>
              </a:spcBef>
            </a:pPr>
            <a:endParaRPr lang="en-US" altLang="ja-JP" b="1" dirty="0" smtClean="0">
              <a:solidFill>
                <a:schemeClr val="bg1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>
              <a:spcBef>
                <a:spcPts val="838"/>
              </a:spcBef>
            </a:pPr>
            <a:r>
              <a:rPr lang="en-US" altLang="ja-JP" b="1" dirty="0" smtClean="0">
                <a:solidFill>
                  <a:schemeClr val="bg1"/>
                </a:solidFill>
              </a:rPr>
              <a:t>Targeted to Start Commissioning in 2020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24" name="Rectangle 3"/>
          <p:cNvSpPr>
            <a:spLocks/>
          </p:cNvSpPr>
          <p:nvPr/>
        </p:nvSpPr>
        <p:spPr bwMode="auto">
          <a:xfrm>
            <a:off x="123482" y="6236782"/>
            <a:ext cx="4663203" cy="497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*1 For point sources.</a:t>
            </a:r>
          </a:p>
          <a:p>
            <a:r>
              <a:rPr lang="en-US" altLang="ja-JP" sz="1600" dirty="0">
                <a:solidFill>
                  <a:srgbClr val="FFFFFF"/>
                </a:solidFill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*2 Relative to MOIRCS (seeing limited NIR instrument)</a:t>
            </a:r>
          </a:p>
        </p:txBody>
      </p:sp>
    </p:spTree>
    <p:extLst>
      <p:ext uri="{BB962C8B-B14F-4D97-AF65-F5344CB8AC3E}">
        <p14:creationId xmlns:p14="http://schemas.microsoft.com/office/powerpoint/2010/main" val="396419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40" y="80587"/>
            <a:ext cx="1913292" cy="1143000"/>
          </a:xfrm>
        </p:spPr>
        <p:txBody>
          <a:bodyPr/>
          <a:lstStyle/>
          <a:p>
            <a:r>
              <a:rPr lang="en-US" altLang="ja-JP" dirty="0" smtClean="0"/>
              <a:t>GLAO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1115169" y="145420"/>
            <a:ext cx="6179896" cy="6498845"/>
            <a:chOff x="-1157120" y="-11342"/>
            <a:chExt cx="9114294" cy="9019625"/>
          </a:xfrm>
        </p:grpSpPr>
        <p:sp>
          <p:nvSpPr>
            <p:cNvPr id="5" name="Parallelogram 4"/>
            <p:cNvSpPr/>
            <p:nvPr/>
          </p:nvSpPr>
          <p:spPr>
            <a:xfrm>
              <a:off x="2712220" y="1479416"/>
              <a:ext cx="3524262" cy="3286577"/>
            </a:xfrm>
            <a:prstGeom prst="parallelogram">
              <a:avLst>
                <a:gd name="adj" fmla="val 60833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Parallelogram 5"/>
            <p:cNvSpPr/>
            <p:nvPr/>
          </p:nvSpPr>
          <p:spPr>
            <a:xfrm>
              <a:off x="2730368" y="1490147"/>
              <a:ext cx="1529130" cy="3286577"/>
            </a:xfrm>
            <a:prstGeom prst="parallelogram">
              <a:avLst>
                <a:gd name="adj" fmla="val 0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5-Point Star 6"/>
            <p:cNvSpPr>
              <a:spLocks noChangeAspect="1"/>
            </p:cNvSpPr>
            <p:nvPr/>
          </p:nvSpPr>
          <p:spPr>
            <a:xfrm>
              <a:off x="1083734" y="508476"/>
              <a:ext cx="270000" cy="270000"/>
            </a:xfrm>
            <a:prstGeom prst="star5">
              <a:avLst/>
            </a:prstGeom>
            <a:solidFill>
              <a:srgbClr val="EDE43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5-Point Star 7"/>
            <p:cNvSpPr>
              <a:spLocks noChangeAspect="1"/>
            </p:cNvSpPr>
            <p:nvPr/>
          </p:nvSpPr>
          <p:spPr>
            <a:xfrm>
              <a:off x="3316818" y="508476"/>
              <a:ext cx="270000" cy="270000"/>
            </a:xfrm>
            <a:prstGeom prst="star5">
              <a:avLst/>
            </a:prstGeom>
            <a:solidFill>
              <a:srgbClr val="EDE43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5-Point Star 8"/>
            <p:cNvSpPr>
              <a:spLocks noChangeAspect="1"/>
            </p:cNvSpPr>
            <p:nvPr/>
          </p:nvSpPr>
          <p:spPr>
            <a:xfrm>
              <a:off x="5647347" y="508476"/>
              <a:ext cx="270000" cy="270000"/>
            </a:xfrm>
            <a:prstGeom prst="star5">
              <a:avLst/>
            </a:prstGeom>
            <a:solidFill>
              <a:srgbClr val="EDE43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Parallelogram 9"/>
            <p:cNvSpPr/>
            <p:nvPr/>
          </p:nvSpPr>
          <p:spPr>
            <a:xfrm flipH="1">
              <a:off x="3659292" y="7313796"/>
              <a:ext cx="635982" cy="520622"/>
            </a:xfrm>
            <a:prstGeom prst="parallelogram">
              <a:avLst>
                <a:gd name="adj" fmla="val 62133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2778779" y="7313799"/>
              <a:ext cx="635982" cy="520622"/>
            </a:xfrm>
            <a:prstGeom prst="parallelogram">
              <a:avLst>
                <a:gd name="adj" fmla="val 62133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3407435" y="7313802"/>
              <a:ext cx="261324" cy="520622"/>
            </a:xfrm>
            <a:prstGeom prst="parallelogram">
              <a:avLst>
                <a:gd name="adj" fmla="val 0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Parallelogram 12"/>
            <p:cNvSpPr>
              <a:spLocks noChangeAspect="1"/>
            </p:cNvSpPr>
            <p:nvPr/>
          </p:nvSpPr>
          <p:spPr>
            <a:xfrm flipH="1">
              <a:off x="735234" y="1490147"/>
              <a:ext cx="3524262" cy="3286578"/>
            </a:xfrm>
            <a:prstGeom prst="parallelogram">
              <a:avLst>
                <a:gd name="adj" fmla="val 60833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Picture 13" descr="telescop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1875" y="4940397"/>
              <a:ext cx="1882476" cy="2171700"/>
            </a:xfrm>
            <a:prstGeom prst="rect">
              <a:avLst/>
            </a:prstGeom>
          </p:spPr>
        </p:pic>
        <p:sp>
          <p:nvSpPr>
            <p:cNvPr id="15" name="Can 14"/>
            <p:cNvSpPr/>
            <p:nvPr/>
          </p:nvSpPr>
          <p:spPr>
            <a:xfrm>
              <a:off x="2502749" y="4907484"/>
              <a:ext cx="2030118" cy="2188633"/>
            </a:xfrm>
            <a:prstGeom prst="can">
              <a:avLst>
                <a:gd name="adj" fmla="val 24038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382914" y="6775453"/>
              <a:ext cx="343310" cy="9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 flipH="1" flipV="1">
              <a:off x="2224280" y="5610695"/>
              <a:ext cx="1728000" cy="715823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3117023" y="5582816"/>
              <a:ext cx="1708949" cy="752528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V="1">
              <a:off x="2426122" y="6124676"/>
              <a:ext cx="2103335" cy="63196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2540389" y="6159448"/>
              <a:ext cx="2109687" cy="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1794187" y="5877373"/>
              <a:ext cx="1872368" cy="5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3400674" y="5876977"/>
              <a:ext cx="1873160" cy="1588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2233107" y="4426771"/>
              <a:ext cx="2365471" cy="282222"/>
            </a:xfrm>
            <a:custGeom>
              <a:avLst/>
              <a:gdLst>
                <a:gd name="connsiteX0" fmla="*/ 0 w 2878666"/>
                <a:gd name="connsiteY0" fmla="*/ 112889 h 231423"/>
                <a:gd name="connsiteX1" fmla="*/ 338666 w 2878666"/>
                <a:gd name="connsiteY1" fmla="*/ 11289 h 231423"/>
                <a:gd name="connsiteX2" fmla="*/ 609600 w 2878666"/>
                <a:gd name="connsiteY2" fmla="*/ 45156 h 231423"/>
                <a:gd name="connsiteX3" fmla="*/ 778933 w 2878666"/>
                <a:gd name="connsiteY3" fmla="*/ 129823 h 231423"/>
                <a:gd name="connsiteX4" fmla="*/ 1117600 w 2878666"/>
                <a:gd name="connsiteY4" fmla="*/ 163689 h 231423"/>
                <a:gd name="connsiteX5" fmla="*/ 1303866 w 2878666"/>
                <a:gd name="connsiteY5" fmla="*/ 79023 h 231423"/>
                <a:gd name="connsiteX6" fmla="*/ 1507066 w 2878666"/>
                <a:gd name="connsiteY6" fmla="*/ 11289 h 231423"/>
                <a:gd name="connsiteX7" fmla="*/ 1761066 w 2878666"/>
                <a:gd name="connsiteY7" fmla="*/ 95956 h 231423"/>
                <a:gd name="connsiteX8" fmla="*/ 2015066 w 2878666"/>
                <a:gd name="connsiteY8" fmla="*/ 214489 h 231423"/>
                <a:gd name="connsiteX9" fmla="*/ 2269066 w 2878666"/>
                <a:gd name="connsiteY9" fmla="*/ 146756 h 231423"/>
                <a:gd name="connsiteX10" fmla="*/ 2455333 w 2878666"/>
                <a:gd name="connsiteY10" fmla="*/ 45156 h 231423"/>
                <a:gd name="connsiteX11" fmla="*/ 2709333 w 2878666"/>
                <a:gd name="connsiteY11" fmla="*/ 79023 h 231423"/>
                <a:gd name="connsiteX12" fmla="*/ 2878666 w 2878666"/>
                <a:gd name="connsiteY12" fmla="*/ 231423 h 23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78666" h="231423">
                  <a:moveTo>
                    <a:pt x="0" y="112889"/>
                  </a:moveTo>
                  <a:cubicBezTo>
                    <a:pt x="118533" y="67733"/>
                    <a:pt x="237066" y="22578"/>
                    <a:pt x="338666" y="11289"/>
                  </a:cubicBezTo>
                  <a:cubicBezTo>
                    <a:pt x="440266" y="0"/>
                    <a:pt x="536222" y="25400"/>
                    <a:pt x="609600" y="45156"/>
                  </a:cubicBezTo>
                  <a:cubicBezTo>
                    <a:pt x="682978" y="64912"/>
                    <a:pt x="694266" y="110068"/>
                    <a:pt x="778933" y="129823"/>
                  </a:cubicBezTo>
                  <a:cubicBezTo>
                    <a:pt x="863600" y="149578"/>
                    <a:pt x="1030111" y="172156"/>
                    <a:pt x="1117600" y="163689"/>
                  </a:cubicBezTo>
                  <a:cubicBezTo>
                    <a:pt x="1205089" y="155222"/>
                    <a:pt x="1238955" y="104423"/>
                    <a:pt x="1303866" y="79023"/>
                  </a:cubicBezTo>
                  <a:cubicBezTo>
                    <a:pt x="1368777" y="53623"/>
                    <a:pt x="1430866" y="8467"/>
                    <a:pt x="1507066" y="11289"/>
                  </a:cubicBezTo>
                  <a:cubicBezTo>
                    <a:pt x="1583266" y="14111"/>
                    <a:pt x="1676399" y="62089"/>
                    <a:pt x="1761066" y="95956"/>
                  </a:cubicBezTo>
                  <a:cubicBezTo>
                    <a:pt x="1845733" y="129823"/>
                    <a:pt x="1930399" y="206022"/>
                    <a:pt x="2015066" y="214489"/>
                  </a:cubicBezTo>
                  <a:cubicBezTo>
                    <a:pt x="2099733" y="222956"/>
                    <a:pt x="2195688" y="174978"/>
                    <a:pt x="2269066" y="146756"/>
                  </a:cubicBezTo>
                  <a:cubicBezTo>
                    <a:pt x="2342444" y="118534"/>
                    <a:pt x="2381955" y="56445"/>
                    <a:pt x="2455333" y="45156"/>
                  </a:cubicBezTo>
                  <a:cubicBezTo>
                    <a:pt x="2528711" y="33867"/>
                    <a:pt x="2638778" y="47979"/>
                    <a:pt x="2709333" y="79023"/>
                  </a:cubicBezTo>
                  <a:cubicBezTo>
                    <a:pt x="2779889" y="110068"/>
                    <a:pt x="2816577" y="208845"/>
                    <a:pt x="2878666" y="231423"/>
                  </a:cubicBezTo>
                </a:path>
              </a:pathLst>
            </a:custGeom>
            <a:effectLst>
              <a:outerShdw blurRad="50800" dist="38100" dir="2700000">
                <a:schemeClr val="tx2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Freeform 23"/>
            <p:cNvSpPr/>
            <p:nvPr/>
          </p:nvSpPr>
          <p:spPr>
            <a:xfrm flipV="1">
              <a:off x="1693333" y="3589871"/>
              <a:ext cx="3542785" cy="209926"/>
            </a:xfrm>
            <a:custGeom>
              <a:avLst/>
              <a:gdLst>
                <a:gd name="connsiteX0" fmla="*/ 0 w 1828800"/>
                <a:gd name="connsiteY0" fmla="*/ 19755 h 208844"/>
                <a:gd name="connsiteX1" fmla="*/ 440266 w 1828800"/>
                <a:gd name="connsiteY1" fmla="*/ 121355 h 208844"/>
                <a:gd name="connsiteX2" fmla="*/ 711200 w 1828800"/>
                <a:gd name="connsiteY2" fmla="*/ 70555 h 208844"/>
                <a:gd name="connsiteX3" fmla="*/ 965200 w 1828800"/>
                <a:gd name="connsiteY3" fmla="*/ 2822 h 208844"/>
                <a:gd name="connsiteX4" fmla="*/ 1202266 w 1828800"/>
                <a:gd name="connsiteY4" fmla="*/ 53622 h 208844"/>
                <a:gd name="connsiteX5" fmla="*/ 1540933 w 1828800"/>
                <a:gd name="connsiteY5" fmla="*/ 189089 h 208844"/>
                <a:gd name="connsiteX6" fmla="*/ 1828800 w 1828800"/>
                <a:gd name="connsiteY6" fmla="*/ 172155 h 208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8800" h="208844">
                  <a:moveTo>
                    <a:pt x="0" y="19755"/>
                  </a:moveTo>
                  <a:cubicBezTo>
                    <a:pt x="160866" y="66321"/>
                    <a:pt x="321733" y="112888"/>
                    <a:pt x="440266" y="121355"/>
                  </a:cubicBezTo>
                  <a:cubicBezTo>
                    <a:pt x="558799" y="129822"/>
                    <a:pt x="623711" y="90311"/>
                    <a:pt x="711200" y="70555"/>
                  </a:cubicBezTo>
                  <a:cubicBezTo>
                    <a:pt x="798689" y="50800"/>
                    <a:pt x="883356" y="5644"/>
                    <a:pt x="965200" y="2822"/>
                  </a:cubicBezTo>
                  <a:cubicBezTo>
                    <a:pt x="1047044" y="0"/>
                    <a:pt x="1106311" y="22578"/>
                    <a:pt x="1202266" y="53622"/>
                  </a:cubicBezTo>
                  <a:cubicBezTo>
                    <a:pt x="1298221" y="84666"/>
                    <a:pt x="1436511" y="169334"/>
                    <a:pt x="1540933" y="189089"/>
                  </a:cubicBezTo>
                  <a:cubicBezTo>
                    <a:pt x="1645355" y="208844"/>
                    <a:pt x="1746956" y="189088"/>
                    <a:pt x="1828800" y="172155"/>
                  </a:cubicBezTo>
                </a:path>
              </a:pathLst>
            </a:custGeom>
            <a:effectLst>
              <a:outerShdw blurRad="25400" dist="25400" dir="16200000">
                <a:schemeClr val="tx2">
                  <a:alpha val="55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00667" y="2895615"/>
              <a:ext cx="4715082" cy="209926"/>
            </a:xfrm>
            <a:custGeom>
              <a:avLst/>
              <a:gdLst>
                <a:gd name="connsiteX0" fmla="*/ 0 w 1828800"/>
                <a:gd name="connsiteY0" fmla="*/ 19755 h 208844"/>
                <a:gd name="connsiteX1" fmla="*/ 440266 w 1828800"/>
                <a:gd name="connsiteY1" fmla="*/ 121355 h 208844"/>
                <a:gd name="connsiteX2" fmla="*/ 711200 w 1828800"/>
                <a:gd name="connsiteY2" fmla="*/ 70555 h 208844"/>
                <a:gd name="connsiteX3" fmla="*/ 965200 w 1828800"/>
                <a:gd name="connsiteY3" fmla="*/ 2822 h 208844"/>
                <a:gd name="connsiteX4" fmla="*/ 1202266 w 1828800"/>
                <a:gd name="connsiteY4" fmla="*/ 53622 h 208844"/>
                <a:gd name="connsiteX5" fmla="*/ 1540933 w 1828800"/>
                <a:gd name="connsiteY5" fmla="*/ 189089 h 208844"/>
                <a:gd name="connsiteX6" fmla="*/ 1828800 w 1828800"/>
                <a:gd name="connsiteY6" fmla="*/ 172155 h 208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8800" h="208844">
                  <a:moveTo>
                    <a:pt x="0" y="19755"/>
                  </a:moveTo>
                  <a:cubicBezTo>
                    <a:pt x="160866" y="66321"/>
                    <a:pt x="321733" y="112888"/>
                    <a:pt x="440266" y="121355"/>
                  </a:cubicBezTo>
                  <a:cubicBezTo>
                    <a:pt x="558799" y="129822"/>
                    <a:pt x="623711" y="90311"/>
                    <a:pt x="711200" y="70555"/>
                  </a:cubicBezTo>
                  <a:cubicBezTo>
                    <a:pt x="798689" y="50800"/>
                    <a:pt x="883356" y="5644"/>
                    <a:pt x="965200" y="2822"/>
                  </a:cubicBezTo>
                  <a:cubicBezTo>
                    <a:pt x="1047044" y="0"/>
                    <a:pt x="1106311" y="22578"/>
                    <a:pt x="1202266" y="53622"/>
                  </a:cubicBezTo>
                  <a:cubicBezTo>
                    <a:pt x="1298221" y="84666"/>
                    <a:pt x="1436511" y="169334"/>
                    <a:pt x="1540933" y="189089"/>
                  </a:cubicBezTo>
                  <a:cubicBezTo>
                    <a:pt x="1645355" y="208844"/>
                    <a:pt x="1746956" y="189088"/>
                    <a:pt x="1828800" y="172155"/>
                  </a:cubicBezTo>
                </a:path>
              </a:pathLst>
            </a:custGeom>
            <a:effectLst>
              <a:outerShdw blurRad="40000" dist="19939" dir="5400000" rotWithShape="0">
                <a:schemeClr val="tx2">
                  <a:alpha val="49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Freeform 25"/>
            <p:cNvSpPr/>
            <p:nvPr/>
          </p:nvSpPr>
          <p:spPr>
            <a:xfrm flipH="1">
              <a:off x="694267" y="2015082"/>
              <a:ext cx="5622009" cy="269500"/>
            </a:xfrm>
            <a:custGeom>
              <a:avLst/>
              <a:gdLst>
                <a:gd name="connsiteX0" fmla="*/ 0 w 1879600"/>
                <a:gd name="connsiteY0" fmla="*/ 25400 h 268111"/>
                <a:gd name="connsiteX1" fmla="*/ 406400 w 1879600"/>
                <a:gd name="connsiteY1" fmla="*/ 211666 h 268111"/>
                <a:gd name="connsiteX2" fmla="*/ 795867 w 1879600"/>
                <a:gd name="connsiteY2" fmla="*/ 25400 h 268111"/>
                <a:gd name="connsiteX3" fmla="*/ 1185334 w 1879600"/>
                <a:gd name="connsiteY3" fmla="*/ 59266 h 268111"/>
                <a:gd name="connsiteX4" fmla="*/ 1456267 w 1879600"/>
                <a:gd name="connsiteY4" fmla="*/ 245533 h 268111"/>
                <a:gd name="connsiteX5" fmla="*/ 1879600 w 1879600"/>
                <a:gd name="connsiteY5" fmla="*/ 194733 h 2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9600" h="268111">
                  <a:moveTo>
                    <a:pt x="0" y="25400"/>
                  </a:moveTo>
                  <a:cubicBezTo>
                    <a:pt x="136878" y="118533"/>
                    <a:pt x="273756" y="211666"/>
                    <a:pt x="406400" y="211666"/>
                  </a:cubicBezTo>
                  <a:cubicBezTo>
                    <a:pt x="539044" y="211666"/>
                    <a:pt x="666045" y="50800"/>
                    <a:pt x="795867" y="25400"/>
                  </a:cubicBezTo>
                  <a:cubicBezTo>
                    <a:pt x="925689" y="0"/>
                    <a:pt x="1075267" y="22577"/>
                    <a:pt x="1185334" y="59266"/>
                  </a:cubicBezTo>
                  <a:cubicBezTo>
                    <a:pt x="1295401" y="95955"/>
                    <a:pt x="1340556" y="222955"/>
                    <a:pt x="1456267" y="245533"/>
                  </a:cubicBezTo>
                  <a:cubicBezTo>
                    <a:pt x="1571978" y="268111"/>
                    <a:pt x="1775178" y="222955"/>
                    <a:pt x="1879600" y="194733"/>
                  </a:cubicBezTo>
                </a:path>
              </a:pathLst>
            </a:custGeom>
            <a:effectLst>
              <a:outerShdw blurRad="40005" dist="19939" dir="5400000" algn="tl" rotWithShape="0">
                <a:schemeClr val="tx2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Group 26"/>
            <p:cNvGrpSpPr/>
            <p:nvPr/>
          </p:nvGrpSpPr>
          <p:grpSpPr>
            <a:xfrm rot="1844084">
              <a:off x="2445704" y="7716508"/>
              <a:ext cx="592666" cy="856339"/>
              <a:chOff x="1100667" y="7692966"/>
              <a:chExt cx="592666" cy="856339"/>
            </a:xfrm>
          </p:grpSpPr>
          <p:sp>
            <p:nvSpPr>
              <p:cNvPr id="28" name="Can 27"/>
              <p:cNvSpPr/>
              <p:nvPr/>
            </p:nvSpPr>
            <p:spPr>
              <a:xfrm>
                <a:off x="1100667" y="7941734"/>
                <a:ext cx="592666" cy="607571"/>
              </a:xfrm>
              <a:prstGeom prst="can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1228518" y="7692966"/>
                <a:ext cx="339598" cy="354162"/>
              </a:xfrm>
              <a:prstGeom prst="can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flipH="1">
              <a:off x="3233336" y="7816532"/>
              <a:ext cx="592666" cy="856339"/>
              <a:chOff x="1100667" y="7692966"/>
              <a:chExt cx="592666" cy="856339"/>
            </a:xfrm>
          </p:grpSpPr>
          <p:sp>
            <p:nvSpPr>
              <p:cNvPr id="31" name="Can 30"/>
              <p:cNvSpPr/>
              <p:nvPr/>
            </p:nvSpPr>
            <p:spPr>
              <a:xfrm>
                <a:off x="1100667" y="7941734"/>
                <a:ext cx="592666" cy="607571"/>
              </a:xfrm>
              <a:prstGeom prst="can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Can 31"/>
              <p:cNvSpPr/>
              <p:nvPr/>
            </p:nvSpPr>
            <p:spPr>
              <a:xfrm>
                <a:off x="1228518" y="7692966"/>
                <a:ext cx="339598" cy="354162"/>
              </a:xfrm>
              <a:prstGeom prst="can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19755916" flipH="1">
              <a:off x="4021870" y="7698622"/>
              <a:ext cx="592666" cy="856339"/>
              <a:chOff x="1100667" y="7692966"/>
              <a:chExt cx="592666" cy="856339"/>
            </a:xfrm>
          </p:grpSpPr>
          <p:sp>
            <p:nvSpPr>
              <p:cNvPr id="34" name="Can 33"/>
              <p:cNvSpPr/>
              <p:nvPr/>
            </p:nvSpPr>
            <p:spPr>
              <a:xfrm>
                <a:off x="1100667" y="7941734"/>
                <a:ext cx="592666" cy="607571"/>
              </a:xfrm>
              <a:prstGeom prst="can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Can 34"/>
              <p:cNvSpPr/>
              <p:nvPr/>
            </p:nvSpPr>
            <p:spPr>
              <a:xfrm>
                <a:off x="1228518" y="7692966"/>
                <a:ext cx="339598" cy="354162"/>
              </a:xfrm>
              <a:prstGeom prst="can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523215" y="5098252"/>
              <a:ext cx="3124926" cy="3910031"/>
              <a:chOff x="2523215" y="5098252"/>
              <a:chExt cx="3124926" cy="3910031"/>
            </a:xfrm>
          </p:grpSpPr>
          <p:cxnSp>
            <p:nvCxnSpPr>
              <p:cNvPr id="37" name="Straight Connector 36"/>
              <p:cNvCxnSpPr>
                <a:stCxn id="34" idx="3"/>
              </p:cNvCxnSpPr>
              <p:nvPr/>
            </p:nvCxnSpPr>
            <p:spPr>
              <a:xfrm rot="16200000" flipH="1">
                <a:off x="4280294" y="8751551"/>
                <a:ext cx="513462" cy="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31" idx="3"/>
              </p:cNvCxnSpPr>
              <p:nvPr/>
            </p:nvCxnSpPr>
            <p:spPr>
              <a:xfrm rot="16200000" flipH="1">
                <a:off x="3362363" y="8840176"/>
                <a:ext cx="334613" cy="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28" idx="3"/>
              </p:cNvCxnSpPr>
              <p:nvPr/>
            </p:nvCxnSpPr>
            <p:spPr>
              <a:xfrm rot="16200000" flipH="1">
                <a:off x="2275428" y="8760493"/>
                <a:ext cx="495575" cy="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523215" y="9007485"/>
                <a:ext cx="3124132" cy="79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3695907" y="7056046"/>
                <a:ext cx="3902880" cy="158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0800000" flipV="1">
                <a:off x="3662378" y="5098252"/>
                <a:ext cx="1984177" cy="2"/>
              </a:xfrm>
              <a:prstGeom prst="line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5286172" y="3439088"/>
              <a:ext cx="2145616" cy="89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Atmospheric</a:t>
              </a:r>
            </a:p>
            <a:p>
              <a:pPr algn="ctr"/>
              <a:r>
                <a:rPr lang="en-US" altLang="ja-JP" dirty="0" smtClean="0"/>
                <a:t>turbulence</a:t>
              </a:r>
              <a:endParaRPr kumimoji="1" lang="ja-JP" altLang="en-US" dirty="0"/>
            </a:p>
          </p:txBody>
        </p:sp>
        <p:cxnSp>
          <p:nvCxnSpPr>
            <p:cNvPr id="44" name="Straight Connector 43"/>
            <p:cNvCxnSpPr>
              <a:stCxn id="43" idx="0"/>
            </p:cNvCxnSpPr>
            <p:nvPr/>
          </p:nvCxnSpPr>
          <p:spPr>
            <a:xfrm rot="16200000" flipV="1">
              <a:off x="5720482" y="2800589"/>
              <a:ext cx="1154501" cy="122496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>
              <a:off x="5562601" y="3200400"/>
              <a:ext cx="354751" cy="23869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4991831" y="3799798"/>
              <a:ext cx="294345" cy="114859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3" idx="2"/>
            </p:cNvCxnSpPr>
            <p:nvPr/>
          </p:nvCxnSpPr>
          <p:spPr>
            <a:xfrm rot="5400000">
              <a:off x="5337014" y="3597687"/>
              <a:ext cx="283537" cy="1760400"/>
            </a:xfrm>
            <a:prstGeom prst="line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94268" y="7678998"/>
              <a:ext cx="1734472" cy="89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Wavefront</a:t>
              </a:r>
            </a:p>
            <a:p>
              <a:pPr algn="ctr"/>
              <a:r>
                <a:rPr lang="en-US" altLang="ja-JP" dirty="0" smtClean="0"/>
                <a:t>sensors</a:t>
              </a:r>
              <a:endParaRPr kumimoji="1" lang="ja-JP" alt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07376" y="5048756"/>
              <a:ext cx="3249798" cy="102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/>
                <a:t>Feedback correction</a:t>
              </a:r>
            </a:p>
            <a:p>
              <a:pPr algn="ctr"/>
              <a:r>
                <a:rPr lang="en-US" altLang="ja-JP" sz="1400" dirty="0"/>
                <a:t>to deformable </a:t>
              </a:r>
            </a:p>
            <a:p>
              <a:pPr algn="ctr"/>
              <a:r>
                <a:rPr lang="en-US" altLang="ja-JP" sz="1400" dirty="0"/>
                <a:t>secondary mirror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157120" y="4220929"/>
              <a:ext cx="3318457" cy="89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Turbulence at</a:t>
              </a:r>
            </a:p>
            <a:p>
              <a:pPr algn="ctr"/>
              <a:r>
                <a:rPr lang="en-US" altLang="ja-JP" dirty="0" smtClean="0"/>
                <a:t>ground layer</a:t>
              </a:r>
              <a:endParaRPr kumimoji="1" lang="ja-JP" alt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51221" y="6802199"/>
              <a:ext cx="2457936" cy="1281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Estimation of</a:t>
              </a:r>
            </a:p>
            <a:p>
              <a:pPr algn="ctr"/>
              <a:r>
                <a:rPr lang="en-US" altLang="ja-JP" dirty="0" smtClean="0"/>
                <a:t>ground-layer turbulence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54625" y="-11342"/>
              <a:ext cx="2993123" cy="51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Guide stars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64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664" y="2679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System Overview</a:t>
            </a:r>
            <a:endParaRPr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813122" y="1235622"/>
            <a:ext cx="4266004" cy="5485854"/>
            <a:chOff x="3411537" y="1925638"/>
            <a:chExt cx="5961794" cy="7737475"/>
          </a:xfrm>
        </p:grpSpPr>
        <p:pic>
          <p:nvPicPr>
            <p:cNvPr id="8" name="Content Placeholder 3" descr="subaru_f051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11538" y="1925638"/>
              <a:ext cx="5800725" cy="773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4615657" y="3115469"/>
              <a:ext cx="3016250" cy="1481137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 rot="5400000" flipH="1" flipV="1">
              <a:off x="5526882" y="3413919"/>
              <a:ext cx="4227512" cy="20955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6885782" y="3988594"/>
              <a:ext cx="3008312" cy="14986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5731669" y="2877344"/>
              <a:ext cx="3348038" cy="162560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3411537" y="3233736"/>
              <a:ext cx="2370137" cy="1487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Adaptive</a:t>
              </a:r>
            </a:p>
            <a:p>
              <a:r>
                <a:rPr lang="en-US" altLang="ja-JP" sz="2000" dirty="0" err="1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Scondary</a:t>
              </a:r>
              <a:endParaRPr lang="en-US" altLang="ja-JP" sz="2000" dirty="0">
                <a:solidFill>
                  <a:srgbClr val="FFFFFF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Mirror</a:t>
              </a:r>
              <a:endParaRPr lang="ja-JP" altLang="en-US" sz="2000" dirty="0">
                <a:solidFill>
                  <a:srgbClr val="FFFFFF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7489125" y="7259182"/>
              <a:ext cx="1884206" cy="1053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Wavefront</a:t>
              </a:r>
            </a:p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Sensor</a:t>
              </a:r>
              <a:endParaRPr lang="ja-JP" altLang="en-US" sz="2000" dirty="0">
                <a:solidFill>
                  <a:srgbClr val="FFFFFF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5857878" y="8506120"/>
              <a:ext cx="3281362" cy="619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NIR instrument</a:t>
              </a:r>
              <a:endParaRPr lang="ja-JP" altLang="en-US" sz="2000" dirty="0">
                <a:solidFill>
                  <a:schemeClr val="bg1"/>
                </a:solidFill>
                <a:latin typeface="ＭＳ Ｐゴシック" pitchFamily="-84" charset="-128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rot="16200000" flipV="1">
              <a:off x="6567343" y="7432823"/>
              <a:ext cx="1098841" cy="10477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7" name="Straight Arrow Connector 16"/>
            <p:cNvCxnSpPr>
              <a:cxnSpLocks noChangeShapeType="1"/>
              <a:endCxn id="22" idx="6"/>
            </p:cNvCxnSpPr>
            <p:nvPr/>
          </p:nvCxnSpPr>
          <p:spPr bwMode="auto">
            <a:xfrm rot="10800000">
              <a:off x="7078665" y="6965157"/>
              <a:ext cx="1139826" cy="4421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Arrow Connector 17"/>
            <p:cNvCxnSpPr>
              <a:cxnSpLocks noChangeShapeType="1"/>
              <a:stCxn id="13" idx="3"/>
            </p:cNvCxnSpPr>
            <p:nvPr/>
          </p:nvCxnSpPr>
          <p:spPr bwMode="auto">
            <a:xfrm flipV="1">
              <a:off x="5781674" y="3910304"/>
              <a:ext cx="1296989" cy="6719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3721708" y="2204747"/>
              <a:ext cx="2470254" cy="1053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0046" tIns="65023" rIns="130046" bIns="6502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  <a:latin typeface="ＭＳ Ｐゴシック" pitchFamily="-84" charset="-128"/>
                  <a:ea typeface="ＭＳ Ｐゴシック" pitchFamily="-84" charset="-128"/>
                  <a:cs typeface="ＭＳ Ｐゴシック" pitchFamily="-84" charset="-128"/>
                </a:rPr>
                <a:t>4 laser guide star</a:t>
              </a:r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6191964" y="2543030"/>
              <a:ext cx="1448673" cy="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1" name="円/楕円 16"/>
            <p:cNvSpPr>
              <a:spLocks noChangeArrowheads="1"/>
            </p:cNvSpPr>
            <p:nvPr/>
          </p:nvSpPr>
          <p:spPr bwMode="auto">
            <a:xfrm>
              <a:off x="7007225" y="3436938"/>
              <a:ext cx="935038" cy="9350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kumimoji="0" lang="ja-JP" altLang="en-US"/>
            </a:p>
          </p:txBody>
        </p:sp>
        <p:sp>
          <p:nvSpPr>
            <p:cNvPr id="22" name="円/楕円 19"/>
            <p:cNvSpPr>
              <a:spLocks noChangeArrowheads="1"/>
            </p:cNvSpPr>
            <p:nvPr/>
          </p:nvSpPr>
          <p:spPr bwMode="auto">
            <a:xfrm>
              <a:off x="5781675" y="6605588"/>
              <a:ext cx="1296988" cy="7191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kumimoji="0" lang="ja-JP" altLang="en-US"/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02980" y="1282877"/>
            <a:ext cx="4518633" cy="5384800"/>
          </a:xfrm>
          <a:prstGeom prst="rect">
            <a:avLst/>
          </a:prstGeom>
        </p:spPr>
        <p:txBody>
          <a:bodyPr lIns="91430" tIns="45716" rIns="91430" bIns="45716">
            <a:normAutofit fontScale="77500" lnSpcReduction="20000"/>
          </a:bodyPr>
          <a:lstStyle>
            <a:lvl1pPr marL="342882" indent="-342882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2" indent="-285736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8" indent="-228588" algn="l" defTabSz="45717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8" algn="l" defTabSz="45717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48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5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1" indent="-228588" algn="l" defTabSz="45717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9000"/>
              <a:buFontTx/>
              <a:buAutoNum type="arabicPeriod"/>
            </a:pPr>
            <a:r>
              <a:rPr lang="en-US" altLang="ja-JP" sz="2800" b="1" dirty="0"/>
              <a:t>Ground Layer AO with Adaptive Secondary Mirror (4 LGSs)</a:t>
            </a:r>
          </a:p>
          <a:p>
            <a:pPr marL="0" indent="0">
              <a:buSzPct val="99000"/>
              <a:buNone/>
            </a:pPr>
            <a:endParaRPr lang="en-US" altLang="ja-JP" sz="2800" b="1" dirty="0"/>
          </a:p>
          <a:p>
            <a:pPr>
              <a:buSzPct val="99000"/>
              <a:buFontTx/>
              <a:buAutoNum type="arabicPeriod"/>
            </a:pPr>
            <a:r>
              <a:rPr lang="en-US" altLang="ja-JP" sz="2800" b="1" dirty="0"/>
              <a:t>Wide-field Near-IR Instrument (Imager + MOS or M-IFU)</a:t>
            </a:r>
          </a:p>
          <a:p>
            <a:pPr marL="0" indent="0">
              <a:buSzPct val="99000"/>
              <a:buNone/>
            </a:pPr>
            <a:endParaRPr lang="en-US" altLang="ja-JP" sz="2800" b="1" dirty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buFont typeface="Gill Sans" pitchFamily="-1" charset="0"/>
              <a:buNone/>
            </a:pPr>
            <a:r>
              <a:rPr lang="ja-JP" altLang="en-US" b="1" dirty="0" smtClean="0">
                <a:ea typeface="ＭＳ Ｐゴシック" pitchFamily="-1" charset="-128"/>
                <a:cs typeface="ＭＳ Ｐゴシック" pitchFamily="-1" charset="-128"/>
              </a:rPr>
              <a:t>　</a:t>
            </a:r>
            <a:r>
              <a:rPr lang="en-US" altLang="ja-JP" sz="2900" b="1" dirty="0">
                <a:ea typeface="ＭＳ Ｐゴシック" pitchFamily="-1" charset="-128"/>
                <a:cs typeface="ＭＳ Ｐゴシック" pitchFamily="-1" charset="-128"/>
              </a:rPr>
              <a:t>→ </a:t>
            </a:r>
            <a:r>
              <a:rPr lang="en-US" altLang="ja-JP" sz="2900" b="1" dirty="0">
                <a:ea typeface="Lucida Grande" pitchFamily="-1" charset="0"/>
                <a:cs typeface="Lucida Grande" pitchFamily="-1" charset="0"/>
              </a:rPr>
              <a:t>Seeing improvement (FWHM 0.4”→0.2”) over FOV ~15’</a:t>
            </a:r>
          </a:p>
          <a:p>
            <a:pPr marL="942879" lvl="2">
              <a:spcBef>
                <a:spcPts val="838"/>
              </a:spcBef>
            </a:pPr>
            <a:endParaRPr lang="en-US" altLang="ja-JP" b="1" dirty="0" smtClean="0"/>
          </a:p>
          <a:p>
            <a:pPr marL="942879" lvl="2">
              <a:spcBef>
                <a:spcPts val="838"/>
              </a:spcBef>
            </a:pPr>
            <a:r>
              <a:rPr lang="en-US" altLang="ja-JP" b="1" dirty="0" smtClean="0"/>
              <a:t>Higher sensitivity </a:t>
            </a:r>
            <a:r>
              <a:rPr lang="en-US" altLang="ja-JP" b="1" dirty="0"/>
              <a:t>e</a:t>
            </a:r>
            <a:r>
              <a:rPr lang="en-US" altLang="ja-JP" b="1" dirty="0" smtClean="0"/>
              <a:t>quivalent to 2x telescope </a:t>
            </a:r>
            <a:r>
              <a:rPr lang="en-US" altLang="ja-JP" b="1" dirty="0"/>
              <a:t>a</a:t>
            </a:r>
            <a:r>
              <a:rPr lang="en-US" altLang="ja-JP" b="1" dirty="0" smtClean="0"/>
              <a:t>perture</a:t>
            </a:r>
            <a:r>
              <a:rPr lang="en-US" altLang="ja-JP" b="1" baseline="32000" dirty="0" smtClean="0"/>
              <a:t>*1</a:t>
            </a:r>
            <a:endParaRPr lang="en-US" altLang="ja-JP" b="1" dirty="0" smtClean="0">
              <a:ea typeface="ヒラギノ角ゴ ProN W6" pitchFamily="-1" charset="-128"/>
              <a:cs typeface="ヒラギノ角ゴ ProN W6" pitchFamily="-1" charset="-128"/>
            </a:endParaRPr>
          </a:p>
          <a:p>
            <a:pPr marL="942879" lvl="2">
              <a:spcBef>
                <a:spcPts val="838"/>
              </a:spcBef>
            </a:pPr>
            <a:r>
              <a:rPr lang="en-US" altLang="ja-JP" b="1" dirty="0" smtClean="0"/>
              <a:t>6 times </a:t>
            </a:r>
            <a:r>
              <a:rPr lang="en-US" altLang="ja-JP" b="1" dirty="0"/>
              <a:t>w</a:t>
            </a:r>
            <a:r>
              <a:rPr lang="en-US" altLang="ja-JP" b="1" dirty="0" smtClean="0"/>
              <a:t>ider FOV</a:t>
            </a:r>
            <a:r>
              <a:rPr lang="en-US" altLang="ja-JP" b="1" baseline="32000" dirty="0" smtClean="0"/>
              <a:t>*2</a:t>
            </a:r>
            <a:endParaRPr lang="en-US" altLang="ja-JP" b="1" baseline="32000" dirty="0">
              <a:ea typeface="ヒラギノ角ゴ ProN W6" pitchFamily="-1" charset="-128"/>
              <a:cs typeface="ヒラギノ角ゴ ProN W6" pitchFamily="-1" charset="-128"/>
            </a:endParaRPr>
          </a:p>
          <a:p>
            <a:pPr marL="1400009" lvl="3">
              <a:spcBef>
                <a:spcPts val="838"/>
              </a:spcBef>
            </a:pPr>
            <a:r>
              <a:rPr lang="en-US" altLang="ja-JP" b="1" dirty="0" smtClean="0">
                <a:ea typeface="ＭＳ Ｐゴシック" pitchFamily="-1" charset="-128"/>
                <a:cs typeface="ＭＳ Ｐゴシック" pitchFamily="-1" charset="-128"/>
              </a:rPr>
              <a:t>~200 times wider FOV compared with AO188/LGS+IRCS </a:t>
            </a:r>
          </a:p>
          <a:p>
            <a:pPr>
              <a:spcBef>
                <a:spcPts val="838"/>
              </a:spcBef>
            </a:pPr>
            <a:r>
              <a:rPr lang="en-US" altLang="ja-JP" b="1" dirty="0" smtClean="0">
                <a:solidFill>
                  <a:srgbClr val="FFFFFF"/>
                </a:solidFill>
              </a:rPr>
              <a:t>Targeted to Start Commissioning in 2020</a:t>
            </a:r>
            <a:endParaRPr lang="en-US" altLang="ja-JP" b="1" dirty="0">
              <a:solidFill>
                <a:srgbClr val="FFFFFF"/>
              </a:solidFill>
            </a:endParaRPr>
          </a:p>
        </p:txBody>
      </p:sp>
      <p:sp>
        <p:nvSpPr>
          <p:cNvPr id="24" name="Rectangle 3"/>
          <p:cNvSpPr>
            <a:spLocks/>
          </p:cNvSpPr>
          <p:nvPr/>
        </p:nvSpPr>
        <p:spPr bwMode="auto">
          <a:xfrm>
            <a:off x="123482" y="5936884"/>
            <a:ext cx="4663203" cy="4977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*1 For point sources.</a:t>
            </a:r>
          </a:p>
          <a:p>
            <a:r>
              <a:rPr lang="en-US" altLang="ja-JP" sz="1600" dirty="0">
                <a:latin typeface="Gill Sans" pitchFamily="-1" charset="0"/>
                <a:ea typeface="Gill Sans" pitchFamily="-1" charset="0"/>
                <a:cs typeface="Gill Sans" pitchFamily="-1" charset="0"/>
                <a:sym typeface="Gill Sans" pitchFamily="-1" charset="0"/>
              </a:rPr>
              <a:t>*2 Relative to MOIRCS (seeing limited NIR instrument)</a:t>
            </a:r>
          </a:p>
        </p:txBody>
      </p:sp>
    </p:spTree>
    <p:extLst>
      <p:ext uri="{BB962C8B-B14F-4D97-AF65-F5344CB8AC3E}">
        <p14:creationId xmlns:p14="http://schemas.microsoft.com/office/powerpoint/2010/main" val="414670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/>
              <a:t>GLAO - Specifications under Consideration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271548"/>
              </p:ext>
            </p:extLst>
          </p:nvPr>
        </p:nvGraphicFramePr>
        <p:xfrm>
          <a:off x="991195" y="1973461"/>
          <a:ext cx="7152681" cy="3992046"/>
        </p:xfrm>
        <a:graphic>
          <a:graphicData uri="http://schemas.openxmlformats.org/drawingml/2006/table">
            <a:tbl>
              <a:tblPr/>
              <a:tblGrid>
                <a:gridCol w="2384227"/>
                <a:gridCol w="2384227"/>
                <a:gridCol w="2384227"/>
              </a:tblGrid>
              <a:tr h="562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Guide stars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4 </a:t>
                      </a:r>
                      <a:r>
                        <a:rPr kumimoji="0" lang="en-US" altLang="ja-JP" sz="2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LGSs</a:t>
                      </a:r>
                      <a:r>
                        <a:rPr kumimoji="0" lang="en-US" altLang="ja-JP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 + 3 </a:t>
                      </a:r>
                      <a:r>
                        <a:rPr kumimoji="0" lang="en-US" altLang="ja-JP" sz="2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NGSs</a:t>
                      </a:r>
                      <a:endParaRPr kumimoji="0" lang="en-US" altLang="ja-JP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endParaRPr kumimoji="0" lang="ja-JP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ヒラギノ角ゴ ProN W3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DM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Secondary mirror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~1000 actuators, modification of VLT ASM.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High-order WFS</a:t>
                      </a:r>
                      <a:endParaRPr kumimoji="0" lang="en-US" altLang="ja-JP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&gt; 8x8 SH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visible, EM-CCD(TBD)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Tip-tilt-focus WFS</a:t>
                      </a:r>
                      <a:endParaRPr kumimoji="0" lang="en-US" altLang="ja-JP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Gill Sans" pitchFamily="-1" charset="0"/>
                        <a:cs typeface="Gill Sans" pitchFamily="-1" charset="0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2x2 SH or quad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visible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Laser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20 W CW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TOPTICA (589nm)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(option: Rayleigh)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 LGS constellation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15’ in diameter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endParaRPr kumimoji="0" lang="ja-JP" altLang="en-U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ヒラギノ角ゴ ProN W3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Laser Launch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~25cm dia. (TBD)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side launch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4230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1"/>
          <p:cNvSpPr>
            <a:spLocks noGrp="1" noChangeArrowheads="1"/>
          </p:cNvSpPr>
          <p:nvPr>
            <p:ph type="title"/>
          </p:nvPr>
        </p:nvSpPr>
        <p:spPr>
          <a:xfrm>
            <a:off x="401836" y="232172"/>
            <a:ext cx="8340328" cy="10894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/>
              <a:t>NIR Instrument </a:t>
            </a:r>
            <a:r>
              <a:rPr lang="en-US" altLang="ja-JP" dirty="0"/>
              <a:t>- Specifications under Consideration</a:t>
            </a:r>
          </a:p>
        </p:txBody>
      </p:sp>
      <p:graphicFrame>
        <p:nvGraphicFramePr>
          <p:cNvPr id="3072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928296"/>
              </p:ext>
            </p:extLst>
          </p:nvPr>
        </p:nvGraphicFramePr>
        <p:xfrm>
          <a:off x="991195" y="1972346"/>
          <a:ext cx="7152681" cy="3936876"/>
        </p:xfrm>
        <a:graphic>
          <a:graphicData uri="http://schemas.openxmlformats.org/drawingml/2006/table">
            <a:tbl>
              <a:tblPr/>
              <a:tblGrid>
                <a:gridCol w="2384227"/>
                <a:gridCol w="2384227"/>
                <a:gridCol w="2384227"/>
              </a:tblGrid>
              <a:tr h="6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Wavelength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Lucida Grande" pitchFamily="-1" charset="0"/>
                          <a:cs typeface="Lucida Grande" pitchFamily="-1" charset="0"/>
                          <a:sym typeface="Gill Sans" pitchFamily="-1" charset="0"/>
                        </a:rPr>
                        <a:t>0.8-2.5μm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endParaRPr kumimoji="0" lang="ja-JP" altLang="en-U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ヒラギノ角ゴ ProN W3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Plate Scale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0.06-0.1”/pix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endParaRPr kumimoji="0" lang="ja-JP" altLang="en-U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pitchFamily="-1" charset="0"/>
                        <a:ea typeface="ヒラギノ角ゴ ProN W3" pitchFamily="-1" charset="-128"/>
                        <a:cs typeface="ヒラギノ角ゴ ProN W3" pitchFamily="-1" charset="-128"/>
                        <a:sym typeface="Gill Sans" pitchFamily="-1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FoV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approx.13‘x13’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Wider with Split FoVs?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8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Filters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Broad+Narrow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R?, I,z,J,H,K, NB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MOS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Multi Slit Mask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Alternatively </a:t>
                      </a:r>
                      <a:r>
                        <a:rPr kumimoji="0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Multi-IFU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6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Lucida Grande" pitchFamily="-1" charset="0"/>
                          <a:cs typeface="Lucida Grande" pitchFamily="-1" charset="0"/>
                          <a:sym typeface="Gill Sans" pitchFamily="-1" charset="0"/>
                        </a:rPr>
                        <a:t>λ Dispersion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2000(TBD)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06060"/>
                        </a:buClr>
                        <a:buSzPct val="100000"/>
                        <a:buFont typeface="ヒラギノ角ゴ Pro W3" pitchFamily="-1" charset="-128"/>
                        <a:buNone/>
                        <a:tabLst/>
                      </a:pPr>
                      <a:r>
                        <a:rPr kumimoji="0" lang="en-US" altLang="ja-JP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pitchFamily="-1" charset="0"/>
                          <a:ea typeface="Gill Sans" pitchFamily="-1" charset="0"/>
                          <a:cs typeface="Gill Sans" pitchFamily="-1" charset="0"/>
                          <a:sym typeface="Gill Sans" pitchFamily="-1" charset="0"/>
                        </a:rPr>
                        <a:t>Under Investigation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C05B5-265F-AD44-AB5F-7AD795B7F895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1060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 smtClean="0">
                <a:ea typeface="ＭＳ Ｐゴシック" pitchFamily="-84" charset="-128"/>
                <a:cs typeface="ＭＳ Ｐゴシック" pitchFamily="-84" charset="-128"/>
                <a:sym typeface="Gill Sans" pitchFamily="-84" charset="0"/>
              </a:rPr>
              <a:t>Main Science Targets</a:t>
            </a:r>
            <a:endParaRPr lang="ja-JP" altLang="en-US" b="1" dirty="0">
              <a:ea typeface="ＭＳ Ｐゴシック" pitchFamily="-84" charset="-128"/>
              <a:cs typeface="ＭＳ Ｐゴシック" pitchFamily="-84" charset="-128"/>
              <a:sym typeface="Gill Sans" pitchFamily="-84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1836" y="1634134"/>
            <a:ext cx="8340328" cy="356294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ja-JP" sz="2200" u="sng">
                <a:ea typeface="ＭＳ Ｐゴシック" pitchFamily="-1" charset="-128"/>
                <a:cs typeface="ＭＳ Ｐゴシック" pitchFamily="-1" charset="-128"/>
              </a:rPr>
              <a:t>“Anatomy” of galaxies at z=1 – 3</a:t>
            </a:r>
            <a:endParaRPr lang="ja-JP" altLang="en-US" sz="2200" u="sng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altLang="ja-JP" i="1" smtClean="0"/>
              <a:t>What are the key parameters to drive the galaxy evolution?</a:t>
            </a:r>
          </a:p>
          <a:p>
            <a:pPr lvl="1"/>
            <a:r>
              <a:rPr lang="en-US" altLang="ja-JP" i="1" smtClean="0"/>
              <a:t>What determines morphologies of the galaxies? </a:t>
            </a:r>
          </a:p>
          <a:p>
            <a:pPr lvl="1" eaLnBrk="1" hangingPunct="1"/>
            <a:r>
              <a:rPr lang="en-US" altLang="ja-JP" smtClean="0"/>
              <a:t>Large-Scale Near-IR Surveys (Imaging and spectroscopy) of about 5000 galaxies</a:t>
            </a:r>
          </a:p>
          <a:p>
            <a:pPr eaLnBrk="1" hangingPunct="1"/>
            <a:endParaRPr lang="en-US" altLang="ja-JP" sz="2200" u="sng"/>
          </a:p>
          <a:p>
            <a:pPr eaLnBrk="1" hangingPunct="1"/>
            <a:r>
              <a:rPr lang="en-US" altLang="ja-JP" sz="2200" u="sng"/>
              <a:t>Discovery of the Most Distant Galaxies at z&gt;7.5</a:t>
            </a:r>
            <a:endParaRPr lang="ja-JP" altLang="en-US" sz="2200" b="1" u="sng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altLang="ja-JP" smtClean="0"/>
              <a:t>Understand of the Cosmic Reionization</a:t>
            </a:r>
          </a:p>
          <a:p>
            <a:pPr lvl="1"/>
            <a:r>
              <a:rPr lang="en-US" altLang="ja-JP" smtClean="0"/>
              <a:t>NBF imaging survey (〜180 arcmin</a:t>
            </a:r>
            <a:r>
              <a:rPr lang="en-US" altLang="ja-JP" baseline="30000" smtClean="0"/>
              <a:t>2</a:t>
            </a:r>
            <a:r>
              <a:rPr lang="en-US" altLang="ja-JP" smtClean="0"/>
              <a:t>), 100 galaxies.</a:t>
            </a:r>
          </a:p>
          <a:p>
            <a:pPr lvl="1" eaLnBrk="1" hangingPunct="1">
              <a:buFont typeface="Gill Sans" pitchFamily="-1" charset="0"/>
              <a:buNone/>
            </a:pPr>
            <a:r>
              <a:rPr lang="ja-JP" altLang="en-US" sz="2200" b="1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→</a:t>
            </a:r>
            <a:r>
              <a:rPr lang="ja-JP" altLang="en-US" sz="2200">
                <a:latin typeface="ＭＳ Ｐゴシック" pitchFamily="-1" charset="-128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altLang="ja-JP" sz="2200"/>
              <a:t>Target sample for TMT.</a:t>
            </a:r>
            <a:endParaRPr lang="en-US" altLang="ja-JP" sz="2200" b="1" u="sng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/>
            <a:endParaRPr lang="ja-JP" altLang="en-US" smtClean="0">
              <a:latin typeface="ＭＳ Ｐゴシック" pitchFamily="-1" charset="-128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0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1184</Words>
  <Application>Microsoft Macintosh PowerPoint</Application>
  <PresentationFormat>On-screen Show (4:3)</PresentationFormat>
  <Paragraphs>311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Ultra-wide-field  Laser Tomographic Imager and MOS with AO for Transcendent Exploration by SUBARU telescope.</vt:lpstr>
      <vt:lpstr>Project overview</vt:lpstr>
      <vt:lpstr>Key instruments at Subaru Telescope 鼎（tripod pot）</vt:lpstr>
      <vt:lpstr>System Overview</vt:lpstr>
      <vt:lpstr>GLAO</vt:lpstr>
      <vt:lpstr>System Overview</vt:lpstr>
      <vt:lpstr>GLAO - Specifications under Consideration</vt:lpstr>
      <vt:lpstr>NIR Instrument - Specifications under Consideration</vt:lpstr>
      <vt:lpstr>Main Science Targets</vt:lpstr>
      <vt:lpstr>PowerPoint Presentation</vt:lpstr>
      <vt:lpstr>Schedule</vt:lpstr>
      <vt:lpstr>PowerPoint Presentation</vt:lpstr>
      <vt:lpstr>Technical studies</vt:lpstr>
      <vt:lpstr>PowerPoint Presentation</vt:lpstr>
      <vt:lpstr>ASM test unit at ESO (ASSIST) (2012/11/13)</vt:lpstr>
      <vt:lpstr>ASM test at ESO with GRALL (2013/3/27)</vt:lpstr>
      <vt:lpstr>PowerPoint Presentation</vt:lpstr>
      <vt:lpstr>Subaru ASM model</vt:lpstr>
      <vt:lpstr>PowerPoint Presentation</vt:lpstr>
      <vt:lpstr>Interface to existing IR M2</vt:lpstr>
      <vt:lpstr>Vignetting by telescope structures </vt:lpstr>
      <vt:lpstr>Cassegrain Unit</vt:lpstr>
      <vt:lpstr>FOV at Cassegrain (current)</vt:lpstr>
      <vt:lpstr>M3 unit</vt:lpstr>
      <vt:lpstr>Expandable FoV at Cassegrain</vt:lpstr>
      <vt:lpstr>Location of LLT and laser head</vt:lpstr>
      <vt:lpstr>Candidate location for LLT</vt:lpstr>
      <vt:lpstr>Front side</vt:lpstr>
      <vt:lpstr>Rear side</vt:lpstr>
      <vt:lpstr>Feasibility study for NIR instrument</vt:lpstr>
      <vt:lpstr>Wide-Field NIR Imager+Multi-Object Spectrograph (A case without FoV splitting)</vt:lpstr>
      <vt:lpstr>Next step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Hayano Yutaka</dc:creator>
  <cp:lastModifiedBy>Hayano Yutaka</cp:lastModifiedBy>
  <cp:revision>18</cp:revision>
  <dcterms:created xsi:type="dcterms:W3CDTF">2014-07-27T23:44:03Z</dcterms:created>
  <dcterms:modified xsi:type="dcterms:W3CDTF">2014-07-28T03:08:46Z</dcterms:modified>
</cp:coreProperties>
</file>