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66" r:id="rId6"/>
    <p:sldId id="267" r:id="rId7"/>
    <p:sldId id="269" r:id="rId8"/>
    <p:sldId id="259" r:id="rId9"/>
    <p:sldId id="260" r:id="rId10"/>
    <p:sldId id="261" r:id="rId11"/>
    <p:sldId id="271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62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8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4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2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2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6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3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3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3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7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4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D64FF-A695-AC49-AEC2-E485B449B1A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2E401-6C8A-084E-85E3-4FA966AEB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4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GLAO instrument </a:t>
            </a:r>
            <a:r>
              <a:rPr lang="en-US" dirty="0" smtClean="0"/>
              <a:t>specifications </a:t>
            </a:r>
            <a:r>
              <a:rPr lang="en-US" dirty="0"/>
              <a:t>and </a:t>
            </a:r>
            <a:r>
              <a:rPr lang="en-US" dirty="0" smtClean="0"/>
              <a:t>sensitivities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Yosuke </a:t>
            </a:r>
            <a:r>
              <a:rPr lang="en-US" dirty="0" err="1" smtClean="0"/>
              <a:t>Minowa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95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Phase-II: </a:t>
            </a:r>
            <a:r>
              <a:rPr lang="en-US" dirty="0" err="1"/>
              <a:t>Starbug</a:t>
            </a:r>
            <a:r>
              <a:rPr lang="en-US" dirty="0"/>
              <a:t> +new dedicated instrument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First light will be several years </a:t>
            </a:r>
            <a:r>
              <a:rPr lang="en-US" dirty="0" smtClean="0"/>
              <a:t>after </a:t>
            </a:r>
            <a:r>
              <a:rPr lang="en-US" dirty="0"/>
              <a:t>GLAO commissioning </a:t>
            </a:r>
            <a:endParaRPr lang="en-US" dirty="0" smtClean="0"/>
          </a:p>
          <a:p>
            <a:endParaRPr lang="en-US" dirty="0" smtClean="0">
              <a:effectLst/>
            </a:endParaRPr>
          </a:p>
          <a:p>
            <a:r>
              <a:rPr lang="en-US" dirty="0">
                <a:solidFill>
                  <a:srgbClr val="000000"/>
                </a:solidFill>
              </a:rPr>
              <a:t>Number of bundles:</a:t>
            </a:r>
          </a:p>
          <a:p>
            <a:pPr lvl="1" algn="just"/>
            <a:r>
              <a:rPr lang="fr-FR" dirty="0" smtClean="0">
                <a:solidFill>
                  <a:srgbClr val="000000"/>
                </a:solidFill>
              </a:rPr>
              <a:t>52 </a:t>
            </a:r>
            <a:r>
              <a:rPr lang="fr-FR" dirty="0">
                <a:solidFill>
                  <a:srgbClr val="000000"/>
                </a:solidFill>
              </a:rPr>
              <a:t>(config 1); </a:t>
            </a:r>
            <a:r>
              <a:rPr lang="fr-FR" dirty="0" smtClean="0">
                <a:solidFill>
                  <a:srgbClr val="000000"/>
                </a:solidFill>
              </a:rPr>
              <a:t>104 </a:t>
            </a:r>
            <a:r>
              <a:rPr lang="fr-FR" dirty="0">
                <a:solidFill>
                  <a:srgbClr val="000000"/>
                </a:solidFill>
              </a:rPr>
              <a:t>(config 2); </a:t>
            </a:r>
            <a:r>
              <a:rPr lang="fr-FR" dirty="0" smtClean="0">
                <a:solidFill>
                  <a:srgbClr val="000000"/>
                </a:solidFill>
              </a:rPr>
              <a:t>32 </a:t>
            </a:r>
            <a:r>
              <a:rPr lang="fr-FR" dirty="0">
                <a:solidFill>
                  <a:srgbClr val="000000"/>
                </a:solidFill>
              </a:rPr>
              <a:t>(config 3</a:t>
            </a:r>
            <a:r>
              <a:rPr lang="fr-FR" dirty="0" smtClean="0">
                <a:solidFill>
                  <a:srgbClr val="000000"/>
                </a:solidFill>
              </a:rPr>
              <a:t>) for </a:t>
            </a:r>
            <a:r>
              <a:rPr lang="fr-FR" dirty="0" err="1" smtClean="0">
                <a:solidFill>
                  <a:srgbClr val="000000"/>
                </a:solidFill>
              </a:rPr>
              <a:t>each</a:t>
            </a:r>
            <a:r>
              <a:rPr lang="fr-FR" dirty="0" smtClean="0">
                <a:solidFill>
                  <a:srgbClr val="000000"/>
                </a:solidFill>
              </a:rPr>
              <a:t> </a:t>
            </a:r>
            <a:r>
              <a:rPr lang="fr-FR" dirty="0" err="1" smtClean="0">
                <a:solidFill>
                  <a:srgbClr val="000000"/>
                </a:solidFill>
              </a:rPr>
              <a:t>spectrograph</a:t>
            </a:r>
            <a:r>
              <a:rPr lang="fr-FR" dirty="0" smtClean="0">
                <a:solidFill>
                  <a:srgbClr val="000000"/>
                </a:solidFill>
              </a:rPr>
              <a:t>!</a:t>
            </a:r>
            <a:endParaRPr lang="fr-FR" dirty="0">
              <a:solidFill>
                <a:srgbClr val="000000"/>
              </a:solidFill>
            </a:endParaRPr>
          </a:p>
          <a:p>
            <a:pPr lvl="1" algn="just"/>
            <a:r>
              <a:rPr lang="en-US" dirty="0" smtClean="0"/>
              <a:t>Φ13</a:t>
            </a:r>
            <a:r>
              <a:rPr lang="en-US" dirty="0"/>
              <a:t>’.5 FOV </a:t>
            </a:r>
            <a:endParaRPr lang="en-US" dirty="0" smtClean="0"/>
          </a:p>
          <a:p>
            <a:endParaRPr lang="en-US" dirty="0" smtClean="0">
              <a:effectLst/>
            </a:endParaRPr>
          </a:p>
          <a:p>
            <a:r>
              <a:rPr lang="en-US" dirty="0" smtClean="0"/>
              <a:t>Sensitivity</a:t>
            </a:r>
            <a:r>
              <a:rPr lang="en-US" dirty="0"/>
              <a:t>: </a:t>
            </a:r>
            <a:r>
              <a:rPr lang="en-US" dirty="0" smtClean="0"/>
              <a:t>70-80</a:t>
            </a:r>
            <a:r>
              <a:rPr lang="en-US" dirty="0"/>
              <a:t>% of MOSFIRE/Keck </a:t>
            </a:r>
            <a:endParaRPr lang="en-US" dirty="0" smtClean="0"/>
          </a:p>
          <a:p>
            <a:pPr lvl="1"/>
            <a:r>
              <a:rPr lang="en-US" dirty="0" smtClean="0"/>
              <a:t>Sensitivity </a:t>
            </a:r>
            <a:r>
              <a:rPr lang="en-US" dirty="0"/>
              <a:t>of the spectrograph should be same as or higher than MOSFIRE. </a:t>
            </a:r>
            <a:endParaRPr lang="en-US" dirty="0" smtClean="0"/>
          </a:p>
          <a:p>
            <a:pPr lvl="1"/>
            <a:r>
              <a:rPr lang="en-US" dirty="0"/>
              <a:t>Only difference is throughput and emissivity due to the fibers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Not including telescope diameter difference </a:t>
            </a:r>
            <a:endParaRPr lang="en-US" dirty="0" smtClean="0">
              <a:effectLst/>
            </a:endParaRPr>
          </a:p>
          <a:p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/>
              <a:t>instrument will be placed on the </a:t>
            </a:r>
            <a:r>
              <a:rPr lang="en-US" dirty="0" smtClean="0"/>
              <a:t>observation floor or </a:t>
            </a:r>
            <a:r>
              <a:rPr lang="en-US" dirty="0" err="1" smtClean="0"/>
              <a:t>Nasmyth</a:t>
            </a:r>
            <a:r>
              <a:rPr lang="en-US" dirty="0" smtClean="0"/>
              <a:t> platform </a:t>
            </a:r>
            <a:r>
              <a:rPr lang="en-US" dirty="0"/>
              <a:t>and connected to the </a:t>
            </a:r>
            <a:r>
              <a:rPr lang="en-US" dirty="0" err="1"/>
              <a:t>starbugs</a:t>
            </a:r>
            <a:r>
              <a:rPr lang="en-US" dirty="0"/>
              <a:t> with fibers. </a:t>
            </a:r>
            <a:endParaRPr lang="en-US" dirty="0" smtClean="0">
              <a:effectLst/>
            </a:endParaRPr>
          </a:p>
          <a:p>
            <a:pPr lvl="1"/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5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Sensitivity </a:t>
            </a:r>
            <a:r>
              <a:rPr lang="en-US" dirty="0"/>
              <a:t>c</a:t>
            </a:r>
            <a:r>
              <a:rPr lang="en-US" dirty="0" smtClean="0"/>
              <a:t>omparison with MOSFIRE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118940"/>
              </p:ext>
            </p:extLst>
          </p:nvPr>
        </p:nvGraphicFramePr>
        <p:xfrm>
          <a:off x="128173" y="908767"/>
          <a:ext cx="8861081" cy="53757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3693"/>
                <a:gridCol w="1327803"/>
                <a:gridCol w="1839647"/>
                <a:gridCol w="2739938"/>
              </a:tblGrid>
              <a:tr h="358338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MOIRCS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MOSFIRE</a:t>
                      </a:r>
                      <a:endParaRPr lang="en-US" dirty="0"/>
                    </a:p>
                  </a:txBody>
                  <a:tcPr anchor="ctr"/>
                </a:tc>
              </a:tr>
              <a:tr h="3583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15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FOV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4’x7’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6’.1x6’.1</a:t>
                      </a:r>
                      <a:endParaRPr lang="en-US" sz="1600" dirty="0"/>
                    </a:p>
                  </a:txBody>
                  <a:tcPr anchor="ctr"/>
                </a:tc>
              </a:tr>
              <a:tr h="59201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Imaging throughput           (</a:t>
                      </a:r>
                      <a:r>
                        <a:rPr lang="en-US" sz="1600" dirty="0" err="1" smtClean="0"/>
                        <a:t>atm+Telescope+Instrument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0.23(J),</a:t>
                      </a:r>
                      <a:r>
                        <a:rPr lang="en-US" sz="1600" baseline="0" dirty="0" smtClean="0"/>
                        <a:t> 0.34(H),0.30(K)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0.54(J),0.56(H),0.50(K)</a:t>
                      </a:r>
                      <a:endParaRPr lang="en-US" sz="1600" dirty="0"/>
                    </a:p>
                  </a:txBody>
                  <a:tcPr anchor="ctr"/>
                </a:tc>
              </a:tr>
              <a:tr h="5802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Spectral</a:t>
                      </a:r>
                      <a:r>
                        <a:rPr lang="en-US" sz="1600" baseline="0" dirty="0" smtClean="0"/>
                        <a:t> resolution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500, 1300,</a:t>
                      </a:r>
                      <a:r>
                        <a:rPr lang="en-US" sz="1600" baseline="0" dirty="0" smtClean="0"/>
                        <a:t> ~3000(VPH</a:t>
                      </a:r>
                      <a:r>
                        <a:rPr lang="en-US" sz="1600" baseline="0" dirty="0" smtClean="0"/>
                        <a:t>)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3500</a:t>
                      </a:r>
                      <a:endParaRPr lang="en-US" sz="1600" dirty="0"/>
                    </a:p>
                  </a:txBody>
                  <a:tcPr anchor="ctr"/>
                </a:tc>
              </a:tr>
              <a:tr h="76146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Grating</a:t>
                      </a:r>
                      <a:r>
                        <a:rPr lang="en-US" sz="1600" baseline="0" dirty="0" smtClean="0"/>
                        <a:t> diffraction efficiency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HK500, zJ500:  0.8(J),</a:t>
                      </a:r>
                      <a:r>
                        <a:rPr lang="en-US" sz="1500" baseline="0" dirty="0" smtClean="0"/>
                        <a:t> 0.78(H), 0.65(K)</a:t>
                      </a:r>
                      <a:endParaRPr lang="en-US" sz="1500" dirty="0" smtClean="0"/>
                    </a:p>
                    <a:p>
                      <a:pPr algn="ctr"/>
                      <a:r>
                        <a:rPr lang="en-US" sz="1500" dirty="0" smtClean="0"/>
                        <a:t>R1300: 0.2(J),</a:t>
                      </a:r>
                      <a:r>
                        <a:rPr lang="en-US" sz="1500" baseline="0" dirty="0" smtClean="0"/>
                        <a:t> 0.3(H), 0.5(K)</a:t>
                      </a:r>
                      <a:endParaRPr lang="en-US" sz="1500" dirty="0" smtClean="0"/>
                    </a:p>
                    <a:p>
                      <a:pPr algn="ctr"/>
                      <a:r>
                        <a:rPr lang="en-US" sz="1500" dirty="0" smtClean="0"/>
                        <a:t>VPH: ~0.75(J), ~0.7</a:t>
                      </a:r>
                      <a:r>
                        <a:rPr lang="en-US" sz="1500" baseline="0" dirty="0" smtClean="0"/>
                        <a:t>(H)</a:t>
                      </a:r>
                      <a:r>
                        <a:rPr lang="en-US" sz="1500" dirty="0" smtClean="0"/>
                        <a:t> 0.80(K)</a:t>
                      </a:r>
                      <a:endParaRPr 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0.60(J),</a:t>
                      </a:r>
                      <a:r>
                        <a:rPr lang="en-US" baseline="0" dirty="0" smtClean="0"/>
                        <a:t> 0.65(H),0.70(K)</a:t>
                      </a:r>
                      <a:endParaRPr lang="en-US" dirty="0"/>
                    </a:p>
                  </a:txBody>
                  <a:tcPr anchor="ctr"/>
                </a:tc>
              </a:tr>
              <a:tr h="7166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Spec. throughput</a:t>
                      </a:r>
                    </a:p>
                    <a:p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atm+Telescope+Instrument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HK500, zJ500:</a:t>
                      </a:r>
                      <a:r>
                        <a:rPr lang="en-US" sz="1400" baseline="0" dirty="0" smtClean="0"/>
                        <a:t> 0.18(J), 0.26(H), 0.20(K)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R1300: 0.05(J), 0.10(H), 0.15(K)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VPH: ~0.15(J), ~0.20(H), ~0.26(K)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0.325(J),</a:t>
                      </a:r>
                      <a:r>
                        <a:rPr lang="en-US" baseline="0" dirty="0" smtClean="0"/>
                        <a:t> 0.361(H), 0.350(K)</a:t>
                      </a:r>
                      <a:endParaRPr lang="en-US" dirty="0"/>
                    </a:p>
                  </a:txBody>
                  <a:tcPr anchor="ctr"/>
                </a:tc>
              </a:tr>
              <a:tr h="5802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Detector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HAWAII-2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HAWAII-2RG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HAWAII-2RG</a:t>
                      </a:r>
                      <a:endParaRPr lang="en-US" sz="1600" dirty="0"/>
                    </a:p>
                  </a:txBody>
                  <a:tcPr anchor="ctr"/>
                </a:tc>
              </a:tr>
              <a:tr h="3552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QE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~80%(JHK)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~80%(JHK)</a:t>
                      </a:r>
                      <a:endParaRPr lang="en-US" sz="1600" dirty="0"/>
                    </a:p>
                  </a:txBody>
                  <a:tcPr anchor="ctr"/>
                </a:tc>
              </a:tr>
              <a:tr h="62161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Read-out noise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rms</a:t>
                      </a:r>
                      <a:r>
                        <a:rPr lang="en-US" sz="1600" baseline="0" dirty="0" smtClean="0"/>
                        <a:t> (16NDR)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5e </a:t>
                      </a:r>
                      <a:r>
                        <a:rPr lang="en-US" sz="1600" dirty="0" err="1" smtClean="0"/>
                        <a:t>rms</a:t>
                      </a:r>
                      <a:r>
                        <a:rPr lang="en-US" sz="1600" dirty="0" smtClean="0"/>
                        <a:t> (16NDR)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5e </a:t>
                      </a:r>
                      <a:r>
                        <a:rPr lang="en-US" sz="1600" dirty="0" err="1" smtClean="0"/>
                        <a:t>rms</a:t>
                      </a:r>
                      <a:r>
                        <a:rPr lang="en-US" sz="1600" dirty="0" smtClean="0"/>
                        <a:t> (16NDR)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8640" y="6386732"/>
            <a:ext cx="844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 For 0.5” slit. Using a fiber with 0.2” spatial sampling, resolutions are 2.5 times higher.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94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Sensitivity Improvement of MOIRCS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HAWAII2 =&gt; H2RG</a:t>
            </a:r>
          </a:p>
          <a:p>
            <a:pPr lvl="1"/>
            <a:r>
              <a:rPr kumimoji="1" lang="en-US" altLang="ja-JP" dirty="0" smtClean="0"/>
              <a:t>Readout noise: 15e- =&gt; 5e-</a:t>
            </a:r>
          </a:p>
          <a:p>
            <a:r>
              <a:rPr kumimoji="1" lang="en-US" altLang="ja-JP" dirty="0" err="1" smtClean="0"/>
              <a:t>Grism</a:t>
            </a:r>
            <a:r>
              <a:rPr kumimoji="1" lang="en-US" altLang="ja-JP" dirty="0" smtClean="0"/>
              <a:t> replacement</a:t>
            </a:r>
          </a:p>
          <a:p>
            <a:pPr lvl="1"/>
            <a:r>
              <a:rPr kumimoji="1" lang="en-US" altLang="ja-JP" dirty="0" smtClean="0"/>
              <a:t>System throughput: 15%(R1300) =&gt; 25%(R2000)</a:t>
            </a:r>
          </a:p>
          <a:p>
            <a:r>
              <a:rPr kumimoji="1" lang="en-US" altLang="ja-JP" dirty="0" smtClean="0"/>
              <a:t>Sharp and stable image with GLAO</a:t>
            </a:r>
          </a:p>
          <a:p>
            <a:r>
              <a:rPr kumimoji="1" lang="en-US" altLang="ja-JP" dirty="0" smtClean="0"/>
              <a:t>Improvement of emission line sensitivity</a:t>
            </a:r>
          </a:p>
          <a:p>
            <a:pPr lvl="1"/>
            <a:r>
              <a:rPr kumimoji="1" lang="en-US" altLang="ja-JP" dirty="0" smtClean="0"/>
              <a:t>Point source: &gt;1.2 mag. (&gt;3x)</a:t>
            </a:r>
          </a:p>
          <a:p>
            <a:pPr lvl="1"/>
            <a:r>
              <a:rPr kumimoji="1" lang="en-US" altLang="ja-JP" dirty="0" smtClean="0"/>
              <a:t>Extended source: ~0.5 mag. (~1.6x)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</a:t>
            </a:r>
            <a:r>
              <a:rPr lang="en-US" dirty="0"/>
              <a:t>comparison with MOSFIRE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Current </a:t>
            </a:r>
            <a:r>
              <a:rPr lang="en-US" smtClean="0"/>
              <a:t>MOIRCS </a:t>
            </a:r>
            <a:r>
              <a:rPr lang="en-US" dirty="0" smtClean="0"/>
              <a:t>sensitivity </a:t>
            </a:r>
            <a:r>
              <a:rPr lang="en-US" dirty="0"/>
              <a:t>is 4~7 </a:t>
            </a:r>
            <a:r>
              <a:rPr lang="en-US" dirty="0" smtClean="0"/>
              <a:t>times </a:t>
            </a:r>
            <a:r>
              <a:rPr lang="en-US" dirty="0"/>
              <a:t>lower than MOSFIRE (difference in the telescope diameter is not taken into account). </a:t>
            </a:r>
            <a:endParaRPr lang="en-US" dirty="0" smtClean="0">
              <a:effectLst/>
            </a:endParaRPr>
          </a:p>
          <a:p>
            <a:endParaRPr lang="en-US" dirty="0" smtClean="0"/>
          </a:p>
          <a:p>
            <a:r>
              <a:rPr lang="en-US" dirty="0"/>
              <a:t>If the new MOIRCS can successfully reduce the RO-noise down to 5e-, the </a:t>
            </a:r>
            <a:r>
              <a:rPr lang="en-US" dirty="0" smtClean="0"/>
              <a:t>sensitivity </a:t>
            </a:r>
            <a:r>
              <a:rPr lang="en-US" dirty="0"/>
              <a:t>difference is about 1.4(VPH)~2.3(R1300). </a:t>
            </a:r>
            <a:endParaRPr lang="en-US" dirty="0" smtClean="0">
              <a:effectLst/>
            </a:endParaRPr>
          </a:p>
          <a:p>
            <a:endParaRPr lang="en-US" dirty="0" smtClean="0"/>
          </a:p>
          <a:p>
            <a:r>
              <a:rPr lang="en-US" dirty="0"/>
              <a:t>This difference can not be reduced without changing the </a:t>
            </a:r>
            <a:r>
              <a:rPr lang="en-US" dirty="0" smtClean="0"/>
              <a:t>optical coating.</a:t>
            </a:r>
          </a:p>
          <a:p>
            <a:pPr lvl="1"/>
            <a:r>
              <a:rPr lang="en-US" dirty="0"/>
              <a:t>MOSFIRE has 31 </a:t>
            </a:r>
            <a:r>
              <a:rPr lang="en-US" dirty="0" smtClean="0"/>
              <a:t>surfaces</a:t>
            </a:r>
          </a:p>
          <a:p>
            <a:pPr lvl="1"/>
            <a:r>
              <a:rPr lang="en-US" dirty="0"/>
              <a:t>Average throughput in each surface is about 0.992.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Total </a:t>
            </a:r>
            <a:r>
              <a:rPr lang="en-US" dirty="0"/>
              <a:t>throughput of the </a:t>
            </a:r>
            <a:r>
              <a:rPr lang="en-US" dirty="0" smtClean="0"/>
              <a:t>optical coating </a:t>
            </a:r>
            <a:r>
              <a:rPr lang="en-US" dirty="0"/>
              <a:t>is about 0.78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MOIRCS </a:t>
            </a:r>
            <a:r>
              <a:rPr lang="en-US" dirty="0"/>
              <a:t>has 24 surfaces.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Average </a:t>
            </a:r>
            <a:r>
              <a:rPr lang="en-US" dirty="0"/>
              <a:t>throughput of the </a:t>
            </a:r>
            <a:r>
              <a:rPr lang="en-US" dirty="0" smtClean="0"/>
              <a:t>coating </a:t>
            </a:r>
            <a:r>
              <a:rPr lang="en-US" dirty="0"/>
              <a:t>is 0.983.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Total </a:t>
            </a:r>
            <a:r>
              <a:rPr lang="en-US" dirty="0"/>
              <a:t>throughput of the </a:t>
            </a:r>
            <a:r>
              <a:rPr lang="en-US" dirty="0" smtClean="0"/>
              <a:t>coating </a:t>
            </a:r>
            <a:r>
              <a:rPr lang="en-US" dirty="0"/>
              <a:t>is 0.64. </a:t>
            </a:r>
          </a:p>
          <a:p>
            <a:pPr lvl="1"/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5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Simulated instruments as of 2013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Wide </a:t>
            </a:r>
            <a:r>
              <a:rPr lang="en-US" dirty="0"/>
              <a:t>Field NIR </a:t>
            </a:r>
            <a:r>
              <a:rPr lang="en-US" dirty="0" smtClean="0"/>
              <a:t>imaging</a:t>
            </a:r>
          </a:p>
          <a:p>
            <a:pPr lvl="1"/>
            <a:r>
              <a:rPr lang="en-US" dirty="0" smtClean="0"/>
              <a:t>Broad</a:t>
            </a:r>
            <a:r>
              <a:rPr lang="en-US" dirty="0"/>
              <a:t>-band (BB) imaging </a:t>
            </a:r>
          </a:p>
          <a:p>
            <a:pPr lvl="1"/>
            <a:r>
              <a:rPr lang="en-US" dirty="0" smtClean="0"/>
              <a:t>Narrow</a:t>
            </a:r>
            <a:r>
              <a:rPr lang="en-US" dirty="0"/>
              <a:t>-band (NB) imaging </a:t>
            </a:r>
            <a:endParaRPr lang="en-US" dirty="0" smtClean="0">
              <a:effectLst/>
            </a:endParaRPr>
          </a:p>
          <a:p>
            <a:r>
              <a:rPr lang="en-US" dirty="0" smtClean="0"/>
              <a:t>Multi-</a:t>
            </a:r>
            <a:r>
              <a:rPr lang="en-US" dirty="0"/>
              <a:t>Object Slit (MOS) </a:t>
            </a:r>
            <a:r>
              <a:rPr lang="en-US" dirty="0" smtClean="0"/>
              <a:t>spectroscopy</a:t>
            </a:r>
          </a:p>
          <a:p>
            <a:pPr lvl="1"/>
            <a:r>
              <a:rPr lang="en-US" dirty="0" smtClean="0"/>
              <a:t>Emission line</a:t>
            </a:r>
          </a:p>
          <a:p>
            <a:pPr lvl="1"/>
            <a:r>
              <a:rPr lang="en-US" dirty="0" smtClean="0"/>
              <a:t>Continuum </a:t>
            </a:r>
            <a:endParaRPr lang="en-US" dirty="0" smtClean="0">
              <a:effectLst/>
            </a:endParaRPr>
          </a:p>
          <a:p>
            <a:r>
              <a:rPr lang="en-US" dirty="0" smtClean="0"/>
              <a:t>KMOS </a:t>
            </a:r>
            <a:r>
              <a:rPr lang="en-US" dirty="0"/>
              <a:t>type </a:t>
            </a:r>
            <a:r>
              <a:rPr lang="en-US" dirty="0" smtClean="0"/>
              <a:t>Multi-</a:t>
            </a:r>
            <a:r>
              <a:rPr lang="en-US" dirty="0"/>
              <a:t>IFU </a:t>
            </a:r>
            <a:r>
              <a:rPr lang="en-US" dirty="0" smtClean="0"/>
              <a:t>spectroscopy</a:t>
            </a:r>
          </a:p>
          <a:p>
            <a:pPr lvl="1"/>
            <a:r>
              <a:rPr lang="en-US" dirty="0" smtClean="0"/>
              <a:t>Emission </a:t>
            </a:r>
            <a:r>
              <a:rPr lang="en-US" dirty="0"/>
              <a:t>line 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Instrument </a:t>
            </a:r>
            <a:r>
              <a:rPr lang="en-US" dirty="0" smtClean="0"/>
              <a:t>Plan</a:t>
            </a:r>
            <a:br>
              <a:rPr lang="en-US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</a:t>
            </a:r>
            <a:r>
              <a:rPr lang="en-US" dirty="0"/>
              <a:t>object fiber IFU spectrograph </a:t>
            </a:r>
            <a:endParaRPr lang="en-US" dirty="0" smtClean="0"/>
          </a:p>
          <a:p>
            <a:pPr lvl="1"/>
            <a:r>
              <a:rPr lang="en-US" dirty="0"/>
              <a:t>Fiber-bundle IFU system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Utilize </a:t>
            </a:r>
            <a:r>
              <a:rPr lang="en-US" dirty="0"/>
              <a:t>“</a:t>
            </a:r>
            <a:r>
              <a:rPr lang="en-US" dirty="0" err="1"/>
              <a:t>Starbugs</a:t>
            </a:r>
            <a:r>
              <a:rPr lang="en-US" dirty="0"/>
              <a:t>” developed by AAO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Each </a:t>
            </a:r>
            <a:r>
              <a:rPr lang="en-US" dirty="0"/>
              <a:t>bundle consists </a:t>
            </a:r>
            <a:r>
              <a:rPr lang="en-US" dirty="0" smtClean="0"/>
              <a:t>of</a:t>
            </a:r>
            <a:r>
              <a:rPr lang="en-US" dirty="0"/>
              <a:t> </a:t>
            </a:r>
            <a:r>
              <a:rPr lang="en-US" dirty="0" smtClean="0"/>
              <a:t>37, 19, 61 fibers </a:t>
            </a:r>
            <a:r>
              <a:rPr lang="en-US" dirty="0"/>
              <a:t>within </a:t>
            </a:r>
            <a:r>
              <a:rPr lang="en-US" dirty="0" smtClean="0"/>
              <a:t>φ~1.4, 1.0, 1.8 </a:t>
            </a:r>
            <a:r>
              <a:rPr lang="en-US" dirty="0" err="1" smtClean="0"/>
              <a:t>arcsec</a:t>
            </a:r>
            <a:r>
              <a:rPr lang="en-US" dirty="0" smtClean="0"/>
              <a:t> FOV.arcminute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</a:t>
            </a:r>
            <a:r>
              <a:rPr lang="en-US" dirty="0"/>
              <a:t>FOV. 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Each </a:t>
            </a:r>
            <a:r>
              <a:rPr lang="en-US" dirty="0"/>
              <a:t>fiber has </a:t>
            </a:r>
            <a:r>
              <a:rPr lang="en-US" dirty="0" smtClean="0"/>
              <a:t>0.2 </a:t>
            </a:r>
            <a:r>
              <a:rPr lang="en-US" dirty="0" err="1" smtClean="0"/>
              <a:t>arcsec</a:t>
            </a:r>
            <a:r>
              <a:rPr lang="en-US" dirty="0" smtClean="0"/>
              <a:t> </a:t>
            </a:r>
            <a:r>
              <a:rPr lang="en-US" dirty="0"/>
              <a:t>diameter</a:t>
            </a:r>
            <a:r>
              <a:rPr lang="en-US" dirty="0" smtClean="0"/>
              <a:t>.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7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Fibre</a:t>
            </a:r>
            <a:r>
              <a:rPr lang="en-US" dirty="0" smtClean="0"/>
              <a:t> throughput model</a:t>
            </a:r>
            <a:br>
              <a:rPr lang="en-US" dirty="0" smtClean="0"/>
            </a:br>
            <a:r>
              <a:rPr lang="en-US" dirty="0" err="1" smtClean="0"/>
              <a:t>fibre</a:t>
            </a:r>
            <a:r>
              <a:rPr lang="en-US" dirty="0" smtClean="0"/>
              <a:t> only, no coupling losses or FRD</a:t>
            </a:r>
            <a:endParaRPr lang="en-US" dirty="0"/>
          </a:p>
        </p:txBody>
      </p:sp>
      <p:pic>
        <p:nvPicPr>
          <p:cNvPr id="6" name="コンテンツ プレースホルダ 5" descr="AAO_FiberThroughput_model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430" y="1600200"/>
            <a:ext cx="7475139" cy="4525963"/>
          </a:xfrm>
        </p:spPr>
      </p:pic>
      <p:sp>
        <p:nvSpPr>
          <p:cNvPr id="7" name="テキスト ボックス 6"/>
          <p:cNvSpPr txBox="1"/>
          <p:nvPr/>
        </p:nvSpPr>
        <p:spPr>
          <a:xfrm>
            <a:off x="4244623" y="6144357"/>
            <a:ext cx="16141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Times New Roman" pitchFamily="18" charset="0"/>
                <a:cs typeface="Times New Roman" pitchFamily="18" charset="0"/>
              </a:rPr>
              <a:t>Wavelength (nm)</a:t>
            </a:r>
            <a:endParaRPr kumimoji="1" lang="ja-JP" alt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6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bundle_n3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937" y="4518000"/>
            <a:ext cx="1970523" cy="2340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Fibre</a:t>
            </a:r>
            <a:r>
              <a:rPr kumimoji="1" lang="en-US" altLang="ja-JP" dirty="0" smtClean="0"/>
              <a:t> Bundle Configuration (1)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575822"/>
              </p:ext>
            </p:extLst>
          </p:nvPr>
        </p:nvGraphicFramePr>
        <p:xfrm>
          <a:off x="457200" y="1207911"/>
          <a:ext cx="8229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</a:t>
                      </a:r>
                      <a:r>
                        <a:rPr kumimoji="1" lang="en-US" altLang="ja-JP" dirty="0" err="1" smtClean="0"/>
                        <a:t>fibres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37 (7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on an axis)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Spatial</a:t>
                      </a:r>
                      <a:r>
                        <a:rPr kumimoji="1" lang="en-US" altLang="ja-JP" baseline="0" dirty="0" smtClean="0"/>
                        <a:t> sampling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arcsec</a:t>
                      </a:r>
                      <a:r>
                        <a:rPr kumimoji="1" lang="en-US" altLang="ja-JP" baseline="0" dirty="0" smtClean="0"/>
                        <a:t> / </a:t>
                      </a:r>
                      <a:r>
                        <a:rPr kumimoji="1" lang="en-US" altLang="ja-JP" baseline="0" dirty="0" err="1" smtClean="0"/>
                        <a:t>fibre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Bundle sky</a:t>
                      </a:r>
                      <a:r>
                        <a:rPr kumimoji="1" lang="en-US" altLang="ja-JP" baseline="0" dirty="0" smtClean="0"/>
                        <a:t> diameter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1.4 </a:t>
                      </a:r>
                      <a:r>
                        <a:rPr kumimoji="1" lang="en-US" altLang="ja-JP" dirty="0" err="1" smtClean="0"/>
                        <a:t>arcsec</a:t>
                      </a:r>
                      <a:r>
                        <a:rPr kumimoji="1" lang="en-US" altLang="ja-JP" dirty="0" smtClean="0"/>
                        <a:t> (point to pint)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detector pixels per fiber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pixels per bundle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148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bundles per 2k detector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 (1924 pixels;</a:t>
                      </a:r>
                      <a:r>
                        <a:rPr kumimoji="1" lang="en-US" altLang="ja-JP" baseline="0" dirty="0" smtClean="0"/>
                        <a:t> plus sky fibers?)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Object Multiplicity (MOIRCS)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Sky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/detector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 sky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with 1 </a:t>
                      </a:r>
                      <a:r>
                        <a:rPr kumimoji="1" lang="en-US" altLang="ja-JP" dirty="0" err="1" smtClean="0"/>
                        <a:t>fibre</a:t>
                      </a:r>
                      <a:r>
                        <a:rPr kumimoji="1" lang="en-US" altLang="ja-JP" dirty="0" smtClean="0"/>
                        <a:t> gap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bundle_n1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7775" y="4518000"/>
            <a:ext cx="2066225" cy="2340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Fibre</a:t>
            </a:r>
            <a:r>
              <a:rPr kumimoji="1" lang="en-US" altLang="ja-JP" dirty="0" smtClean="0"/>
              <a:t> Bundle Configuration (2)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889816"/>
              </p:ext>
            </p:extLst>
          </p:nvPr>
        </p:nvGraphicFramePr>
        <p:xfrm>
          <a:off x="457200" y="1207911"/>
          <a:ext cx="8229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</a:t>
                      </a:r>
                      <a:r>
                        <a:rPr kumimoji="1" lang="en-US" altLang="ja-JP" dirty="0" err="1" smtClean="0"/>
                        <a:t>fibres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19 (5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on an axis)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Spatial</a:t>
                      </a:r>
                      <a:r>
                        <a:rPr kumimoji="1" lang="en-US" altLang="ja-JP" baseline="0" dirty="0" smtClean="0"/>
                        <a:t> sampling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arcsec</a:t>
                      </a:r>
                      <a:r>
                        <a:rPr kumimoji="1" lang="en-US" altLang="ja-JP" baseline="0" dirty="0" smtClean="0"/>
                        <a:t> / </a:t>
                      </a:r>
                      <a:r>
                        <a:rPr kumimoji="1" lang="en-US" altLang="ja-JP" baseline="0" dirty="0" err="1" smtClean="0"/>
                        <a:t>fibre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Bundle sky</a:t>
                      </a:r>
                      <a:r>
                        <a:rPr kumimoji="1" lang="en-US" altLang="ja-JP" baseline="0" dirty="0" smtClean="0"/>
                        <a:t> diameter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1.0 </a:t>
                      </a:r>
                      <a:r>
                        <a:rPr kumimoji="1" lang="en-US" altLang="ja-JP" dirty="0" err="1" smtClean="0"/>
                        <a:t>arcsec</a:t>
                      </a:r>
                      <a:r>
                        <a:rPr kumimoji="1" lang="en-US" altLang="ja-JP" dirty="0" smtClean="0"/>
                        <a:t> (point to pint)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detector pixels per fiber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pixels per bundle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bundles per 2k detector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26 (1976 pixels;</a:t>
                      </a:r>
                      <a:r>
                        <a:rPr kumimoji="1" lang="en-US" altLang="ja-JP" baseline="0" dirty="0" smtClean="0"/>
                        <a:t> plus sky fibers?)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Object Multiplicity (MOIRCS)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52 (feasible??)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Sky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/detector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17 sky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with a 1 </a:t>
                      </a:r>
                      <a:r>
                        <a:rPr kumimoji="1" lang="en-US" altLang="ja-JP" dirty="0" err="1" smtClean="0"/>
                        <a:t>fibre</a:t>
                      </a:r>
                      <a:r>
                        <a:rPr kumimoji="1" lang="en-US" altLang="ja-JP" dirty="0" smtClean="0"/>
                        <a:t> gap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Fibre</a:t>
            </a:r>
            <a:r>
              <a:rPr kumimoji="1" lang="en-US" altLang="ja-JP" dirty="0" smtClean="0"/>
              <a:t> Bundle Configuration (3)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251034"/>
              </p:ext>
            </p:extLst>
          </p:nvPr>
        </p:nvGraphicFramePr>
        <p:xfrm>
          <a:off x="457200" y="1207911"/>
          <a:ext cx="8229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</a:t>
                      </a:r>
                      <a:r>
                        <a:rPr kumimoji="1" lang="en-US" altLang="ja-JP" dirty="0" err="1" smtClean="0"/>
                        <a:t>fibres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61 (9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on an axis)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Spatial</a:t>
                      </a:r>
                      <a:r>
                        <a:rPr kumimoji="1" lang="en-US" altLang="ja-JP" baseline="0" dirty="0" smtClean="0"/>
                        <a:t> sampling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arcsec</a:t>
                      </a:r>
                      <a:r>
                        <a:rPr kumimoji="1" lang="en-US" altLang="ja-JP" baseline="0" dirty="0" smtClean="0"/>
                        <a:t> / </a:t>
                      </a:r>
                      <a:r>
                        <a:rPr kumimoji="1" lang="en-US" altLang="ja-JP" baseline="0" dirty="0" err="1" smtClean="0"/>
                        <a:t>fibre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Bundle sky</a:t>
                      </a:r>
                      <a:r>
                        <a:rPr kumimoji="1" lang="en-US" altLang="ja-JP" baseline="0" dirty="0" smtClean="0"/>
                        <a:t> diameter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1.8 </a:t>
                      </a:r>
                      <a:r>
                        <a:rPr kumimoji="1" lang="en-US" altLang="ja-JP" dirty="0" err="1" smtClean="0"/>
                        <a:t>arcsec</a:t>
                      </a:r>
                      <a:r>
                        <a:rPr kumimoji="1" lang="en-US" altLang="ja-JP" dirty="0" smtClean="0"/>
                        <a:t>  (point to point)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detector pixels per fiber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pixels per bundle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244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Number of bundles per 2k detector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 (1952 pixels;</a:t>
                      </a:r>
                      <a:r>
                        <a:rPr kumimoji="1" lang="en-US" altLang="ja-JP" baseline="0" dirty="0" smtClean="0"/>
                        <a:t> plus sky fibers?)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Object Multiplicity (MOIRCS)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16</a:t>
                      </a:r>
                      <a:r>
                        <a:rPr kumimoji="1" lang="en-US" altLang="ja-JP" baseline="0" dirty="0" smtClean="0"/>
                        <a:t> 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Sky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/detector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23 sky </a:t>
                      </a:r>
                      <a:r>
                        <a:rPr kumimoji="1" lang="en-US" altLang="ja-JP" dirty="0" err="1" smtClean="0"/>
                        <a:t>fibres</a:t>
                      </a:r>
                      <a:r>
                        <a:rPr kumimoji="1" lang="en-US" altLang="ja-JP" dirty="0" smtClean="0"/>
                        <a:t> plus 1 </a:t>
                      </a:r>
                      <a:r>
                        <a:rPr kumimoji="1" lang="en-US" altLang="ja-JP" dirty="0" err="1" smtClean="0"/>
                        <a:t>fibre</a:t>
                      </a:r>
                      <a:r>
                        <a:rPr kumimoji="1" lang="en-US" altLang="ja-JP" dirty="0" smtClean="0"/>
                        <a:t> gap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図 5" descr="F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4407430"/>
            <a:ext cx="1905000" cy="1871663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6502400" y="6273225"/>
            <a:ext cx="2449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N=61 bundle (Bryant et al. 2014, MNRAS 438, 869)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73094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Instrument setup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Starbugs</a:t>
            </a:r>
            <a:r>
              <a:rPr lang="en-US" dirty="0">
                <a:solidFill>
                  <a:srgbClr val="000000"/>
                </a:solidFill>
              </a:rPr>
              <a:t> unit will be </a:t>
            </a:r>
            <a:r>
              <a:rPr lang="en-US" dirty="0" smtClean="0">
                <a:solidFill>
                  <a:srgbClr val="000000"/>
                </a:solidFill>
              </a:rPr>
              <a:t>attached </a:t>
            </a:r>
            <a:r>
              <a:rPr lang="en-US" dirty="0">
                <a:solidFill>
                  <a:srgbClr val="000000"/>
                </a:solidFill>
              </a:rPr>
              <a:t>to the </a:t>
            </a:r>
            <a:r>
              <a:rPr lang="en-US" dirty="0" err="1">
                <a:solidFill>
                  <a:srgbClr val="000000"/>
                </a:solidFill>
              </a:rPr>
              <a:t>Cassegrain</a:t>
            </a:r>
            <a:r>
              <a:rPr lang="en-US" dirty="0">
                <a:solidFill>
                  <a:srgbClr val="000000"/>
                </a:solidFill>
              </a:rPr>
              <a:t> focus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r>
              <a:rPr lang="en-US" dirty="0">
                <a:solidFill>
                  <a:srgbClr val="000000"/>
                </a:solidFill>
              </a:rPr>
              <a:t>Spectrograph will be placed at the </a:t>
            </a:r>
            <a:r>
              <a:rPr lang="en-US" dirty="0" smtClean="0">
                <a:solidFill>
                  <a:srgbClr val="000000"/>
                </a:solidFill>
              </a:rPr>
              <a:t>observation </a:t>
            </a:r>
            <a:r>
              <a:rPr lang="en-US" dirty="0">
                <a:solidFill>
                  <a:srgbClr val="000000"/>
                </a:solidFill>
              </a:rPr>
              <a:t>floor </a:t>
            </a:r>
            <a:r>
              <a:rPr lang="en-US" dirty="0" smtClean="0">
                <a:solidFill>
                  <a:srgbClr val="000000"/>
                </a:solidFill>
              </a:rPr>
              <a:t>or at </a:t>
            </a:r>
            <a:r>
              <a:rPr lang="en-US" dirty="0" err="1" smtClean="0">
                <a:solidFill>
                  <a:srgbClr val="000000"/>
                </a:solidFill>
              </a:rPr>
              <a:t>Nasmyth</a:t>
            </a:r>
            <a:r>
              <a:rPr lang="en-US" dirty="0" smtClean="0">
                <a:solidFill>
                  <a:srgbClr val="000000"/>
                </a:solidFill>
              </a:rPr>
              <a:t> platform and </a:t>
            </a:r>
            <a:r>
              <a:rPr lang="en-US" dirty="0">
                <a:solidFill>
                  <a:srgbClr val="000000"/>
                </a:solidFill>
              </a:rPr>
              <a:t>connected to the </a:t>
            </a:r>
            <a:r>
              <a:rPr lang="en-US" dirty="0" err="1">
                <a:solidFill>
                  <a:srgbClr val="000000"/>
                </a:solidFill>
              </a:rPr>
              <a:t>starbugs</a:t>
            </a:r>
            <a:r>
              <a:rPr lang="en-US" dirty="0">
                <a:solidFill>
                  <a:srgbClr val="000000"/>
                </a:solidFill>
              </a:rPr>
              <a:t> with fibers. 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F-conversion might be necessary to reduce the F# (12.4</a:t>
            </a:r>
            <a:r>
              <a:rPr lang="en-US" dirty="0">
                <a:solidFill>
                  <a:srgbClr val="000000"/>
                </a:solidFill>
                <a:latin typeface="Wingdings"/>
              </a:rPr>
              <a:t>à</a:t>
            </a:r>
            <a:r>
              <a:rPr lang="en-US" dirty="0" smtClean="0">
                <a:solidFill>
                  <a:srgbClr val="000000"/>
                </a:solidFill>
                <a:latin typeface="Wingdings"/>
              </a:rPr>
              <a:t></a:t>
            </a:r>
            <a:r>
              <a:rPr lang="en-US" dirty="0" smtClean="0">
                <a:solidFill>
                  <a:srgbClr val="000000"/>
                </a:solidFill>
              </a:rPr>
              <a:t>(e.g. 3.0) </a:t>
            </a:r>
            <a:r>
              <a:rPr lang="en-US" dirty="0">
                <a:solidFill>
                  <a:srgbClr val="000000"/>
                </a:solidFill>
              </a:rPr>
              <a:t>and avoid the effect of FRD(?)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Throughput of the fiber will be </a:t>
            </a:r>
            <a:r>
              <a:rPr lang="en-US" dirty="0" smtClean="0">
                <a:solidFill>
                  <a:srgbClr val="000000"/>
                </a:solidFill>
              </a:rPr>
              <a:t>(e.g. 90%@NIR).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r>
              <a:rPr lang="en-US" dirty="0">
                <a:solidFill>
                  <a:srgbClr val="000000"/>
                </a:solidFill>
              </a:rPr>
              <a:t>Fiber will be connected to the fiber slit in the focal plane </a:t>
            </a:r>
            <a:r>
              <a:rPr lang="en-US" dirty="0" smtClean="0">
                <a:solidFill>
                  <a:srgbClr val="000000"/>
                </a:solidFill>
              </a:rPr>
              <a:t>module, which </a:t>
            </a:r>
            <a:r>
              <a:rPr lang="en-US" dirty="0">
                <a:solidFill>
                  <a:srgbClr val="000000"/>
                </a:solidFill>
              </a:rPr>
              <a:t>is placed in the cryogenic </a:t>
            </a:r>
            <a:r>
              <a:rPr lang="en-US" dirty="0" smtClean="0">
                <a:solidFill>
                  <a:srgbClr val="000000"/>
                </a:solidFill>
              </a:rPr>
              <a:t>condition.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Minimum spacing in </a:t>
            </a:r>
            <a:r>
              <a:rPr lang="en-US" dirty="0" smtClean="0">
                <a:solidFill>
                  <a:srgbClr val="000000"/>
                </a:solidFill>
              </a:rPr>
              <a:t>between fiber centers should be 4 pixels or larger and the minimum spacing between </a:t>
            </a: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 smtClean="0">
                <a:solidFill>
                  <a:srgbClr val="000000"/>
                </a:solidFill>
              </a:rPr>
              <a:t>90% EE diameter of each adjacent fiber </a:t>
            </a:r>
            <a:r>
              <a:rPr lang="en-US" dirty="0">
                <a:solidFill>
                  <a:srgbClr val="000000"/>
                </a:solidFill>
              </a:rPr>
              <a:t>should </a:t>
            </a:r>
            <a:r>
              <a:rPr lang="en-US" dirty="0" smtClean="0">
                <a:solidFill>
                  <a:srgbClr val="000000"/>
                </a:solidFill>
              </a:rPr>
              <a:t>be 1 pixel  </a:t>
            </a:r>
            <a:r>
              <a:rPr lang="en-US" dirty="0">
                <a:solidFill>
                  <a:srgbClr val="000000"/>
                </a:solidFill>
              </a:rPr>
              <a:t>or larger to </a:t>
            </a:r>
            <a:r>
              <a:rPr lang="en-US" dirty="0" smtClean="0">
                <a:solidFill>
                  <a:srgbClr val="000000"/>
                </a:solidFill>
              </a:rPr>
              <a:t>avoid significant cross-talk </a:t>
            </a:r>
            <a:r>
              <a:rPr lang="en-US" dirty="0">
                <a:solidFill>
                  <a:srgbClr val="000000"/>
                </a:solidFill>
              </a:rPr>
              <a:t>and ensure the accuracy of the sky </a:t>
            </a:r>
            <a:r>
              <a:rPr lang="en-US" dirty="0" smtClean="0">
                <a:solidFill>
                  <a:srgbClr val="000000"/>
                </a:solidFill>
              </a:rPr>
              <a:t>subtraction </a:t>
            </a:r>
            <a:r>
              <a:rPr lang="en-US" dirty="0">
                <a:solidFill>
                  <a:srgbClr val="000000"/>
                </a:solidFill>
              </a:rPr>
              <a:t>(&lt;0.5%? based on PFS study).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-conv. </a:t>
            </a:r>
            <a:r>
              <a:rPr lang="en-US" dirty="0" smtClean="0">
                <a:solidFill>
                  <a:srgbClr val="000000"/>
                </a:solidFill>
              </a:rPr>
              <a:t>optics </a:t>
            </a:r>
            <a:r>
              <a:rPr lang="en-US" dirty="0">
                <a:solidFill>
                  <a:srgbClr val="000000"/>
                </a:solidFill>
              </a:rPr>
              <a:t>in side of the FP module might be necessary to change the F# back to the original (12.4) or to the </a:t>
            </a:r>
            <a:r>
              <a:rPr lang="en-US" dirty="0" smtClean="0">
                <a:solidFill>
                  <a:srgbClr val="000000"/>
                </a:solidFill>
              </a:rPr>
              <a:t>optimum </a:t>
            </a:r>
            <a:r>
              <a:rPr lang="en-US" dirty="0">
                <a:solidFill>
                  <a:srgbClr val="000000"/>
                </a:solidFill>
              </a:rPr>
              <a:t>number for the spectrograph.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lvl="1"/>
            <a:endParaRPr lang="en-US" dirty="0" smtClean="0">
              <a:solidFill>
                <a:srgbClr val="000000"/>
              </a:solidFill>
              <a:effectLst/>
            </a:endParaRPr>
          </a:p>
          <a:p>
            <a:pPr lvl="1"/>
            <a:endParaRPr lang="en-US" dirty="0" smtClean="0">
              <a:solidFill>
                <a:srgbClr val="000000"/>
              </a:solidFill>
              <a:effectLst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80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Phase-I: </a:t>
            </a:r>
            <a:r>
              <a:rPr lang="en-US" dirty="0" err="1"/>
              <a:t>Starbug</a:t>
            </a:r>
            <a:r>
              <a:rPr lang="en-US" dirty="0" smtClean="0"/>
              <a:t>+ New MOIRCS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430"/>
            <a:ext cx="8229600" cy="559857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First light instrument for GLAO </a:t>
            </a:r>
            <a:endParaRPr lang="en-US" dirty="0" smtClean="0">
              <a:effectLst/>
            </a:endParaRPr>
          </a:p>
          <a:p>
            <a:pPr lvl="1"/>
            <a:r>
              <a:rPr lang="en-US" dirty="0"/>
              <a:t>Commissioning obs. will start from around </a:t>
            </a:r>
            <a:r>
              <a:rPr lang="en-US" dirty="0" smtClean="0"/>
              <a:t>2017?</a:t>
            </a:r>
          </a:p>
          <a:p>
            <a:pPr lvl="1"/>
            <a:r>
              <a:rPr lang="en-US" dirty="0" smtClean="0"/>
              <a:t>Observations with OH suppression 2020?. </a:t>
            </a:r>
            <a:endParaRPr lang="en-US" dirty="0" smtClean="0">
              <a:effectLst/>
            </a:endParaRPr>
          </a:p>
          <a:p>
            <a:r>
              <a:rPr lang="en-US" dirty="0">
                <a:solidFill>
                  <a:srgbClr val="000000"/>
                </a:solidFill>
              </a:rPr>
              <a:t>Number of bundles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fr-FR" dirty="0">
                <a:solidFill>
                  <a:srgbClr val="000000"/>
                </a:solidFill>
              </a:rPr>
              <a:t>(1) HK500, zJ500, R1300+BB(JHK</a:t>
            </a:r>
            <a:r>
              <a:rPr lang="fr-FR" dirty="0" smtClean="0">
                <a:solidFill>
                  <a:srgbClr val="000000"/>
                </a:solidFill>
              </a:rPr>
              <a:t>), VPH: 26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dirty="0" smtClean="0">
                <a:solidFill>
                  <a:srgbClr val="000000"/>
                </a:solidFill>
              </a:rPr>
              <a:t>(config 1); 52 (config 2); 16 (config 3)</a:t>
            </a:r>
          </a:p>
          <a:p>
            <a:pPr lvl="1" algn="just"/>
            <a:r>
              <a:rPr lang="fr-FR" dirty="0">
                <a:solidFill>
                  <a:srgbClr val="000000"/>
                </a:solidFill>
              </a:rPr>
              <a:t>(2) R1300 or VPH + </a:t>
            </a:r>
            <a:r>
              <a:rPr lang="fr-FR" dirty="0" smtClean="0">
                <a:solidFill>
                  <a:srgbClr val="000000"/>
                </a:solidFill>
              </a:rPr>
              <a:t>Narrow-</a:t>
            </a:r>
            <a:r>
              <a:rPr lang="fr-FR" dirty="0">
                <a:solidFill>
                  <a:srgbClr val="000000"/>
                </a:solidFill>
              </a:rPr>
              <a:t>band or Intermediate band </a:t>
            </a:r>
            <a:r>
              <a:rPr lang="fr-FR" dirty="0" err="1" smtClean="0">
                <a:solidFill>
                  <a:srgbClr val="000000"/>
                </a:solidFill>
              </a:rPr>
              <a:t>filters</a:t>
            </a:r>
            <a:r>
              <a:rPr lang="fr-FR" dirty="0" smtClean="0">
                <a:solidFill>
                  <a:srgbClr val="000000"/>
                </a:solidFill>
              </a:rPr>
              <a:t>: 78 </a:t>
            </a:r>
            <a:r>
              <a:rPr lang="fr-FR" dirty="0">
                <a:solidFill>
                  <a:srgbClr val="000000"/>
                </a:solidFill>
              </a:rPr>
              <a:t>(config 1); </a:t>
            </a:r>
            <a:r>
              <a:rPr lang="fr-FR" dirty="0" smtClean="0">
                <a:solidFill>
                  <a:srgbClr val="000000"/>
                </a:solidFill>
              </a:rPr>
              <a:t>156 </a:t>
            </a:r>
            <a:r>
              <a:rPr lang="fr-FR" dirty="0">
                <a:solidFill>
                  <a:srgbClr val="000000"/>
                </a:solidFill>
              </a:rPr>
              <a:t>(config 2); </a:t>
            </a:r>
            <a:r>
              <a:rPr lang="fr-FR" dirty="0" smtClean="0">
                <a:solidFill>
                  <a:srgbClr val="000000"/>
                </a:solidFill>
              </a:rPr>
              <a:t>48 </a:t>
            </a:r>
            <a:r>
              <a:rPr lang="fr-FR" dirty="0">
                <a:solidFill>
                  <a:srgbClr val="000000"/>
                </a:solidFill>
              </a:rPr>
              <a:t>(config 3</a:t>
            </a:r>
            <a:r>
              <a:rPr lang="fr-FR" dirty="0" smtClean="0">
                <a:solidFill>
                  <a:srgbClr val="000000"/>
                </a:solidFill>
              </a:rPr>
              <a:t>)</a:t>
            </a:r>
          </a:p>
          <a:p>
            <a:pPr lvl="1" algn="just"/>
            <a:endParaRPr lang="fr-FR" dirty="0">
              <a:solidFill>
                <a:srgbClr val="000000"/>
              </a:solidFill>
            </a:endParaRPr>
          </a:p>
          <a:p>
            <a:pPr lvl="1" algn="just"/>
            <a:endParaRPr lang="fr-FR" dirty="0">
              <a:solidFill>
                <a:srgbClr val="000000"/>
              </a:solidFill>
            </a:endParaRPr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algn="just"/>
            <a:r>
              <a:rPr lang="fr-FR" dirty="0" smtClean="0"/>
              <a:t>Sensitivity: 60-70% </a:t>
            </a:r>
            <a:r>
              <a:rPr lang="fr-FR" dirty="0"/>
              <a:t>of MOSFIRE/</a:t>
            </a:r>
            <a:r>
              <a:rPr lang="fr-FR" dirty="0" err="1"/>
              <a:t>Keck</a:t>
            </a:r>
            <a:r>
              <a:rPr lang="fr-FR" dirty="0"/>
              <a:t> </a:t>
            </a:r>
            <a:r>
              <a:rPr lang="fr-FR" dirty="0" smtClean="0"/>
              <a:t>(MOIRCS VPH </a:t>
            </a:r>
            <a:r>
              <a:rPr lang="fr-FR" dirty="0" err="1" smtClean="0"/>
              <a:t>only</a:t>
            </a:r>
            <a:r>
              <a:rPr lang="fr-FR" dirty="0"/>
              <a:t>) </a:t>
            </a:r>
            <a:endParaRPr lang="fr-FR" dirty="0" smtClean="0"/>
          </a:p>
          <a:p>
            <a:pPr algn="just"/>
            <a:r>
              <a:rPr lang="fr-FR" dirty="0" smtClean="0"/>
              <a:t>Sensitivity</a:t>
            </a:r>
            <a:r>
              <a:rPr lang="fr-FR" dirty="0"/>
              <a:t>:  </a:t>
            </a:r>
            <a:r>
              <a:rPr lang="fr-FR" dirty="0" smtClean="0"/>
              <a:t>75- 85% </a:t>
            </a:r>
            <a:r>
              <a:rPr lang="fr-FR" dirty="0"/>
              <a:t>of </a:t>
            </a:r>
            <a:r>
              <a:rPr lang="fr-FR" dirty="0" smtClean="0"/>
              <a:t>KMOS/VLT (MOIRCS VPH </a:t>
            </a:r>
            <a:r>
              <a:rPr lang="fr-FR" dirty="0" err="1"/>
              <a:t>only</a:t>
            </a:r>
            <a:r>
              <a:rPr lang="fr-FR" dirty="0" smtClean="0"/>
              <a:t>)</a:t>
            </a:r>
          </a:p>
          <a:p>
            <a:pPr algn="just"/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multiply</a:t>
            </a:r>
            <a:r>
              <a:rPr lang="fr-FR" dirty="0" smtClean="0"/>
              <a:t> by 70-80% </a:t>
            </a:r>
            <a:r>
              <a:rPr lang="fr-FR" dirty="0" err="1" smtClean="0"/>
              <a:t>efficency</a:t>
            </a:r>
            <a:r>
              <a:rPr lang="fr-FR" dirty="0" smtClean="0"/>
              <a:t> for </a:t>
            </a:r>
            <a:r>
              <a:rPr lang="fr-FR" dirty="0" err="1" smtClean="0"/>
              <a:t>fiber</a:t>
            </a:r>
            <a:r>
              <a:rPr lang="fr-FR" dirty="0" smtClean="0"/>
              <a:t> system</a:t>
            </a:r>
          </a:p>
          <a:p>
            <a:pPr algn="just"/>
            <a:r>
              <a:rPr lang="fr-FR" dirty="0" smtClean="0"/>
              <a:t>MOIRCS </a:t>
            </a:r>
            <a:r>
              <a:rPr lang="fr-FR" dirty="0" err="1" smtClean="0"/>
              <a:t>will</a:t>
            </a:r>
            <a:r>
              <a:rPr lang="fr-FR" dirty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/>
              <a:t>moved</a:t>
            </a:r>
            <a:r>
              <a:rPr lang="fr-FR" dirty="0"/>
              <a:t> to the </a:t>
            </a:r>
            <a:r>
              <a:rPr lang="fr-FR" dirty="0" smtClean="0"/>
              <a:t>observation </a:t>
            </a:r>
            <a:r>
              <a:rPr lang="fr-FR" dirty="0" err="1" smtClean="0"/>
              <a:t>floor</a:t>
            </a:r>
            <a:r>
              <a:rPr lang="fr-FR" dirty="0" smtClean="0"/>
              <a:t> or </a:t>
            </a:r>
            <a:r>
              <a:rPr lang="fr-FR" dirty="0" err="1" smtClean="0"/>
              <a:t>Nasmyth</a:t>
            </a:r>
            <a:r>
              <a:rPr lang="fr-FR" dirty="0" smtClean="0"/>
              <a:t> </a:t>
            </a:r>
            <a:r>
              <a:rPr lang="fr-FR" dirty="0" err="1" smtClean="0"/>
              <a:t>platform</a:t>
            </a:r>
            <a:r>
              <a:rPr lang="fr-FR" dirty="0" smtClean="0"/>
              <a:t> </a:t>
            </a:r>
            <a:r>
              <a:rPr lang="fr-FR" dirty="0"/>
              <a:t>and </a:t>
            </a:r>
            <a:r>
              <a:rPr lang="fr-FR" dirty="0" err="1"/>
              <a:t>connected</a:t>
            </a:r>
            <a:r>
              <a:rPr lang="fr-FR" dirty="0"/>
              <a:t> to the </a:t>
            </a:r>
            <a:r>
              <a:rPr lang="fr-FR" dirty="0" err="1"/>
              <a:t>starbugs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fibers</a:t>
            </a:r>
            <a:r>
              <a:rPr lang="fr-FR" dirty="0"/>
              <a:t>. </a:t>
            </a:r>
            <a:endParaRPr lang="fr-FR" dirty="0" smtClean="0">
              <a:effectLst/>
            </a:endParaRPr>
          </a:p>
          <a:p>
            <a:pPr algn="just"/>
            <a:r>
              <a:rPr lang="fr-FR" dirty="0"/>
              <a:t>Focal plane unit of MOIRCS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modified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as to </a:t>
            </a:r>
            <a:r>
              <a:rPr lang="fr-FR" dirty="0" err="1"/>
              <a:t>feed</a:t>
            </a:r>
            <a:r>
              <a:rPr lang="fr-FR" dirty="0"/>
              <a:t> the light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slits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fibers</a:t>
            </a:r>
            <a:r>
              <a:rPr lang="fr-FR" dirty="0"/>
              <a:t>. </a:t>
            </a:r>
            <a:endParaRPr lang="fr-FR" dirty="0" smtClean="0">
              <a:effectLst/>
            </a:endParaRPr>
          </a:p>
          <a:p>
            <a:pPr marL="0" indent="0" algn="just">
              <a:buNone/>
            </a:pPr>
            <a:endParaRPr lang="fr-FR" dirty="0" smtClean="0"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26" y="2928814"/>
            <a:ext cx="7189854" cy="179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07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</TotalTime>
  <Words>1102</Words>
  <Application>Microsoft Office PowerPoint</Application>
  <PresentationFormat>On-screen Show (4:3)</PresentationFormat>
  <Paragraphs>172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Office Theme</vt:lpstr>
      <vt:lpstr>GLAO instrument specifications and sensitivities </vt:lpstr>
      <vt:lpstr>Simulated instruments as of 2013 </vt:lpstr>
      <vt:lpstr>New Instrument Plan </vt:lpstr>
      <vt:lpstr>Fibre throughput model fibre only, no coupling losses or FRD</vt:lpstr>
      <vt:lpstr>Fibre Bundle Configuration (1)</vt:lpstr>
      <vt:lpstr>Fibre Bundle Configuration (2)</vt:lpstr>
      <vt:lpstr>Fibre Bundle Configuration (3)</vt:lpstr>
      <vt:lpstr>Instrument setup </vt:lpstr>
      <vt:lpstr>Phase-I: Starbug+ New MOIRCS </vt:lpstr>
      <vt:lpstr>Phase-II: Starbug +new dedicated instrument </vt:lpstr>
      <vt:lpstr>Sensitivity comparison with MOSFIRE</vt:lpstr>
      <vt:lpstr>Sensitivity Improvement of MOIRCS</vt:lpstr>
      <vt:lpstr>Sensitivity comparison with MOSFIRE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GLAO instrument specifications and sensitivities</dc:title>
  <dc:creator>Hayano Yutaka</dc:creator>
  <cp:lastModifiedBy>ikuru iwata</cp:lastModifiedBy>
  <cp:revision>37</cp:revision>
  <cp:lastPrinted>2014-07-03T03:27:13Z</cp:lastPrinted>
  <dcterms:created xsi:type="dcterms:W3CDTF">2014-07-02T03:18:38Z</dcterms:created>
  <dcterms:modified xsi:type="dcterms:W3CDTF">2014-07-16T06:16:10Z</dcterms:modified>
</cp:coreProperties>
</file>