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257" r:id="rId2"/>
    <p:sldId id="435" r:id="rId3"/>
    <p:sldId id="445" r:id="rId4"/>
    <p:sldId id="446" r:id="rId5"/>
    <p:sldId id="447" r:id="rId6"/>
    <p:sldId id="421" r:id="rId7"/>
    <p:sldId id="422" r:id="rId8"/>
    <p:sldId id="423" r:id="rId9"/>
    <p:sldId id="424" r:id="rId10"/>
    <p:sldId id="431" r:id="rId11"/>
    <p:sldId id="461" r:id="rId12"/>
    <p:sldId id="459" r:id="rId13"/>
    <p:sldId id="470" r:id="rId14"/>
    <p:sldId id="460" r:id="rId15"/>
    <p:sldId id="429" r:id="rId16"/>
    <p:sldId id="430" r:id="rId17"/>
    <p:sldId id="457" r:id="rId18"/>
    <p:sldId id="469" r:id="rId19"/>
    <p:sldId id="449" r:id="rId20"/>
    <p:sldId id="450" r:id="rId21"/>
    <p:sldId id="451" r:id="rId22"/>
    <p:sldId id="452" r:id="rId23"/>
    <p:sldId id="453" r:id="rId24"/>
    <p:sldId id="466" r:id="rId25"/>
    <p:sldId id="454" r:id="rId26"/>
    <p:sldId id="4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D1B095"/>
    <a:srgbClr val="00FFFF"/>
    <a:srgbClr val="D1677B"/>
    <a:srgbClr val="D192C9"/>
    <a:srgbClr val="FF6666"/>
    <a:srgbClr val="FF586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50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FD9E1-5DA8-AC44-8A5A-797D7BCB8AD5}" type="datetimeFigureOut">
              <a:rPr kumimoji="1" lang="ja-JP" altLang="en-US" smtClean="0"/>
              <a:t>2014/07/28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79E6E-C4E4-F148-AC6B-9124B387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15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604A30FE-20E2-934D-BC63-7EF42E35E8B9}" type="slidenum">
              <a:rPr lang="en-US" altLang="ja-JP" sz="1200">
                <a:latin typeface="Arial" charset="0"/>
              </a:rPr>
              <a:pPr/>
              <a:t>2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 anchor="b"/>
          <a:lstStyle>
            <a:lvl1pPr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r" eaLnBrk="1" hangingPunct="1"/>
            <a:fld id="{CB101C0F-7858-1545-85D1-717A4262C755}" type="slidenum">
              <a:rPr lang="en-US" altLang="ja-JP" sz="1200">
                <a:effectLst/>
                <a:latin typeface="Times New Roman" charset="0"/>
              </a:rPr>
              <a:pPr algn="r" eaLnBrk="1" hangingPunct="1"/>
              <a:t>2</a:t>
            </a:fld>
            <a:endParaRPr lang="en-US" altLang="ja-JP" sz="1200">
              <a:effectLst/>
              <a:latin typeface="Times New Roman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6"/>
            <a:ext cx="5027920" cy="4114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807" tIns="45903" rIns="91807" bIns="45903"/>
          <a:lstStyle/>
          <a:p>
            <a:endParaRPr lang="ja-JP" altLang="en-US" dirty="0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9086-A778-934B-A5A9-5C5A5FD3144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91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F7BF9FA5-1CB2-554E-B8F4-CE321F5AE75B}" type="slidenum">
              <a:rPr lang="en-US" altLang="ja-JP" sz="1200">
                <a:latin typeface="Arial" charset="0"/>
              </a:rPr>
              <a:pPr/>
              <a:t>7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7"/>
            <a:ext cx="5027920" cy="41156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479BEA51-CA04-2D4E-ABCC-0A0E68710EF0}" type="slidenum">
              <a:rPr lang="en-US" altLang="ja-JP" sz="1200">
                <a:latin typeface="Arial" charset="0"/>
              </a:rPr>
              <a:pPr/>
              <a:t>16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 anchor="b"/>
          <a:lstStyle>
            <a:lvl1pPr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r" eaLnBrk="1" hangingPunct="1"/>
            <a:fld id="{F8046720-8ABA-FB46-A0CA-1F7A66D077EE}" type="slidenum">
              <a:rPr lang="en-US" altLang="ja-JP" sz="1200">
                <a:effectLst/>
                <a:latin typeface="Times New Roman" charset="0"/>
              </a:rPr>
              <a:pPr algn="r" eaLnBrk="1" hangingPunct="1"/>
              <a:t>16</a:t>
            </a:fld>
            <a:endParaRPr lang="en-US" altLang="ja-JP" sz="1200">
              <a:effectLst/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6"/>
            <a:ext cx="5027920" cy="4114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807" tIns="45903" rIns="91807" bIns="45903"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fld id="{F7BF9FA5-1CB2-554E-B8F4-CE321F5AE75B}" type="slidenum">
              <a:rPr lang="en-US" altLang="ja-JP" sz="1200">
                <a:latin typeface="Arial" charset="0"/>
              </a:rPr>
              <a:pPr/>
              <a:t>18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7"/>
            <a:ext cx="5027920" cy="41156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9E6E-C4E4-F148-AC6B-9124B387FDB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65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2014年 7月 28日 月曜日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2014年 7月 28日 月曜日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2014年 7月 28日 月曜日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422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22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57200" y="4175125"/>
            <a:ext cx="4038600" cy="2422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4175125"/>
            <a:ext cx="4038600" cy="2422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486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2014年 7月 28日 月曜日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2014年 7月 28日 月曜日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2014年 7月 28日 月曜日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2014年 7月 28日 月曜日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2014年 7月 28日 月曜日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2014年 7月 28日 月曜日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2014年 7月 28日 月曜日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2014年 7月 28日 月曜日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2014年 7月 28日 月曜日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kumimoji="1"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kumimoji="1"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3694" y="970525"/>
            <a:ext cx="8719140" cy="2299222"/>
          </a:xfrm>
        </p:spPr>
        <p:txBody>
          <a:bodyPr/>
          <a:lstStyle/>
          <a:p>
            <a:pPr algn="ctr"/>
            <a:r>
              <a:rPr kumimoji="1" lang="en-US" altLang="ja-JP" sz="44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Microscopic views of galaxy formation and environmental effects with ULTIMATE-Subaru</a:t>
            </a:r>
            <a:endParaRPr kumimoji="1" lang="ja-JP" altLang="en-US" sz="44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タイトル 2"/>
          <p:cNvSpPr txBox="1">
            <a:spLocks/>
          </p:cNvSpPr>
          <p:nvPr/>
        </p:nvSpPr>
        <p:spPr>
          <a:xfrm>
            <a:off x="416902" y="4654334"/>
            <a:ext cx="8276149" cy="830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3600" b="1" dirty="0" smtClean="0"/>
              <a:t>Yusei Koyama (ISAS/JAXA)</a:t>
            </a:r>
            <a:endParaRPr lang="ja-JP" altLang="en-US" sz="36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7487" y="725766"/>
            <a:ext cx="7442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Subaru GLAO-WS (2014/7/29, </a:t>
            </a:r>
            <a:r>
              <a:rPr kumimoji="1" lang="en-US" altLang="ja-JP" sz="2200" b="1" dirty="0" err="1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Mitaka</a:t>
            </a:r>
            <a:r>
              <a:rPr kumimoji="1" lang="en-US" altLang="ja-JP" sz="22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kumimoji="1" lang="ja-JP" altLang="en-US" sz="22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982381" y="5665168"/>
            <a:ext cx="712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4000" b="1" dirty="0">
                <a:solidFill>
                  <a:srgbClr val="00FF00"/>
                </a:solidFill>
                <a:effectLst/>
                <a:latin typeface="Apple Chancery" charset="0"/>
                <a:cs typeface="Apple Chancery" charset="0"/>
              </a:rPr>
              <a:t>M</a:t>
            </a:r>
            <a:r>
              <a:rPr kumimoji="0" lang="en-US" altLang="ja-JP" sz="4000" b="1" dirty="0">
                <a:solidFill>
                  <a:srgbClr val="FF66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000" b="1" dirty="0">
                <a:solidFill>
                  <a:srgbClr val="FFFF00"/>
                </a:solidFill>
                <a:effectLst/>
                <a:latin typeface="Apple Chancery" charset="0"/>
                <a:cs typeface="Apple Chancery" charset="0"/>
              </a:rPr>
              <a:t>H</a:t>
            </a:r>
            <a:r>
              <a:rPr kumimoji="0" lang="en-US" altLang="ja-JP" sz="4000" b="1" dirty="0">
                <a:solidFill>
                  <a:srgbClr val="00FF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000" b="1" dirty="0">
                <a:solidFill>
                  <a:srgbClr val="FF3399"/>
                </a:solidFill>
                <a:effectLst/>
                <a:latin typeface="Apple Chancery" charset="0"/>
                <a:cs typeface="Apple Chancery" charset="0"/>
              </a:rPr>
              <a:t>L</a:t>
            </a:r>
            <a:r>
              <a:rPr kumimoji="0" lang="en-US" altLang="ja-JP" sz="4000" b="1" dirty="0">
                <a:solidFill>
                  <a:srgbClr val="CC99FF"/>
                </a:solidFill>
                <a:effectLst/>
                <a:latin typeface="Apple Chancery" charset="0"/>
                <a:cs typeface="Apple Chancery" charset="0"/>
              </a:rPr>
              <a:t>O</a:t>
            </a:r>
            <a:r>
              <a:rPr kumimoji="0" lang="en-US" altLang="ja-JP" sz="4000" b="1" dirty="0">
                <a:effectLst/>
                <a:latin typeface="Apple Chancery" charset="0"/>
                <a:cs typeface="Apple Chancery" charset="0"/>
              </a:rPr>
              <a:t>-Subaru collaboration</a:t>
            </a:r>
            <a:endParaRPr kumimoji="0" lang="ja-JP" altLang="en-US" sz="4000" b="1" dirty="0">
              <a:effectLst/>
              <a:latin typeface="Apple Chancery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361522" y="5665168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31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36096" y="-207730"/>
            <a:ext cx="8697158" cy="914400"/>
          </a:xfrm>
        </p:spPr>
        <p:txBody>
          <a:bodyPr/>
          <a:lstStyle/>
          <a:p>
            <a:pPr algn="ctr"/>
            <a:r>
              <a:rPr lang="en-US" altLang="ja-JP" sz="3600" dirty="0" smtClean="0"/>
              <a:t>Dust extinction vs. environment (</a:t>
            </a:r>
            <a:r>
              <a:rPr lang="en-US" altLang="ja-JP" sz="3600" i="1" dirty="0" smtClean="0"/>
              <a:t>z=0.4</a:t>
            </a:r>
            <a:r>
              <a:rPr lang="en-US" altLang="ja-JP" sz="3600" dirty="0" smtClean="0"/>
              <a:t>)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468"/>
          <a:stretch/>
        </p:blipFill>
        <p:spPr>
          <a:xfrm>
            <a:off x="2935656" y="1366740"/>
            <a:ext cx="6026273" cy="4897450"/>
          </a:xfrm>
          <a:prstGeom prst="rect">
            <a:avLst/>
          </a:prstGeom>
        </p:spPr>
      </p:pic>
      <p:sp>
        <p:nvSpPr>
          <p:cNvPr id="6" name="テキスト ボックス 39"/>
          <p:cNvSpPr txBox="1">
            <a:spLocks noChangeArrowheads="1"/>
          </p:cNvSpPr>
          <p:nvPr/>
        </p:nvSpPr>
        <p:spPr bwMode="auto">
          <a:xfrm>
            <a:off x="5694342" y="6317284"/>
            <a:ext cx="327799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000" i="1" dirty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2013b)</a:t>
            </a:r>
            <a:endParaRPr lang="en-US" altLang="ja-JP" sz="2000" i="1" dirty="0">
              <a:solidFill>
                <a:srgbClr val="FFFFFF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848" y="845731"/>
            <a:ext cx="858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Higher dust extinction (different SF mode) in high-density </a:t>
            </a:r>
            <a:r>
              <a:rPr kumimoji="1" lang="en-US" altLang="ja-JP" sz="2400" dirty="0" err="1" smtClean="0">
                <a:solidFill>
                  <a:srgbClr val="FFFF00"/>
                </a:solidFill>
                <a:latin typeface="Candara"/>
                <a:cs typeface="Candara"/>
              </a:rPr>
              <a:t>env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?</a:t>
            </a:r>
            <a:endParaRPr kumimoji="1" lang="ja-JP" altLang="en-US" sz="2400" dirty="0">
              <a:latin typeface="Candara"/>
              <a:cs typeface="Candara"/>
            </a:endParaRPr>
          </a:p>
        </p:txBody>
      </p:sp>
      <p:sp>
        <p:nvSpPr>
          <p:cNvPr id="9" name="テキスト ボックス 39"/>
          <p:cNvSpPr txBox="1">
            <a:spLocks noChangeArrowheads="1"/>
          </p:cNvSpPr>
          <p:nvPr/>
        </p:nvSpPr>
        <p:spPr bwMode="auto">
          <a:xfrm>
            <a:off x="3701236" y="1701121"/>
            <a:ext cx="2629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b="1" i="1" dirty="0">
                <a:solidFill>
                  <a:schemeClr val="bg1"/>
                </a:solidFill>
                <a:latin typeface="Times" charset="0"/>
                <a:cs typeface="Times" charset="0"/>
              </a:rPr>
              <a:t>z</a:t>
            </a:r>
            <a:r>
              <a:rPr lang="en-US" altLang="ja-JP" sz="2800" b="1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=0.4 sample</a:t>
            </a:r>
            <a:endParaRPr lang="en-US" altLang="ja-JP" sz="2800" b="1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6254752" y="1411947"/>
            <a:ext cx="2518830" cy="804234"/>
          </a:xfrm>
          <a:prstGeom prst="wedgeRectCallout">
            <a:avLst>
              <a:gd name="adj1" fmla="val -28685"/>
              <a:gd name="adj2" fmla="val 88819"/>
            </a:avLst>
          </a:prstGeom>
          <a:solidFill>
            <a:srgbClr val="D192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39"/>
          <p:cNvSpPr txBox="1">
            <a:spLocks noChangeArrowheads="1"/>
          </p:cNvSpPr>
          <p:nvPr/>
        </p:nvSpPr>
        <p:spPr bwMode="auto">
          <a:xfrm>
            <a:off x="6207774" y="1363394"/>
            <a:ext cx="26290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A(H</a:t>
            </a:r>
            <a:r>
              <a:rPr lang="en-US" altLang="ja-JP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) from</a:t>
            </a:r>
          </a:p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SFR(IR)/SFR(H</a:t>
            </a:r>
            <a:r>
              <a:rPr lang="en-US" altLang="ja-JP" i="1" dirty="0" smtClean="0">
                <a:solidFill>
                  <a:schemeClr val="bg1"/>
                </a:solidFill>
                <a:effectLst/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)</a:t>
            </a:r>
            <a:endParaRPr lang="en-US" altLang="ja-JP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12" name="四角形吹き出し 11"/>
          <p:cNvSpPr/>
          <p:nvPr/>
        </p:nvSpPr>
        <p:spPr>
          <a:xfrm flipV="1">
            <a:off x="1964663" y="5199675"/>
            <a:ext cx="2629041" cy="1117609"/>
          </a:xfrm>
          <a:prstGeom prst="wedgeRectCallout">
            <a:avLst>
              <a:gd name="adj1" fmla="val 44354"/>
              <a:gd name="adj2" fmla="val 1021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39"/>
          <p:cNvSpPr txBox="1">
            <a:spLocks noChangeArrowheads="1"/>
          </p:cNvSpPr>
          <p:nvPr/>
        </p:nvSpPr>
        <p:spPr bwMode="auto">
          <a:xfrm>
            <a:off x="1873515" y="5194045"/>
            <a:ext cx="262904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A(H</a:t>
            </a:r>
            <a:r>
              <a:rPr lang="en-US" altLang="ja-JP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) from</a:t>
            </a:r>
          </a:p>
          <a:p>
            <a:pPr algn="ctr" eaLnBrk="1" hangingPunct="1"/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A(H</a:t>
            </a:r>
            <a:r>
              <a:rPr lang="en-US" altLang="ja-JP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)-M</a:t>
            </a:r>
            <a:r>
              <a:rPr lang="en-US" altLang="ja-JP" sz="1400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★</a:t>
            </a:r>
            <a:r>
              <a:rPr lang="en-US" altLang="ja-JP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 relation</a:t>
            </a:r>
          </a:p>
          <a:p>
            <a:pPr algn="ctr" eaLnBrk="1" hangingPunct="1"/>
            <a:r>
              <a:rPr lang="en-US" altLang="ja-JP" sz="2000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(Garn &amp; Best 2010)</a:t>
            </a:r>
            <a:endParaRPr lang="en-US" altLang="ja-JP" sz="2000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345944" y="834782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2" y="1421868"/>
            <a:ext cx="2753320" cy="2376145"/>
          </a:xfrm>
          <a:prstGeom prst="rect">
            <a:avLst/>
          </a:prstGeom>
        </p:spPr>
      </p:pic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74336" y="3798013"/>
            <a:ext cx="2810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(Garn &amp; Best 2010)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373346" y="2708476"/>
            <a:ext cx="1220358" cy="1448948"/>
          </a:xfrm>
          <a:prstGeom prst="straightConnector1">
            <a:avLst/>
          </a:prstGeom>
          <a:ln w="28575" cmpd="sng">
            <a:solidFill>
              <a:srgbClr val="00FF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252205" y="2381078"/>
            <a:ext cx="1121141" cy="327398"/>
          </a:xfrm>
          <a:prstGeom prst="line">
            <a:avLst/>
          </a:prstGeom>
          <a:ln w="28575" cmpd="sng">
            <a:solidFill>
              <a:srgbClr val="00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84620" y="1318429"/>
            <a:ext cx="265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A</a:t>
            </a:r>
            <a:r>
              <a:rPr kumimoji="1" lang="en-US" altLang="ja-JP" sz="1200" dirty="0" err="1" smtClean="0">
                <a:solidFill>
                  <a:schemeClr val="bg1"/>
                </a:solidFill>
              </a:rPr>
              <a:t>H</a:t>
            </a:r>
            <a:r>
              <a:rPr kumimoji="1" lang="en-US" altLang="ja-JP" sz="12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dirty="0" smtClean="0">
                <a:solidFill>
                  <a:schemeClr val="bg1"/>
                </a:solidFill>
              </a:rPr>
              <a:t>-M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★</a:t>
            </a:r>
            <a:r>
              <a:rPr kumimoji="1" lang="en-US" altLang="ja-JP" dirty="0" smtClean="0">
                <a:solidFill>
                  <a:schemeClr val="bg1"/>
                </a:solidFill>
              </a:rPr>
              <a:t> relation (z=0)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66764" y="-89041"/>
            <a:ext cx="8425374" cy="914400"/>
          </a:xfrm>
        </p:spPr>
        <p:txBody>
          <a:bodyPr/>
          <a:lstStyle/>
          <a:p>
            <a:pPr algn="ctr"/>
            <a:r>
              <a:rPr kumimoji="1" lang="en-US" altLang="ja-JP" sz="4400" dirty="0" smtClean="0"/>
              <a:t>Red star-forming galaxies</a:t>
            </a:r>
            <a:endParaRPr kumimoji="1" lang="ja-JP" altLang="en-US" sz="4400" dirty="0"/>
          </a:p>
        </p:txBody>
      </p:sp>
      <p:pic>
        <p:nvPicPr>
          <p:cNvPr id="5" name="図 4" descr="CL0939_koyama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 r="1851" b="18675"/>
          <a:stretch/>
        </p:blipFill>
        <p:spPr>
          <a:xfrm>
            <a:off x="95481" y="1664084"/>
            <a:ext cx="4581509" cy="43620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12" y="1683180"/>
            <a:ext cx="4208706" cy="4334884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495076" y="6104628"/>
            <a:ext cx="2767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i="1" dirty="0" smtClean="0">
                <a:solidFill>
                  <a:srgbClr val="FFFFFF"/>
                </a:solidFill>
                <a:latin typeface="+mj-lt"/>
                <a:cs typeface="Times"/>
              </a:rPr>
              <a:t>(Koyama et al. 2011)</a:t>
            </a:r>
            <a:endParaRPr lang="ja-JP" altLang="en-US" sz="2000" i="1" dirty="0">
              <a:solidFill>
                <a:srgbClr val="FFFFFF"/>
              </a:solidFill>
              <a:effectLst/>
              <a:latin typeface="+mj-lt"/>
              <a:cs typeface="Times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348462" y="2204103"/>
            <a:ext cx="11466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b="1" i="1" dirty="0" err="1" smtClean="0">
                <a:solidFill>
                  <a:schemeClr val="bg1"/>
                </a:solidFill>
                <a:latin typeface="Times"/>
                <a:cs typeface="Times"/>
              </a:rPr>
              <a:t>Rc</a:t>
            </a:r>
            <a:r>
              <a:rPr lang="en-US" altLang="ja-JP" sz="1400" b="1" i="1" dirty="0" smtClean="0">
                <a:solidFill>
                  <a:schemeClr val="bg1"/>
                </a:solidFill>
                <a:latin typeface="Times"/>
                <a:cs typeface="Times"/>
              </a:rPr>
              <a:t>&lt;0.5 </a:t>
            </a:r>
            <a:r>
              <a:rPr lang="en-US" altLang="ja-JP" sz="1400" b="1" i="1" dirty="0" err="1" smtClean="0">
                <a:solidFill>
                  <a:schemeClr val="bg1"/>
                </a:solidFill>
                <a:latin typeface="Times"/>
                <a:cs typeface="Times"/>
              </a:rPr>
              <a:t>Mpc</a:t>
            </a:r>
            <a:endParaRPr lang="ja-JP" altLang="en-US" sz="1400" b="1" i="1" dirty="0">
              <a:solidFill>
                <a:schemeClr val="bg1"/>
              </a:solidFill>
              <a:effectLst/>
              <a:latin typeface="Times"/>
              <a:cs typeface="Time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348461" y="2947898"/>
            <a:ext cx="15052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b="1" i="1" dirty="0" smtClean="0">
                <a:solidFill>
                  <a:schemeClr val="bg1"/>
                </a:solidFill>
                <a:latin typeface="Times"/>
                <a:cs typeface="Times"/>
              </a:rPr>
              <a:t>0.5&lt;</a:t>
            </a:r>
            <a:r>
              <a:rPr lang="en-US" altLang="ja-JP" sz="1400" b="1" i="1" dirty="0" err="1" smtClean="0">
                <a:solidFill>
                  <a:schemeClr val="bg1"/>
                </a:solidFill>
                <a:latin typeface="Times"/>
                <a:cs typeface="Times"/>
              </a:rPr>
              <a:t>Rc</a:t>
            </a:r>
            <a:r>
              <a:rPr lang="en-US" altLang="ja-JP" sz="1400" b="1" i="1" dirty="0" smtClean="0">
                <a:solidFill>
                  <a:schemeClr val="bg1"/>
                </a:solidFill>
                <a:latin typeface="Times"/>
                <a:cs typeface="Times"/>
              </a:rPr>
              <a:t>&lt;1.0 </a:t>
            </a:r>
            <a:r>
              <a:rPr lang="en-US" altLang="ja-JP" sz="1400" b="1" i="1" dirty="0" err="1" smtClean="0">
                <a:solidFill>
                  <a:schemeClr val="bg1"/>
                </a:solidFill>
                <a:latin typeface="Times"/>
                <a:cs typeface="Times"/>
              </a:rPr>
              <a:t>Mpc</a:t>
            </a:r>
            <a:endParaRPr lang="ja-JP" altLang="en-US" sz="1400" b="1" i="1" dirty="0">
              <a:solidFill>
                <a:schemeClr val="bg1"/>
              </a:solidFill>
              <a:effectLst/>
              <a:latin typeface="Times"/>
              <a:cs typeface="Times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374839" y="3652913"/>
            <a:ext cx="15052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b="1" i="1" dirty="0" smtClean="0">
                <a:solidFill>
                  <a:schemeClr val="bg1"/>
                </a:solidFill>
                <a:latin typeface="Times"/>
                <a:cs typeface="Times"/>
              </a:rPr>
              <a:t>1.0&lt;</a:t>
            </a:r>
            <a:r>
              <a:rPr lang="en-US" altLang="ja-JP" sz="1400" b="1" i="1" dirty="0" err="1" smtClean="0">
                <a:solidFill>
                  <a:schemeClr val="bg1"/>
                </a:solidFill>
                <a:latin typeface="Times"/>
                <a:cs typeface="Times"/>
              </a:rPr>
              <a:t>Rc</a:t>
            </a:r>
            <a:r>
              <a:rPr lang="en-US" altLang="ja-JP" sz="1400" b="1" i="1" dirty="0" smtClean="0">
                <a:solidFill>
                  <a:schemeClr val="bg1"/>
                </a:solidFill>
                <a:latin typeface="Times"/>
                <a:cs typeface="Times"/>
              </a:rPr>
              <a:t>&lt;1.5 </a:t>
            </a:r>
            <a:r>
              <a:rPr lang="en-US" altLang="ja-JP" sz="1400" b="1" i="1" dirty="0" err="1" smtClean="0">
                <a:solidFill>
                  <a:schemeClr val="bg1"/>
                </a:solidFill>
                <a:latin typeface="Times"/>
                <a:cs typeface="Times"/>
              </a:rPr>
              <a:t>Mpc</a:t>
            </a:r>
            <a:endParaRPr lang="ja-JP" altLang="en-US" sz="1400" b="1" i="1" dirty="0">
              <a:solidFill>
                <a:schemeClr val="bg1"/>
              </a:solidFill>
              <a:effectLst/>
              <a:latin typeface="Times"/>
              <a:cs typeface="Times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374839" y="4396708"/>
            <a:ext cx="15052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b="1" i="1" dirty="0" smtClean="0">
                <a:solidFill>
                  <a:srgbClr val="008000"/>
                </a:solidFill>
                <a:latin typeface="Times"/>
                <a:cs typeface="Times"/>
              </a:rPr>
              <a:t>West Clump</a:t>
            </a:r>
            <a:endParaRPr lang="ja-JP" altLang="en-US" sz="1400" b="1" i="1" dirty="0">
              <a:solidFill>
                <a:srgbClr val="008000"/>
              </a:solidFill>
              <a:effectLst/>
              <a:latin typeface="Times"/>
              <a:cs typeface="Time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66408" y="3724411"/>
            <a:ext cx="639813" cy="591395"/>
          </a:xfrm>
          <a:prstGeom prst="ellipse">
            <a:avLst/>
          </a:prstGeom>
          <a:noFill/>
          <a:ln w="19050" cmpd="sng">
            <a:solidFill>
              <a:srgbClr val="008000"/>
            </a:solidFill>
          </a:ln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413615" y="5072637"/>
            <a:ext cx="15052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600" b="1" i="1" dirty="0" smtClean="0">
                <a:solidFill>
                  <a:srgbClr val="660066"/>
                </a:solidFill>
                <a:latin typeface="Times"/>
                <a:cs typeface="Times"/>
              </a:rPr>
              <a:t>Groups</a:t>
            </a:r>
            <a:endParaRPr lang="ja-JP" altLang="en-US" sz="1600" b="1" i="1" dirty="0">
              <a:solidFill>
                <a:srgbClr val="660066"/>
              </a:solidFill>
              <a:effectLst/>
              <a:latin typeface="Times"/>
              <a:cs typeface="Time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686780" y="2657927"/>
            <a:ext cx="441527" cy="411452"/>
          </a:xfrm>
          <a:prstGeom prst="ellipse">
            <a:avLst/>
          </a:prstGeom>
          <a:noFill/>
          <a:ln w="19050" cmpd="sng">
            <a:solidFill>
              <a:srgbClr val="660066"/>
            </a:solidFill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147696" y="4858692"/>
            <a:ext cx="412830" cy="376264"/>
          </a:xfrm>
          <a:prstGeom prst="ellipse">
            <a:avLst/>
          </a:prstGeom>
          <a:noFill/>
          <a:ln w="19050" cmpd="sng">
            <a:solidFill>
              <a:srgbClr val="660066"/>
            </a:solidFill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2535593" y="3286344"/>
            <a:ext cx="324179" cy="302303"/>
          </a:xfrm>
          <a:prstGeom prst="ellipse">
            <a:avLst/>
          </a:prstGeom>
          <a:noFill/>
          <a:ln w="19050" cmpd="sng">
            <a:solidFill>
              <a:srgbClr val="660066"/>
            </a:solidFill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126883" y="4216471"/>
            <a:ext cx="324179" cy="302303"/>
          </a:xfrm>
          <a:prstGeom prst="ellipse">
            <a:avLst/>
          </a:prstGeom>
          <a:noFill/>
          <a:ln w="19050" cmpd="sng">
            <a:solidFill>
              <a:srgbClr val="660066"/>
            </a:solidFill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V="1">
            <a:off x="395288" y="931522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8769" y="2267947"/>
            <a:ext cx="189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00"/>
                </a:solidFill>
              </a:rPr>
              <a:t>Abell851 (z=0.4)</a:t>
            </a:r>
            <a:endParaRPr kumimoji="1"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29" y="1041009"/>
            <a:ext cx="911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A key population most frequently seen in group-scale environments</a:t>
            </a:r>
            <a:endParaRPr kumimoji="1" lang="ja-JP" altLang="en-US" sz="2400" dirty="0">
              <a:latin typeface="Candara"/>
              <a:cs typeface="Candara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466117" y="5934206"/>
            <a:ext cx="2507005" cy="62036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74450" y="6203002"/>
            <a:ext cx="2989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  <a:latin typeface="+mj-ea"/>
                <a:ea typeface="+mj-ea"/>
                <a:cs typeface="メイリオ"/>
              </a:rPr>
              <a:t>□</a:t>
            </a:r>
            <a:r>
              <a:rPr lang="en-US" altLang="ja-JP" sz="1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:blue H</a:t>
            </a:r>
            <a:r>
              <a:rPr lang="en-US" altLang="ja-JP" sz="1400" dirty="0" smtClean="0">
                <a:solidFill>
                  <a:srgbClr val="0000FF"/>
                </a:solidFill>
                <a:latin typeface="Symbol" charset="2"/>
                <a:ea typeface="メイリオ"/>
                <a:cs typeface="Symbol" charset="2"/>
              </a:rPr>
              <a:t>a</a:t>
            </a:r>
            <a:r>
              <a:rPr lang="en-US" altLang="ja-JP" sz="14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 emitter (B-I&lt;2) </a:t>
            </a:r>
            <a:endParaRPr kumimoji="1" lang="ja-JP" altLang="en-US" sz="14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77833" y="5946946"/>
            <a:ext cx="247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+mj-ea"/>
                <a:ea typeface="+mj-ea"/>
                <a:cs typeface="メイリオ"/>
              </a:rPr>
              <a:t>■</a:t>
            </a:r>
            <a:r>
              <a:rPr lang="en-US" altLang="ja-JP" sz="14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:red H</a:t>
            </a:r>
            <a:r>
              <a:rPr lang="en-US" altLang="ja-JP" sz="1400" dirty="0" smtClean="0">
                <a:solidFill>
                  <a:srgbClr val="FF0000"/>
                </a:solidFill>
                <a:latin typeface="Symbol" charset="2"/>
                <a:ea typeface="メイリオ"/>
                <a:cs typeface="Symbol" charset="2"/>
              </a:rPr>
              <a:t>a</a:t>
            </a:r>
            <a:r>
              <a:rPr lang="en-US" altLang="ja-JP" sz="14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 emitter (B-I&gt;2) </a:t>
            </a:r>
            <a:endParaRPr kumimoji="1" lang="ja-JP" altLang="en-US" sz="14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25" name="直線矢印コネクタ 24"/>
          <p:cNvCxnSpPr>
            <a:endCxn id="15" idx="1"/>
          </p:cNvCxnSpPr>
          <p:nvPr/>
        </p:nvCxnSpPr>
        <p:spPr>
          <a:xfrm>
            <a:off x="2535593" y="5072637"/>
            <a:ext cx="2878022" cy="169277"/>
          </a:xfrm>
          <a:prstGeom prst="straightConnector1">
            <a:avLst/>
          </a:prstGeom>
          <a:ln w="9525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425037" y="4469888"/>
            <a:ext cx="2988578" cy="691317"/>
          </a:xfrm>
          <a:prstGeom prst="straightConnector1">
            <a:avLst/>
          </a:prstGeom>
          <a:ln w="9525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812297" y="4216471"/>
            <a:ext cx="2562542" cy="743296"/>
          </a:xfrm>
          <a:prstGeom prst="straightConnector1">
            <a:avLst/>
          </a:prstGeom>
          <a:ln w="9525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671219" y="4315806"/>
            <a:ext cx="2742396" cy="756831"/>
          </a:xfrm>
          <a:prstGeom prst="straightConnector1">
            <a:avLst/>
          </a:prstGeom>
          <a:ln w="9525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endCxn id="13" idx="1"/>
          </p:cNvCxnSpPr>
          <p:nvPr/>
        </p:nvCxnSpPr>
        <p:spPr>
          <a:xfrm>
            <a:off x="3606221" y="4141043"/>
            <a:ext cx="1768618" cy="40955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2048769" y="3011174"/>
            <a:ext cx="622450" cy="1304632"/>
          </a:xfrm>
          <a:prstGeom prst="straightConnector1">
            <a:avLst/>
          </a:prstGeom>
          <a:ln w="9525" cmpd="sng">
            <a:solidFill>
              <a:srgbClr val="66006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18" idx="4"/>
          </p:cNvCxnSpPr>
          <p:nvPr/>
        </p:nvCxnSpPr>
        <p:spPr>
          <a:xfrm>
            <a:off x="2697683" y="3588647"/>
            <a:ext cx="114614" cy="627824"/>
          </a:xfrm>
          <a:prstGeom prst="straightConnector1">
            <a:avLst/>
          </a:prstGeom>
          <a:ln w="9525" cmpd="sng">
            <a:solidFill>
              <a:srgbClr val="66006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685" y="-176976"/>
            <a:ext cx="8990730" cy="942510"/>
          </a:xfrm>
        </p:spPr>
        <p:txBody>
          <a:bodyPr/>
          <a:lstStyle/>
          <a:p>
            <a:pPr algn="ctr"/>
            <a:r>
              <a:rPr lang="en-US" altLang="ja-JP" sz="3600" dirty="0"/>
              <a:t>R</a:t>
            </a:r>
            <a:r>
              <a:rPr lang="en-US" altLang="ja-JP" sz="3600" dirty="0" smtClean="0"/>
              <a:t>ed SF galaxies: progenitors of local S0s?</a:t>
            </a:r>
            <a:endParaRPr kumimoji="1" lang="ja-JP" altLang="en-US" sz="3600" dirty="0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 flipV="1">
            <a:off x="384340" y="920573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3784" y="976602"/>
            <a:ext cx="890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3-D views of red SF galaxies (z=0.4) with GMOS+IFU observation.   </a:t>
            </a:r>
            <a:endParaRPr kumimoji="1" lang="ja-JP" altLang="en-US" sz="2400" dirty="0">
              <a:solidFill>
                <a:srgbClr val="FFFF00"/>
              </a:solidFill>
              <a:latin typeface="Candara"/>
              <a:cs typeface="Candar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40" y="1591553"/>
            <a:ext cx="7710384" cy="51179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06112" y="1949093"/>
            <a:ext cx="665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H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a</a:t>
            </a:r>
            <a:endParaRPr kumimoji="1" lang="ja-JP" altLang="en-US" sz="2000" dirty="0">
              <a:latin typeface="Symbol" charset="2"/>
              <a:cs typeface="Symbol" charset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9339" y="3631382"/>
            <a:ext cx="665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 smtClean="0"/>
              <a:t>V</a:t>
            </a:r>
            <a:endParaRPr kumimoji="1" lang="ja-JP" altLang="en-US" sz="2000" i="1" dirty="0">
              <a:latin typeface="Symbol" charset="2"/>
              <a:cs typeface="Symbol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88648" y="3587350"/>
            <a:ext cx="665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>
                <a:latin typeface="Symbol" charset="2"/>
                <a:cs typeface="Symbol" charset="2"/>
              </a:rPr>
              <a:t>s</a:t>
            </a:r>
            <a:endParaRPr kumimoji="1" lang="ja-JP" altLang="en-US" sz="2000" i="1" dirty="0">
              <a:latin typeface="Symbol" charset="2"/>
              <a:cs typeface="Symbol" charset="2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720" y="1350675"/>
            <a:ext cx="5477423" cy="53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025" y="-155083"/>
            <a:ext cx="8932079" cy="942510"/>
          </a:xfrm>
        </p:spPr>
        <p:txBody>
          <a:bodyPr/>
          <a:lstStyle/>
          <a:p>
            <a:pPr algn="ctr"/>
            <a:r>
              <a:rPr lang="en-US" altLang="ja-JP" sz="3800" dirty="0" err="1"/>
              <a:t>M</a:t>
            </a:r>
            <a:r>
              <a:rPr lang="en-US" altLang="ja-JP" sz="3800" dirty="0" err="1" smtClean="0"/>
              <a:t>etallicity</a:t>
            </a:r>
            <a:r>
              <a:rPr lang="en-US" altLang="ja-JP" sz="3800" dirty="0" smtClean="0"/>
              <a:t> gradient of red SF galaxies</a:t>
            </a:r>
            <a:endParaRPr kumimoji="1" lang="ja-JP" altLang="en-US" sz="3800" dirty="0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 flipV="1">
            <a:off x="384340" y="909624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5" name="図 4" descr="スクリーンショット 2014-07-15 22.39.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1715011"/>
            <a:ext cx="8936844" cy="30038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16" y="4696997"/>
            <a:ext cx="1752470" cy="149967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990" y="4696997"/>
            <a:ext cx="1839200" cy="14996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242" y="4686606"/>
            <a:ext cx="1795411" cy="151006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705" y="4686606"/>
            <a:ext cx="1828253" cy="151006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010" y="4682034"/>
            <a:ext cx="1765302" cy="151463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31366" y="1707996"/>
            <a:ext cx="191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andara"/>
                <a:cs typeface="Candara"/>
              </a:rPr>
              <a:t>CL0939-GMOS1</a:t>
            </a:r>
            <a:endParaRPr kumimoji="1" lang="ja-JP" altLang="en-US" b="1" dirty="0">
              <a:latin typeface="Candara"/>
              <a:cs typeface="Candar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04875" y="1711201"/>
            <a:ext cx="18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andara"/>
                <a:cs typeface="Candara"/>
              </a:rPr>
              <a:t>CL0939-GMOS2</a:t>
            </a:r>
            <a:endParaRPr kumimoji="1" lang="ja-JP" altLang="en-US" b="1" dirty="0">
              <a:latin typeface="Candara"/>
              <a:cs typeface="Candar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99422" y="1710595"/>
            <a:ext cx="18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andara"/>
                <a:cs typeface="Candara"/>
              </a:rPr>
              <a:t>CL0939-GMOS3</a:t>
            </a:r>
            <a:endParaRPr kumimoji="1" lang="ja-JP" altLang="en-US" b="1" dirty="0">
              <a:latin typeface="Candara"/>
              <a:cs typeface="Candar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17591" y="1735698"/>
            <a:ext cx="18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andara"/>
                <a:cs typeface="Candara"/>
              </a:rPr>
              <a:t>CL0939-GMOS4</a:t>
            </a:r>
            <a:endParaRPr kumimoji="1" lang="ja-JP" altLang="en-US" b="1" dirty="0">
              <a:latin typeface="Candara"/>
              <a:cs typeface="Candar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13010" y="1735698"/>
            <a:ext cx="18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Candara"/>
                <a:cs typeface="Candara"/>
              </a:rPr>
              <a:t>CL0939-GMOS5</a:t>
            </a:r>
            <a:endParaRPr kumimoji="1" lang="ja-JP" altLang="en-US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1379" y="1094868"/>
            <a:ext cx="8944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Candara"/>
                <a:cs typeface="Candara"/>
              </a:rPr>
              <a:t>Constant </a:t>
            </a:r>
            <a:r>
              <a:rPr kumimoji="1" lang="en-US" altLang="ja-JP" sz="2200" dirty="0" smtClean="0">
                <a:solidFill>
                  <a:srgbClr val="FFFF00"/>
                </a:solidFill>
                <a:latin typeface="Candara"/>
                <a:cs typeface="Candara"/>
              </a:rPr>
              <a:t>[NII]/H</a:t>
            </a:r>
            <a:r>
              <a:rPr kumimoji="1" lang="en-US" altLang="ja-JP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sz="2200" dirty="0" smtClean="0">
                <a:solidFill>
                  <a:srgbClr val="FFFF00"/>
                </a:solidFill>
                <a:latin typeface="Candara"/>
                <a:cs typeface="Candara"/>
              </a:rPr>
              <a:t> </a:t>
            </a:r>
            <a:r>
              <a:rPr kumimoji="1" lang="en-US" altLang="ja-JP" sz="2200" dirty="0" smtClean="0">
                <a:latin typeface="Candara"/>
                <a:cs typeface="Candara"/>
              </a:rPr>
              <a:t>over the galaxies, </a:t>
            </a:r>
            <a:r>
              <a:rPr kumimoji="1" lang="en-US" altLang="ja-JP" sz="2200" dirty="0">
                <a:latin typeface="Candara"/>
                <a:cs typeface="Candara"/>
              </a:rPr>
              <a:t>b</a:t>
            </a:r>
            <a:r>
              <a:rPr kumimoji="1" lang="en-US" altLang="ja-JP" sz="2200" dirty="0" smtClean="0">
                <a:latin typeface="Candara"/>
                <a:cs typeface="Candara"/>
              </a:rPr>
              <a:t>ut some hints of positive gradient? </a:t>
            </a:r>
            <a:endParaRPr kumimoji="1" lang="ja-JP" altLang="en-US" sz="2200" dirty="0">
              <a:latin typeface="Candara"/>
              <a:cs typeface="Candara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432896" y="4456129"/>
            <a:ext cx="342000" cy="1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74286" y="4006345"/>
            <a:ext cx="191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andara"/>
                <a:cs typeface="Candara"/>
              </a:rPr>
              <a:t>1” (5 </a:t>
            </a:r>
            <a:r>
              <a:rPr kumimoji="1" lang="en-US" altLang="ja-JP" b="1" dirty="0" err="1" smtClean="0">
                <a:latin typeface="Candara"/>
                <a:cs typeface="Candara"/>
              </a:rPr>
              <a:t>kpc</a:t>
            </a:r>
            <a:r>
              <a:rPr kumimoji="1" lang="en-US" altLang="ja-JP" b="1" dirty="0" smtClean="0">
                <a:latin typeface="Candara"/>
                <a:cs typeface="Candara"/>
              </a:rPr>
              <a:t>)</a:t>
            </a:r>
            <a:endParaRPr kumimoji="1" lang="ja-JP" altLang="en-US" b="1" dirty="0">
              <a:latin typeface="Candara"/>
              <a:cs typeface="Candara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373392" y="5407785"/>
            <a:ext cx="1509598" cy="2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2156980" y="5449820"/>
            <a:ext cx="1509598" cy="2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3908606" y="5449818"/>
            <a:ext cx="1509598" cy="2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7565987" y="5416975"/>
            <a:ext cx="1509598" cy="2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5704025" y="5310126"/>
            <a:ext cx="1608985" cy="554866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9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025" y="-155083"/>
            <a:ext cx="8932079" cy="942510"/>
          </a:xfrm>
        </p:spPr>
        <p:txBody>
          <a:bodyPr/>
          <a:lstStyle/>
          <a:p>
            <a:pPr algn="ctr"/>
            <a:r>
              <a:rPr lang="en-US" altLang="ja-JP" sz="3800" dirty="0" err="1"/>
              <a:t>M</a:t>
            </a:r>
            <a:r>
              <a:rPr lang="en-US" altLang="ja-JP" sz="3800" dirty="0" err="1" smtClean="0"/>
              <a:t>etallicity</a:t>
            </a:r>
            <a:r>
              <a:rPr lang="en-US" altLang="ja-JP" sz="3800" dirty="0" smtClean="0"/>
              <a:t> gradient of red SF galaxies</a:t>
            </a:r>
            <a:endParaRPr kumimoji="1" lang="ja-JP" altLang="en-US" sz="3800" dirty="0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 flipV="1">
            <a:off x="384340" y="909624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5" name="図 4" descr="スクリーンショット 2014-07-15 22.39.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1715011"/>
            <a:ext cx="8936844" cy="30038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16" y="4696997"/>
            <a:ext cx="1752470" cy="149967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990" y="4696997"/>
            <a:ext cx="1839200" cy="14996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242" y="4686606"/>
            <a:ext cx="1795411" cy="151006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705" y="4686606"/>
            <a:ext cx="1828253" cy="151006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010" y="4682034"/>
            <a:ext cx="1765302" cy="151463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31366" y="1707996"/>
            <a:ext cx="191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andara"/>
                <a:cs typeface="Candara"/>
              </a:rPr>
              <a:t>CL0939-GMOS1</a:t>
            </a:r>
            <a:endParaRPr kumimoji="1" lang="ja-JP" altLang="en-US" b="1" dirty="0">
              <a:latin typeface="Candara"/>
              <a:cs typeface="Candar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04875" y="1711201"/>
            <a:ext cx="18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andara"/>
                <a:cs typeface="Candara"/>
              </a:rPr>
              <a:t>CL0939-GMOS2</a:t>
            </a:r>
            <a:endParaRPr kumimoji="1" lang="ja-JP" altLang="en-US" b="1" dirty="0">
              <a:latin typeface="Candara"/>
              <a:cs typeface="Candar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99422" y="1710595"/>
            <a:ext cx="18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andara"/>
                <a:cs typeface="Candara"/>
              </a:rPr>
              <a:t>CL0939-GMOS3</a:t>
            </a:r>
            <a:endParaRPr kumimoji="1" lang="ja-JP" altLang="en-US" b="1" dirty="0">
              <a:latin typeface="Candara"/>
              <a:cs typeface="Candar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17591" y="1735698"/>
            <a:ext cx="18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andara"/>
                <a:cs typeface="Candara"/>
              </a:rPr>
              <a:t>CL0939-GMOS4</a:t>
            </a:r>
            <a:endParaRPr kumimoji="1" lang="ja-JP" altLang="en-US" b="1" dirty="0">
              <a:latin typeface="Candara"/>
              <a:cs typeface="Candar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13010" y="1735698"/>
            <a:ext cx="18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Candara"/>
                <a:cs typeface="Candara"/>
              </a:rPr>
              <a:t>CL0939-GMOS5</a:t>
            </a:r>
            <a:endParaRPr kumimoji="1" lang="ja-JP" altLang="en-US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1379" y="1094868"/>
            <a:ext cx="8944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Candara"/>
                <a:cs typeface="Candara"/>
              </a:rPr>
              <a:t>Constant [NII]/H</a:t>
            </a:r>
            <a:r>
              <a:rPr kumimoji="1" lang="en-US" altLang="ja-JP" sz="2200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sz="2200" dirty="0" smtClean="0">
                <a:latin typeface="Candara"/>
                <a:cs typeface="Candara"/>
              </a:rPr>
              <a:t> over the galaxies, </a:t>
            </a:r>
            <a:r>
              <a:rPr kumimoji="1" lang="en-US" altLang="ja-JP" sz="2200" dirty="0">
                <a:latin typeface="Candara"/>
                <a:cs typeface="Candara"/>
              </a:rPr>
              <a:t>b</a:t>
            </a:r>
            <a:r>
              <a:rPr kumimoji="1" lang="en-US" altLang="ja-JP" sz="2200" dirty="0" smtClean="0">
                <a:latin typeface="Candara"/>
                <a:cs typeface="Candara"/>
              </a:rPr>
              <a:t>ut some hints of positive gradient? </a:t>
            </a:r>
            <a:endParaRPr kumimoji="1" lang="ja-JP" altLang="en-US" sz="2200" dirty="0">
              <a:latin typeface="Candara"/>
              <a:cs typeface="Candara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432896" y="4456129"/>
            <a:ext cx="342000" cy="1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74286" y="4006345"/>
            <a:ext cx="191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andara"/>
                <a:cs typeface="Candara"/>
              </a:rPr>
              <a:t>1” (5 </a:t>
            </a:r>
            <a:r>
              <a:rPr kumimoji="1" lang="en-US" altLang="ja-JP" b="1" dirty="0" err="1" smtClean="0">
                <a:latin typeface="Candara"/>
                <a:cs typeface="Candara"/>
              </a:rPr>
              <a:t>kpc</a:t>
            </a:r>
            <a:r>
              <a:rPr kumimoji="1" lang="en-US" altLang="ja-JP" b="1" dirty="0" smtClean="0">
                <a:latin typeface="Candara"/>
                <a:cs typeface="Candara"/>
              </a:rPr>
              <a:t>)</a:t>
            </a:r>
            <a:endParaRPr kumimoji="1" lang="ja-JP" altLang="en-US" b="1" dirty="0">
              <a:latin typeface="Candara"/>
              <a:cs typeface="Candara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373392" y="5407785"/>
            <a:ext cx="1509598" cy="2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2156980" y="5449820"/>
            <a:ext cx="1509598" cy="2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3908606" y="5449818"/>
            <a:ext cx="1509598" cy="2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7565987" y="5416975"/>
            <a:ext cx="1509598" cy="2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5704025" y="5310126"/>
            <a:ext cx="1608985" cy="554866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図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843" y="3661689"/>
            <a:ext cx="1295641" cy="1746096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4160" y="1525754"/>
            <a:ext cx="1293431" cy="1758859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1242" y="1536704"/>
            <a:ext cx="1329029" cy="1758858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9022" y="3799203"/>
            <a:ext cx="1280878" cy="1727497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cxnSp>
        <p:nvCxnSpPr>
          <p:cNvPr id="38" name="直線矢印コネクタ 37"/>
          <p:cNvCxnSpPr/>
          <p:nvPr/>
        </p:nvCxnSpPr>
        <p:spPr>
          <a:xfrm>
            <a:off x="4753484" y="4992613"/>
            <a:ext cx="1114441" cy="75546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5310704" y="3306510"/>
            <a:ext cx="973230" cy="22201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>
            <a:off x="6721242" y="3295562"/>
            <a:ext cx="471345" cy="21542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7214483" y="4806485"/>
            <a:ext cx="492644" cy="427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95406" y="977518"/>
            <a:ext cx="423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Our MOIRCS+NB(H</a:t>
            </a:r>
            <a:r>
              <a:rPr kumimoji="1" lang="en-US" altLang="ja-JP" sz="2200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sz="2200" dirty="0" smtClean="0"/>
              <a:t>) survey revealed</a:t>
            </a:r>
            <a:r>
              <a:rPr kumimoji="1" lang="en-US" altLang="ja-JP" sz="2200" dirty="0" smtClean="0">
                <a:solidFill>
                  <a:srgbClr val="FFFF00"/>
                </a:solidFill>
              </a:rPr>
              <a:t> red </a:t>
            </a:r>
            <a:r>
              <a:rPr kumimoji="1" lang="en-US" altLang="ja-JP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Ha</a:t>
            </a:r>
            <a:r>
              <a:rPr kumimoji="1" lang="en-US" altLang="ja-JP" sz="2200" dirty="0" smtClean="0">
                <a:solidFill>
                  <a:srgbClr val="FFFF00"/>
                </a:solidFill>
              </a:rPr>
              <a:t> emitters</a:t>
            </a:r>
            <a:r>
              <a:rPr kumimoji="1" lang="en-US" altLang="ja-JP" sz="2200" dirty="0" smtClean="0"/>
              <a:t> dominate the core of z=2.16 proto-cluster (PKS1138-262).    </a:t>
            </a:r>
          </a:p>
        </p:txBody>
      </p:sp>
      <p:sp>
        <p:nvSpPr>
          <p:cNvPr id="11" name="タイトル 2"/>
          <p:cNvSpPr>
            <a:spLocks noGrp="1"/>
          </p:cNvSpPr>
          <p:nvPr>
            <p:ph type="title"/>
          </p:nvPr>
        </p:nvSpPr>
        <p:spPr>
          <a:xfrm>
            <a:off x="266759" y="-179267"/>
            <a:ext cx="8581811" cy="914400"/>
          </a:xfrm>
        </p:spPr>
        <p:txBody>
          <a:bodyPr/>
          <a:lstStyle/>
          <a:p>
            <a:pPr algn="ctr"/>
            <a:r>
              <a:rPr lang="en-US" altLang="ja-JP" sz="3600" dirty="0">
                <a:effectLst/>
              </a:rPr>
              <a:t>M</a:t>
            </a:r>
            <a:r>
              <a:rPr lang="en-US" altLang="ja-JP" sz="3600" dirty="0" smtClean="0">
                <a:effectLst/>
              </a:rPr>
              <a:t>assive SF galaxies in z&gt;2 proto-cluster</a:t>
            </a:r>
            <a:endParaRPr kumimoji="1" lang="ja-JP" altLang="en-US" sz="3600" dirty="0">
              <a:effectLst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73573" y="869971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6" y="1033835"/>
            <a:ext cx="4253243" cy="430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39"/>
          <p:cNvSpPr txBox="1">
            <a:spLocks noChangeArrowheads="1"/>
          </p:cNvSpPr>
          <p:nvPr/>
        </p:nvSpPr>
        <p:spPr bwMode="auto">
          <a:xfrm>
            <a:off x="6172083" y="6397776"/>
            <a:ext cx="2887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1800" i="1" dirty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1800" i="1" dirty="0" smtClean="0">
                <a:solidFill>
                  <a:srgbClr val="FFFFFF"/>
                </a:solidFill>
                <a:effectLst/>
                <a:latin typeface="Times" charset="0"/>
                <a:cs typeface="Times" charset="0"/>
              </a:rPr>
              <a:t>2013a)</a:t>
            </a:r>
            <a:endParaRPr lang="en-US" altLang="ja-JP" sz="1800" i="1" dirty="0">
              <a:solidFill>
                <a:srgbClr val="FFFFFF"/>
              </a:solidFill>
              <a:effectLst/>
              <a:latin typeface="Times" charset="0"/>
              <a:cs typeface="Times" charset="0"/>
            </a:endParaRPr>
          </a:p>
        </p:txBody>
      </p:sp>
      <p:pic>
        <p:nvPicPr>
          <p:cNvPr id="19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56" y="2614614"/>
            <a:ext cx="3956741" cy="379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円/楕円 19"/>
          <p:cNvSpPr/>
          <p:nvPr/>
        </p:nvSpPr>
        <p:spPr bwMode="auto">
          <a:xfrm>
            <a:off x="6221365" y="3254515"/>
            <a:ext cx="1143069" cy="364245"/>
          </a:xfrm>
          <a:prstGeom prst="ellips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22340" y="4003821"/>
            <a:ext cx="295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1600" b="1" dirty="0">
                <a:solidFill>
                  <a:srgbClr val="FF0000"/>
                </a:solidFill>
                <a:effectLst/>
                <a:latin typeface="+mj-lt"/>
              </a:rPr>
              <a:t>   </a:t>
            </a:r>
            <a:r>
              <a:rPr kumimoji="0" lang="en-US" altLang="ja-JP" sz="1600" dirty="0">
                <a:solidFill>
                  <a:srgbClr val="FF0000"/>
                </a:solidFill>
                <a:effectLst/>
                <a:latin typeface="+mj-lt"/>
              </a:rPr>
              <a:t>: </a:t>
            </a:r>
            <a:r>
              <a:rPr kumimoji="0" lang="en-US" altLang="ja-JP" sz="1600" b="1" dirty="0">
                <a:solidFill>
                  <a:srgbClr val="FF0000"/>
                </a:solidFill>
                <a:effectLst/>
                <a:latin typeface="+mj-lt"/>
              </a:rPr>
              <a:t>24um-source</a:t>
            </a:r>
            <a:r>
              <a:rPr kumimoji="0" lang="en-US" altLang="ja-JP" sz="1600" dirty="0">
                <a:solidFill>
                  <a:srgbClr val="FF0000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23" name="円/楕円 22"/>
          <p:cNvSpPr/>
          <p:nvPr/>
        </p:nvSpPr>
        <p:spPr bwMode="auto">
          <a:xfrm>
            <a:off x="6250900" y="4829649"/>
            <a:ext cx="1143069" cy="378820"/>
          </a:xfrm>
          <a:prstGeom prst="ellipse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5371565" y="4108890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9629" y="5438544"/>
            <a:ext cx="4726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Red emitters are massive (M</a:t>
            </a:r>
            <a:r>
              <a:rPr kumimoji="1" lang="en-US" altLang="ja-JP" sz="1600" dirty="0" smtClean="0"/>
              <a:t>★</a:t>
            </a:r>
            <a:r>
              <a:rPr kumimoji="1" lang="en-US" altLang="ja-JP" sz="2200" dirty="0" smtClean="0"/>
              <a:t> &gt;10</a:t>
            </a:r>
            <a:r>
              <a:rPr kumimoji="1" lang="en-US" altLang="ja-JP" sz="2200" baseline="30000" dirty="0" smtClean="0"/>
              <a:t>11</a:t>
            </a:r>
            <a:r>
              <a:rPr kumimoji="1" lang="en-US" altLang="ja-JP" sz="2200" dirty="0" smtClean="0"/>
              <a:t>M</a:t>
            </a:r>
            <a:r>
              <a:rPr kumimoji="1" lang="en-US" altLang="ja-JP" sz="16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kumimoji="1" lang="en-US" altLang="ja-JP" sz="2200" dirty="0" smtClean="0"/>
              <a:t>), and clearly dominate dense environment </a:t>
            </a:r>
            <a:r>
              <a:rPr kumimoji="1" lang="en-US" altLang="ja-JP" sz="2200" dirty="0"/>
              <a:t>a</a:t>
            </a:r>
            <a:r>
              <a:rPr kumimoji="1" lang="en-US" altLang="ja-JP" sz="2200" dirty="0" smtClean="0"/>
              <a:t>t z~2.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8223" y="4508832"/>
            <a:ext cx="1713656" cy="77260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100" dirty="0" smtClean="0">
              <a:solidFill>
                <a:srgbClr val="FF0000"/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844" y="4528515"/>
            <a:ext cx="1654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■: 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red HAE (J-K&gt;1.4)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723" y="4730140"/>
            <a:ext cx="183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8000"/>
                </a:solidFill>
              </a:rPr>
              <a:t>■: </a:t>
            </a:r>
            <a:r>
              <a:rPr kumimoji="1" lang="en-US" altLang="ja-JP" sz="1000" b="1" dirty="0" smtClean="0">
                <a:solidFill>
                  <a:srgbClr val="008000"/>
                </a:solidFill>
              </a:rPr>
              <a:t>green HAE (0.8&lt;J-K&lt;1.4)</a:t>
            </a:r>
            <a:endParaRPr kumimoji="1" lang="ja-JP" altLang="en-US" sz="1000" b="1" dirty="0">
              <a:solidFill>
                <a:srgbClr val="008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723" y="4956575"/>
            <a:ext cx="1758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■: </a:t>
            </a:r>
            <a:r>
              <a:rPr kumimoji="1" lang="en-US" altLang="ja-JP" sz="1200" b="1" dirty="0" smtClean="0">
                <a:solidFill>
                  <a:srgbClr val="0000FF"/>
                </a:solidFill>
              </a:rPr>
              <a:t>blue HAE (J-K&lt;0.8)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993775"/>
            <a:ext cx="8415338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テキスト ボックス 39"/>
          <p:cNvSpPr txBox="1">
            <a:spLocks noChangeArrowheads="1"/>
          </p:cNvSpPr>
          <p:nvPr/>
        </p:nvSpPr>
        <p:spPr bwMode="auto">
          <a:xfrm>
            <a:off x="1506409" y="926283"/>
            <a:ext cx="216767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700" b="1" i="1" dirty="0">
                <a:solidFill>
                  <a:schemeClr val="bg1"/>
                </a:solidFill>
                <a:latin typeface="Times" charset="0"/>
                <a:cs typeface="Times" charset="0"/>
              </a:rPr>
              <a:t>c</a:t>
            </a:r>
            <a:r>
              <a:rPr lang="en-US" altLang="ja-JP" sz="1700" b="1" i="1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luster phenomena !</a:t>
            </a:r>
            <a:endParaRPr lang="en-US" altLang="ja-JP" sz="1700" b="1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44037" name="テキスト ボックス 39"/>
          <p:cNvSpPr txBox="1">
            <a:spLocks noChangeArrowheads="1"/>
          </p:cNvSpPr>
          <p:nvPr/>
        </p:nvSpPr>
        <p:spPr bwMode="auto">
          <a:xfrm>
            <a:off x="1161348" y="4824548"/>
            <a:ext cx="2989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  <a:sym typeface="Zapf Dingbats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HST/</a:t>
            </a:r>
            <a:r>
              <a:rPr lang="en-US" altLang="ja-JP" sz="1600" dirty="0" err="1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i</a:t>
            </a:r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-band snapshots </a:t>
            </a:r>
          </a:p>
        </p:txBody>
      </p:sp>
      <p:sp>
        <p:nvSpPr>
          <p:cNvPr id="44038" name="テキスト ボックス 39"/>
          <p:cNvSpPr txBox="1">
            <a:spLocks noChangeArrowheads="1"/>
          </p:cNvSpPr>
          <p:nvPr/>
        </p:nvSpPr>
        <p:spPr bwMode="auto">
          <a:xfrm>
            <a:off x="1309505" y="5089491"/>
            <a:ext cx="264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(4”x4”=30 </a:t>
            </a:r>
            <a:r>
              <a:rPr lang="en-US" altLang="ja-JP" sz="1600" dirty="0" err="1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kpc</a:t>
            </a:r>
            <a:r>
              <a:rPr lang="en-US" altLang="ja-JP" sz="1600" dirty="0">
                <a:solidFill>
                  <a:srgbClr val="0000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 for each)</a:t>
            </a:r>
          </a:p>
        </p:txBody>
      </p:sp>
      <p:sp>
        <p:nvSpPr>
          <p:cNvPr id="44040" name="テキスト ボックス 39"/>
          <p:cNvSpPr txBox="1">
            <a:spLocks noChangeArrowheads="1"/>
          </p:cNvSpPr>
          <p:nvPr/>
        </p:nvSpPr>
        <p:spPr bwMode="auto">
          <a:xfrm>
            <a:off x="1411288" y="4175496"/>
            <a:ext cx="2989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rgbClr val="FF6600"/>
                </a:solidFill>
                <a:effectLst/>
                <a:latin typeface="Comic Sans MS" charset="0"/>
                <a:ea typeface="HG正楷書体-PRO" charset="0"/>
                <a:cs typeface="HG正楷書体-PRO" charset="0"/>
                <a:sym typeface="Zapf Dingbats" charset="0"/>
              </a:rPr>
              <a:t> M: 24um source </a:t>
            </a:r>
            <a:r>
              <a:rPr lang="en-US" altLang="ja-JP" sz="1600" b="1" dirty="0">
                <a:solidFill>
                  <a:srgbClr val="FF6600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 </a:t>
            </a:r>
          </a:p>
        </p:txBody>
      </p:sp>
      <p:sp>
        <p:nvSpPr>
          <p:cNvPr id="44041" name="テキスト ボックス 39"/>
          <p:cNvSpPr txBox="1">
            <a:spLocks noChangeArrowheads="1"/>
          </p:cNvSpPr>
          <p:nvPr/>
        </p:nvSpPr>
        <p:spPr bwMode="auto">
          <a:xfrm>
            <a:off x="1435100" y="4453309"/>
            <a:ext cx="2989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660066"/>
                </a:solidFill>
                <a:effectLst/>
                <a:latin typeface="Comic Sans MS" charset="0"/>
                <a:ea typeface="HG正楷書体-PRO" charset="0"/>
                <a:cs typeface="HG正楷書体-PRO" charset="0"/>
                <a:sym typeface="Zapf Dingbats" charset="0"/>
              </a:rPr>
              <a:t> X: X-ray source </a:t>
            </a:r>
            <a:r>
              <a:rPr lang="en-US" altLang="ja-JP" sz="1600" b="1">
                <a:solidFill>
                  <a:srgbClr val="660066"/>
                </a:solidFill>
                <a:effectLst/>
                <a:latin typeface="Comic Sans MS" charset="0"/>
                <a:ea typeface="HG正楷書体-PRO" charset="0"/>
                <a:cs typeface="HG正楷書体-PRO" charset="0"/>
              </a:rPr>
              <a:t> </a:t>
            </a:r>
          </a:p>
        </p:txBody>
      </p:sp>
      <p:sp>
        <p:nvSpPr>
          <p:cNvPr id="11" name="テキスト ボックス 39"/>
          <p:cNvSpPr txBox="1">
            <a:spLocks noChangeArrowheads="1"/>
          </p:cNvSpPr>
          <p:nvPr/>
        </p:nvSpPr>
        <p:spPr bwMode="auto">
          <a:xfrm>
            <a:off x="6283709" y="6294381"/>
            <a:ext cx="268533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i="1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(Koyama et al. </a:t>
            </a:r>
            <a:r>
              <a:rPr lang="en-US" altLang="ja-JP" sz="2000" i="1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2013a)</a:t>
            </a:r>
            <a:endParaRPr lang="en-US" altLang="ja-JP" sz="2000" i="1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1244665" y="1268104"/>
            <a:ext cx="3155885" cy="2639125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006646" y="1280226"/>
            <a:ext cx="2664994" cy="3154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548177" y="1045567"/>
            <a:ext cx="735532" cy="271266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39"/>
          <p:cNvSpPr txBox="1">
            <a:spLocks noChangeArrowheads="1"/>
          </p:cNvSpPr>
          <p:nvPr/>
        </p:nvSpPr>
        <p:spPr bwMode="auto">
          <a:xfrm>
            <a:off x="5548177" y="1280226"/>
            <a:ext cx="31234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b="1" i="1" dirty="0" smtClean="0">
                <a:solidFill>
                  <a:schemeClr val="bg1"/>
                </a:solidFill>
                <a:effectLst/>
                <a:latin typeface="+mj-lt"/>
                <a:cs typeface="Zapf Dingbats" charset="0"/>
                <a:sym typeface="Zapf Dingbats" charset="0"/>
              </a:rPr>
              <a:t>Rest-frame UV morphologies of </a:t>
            </a:r>
            <a:r>
              <a:rPr lang="en-US" altLang="ja-JP" sz="2800" b="1" i="1" dirty="0" smtClean="0">
                <a:solidFill>
                  <a:schemeClr val="bg1"/>
                </a:solidFill>
                <a:effectLst/>
                <a:latin typeface="+mj-lt"/>
                <a:ea typeface="HG正楷書体-PRO" charset="0"/>
                <a:cs typeface="HG正楷書体-PRO" charset="0"/>
              </a:rPr>
              <a:t>z=2.2 H</a:t>
            </a:r>
            <a:r>
              <a:rPr lang="en-US" altLang="ja-JP" sz="2800" b="1" i="1" dirty="0" smtClean="0">
                <a:solidFill>
                  <a:schemeClr val="bg1"/>
                </a:solidFill>
                <a:effectLst/>
                <a:latin typeface="Symbol" charset="2"/>
                <a:ea typeface="HG正楷書体-PRO" charset="0"/>
                <a:cs typeface="Symbol" charset="2"/>
              </a:rPr>
              <a:t>a</a:t>
            </a:r>
            <a:r>
              <a:rPr lang="en-US" altLang="ja-JP" sz="2800" b="1" i="1" dirty="0" smtClean="0">
                <a:solidFill>
                  <a:schemeClr val="bg1"/>
                </a:solidFill>
                <a:effectLst/>
                <a:latin typeface="+mj-lt"/>
                <a:ea typeface="HG正楷書体-PRO" charset="0"/>
                <a:cs typeface="HG正楷書体-PRO" charset="0"/>
              </a:rPr>
              <a:t> emitters </a:t>
            </a:r>
          </a:p>
          <a:p>
            <a:pPr algn="ctr" eaLnBrk="1" hangingPunct="1"/>
            <a:r>
              <a:rPr lang="en-US" altLang="ja-JP" sz="2800" b="1" i="1" dirty="0" smtClean="0">
                <a:solidFill>
                  <a:schemeClr val="bg1"/>
                </a:solidFill>
                <a:effectLst/>
                <a:latin typeface="+mj-lt"/>
                <a:ea typeface="HG正楷書体-PRO" charset="0"/>
                <a:cs typeface="HG正楷書体-PRO" charset="0"/>
              </a:rPr>
              <a:t>in PKS1138 proto-cluster </a:t>
            </a:r>
            <a:r>
              <a:rPr lang="en-US" altLang="ja-JP" sz="2800" b="1" i="1" dirty="0" err="1" smtClean="0">
                <a:solidFill>
                  <a:schemeClr val="bg1"/>
                </a:solidFill>
                <a:effectLst/>
                <a:latin typeface="+mj-lt"/>
                <a:ea typeface="HG正楷書体-PRO" charset="0"/>
                <a:cs typeface="HG正楷書体-PRO" charset="0"/>
              </a:rPr>
              <a:t>env</a:t>
            </a:r>
            <a:r>
              <a:rPr lang="en-US" altLang="ja-JP" sz="2800" b="1" i="1" dirty="0" smtClean="0">
                <a:solidFill>
                  <a:schemeClr val="bg1"/>
                </a:solidFill>
                <a:effectLst/>
                <a:latin typeface="+mj-lt"/>
                <a:ea typeface="HG正楷書体-PRO" charset="0"/>
                <a:cs typeface="HG正楷書体-PRO" charset="0"/>
              </a:rPr>
              <a:t>. </a:t>
            </a:r>
            <a:endParaRPr lang="en-US" altLang="ja-JP" sz="2800" b="1" i="1" dirty="0">
              <a:solidFill>
                <a:schemeClr val="bg1"/>
              </a:solidFill>
              <a:effectLst/>
              <a:latin typeface="+mj-lt"/>
              <a:ea typeface="HG正楷書体-PRO" charset="0"/>
              <a:cs typeface="HG正楷書体-PRO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033" y="926283"/>
            <a:ext cx="5532660" cy="5499197"/>
          </a:xfrm>
          <a:prstGeom prst="rect">
            <a:avLst/>
          </a:prstGeom>
        </p:spPr>
      </p:pic>
      <p:sp>
        <p:nvSpPr>
          <p:cNvPr id="17" name="タイトル 2"/>
          <p:cNvSpPr txBox="1">
            <a:spLocks/>
          </p:cNvSpPr>
          <p:nvPr/>
        </p:nvSpPr>
        <p:spPr>
          <a:xfrm>
            <a:off x="251795" y="68426"/>
            <a:ext cx="8717248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3600" dirty="0" smtClean="0"/>
              <a:t>Big clumpy galaxies in proto-cluster </a:t>
            </a:r>
            <a:r>
              <a:rPr lang="en-US" altLang="ja-JP" sz="3600" dirty="0" err="1" smtClean="0"/>
              <a:t>env</a:t>
            </a:r>
            <a:r>
              <a:rPr lang="en-US" altLang="ja-JP" sz="3600" dirty="0" smtClean="0"/>
              <a:t>. </a:t>
            </a:r>
            <a:endParaRPr lang="ja-JP" altLang="en-US" sz="3600" dirty="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62625" y="837124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84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444" y="-153286"/>
            <a:ext cx="8711169" cy="942510"/>
          </a:xfrm>
        </p:spPr>
        <p:txBody>
          <a:bodyPr/>
          <a:lstStyle/>
          <a:p>
            <a:pPr algn="ctr"/>
            <a:r>
              <a:rPr lang="en-US" altLang="ja-JP" sz="4400" dirty="0" smtClean="0">
                <a:cs typeface="Apple Chancery"/>
              </a:rPr>
              <a:t>GANBA</a:t>
            </a:r>
            <a:r>
              <a:rPr lang="en-US" altLang="ja-JP" sz="4400" dirty="0" smtClean="0"/>
              <a:t>-</a:t>
            </a:r>
            <a:r>
              <a:rPr lang="en-US" altLang="ja-JP" sz="4400" dirty="0"/>
              <a:t>S</a:t>
            </a:r>
            <a:r>
              <a:rPr lang="en-US" altLang="ja-JP" sz="4400" dirty="0" smtClean="0"/>
              <a:t>ubaru</a:t>
            </a:r>
            <a:endParaRPr kumimoji="1" lang="ja-JP" altLang="en-US" sz="4400" dirty="0"/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 flipV="1">
            <a:off x="362625" y="1130993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264" y="1087197"/>
            <a:ext cx="87119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>
                <a:solidFill>
                  <a:srgbClr val="FFFF00"/>
                </a:solidFill>
                <a:latin typeface="Candara"/>
                <a:cs typeface="Candara"/>
              </a:rPr>
              <a:t>G</a:t>
            </a:r>
            <a:r>
              <a:rPr kumimoji="1" lang="en-US" altLang="ja-JP" sz="2400" i="1" dirty="0">
                <a:latin typeface="Candara"/>
                <a:cs typeface="Candara"/>
              </a:rPr>
              <a:t>alaxy</a:t>
            </a:r>
            <a:r>
              <a:rPr kumimoji="1" lang="en-US" altLang="ja-JP" sz="2400" i="1" dirty="0">
                <a:solidFill>
                  <a:srgbClr val="FFFF00"/>
                </a:solidFill>
                <a:latin typeface="Candara"/>
                <a:cs typeface="Candara"/>
              </a:rPr>
              <a:t> </a:t>
            </a:r>
            <a:r>
              <a:rPr kumimoji="1" lang="en-US" altLang="ja-JP" sz="3200" i="1" dirty="0">
                <a:solidFill>
                  <a:srgbClr val="FFFF00"/>
                </a:solidFill>
                <a:latin typeface="Candara"/>
                <a:cs typeface="Candara"/>
              </a:rPr>
              <a:t>A</a:t>
            </a:r>
            <a:r>
              <a:rPr kumimoji="1" lang="en-US" altLang="ja-JP" sz="2400" i="1" dirty="0">
                <a:solidFill>
                  <a:srgbClr val="FFFFFF"/>
                </a:solidFill>
                <a:latin typeface="Candara"/>
                <a:cs typeface="Candara"/>
              </a:rPr>
              <a:t>natomy</a:t>
            </a:r>
            <a:r>
              <a:rPr kumimoji="1" lang="en-US" altLang="ja-JP" sz="2400" i="1" dirty="0">
                <a:solidFill>
                  <a:srgbClr val="FFFF00"/>
                </a:solidFill>
                <a:latin typeface="Candara"/>
                <a:cs typeface="Candara"/>
              </a:rPr>
              <a:t> </a:t>
            </a:r>
            <a:r>
              <a:rPr kumimoji="1" lang="en-US" altLang="ja-JP" sz="2400" i="1" dirty="0">
                <a:solidFill>
                  <a:srgbClr val="FFFFFF"/>
                </a:solidFill>
                <a:latin typeface="Candara"/>
                <a:cs typeface="Candara"/>
              </a:rPr>
              <a:t>with</a:t>
            </a:r>
            <a:r>
              <a:rPr kumimoji="1" lang="en-US" altLang="ja-JP" sz="2400" i="1" dirty="0">
                <a:solidFill>
                  <a:srgbClr val="FFFF00"/>
                </a:solidFill>
                <a:latin typeface="Candara"/>
                <a:cs typeface="Candara"/>
              </a:rPr>
              <a:t> </a:t>
            </a:r>
            <a:r>
              <a:rPr kumimoji="1" lang="en-US" altLang="ja-JP" sz="3200" i="1" dirty="0">
                <a:solidFill>
                  <a:srgbClr val="FFFF00"/>
                </a:solidFill>
                <a:latin typeface="Candara"/>
                <a:cs typeface="Candara"/>
              </a:rPr>
              <a:t>N</a:t>
            </a:r>
            <a:r>
              <a:rPr kumimoji="1" lang="en-US" altLang="ja-JP" sz="2400" i="1" dirty="0">
                <a:solidFill>
                  <a:srgbClr val="FFFFFF"/>
                </a:solidFill>
                <a:latin typeface="Candara"/>
                <a:cs typeface="Candara"/>
              </a:rPr>
              <a:t>arrow-</a:t>
            </a:r>
            <a:r>
              <a:rPr kumimoji="1" lang="en-US" altLang="ja-JP" sz="3200" i="1" dirty="0">
                <a:solidFill>
                  <a:srgbClr val="FFFF00"/>
                </a:solidFill>
                <a:latin typeface="Candara"/>
                <a:cs typeface="Candara"/>
              </a:rPr>
              <a:t>B</a:t>
            </a:r>
            <a:r>
              <a:rPr kumimoji="1" lang="en-US" altLang="ja-JP" sz="2400" i="1" dirty="0">
                <a:solidFill>
                  <a:srgbClr val="FFFFFF"/>
                </a:solidFill>
                <a:latin typeface="Candara"/>
                <a:cs typeface="Candara"/>
              </a:rPr>
              <a:t>and</a:t>
            </a:r>
            <a:r>
              <a:rPr kumimoji="1" lang="en-US" altLang="ja-JP" sz="2400" i="1" dirty="0">
                <a:solidFill>
                  <a:srgbClr val="FFFF00"/>
                </a:solidFill>
                <a:latin typeface="Candara"/>
                <a:cs typeface="Candara"/>
              </a:rPr>
              <a:t> </a:t>
            </a:r>
            <a:r>
              <a:rPr kumimoji="1" lang="en-US" altLang="ja-JP" sz="3200" i="1" dirty="0">
                <a:solidFill>
                  <a:srgbClr val="FFFF00"/>
                </a:solidFill>
                <a:latin typeface="Candara"/>
                <a:cs typeface="Candara"/>
              </a:rPr>
              <a:t>A</a:t>
            </a:r>
            <a:r>
              <a:rPr kumimoji="1" lang="en-US" altLang="ja-JP" sz="2400" i="1" dirty="0">
                <a:solidFill>
                  <a:srgbClr val="FFFFFF"/>
                </a:solidFill>
                <a:latin typeface="Candara"/>
                <a:cs typeface="Candara"/>
              </a:rPr>
              <a:t>O</a:t>
            </a:r>
            <a:r>
              <a:rPr kumimoji="1" lang="en-US" altLang="ja-JP" sz="2400" i="1" dirty="0">
                <a:solidFill>
                  <a:srgbClr val="FFFF00"/>
                </a:solidFill>
                <a:latin typeface="Candara"/>
                <a:cs typeface="Candara"/>
              </a:rPr>
              <a:t> </a:t>
            </a:r>
            <a:r>
              <a:rPr kumimoji="1" lang="en-US" altLang="ja-JP" sz="2400" i="1" dirty="0">
                <a:solidFill>
                  <a:srgbClr val="FFFFFF"/>
                </a:solidFill>
                <a:latin typeface="Candara"/>
                <a:cs typeface="Candara"/>
              </a:rPr>
              <a:t>imaging with Subaru</a:t>
            </a:r>
            <a:endParaRPr kumimoji="1" lang="ja-JP" altLang="en-US" sz="2400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29859" y="702167"/>
            <a:ext cx="6961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latin typeface="Candara"/>
                <a:cs typeface="Candara"/>
              </a:rPr>
              <a:t>Collaborator:  Y. </a:t>
            </a:r>
            <a:r>
              <a:rPr kumimoji="1" lang="en-US" altLang="ja-JP" sz="2000" i="1" dirty="0" err="1" smtClean="0">
                <a:latin typeface="Candara"/>
                <a:cs typeface="Candara"/>
              </a:rPr>
              <a:t>Minowa</a:t>
            </a:r>
            <a:r>
              <a:rPr kumimoji="1" lang="en-US" altLang="ja-JP" sz="2000" i="1" dirty="0" smtClean="0">
                <a:latin typeface="Candara"/>
                <a:cs typeface="Candara"/>
              </a:rPr>
              <a:t>,  MAHALO-Subaru team,   </a:t>
            </a:r>
            <a:r>
              <a:rPr kumimoji="1" lang="en-US" altLang="ja-JP" sz="2000" i="1" dirty="0" err="1" smtClean="0">
                <a:latin typeface="Candara"/>
                <a:cs typeface="Candara"/>
              </a:rPr>
              <a:t>HiZELS</a:t>
            </a:r>
            <a:r>
              <a:rPr kumimoji="1" lang="en-US" altLang="ja-JP" sz="2000" i="1" dirty="0" smtClean="0">
                <a:latin typeface="Candara"/>
                <a:cs typeface="Candara"/>
              </a:rPr>
              <a:t> team</a:t>
            </a:r>
            <a:endParaRPr kumimoji="1" lang="ja-JP" altLang="en-US" sz="2000" i="1" dirty="0">
              <a:latin typeface="Candara"/>
              <a:cs typeface="Candara"/>
            </a:endParaRPr>
          </a:p>
        </p:txBody>
      </p:sp>
      <p:pic>
        <p:nvPicPr>
          <p:cNvPr id="3" name="図 2" descr="スクリーンショット 2014-07-28 14.37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71" y="1784638"/>
            <a:ext cx="1620410" cy="1620410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pic>
        <p:nvPicPr>
          <p:cNvPr id="7" name="図 6" descr="スクリーンショット 2014-07-28 15.17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71" y="1795587"/>
            <a:ext cx="1620410" cy="1620410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pic>
        <p:nvPicPr>
          <p:cNvPr id="8" name="図 7" descr="スクリーンショット 2014-07-28 17.25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67" y="1796422"/>
            <a:ext cx="1605115" cy="1619575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pic>
        <p:nvPicPr>
          <p:cNvPr id="9" name="図 8" descr="スクリーンショット 2014-07-28 17.26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48" y="1807371"/>
            <a:ext cx="1619575" cy="1619575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618223" y="1773688"/>
            <a:ext cx="1631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FF"/>
                </a:solidFill>
                <a:latin typeface="Candara"/>
                <a:cs typeface="Candara"/>
              </a:rPr>
              <a:t>COSMOS-HAE1</a:t>
            </a:r>
            <a:endParaRPr kumimoji="1" lang="ja-JP" altLang="en-US" sz="1600" dirty="0">
              <a:solidFill>
                <a:srgbClr val="FF00FF"/>
              </a:solidFill>
              <a:latin typeface="Candara"/>
              <a:cs typeface="Candar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60175" y="1774524"/>
            <a:ext cx="1631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FF"/>
                </a:solidFill>
                <a:latin typeface="Candara"/>
                <a:cs typeface="Candara"/>
              </a:rPr>
              <a:t>COSMOS-HAE2</a:t>
            </a:r>
            <a:endParaRPr kumimoji="1" lang="ja-JP" altLang="en-US" sz="1600" dirty="0">
              <a:solidFill>
                <a:srgbClr val="FF00FF"/>
              </a:solidFill>
              <a:latin typeface="Candara"/>
              <a:cs typeface="Candar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74876" y="1763575"/>
            <a:ext cx="1631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FF"/>
                </a:solidFill>
                <a:latin typeface="Candara"/>
                <a:cs typeface="Candara"/>
              </a:rPr>
              <a:t>COSMOS-HAE3</a:t>
            </a:r>
            <a:endParaRPr kumimoji="1" lang="ja-JP" altLang="en-US" sz="1600" dirty="0">
              <a:solidFill>
                <a:srgbClr val="FF00FF"/>
              </a:solidFill>
              <a:latin typeface="Candara"/>
              <a:cs typeface="Candar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9952" y="1774524"/>
            <a:ext cx="1631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FF"/>
                </a:solidFill>
                <a:latin typeface="Candara"/>
                <a:cs typeface="Candara"/>
              </a:rPr>
              <a:t>COSMOS-HAE4</a:t>
            </a:r>
            <a:endParaRPr kumimoji="1" lang="ja-JP" altLang="en-US" sz="1600" dirty="0">
              <a:solidFill>
                <a:srgbClr val="FF00FF"/>
              </a:solidFill>
              <a:latin typeface="Candara"/>
              <a:cs typeface="Candar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4525" y="2364035"/>
            <a:ext cx="16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ndara"/>
                <a:cs typeface="Candara"/>
              </a:rPr>
              <a:t>CFHT K-band</a:t>
            </a:r>
            <a:endParaRPr kumimoji="1" lang="ja-JP" altLang="en-US" dirty="0">
              <a:latin typeface="Candara"/>
              <a:cs typeface="Candar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837" y="2641916"/>
            <a:ext cx="16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ndara"/>
                <a:cs typeface="Candara"/>
              </a:rPr>
              <a:t>(</a:t>
            </a:r>
            <a:r>
              <a:rPr kumimoji="1" lang="en-US" altLang="ja-JP" dirty="0" smtClean="0">
                <a:solidFill>
                  <a:srgbClr val="FFFF00"/>
                </a:solidFill>
                <a:latin typeface="Candara"/>
                <a:cs typeface="Candara"/>
              </a:rPr>
              <a:t>seeing</a:t>
            </a:r>
            <a:r>
              <a:rPr kumimoji="1" lang="en-US" altLang="ja-JP" dirty="0" smtClean="0">
                <a:latin typeface="Candara"/>
                <a:cs typeface="Candara"/>
              </a:rPr>
              <a:t> ~0.7”)</a:t>
            </a:r>
            <a:endParaRPr kumimoji="1" lang="ja-JP" altLang="en-US" dirty="0">
              <a:latin typeface="Candara"/>
              <a:cs typeface="Candara"/>
            </a:endParaRPr>
          </a:p>
        </p:txBody>
      </p:sp>
      <p:pic>
        <p:nvPicPr>
          <p:cNvPr id="16" name="図 15" descr="スクリーンショット 2014-07-28 17.44.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23" y="3417736"/>
            <a:ext cx="1631089" cy="1624178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pic>
        <p:nvPicPr>
          <p:cNvPr id="17" name="図 16" descr="スクリーンショット 2014-07-28 17.45.2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23" y="5063669"/>
            <a:ext cx="1631090" cy="1627641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18" name="図 17" descr="スクリーンショット 2014-07-28 17.52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19" y="3426946"/>
            <a:ext cx="1632185" cy="1614968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19" name="図 18" descr="スクリーンショット 2014-07-28 17.53.5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19" y="5053072"/>
            <a:ext cx="1638238" cy="1638238"/>
          </a:xfrm>
          <a:prstGeom prst="rect">
            <a:avLst/>
          </a:prstGeom>
          <a:ln w="19050" cmpd="sng">
            <a:solidFill>
              <a:srgbClr val="FFFFFF"/>
            </a:solidFill>
          </a:ln>
        </p:spPr>
      </p:pic>
      <p:pic>
        <p:nvPicPr>
          <p:cNvPr id="20" name="図 19" descr="スクリーンショット 2014-07-28 23.18.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44" y="3426946"/>
            <a:ext cx="1612879" cy="1609433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21" name="図 20" descr="スクリーンショット 2014-07-28 23.19.4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45" y="5047328"/>
            <a:ext cx="1612878" cy="1616303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117369" y="3774687"/>
            <a:ext cx="1631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ndara"/>
                <a:cs typeface="Candara"/>
              </a:rPr>
              <a:t>IRCS  K’-band</a:t>
            </a:r>
            <a:endParaRPr kumimoji="1" lang="ja-JP" altLang="en-US" sz="1600" dirty="0">
              <a:latin typeface="Candara"/>
              <a:cs typeface="Candara"/>
            </a:endParaRPr>
          </a:p>
        </p:txBody>
      </p:sp>
      <p:pic>
        <p:nvPicPr>
          <p:cNvPr id="25" name="図 24" descr="スクリーンショット 2014-07-28 23.27.3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24" y="3415997"/>
            <a:ext cx="1631357" cy="1636376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27" name="テキスト ボックス 26"/>
          <p:cNvSpPr txBox="1"/>
          <p:nvPr/>
        </p:nvSpPr>
        <p:spPr>
          <a:xfrm>
            <a:off x="124340" y="4057965"/>
            <a:ext cx="16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ndara"/>
                <a:cs typeface="Candara"/>
              </a:rPr>
              <a:t>(</a:t>
            </a:r>
            <a:r>
              <a:rPr kumimoji="1" lang="en-US" altLang="ja-JP" dirty="0" smtClean="0">
                <a:solidFill>
                  <a:srgbClr val="FFFF00"/>
                </a:solidFill>
                <a:latin typeface="Candara"/>
                <a:cs typeface="Candara"/>
              </a:rPr>
              <a:t>AO</a:t>
            </a:r>
            <a:r>
              <a:rPr kumimoji="1" lang="en-US" altLang="ja-JP" dirty="0" smtClean="0">
                <a:latin typeface="Candara"/>
                <a:cs typeface="Candara"/>
              </a:rPr>
              <a:t> ~0.2”)</a:t>
            </a:r>
            <a:endParaRPr kumimoji="1" lang="ja-JP" altLang="en-US" dirty="0">
              <a:latin typeface="Candara"/>
              <a:cs typeface="Candar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1161" y="5208087"/>
            <a:ext cx="1631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Candara"/>
                <a:cs typeface="Candara"/>
              </a:rPr>
              <a:t>IRCS  NB(H2)</a:t>
            </a:r>
            <a:endParaRPr kumimoji="1" lang="ja-JP" altLang="en-US" sz="1600" dirty="0">
              <a:latin typeface="Candara"/>
              <a:cs typeface="Candar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5288" y="5469467"/>
            <a:ext cx="16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ndara"/>
                <a:cs typeface="Candara"/>
              </a:rPr>
              <a:t>(</a:t>
            </a:r>
            <a:r>
              <a:rPr kumimoji="1" lang="en-US" altLang="ja-JP" dirty="0" smtClean="0">
                <a:solidFill>
                  <a:srgbClr val="FFFF00"/>
                </a:solidFill>
                <a:latin typeface="Candara"/>
                <a:cs typeface="Candara"/>
              </a:rPr>
              <a:t>AO</a:t>
            </a:r>
            <a:r>
              <a:rPr kumimoji="1" lang="en-US" altLang="ja-JP" dirty="0" smtClean="0">
                <a:latin typeface="Candara"/>
                <a:cs typeface="Candara"/>
              </a:rPr>
              <a:t> ~0.2”)</a:t>
            </a:r>
            <a:endParaRPr kumimoji="1" lang="ja-JP" altLang="en-US" dirty="0">
              <a:latin typeface="Candara"/>
              <a:cs typeface="Candar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4518" y="3000298"/>
            <a:ext cx="92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ndara"/>
                <a:cs typeface="Candara"/>
              </a:rPr>
              <a:t>4”x 4”</a:t>
            </a:r>
            <a:endParaRPr kumimoji="1" lang="ja-JP" altLang="en-US" dirty="0">
              <a:latin typeface="Candara"/>
              <a:cs typeface="Candar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7801" y="4427297"/>
            <a:ext cx="92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ndara"/>
                <a:cs typeface="Candara"/>
              </a:rPr>
              <a:t>4”x 4”</a:t>
            </a:r>
            <a:endParaRPr kumimoji="1" lang="ja-JP" altLang="en-US" dirty="0">
              <a:latin typeface="Candara"/>
              <a:cs typeface="Candar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7801" y="5813446"/>
            <a:ext cx="92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ndara"/>
                <a:cs typeface="Candara"/>
              </a:rPr>
              <a:t>4”x 4”</a:t>
            </a:r>
            <a:endParaRPr kumimoji="1" lang="ja-JP" altLang="en-US" dirty="0">
              <a:latin typeface="Candara"/>
              <a:cs typeface="Candar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020435" y="1990841"/>
            <a:ext cx="82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FF"/>
                </a:solidFill>
                <a:latin typeface="Candara"/>
                <a:cs typeface="Candara"/>
              </a:rPr>
              <a:t>(z=2.2)</a:t>
            </a:r>
            <a:endParaRPr kumimoji="1" lang="ja-JP" altLang="en-US" sz="1600" dirty="0">
              <a:solidFill>
                <a:srgbClr val="FF00FF"/>
              </a:solidFill>
              <a:latin typeface="Candara"/>
              <a:cs typeface="Candar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67883" y="1981685"/>
            <a:ext cx="82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FF"/>
                </a:solidFill>
                <a:latin typeface="Candara"/>
                <a:cs typeface="Candara"/>
              </a:rPr>
              <a:t>(z=2.2)</a:t>
            </a:r>
            <a:endParaRPr kumimoji="1" lang="ja-JP" altLang="en-US" sz="1600" dirty="0">
              <a:solidFill>
                <a:srgbClr val="FF00FF"/>
              </a:solidFill>
              <a:latin typeface="Candara"/>
              <a:cs typeface="Candar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371248" y="1979915"/>
            <a:ext cx="82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FF"/>
                </a:solidFill>
                <a:latin typeface="Candara"/>
                <a:cs typeface="Candara"/>
              </a:rPr>
              <a:t>(z=2.2)</a:t>
            </a:r>
            <a:endParaRPr kumimoji="1" lang="ja-JP" altLang="en-US" sz="1600" dirty="0">
              <a:solidFill>
                <a:srgbClr val="FF00FF"/>
              </a:solidFill>
              <a:latin typeface="Candara"/>
              <a:cs typeface="Candara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19243" y="1959787"/>
            <a:ext cx="82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FF"/>
                </a:solidFill>
                <a:latin typeface="Candara"/>
                <a:cs typeface="Candara"/>
              </a:rPr>
              <a:t>(z=2.2)</a:t>
            </a:r>
            <a:endParaRPr kumimoji="1" lang="ja-JP" altLang="en-US" sz="1600" dirty="0">
              <a:solidFill>
                <a:srgbClr val="FF00FF"/>
              </a:solidFill>
              <a:latin typeface="Candara"/>
              <a:cs typeface="Candara"/>
            </a:endParaRPr>
          </a:p>
        </p:txBody>
      </p:sp>
      <p:pic>
        <p:nvPicPr>
          <p:cNvPr id="37" name="図 36" descr="スクリーンショット 2014-07-28 23.28.3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75" y="5052720"/>
            <a:ext cx="1642306" cy="1652351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62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 descr="z3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757354"/>
            <a:ext cx="2879725" cy="2879725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6147" name="Picture 3" descr="z0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757354"/>
            <a:ext cx="2879725" cy="2879725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6148" name="Picture 4" descr="z0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757354"/>
            <a:ext cx="2879725" cy="2879725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6149" name="Picture 5" descr="z0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710104"/>
            <a:ext cx="2879725" cy="2879725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3" name="Picture 6" descr="z0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10104"/>
            <a:ext cx="2879725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7" descr="z0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0104"/>
            <a:ext cx="2879725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250825" y="757354"/>
            <a:ext cx="884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 dirty="0">
                <a:effectLst/>
                <a:latin typeface="Times"/>
                <a:cs typeface="Times"/>
              </a:rPr>
              <a:t>z = 30</a:t>
            </a:r>
          </a:p>
        </p:txBody>
      </p:sp>
      <p:sp>
        <p:nvSpPr>
          <p:cNvPr id="646153" name="Text Box 9"/>
          <p:cNvSpPr txBox="1">
            <a:spLocks noChangeArrowheads="1"/>
          </p:cNvSpPr>
          <p:nvPr/>
        </p:nvSpPr>
        <p:spPr bwMode="auto">
          <a:xfrm>
            <a:off x="3203575" y="757354"/>
            <a:ext cx="757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>
                <a:effectLst/>
                <a:latin typeface="Times"/>
                <a:cs typeface="Times"/>
              </a:rPr>
              <a:t>z = 5</a:t>
            </a:r>
          </a:p>
        </p:txBody>
      </p:sp>
      <p:sp>
        <p:nvSpPr>
          <p:cNvPr id="646154" name="Text Box 10"/>
          <p:cNvSpPr txBox="1">
            <a:spLocks noChangeArrowheads="1"/>
          </p:cNvSpPr>
          <p:nvPr/>
        </p:nvSpPr>
        <p:spPr bwMode="auto">
          <a:xfrm>
            <a:off x="250825" y="3710104"/>
            <a:ext cx="757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>
                <a:effectLst/>
                <a:latin typeface="Times"/>
                <a:cs typeface="Times"/>
              </a:rPr>
              <a:t>z = 2</a:t>
            </a: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6156325" y="790201"/>
            <a:ext cx="757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>
                <a:effectLst/>
                <a:latin typeface="Times"/>
                <a:cs typeface="Times"/>
              </a:rPr>
              <a:t>z = 3</a:t>
            </a:r>
          </a:p>
        </p:txBody>
      </p:sp>
      <p:sp>
        <p:nvSpPr>
          <p:cNvPr id="646156" name="Text Box 12"/>
          <p:cNvSpPr txBox="1">
            <a:spLocks noChangeArrowheads="1"/>
          </p:cNvSpPr>
          <p:nvPr/>
        </p:nvSpPr>
        <p:spPr bwMode="auto">
          <a:xfrm>
            <a:off x="6135688" y="3710104"/>
            <a:ext cx="7572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>
                <a:effectLst/>
                <a:latin typeface="Times"/>
                <a:cs typeface="Times"/>
              </a:rPr>
              <a:t>z = 0</a:t>
            </a:r>
          </a:p>
        </p:txBody>
      </p:sp>
      <p:sp>
        <p:nvSpPr>
          <p:cNvPr id="646157" name="Text Box 13"/>
          <p:cNvSpPr txBox="1">
            <a:spLocks noChangeArrowheads="1"/>
          </p:cNvSpPr>
          <p:nvPr/>
        </p:nvSpPr>
        <p:spPr bwMode="auto">
          <a:xfrm>
            <a:off x="3203575" y="3710104"/>
            <a:ext cx="757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 dirty="0">
                <a:effectLst/>
                <a:latin typeface="Times"/>
                <a:cs typeface="Times"/>
              </a:rPr>
              <a:t>z = 1</a:t>
            </a:r>
          </a:p>
        </p:txBody>
      </p:sp>
      <p:sp>
        <p:nvSpPr>
          <p:cNvPr id="646158" name="Text Box 14"/>
          <p:cNvSpPr txBox="1">
            <a:spLocks noChangeArrowheads="1"/>
          </p:cNvSpPr>
          <p:nvPr/>
        </p:nvSpPr>
        <p:spPr bwMode="auto">
          <a:xfrm>
            <a:off x="145886" y="53812"/>
            <a:ext cx="87137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3400" u="sng" dirty="0" smtClean="0">
                <a:latin typeface="+mj-lt"/>
                <a:ea typeface="HGP創英角ﾎﾟｯﾌﾟ体" charset="0"/>
                <a:cs typeface="Candara"/>
              </a:rPr>
              <a:t>From “GANBA” to “ULTIMATE”</a:t>
            </a:r>
            <a:r>
              <a:rPr lang="en-US" altLang="ja-JP" sz="3400" u="sng" dirty="0" smtClean="0">
                <a:effectLst/>
                <a:latin typeface="+mj-lt"/>
                <a:ea typeface="HGP創英角ﾎﾟｯﾌﾟ体" charset="0"/>
                <a:cs typeface="Candara"/>
              </a:rPr>
              <a:t>  </a:t>
            </a:r>
            <a:endParaRPr lang="en-US" altLang="ja-JP" sz="3400" u="sng" dirty="0">
              <a:effectLst/>
              <a:latin typeface="+mj-lt"/>
              <a:ea typeface="HGP創英角ﾎﾟｯﾌﾟ体" charset="0"/>
              <a:cs typeface="Candar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697651" y="5089642"/>
            <a:ext cx="144000" cy="144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1818834" y="5017642"/>
            <a:ext cx="216000" cy="216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7748926" y="2005508"/>
            <a:ext cx="288000" cy="288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46477" y="5255379"/>
            <a:ext cx="139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IRCS 1’x1’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45556" y="5284419"/>
            <a:ext cx="139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IRCS 1’x1’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20619" y="2329688"/>
            <a:ext cx="139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IRCS 1’x1’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61773" y="3809093"/>
            <a:ext cx="2700000" cy="270000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16916" y="3841940"/>
            <a:ext cx="150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FF00"/>
                </a:solidFill>
              </a:rPr>
              <a:t>ULTIMATE 13’x13’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769668" y="4355540"/>
            <a:ext cx="1800000" cy="180000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45333" y="3719996"/>
            <a:ext cx="150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FF00"/>
                </a:solidFill>
              </a:rPr>
              <a:t>ULTIMATE 13’x13’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427344" y="669762"/>
            <a:ext cx="3600000" cy="360000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59978" y="3335811"/>
            <a:ext cx="150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FF00"/>
                </a:solidFill>
              </a:rPr>
              <a:t>ULTIMATE 13’x13’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6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6771" y="109486"/>
            <a:ext cx="8874068" cy="706285"/>
          </a:xfrm>
        </p:spPr>
        <p:txBody>
          <a:bodyPr/>
          <a:lstStyle/>
          <a:p>
            <a:pPr algn="ctr"/>
            <a:r>
              <a:rPr lang="en-US" altLang="ja-JP" sz="3800" dirty="0" smtClean="0"/>
              <a:t>Pinpointing the site of stellar build-up</a:t>
            </a:r>
            <a:endParaRPr kumimoji="1" lang="ja-JP" altLang="en-US" sz="3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9" y="1916030"/>
            <a:ext cx="8273751" cy="4413963"/>
          </a:xfrm>
          <a:prstGeom prst="rect">
            <a:avLst/>
          </a:prstGeom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4291466" y="6384735"/>
            <a:ext cx="4892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effectLst/>
                <a:latin typeface="Times New Roman" charset="0"/>
              </a:rPr>
              <a:t>From CANDELS 3D-HST by </a:t>
            </a:r>
            <a:r>
              <a:rPr kumimoji="0" lang="en-US" altLang="ja-JP" sz="1800" i="1" dirty="0" err="1" smtClean="0">
                <a:latin typeface="Times New Roman" charset="0"/>
              </a:rPr>
              <a:t>Wuyts</a:t>
            </a:r>
            <a:r>
              <a:rPr kumimoji="0" lang="en-US" altLang="ja-JP" sz="1800" i="1" dirty="0" smtClean="0">
                <a:latin typeface="Times New Roman" charset="0"/>
              </a:rPr>
              <a:t> et al. (2013</a:t>
            </a:r>
            <a:r>
              <a:rPr kumimoji="0" lang="en-US" altLang="ja-JP" sz="1800" i="1" dirty="0" smtClean="0">
                <a:effectLst/>
                <a:latin typeface="Times New Roman" charset="0"/>
              </a:rPr>
              <a:t>)</a:t>
            </a:r>
            <a:endParaRPr kumimoji="0" lang="en-US" altLang="ja-JP" sz="1800" i="1" dirty="0">
              <a:effectLst/>
              <a:latin typeface="Times New Roman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32" y="1040123"/>
            <a:ext cx="907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andara"/>
                <a:cs typeface="Candara"/>
              </a:rPr>
              <a:t>Galactic </a:t>
            </a:r>
            <a:r>
              <a:rPr kumimoji="1" lang="en-US" altLang="ja-JP" sz="2400" dirty="0" err="1" smtClean="0">
                <a:latin typeface="Candara"/>
                <a:cs typeface="Candara"/>
              </a:rPr>
              <a:t>centre</a:t>
            </a:r>
            <a:r>
              <a:rPr kumimoji="1" lang="en-US" altLang="ja-JP" sz="2400" dirty="0" smtClean="0">
                <a:latin typeface="Candara"/>
                <a:cs typeface="Candara"/>
              </a:rPr>
              <a:t>? On disk? In clumps? Any environmental dependence? </a:t>
            </a:r>
            <a:endParaRPr kumimoji="1" lang="ja-JP" altLang="en-US" sz="2400" dirty="0">
              <a:latin typeface="Candara"/>
              <a:cs typeface="Candara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373573" y="946612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50967" y="5036406"/>
            <a:ext cx="146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  <a:latin typeface="Candara"/>
                <a:cs typeface="Candara"/>
              </a:rPr>
              <a:t>Bulge</a:t>
            </a:r>
          </a:p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  <a:latin typeface="Candara"/>
                <a:cs typeface="Candara"/>
              </a:rPr>
              <a:t>(nuclear)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38373" y="5321403"/>
            <a:ext cx="74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  <a:latin typeface="Candara"/>
                <a:cs typeface="Candara"/>
              </a:rPr>
              <a:t>Disk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60922" y="2681880"/>
            <a:ext cx="897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1"/>
                </a:solidFill>
                <a:latin typeface="Candara"/>
                <a:cs typeface="Candara"/>
              </a:rPr>
              <a:t>clump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5469" y="1631358"/>
            <a:ext cx="8273751" cy="2846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25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Rot="1" noChangeArrowheads="1"/>
          </p:cNvSpPr>
          <p:nvPr/>
        </p:nvSpPr>
        <p:spPr bwMode="auto">
          <a:xfrm>
            <a:off x="71915" y="-24036"/>
            <a:ext cx="899647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ja-JP" sz="4000" dirty="0" smtClean="0">
                <a:solidFill>
                  <a:srgbClr val="FFFFFF"/>
                </a:solidFill>
                <a:latin typeface="+mj-lt"/>
                <a:ea typeface="HGP創英角ﾎﾟｯﾌﾟ体" charset="0"/>
                <a:cs typeface="Garamond"/>
              </a:rPr>
              <a:t>Galaxy evolution &amp; environment  </a:t>
            </a:r>
            <a:r>
              <a:rPr kumimoji="1" lang="en-US" altLang="ja-JP" sz="4000" dirty="0" smtClean="0">
                <a:solidFill>
                  <a:srgbClr val="FFFFFF"/>
                </a:solidFill>
                <a:effectLst/>
                <a:latin typeface="+mj-lt"/>
                <a:ea typeface="HGP創英角ﾎﾟｯﾌﾟ体" charset="0"/>
                <a:cs typeface="Garamond"/>
              </a:rPr>
              <a:t>     </a:t>
            </a:r>
            <a:r>
              <a:rPr kumimoji="1" lang="en-US" altLang="ja-JP" sz="4000" dirty="0" smtClean="0">
                <a:solidFill>
                  <a:srgbClr val="FFFFFF"/>
                </a:solidFill>
                <a:effectLst/>
                <a:latin typeface="+mj-lt"/>
                <a:ea typeface="メイリオ" charset="0"/>
                <a:cs typeface="Garamond"/>
              </a:rPr>
              <a:t> </a:t>
            </a:r>
            <a:endParaRPr kumimoji="1" lang="en-US" altLang="ja-JP" sz="4000" dirty="0">
              <a:solidFill>
                <a:srgbClr val="FFFFFF"/>
              </a:solidFill>
              <a:effectLst/>
              <a:latin typeface="+mj-lt"/>
              <a:ea typeface="メイリオ" charset="0"/>
              <a:cs typeface="Garamond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247412" y="1057613"/>
            <a:ext cx="8891226" cy="5303820"/>
            <a:chOff x="127338" y="844383"/>
            <a:chExt cx="9035450" cy="5399087"/>
          </a:xfrm>
        </p:grpSpPr>
        <p:pic>
          <p:nvPicPr>
            <p:cNvPr id="5" name="Picture 3" descr="morphden_local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36" r="-1266" b="14598"/>
            <a:stretch>
              <a:fillRect/>
            </a:stretch>
          </p:blipFill>
          <p:spPr>
            <a:xfrm>
              <a:off x="470238" y="844383"/>
              <a:ext cx="8297863" cy="5399087"/>
            </a:xfrm>
            <a:prstGeom prst="rect">
              <a:avLst/>
            </a:prstGeom>
          </p:spPr>
        </p:pic>
        <p:pic>
          <p:nvPicPr>
            <p:cNvPr id="6" name="Picture 4" descr="M87_bi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6" t="15833" r="10603" b="15483"/>
            <a:stretch>
              <a:fillRect/>
            </a:stretch>
          </p:blipFill>
          <p:spPr bwMode="auto">
            <a:xfrm>
              <a:off x="6607513" y="3458995"/>
              <a:ext cx="98425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M31_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638" y="2500145"/>
              <a:ext cx="955675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6320176" y="2492208"/>
              <a:ext cx="10080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3200" b="1" dirty="0">
                  <a:solidFill>
                    <a:srgbClr val="FF0000"/>
                  </a:solidFill>
                  <a:effectLst/>
                  <a:latin typeface="Comic Sans MS" charset="0"/>
                  <a:ea typeface="HGP創英角ﾎﾟｯﾌﾟ体" charset="0"/>
                  <a:cs typeface="HGP創英角ﾎﾟｯﾌﾟ体" charset="0"/>
                </a:rPr>
                <a:t>E</a:t>
              </a:r>
              <a:endParaRPr kumimoji="0" lang="ja-JP" altLang="en-US" sz="3200" b="1" dirty="0">
                <a:solidFill>
                  <a:srgbClr val="FF0000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4735851" y="2809708"/>
              <a:ext cx="738187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3000" b="1">
                  <a:solidFill>
                    <a:srgbClr val="008000"/>
                  </a:solidFill>
                  <a:effectLst/>
                  <a:latin typeface="Comic Sans MS" charset="0"/>
                </a:rPr>
                <a:t>S0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791163" y="2254083"/>
              <a:ext cx="12319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600" b="1">
                  <a:solidFill>
                    <a:srgbClr val="000066"/>
                  </a:solidFill>
                  <a:effectLst/>
                  <a:latin typeface="Comic Sans MS" charset="0"/>
                  <a:ea typeface="HGP創英角ﾎﾟｯﾌﾟ体" charset="0"/>
                  <a:cs typeface="HGP創英角ﾎﾟｯﾌﾟ体" charset="0"/>
                </a:rPr>
                <a:t>Spiral</a:t>
              </a:r>
              <a:endParaRPr kumimoji="0" lang="ja-JP" altLang="en-US" sz="2600" b="1">
                <a:solidFill>
                  <a:srgbClr val="000066"/>
                </a:solidFill>
                <a:effectLst/>
                <a:latin typeface="Comic Sans MS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6463051" y="5811670"/>
              <a:ext cx="21605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メイリオ"/>
                  <a:ea typeface="メイリオ"/>
                  <a:cs typeface="メイリオ"/>
                </a:rPr>
                <a:t>High-density</a:t>
              </a:r>
              <a:endPara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1062376" y="1444458"/>
              <a:ext cx="45370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b="1" i="1" dirty="0" smtClean="0">
                  <a:solidFill>
                    <a:srgbClr val="0000FF"/>
                  </a:solidFill>
                  <a:effectLst/>
                  <a:latin typeface="Times New Roman" charset="0"/>
                </a:rPr>
                <a:t>“</a:t>
              </a:r>
              <a:r>
                <a:rPr lang="en-US" altLang="ja-JP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 </a:t>
              </a:r>
              <a:r>
                <a:rPr lang="en-US" altLang="ja-JP" b="1" dirty="0" smtClean="0">
                  <a:solidFill>
                    <a:srgbClr val="0000FF"/>
                  </a:solidFill>
                  <a:effectLst/>
                  <a:latin typeface="Comic Sans MS" charset="0"/>
                </a:rPr>
                <a:t>Morphology–Density Relation</a:t>
              </a:r>
              <a:r>
                <a:rPr lang="ja-JP" altLang="en-US" b="1" dirty="0" smtClean="0">
                  <a:solidFill>
                    <a:srgbClr val="0000FF"/>
                  </a:solidFill>
                  <a:effectLst/>
                  <a:latin typeface="Comic Sans MS" charset="0"/>
                </a:rPr>
                <a:t>”</a:t>
              </a:r>
              <a:endParaRPr lang="en-US" altLang="ja-JP" b="1" i="1" dirty="0" smtClean="0">
                <a:solidFill>
                  <a:srgbClr val="0000FF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 flipV="1">
              <a:off x="6888541" y="2042945"/>
              <a:ext cx="2160587" cy="1223963"/>
            </a:xfrm>
            <a:prstGeom prst="cloudCallout">
              <a:avLst>
                <a:gd name="adj1" fmla="val -59042"/>
                <a:gd name="adj2" fmla="val -5308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ctr">
                <a:defRPr/>
              </a:pPr>
              <a:endPara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メイリオ" charset="0"/>
                <a:cs typeface="メイリオ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010257" y="2245631"/>
              <a:ext cx="2152531" cy="72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 b="1" dirty="0">
                  <a:solidFill>
                    <a:srgbClr val="FF0000"/>
                  </a:solidFill>
                  <a:effectLst/>
                  <a:latin typeface="Comic Sans MS" charset="0"/>
                </a:rPr>
                <a:t>red, old,      low SF activity</a:t>
              </a: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flipV="1">
              <a:off x="127338" y="3932070"/>
              <a:ext cx="2376488" cy="1152525"/>
            </a:xfrm>
            <a:prstGeom prst="cloudCallout">
              <a:avLst>
                <a:gd name="adj1" fmla="val 43583"/>
                <a:gd name="adj2" fmla="val 52583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ctr">
                <a:defRPr/>
              </a:pPr>
              <a:endParaRPr lang="ja-JP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メイリオ" charset="0"/>
                <a:cs typeface="メイリオ" charset="0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71801" y="4122570"/>
              <a:ext cx="23034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2000" b="1" dirty="0">
                  <a:solidFill>
                    <a:srgbClr val="0000FF"/>
                  </a:solidFill>
                  <a:effectLst/>
                  <a:latin typeface="Comic Sans MS" charset="0"/>
                </a:rPr>
                <a:t>blue, young,  high SF activity  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894101" y="5791033"/>
              <a:ext cx="2184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Demi Cond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メイリオ"/>
                  <a:ea typeface="メイリオ"/>
                  <a:cs typeface="メイリオ"/>
                </a:rPr>
                <a:t>Low-density</a:t>
              </a:r>
              <a:endPara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537803" y="6358275"/>
            <a:ext cx="244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Dressler 1980)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83418" y="908052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2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253145" y="1027397"/>
            <a:ext cx="5068690" cy="33824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8667" y="-148636"/>
            <a:ext cx="8711169" cy="942510"/>
          </a:xfrm>
        </p:spPr>
        <p:txBody>
          <a:bodyPr/>
          <a:lstStyle/>
          <a:p>
            <a:pPr algn="ctr"/>
            <a:r>
              <a:rPr lang="en-US" altLang="ja-JP" sz="4200" dirty="0" smtClean="0"/>
              <a:t>Follow-up with multi-IFU</a:t>
            </a:r>
            <a:endParaRPr kumimoji="1" lang="ja-JP" altLang="en-US" sz="4200" dirty="0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373573" y="913765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6" name="図 5" descr="MAHALO_KMOS_SXD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5" y="1242230"/>
            <a:ext cx="5068690" cy="3126309"/>
          </a:xfrm>
          <a:prstGeom prst="rect">
            <a:avLst/>
          </a:prstGeom>
        </p:spPr>
      </p:pic>
      <p:pic>
        <p:nvPicPr>
          <p:cNvPr id="9" name="図 8" descr="MAHALO_KMOS_SXD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5" y="4368538"/>
            <a:ext cx="5068690" cy="238848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463726" y="2600312"/>
            <a:ext cx="3447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 smtClean="0">
                <a:latin typeface="Candara"/>
                <a:cs typeface="Candara"/>
              </a:rPr>
              <a:t>KMOS 3-D spectroscopy of </a:t>
            </a:r>
            <a:r>
              <a:rPr kumimoji="1" lang="en-US" altLang="ja-JP" sz="2100" dirty="0" smtClean="0">
                <a:solidFill>
                  <a:srgbClr val="FFFF00"/>
                </a:solidFill>
                <a:latin typeface="Candara"/>
                <a:cs typeface="Candara"/>
              </a:rPr>
              <a:t>~20 H</a:t>
            </a:r>
            <a:r>
              <a:rPr kumimoji="1" lang="en-US" altLang="ja-JP" sz="21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sz="2100" dirty="0" smtClean="0">
                <a:solidFill>
                  <a:srgbClr val="FFFF00"/>
                </a:solidFill>
                <a:latin typeface="Candara"/>
                <a:cs typeface="Candara"/>
              </a:rPr>
              <a:t> emitters at z=2.2/2.5 </a:t>
            </a:r>
            <a:r>
              <a:rPr kumimoji="1" lang="en-US" altLang="ja-JP" sz="2100" dirty="0" smtClean="0">
                <a:latin typeface="Candara"/>
                <a:cs typeface="Candara"/>
              </a:rPr>
              <a:t>selected by our MAHALO project.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2367" y="1031226"/>
            <a:ext cx="56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H</a:t>
            </a:r>
            <a:r>
              <a:rPr kumimoji="1" lang="en-US" altLang="ja-JP" i="1" dirty="0" smtClean="0">
                <a:latin typeface="Symbol" charset="2"/>
                <a:cs typeface="Symbol" charset="2"/>
              </a:rPr>
              <a:t>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31625" y="1020277"/>
            <a:ext cx="45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/>
              <a:t>V</a:t>
            </a:r>
            <a:endParaRPr kumimoji="1" lang="en-US" altLang="ja-JP" sz="2000" i="1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18989" y="965532"/>
            <a:ext cx="45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latin typeface="Symbol" charset="2"/>
                <a:cs typeface="Symbol" charset="2"/>
              </a:rPr>
              <a:t>s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87137" y="1027397"/>
            <a:ext cx="56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H</a:t>
            </a:r>
            <a:r>
              <a:rPr kumimoji="1" lang="en-US" altLang="ja-JP" i="1" dirty="0" smtClean="0">
                <a:latin typeface="Symbol" charset="2"/>
                <a:cs typeface="Symbol" charset="2"/>
              </a:rPr>
              <a:t>a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96395" y="1016448"/>
            <a:ext cx="458504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/>
              <a:t>V</a:t>
            </a:r>
            <a:endParaRPr kumimoji="1" lang="en-US" altLang="ja-JP" sz="2000" i="1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83759" y="961703"/>
            <a:ext cx="45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latin typeface="Symbol" charset="2"/>
                <a:cs typeface="Symbol" charset="2"/>
              </a:rPr>
              <a:t>s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63725" y="4131881"/>
            <a:ext cx="3579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 smtClean="0">
                <a:latin typeface="Candara"/>
                <a:cs typeface="Candara"/>
              </a:rPr>
              <a:t>An extremely </a:t>
            </a:r>
            <a:r>
              <a:rPr kumimoji="1" lang="en-US" altLang="ja-JP" sz="2100" dirty="0" smtClean="0">
                <a:solidFill>
                  <a:srgbClr val="FFFF00"/>
                </a:solidFill>
                <a:latin typeface="Candara"/>
                <a:cs typeface="Candara"/>
              </a:rPr>
              <a:t>high success rate (~90%!) </a:t>
            </a:r>
            <a:r>
              <a:rPr kumimoji="1" lang="en-US" altLang="ja-JP" sz="2100" dirty="0" smtClean="0">
                <a:latin typeface="Candara"/>
                <a:cs typeface="Candara"/>
              </a:rPr>
              <a:t>of our KMOS observation demonstrates that NB- based sample selection can provide excellent IFU targets.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42264" y="1050175"/>
            <a:ext cx="3701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100" dirty="0" smtClean="0">
                <a:solidFill>
                  <a:srgbClr val="FFFF00"/>
                </a:solidFill>
                <a:latin typeface="Candara"/>
                <a:cs typeface="Candara"/>
              </a:rPr>
              <a:t>KMOS</a:t>
            </a:r>
            <a:r>
              <a:rPr kumimoji="1" lang="en-US" altLang="ja-JP" sz="2100" dirty="0" smtClean="0">
                <a:latin typeface="Candara"/>
                <a:cs typeface="Candara"/>
              </a:rPr>
              <a:t>: 24 IFUs over 7’ </a:t>
            </a:r>
            <a:r>
              <a:rPr kumimoji="1" lang="en-US" altLang="ja-JP" sz="2100" dirty="0" err="1" smtClean="0">
                <a:latin typeface="Candara"/>
                <a:cs typeface="Candara"/>
              </a:rPr>
              <a:t>FoV</a:t>
            </a:r>
            <a:r>
              <a:rPr kumimoji="1" lang="en-US" altLang="ja-JP" sz="2100" dirty="0" smtClean="0">
                <a:latin typeface="Candara"/>
                <a:cs typeface="Candara"/>
              </a:rPr>
              <a:t>. Each IFU has 2.8”x2.8” with 0.2” sampling (i.e. 14x14 elements per IFU) </a:t>
            </a:r>
          </a:p>
        </p:txBody>
      </p:sp>
    </p:spTree>
    <p:extLst>
      <p:ext uri="{BB962C8B-B14F-4D97-AF65-F5344CB8AC3E}">
        <p14:creationId xmlns:p14="http://schemas.microsoft.com/office/powerpoint/2010/main" val="40111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746" y="2491371"/>
            <a:ext cx="8229600" cy="1154547"/>
          </a:xfrm>
        </p:spPr>
        <p:txBody>
          <a:bodyPr/>
          <a:lstStyle/>
          <a:p>
            <a:pPr algn="ctr"/>
            <a:r>
              <a:rPr lang="en-US" altLang="ja-JP" sz="4800" dirty="0" smtClean="0"/>
              <a:t>Answers to the questions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541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028" y="204701"/>
            <a:ext cx="8370964" cy="739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>
                <a:solidFill>
                  <a:srgbClr val="CCFFCC"/>
                </a:solidFill>
                <a:effectLst/>
                <a:latin typeface="Candara"/>
                <a:cs typeface="Candara"/>
              </a:rPr>
              <a:t>(Q1) What is the optimum spatial sampling (or diameter in </a:t>
            </a:r>
            <a:r>
              <a:rPr lang="en-US" altLang="ja-JP" sz="2000" dirty="0" err="1">
                <a:solidFill>
                  <a:srgbClr val="CCFFCC"/>
                </a:solidFill>
                <a:effectLst/>
                <a:latin typeface="Candara"/>
                <a:cs typeface="Candara"/>
              </a:rPr>
              <a:t>arcsec</a:t>
            </a:r>
            <a:r>
              <a:rPr lang="en-US" altLang="ja-JP" sz="2000" dirty="0">
                <a:solidFill>
                  <a:srgbClr val="CCFFCC"/>
                </a:solidFill>
                <a:effectLst/>
                <a:latin typeface="Candara"/>
                <a:cs typeface="Candara"/>
              </a:rPr>
              <a:t> of each fiber in the bundle) and </a:t>
            </a:r>
            <a:r>
              <a:rPr lang="en-US" altLang="ja-JP" sz="2000" dirty="0" err="1" smtClean="0">
                <a:solidFill>
                  <a:srgbClr val="CCFFCC"/>
                </a:solidFill>
                <a:effectLst/>
                <a:latin typeface="Candara"/>
                <a:cs typeface="Candara"/>
              </a:rPr>
              <a:t>FoV</a:t>
            </a:r>
            <a:r>
              <a:rPr lang="en-US" altLang="ja-JP" sz="2000" dirty="0" smtClean="0">
                <a:solidFill>
                  <a:srgbClr val="CCFFCC"/>
                </a:solidFill>
                <a:effectLst/>
                <a:latin typeface="Candara"/>
                <a:cs typeface="Candara"/>
              </a:rPr>
              <a:t> </a:t>
            </a:r>
            <a:r>
              <a:rPr lang="en-US" altLang="ja-JP" sz="2000" dirty="0">
                <a:solidFill>
                  <a:srgbClr val="CCFFCC"/>
                </a:solidFill>
                <a:effectLst/>
                <a:latin typeface="Candara"/>
                <a:cs typeface="Candara"/>
              </a:rPr>
              <a:t>of the bundle?</a:t>
            </a:r>
            <a:endParaRPr lang="en-US" altLang="ja-JP" sz="2000" dirty="0" smtClean="0">
              <a:solidFill>
                <a:srgbClr val="CCFFCC"/>
              </a:solidFill>
              <a:effectLst/>
              <a:latin typeface="Candara"/>
              <a:cs typeface="Candara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09872" y="2401241"/>
            <a:ext cx="8495879" cy="864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CCFFCC"/>
                </a:solidFill>
                <a:latin typeface="Candara"/>
                <a:cs typeface="Candara"/>
              </a:rPr>
              <a:t>(Q2) What is the optimum and minimum number of the fiber bundles (or multiplicity) in the 13'.6 diameter </a:t>
            </a:r>
            <a:r>
              <a:rPr lang="en-US" altLang="ja-JP" sz="2000" dirty="0" err="1" smtClean="0">
                <a:solidFill>
                  <a:srgbClr val="CCFFCC"/>
                </a:solidFill>
                <a:latin typeface="Candara"/>
                <a:cs typeface="Candara"/>
              </a:rPr>
              <a:t>FoV</a:t>
            </a:r>
            <a:r>
              <a:rPr lang="en-US" altLang="ja-JP" sz="2000" dirty="0">
                <a:solidFill>
                  <a:srgbClr val="CCFFCC"/>
                </a:solidFill>
                <a:latin typeface="Candara"/>
                <a:cs typeface="Candara"/>
              </a:rPr>
              <a:t>?</a:t>
            </a:r>
            <a:endParaRPr lang="en-US" altLang="ja-JP" sz="2000" dirty="0" smtClean="0">
              <a:solidFill>
                <a:srgbClr val="CCFFCC"/>
              </a:solidFill>
              <a:latin typeface="Candara"/>
              <a:cs typeface="Candara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09872" y="4493314"/>
            <a:ext cx="8471739" cy="729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CCFFCC"/>
                </a:solidFill>
                <a:latin typeface="Candara"/>
                <a:cs typeface="Candara"/>
              </a:rPr>
              <a:t>(Q3) What is the critical wavelength range in near-infrared covered by the </a:t>
            </a:r>
            <a:r>
              <a:rPr lang="en-US" altLang="ja-JP" sz="2000" dirty="0" err="1">
                <a:solidFill>
                  <a:srgbClr val="CCFFCC"/>
                </a:solidFill>
                <a:latin typeface="Candara"/>
                <a:cs typeface="Candara"/>
              </a:rPr>
              <a:t>Starbug</a:t>
            </a:r>
            <a:r>
              <a:rPr lang="en-US" altLang="ja-JP" sz="2000" dirty="0">
                <a:solidFill>
                  <a:srgbClr val="CCFFCC"/>
                </a:solidFill>
                <a:latin typeface="Candara"/>
                <a:cs typeface="Candara"/>
              </a:rPr>
              <a:t> system (0.9-2.0micron)?</a:t>
            </a:r>
            <a:r>
              <a:rPr lang="en-US" altLang="ja-JP" sz="2000" dirty="0" smtClean="0">
                <a:solidFill>
                  <a:srgbClr val="CCFFCC"/>
                </a:solidFill>
                <a:latin typeface="Candara"/>
                <a:cs typeface="Candara"/>
              </a:rPr>
              <a:t> 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903" y="923712"/>
            <a:ext cx="832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(A1)  </a:t>
            </a:r>
            <a:r>
              <a:rPr kumimoji="1" lang="en-US" altLang="ja-JP" dirty="0" smtClean="0">
                <a:solidFill>
                  <a:srgbClr val="FFFF00"/>
                </a:solidFill>
              </a:rPr>
              <a:t>0.2” per 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fibre</a:t>
            </a:r>
            <a:r>
              <a:rPr kumimoji="1" lang="en-US" altLang="ja-JP" dirty="0" smtClean="0">
                <a:solidFill>
                  <a:srgbClr val="FFFF00"/>
                </a:solidFill>
              </a:rPr>
              <a:t> is fine. </a:t>
            </a:r>
            <a:r>
              <a:rPr kumimoji="1" lang="en-US" altLang="ja-JP" dirty="0" smtClean="0"/>
              <a:t>In terms of sample selection for TMT, it is probably most important to have highest multiplicity. However, with only 1” </a:t>
            </a:r>
            <a:r>
              <a:rPr kumimoji="1" lang="en-US" altLang="ja-JP" dirty="0" err="1" smtClean="0"/>
              <a:t>FoV</a:t>
            </a:r>
            <a:r>
              <a:rPr kumimoji="1" lang="en-US" altLang="ja-JP" dirty="0" smtClean="0"/>
              <a:t>, we may miss a large fraction of signals from outskirts of </a:t>
            </a:r>
            <a:r>
              <a:rPr kumimoji="1" lang="en-US" altLang="ja-JP" dirty="0" smtClean="0"/>
              <a:t>galaxies. I </a:t>
            </a:r>
            <a:r>
              <a:rPr kumimoji="1" lang="en-US" altLang="ja-JP" dirty="0" smtClean="0"/>
              <a:t>therefore prefer config.</a:t>
            </a:r>
            <a:r>
              <a:rPr kumimoji="1" lang="en-US" altLang="ja-JP" dirty="0" smtClean="0"/>
              <a:t>1. 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6954" y="3202672"/>
            <a:ext cx="8322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(A2)  I think we don’t need to have too many bundles – we can observe as many targets as we want by spending several </a:t>
            </a:r>
            <a:r>
              <a:rPr kumimoji="1" lang="en-US" altLang="ja-JP" dirty="0" err="1" smtClean="0"/>
              <a:t>fibre</a:t>
            </a:r>
            <a:r>
              <a:rPr kumimoji="1" lang="en-US" altLang="ja-JP" dirty="0" smtClean="0"/>
              <a:t> configurations. The </a:t>
            </a:r>
            <a:r>
              <a:rPr kumimoji="1" lang="en-US" altLang="ja-JP" dirty="0" err="1" smtClean="0"/>
              <a:t>FoV</a:t>
            </a:r>
            <a:r>
              <a:rPr kumimoji="1" lang="en-US" altLang="ja-JP" dirty="0" smtClean="0"/>
              <a:t> of each bundle (i.e. the point of Q1) must be a more important issue. 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903" y="5283856"/>
            <a:ext cx="8322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(A3)  </a:t>
            </a:r>
            <a:r>
              <a:rPr kumimoji="1" lang="en-US" altLang="ja-JP" dirty="0" smtClean="0">
                <a:solidFill>
                  <a:srgbClr val="FFFF00"/>
                </a:solidFill>
              </a:rPr>
              <a:t>I strongly recommend to have wavelength coverage at 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λ</a:t>
            </a:r>
            <a:r>
              <a:rPr kumimoji="1" lang="en-US" altLang="ja-JP" dirty="0" smtClean="0">
                <a:solidFill>
                  <a:srgbClr val="FFFF00"/>
                </a:solidFill>
              </a:rPr>
              <a:t>&gt;2.0um </a:t>
            </a:r>
            <a:r>
              <a:rPr kumimoji="1" lang="en-US" altLang="ja-JP" dirty="0" smtClean="0"/>
              <a:t>(to observe H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dirty="0" smtClean="0"/>
              <a:t> at z&gt;2). If it is unrealistic, </a:t>
            </a:r>
            <a:r>
              <a:rPr kumimoji="1" lang="en-US" altLang="ja-JP" dirty="0" smtClean="0"/>
              <a:t>let’s start </a:t>
            </a:r>
            <a:r>
              <a:rPr kumimoji="1" lang="en-US" altLang="ja-JP" dirty="0" smtClean="0"/>
              <a:t>from 0.9-2.0um in phase-1, and extend its wavelength coverage in phase-2?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86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89821" y="1298954"/>
            <a:ext cx="8495879" cy="477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CCFFCC"/>
                </a:solidFill>
                <a:latin typeface="Candara"/>
                <a:cs typeface="Candara"/>
              </a:rPr>
              <a:t>(Q5) What is the sensitivity requirement for the phase-I instrument? </a:t>
            </a:r>
            <a:endParaRPr lang="en-US" altLang="ja-JP" sz="2000" dirty="0" smtClean="0">
              <a:solidFill>
                <a:srgbClr val="CCFFCC"/>
              </a:solidFill>
              <a:latin typeface="Candara"/>
              <a:cs typeface="Candar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0769" y="3222284"/>
            <a:ext cx="8345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CFFCC"/>
                </a:solidFill>
                <a:latin typeface="Candara"/>
                <a:cs typeface="Candara"/>
              </a:rPr>
              <a:t>(Q6) Please describe a brief observation plan for your science case with the fiber bundle multi-object IFU. </a:t>
            </a:r>
            <a:endParaRPr lang="en-US" altLang="ja-JP" sz="2000" dirty="0" smtClean="0">
              <a:solidFill>
                <a:srgbClr val="CCFFCC"/>
              </a:solidFill>
              <a:latin typeface="Candara"/>
              <a:cs typeface="Candar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3145" y="1655454"/>
            <a:ext cx="8103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(A5</a:t>
            </a:r>
            <a:r>
              <a:rPr kumimoji="1" lang="en-US" altLang="ja-JP" dirty="0"/>
              <a:t>) The expected sensitivity for phase-1 (~50% of MOSFIRE) is acceptable</a:t>
            </a:r>
            <a:r>
              <a:rPr kumimoji="1" lang="en-US" altLang="ja-JP" dirty="0" smtClean="0"/>
              <a:t>. Higher sensitivity is of course better, but I think earlier start of operation is more important – e.g. </a:t>
            </a:r>
            <a:r>
              <a:rPr kumimoji="1" lang="en-US" altLang="ja-JP" dirty="0" smtClean="0">
                <a:solidFill>
                  <a:srgbClr val="FFFF00"/>
                </a:solidFill>
              </a:rPr>
              <a:t>getting KMOS/VLT time is currently VERY hard (&gt;10x oversubscribed), demonstrating that multi-IFU instruments can attract a great deal of attention from all over the world !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9353" y="3925357"/>
            <a:ext cx="8480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(A6) </a:t>
            </a:r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Phase 1:</a:t>
            </a:r>
            <a:r>
              <a:rPr kumimoji="1" lang="en-US" altLang="ja-JP" dirty="0" smtClean="0"/>
              <a:t>  [1] we will do NB H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dirty="0" smtClean="0"/>
              <a:t> imaging of MAHALO clusters (~10 clusters at 0.4&lt;z&lt;2.5) to get H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dirty="0" smtClean="0"/>
              <a:t> size for complete sample of galaxies in cluster environments across cosmic time. [2] </a:t>
            </a:r>
            <a:r>
              <a:rPr kumimoji="1" lang="en-US" altLang="ja-JP" dirty="0"/>
              <a:t>W</a:t>
            </a:r>
            <a:r>
              <a:rPr kumimoji="1" lang="en-US" altLang="ja-JP" dirty="0" smtClean="0"/>
              <a:t>e will follow them up by using multi-IFU modes (~20 galaxies per cluster) to get their kinematics and metal gradient. For each cluster, we typically need ~4-5 hours to complete NB+BB imaging and ~6 hours to complete IFU </a:t>
            </a:r>
            <a:r>
              <a:rPr kumimoji="1" lang="en-US" altLang="ja-JP" dirty="0" err="1" smtClean="0"/>
              <a:t>obs</a:t>
            </a:r>
            <a:r>
              <a:rPr kumimoji="1" lang="en-US" altLang="ja-JP" dirty="0" smtClean="0"/>
              <a:t>, yielding ~100 hours (12 nights) to complete this survey. </a:t>
            </a:r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Phase 2: </a:t>
            </a:r>
            <a:r>
              <a:rPr kumimoji="1" lang="en-US" altLang="ja-JP" dirty="0" smtClean="0"/>
              <a:t>A more complete 3D mapping of blank fields (e.g. full CANDELS fields) by using upgraded multi-IFU </a:t>
            </a:r>
            <a:r>
              <a:rPr kumimoji="1" lang="en-US" altLang="ja-JP" dirty="0" err="1" smtClean="0"/>
              <a:t>Starbugs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by exploiting “</a:t>
            </a:r>
            <a:r>
              <a:rPr kumimoji="1" lang="en-US" altLang="ja-JP" dirty="0" smtClean="0">
                <a:solidFill>
                  <a:srgbClr val="FFFF00"/>
                </a:solidFill>
              </a:rPr>
              <a:t>mosaic</a:t>
            </a:r>
            <a:r>
              <a:rPr kumimoji="1" lang="en-US" altLang="ja-JP" dirty="0" smtClean="0"/>
              <a:t>” mode ? </a:t>
            </a: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89645" y="85666"/>
            <a:ext cx="8370964" cy="447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kumimoji="1"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kumimoji="1"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kumimoji="1"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kumimoji="1"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kumimoji="1"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kumimoji="1"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kumimoji="1"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kumimoji="1"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kumimoji="1"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sz="2000" dirty="0" smtClean="0">
                <a:solidFill>
                  <a:srgbClr val="CCFFCC"/>
                </a:solidFill>
                <a:effectLst/>
                <a:latin typeface="Candara"/>
                <a:cs typeface="Candara"/>
              </a:rPr>
              <a:t>(Q4) What is the optimum spectral resolution?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4391" y="507383"/>
            <a:ext cx="825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(A4) I think R~4000-5000 (following e.g. KMOS) will be a reasonable choice, with which we can resolve velocity structure within galaxies down to &lt; 50 km/s.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22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89821" y="1298954"/>
            <a:ext cx="8495879" cy="477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CCFFCC"/>
                </a:solidFill>
                <a:latin typeface="Candara"/>
                <a:cs typeface="Candara"/>
              </a:rPr>
              <a:t>(Q5) What is the sensitivity requirement for the phase-I instrument? </a:t>
            </a:r>
            <a:endParaRPr lang="en-US" altLang="ja-JP" sz="2000" dirty="0" smtClean="0">
              <a:solidFill>
                <a:srgbClr val="CCFFCC"/>
              </a:solidFill>
              <a:latin typeface="Candara"/>
              <a:cs typeface="Candar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0769" y="3222284"/>
            <a:ext cx="8345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CFFCC"/>
                </a:solidFill>
                <a:latin typeface="Candara"/>
                <a:cs typeface="Candara"/>
              </a:rPr>
              <a:t>(Q6) Please describe a brief observation plan for your science case with the fiber bundle multi-object IFU. </a:t>
            </a:r>
            <a:endParaRPr lang="en-US" altLang="ja-JP" sz="2000" dirty="0" smtClean="0">
              <a:solidFill>
                <a:srgbClr val="CCFFCC"/>
              </a:solidFill>
              <a:latin typeface="Candara"/>
              <a:cs typeface="Candar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3145" y="1655454"/>
            <a:ext cx="8103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(A5</a:t>
            </a:r>
            <a:r>
              <a:rPr kumimoji="1" lang="en-US" altLang="ja-JP" dirty="0"/>
              <a:t>) The expected sensitivity for phase-1 (~50% of MOSFIRE) is acceptable</a:t>
            </a:r>
            <a:r>
              <a:rPr kumimoji="1" lang="en-US" altLang="ja-JP" dirty="0" smtClean="0"/>
              <a:t>. Higher sensitivity is of course better, but I think earlier start of operation is more important – e.g. </a:t>
            </a:r>
            <a:r>
              <a:rPr kumimoji="1" lang="en-US" altLang="ja-JP" dirty="0" smtClean="0">
                <a:solidFill>
                  <a:srgbClr val="FFFF00"/>
                </a:solidFill>
              </a:rPr>
              <a:t>getting KMOS/VLT time is currently VERY hard (&gt;10x oversubscribed), demonstrating that multi-IFU instruments can attract a great deal of attention from all over the world !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9353" y="3925357"/>
            <a:ext cx="8480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(A6) </a:t>
            </a:r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Phase 1:</a:t>
            </a:r>
            <a:r>
              <a:rPr kumimoji="1" lang="en-US" altLang="ja-JP" dirty="0" smtClean="0"/>
              <a:t>  [1] we will do NB H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dirty="0" smtClean="0"/>
              <a:t> imaging of MAHALO clusters (~10 clusters at 0.4&lt;z&lt;2.5) to get H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dirty="0" smtClean="0"/>
              <a:t> size for complete sample of galaxies in cluster environments across cosmic time. [2] </a:t>
            </a:r>
            <a:r>
              <a:rPr kumimoji="1" lang="en-US" altLang="ja-JP" dirty="0"/>
              <a:t>W</a:t>
            </a:r>
            <a:r>
              <a:rPr kumimoji="1" lang="en-US" altLang="ja-JP" dirty="0" smtClean="0"/>
              <a:t>e will then follow up by using multi-IFU modes (~20 galaxies per cluster) to get their kinematics and metal gradient. For each cluster, we typically need ~4-5 hours to complete NB+BB imaging and ~6 hours to complete IFU </a:t>
            </a:r>
            <a:r>
              <a:rPr kumimoji="1" lang="en-US" altLang="ja-JP" dirty="0" err="1" smtClean="0"/>
              <a:t>obs</a:t>
            </a:r>
            <a:r>
              <a:rPr kumimoji="1" lang="en-US" altLang="ja-JP" dirty="0" smtClean="0"/>
              <a:t>, yielding ~100 hours (12 nights) to complete this survey. </a:t>
            </a:r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Phase 2: </a:t>
            </a:r>
            <a:r>
              <a:rPr kumimoji="1" lang="en-US" altLang="ja-JP" dirty="0" smtClean="0"/>
              <a:t>A more complete 3D mapping of blank fields (e.g. full CANDELS fields) by using upgraded multi-IFU </a:t>
            </a:r>
            <a:r>
              <a:rPr kumimoji="1" lang="en-US" altLang="ja-JP" dirty="0" err="1" smtClean="0"/>
              <a:t>Starbugs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by exploiting “</a:t>
            </a:r>
            <a:r>
              <a:rPr kumimoji="1" lang="en-US" altLang="ja-JP" dirty="0" smtClean="0">
                <a:solidFill>
                  <a:srgbClr val="FFFF00"/>
                </a:solidFill>
              </a:rPr>
              <a:t>mosaic</a:t>
            </a:r>
            <a:r>
              <a:rPr kumimoji="1" lang="en-US" altLang="ja-JP" dirty="0" smtClean="0"/>
              <a:t>” mode ? </a:t>
            </a: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89645" y="85666"/>
            <a:ext cx="8370964" cy="447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kumimoji="1"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kumimoji="1"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kumimoji="1"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kumimoji="1"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kumimoji="1"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kumimoji="1"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kumimoji="1"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kumimoji="1"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kumimoji="1"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ja-JP" sz="2000" dirty="0" smtClean="0">
                <a:solidFill>
                  <a:srgbClr val="CCFFCC"/>
                </a:solidFill>
                <a:effectLst/>
                <a:latin typeface="Candara"/>
                <a:cs typeface="Candara"/>
              </a:rPr>
              <a:t>(Q4) What is the optimum spectral resolution?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4391" y="507383"/>
            <a:ext cx="825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(A4) I think R~4000-5000 (following e.g. KMOS) will be a reasonable choice, with which we can resolve velocity structure within galaxies down to &lt; 50 km/s.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50" y="882892"/>
            <a:ext cx="6415305" cy="4821359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5944557" y="6153200"/>
            <a:ext cx="1773514" cy="31751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>
            <a:stCxn id="10" idx="0"/>
          </p:cNvCxnSpPr>
          <p:nvPr/>
        </p:nvCxnSpPr>
        <p:spPr>
          <a:xfrm flipH="1" flipV="1">
            <a:off x="6229196" y="5178764"/>
            <a:ext cx="602118" cy="974436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601768" y="1036665"/>
            <a:ext cx="401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“Mosaic mode” of KMOS allows us to cover ~1’x1’ field with 16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ptgs</a:t>
            </a:r>
            <a:r>
              <a:rPr kumimoji="1" lang="en-US" altLang="ja-JP" dirty="0" smtClean="0">
                <a:solidFill>
                  <a:schemeClr val="bg1"/>
                </a:solidFill>
              </a:rPr>
              <a:t>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4258" y="2570549"/>
            <a:ext cx="8370964" cy="812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>
                <a:solidFill>
                  <a:srgbClr val="CCFFCC"/>
                </a:solidFill>
                <a:effectLst/>
                <a:latin typeface="Candara"/>
                <a:cs typeface="Candara"/>
              </a:rPr>
              <a:t>(Q8) Please describe the requirements for Phase-II instrument (</a:t>
            </a:r>
            <a:r>
              <a:rPr lang="en-US" altLang="ja-JP" sz="2000" dirty="0" err="1">
                <a:solidFill>
                  <a:srgbClr val="CCFFCC"/>
                </a:solidFill>
                <a:effectLst/>
                <a:latin typeface="Candara"/>
                <a:cs typeface="Candara"/>
              </a:rPr>
              <a:t>Starbugs</a:t>
            </a:r>
            <a:r>
              <a:rPr lang="en-US" altLang="ja-JP" sz="2000" dirty="0">
                <a:solidFill>
                  <a:srgbClr val="CCFFCC"/>
                </a:solidFill>
                <a:effectLst/>
                <a:latin typeface="Candara"/>
                <a:cs typeface="Candara"/>
              </a:rPr>
              <a:t> + dedicated spectrograph) to develop your science case. </a:t>
            </a:r>
            <a:endParaRPr lang="en-US" altLang="ja-JP" sz="2000" dirty="0" smtClean="0">
              <a:solidFill>
                <a:srgbClr val="CCFFCC"/>
              </a:solidFill>
              <a:effectLst/>
              <a:latin typeface="Candara"/>
              <a:cs typeface="Candar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396" y="4723007"/>
            <a:ext cx="854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CCFFCC"/>
                </a:solidFill>
                <a:latin typeface="Candara"/>
                <a:cs typeface="Candara"/>
              </a:rPr>
              <a:t>(Q9) What is the unique point of the fiber bundle multi-object IFU with </a:t>
            </a:r>
            <a:r>
              <a:rPr lang="en-US" altLang="ja-JP" sz="2000" dirty="0" err="1">
                <a:solidFill>
                  <a:srgbClr val="CCFFCC"/>
                </a:solidFill>
                <a:latin typeface="Candara"/>
                <a:cs typeface="Candara"/>
              </a:rPr>
              <a:t>Starbugs</a:t>
            </a:r>
            <a:r>
              <a:rPr lang="en-US" altLang="ja-JP" sz="2000" dirty="0">
                <a:solidFill>
                  <a:srgbClr val="CCFFCC"/>
                </a:solidFill>
                <a:latin typeface="Candara"/>
                <a:cs typeface="Candara"/>
              </a:rPr>
              <a:t> compared to the imager or multi-object slit spectrograph?</a:t>
            </a:r>
            <a:endParaRPr kumimoji="1" lang="ja-JP" altLang="en-US" sz="2000" dirty="0">
              <a:solidFill>
                <a:srgbClr val="CCFFCC"/>
              </a:solidFill>
              <a:latin typeface="Candara"/>
              <a:cs typeface="Candar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7190" y="3411197"/>
            <a:ext cx="8212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(A8) I request to extend the wavelength coverage towards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l</a:t>
            </a:r>
            <a:r>
              <a:rPr kumimoji="1" lang="en-US" altLang="ja-JP" dirty="0" smtClean="0"/>
              <a:t>&gt;2um (in case we can have a coverage of only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l</a:t>
            </a:r>
            <a:r>
              <a:rPr kumimoji="1" lang="en-US" altLang="ja-JP" dirty="0" smtClean="0"/>
              <a:t>&lt;2um in phase-1). Also let’s discuss the possibility of having more survey-like observation with “mosaic” mode.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0982" y="5503450"/>
            <a:ext cx="804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(A9) The IFU observation will allow us to study kinematics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and spatially resolved line ratios of high-z galaxies, which is not available with multi-slit spectroscopy.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62362" y="194645"/>
            <a:ext cx="8649001" cy="1042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rgbClr val="CCFFCC"/>
                </a:solidFill>
                <a:latin typeface="Candara"/>
                <a:cs typeface="Candara"/>
              </a:rPr>
              <a:t>(Q7) How could the proposed science cases be competitive or complementary to the science with 30m class telescopes (e.g. TMT) or space telescopes (e.g. JWST) in 2020s? </a:t>
            </a:r>
            <a:endParaRPr lang="en-US" altLang="ja-JP" sz="2000" dirty="0" smtClean="0">
              <a:solidFill>
                <a:srgbClr val="CCFFCC"/>
              </a:solidFill>
              <a:latin typeface="Candara"/>
              <a:cs typeface="Candar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6242" y="1218532"/>
            <a:ext cx="8201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(A7) The proposed observations will provide an excellent sample to TMT/ALMA/SPICA. In this sense, I hope it to be complementary rather than completely competing with them. Wide-field NB survey + IFU follow-up will be a key strategy for Subaru GLAO to survive.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86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14434" y="-57195"/>
            <a:ext cx="8229600" cy="942510"/>
          </a:xfrm>
        </p:spPr>
        <p:txBody>
          <a:bodyPr/>
          <a:lstStyle/>
          <a:p>
            <a:pPr algn="ctr"/>
            <a:r>
              <a:rPr lang="en-US" altLang="ja-JP" sz="4800" dirty="0" smtClean="0"/>
              <a:t>Summary</a:t>
            </a:r>
            <a:endParaRPr kumimoji="1" lang="ja-JP" altLang="en-US" sz="4800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73573" y="946612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3765" y="1087191"/>
            <a:ext cx="8885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andara"/>
                <a:cs typeface="Candara"/>
              </a:rPr>
              <a:t>(1) I agree that 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the multi-IFU + GLAO is a great combination </a:t>
            </a:r>
            <a:r>
              <a:rPr kumimoji="1" lang="en-US" altLang="ja-JP" sz="2400" dirty="0" smtClean="0">
                <a:latin typeface="Candara"/>
                <a:cs typeface="Candara"/>
              </a:rPr>
              <a:t>for studying galaxy evolution and environmental effects out to z&gt;2.</a:t>
            </a:r>
            <a:endParaRPr kumimoji="1" lang="ja-JP" altLang="en-US" sz="2400" dirty="0">
              <a:latin typeface="Candara"/>
              <a:cs typeface="Candar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3765" y="1929534"/>
            <a:ext cx="88854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andara"/>
                <a:cs typeface="Candara"/>
              </a:rPr>
              <a:t>(2) </a:t>
            </a:r>
            <a:r>
              <a:rPr kumimoji="1" lang="en-US" altLang="ja-JP" sz="2400" dirty="0" smtClean="0">
                <a:latin typeface="Candara"/>
                <a:cs typeface="Candara"/>
              </a:rPr>
              <a:t>The key strategy is </a:t>
            </a:r>
            <a:r>
              <a:rPr kumimoji="1" lang="en-US" altLang="ja-JP" sz="2400" dirty="0">
                <a:solidFill>
                  <a:srgbClr val="FFFF00"/>
                </a:solidFill>
                <a:latin typeface="Candara"/>
                <a:cs typeface="Candara"/>
              </a:rPr>
              <a:t>w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ide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-field NB imaging + multi-IFU follow-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up</a:t>
            </a:r>
            <a:r>
              <a:rPr kumimoji="1" lang="en-US" altLang="ja-JP" sz="2400" dirty="0" smtClean="0">
                <a:latin typeface="Candara"/>
                <a:cs typeface="Candara"/>
              </a:rPr>
              <a:t>, with which we can study the history of stellar build-up across cosmic time and environments.</a:t>
            </a:r>
            <a:endParaRPr kumimoji="1" lang="ja-JP" altLang="en-US" sz="2400" dirty="0">
              <a:latin typeface="Candara"/>
              <a:cs typeface="Candar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3765" y="3122044"/>
            <a:ext cx="88854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andara"/>
                <a:cs typeface="Candara"/>
              </a:rPr>
              <a:t>(3</a:t>
            </a:r>
            <a:r>
              <a:rPr kumimoji="1" lang="en-US" altLang="ja-JP" sz="2400" dirty="0" smtClean="0">
                <a:latin typeface="Candara"/>
                <a:cs typeface="Candara"/>
              </a:rPr>
              <a:t>) “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MAHALO-Subaru</a:t>
            </a:r>
            <a:r>
              <a:rPr kumimoji="1" lang="en-US" altLang="ja-JP" sz="2400" dirty="0" smtClean="0">
                <a:latin typeface="Candara"/>
                <a:cs typeface="Candara"/>
              </a:rPr>
              <a:t>” can provide an excellent sample of distant SF galaxies, and </a:t>
            </a:r>
            <a:r>
              <a:rPr kumimoji="1" lang="en-US" altLang="ja-JP" sz="2400" dirty="0" smtClean="0">
                <a:latin typeface="Candara"/>
                <a:cs typeface="Candara"/>
              </a:rPr>
              <a:t>our on-going “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GANBA-Subaru</a:t>
            </a:r>
            <a:r>
              <a:rPr kumimoji="1" lang="en-US" altLang="ja-JP" sz="2400" dirty="0" smtClean="0">
                <a:latin typeface="Candara"/>
                <a:cs typeface="Candara"/>
              </a:rPr>
              <a:t>” </a:t>
            </a:r>
            <a:r>
              <a:rPr kumimoji="1" lang="en-US" altLang="ja-JP" sz="2400" dirty="0" smtClean="0">
                <a:latin typeface="Candara"/>
                <a:cs typeface="Candara"/>
              </a:rPr>
              <a:t>project</a:t>
            </a:r>
            <a:r>
              <a:rPr kumimoji="1" lang="en-US" altLang="ja-JP" sz="2400" dirty="0" smtClean="0">
                <a:latin typeface="Candara"/>
                <a:cs typeface="Candara"/>
              </a:rPr>
              <a:t> will provide an important test on what we can do with “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ULTIMATE-Subaru</a:t>
            </a:r>
            <a:r>
              <a:rPr kumimoji="1" lang="en-US" altLang="ja-JP" sz="2400" dirty="0" smtClean="0">
                <a:latin typeface="Candara"/>
                <a:cs typeface="Candara"/>
              </a:rPr>
              <a:t>”. </a:t>
            </a:r>
            <a:endParaRPr kumimoji="1" lang="ja-JP" altLang="en-US" sz="2400" dirty="0">
              <a:latin typeface="Candara"/>
              <a:cs typeface="Candar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2817" y="4380258"/>
            <a:ext cx="8885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andara"/>
                <a:cs typeface="Candara"/>
              </a:rPr>
              <a:t>(4) I strongly recommend to have sensitivity at 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l</a:t>
            </a:r>
            <a:r>
              <a:rPr kumimoji="1" lang="en-US" altLang="ja-JP" sz="2400" dirty="0" smtClean="0">
                <a:latin typeface="Candara"/>
                <a:cs typeface="Candara"/>
              </a:rPr>
              <a:t>&gt;2um (which is essential to study dynamical properties of z&gt;2 galaxies with H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a</a:t>
            </a:r>
            <a:r>
              <a:rPr kumimoji="1" lang="en-US" altLang="ja-JP" sz="2400" dirty="0" smtClean="0">
                <a:latin typeface="Candara"/>
                <a:cs typeface="Candara"/>
              </a:rPr>
              <a:t>).</a:t>
            </a:r>
            <a:endParaRPr kumimoji="1" lang="ja-JP" altLang="en-US" sz="2400" dirty="0">
              <a:latin typeface="Candara"/>
              <a:cs typeface="Candar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1869" y="5299061"/>
            <a:ext cx="88854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andara"/>
                <a:cs typeface="Candara"/>
              </a:rPr>
              <a:t>(5) Earlier start of operation is most important. Notice that KMOS/ VLT is highly over-subscribed, meaning that everyone has a strong interest in</a:t>
            </a:r>
            <a:r>
              <a:rPr kumimoji="1" lang="en-US" altLang="ja-JP" sz="2400" dirty="0" smtClean="0">
                <a:latin typeface="Candara"/>
                <a:cs typeface="Candara"/>
              </a:rPr>
              <a:t> using </a:t>
            </a:r>
            <a:r>
              <a:rPr kumimoji="1" lang="en-US" altLang="ja-JP" sz="2400" dirty="0" smtClean="0">
                <a:latin typeface="Candara"/>
                <a:cs typeface="Candara"/>
              </a:rPr>
              <a:t>multi-IFU </a:t>
            </a:r>
            <a:r>
              <a:rPr kumimoji="1" lang="en-US" altLang="ja-JP" sz="2400" dirty="0" smtClean="0">
                <a:latin typeface="Candara"/>
                <a:cs typeface="Candara"/>
              </a:rPr>
              <a:t>facilities</a:t>
            </a:r>
            <a:r>
              <a:rPr kumimoji="1" lang="en-US" altLang="ja-JP" sz="2400" dirty="0" smtClean="0">
                <a:latin typeface="Candara"/>
                <a:cs typeface="Candara"/>
              </a:rPr>
              <a:t>. </a:t>
            </a:r>
            <a:endParaRPr kumimoji="1" lang="ja-JP" alt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585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9" y="1600239"/>
            <a:ext cx="8056728" cy="473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4"/>
          <p:cNvSpPr>
            <a:spLocks noRot="1" noChangeArrowheads="1"/>
          </p:cNvSpPr>
          <p:nvPr/>
        </p:nvSpPr>
        <p:spPr bwMode="auto">
          <a:xfrm>
            <a:off x="28123" y="8811"/>
            <a:ext cx="899647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ja-JP" sz="4000" dirty="0" smtClean="0">
                <a:solidFill>
                  <a:srgbClr val="FFFFFF"/>
                </a:solidFill>
                <a:latin typeface="+mj-lt"/>
                <a:ea typeface="HGP創英角ﾎﾟｯﾌﾟ体" charset="0"/>
                <a:cs typeface="Garamond"/>
              </a:rPr>
              <a:t>Morphological evolution in clusters </a:t>
            </a:r>
            <a:r>
              <a:rPr kumimoji="1" lang="en-US" altLang="ja-JP" sz="4000" dirty="0" smtClean="0">
                <a:solidFill>
                  <a:srgbClr val="FFFFFF"/>
                </a:solidFill>
                <a:effectLst/>
                <a:latin typeface="+mj-lt"/>
                <a:ea typeface="HGP創英角ﾎﾟｯﾌﾟ体" charset="0"/>
                <a:cs typeface="Garamond"/>
              </a:rPr>
              <a:t>     </a:t>
            </a:r>
            <a:r>
              <a:rPr kumimoji="1" lang="en-US" altLang="ja-JP" sz="4000" dirty="0" smtClean="0">
                <a:solidFill>
                  <a:srgbClr val="FFFFFF"/>
                </a:solidFill>
                <a:effectLst/>
                <a:latin typeface="+mj-lt"/>
                <a:ea typeface="メイリオ" charset="0"/>
                <a:cs typeface="Garamond"/>
              </a:rPr>
              <a:t> </a:t>
            </a:r>
            <a:endParaRPr kumimoji="1" lang="en-US" altLang="ja-JP" sz="4000" dirty="0">
              <a:solidFill>
                <a:srgbClr val="FFFFFF"/>
              </a:solidFill>
              <a:effectLst/>
              <a:latin typeface="+mj-lt"/>
              <a:ea typeface="メイリオ" charset="0"/>
              <a:cs typeface="Garamond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2318" y="1029178"/>
            <a:ext cx="900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Rapid increase of S0s since z~1 coupled with decrease of spirals. </a:t>
            </a:r>
            <a:endParaRPr kumimoji="1" lang="ja-JP" altLang="en-US" sz="2400" dirty="0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flipV="1">
            <a:off x="350574" y="951848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6537803" y="6369224"/>
            <a:ext cx="244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Desai et al. </a:t>
            </a:r>
            <a:r>
              <a:rPr kumimoji="0" lang="en-US" altLang="ja-JP" sz="1800" i="1" dirty="0" smtClean="0">
                <a:solidFill>
                  <a:srgbClr val="FFFFFF"/>
                </a:solidFill>
                <a:latin typeface="Times New Roman" charset="0"/>
              </a:rPr>
              <a:t>2007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1893938" y="2638640"/>
            <a:ext cx="2167629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014351" y="2052044"/>
            <a:ext cx="6021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5453989" y="2220769"/>
            <a:ext cx="1300693" cy="833922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677171" y="2374960"/>
            <a:ext cx="997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8000"/>
                </a:solidFill>
              </a:rPr>
              <a:t>S0</a:t>
            </a:r>
            <a:endParaRPr kumimoji="1" lang="ja-JP" altLang="en-US" sz="3200" b="1" dirty="0">
              <a:solidFill>
                <a:srgbClr val="008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5453989" y="4138613"/>
            <a:ext cx="1300693" cy="927939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057801" y="4107585"/>
            <a:ext cx="8669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 smtClean="0">
                <a:solidFill>
                  <a:srgbClr val="0000FF"/>
                </a:solidFill>
              </a:rPr>
              <a:t>Sp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9050" y="-85163"/>
            <a:ext cx="8711169" cy="870706"/>
          </a:xfrm>
        </p:spPr>
        <p:txBody>
          <a:bodyPr/>
          <a:lstStyle/>
          <a:p>
            <a:pPr algn="ctr"/>
            <a:r>
              <a:rPr lang="en-US" altLang="ja-JP" sz="4400" dirty="0" smtClean="0"/>
              <a:t>“Kinematical” M-D relation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7" y="1535683"/>
            <a:ext cx="4371371" cy="317925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276" y="3322334"/>
            <a:ext cx="3284287" cy="3090686"/>
          </a:xfrm>
          <a:prstGeom prst="rect">
            <a:avLst/>
          </a:prstGeom>
        </p:spPr>
      </p:pic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350574" y="886154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3093" y="1365911"/>
            <a:ext cx="445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>
                <a:solidFill>
                  <a:srgbClr val="CCFFCC"/>
                </a:solidFill>
              </a:rPr>
              <a:t>Slow rotators</a:t>
            </a:r>
            <a:r>
              <a:rPr kumimoji="1" lang="en-US" altLang="ja-JP" sz="2000" dirty="0" smtClean="0"/>
              <a:t>: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83928" y="2421648"/>
            <a:ext cx="4076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>
                <a:solidFill>
                  <a:srgbClr val="CCFFCC"/>
                </a:solidFill>
              </a:rPr>
              <a:t>Fast rotators</a:t>
            </a:r>
            <a:r>
              <a:rPr kumimoji="1" lang="en-US" altLang="ja-JP" sz="2000" dirty="0" smtClean="0"/>
              <a:t>: 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3784" y="910908"/>
            <a:ext cx="890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A new look of the morphology-density relation from ATLAS-3D.  </a:t>
            </a:r>
            <a:endParaRPr kumimoji="1" lang="ja-JP" altLang="en-US" sz="2400" dirty="0">
              <a:solidFill>
                <a:srgbClr val="FFFF00"/>
              </a:solidFill>
              <a:latin typeface="Candara"/>
              <a:cs typeface="Candar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9050" y="5165572"/>
            <a:ext cx="49773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i="1" dirty="0" smtClean="0"/>
              <a:t>Understanding the kinematical evolution of galaxies and the role of environment is becoming increasingly important. </a:t>
            </a:r>
            <a:endParaRPr kumimoji="1" lang="ja-JP" altLang="en-US" sz="2200" i="1" dirty="0"/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6739866" y="6429067"/>
            <a:ext cx="2447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600" i="1" dirty="0" smtClean="0">
                <a:solidFill>
                  <a:srgbClr val="FFFFFF"/>
                </a:solidFill>
                <a:effectLst/>
                <a:latin typeface="+mj-lt"/>
              </a:rPr>
              <a:t>(</a:t>
            </a:r>
            <a:r>
              <a:rPr kumimoji="0" lang="en-US" altLang="ja-JP" sz="1600" i="1" dirty="0" err="1" smtClean="0">
                <a:solidFill>
                  <a:srgbClr val="FFFFFF"/>
                </a:solidFill>
                <a:latin typeface="+mj-lt"/>
              </a:rPr>
              <a:t>Cappellari</a:t>
            </a:r>
            <a:r>
              <a:rPr kumimoji="0" lang="en-US" altLang="ja-JP" sz="1600" i="1" dirty="0" smtClean="0">
                <a:solidFill>
                  <a:srgbClr val="FFFFFF"/>
                </a:solidFill>
                <a:effectLst/>
                <a:latin typeface="+mj-lt"/>
              </a:rPr>
              <a:t> et al. </a:t>
            </a:r>
            <a:r>
              <a:rPr kumimoji="0" lang="en-US" altLang="ja-JP" sz="1600" i="1" dirty="0" smtClean="0">
                <a:solidFill>
                  <a:srgbClr val="FFFFFF"/>
                </a:solidFill>
                <a:latin typeface="+mj-lt"/>
              </a:rPr>
              <a:t>2011</a:t>
            </a:r>
            <a:r>
              <a:rPr kumimoji="0" lang="en-US" altLang="ja-JP" sz="1600" i="1" dirty="0" smtClean="0">
                <a:solidFill>
                  <a:srgbClr val="FFFFFF"/>
                </a:solidFill>
                <a:effectLst/>
                <a:latin typeface="+mj-lt"/>
              </a:rPr>
              <a:t>)</a:t>
            </a:r>
            <a:endParaRPr kumimoji="0" lang="en-US" altLang="ja-JP" sz="1600" i="1" dirty="0"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94969" y="1726019"/>
            <a:ext cx="445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- Little/</a:t>
            </a:r>
            <a:r>
              <a:rPr lang="en-US" altLang="ja-JP" dirty="0"/>
              <a:t>n</a:t>
            </a:r>
            <a:r>
              <a:rPr lang="en-US" altLang="ja-JP" dirty="0" smtClean="0"/>
              <a:t>o rotation</a:t>
            </a:r>
            <a:r>
              <a:rPr lang="en-US" altLang="ja-JP" dirty="0"/>
              <a:t>, </a:t>
            </a:r>
            <a:r>
              <a:rPr lang="en-US" altLang="ja-JP" dirty="0" smtClean="0"/>
              <a:t>misalignment bet- </a:t>
            </a:r>
            <a:r>
              <a:rPr lang="en-US" altLang="ja-JP" dirty="0" err="1" smtClean="0"/>
              <a:t>ween</a:t>
            </a:r>
            <a:r>
              <a:rPr lang="en-US" altLang="ja-JP" dirty="0" smtClean="0"/>
              <a:t> photometric and </a:t>
            </a:r>
            <a:r>
              <a:rPr lang="en-US" altLang="ja-JP" dirty="0" err="1" smtClean="0"/>
              <a:t>kinemetric</a:t>
            </a:r>
            <a:r>
              <a:rPr lang="en-US" altLang="ja-JP" dirty="0" smtClean="0"/>
              <a:t> axes.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26941" y="2787186"/>
            <a:ext cx="445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- </a:t>
            </a:r>
            <a:r>
              <a:rPr lang="en-US" altLang="ja-JP" dirty="0" smtClean="0"/>
              <a:t>Regular disk-rotating early-types. 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4057699" y="4064409"/>
            <a:ext cx="2149602" cy="43551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755034" y="3536434"/>
            <a:ext cx="2550795" cy="73356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3021543" y="2671486"/>
            <a:ext cx="3459448" cy="1392923"/>
          </a:xfrm>
          <a:prstGeom prst="straightConnector1">
            <a:avLst/>
          </a:prstGeom>
          <a:ln w="38100" cmpd="sng"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8667" y="-50095"/>
            <a:ext cx="8711169" cy="849351"/>
          </a:xfrm>
        </p:spPr>
        <p:txBody>
          <a:bodyPr/>
          <a:lstStyle/>
          <a:p>
            <a:pPr algn="ctr"/>
            <a:r>
              <a:rPr lang="en-US" altLang="ja-JP" sz="4400" dirty="0" smtClean="0"/>
              <a:t>Star formation in clusters</a:t>
            </a:r>
            <a:endParaRPr kumimoji="1" lang="ja-JP" altLang="en-US" sz="4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34" y="2707052"/>
            <a:ext cx="4088574" cy="36563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" y="1132282"/>
            <a:ext cx="4016206" cy="3245446"/>
          </a:xfrm>
          <a:prstGeom prst="rect">
            <a:avLst/>
          </a:prstGeom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 flipV="1">
            <a:off x="350574" y="897103"/>
            <a:ext cx="83534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6520906" y="6363373"/>
            <a:ext cx="244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1800" i="1" dirty="0" err="1" smtClean="0">
                <a:solidFill>
                  <a:srgbClr val="FFFFFF"/>
                </a:solidFill>
                <a:latin typeface="Times New Roman" charset="0"/>
              </a:rPr>
              <a:t>Shimakawa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 et al. </a:t>
            </a:r>
            <a:r>
              <a:rPr kumimoji="0" lang="en-US" altLang="ja-JP" sz="1800" i="1" dirty="0" smtClean="0">
                <a:solidFill>
                  <a:srgbClr val="FFFFFF"/>
                </a:solidFill>
                <a:latin typeface="Times New Roman" charset="0"/>
              </a:rPr>
              <a:t>2014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228842" y="1013484"/>
            <a:ext cx="4474647" cy="45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300" dirty="0" smtClean="0">
                <a:solidFill>
                  <a:srgbClr val="FFFF00"/>
                </a:solidFill>
                <a:latin typeface="Candara"/>
                <a:cs typeface="Candara"/>
              </a:rPr>
              <a:t>・</a:t>
            </a:r>
            <a:r>
              <a:rPr lang="en-US" altLang="ja-JP" sz="2300" dirty="0" smtClean="0">
                <a:solidFill>
                  <a:srgbClr val="FFFF00"/>
                </a:solidFill>
                <a:latin typeface="Candara"/>
                <a:cs typeface="Candara"/>
              </a:rPr>
              <a:t>Butcher-</a:t>
            </a:r>
            <a:r>
              <a:rPr lang="en-US" altLang="ja-JP" sz="2300" dirty="0" err="1" smtClean="0">
                <a:solidFill>
                  <a:srgbClr val="FFFF00"/>
                </a:solidFill>
                <a:latin typeface="Candara"/>
                <a:cs typeface="Candara"/>
              </a:rPr>
              <a:t>Oemler</a:t>
            </a:r>
            <a:r>
              <a:rPr lang="en-US" altLang="ja-JP" sz="2300" dirty="0" smtClean="0">
                <a:solidFill>
                  <a:srgbClr val="FFFF00"/>
                </a:solidFill>
                <a:latin typeface="Candara"/>
                <a:cs typeface="Candara"/>
              </a:rPr>
              <a:t> effect :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486503" y="1470003"/>
            <a:ext cx="4355005" cy="818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SF (blue) galaxy fraction is higher in higher-redshift clusters.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87902" y="2130032"/>
            <a:ext cx="310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+mj-lt"/>
              </a:rPr>
              <a:t>(Butcher &amp; </a:t>
            </a:r>
            <a:r>
              <a:rPr kumimoji="1" lang="en-US" altLang="ja-JP" i="1" dirty="0" err="1" smtClean="0">
                <a:latin typeface="+mj-lt"/>
              </a:rPr>
              <a:t>Oemler</a:t>
            </a:r>
            <a:r>
              <a:rPr kumimoji="1" lang="en-US" altLang="ja-JP" i="1" dirty="0" smtClean="0">
                <a:latin typeface="+mj-lt"/>
              </a:rPr>
              <a:t> 1984)</a:t>
            </a:r>
            <a:endParaRPr kumimoji="1" lang="ja-JP" altLang="en-US" i="1" dirty="0">
              <a:latin typeface="+mj-lt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25742" y="5147894"/>
            <a:ext cx="4248948" cy="1410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Cluster-mass-</a:t>
            </a:r>
            <a:r>
              <a:rPr lang="en-US" altLang="ja-JP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normalised</a:t>
            </a:r>
            <a:r>
              <a:rPr lang="en-US" altLang="ja-JP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SFR shows rapid decline since z~2. Accelerated SF quenching in cluster environments?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13927" y="4691375"/>
            <a:ext cx="4474647" cy="45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300" dirty="0" smtClean="0">
                <a:solidFill>
                  <a:srgbClr val="FFFF00"/>
                </a:solidFill>
                <a:latin typeface="Candara"/>
                <a:cs typeface="Candara"/>
              </a:rPr>
              <a:t>・</a:t>
            </a:r>
            <a:r>
              <a:rPr lang="en-US" altLang="ja-JP" sz="2300" dirty="0" smtClean="0">
                <a:solidFill>
                  <a:srgbClr val="FFFF00"/>
                </a:solidFill>
                <a:latin typeface="Candara"/>
                <a:cs typeface="Candara"/>
              </a:rPr>
              <a:t>Cluster specific-SFR :</a:t>
            </a: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996233" y="1948871"/>
            <a:ext cx="2430372" cy="120435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2"/>
          <p:cNvSpPr txBox="1">
            <a:spLocks/>
          </p:cNvSpPr>
          <p:nvPr/>
        </p:nvSpPr>
        <p:spPr>
          <a:xfrm rot="19975255">
            <a:off x="633514" y="1935943"/>
            <a:ext cx="2192412" cy="60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3200" i="1" dirty="0" smtClean="0">
                <a:solidFill>
                  <a:srgbClr val="0000FF"/>
                </a:solidFill>
              </a:rPr>
              <a:t>f</a:t>
            </a:r>
            <a:r>
              <a:rPr lang="en-US" altLang="ja-JP" sz="2000" dirty="0" smtClean="0">
                <a:solidFill>
                  <a:srgbClr val="0000FF"/>
                </a:solidFill>
              </a:rPr>
              <a:t>(SF gals)</a:t>
            </a:r>
          </a:p>
        </p:txBody>
      </p:sp>
      <p:sp>
        <p:nvSpPr>
          <p:cNvPr id="17" name="フリーフォーム 16"/>
          <p:cNvSpPr/>
          <p:nvPr/>
        </p:nvSpPr>
        <p:spPr>
          <a:xfrm>
            <a:off x="5440967" y="2901408"/>
            <a:ext cx="2069101" cy="963487"/>
          </a:xfrm>
          <a:custGeom>
            <a:avLst/>
            <a:gdLst>
              <a:gd name="connsiteX0" fmla="*/ 0 w 2069101"/>
              <a:gd name="connsiteY0" fmla="*/ 963487 h 963487"/>
              <a:gd name="connsiteX1" fmla="*/ 821072 w 2069101"/>
              <a:gd name="connsiteY1" fmla="*/ 394154 h 963487"/>
              <a:gd name="connsiteX2" fmla="*/ 2069101 w 2069101"/>
              <a:gd name="connsiteY2" fmla="*/ 0 h 9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9101" h="963487">
                <a:moveTo>
                  <a:pt x="0" y="963487"/>
                </a:moveTo>
                <a:cubicBezTo>
                  <a:pt x="238111" y="759111"/>
                  <a:pt x="476222" y="554735"/>
                  <a:pt x="821072" y="394154"/>
                </a:cubicBezTo>
                <a:cubicBezTo>
                  <a:pt x="1165922" y="233573"/>
                  <a:pt x="2069101" y="0"/>
                  <a:pt x="2069101" y="0"/>
                </a:cubicBezTo>
              </a:path>
            </a:pathLst>
          </a:cu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 rot="20294444">
            <a:off x="4858424" y="2902837"/>
            <a:ext cx="2192412" cy="4474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ΣSFR/</a:t>
            </a:r>
            <a:r>
              <a:rPr lang="en-US" altLang="ja-JP" i="1" dirty="0" err="1" smtClean="0">
                <a:solidFill>
                  <a:srgbClr val="FF0000"/>
                </a:solidFill>
              </a:rPr>
              <a:t>M</a:t>
            </a:r>
            <a:r>
              <a:rPr lang="en-US" altLang="ja-JP" sz="1600" i="1" dirty="0" err="1" smtClean="0">
                <a:solidFill>
                  <a:srgbClr val="FF0000"/>
                </a:solidFill>
              </a:rPr>
              <a:t>cl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39"/>
          <p:cNvSpPr txBox="1">
            <a:spLocks noChangeArrowheads="1"/>
          </p:cNvSpPr>
          <p:nvPr/>
        </p:nvSpPr>
        <p:spPr bwMode="auto">
          <a:xfrm>
            <a:off x="323851" y="52369"/>
            <a:ext cx="82207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4400" b="1" dirty="0">
                <a:solidFill>
                  <a:srgbClr val="00FF00"/>
                </a:solidFill>
                <a:effectLst/>
                <a:latin typeface="Apple Chancery" charset="0"/>
                <a:cs typeface="Apple Chancery" charset="0"/>
              </a:rPr>
              <a:t>M</a:t>
            </a:r>
            <a:r>
              <a:rPr kumimoji="0" lang="en-US" altLang="ja-JP" sz="4400" b="1" dirty="0">
                <a:solidFill>
                  <a:srgbClr val="FF66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400" b="1" dirty="0">
                <a:solidFill>
                  <a:srgbClr val="FFFF00"/>
                </a:solidFill>
                <a:effectLst/>
                <a:latin typeface="Apple Chancery" charset="0"/>
                <a:cs typeface="Apple Chancery" charset="0"/>
              </a:rPr>
              <a:t>H</a:t>
            </a:r>
            <a:r>
              <a:rPr kumimoji="0" lang="en-US" altLang="ja-JP" sz="4400" b="1" dirty="0">
                <a:solidFill>
                  <a:srgbClr val="00FFFF"/>
                </a:solidFill>
                <a:effectLst/>
                <a:latin typeface="Apple Chancery" charset="0"/>
                <a:cs typeface="Apple Chancery" charset="0"/>
              </a:rPr>
              <a:t>A</a:t>
            </a:r>
            <a:r>
              <a:rPr kumimoji="0" lang="en-US" altLang="ja-JP" sz="4400" b="1" dirty="0">
                <a:solidFill>
                  <a:srgbClr val="FF3399"/>
                </a:solidFill>
                <a:effectLst/>
                <a:latin typeface="Apple Chancery" charset="0"/>
                <a:cs typeface="Apple Chancery" charset="0"/>
              </a:rPr>
              <a:t>L</a:t>
            </a:r>
            <a:r>
              <a:rPr kumimoji="0" lang="en-US" altLang="ja-JP" sz="4400" b="1" dirty="0">
                <a:solidFill>
                  <a:srgbClr val="CC99FF"/>
                </a:solidFill>
                <a:effectLst/>
                <a:latin typeface="Apple Chancery" charset="0"/>
                <a:cs typeface="Apple Chancery" charset="0"/>
              </a:rPr>
              <a:t>O</a:t>
            </a:r>
            <a:r>
              <a:rPr kumimoji="0" lang="en-US" altLang="ja-JP" sz="4400" b="1" dirty="0">
                <a:effectLst/>
                <a:latin typeface="Apple Chancery" charset="0"/>
                <a:cs typeface="Apple Chancery" charset="0"/>
              </a:rPr>
              <a:t>-Subaru project</a:t>
            </a:r>
            <a:endParaRPr kumimoji="0" lang="ja-JP" altLang="en-US" sz="4400" b="1" dirty="0">
              <a:effectLst/>
              <a:latin typeface="Apple Chancery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3316" name="テキスト ボックス 5"/>
          <p:cNvSpPr txBox="1">
            <a:spLocks noChangeArrowheads="1"/>
          </p:cNvSpPr>
          <p:nvPr/>
        </p:nvSpPr>
        <p:spPr bwMode="auto">
          <a:xfrm>
            <a:off x="416424" y="1756017"/>
            <a:ext cx="878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i="1" dirty="0">
                <a:solidFill>
                  <a:srgbClr val="DDDDDD"/>
                </a:solidFill>
                <a:effectLst/>
                <a:latin typeface="Times"/>
                <a:cs typeface="Times"/>
              </a:rPr>
              <a:t>Narrow-band H</a:t>
            </a:r>
            <a:r>
              <a:rPr lang="en-US" altLang="ja-JP" i="1" dirty="0">
                <a:solidFill>
                  <a:srgbClr val="DDDDDD"/>
                </a:solidFill>
                <a:effectLst/>
                <a:latin typeface="Symbol" charset="2"/>
                <a:cs typeface="Symbol" charset="2"/>
              </a:rPr>
              <a:t>a</a:t>
            </a:r>
            <a:r>
              <a:rPr lang="en-US" altLang="ja-JP" i="1" dirty="0">
                <a:solidFill>
                  <a:srgbClr val="DDDDDD"/>
                </a:solidFill>
                <a:effectLst/>
                <a:latin typeface="Times"/>
                <a:cs typeface="Times"/>
              </a:rPr>
              <a:t>/[OII] emission-line </a:t>
            </a:r>
            <a:r>
              <a:rPr lang="en-US" altLang="ja-JP" i="1" dirty="0" smtClean="0">
                <a:solidFill>
                  <a:srgbClr val="DDDDDD"/>
                </a:solidFill>
                <a:effectLst/>
                <a:latin typeface="Times"/>
                <a:cs typeface="Times"/>
              </a:rPr>
              <a:t>survey </a:t>
            </a:r>
            <a:r>
              <a:rPr lang="en-US" altLang="ja-JP" i="1" dirty="0">
                <a:solidFill>
                  <a:srgbClr val="DDDDDD"/>
                </a:solidFill>
                <a:effectLst/>
                <a:latin typeface="Times"/>
                <a:cs typeface="Times"/>
              </a:rPr>
              <a:t>for 0.4&lt;z&lt;2.5</a:t>
            </a:r>
          </a:p>
        </p:txBody>
      </p:sp>
      <p:sp>
        <p:nvSpPr>
          <p:cNvPr id="13317" name="Text Box 16"/>
          <p:cNvSpPr txBox="1">
            <a:spLocks noChangeArrowheads="1"/>
          </p:cNvSpPr>
          <p:nvPr/>
        </p:nvSpPr>
        <p:spPr bwMode="auto">
          <a:xfrm>
            <a:off x="308989" y="1270824"/>
            <a:ext cx="849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2800" b="1" i="1" dirty="0" err="1">
                <a:solidFill>
                  <a:srgbClr val="00FF00"/>
                </a:solidFill>
                <a:effectLst/>
                <a:latin typeface="Times"/>
                <a:cs typeface="Times"/>
              </a:rPr>
              <a:t>M</a:t>
            </a:r>
            <a:r>
              <a:rPr kumimoji="0" lang="en-US" altLang="ja-JP" sz="2800" b="1" i="1" dirty="0" err="1">
                <a:solidFill>
                  <a:srgbClr val="FF66CC"/>
                </a:solidFill>
                <a:effectLst/>
                <a:latin typeface="Times"/>
                <a:cs typeface="Times"/>
              </a:rPr>
              <a:t>A</a:t>
            </a:r>
            <a:r>
              <a:rPr kumimoji="0" lang="en-US" altLang="ja-JP" sz="2800" i="1" dirty="0" err="1">
                <a:solidFill>
                  <a:srgbClr val="FFFFFF"/>
                </a:solidFill>
                <a:effectLst/>
                <a:latin typeface="Times"/>
                <a:cs typeface="Times"/>
              </a:rPr>
              <a:t>pping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b="1" i="1" dirty="0">
                <a:solidFill>
                  <a:srgbClr val="FFFF00"/>
                </a:solidFill>
                <a:effectLst/>
                <a:latin typeface="Times"/>
                <a:cs typeface="Times"/>
              </a:rPr>
              <a:t>H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-</a:t>
            </a:r>
            <a:r>
              <a:rPr kumimoji="0" lang="en-US" altLang="ja-JP" sz="2800" i="1" dirty="0">
                <a:solidFill>
                  <a:srgbClr val="00FFFF"/>
                </a:solidFill>
                <a:effectLst/>
                <a:latin typeface="Times"/>
                <a:cs typeface="Times"/>
              </a:rPr>
              <a:t>A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lpha and </a:t>
            </a:r>
            <a:r>
              <a:rPr kumimoji="0" lang="en-US" altLang="ja-JP" sz="2800" b="1" i="1" dirty="0">
                <a:solidFill>
                  <a:srgbClr val="FF0066"/>
                </a:solidFill>
                <a:effectLst/>
                <a:latin typeface="Times"/>
                <a:cs typeface="Times"/>
              </a:rPr>
              <a:t>L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ines</a:t>
            </a:r>
            <a:r>
              <a:rPr kumimoji="0" lang="en-US" altLang="ja-JP" sz="2800" i="1" dirty="0">
                <a:solidFill>
                  <a:schemeClr val="bg1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of</a:t>
            </a:r>
            <a:r>
              <a:rPr kumimoji="0" lang="en-US" altLang="ja-JP" sz="2800" i="1" dirty="0">
                <a:solidFill>
                  <a:schemeClr val="bg1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b="1" i="1" dirty="0">
                <a:solidFill>
                  <a:srgbClr val="CC66FF"/>
                </a:solidFill>
                <a:effectLst/>
                <a:latin typeface="Times"/>
                <a:cs typeface="Times"/>
              </a:rPr>
              <a:t>O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xygen</a:t>
            </a:r>
            <a:r>
              <a:rPr kumimoji="0" lang="en-US" altLang="ja-JP" sz="2800" i="1" dirty="0">
                <a:solidFill>
                  <a:schemeClr val="bg1"/>
                </a:solidFill>
                <a:effectLst/>
                <a:latin typeface="Times"/>
                <a:cs typeface="Times"/>
              </a:rPr>
              <a:t> </a:t>
            </a:r>
            <a:r>
              <a:rPr kumimoji="0" lang="en-US" altLang="ja-JP" sz="2800" i="1" dirty="0">
                <a:solidFill>
                  <a:srgbClr val="FFFFFF"/>
                </a:solidFill>
                <a:effectLst/>
                <a:latin typeface="Times"/>
                <a:cs typeface="Times"/>
              </a:rPr>
              <a:t>with Subaru</a:t>
            </a:r>
          </a:p>
        </p:txBody>
      </p:sp>
      <p:sp>
        <p:nvSpPr>
          <p:cNvPr id="794641" name="Line 17"/>
          <p:cNvSpPr>
            <a:spLocks noChangeShapeType="1"/>
          </p:cNvSpPr>
          <p:nvPr/>
        </p:nvSpPr>
        <p:spPr bwMode="auto">
          <a:xfrm flipV="1">
            <a:off x="278875" y="1280897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3320" name="Picture 21" descr="http://optik2.mtk.nao.ac.jp/~kodama/tmp/tmp2/mahalotarg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6999" r="1775"/>
          <a:stretch>
            <a:fillRect/>
          </a:stretch>
        </p:blipFill>
        <p:spPr bwMode="auto">
          <a:xfrm>
            <a:off x="107950" y="2288713"/>
            <a:ext cx="8856663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 bwMode="auto">
          <a:xfrm>
            <a:off x="7451725" y="5167889"/>
            <a:ext cx="1465263" cy="2159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7477125" y="4559904"/>
            <a:ext cx="1439863" cy="1952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7477125" y="4793270"/>
            <a:ext cx="1439863" cy="1952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2459038" y="2992145"/>
            <a:ext cx="503237" cy="33845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4233591" y="2979445"/>
            <a:ext cx="2498997" cy="33845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0850" y="843998"/>
            <a:ext cx="8826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>
                <a:latin typeface="Candara"/>
                <a:cs typeface="Candara"/>
              </a:rPr>
              <a:t>Collaborator: T. Kodama (PI), M. Hayashi, K. </a:t>
            </a:r>
            <a:r>
              <a:rPr kumimoji="1" lang="en-US" altLang="ja-JP" sz="1600" i="1" dirty="0" err="1" smtClean="0">
                <a:latin typeface="Candara"/>
                <a:cs typeface="Candara"/>
              </a:rPr>
              <a:t>Tadaki</a:t>
            </a:r>
            <a:r>
              <a:rPr kumimoji="1" lang="en-US" altLang="ja-JP" sz="1600" i="1" dirty="0" smtClean="0">
                <a:latin typeface="Candara"/>
                <a:cs typeface="Candara"/>
              </a:rPr>
              <a:t>, I. Tanaka, R. </a:t>
            </a:r>
            <a:r>
              <a:rPr kumimoji="1" lang="en-US" altLang="ja-JP" sz="1600" i="1" dirty="0" err="1" smtClean="0">
                <a:latin typeface="Candara"/>
                <a:cs typeface="Candara"/>
              </a:rPr>
              <a:t>Shimakawa</a:t>
            </a:r>
            <a:r>
              <a:rPr kumimoji="1" lang="en-US" altLang="ja-JP" sz="1600" i="1" dirty="0" smtClean="0">
                <a:latin typeface="Candara"/>
                <a:cs typeface="Candara"/>
              </a:rPr>
              <a:t>, T. Suzuki, M. Yamamoto</a:t>
            </a:r>
            <a:endParaRPr kumimoji="1" lang="ja-JP" altLang="en-US" sz="1600" i="1" dirty="0">
              <a:latin typeface="Candara"/>
              <a:cs typeface="Candara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247636" y="4514558"/>
            <a:ext cx="12969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Tadaki+’12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7337932" y="4721462"/>
            <a:ext cx="1295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Koyama+’</a:t>
            </a: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13a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7303699" y="5099287"/>
            <a:ext cx="1295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Hayashi+’12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7477125" y="5812434"/>
            <a:ext cx="1439863" cy="1831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350007" y="5739168"/>
            <a:ext cx="129698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Tadaki+’</a:t>
            </a: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13,14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8574675" y="3702632"/>
            <a:ext cx="4380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4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,14</a:t>
            </a:r>
            <a:endParaRPr kumimoji="0" lang="en-US" altLang="ja-JP" sz="14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476646" y="3998864"/>
            <a:ext cx="1439863" cy="1831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7223894" y="3903296"/>
            <a:ext cx="150169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Koyama</a:t>
            </a: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+ </a:t>
            </a:r>
            <a:r>
              <a:rPr kumimoji="0" lang="en-US" altLang="ja-JP" sz="1300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‘14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999295" y="2762695"/>
            <a:ext cx="681123" cy="133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878522" y="2683341"/>
            <a:ext cx="9172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300" dirty="0" smtClean="0">
                <a:solidFill>
                  <a:schemeClr val="bg1"/>
                </a:solidFill>
                <a:latin typeface="Times" charset="0"/>
                <a:cs typeface="Times" charset="0"/>
              </a:rPr>
              <a:t>Jul</a:t>
            </a:r>
            <a:r>
              <a:rPr kumimoji="0" lang="en-US" altLang="ja-JP" sz="1300" dirty="0" smtClean="0">
                <a:solidFill>
                  <a:schemeClr val="bg1"/>
                </a:solidFill>
                <a:effectLst/>
                <a:latin typeface="Times" charset="0"/>
                <a:cs typeface="Times" charset="0"/>
              </a:rPr>
              <a:t>. 2014</a:t>
            </a:r>
            <a:endParaRPr kumimoji="0" lang="en-US" altLang="ja-JP" sz="1300" dirty="0">
              <a:solidFill>
                <a:schemeClr val="bg1"/>
              </a:solidFill>
              <a:effectLst/>
              <a:latin typeface="Times" charset="0"/>
              <a:cs typeface="Times" charset="0"/>
            </a:endParaRPr>
          </a:p>
        </p:txBody>
      </p:sp>
      <p:grpSp>
        <p:nvGrpSpPr>
          <p:cNvPr id="23" name="グループ化 24"/>
          <p:cNvGrpSpPr>
            <a:grpSpLocks/>
          </p:cNvGrpSpPr>
          <p:nvPr/>
        </p:nvGrpSpPr>
        <p:grpSpPr bwMode="auto">
          <a:xfrm>
            <a:off x="1395773" y="1823034"/>
            <a:ext cx="6356033" cy="4702175"/>
            <a:chOff x="1463487" y="188640"/>
            <a:chExt cx="6152519" cy="6669360"/>
          </a:xfrm>
        </p:grpSpPr>
        <p:pic>
          <p:nvPicPr>
            <p:cNvPr id="25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487" y="188640"/>
              <a:ext cx="6120680" cy="352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326" y="3667125"/>
              <a:ext cx="6120680" cy="319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22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 descr="z3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58813"/>
            <a:ext cx="2879725" cy="2879725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6147" name="Picture 3" descr="z0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658813"/>
            <a:ext cx="2879725" cy="2879725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6148" name="Picture 4" descr="z0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658813"/>
            <a:ext cx="2879725" cy="2879725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6149" name="Picture 5" descr="z0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611563"/>
            <a:ext cx="2879725" cy="2879725"/>
          </a:xfrm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3" name="Picture 6" descr="z0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11563"/>
            <a:ext cx="2879725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7" descr="z0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11563"/>
            <a:ext cx="2879725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250825" y="658813"/>
            <a:ext cx="884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 dirty="0">
                <a:effectLst/>
                <a:latin typeface="Times"/>
                <a:cs typeface="Times"/>
              </a:rPr>
              <a:t>z = 30</a:t>
            </a:r>
          </a:p>
        </p:txBody>
      </p:sp>
      <p:sp>
        <p:nvSpPr>
          <p:cNvPr id="646153" name="Text Box 9"/>
          <p:cNvSpPr txBox="1">
            <a:spLocks noChangeArrowheads="1"/>
          </p:cNvSpPr>
          <p:nvPr/>
        </p:nvSpPr>
        <p:spPr bwMode="auto">
          <a:xfrm>
            <a:off x="3203575" y="658813"/>
            <a:ext cx="757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>
                <a:effectLst/>
                <a:latin typeface="Times"/>
                <a:cs typeface="Times"/>
              </a:rPr>
              <a:t>z = 5</a:t>
            </a:r>
          </a:p>
        </p:txBody>
      </p:sp>
      <p:sp>
        <p:nvSpPr>
          <p:cNvPr id="646154" name="Text Box 10"/>
          <p:cNvSpPr txBox="1">
            <a:spLocks noChangeArrowheads="1"/>
          </p:cNvSpPr>
          <p:nvPr/>
        </p:nvSpPr>
        <p:spPr bwMode="auto">
          <a:xfrm>
            <a:off x="250825" y="3611563"/>
            <a:ext cx="757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>
                <a:effectLst/>
                <a:latin typeface="Times"/>
                <a:cs typeface="Times"/>
              </a:rPr>
              <a:t>z = 2</a:t>
            </a: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6156325" y="658813"/>
            <a:ext cx="757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>
                <a:effectLst/>
                <a:latin typeface="Times"/>
                <a:cs typeface="Times"/>
              </a:rPr>
              <a:t>z = 3</a:t>
            </a:r>
          </a:p>
        </p:txBody>
      </p:sp>
      <p:sp>
        <p:nvSpPr>
          <p:cNvPr id="646156" name="Text Box 12"/>
          <p:cNvSpPr txBox="1">
            <a:spLocks noChangeArrowheads="1"/>
          </p:cNvSpPr>
          <p:nvPr/>
        </p:nvSpPr>
        <p:spPr bwMode="auto">
          <a:xfrm>
            <a:off x="6135688" y="3611563"/>
            <a:ext cx="7572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>
                <a:effectLst/>
                <a:latin typeface="Times"/>
                <a:cs typeface="Times"/>
              </a:rPr>
              <a:t>z = 0</a:t>
            </a:r>
          </a:p>
        </p:txBody>
      </p:sp>
      <p:sp>
        <p:nvSpPr>
          <p:cNvPr id="646157" name="Text Box 13"/>
          <p:cNvSpPr txBox="1">
            <a:spLocks noChangeArrowheads="1"/>
          </p:cNvSpPr>
          <p:nvPr/>
        </p:nvSpPr>
        <p:spPr bwMode="auto">
          <a:xfrm>
            <a:off x="3203575" y="3611563"/>
            <a:ext cx="757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ja-JP" sz="2000" b="1" i="1" dirty="0">
                <a:effectLst/>
                <a:latin typeface="Times"/>
                <a:cs typeface="Times"/>
              </a:rPr>
              <a:t>z = 1</a:t>
            </a:r>
          </a:p>
        </p:txBody>
      </p:sp>
      <p:sp>
        <p:nvSpPr>
          <p:cNvPr id="646158" name="Text Box 14"/>
          <p:cNvSpPr txBox="1">
            <a:spLocks noChangeArrowheads="1"/>
          </p:cNvSpPr>
          <p:nvPr/>
        </p:nvSpPr>
        <p:spPr bwMode="auto">
          <a:xfrm>
            <a:off x="145886" y="-933"/>
            <a:ext cx="87137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3400" b="1" u="sng" dirty="0" smtClean="0">
                <a:solidFill>
                  <a:srgbClr val="FFFF00"/>
                </a:solidFill>
                <a:latin typeface="Candara"/>
                <a:ea typeface="HGP創英角ﾎﾟｯﾌﾟ体" charset="0"/>
                <a:cs typeface="Candara"/>
              </a:rPr>
              <a:t>Big advantage of</a:t>
            </a:r>
            <a:r>
              <a:rPr lang="en-US" altLang="ja-JP" sz="3400" b="1" u="sng" dirty="0" smtClean="0">
                <a:solidFill>
                  <a:srgbClr val="FFFF00"/>
                </a:solidFill>
                <a:effectLst/>
                <a:latin typeface="Candara"/>
                <a:ea typeface="HGP創英角ﾎﾟｯﾌﾟ体" charset="0"/>
                <a:cs typeface="Candara"/>
              </a:rPr>
              <a:t> </a:t>
            </a:r>
            <a:r>
              <a:rPr lang="en-US" altLang="ja-JP" sz="3400" b="1" u="sng" dirty="0">
                <a:solidFill>
                  <a:srgbClr val="FFFF00"/>
                </a:solidFill>
                <a:effectLst/>
                <a:latin typeface="Candara"/>
                <a:ea typeface="HGP創英角ﾎﾟｯﾌﾟ体" charset="0"/>
                <a:cs typeface="Candara"/>
              </a:rPr>
              <a:t>Subaru </a:t>
            </a:r>
            <a:r>
              <a:rPr lang="en-US" altLang="ja-JP" sz="3400" b="1" u="sng" dirty="0" smtClean="0">
                <a:solidFill>
                  <a:srgbClr val="FFFF00"/>
                </a:solidFill>
                <a:effectLst/>
                <a:latin typeface="Candara"/>
                <a:ea typeface="HGP創英角ﾎﾟｯﾌﾟ体" charset="0"/>
                <a:cs typeface="Candara"/>
              </a:rPr>
              <a:t> </a:t>
            </a:r>
            <a:endParaRPr lang="en-US" altLang="ja-JP" sz="3400" b="1" u="sng" dirty="0">
              <a:solidFill>
                <a:srgbClr val="FFFF00"/>
              </a:solidFill>
              <a:effectLst/>
              <a:latin typeface="Candara"/>
              <a:ea typeface="HGP創英角ﾎﾟｯﾌﾟ体" charset="0"/>
              <a:cs typeface="Candara"/>
            </a:endParaRP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6445250" y="638175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effectLst/>
                <a:latin typeface="Garamond" charset="0"/>
                <a:ea typeface="ＭＳ Ｐ明朝" charset="0"/>
                <a:cs typeface="ＭＳ Ｐ明朝" charset="0"/>
              </a:rPr>
              <a:t>Yahagi et al. (2005)</a:t>
            </a:r>
          </a:p>
        </p:txBody>
      </p:sp>
      <p:sp>
        <p:nvSpPr>
          <p:cNvPr id="646160" name="Text Box 16"/>
          <p:cNvSpPr txBox="1">
            <a:spLocks noChangeArrowheads="1"/>
          </p:cNvSpPr>
          <p:nvPr/>
        </p:nvSpPr>
        <p:spPr bwMode="auto">
          <a:xfrm>
            <a:off x="134938" y="6432550"/>
            <a:ext cx="554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FFFF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M=6×</a:t>
            </a:r>
            <a:r>
              <a:rPr lang="en-US" altLang="ja-JP" sz="2000" b="1" dirty="0" smtClean="0">
                <a:solidFill>
                  <a:srgbClr val="FFFFFF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10</a:t>
            </a:r>
            <a:r>
              <a:rPr lang="en-US" altLang="ja-JP" sz="2000" b="1" baseline="30000" dirty="0" smtClean="0">
                <a:solidFill>
                  <a:srgbClr val="FFFFFF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14</a:t>
            </a:r>
            <a:r>
              <a:rPr lang="en-US" altLang="ja-JP" sz="2000" b="1" dirty="0" smtClean="0">
                <a:solidFill>
                  <a:srgbClr val="FFFFFF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 </a:t>
            </a:r>
            <a:r>
              <a:rPr lang="en-US" altLang="ja-JP" sz="2000" b="1" dirty="0" err="1">
                <a:solidFill>
                  <a:srgbClr val="FFFFFF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Msun</a:t>
            </a:r>
            <a:r>
              <a:rPr lang="en-US" altLang="ja-JP" sz="2000" b="1" dirty="0">
                <a:solidFill>
                  <a:srgbClr val="FFFFFF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, 20Mpc×20Mpc (co-moving)</a:t>
            </a:r>
          </a:p>
        </p:txBody>
      </p:sp>
      <p:sp>
        <p:nvSpPr>
          <p:cNvPr id="646161" name="Rectangle 17"/>
          <p:cNvSpPr>
            <a:spLocks noChangeArrowheads="1"/>
          </p:cNvSpPr>
          <p:nvPr/>
        </p:nvSpPr>
        <p:spPr bwMode="auto">
          <a:xfrm>
            <a:off x="7161213" y="1163638"/>
            <a:ext cx="1082675" cy="1871662"/>
          </a:xfrm>
          <a:prstGeom prst="rect">
            <a:avLst/>
          </a:prstGeom>
          <a:noFill/>
          <a:ln w="254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46162" name="Text Box 18"/>
          <p:cNvSpPr txBox="1">
            <a:spLocks noChangeArrowheads="1"/>
          </p:cNvSpPr>
          <p:nvPr/>
        </p:nvSpPr>
        <p:spPr bwMode="auto">
          <a:xfrm>
            <a:off x="971550" y="3749675"/>
            <a:ext cx="14065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solidFill>
                  <a:srgbClr val="FF3300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MOIRCS</a:t>
            </a:r>
          </a:p>
          <a:p>
            <a:pPr algn="ctr">
              <a:defRPr/>
            </a:pPr>
            <a:r>
              <a:rPr lang="en-US" altLang="ja-JP" sz="2400" b="1" dirty="0">
                <a:solidFill>
                  <a:srgbClr val="FF3300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(4’ x 7’)</a:t>
            </a:r>
          </a:p>
        </p:txBody>
      </p:sp>
      <p:sp>
        <p:nvSpPr>
          <p:cNvPr id="646163" name="Text Box 19"/>
          <p:cNvSpPr txBox="1">
            <a:spLocks noChangeArrowheads="1"/>
          </p:cNvSpPr>
          <p:nvPr/>
        </p:nvSpPr>
        <p:spPr bwMode="auto">
          <a:xfrm>
            <a:off x="7118350" y="3009900"/>
            <a:ext cx="140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>
                <a:solidFill>
                  <a:srgbClr val="FF3300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MOIRCS</a:t>
            </a:r>
          </a:p>
        </p:txBody>
      </p:sp>
      <p:sp>
        <p:nvSpPr>
          <p:cNvPr id="646164" name="Rectangle 20"/>
          <p:cNvSpPr>
            <a:spLocks noChangeArrowheads="1"/>
          </p:cNvSpPr>
          <p:nvPr/>
        </p:nvSpPr>
        <p:spPr bwMode="auto">
          <a:xfrm rot="-5400000">
            <a:off x="1258888" y="4259263"/>
            <a:ext cx="865187" cy="1582737"/>
          </a:xfrm>
          <a:prstGeom prst="rect">
            <a:avLst/>
          </a:prstGeom>
          <a:noFill/>
          <a:ln w="254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46165" name="Rectangle 21"/>
          <p:cNvSpPr>
            <a:spLocks noChangeArrowheads="1"/>
          </p:cNvSpPr>
          <p:nvPr/>
        </p:nvSpPr>
        <p:spPr bwMode="auto">
          <a:xfrm rot="-5400000">
            <a:off x="2663031" y="2024857"/>
            <a:ext cx="4321175" cy="4392612"/>
          </a:xfrm>
          <a:prstGeom prst="rect">
            <a:avLst/>
          </a:prstGeom>
          <a:noFill/>
          <a:ln w="254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46166" name="Text Box 22"/>
          <p:cNvSpPr txBox="1">
            <a:spLocks noChangeArrowheads="1"/>
          </p:cNvSpPr>
          <p:nvPr/>
        </p:nvSpPr>
        <p:spPr bwMode="auto">
          <a:xfrm>
            <a:off x="3348038" y="5903913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400" b="1" dirty="0" err="1">
                <a:solidFill>
                  <a:srgbClr val="FF3300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Suprime</a:t>
            </a:r>
            <a:r>
              <a:rPr lang="en-US" altLang="ja-JP" sz="2400" b="1" dirty="0">
                <a:solidFill>
                  <a:srgbClr val="FF3300"/>
                </a:solidFill>
                <a:effectLst/>
                <a:latin typeface="Garamond" charset="0"/>
                <a:ea typeface="ＭＳ Ｐ明朝" charset="0"/>
                <a:cs typeface="ＭＳ Ｐ明朝" charset="0"/>
              </a:rPr>
              <a:t>-Cam (34’ x 27’)</a:t>
            </a:r>
          </a:p>
        </p:txBody>
      </p:sp>
    </p:spTree>
    <p:extLst>
      <p:ext uri="{BB962C8B-B14F-4D97-AF65-F5344CB8AC3E}">
        <p14:creationId xmlns:p14="http://schemas.microsoft.com/office/powerpoint/2010/main" val="408268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61" grpId="0" animBg="1"/>
      <p:bldP spid="646162" grpId="0"/>
      <p:bldP spid="646163" grpId="0"/>
      <p:bldP spid="646164" grpId="0" animBg="1"/>
      <p:bldP spid="646165" grpId="0" animBg="1"/>
      <p:bldP spid="6461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2244" y="61258"/>
            <a:ext cx="895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High-z structures revealed by </a:t>
            </a:r>
            <a:r>
              <a:rPr lang="en-US" altLang="ja-JP" sz="3600" b="1" dirty="0">
                <a:solidFill>
                  <a:srgbClr val="00FF00"/>
                </a:solidFill>
                <a:latin typeface="Apple Chancery" charset="0"/>
                <a:cs typeface="Apple Chancery" charset="0"/>
              </a:rPr>
              <a:t>M</a:t>
            </a:r>
            <a:r>
              <a:rPr lang="en-US" altLang="ja-JP" sz="3600" b="1" dirty="0">
                <a:solidFill>
                  <a:srgbClr val="FF66FF"/>
                </a:solidFill>
                <a:latin typeface="Apple Chancery" charset="0"/>
                <a:cs typeface="Apple Chancery" charset="0"/>
              </a:rPr>
              <a:t>A</a:t>
            </a:r>
            <a:r>
              <a:rPr lang="en-US" altLang="ja-JP" sz="3600" b="1" dirty="0">
                <a:solidFill>
                  <a:srgbClr val="FFFF00"/>
                </a:solidFill>
                <a:latin typeface="Apple Chancery" charset="0"/>
                <a:cs typeface="Apple Chancery" charset="0"/>
              </a:rPr>
              <a:t>H</a:t>
            </a:r>
            <a:r>
              <a:rPr lang="en-US" altLang="ja-JP" sz="3600" b="1" dirty="0">
                <a:solidFill>
                  <a:srgbClr val="00FFFF"/>
                </a:solidFill>
                <a:latin typeface="Apple Chancery" charset="0"/>
                <a:cs typeface="Apple Chancery" charset="0"/>
              </a:rPr>
              <a:t>A</a:t>
            </a:r>
            <a:r>
              <a:rPr lang="en-US" altLang="ja-JP" sz="3600" b="1" dirty="0">
                <a:solidFill>
                  <a:srgbClr val="FF3399"/>
                </a:solidFill>
                <a:latin typeface="Apple Chancery" charset="0"/>
                <a:cs typeface="Apple Chancery" charset="0"/>
              </a:rPr>
              <a:t>L</a:t>
            </a:r>
            <a:r>
              <a:rPr lang="en-US" altLang="ja-JP" sz="3600" b="1" dirty="0">
                <a:solidFill>
                  <a:srgbClr val="CC99FF"/>
                </a:solidFill>
                <a:latin typeface="Apple Chancery" charset="0"/>
                <a:cs typeface="Apple Chancery" charset="0"/>
              </a:rPr>
              <a:t>O</a:t>
            </a:r>
            <a:endParaRPr kumimoji="1" lang="ja-JP" altLang="en-US" sz="3600" dirty="0"/>
          </a:p>
        </p:txBody>
      </p:sp>
      <p:pic>
        <p:nvPicPr>
          <p:cNvPr id="3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3" y="988010"/>
            <a:ext cx="2495551" cy="248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58" y="3862977"/>
            <a:ext cx="2728838" cy="259352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618" y="1306567"/>
            <a:ext cx="3036500" cy="23639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062" y="4083903"/>
            <a:ext cx="3188509" cy="25935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358" y="871597"/>
            <a:ext cx="2499842" cy="24138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6401" y="3668050"/>
            <a:ext cx="2043601" cy="2830118"/>
          </a:xfrm>
          <a:prstGeom prst="rect">
            <a:avLst/>
          </a:prstGeom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278875" y="772913"/>
            <a:ext cx="862171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420858" y="3417517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(Koyama+11)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668505" y="6435335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(Koyama+10)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202155" y="908248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1800" i="1" dirty="0" smtClean="0">
                <a:solidFill>
                  <a:srgbClr val="FFFFFF"/>
                </a:solidFill>
                <a:latin typeface="Times New Roman" charset="0"/>
              </a:rPr>
              <a:t>Hayashi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+10, 11)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3912895" y="3725538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1800" i="1" dirty="0" smtClean="0">
                <a:solidFill>
                  <a:srgbClr val="FFFFFF"/>
                </a:solidFill>
                <a:latin typeface="Times New Roman" charset="0"/>
              </a:rPr>
              <a:t>Tadaki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+12)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6304771" y="3232487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(Koyama+13)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6878150" y="6449252"/>
            <a:ext cx="206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(</a:t>
            </a:r>
            <a:r>
              <a:rPr kumimoji="0" lang="en-US" altLang="ja-JP" sz="1800" i="1" dirty="0" smtClean="0">
                <a:solidFill>
                  <a:srgbClr val="FFFFFF"/>
                </a:solidFill>
                <a:latin typeface="Times New Roman" charset="0"/>
              </a:rPr>
              <a:t>Hayashi</a:t>
            </a:r>
            <a:r>
              <a:rPr kumimoji="0" lang="en-US" altLang="ja-JP" sz="1800" i="1" dirty="0" smtClean="0">
                <a:solidFill>
                  <a:srgbClr val="FFFFFF"/>
                </a:solidFill>
                <a:effectLst/>
                <a:latin typeface="Times New Roman" charset="0"/>
              </a:rPr>
              <a:t>+12)</a:t>
            </a:r>
            <a:endParaRPr kumimoji="0" lang="en-US" altLang="ja-JP" sz="18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76405" y="3154842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81087" y="3119738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=0.4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55061" y="6100001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058618" y="3322509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455638" y="6288834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265555" y="2918319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892442" y="6100001"/>
            <a:ext cx="626887" cy="335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44656" y="6062013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=0.8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948142" y="3289314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=1.5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359003" y="6264586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=1.6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156609" y="2912883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=2.2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780426" y="6062013"/>
            <a:ext cx="847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1800" b="1" i="1" dirty="0">
                <a:latin typeface="Times New Roman" charset="0"/>
              </a:rPr>
              <a:t>z</a:t>
            </a:r>
            <a:r>
              <a:rPr kumimoji="0" lang="en-US" altLang="ja-JP" sz="1800" b="1" i="1" dirty="0" smtClean="0">
                <a:latin typeface="Times New Roman" charset="0"/>
              </a:rPr>
              <a:t>=2.5</a:t>
            </a:r>
            <a:endParaRPr kumimoji="0" lang="en-US" altLang="ja-JP" sz="1800" b="1" i="1" dirty="0">
              <a:effectLst/>
              <a:latin typeface="Times New Roman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21061" y="3291732"/>
            <a:ext cx="3291981" cy="91854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Many strong emitters </a:t>
            </a:r>
          </a:p>
          <a:p>
            <a:pPr algn="ctr"/>
            <a:r>
              <a:rPr kumimoji="1" lang="en-US" altLang="ja-JP" sz="2400" dirty="0" smtClean="0"/>
              <a:t>in z&gt;1.5 cluster cores</a:t>
            </a:r>
            <a:endParaRPr kumimoji="1" lang="ja-JP" altLang="en-US" sz="24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7004448" y="4252330"/>
            <a:ext cx="1168257" cy="120514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4621061" y="2377713"/>
            <a:ext cx="873512" cy="90109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4991638" y="4197705"/>
            <a:ext cx="774266" cy="8196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7004448" y="1835926"/>
            <a:ext cx="426427" cy="143428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78" y="1365238"/>
            <a:ext cx="8458132" cy="4755772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5780344" y="5936344"/>
            <a:ext cx="3176080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79855" y="-173021"/>
            <a:ext cx="8753052" cy="914400"/>
          </a:xfrm>
        </p:spPr>
        <p:txBody>
          <a:bodyPr/>
          <a:lstStyle/>
          <a:p>
            <a:r>
              <a:rPr lang="en-US" altLang="ja-JP" sz="3800" dirty="0" smtClean="0"/>
              <a:t>Cluster vs. Field comparison out to z~2</a:t>
            </a:r>
            <a:endParaRPr kumimoji="1" lang="ja-JP" altLang="en-US" sz="3800" dirty="0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4237430" y="6345436"/>
            <a:ext cx="4942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Franklin Gothic Demi Cond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ja-JP" sz="2000" i="1" dirty="0" smtClean="0">
                <a:solidFill>
                  <a:srgbClr val="FFFFFF"/>
                </a:solidFill>
                <a:effectLst/>
                <a:latin typeface="Times New Roman" charset="0"/>
              </a:rPr>
              <a:t>(Koyama et al. 2013b, MNRAS, 434, 423)</a:t>
            </a:r>
            <a:endParaRPr kumimoji="0" lang="en-US" altLang="ja-JP" sz="2000" i="1" dirty="0">
              <a:solidFill>
                <a:srgbClr val="FFFFFF"/>
              </a:solidFill>
              <a:effectLst/>
              <a:latin typeface="Times New Roman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97524" y="5925395"/>
            <a:ext cx="35026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H</a:t>
            </a:r>
            <a:r>
              <a:rPr kumimoji="1" lang="en-US" altLang="ja-JP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emitters with </a:t>
            </a:r>
            <a:r>
              <a:rPr kumimoji="1" lang="en-US" altLang="ja-JP" b="1" dirty="0" err="1" smtClean="0">
                <a:solidFill>
                  <a:schemeClr val="bg1"/>
                </a:solidFill>
              </a:rPr>
              <a:t>EWr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&gt; 30A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V="1">
            <a:off x="346866" y="820600"/>
            <a:ext cx="828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Franklin Gothic Demi Cond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425" y="837878"/>
            <a:ext cx="89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The MS location </a:t>
            </a:r>
            <a:r>
              <a:rPr kumimoji="1" lang="en-US" altLang="ja-JP" sz="2400" dirty="0">
                <a:solidFill>
                  <a:srgbClr val="FFFF00"/>
                </a:solidFill>
                <a:latin typeface="Candara"/>
                <a:cs typeface="Candara"/>
              </a:rPr>
              <a:t>i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Candara"/>
                <a:cs typeface="Candara"/>
              </a:rPr>
              <a:t>s always independent of environment since z~2 !</a:t>
            </a:r>
            <a:endParaRPr kumimoji="1" lang="ja-JP" altLang="en-US" sz="2400" dirty="0">
              <a:latin typeface="Candara"/>
              <a:cs typeface="Candar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417513" y="5252100"/>
            <a:ext cx="197123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From L(H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lt"/>
                <a:cs typeface="Symbol" charset="2"/>
              </a:rPr>
              <a:t>) + M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+mj-lt"/>
                <a:cs typeface="Symbol" charset="2"/>
              </a:rPr>
              <a:t>★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lt"/>
                <a:cs typeface="Symbol" charset="2"/>
              </a:rPr>
              <a:t>-dependent dust correction </a:t>
            </a:r>
            <a:endParaRPr kumimoji="1" lang="en-US" altLang="ja-JP" sz="2000" dirty="0" smtClean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6514" y="5761309"/>
            <a:ext cx="2407478" cy="1015663"/>
          </a:xfrm>
          <a:prstGeom prst="rect">
            <a:avLst/>
          </a:prstGeom>
          <a:solidFill>
            <a:srgbClr val="D192C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From rest-frame </a:t>
            </a: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R-band photometry</a:t>
            </a: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+ M/L correction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2775" y="2063658"/>
            <a:ext cx="644877" cy="2287472"/>
          </a:xfrm>
          <a:prstGeom prst="ellipse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 w="28575" cmpd="sng">
            <a:solidFill>
              <a:srgbClr val="3366FF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 rot="5400000">
            <a:off x="4747917" y="4881887"/>
            <a:ext cx="427578" cy="2065130"/>
          </a:xfrm>
          <a:prstGeom prst="ellipse">
            <a:avLst/>
          </a:prstGeom>
          <a:solidFill>
            <a:srgbClr val="D192C9">
              <a:alpha val="30000"/>
            </a:srgbClr>
          </a:solidFill>
          <a:ln w="28575" cmpd="sng">
            <a:solidFill>
              <a:srgbClr val="80008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10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レメント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エレメント.thmx</Template>
  <TotalTime>42204</TotalTime>
  <Words>2563</Words>
  <Application>Microsoft Macintosh PowerPoint</Application>
  <PresentationFormat>画面に合わせる (4:3)</PresentationFormat>
  <Paragraphs>238</Paragraphs>
  <Slides>26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エレメント</vt:lpstr>
      <vt:lpstr>Microscopic views of galaxy formation and environmental effects with ULTIMATE-Subaru</vt:lpstr>
      <vt:lpstr>PowerPoint プレゼンテーション</vt:lpstr>
      <vt:lpstr>PowerPoint プレゼンテーション</vt:lpstr>
      <vt:lpstr>“Kinematical” M-D relation</vt:lpstr>
      <vt:lpstr>Star formation in clusters</vt:lpstr>
      <vt:lpstr>PowerPoint プレゼンテーション</vt:lpstr>
      <vt:lpstr>PowerPoint プレゼンテーション</vt:lpstr>
      <vt:lpstr>PowerPoint プレゼンテーション</vt:lpstr>
      <vt:lpstr>Cluster vs. Field comparison out to z~2</vt:lpstr>
      <vt:lpstr>Dust extinction vs. environment (z=0.4)</vt:lpstr>
      <vt:lpstr>Red star-forming galaxies</vt:lpstr>
      <vt:lpstr>Red SF galaxies: progenitors of local S0s?</vt:lpstr>
      <vt:lpstr>Metallicity gradient of red SF galaxies</vt:lpstr>
      <vt:lpstr>Metallicity gradient of red SF galaxies</vt:lpstr>
      <vt:lpstr>Massive SF galaxies in z&gt;2 proto-cluster</vt:lpstr>
      <vt:lpstr>PowerPoint プレゼンテーション</vt:lpstr>
      <vt:lpstr>GANBA-Subaru</vt:lpstr>
      <vt:lpstr>PowerPoint プレゼンテーション</vt:lpstr>
      <vt:lpstr>Pinpointing the site of stellar build-up</vt:lpstr>
      <vt:lpstr>Follow-up with multi-IFU</vt:lpstr>
      <vt:lpstr>Answers to the questions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進捗報告 2013/6/17(月)</dc:title>
  <dc:creator>Koyama Yusei</dc:creator>
  <cp:lastModifiedBy>Koyama Yusei</cp:lastModifiedBy>
  <cp:revision>423</cp:revision>
  <dcterms:created xsi:type="dcterms:W3CDTF">2013-06-15T07:52:49Z</dcterms:created>
  <dcterms:modified xsi:type="dcterms:W3CDTF">2014-07-29T00:25:57Z</dcterms:modified>
</cp:coreProperties>
</file>