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60" r:id="rId4"/>
    <p:sldId id="259" r:id="rId5"/>
    <p:sldId id="261" r:id="rId6"/>
    <p:sldId id="264" r:id="rId7"/>
    <p:sldId id="277" r:id="rId8"/>
    <p:sldId id="278" r:id="rId9"/>
    <p:sldId id="274" r:id="rId10"/>
    <p:sldId id="276" r:id="rId11"/>
    <p:sldId id="281" r:id="rId12"/>
    <p:sldId id="282" r:id="rId13"/>
    <p:sldId id="283" r:id="rId14"/>
    <p:sldId id="284" r:id="rId15"/>
    <p:sldId id="265" r:id="rId16"/>
    <p:sldId id="268" r:id="rId17"/>
    <p:sldId id="266" r:id="rId18"/>
    <p:sldId id="267" r:id="rId19"/>
    <p:sldId id="269" r:id="rId20"/>
    <p:sldId id="272" r:id="rId21"/>
    <p:sldId id="273" r:id="rId22"/>
    <p:sldId id="271"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6DAEC-EB4F-4073-BB08-C4CDCDCD7EBE}" type="datetimeFigureOut">
              <a:rPr kumimoji="1" lang="ja-JP" altLang="en-US" smtClean="0"/>
              <a:t>2012/10/19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203E-6EE4-41D1-9625-8DD7E2A4EB32}" type="slidenum">
              <a:rPr kumimoji="1" lang="ja-JP" altLang="en-US" smtClean="0"/>
              <a:t>‹#›</a:t>
            </a:fld>
            <a:endParaRPr kumimoji="1" lang="ja-JP" altLang="en-US"/>
          </a:p>
        </p:txBody>
      </p:sp>
    </p:spTree>
    <p:extLst>
      <p:ext uri="{BB962C8B-B14F-4D97-AF65-F5344CB8AC3E}">
        <p14:creationId xmlns:p14="http://schemas.microsoft.com/office/powerpoint/2010/main" val="6406508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96D9A8-729E-4549-8A2A-ABBF95BA7EC2}" type="slidenum">
              <a:rPr kumimoji="1" lang="ja-JP" altLang="en-US" smtClean="0"/>
              <a:t>12</a:t>
            </a:fld>
            <a:endParaRPr kumimoji="1" lang="ja-JP" altLang="en-US"/>
          </a:p>
        </p:txBody>
      </p:sp>
    </p:spTree>
    <p:extLst>
      <p:ext uri="{BB962C8B-B14F-4D97-AF65-F5344CB8AC3E}">
        <p14:creationId xmlns:p14="http://schemas.microsoft.com/office/powerpoint/2010/main" val="301624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DCBDD6-2014-4507-9281-4356293B539E}" type="slidenum">
              <a:rPr kumimoji="1" lang="ja-JP" altLang="en-US" smtClean="0"/>
              <a:t>16</a:t>
            </a:fld>
            <a:endParaRPr kumimoji="1" lang="ja-JP" altLang="en-US"/>
          </a:p>
        </p:txBody>
      </p:sp>
    </p:spTree>
    <p:extLst>
      <p:ext uri="{BB962C8B-B14F-4D97-AF65-F5344CB8AC3E}">
        <p14:creationId xmlns:p14="http://schemas.microsoft.com/office/powerpoint/2010/main" val="341905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DCBDD6-2014-4507-9281-4356293B539E}" type="slidenum">
              <a:rPr kumimoji="1" lang="ja-JP" altLang="en-US" smtClean="0"/>
              <a:t>17</a:t>
            </a:fld>
            <a:endParaRPr kumimoji="1" lang="ja-JP" altLang="en-US"/>
          </a:p>
        </p:txBody>
      </p:sp>
    </p:spTree>
    <p:extLst>
      <p:ext uri="{BB962C8B-B14F-4D97-AF65-F5344CB8AC3E}">
        <p14:creationId xmlns:p14="http://schemas.microsoft.com/office/powerpoint/2010/main" val="35344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DCBDD6-2014-4507-9281-4356293B539E}" type="slidenum">
              <a:rPr kumimoji="1" lang="ja-JP" altLang="en-US" smtClean="0"/>
              <a:t>18</a:t>
            </a:fld>
            <a:endParaRPr kumimoji="1" lang="ja-JP" altLang="en-US"/>
          </a:p>
        </p:txBody>
      </p:sp>
    </p:spTree>
    <p:extLst>
      <p:ext uri="{BB962C8B-B14F-4D97-AF65-F5344CB8AC3E}">
        <p14:creationId xmlns:p14="http://schemas.microsoft.com/office/powerpoint/2010/main" val="8346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3DCBDD6-2014-4507-9281-4356293B539E}" type="slidenum">
              <a:rPr kumimoji="1" lang="ja-JP" altLang="en-US" smtClean="0"/>
              <a:t>19</a:t>
            </a:fld>
            <a:endParaRPr kumimoji="1" lang="ja-JP" altLang="en-US"/>
          </a:p>
        </p:txBody>
      </p:sp>
    </p:spTree>
    <p:extLst>
      <p:ext uri="{BB962C8B-B14F-4D97-AF65-F5344CB8AC3E}">
        <p14:creationId xmlns:p14="http://schemas.microsoft.com/office/powerpoint/2010/main" val="341006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2012/10/19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90ED720-0104-4369-84BC-D37694168613}" type="datetimeFigureOut">
              <a:rPr kumimoji="1" lang="ja-JP" altLang="en-US" smtClean="0"/>
              <a:t>2012/10/19</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2D8002D-B5B0-4BAC-B1F6-782DDCCE6D9C}"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Wide-Field Imagin</a:t>
            </a:r>
            <a:r>
              <a:rPr lang="en-US" altLang="ja-JP" dirty="0" smtClean="0"/>
              <a:t>g/Spectroscopy</a:t>
            </a:r>
            <a:r>
              <a:rPr lang="ja-JP" altLang="en-US" dirty="0" smtClean="0"/>
              <a:t>で探る遠方・近傍での銀河形成</a:t>
            </a:r>
            <a:endParaRPr kumimoji="1" lang="ja-JP" altLang="en-US" dirty="0"/>
          </a:p>
        </p:txBody>
      </p:sp>
      <p:sp>
        <p:nvSpPr>
          <p:cNvPr id="3" name="サブタイトル 2"/>
          <p:cNvSpPr>
            <a:spLocks noGrp="1"/>
          </p:cNvSpPr>
          <p:nvPr>
            <p:ph type="subTitle" idx="1"/>
          </p:nvPr>
        </p:nvSpPr>
        <p:spPr>
          <a:xfrm>
            <a:off x="1371600" y="4476080"/>
            <a:ext cx="6400800" cy="1473200"/>
          </a:xfrm>
        </p:spPr>
        <p:txBody>
          <a:bodyPr>
            <a:normAutofit/>
          </a:bodyPr>
          <a:lstStyle/>
          <a:p>
            <a:r>
              <a:rPr kumimoji="1" lang="ja-JP" altLang="en-US" sz="2800" dirty="0" smtClean="0"/>
              <a:t>本原顕太郎（</a:t>
            </a:r>
            <a:r>
              <a:rPr lang="ja-JP" altLang="en-US" sz="2800" dirty="0"/>
              <a:t>東京大学</a:t>
            </a:r>
            <a:r>
              <a:rPr kumimoji="1" lang="ja-JP" altLang="en-US" sz="2800" dirty="0" smtClean="0"/>
              <a:t>）</a:t>
            </a:r>
            <a:endParaRPr kumimoji="1" lang="ja-JP" altLang="en-US" sz="2800" dirty="0"/>
          </a:p>
        </p:txBody>
      </p:sp>
    </p:spTree>
    <p:extLst>
      <p:ext uri="{BB962C8B-B14F-4D97-AF65-F5344CB8AC3E}">
        <p14:creationId xmlns:p14="http://schemas.microsoft.com/office/powerpoint/2010/main" val="1921369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27584" y="2348880"/>
            <a:ext cx="7408333" cy="3450696"/>
          </a:xfrm>
        </p:spPr>
        <p:txBody>
          <a:bodyPr>
            <a:normAutofit fontScale="92500" lnSpcReduction="20000"/>
          </a:bodyPr>
          <a:lstStyle/>
          <a:p>
            <a:r>
              <a:rPr kumimoji="1" lang="en-US" altLang="ja-JP" dirty="0" smtClean="0"/>
              <a:t>0.3arcsec slit</a:t>
            </a:r>
          </a:p>
          <a:p>
            <a:r>
              <a:rPr lang="en-US" altLang="ja-JP" dirty="0" smtClean="0"/>
              <a:t>10 </a:t>
            </a:r>
            <a:r>
              <a:rPr lang="en-US" altLang="ja-JP" dirty="0" smtClean="0"/>
              <a:t>slices / 3hr per slice : </a:t>
            </a:r>
            <a:r>
              <a:rPr lang="en-US" altLang="ja-JP" dirty="0" smtClean="0"/>
              <a:t>30hr </a:t>
            </a:r>
            <a:r>
              <a:rPr lang="en-US" altLang="ja-JP" dirty="0" smtClean="0"/>
              <a:t>/ mask</a:t>
            </a:r>
          </a:p>
          <a:p>
            <a:r>
              <a:rPr lang="en-US" altLang="ja-JP" dirty="0" smtClean="0"/>
              <a:t>5arcsec slit length</a:t>
            </a:r>
            <a:r>
              <a:rPr lang="ja-JP" altLang="en-US" dirty="0" smtClean="0"/>
              <a:t>で </a:t>
            </a:r>
            <a:r>
              <a:rPr lang="en-US" altLang="ja-JP" dirty="0" smtClean="0"/>
              <a:t>150 objects/mask</a:t>
            </a:r>
          </a:p>
          <a:p>
            <a:r>
              <a:rPr lang="en-US" altLang="ja-JP" dirty="0" smtClean="0"/>
              <a:t>750 objects/5 pointing</a:t>
            </a:r>
            <a:r>
              <a:rPr lang="ja-JP" altLang="en-US" dirty="0" smtClean="0"/>
              <a:t>完了</a:t>
            </a:r>
            <a:r>
              <a:rPr lang="ja-JP" altLang="en-US" dirty="0" smtClean="0"/>
              <a:t>に</a:t>
            </a:r>
            <a:r>
              <a:rPr lang="en-US" altLang="ja-JP" dirty="0" smtClean="0"/>
              <a:t>15</a:t>
            </a:r>
            <a:r>
              <a:rPr lang="en-US" altLang="ja-JP" dirty="0" smtClean="0"/>
              <a:t>0hr </a:t>
            </a:r>
            <a:r>
              <a:rPr lang="en-US" altLang="ja-JP" dirty="0" smtClean="0"/>
              <a:t>(3”x2.5” </a:t>
            </a:r>
            <a:r>
              <a:rPr lang="en-US" altLang="ja-JP" dirty="0" err="1" smtClean="0"/>
              <a:t>FoV</a:t>
            </a:r>
            <a:r>
              <a:rPr lang="en-US" altLang="ja-JP" dirty="0"/>
              <a:t> </a:t>
            </a:r>
            <a:r>
              <a:rPr lang="en-US" altLang="ja-JP" dirty="0" smtClean="0"/>
              <a:t>per Object</a:t>
            </a:r>
            <a:r>
              <a:rPr lang="en-US" altLang="ja-JP" dirty="0" smtClean="0"/>
              <a:t>)</a:t>
            </a:r>
            <a:r>
              <a:rPr lang="ja-JP" altLang="en-US" dirty="0" smtClean="0"/>
              <a:t>⇒</a:t>
            </a:r>
            <a:r>
              <a:rPr lang="en-US" altLang="ja-JP" dirty="0" smtClean="0"/>
              <a:t>25nights</a:t>
            </a:r>
            <a:endParaRPr lang="en-US" altLang="ja-JP" dirty="0" smtClean="0"/>
          </a:p>
          <a:p>
            <a:endParaRPr lang="en-US" altLang="ja-JP" dirty="0" smtClean="0"/>
          </a:p>
          <a:p>
            <a:pPr marL="0" indent="0">
              <a:buNone/>
            </a:pPr>
            <a:r>
              <a:rPr lang="en-US" altLang="ja-JP" dirty="0" smtClean="0"/>
              <a:t>KMOS(24 IFUs/7.2arcmin</a:t>
            </a:r>
            <a:r>
              <a:rPr lang="en-US" altLang="ja-JP" dirty="0" smtClean="0">
                <a:sym typeface="Symbol"/>
              </a:rPr>
              <a:t></a:t>
            </a:r>
            <a:r>
              <a:rPr lang="en-US" altLang="ja-JP" dirty="0" smtClean="0"/>
              <a:t>)</a:t>
            </a:r>
            <a:r>
              <a:rPr lang="ja-JP" altLang="en-US" dirty="0" smtClean="0"/>
              <a:t>だと</a:t>
            </a:r>
            <a:endParaRPr lang="en-US" altLang="ja-JP" dirty="0" smtClean="0"/>
          </a:p>
          <a:p>
            <a:r>
              <a:rPr lang="en-US" altLang="ja-JP" dirty="0" smtClean="0"/>
              <a:t>offset-sky</a:t>
            </a:r>
            <a:r>
              <a:rPr lang="ja-JP" altLang="en-US" dirty="0" smtClean="0"/>
              <a:t>を取ることも考えて</a:t>
            </a:r>
            <a:r>
              <a:rPr lang="en-US" altLang="ja-JP" dirty="0" smtClean="0"/>
              <a:t>6hr/pointing</a:t>
            </a:r>
          </a:p>
          <a:p>
            <a:r>
              <a:rPr lang="en-US" altLang="ja-JP" dirty="0" smtClean="0"/>
              <a:t>750</a:t>
            </a:r>
            <a:r>
              <a:rPr lang="ja-JP" altLang="en-US" dirty="0" smtClean="0"/>
              <a:t>天体</a:t>
            </a:r>
            <a:r>
              <a:rPr lang="en-US" altLang="ja-JP" dirty="0" smtClean="0"/>
              <a:t>/30 pointing</a:t>
            </a:r>
            <a:r>
              <a:rPr lang="ja-JP" altLang="en-US" dirty="0" smtClean="0"/>
              <a:t>完了に</a:t>
            </a:r>
            <a:r>
              <a:rPr kumimoji="1" lang="en-US" altLang="ja-JP" dirty="0" smtClean="0"/>
              <a:t>180hr </a:t>
            </a:r>
            <a:r>
              <a:rPr lang="en-US" altLang="ja-JP" dirty="0" smtClean="0"/>
              <a:t>(2.8”x2.8” </a:t>
            </a:r>
            <a:r>
              <a:rPr lang="en-US" altLang="ja-JP" dirty="0" err="1"/>
              <a:t>FoV</a:t>
            </a:r>
            <a:r>
              <a:rPr lang="en-US" altLang="ja-JP" dirty="0"/>
              <a:t> per Object)</a:t>
            </a:r>
          </a:p>
          <a:p>
            <a:endParaRPr kumimoji="1" lang="ja-JP" altLang="en-US" dirty="0"/>
          </a:p>
        </p:txBody>
      </p:sp>
      <p:sp>
        <p:nvSpPr>
          <p:cNvPr id="3" name="タイトル 2"/>
          <p:cNvSpPr>
            <a:spLocks noGrp="1"/>
          </p:cNvSpPr>
          <p:nvPr>
            <p:ph type="title"/>
          </p:nvPr>
        </p:nvSpPr>
        <p:spPr/>
        <p:txBody>
          <a:bodyPr>
            <a:normAutofit fontScale="90000"/>
          </a:bodyPr>
          <a:lstStyle/>
          <a:p>
            <a:r>
              <a:rPr kumimoji="1" lang="en-US" altLang="ja-JP" dirty="0" smtClean="0"/>
              <a:t>(Obs. 1) GLAO MOS Slit-Scan</a:t>
            </a:r>
            <a:r>
              <a:rPr lang="ja-JP" altLang="en-US" dirty="0"/>
              <a:t> </a:t>
            </a:r>
            <a:r>
              <a:rPr lang="en-US" altLang="ja-JP" dirty="0" smtClean="0"/>
              <a:t>Survey</a:t>
            </a:r>
            <a:r>
              <a:rPr kumimoji="1" lang="en-US" altLang="ja-JP" dirty="0" smtClean="0"/>
              <a:t> </a:t>
            </a:r>
            <a:endParaRPr kumimoji="1" lang="ja-JP" altLang="en-US" dirty="0"/>
          </a:p>
        </p:txBody>
      </p:sp>
      <p:sp>
        <p:nvSpPr>
          <p:cNvPr id="5" name="テキスト ボックス 4"/>
          <p:cNvSpPr txBox="1"/>
          <p:nvPr/>
        </p:nvSpPr>
        <p:spPr>
          <a:xfrm>
            <a:off x="755576" y="6026439"/>
            <a:ext cx="7991290" cy="461665"/>
          </a:xfrm>
          <a:prstGeom prst="rect">
            <a:avLst/>
          </a:prstGeom>
          <a:noFill/>
        </p:spPr>
        <p:txBody>
          <a:bodyPr wrap="none" rtlCol="0">
            <a:spAutoFit/>
          </a:bodyPr>
          <a:lstStyle/>
          <a:p>
            <a:r>
              <a:rPr lang="ja-JP" altLang="en-US" sz="2400" dirty="0">
                <a:solidFill>
                  <a:srgbClr val="FF0000"/>
                </a:solidFill>
              </a:rPr>
              <a:t>空間</a:t>
            </a:r>
            <a:r>
              <a:rPr lang="ja-JP" altLang="en-US" sz="2400" dirty="0" smtClean="0">
                <a:solidFill>
                  <a:srgbClr val="FF0000"/>
                </a:solidFill>
              </a:rPr>
              <a:t>分解能は</a:t>
            </a:r>
            <a:r>
              <a:rPr lang="en-US" altLang="ja-JP" sz="2400" dirty="0" smtClean="0">
                <a:solidFill>
                  <a:srgbClr val="FF0000"/>
                </a:solidFill>
              </a:rPr>
              <a:t>KMOS</a:t>
            </a:r>
            <a:r>
              <a:rPr lang="ja-JP" altLang="en-US" sz="2400" dirty="0">
                <a:solidFill>
                  <a:srgbClr val="FF0000"/>
                </a:solidFill>
              </a:rPr>
              <a:t>に</a:t>
            </a:r>
            <a:r>
              <a:rPr lang="ja-JP" altLang="en-US" sz="2400" dirty="0" smtClean="0">
                <a:solidFill>
                  <a:srgbClr val="FF0000"/>
                </a:solidFill>
              </a:rPr>
              <a:t>比べ２倍</a:t>
            </a:r>
            <a:r>
              <a:rPr lang="ja-JP" altLang="en-US" sz="2400" dirty="0">
                <a:solidFill>
                  <a:srgbClr val="FF0000"/>
                </a:solidFill>
              </a:rPr>
              <a:t>以上</a:t>
            </a:r>
            <a:r>
              <a:rPr lang="ja-JP" altLang="en-US" sz="2400" dirty="0" smtClean="0">
                <a:solidFill>
                  <a:srgbClr val="FF0000"/>
                </a:solidFill>
              </a:rPr>
              <a:t>良くなることが期待される</a:t>
            </a:r>
            <a:endParaRPr kumimoji="1" lang="en-US" altLang="ja-JP" sz="2400" dirty="0" smtClean="0">
              <a:solidFill>
                <a:srgbClr val="FF0000"/>
              </a:solidFill>
            </a:endParaRPr>
          </a:p>
        </p:txBody>
      </p:sp>
      <p:sp>
        <p:nvSpPr>
          <p:cNvPr id="4" name="テキスト ボックス 3"/>
          <p:cNvSpPr txBox="1"/>
          <p:nvPr/>
        </p:nvSpPr>
        <p:spPr>
          <a:xfrm>
            <a:off x="1553069" y="1493465"/>
            <a:ext cx="6264857" cy="584775"/>
          </a:xfrm>
          <a:prstGeom prst="rect">
            <a:avLst/>
          </a:prstGeom>
          <a:noFill/>
        </p:spPr>
        <p:txBody>
          <a:bodyPr wrap="none" rtlCol="0">
            <a:spAutoFit/>
          </a:bodyPr>
          <a:lstStyle/>
          <a:p>
            <a:r>
              <a:rPr lang="en-US" altLang="ja-JP" sz="3200" dirty="0" smtClean="0">
                <a:solidFill>
                  <a:srgbClr val="7030A0"/>
                </a:solidFill>
              </a:rPr>
              <a:t>S3 Survey (Subaru-Slit-Scan Survey)</a:t>
            </a:r>
            <a:endParaRPr kumimoji="1" lang="ja-JP" altLang="en-US" sz="3200" dirty="0">
              <a:solidFill>
                <a:srgbClr val="7030A0"/>
              </a:solidFill>
            </a:endParaRPr>
          </a:p>
        </p:txBody>
      </p:sp>
    </p:spTree>
    <p:extLst>
      <p:ext uri="{BB962C8B-B14F-4D97-AF65-F5344CB8AC3E}">
        <p14:creationId xmlns:p14="http://schemas.microsoft.com/office/powerpoint/2010/main" val="63919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11560" y="2675467"/>
            <a:ext cx="3920045" cy="3450696"/>
          </a:xfrm>
        </p:spPr>
        <p:txBody>
          <a:bodyPr/>
          <a:lstStyle/>
          <a:p>
            <a:pPr marL="0" indent="0">
              <a:buNone/>
            </a:pPr>
            <a:r>
              <a:rPr lang="en-US" altLang="ja-JP" dirty="0" smtClean="0"/>
              <a:t>High Redshift Galaxies seem to be assembled not by intense merging</a:t>
            </a:r>
          </a:p>
          <a:p>
            <a:pPr marL="0" indent="0">
              <a:buNone/>
            </a:pPr>
            <a:r>
              <a:rPr lang="ja-JP" altLang="en-US" dirty="0" smtClean="0"/>
              <a:t>⇒ </a:t>
            </a:r>
            <a:r>
              <a:rPr lang="en-US" altLang="ja-JP" dirty="0" smtClean="0"/>
              <a:t>Cold </a:t>
            </a:r>
            <a:r>
              <a:rPr lang="en-US" altLang="ja-JP" dirty="0"/>
              <a:t>A</a:t>
            </a:r>
            <a:r>
              <a:rPr lang="en-US" altLang="ja-JP" dirty="0" smtClean="0"/>
              <a:t>ccretion Model?</a:t>
            </a:r>
          </a:p>
          <a:p>
            <a:pPr marL="0" indent="0">
              <a:buNone/>
            </a:pPr>
            <a:r>
              <a:rPr lang="en-US" altLang="ja-JP" dirty="0" smtClean="0"/>
              <a:t>: Cold gas (&lt;10000K) accretes on a galaxy through filamentary structure</a:t>
            </a:r>
          </a:p>
        </p:txBody>
      </p:sp>
      <p:sp>
        <p:nvSpPr>
          <p:cNvPr id="3" name="タイトル 2"/>
          <p:cNvSpPr>
            <a:spLocks noGrp="1"/>
          </p:cNvSpPr>
          <p:nvPr>
            <p:ph type="title"/>
          </p:nvPr>
        </p:nvSpPr>
        <p:spPr/>
        <p:txBody>
          <a:bodyPr/>
          <a:lstStyle/>
          <a:p>
            <a:r>
              <a:rPr kumimoji="1" lang="en-US" altLang="ja-JP" dirty="0" smtClean="0"/>
              <a:t>Cold Accretion</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94" t="3319" r="4030" b="3068"/>
          <a:stretch/>
        </p:blipFill>
        <p:spPr bwMode="auto">
          <a:xfrm>
            <a:off x="4531605" y="1959657"/>
            <a:ext cx="4431324" cy="441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308304" y="6391870"/>
            <a:ext cx="1106393" cy="369332"/>
          </a:xfrm>
          <a:prstGeom prst="rect">
            <a:avLst/>
          </a:prstGeom>
          <a:noFill/>
        </p:spPr>
        <p:txBody>
          <a:bodyPr wrap="none" rtlCol="0">
            <a:spAutoFit/>
          </a:bodyPr>
          <a:lstStyle/>
          <a:p>
            <a:r>
              <a:rPr kumimoji="1" lang="en-US" altLang="ja-JP" dirty="0" smtClean="0"/>
              <a:t>Dekel+09</a:t>
            </a:r>
            <a:endParaRPr kumimoji="1" lang="ja-JP" altLang="en-US" dirty="0"/>
          </a:p>
        </p:txBody>
      </p:sp>
    </p:spTree>
    <p:extLst>
      <p:ext uri="{BB962C8B-B14F-4D97-AF65-F5344CB8AC3E}">
        <p14:creationId xmlns:p14="http://schemas.microsoft.com/office/powerpoint/2010/main" val="2911551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コンテンツ プレースホルダー 1"/>
              <p:cNvSpPr>
                <a:spLocks noGrp="1"/>
              </p:cNvSpPr>
              <p:nvPr>
                <p:ph idx="1"/>
              </p:nvPr>
            </p:nvSpPr>
            <p:spPr>
              <a:xfrm>
                <a:off x="395536" y="2708920"/>
                <a:ext cx="4131981" cy="3450696"/>
              </a:xfrm>
            </p:spPr>
            <p:txBody>
              <a:bodyPr>
                <a:normAutofit fontScale="92500" lnSpcReduction="20000"/>
              </a:bodyPr>
              <a:lstStyle/>
              <a:p>
                <a:pPr marL="0" indent="0">
                  <a:buNone/>
                </a:pPr>
                <a:r>
                  <a:rPr lang="en-US" altLang="ja-JP" dirty="0" err="1" smtClean="0"/>
                  <a:t>Steidel</a:t>
                </a:r>
                <a:r>
                  <a:rPr lang="en-US" altLang="ja-JP" dirty="0" smtClean="0"/>
                  <a:t> et al. 2010</a:t>
                </a:r>
              </a:p>
              <a:p>
                <a:r>
                  <a:rPr lang="en-US" altLang="ja-JP" dirty="0" smtClean="0"/>
                  <a:t>NIR spectroscopy of 89 BX/BMs</a:t>
                </a:r>
              </a:p>
              <a:p>
                <a:r>
                  <a:rPr lang="en-US" altLang="ja-JP" dirty="0" smtClean="0"/>
                  <a:t>Redshift </a:t>
                </a:r>
                <a:r>
                  <a:rPr lang="en-US" altLang="ja-JP" dirty="0"/>
                  <a:t>of a Galaxy (</a:t>
                </a:r>
                <a14:m>
                  <m:oMath xmlns:m="http://schemas.openxmlformats.org/officeDocument/2006/math">
                    <m:sSub>
                      <m:sSubPr>
                        <m:ctrlPr>
                          <a:rPr lang="en-US" altLang="ja-JP" i="1">
                            <a:latin typeface="Cambria Math"/>
                          </a:rPr>
                        </m:ctrlPr>
                      </m:sSubPr>
                      <m:e>
                        <m:r>
                          <a:rPr lang="en-US" altLang="ja-JP" i="1">
                            <a:latin typeface="Cambria Math"/>
                          </a:rPr>
                          <m:t>𝑉</m:t>
                        </m:r>
                      </m:e>
                      <m:sub>
                        <m:r>
                          <a:rPr lang="en-US" altLang="ja-JP" i="1">
                            <a:latin typeface="Cambria Math"/>
                          </a:rPr>
                          <m:t>𝑠𝑦𝑠</m:t>
                        </m:r>
                      </m:sub>
                    </m:sSub>
                  </m:oMath>
                </a14:m>
                <a:r>
                  <a:rPr lang="en-US" altLang="ja-JP" dirty="0"/>
                  <a:t>)</a:t>
                </a:r>
                <a:r>
                  <a:rPr lang="en-US" altLang="ja-JP" dirty="0" smtClean="0"/>
                  <a:t> : </a:t>
                </a:r>
                <a:br>
                  <a:rPr lang="en-US" altLang="ja-JP" dirty="0" smtClean="0"/>
                </a:br>
                <a:r>
                  <a:rPr lang="en-US" altLang="ja-JP" dirty="0" smtClean="0"/>
                  <a:t>Emission lines from HII regions in rest-Optical</a:t>
                </a:r>
              </a:p>
              <a:p>
                <a:r>
                  <a:rPr lang="en-US" altLang="ja-JP" dirty="0" smtClean="0"/>
                  <a:t>Redshift </a:t>
                </a:r>
                <a:r>
                  <a:rPr lang="en-US" altLang="ja-JP" dirty="0"/>
                  <a:t>of Cold Gas (</a:t>
                </a:r>
                <a14:m>
                  <m:oMath xmlns:m="http://schemas.openxmlformats.org/officeDocument/2006/math">
                    <m:sSub>
                      <m:sSubPr>
                        <m:ctrlPr>
                          <a:rPr lang="en-US" altLang="ja-JP" i="1">
                            <a:latin typeface="Cambria Math"/>
                          </a:rPr>
                        </m:ctrlPr>
                      </m:sSubPr>
                      <m:e>
                        <m:r>
                          <a:rPr lang="en-US" altLang="ja-JP" i="1">
                            <a:latin typeface="Cambria Math"/>
                          </a:rPr>
                          <m:t>𝑉</m:t>
                        </m:r>
                      </m:e>
                      <m:sub>
                        <m:r>
                          <a:rPr lang="en-US" altLang="ja-JP" i="1">
                            <a:latin typeface="Cambria Math"/>
                          </a:rPr>
                          <m:t>𝐼𝑆</m:t>
                        </m:r>
                      </m:sub>
                    </m:sSub>
                  </m:oMath>
                </a14:m>
                <a:r>
                  <a:rPr lang="en-US" altLang="ja-JP" dirty="0"/>
                  <a:t>)</a:t>
                </a:r>
                <a:r>
                  <a:rPr lang="en-US" altLang="ja-JP" dirty="0" smtClean="0"/>
                  <a:t> :</a:t>
                </a:r>
                <a:br>
                  <a:rPr lang="en-US" altLang="ja-JP" dirty="0" smtClean="0"/>
                </a:br>
                <a:r>
                  <a:rPr lang="en-US" altLang="ja-JP" dirty="0" smtClean="0"/>
                  <a:t>Absorption lines in rest-UV</a:t>
                </a:r>
              </a:p>
              <a:p>
                <a:endParaRPr lang="en-US" altLang="ja-JP" dirty="0"/>
              </a:p>
              <a:p>
                <a:pPr marL="0" indent="0">
                  <a:buNone/>
                </a:pPr>
                <a:r>
                  <a:rPr lang="en-US" altLang="ja-JP" dirty="0" smtClean="0"/>
                  <a:t>- So far, no detection</a:t>
                </a:r>
              </a:p>
              <a:p>
                <a:endParaRPr kumimoji="1" lang="ja-JP" altLang="en-US" dirty="0"/>
              </a:p>
            </p:txBody>
          </p:sp>
        </mc:Choice>
        <mc:Fallback xmlns="">
          <p:sp>
            <p:nvSpPr>
              <p:cNvPr id="2" name="コンテンツ プレースホルダー 1"/>
              <p:cNvSpPr>
                <a:spLocks noGrp="1" noRot="1" noChangeAspect="1" noMove="1" noResize="1" noEditPoints="1" noAdjustHandles="1" noChangeArrowheads="1" noChangeShapeType="1" noTextEdit="1"/>
              </p:cNvSpPr>
              <p:nvPr>
                <p:ph idx="1"/>
              </p:nvPr>
            </p:nvSpPr>
            <p:spPr>
              <a:xfrm>
                <a:off x="395536" y="2708920"/>
                <a:ext cx="4131981" cy="3450696"/>
              </a:xfrm>
              <a:blipFill rotWithShape="1">
                <a:blip r:embed="rId3"/>
                <a:stretch>
                  <a:fillRect l="-2065" t="-2827" r="-1622"/>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lstStyle/>
          <a:p>
            <a:r>
              <a:rPr lang="en-US" altLang="ja-JP" dirty="0" smtClean="0"/>
              <a:t>Cold Accretion Model</a:t>
            </a:r>
            <a:endParaRPr kumimoji="1" lang="ja-JP" alt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896" y="2996952"/>
            <a:ext cx="3863697" cy="36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890650" y="6488668"/>
            <a:ext cx="1176925" cy="369332"/>
          </a:xfrm>
          <a:prstGeom prst="rect">
            <a:avLst/>
          </a:prstGeom>
          <a:noFill/>
        </p:spPr>
        <p:txBody>
          <a:bodyPr wrap="none" rtlCol="0">
            <a:spAutoFit/>
          </a:bodyPr>
          <a:lstStyle/>
          <a:p>
            <a:r>
              <a:rPr kumimoji="1" lang="en-US" altLang="ja-JP" dirty="0" smtClean="0"/>
              <a:t>Steidel+10</a:t>
            </a:r>
            <a:endParaRPr kumimoji="1" lang="ja-JP" altLang="en-US" dirty="0"/>
          </a:p>
        </p:txBody>
      </p:sp>
    </p:spTree>
    <p:extLst>
      <p:ext uri="{BB962C8B-B14F-4D97-AF65-F5344CB8AC3E}">
        <p14:creationId xmlns:p14="http://schemas.microsoft.com/office/powerpoint/2010/main" val="219698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Covering fraction is ~1%</a:t>
            </a:r>
          </a:p>
          <a:p>
            <a:pPr marL="0" indent="0">
              <a:buNone/>
            </a:pPr>
            <a:r>
              <a:rPr lang="en-US" altLang="ja-JP" dirty="0" smtClean="0"/>
              <a:t>-</a:t>
            </a:r>
            <a:r>
              <a:rPr lang="ja-JP" altLang="en-US" dirty="0" smtClean="0"/>
              <a:t>⇒ </a:t>
            </a:r>
            <a:r>
              <a:rPr lang="en-US" altLang="ja-JP" dirty="0"/>
              <a:t>Larger sample (&gt;few x 1000) is </a:t>
            </a:r>
            <a:r>
              <a:rPr lang="en-US" altLang="ja-JP" dirty="0" smtClean="0"/>
              <a:t>necessary</a:t>
            </a:r>
            <a:r>
              <a:rPr lang="ja-JP" altLang="en-US" dirty="0" smtClean="0"/>
              <a:t> </a:t>
            </a:r>
            <a:r>
              <a:rPr lang="en-US" altLang="ja-JP" dirty="0" smtClean="0"/>
              <a:t>to confirm and study the detail of cold accretion</a:t>
            </a:r>
            <a:endParaRPr lang="ja-JP" altLang="en-US" dirty="0"/>
          </a:p>
        </p:txBody>
      </p:sp>
      <p:sp>
        <p:nvSpPr>
          <p:cNvPr id="3" name="タイトル 2"/>
          <p:cNvSpPr>
            <a:spLocks noGrp="1"/>
          </p:cNvSpPr>
          <p:nvPr>
            <p:ph type="title"/>
          </p:nvPr>
        </p:nvSpPr>
        <p:spPr/>
        <p:txBody>
          <a:bodyPr>
            <a:normAutofit fontScale="90000"/>
          </a:bodyPr>
          <a:lstStyle/>
          <a:p>
            <a:r>
              <a:rPr kumimoji="1" lang="en-US" altLang="ja-JP" dirty="0" smtClean="0"/>
              <a:t>Difficulties in Observing Cold Accretion</a:t>
            </a:r>
            <a:endParaRPr kumimoji="1" lang="ja-JP" altLang="en-US" dirty="0"/>
          </a:p>
        </p:txBody>
      </p:sp>
      <p:sp>
        <p:nvSpPr>
          <p:cNvPr id="5" name="正方形/長方形 4"/>
          <p:cNvSpPr/>
          <p:nvPr/>
        </p:nvSpPr>
        <p:spPr>
          <a:xfrm>
            <a:off x="6660232" y="6353599"/>
            <a:ext cx="2058577" cy="369332"/>
          </a:xfrm>
          <a:prstGeom prst="rect">
            <a:avLst/>
          </a:prstGeom>
        </p:spPr>
        <p:txBody>
          <a:bodyPr wrap="none">
            <a:spAutoFit/>
          </a:bodyPr>
          <a:lstStyle/>
          <a:p>
            <a:r>
              <a:rPr lang="en-US" altLang="ja-JP" dirty="0" smtClean="0"/>
              <a:t>Faucher-Giguere+11</a:t>
            </a:r>
            <a:endParaRPr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67200"/>
            <a:ext cx="47434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46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コンテンツ プレースホルダー 1"/>
              <p:cNvSpPr>
                <a:spLocks noGrp="1"/>
              </p:cNvSpPr>
              <p:nvPr>
                <p:ph idx="1"/>
              </p:nvPr>
            </p:nvSpPr>
            <p:spPr/>
            <p:txBody>
              <a:bodyPr>
                <a:normAutofit fontScale="92500" lnSpcReduction="10000"/>
              </a:bodyPr>
              <a:lstStyle/>
              <a:p>
                <a:r>
                  <a:rPr kumimoji="1" lang="en-US" altLang="ja-JP" dirty="0" smtClean="0"/>
                  <a:t>HSC/PFS surveys will provide numbers of z~2 galaxies (~10000)</a:t>
                </a:r>
              </a:p>
              <a:p>
                <a:r>
                  <a:rPr lang="en-US" altLang="ja-JP" dirty="0" smtClean="0"/>
                  <a:t>PFS provides UV absorption lines</a:t>
                </a:r>
                <a:br>
                  <a:rPr lang="en-US" altLang="ja-JP" dirty="0" smtClean="0"/>
                </a:br>
                <a:r>
                  <a:rPr lang="ja-JP" altLang="en-US" dirty="0" smtClean="0"/>
                  <a:t>⇒</a:t>
                </a:r>
                <a14:m>
                  <m:oMath xmlns:m="http://schemas.openxmlformats.org/officeDocument/2006/math">
                    <m:sSub>
                      <m:sSubPr>
                        <m:ctrlPr>
                          <a:rPr lang="en-US" altLang="ja-JP" i="1">
                            <a:latin typeface="Cambria Math"/>
                          </a:rPr>
                        </m:ctrlPr>
                      </m:sSubPr>
                      <m:e>
                        <m:r>
                          <a:rPr lang="en-US" altLang="ja-JP" i="1">
                            <a:latin typeface="Cambria Math"/>
                          </a:rPr>
                          <m:t>𝑉</m:t>
                        </m:r>
                      </m:e>
                      <m:sub>
                        <m:r>
                          <a:rPr lang="en-US" altLang="ja-JP" i="1">
                            <a:latin typeface="Cambria Math"/>
                          </a:rPr>
                          <m:t>𝐼𝑆</m:t>
                        </m:r>
                      </m:sub>
                    </m:sSub>
                  </m:oMath>
                </a14:m>
                <a:endParaRPr kumimoji="1" lang="en-US" altLang="ja-JP" dirty="0" smtClean="0"/>
              </a:p>
              <a:p>
                <a:r>
                  <a:rPr lang="en-US" altLang="ja-JP" dirty="0" smtClean="0"/>
                  <a:t>NIR follow-up observation by </a:t>
                </a:r>
                <a:r>
                  <a:rPr lang="en-US" altLang="ja-JP" strike="sngStrike" dirty="0" smtClean="0"/>
                  <a:t>TAO/SWIMS </a:t>
                </a:r>
                <a:r>
                  <a:rPr lang="en-US" altLang="ja-JP" dirty="0" smtClean="0"/>
                  <a:t>GLAO-NIRMOS</a:t>
                </a:r>
                <a:br>
                  <a:rPr lang="en-US" altLang="ja-JP" dirty="0" smtClean="0"/>
                </a:br>
                <a:r>
                  <a:rPr lang="ja-JP" altLang="en-US" dirty="0"/>
                  <a:t>⇒</a:t>
                </a:r>
                <a14:m>
                  <m:oMath xmlns:m="http://schemas.openxmlformats.org/officeDocument/2006/math">
                    <m:sSub>
                      <m:sSubPr>
                        <m:ctrlPr>
                          <a:rPr lang="en-US" altLang="ja-JP" i="1">
                            <a:latin typeface="Cambria Math"/>
                          </a:rPr>
                        </m:ctrlPr>
                      </m:sSubPr>
                      <m:e>
                        <m:r>
                          <a:rPr lang="en-US" altLang="ja-JP" i="1">
                            <a:latin typeface="Cambria Math"/>
                          </a:rPr>
                          <m:t>𝑉</m:t>
                        </m:r>
                      </m:e>
                      <m:sub>
                        <m:r>
                          <a:rPr lang="en-US" altLang="ja-JP" b="0" i="1" smtClean="0">
                            <a:latin typeface="Cambria Math"/>
                          </a:rPr>
                          <m:t>𝑠𝑦𝑠</m:t>
                        </m:r>
                      </m:sub>
                    </m:sSub>
                  </m:oMath>
                </a14:m>
                <a:endParaRPr lang="en-US" altLang="ja-JP" dirty="0" smtClean="0"/>
              </a:p>
              <a:p>
                <a:pPr lvl="1"/>
                <a:r>
                  <a:rPr lang="en-US" altLang="ja-JP" dirty="0" smtClean="0"/>
                  <a:t>Targeting </a:t>
                </a:r>
                <a:r>
                  <a:rPr lang="en-US" altLang="ja-JP" dirty="0"/>
                  <a:t>H</a:t>
                </a:r>
                <a:r>
                  <a:rPr lang="en-US" altLang="ja-JP" dirty="0">
                    <a:sym typeface="Symbol"/>
                  </a:rPr>
                  <a:t> 6563 </a:t>
                </a:r>
                <a:r>
                  <a:rPr lang="en-US" altLang="ja-JP" dirty="0" smtClean="0">
                    <a:sym typeface="Symbol"/>
                  </a:rPr>
                  <a:t>@ 1.5&lt;z&lt;2.6</a:t>
                </a:r>
                <a:endParaRPr lang="en-US" altLang="ja-JP" dirty="0" smtClean="0"/>
              </a:p>
              <a:p>
                <a:pPr lvl="1"/>
                <a:r>
                  <a:rPr lang="en-US" altLang="ja-JP" dirty="0" smtClean="0"/>
                  <a:t>~</a:t>
                </a:r>
                <a:r>
                  <a:rPr lang="en-US" altLang="ja-JP" dirty="0" smtClean="0"/>
                  <a:t>15</a:t>
                </a:r>
                <a:r>
                  <a:rPr lang="en-US" altLang="ja-JP" dirty="0" smtClean="0"/>
                  <a:t>0 </a:t>
                </a:r>
                <a:r>
                  <a:rPr lang="en-US" altLang="ja-JP" dirty="0" err="1" smtClean="0"/>
                  <a:t>obj</a:t>
                </a:r>
                <a:r>
                  <a:rPr lang="en-US" altLang="ja-JP" dirty="0" smtClean="0"/>
                  <a:t>/</a:t>
                </a:r>
                <a:r>
                  <a:rPr lang="en-US" altLang="ja-JP" dirty="0" err="1" smtClean="0"/>
                  <a:t>FoV</a:t>
                </a:r>
                <a:endParaRPr lang="en-US" altLang="ja-JP" dirty="0" smtClean="0"/>
              </a:p>
              <a:p>
                <a:pPr lvl="1"/>
                <a:r>
                  <a:rPr lang="en-US" altLang="ja-JP" dirty="0" smtClean="0"/>
                  <a:t>2hr </a:t>
                </a:r>
                <a:r>
                  <a:rPr lang="en-US" altLang="ja-JP" dirty="0" smtClean="0"/>
                  <a:t>/ </a:t>
                </a:r>
                <a:r>
                  <a:rPr lang="en-US" altLang="ja-JP" dirty="0" err="1" smtClean="0"/>
                  <a:t>pointings</a:t>
                </a:r>
                <a:endParaRPr lang="en-US" altLang="ja-JP" dirty="0" smtClean="0"/>
              </a:p>
              <a:p>
                <a:pPr lvl="1"/>
                <a:r>
                  <a:rPr lang="en-US" altLang="ja-JP" dirty="0" smtClean="0"/>
                  <a:t>~100 </a:t>
                </a:r>
                <a:r>
                  <a:rPr lang="en-US" altLang="ja-JP" dirty="0" err="1" smtClean="0"/>
                  <a:t>pointings</a:t>
                </a:r>
                <a:r>
                  <a:rPr lang="en-US" altLang="ja-JP" dirty="0" smtClean="0"/>
                  <a:t>=&gt; </a:t>
                </a:r>
                <a:r>
                  <a:rPr lang="en-US" altLang="ja-JP" dirty="0"/>
                  <a:t>2</a:t>
                </a:r>
                <a:r>
                  <a:rPr lang="en-US" altLang="ja-JP" dirty="0" smtClean="0"/>
                  <a:t>00hr </a:t>
                </a:r>
                <a:r>
                  <a:rPr lang="en-US" altLang="ja-JP" dirty="0" smtClean="0"/>
                  <a:t>= </a:t>
                </a:r>
                <a:r>
                  <a:rPr lang="en-US" altLang="ja-JP" dirty="0"/>
                  <a:t>3</a:t>
                </a:r>
                <a:r>
                  <a:rPr lang="en-US" altLang="ja-JP" dirty="0" smtClean="0"/>
                  <a:t>0 </a:t>
                </a:r>
                <a:r>
                  <a:rPr lang="en-US" altLang="ja-JP" dirty="0" smtClean="0"/>
                  <a:t>nights</a:t>
                </a:r>
              </a:p>
              <a:p>
                <a:pPr lvl="1"/>
                <a:endParaRPr kumimoji="1" lang="ja-JP" altLang="en-US" dirty="0"/>
              </a:p>
            </p:txBody>
          </p:sp>
        </mc:Choice>
        <mc:Fallback>
          <p:sp>
            <p:nvSpPr>
              <p:cNvPr id="2" name="コンテンツ プレースホルダー 1"/>
              <p:cNvSpPr>
                <a:spLocks noGrp="1" noRot="1" noChangeAspect="1" noMove="1" noResize="1" noEditPoints="1" noAdjustHandles="1" noChangeArrowheads="1" noChangeShapeType="1" noTextEdit="1"/>
              </p:cNvSpPr>
              <p:nvPr>
                <p:ph idx="1"/>
              </p:nvPr>
            </p:nvSpPr>
            <p:spPr>
              <a:blipFill rotWithShape="1">
                <a:blip r:embed="rId2"/>
                <a:stretch>
                  <a:fillRect l="-1070" t="-2827" b="-1767"/>
                </a:stretch>
              </a:blipFill>
            </p:spPr>
            <p:txBody>
              <a:bodyPr/>
              <a:lstStyle/>
              <a:p>
                <a:r>
                  <a:rPr lang="ja-JP" altLang="en-US">
                    <a:noFill/>
                  </a:rPr>
                  <a:t> </a:t>
                </a:r>
              </a:p>
            </p:txBody>
          </p:sp>
        </mc:Fallback>
      </mc:AlternateContent>
      <p:sp>
        <p:nvSpPr>
          <p:cNvPr id="3" name="タイトル 2"/>
          <p:cNvSpPr>
            <a:spLocks noGrp="1"/>
          </p:cNvSpPr>
          <p:nvPr>
            <p:ph type="title"/>
          </p:nvPr>
        </p:nvSpPr>
        <p:spPr/>
        <p:txBody>
          <a:bodyPr>
            <a:normAutofit fontScale="90000"/>
          </a:bodyPr>
          <a:lstStyle/>
          <a:p>
            <a:r>
              <a:rPr lang="en-US" altLang="ja-JP" dirty="0" smtClean="0"/>
              <a:t>(</a:t>
            </a:r>
            <a:r>
              <a:rPr lang="en-US" altLang="ja-JP" dirty="0" err="1" smtClean="0"/>
              <a:t>Obs</a:t>
            </a:r>
            <a:r>
              <a:rPr lang="en-US" altLang="ja-JP" dirty="0" smtClean="0"/>
              <a:t> 2) Testing </a:t>
            </a:r>
            <a:r>
              <a:rPr lang="en-US" altLang="ja-JP" dirty="0"/>
              <a:t>Cold Accretion </a:t>
            </a:r>
            <a:r>
              <a:rPr lang="en-US" altLang="ja-JP" dirty="0" smtClean="0"/>
              <a:t>Model</a:t>
            </a:r>
            <a:br>
              <a:rPr lang="en-US" altLang="ja-JP" dirty="0" smtClean="0"/>
            </a:br>
            <a:r>
              <a:rPr lang="en-US" altLang="ja-JP" sz="3100" dirty="0" smtClean="0"/>
              <a:t>(Original Proposal by M. </a:t>
            </a:r>
            <a:r>
              <a:rPr lang="en-US" altLang="ja-JP" sz="3100" dirty="0" err="1" smtClean="0"/>
              <a:t>Ouchi</a:t>
            </a:r>
            <a:r>
              <a:rPr lang="en-US" altLang="ja-JP" sz="3100" dirty="0" smtClean="0"/>
              <a:t> for SWIMS/TAO)</a:t>
            </a:r>
            <a:endParaRPr kumimoji="1" lang="ja-JP" altLang="en-US" sz="3100" dirty="0"/>
          </a:p>
        </p:txBody>
      </p:sp>
      <p:sp>
        <p:nvSpPr>
          <p:cNvPr id="4" name="テキスト ボックス 3"/>
          <p:cNvSpPr txBox="1"/>
          <p:nvPr/>
        </p:nvSpPr>
        <p:spPr>
          <a:xfrm>
            <a:off x="1553069" y="1493465"/>
            <a:ext cx="6054863" cy="584775"/>
          </a:xfrm>
          <a:prstGeom prst="rect">
            <a:avLst/>
          </a:prstGeom>
          <a:noFill/>
        </p:spPr>
        <p:txBody>
          <a:bodyPr wrap="none" rtlCol="0">
            <a:spAutoFit/>
          </a:bodyPr>
          <a:lstStyle/>
          <a:p>
            <a:r>
              <a:rPr lang="en-US" altLang="ja-JP" sz="3200" dirty="0" smtClean="0">
                <a:solidFill>
                  <a:srgbClr val="7030A0"/>
                </a:solidFill>
              </a:rPr>
              <a:t>S2 Survey (Subaru Stream Survey)</a:t>
            </a:r>
            <a:endParaRPr kumimoji="1" lang="ja-JP" altLang="en-US" sz="3200" dirty="0">
              <a:solidFill>
                <a:srgbClr val="7030A0"/>
              </a:solidFill>
            </a:endParaRPr>
          </a:p>
        </p:txBody>
      </p:sp>
    </p:spTree>
    <p:extLst>
      <p:ext uri="{BB962C8B-B14F-4D97-AF65-F5344CB8AC3E}">
        <p14:creationId xmlns:p14="http://schemas.microsoft.com/office/powerpoint/2010/main" val="107869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ja-JP" altLang="en-US" dirty="0" smtClean="0"/>
              <a:t>近傍銀河：</a:t>
            </a:r>
            <a:endParaRPr kumimoji="1" lang="en-US" altLang="ja-JP" dirty="0" smtClean="0"/>
          </a:p>
          <a:p>
            <a:pPr lvl="1"/>
            <a:r>
              <a:rPr kumimoji="1" lang="en-US" altLang="ja-JP" dirty="0" err="1" smtClean="0"/>
              <a:t>cz</a:t>
            </a:r>
            <a:r>
              <a:rPr kumimoji="1" lang="en-US" altLang="ja-JP" dirty="0" smtClean="0"/>
              <a:t>&lt;1000km/s : D&lt;10Mpc</a:t>
            </a:r>
          </a:p>
          <a:p>
            <a:pPr lvl="1"/>
            <a:r>
              <a:rPr lang="ja-JP" altLang="en-US" dirty="0" smtClean="0"/>
              <a:t>直径</a:t>
            </a:r>
            <a:r>
              <a:rPr kumimoji="1" lang="ja-JP" altLang="en-US" dirty="0" smtClean="0"/>
              <a:t>は</a:t>
            </a:r>
            <a:r>
              <a:rPr kumimoji="1" lang="en-US" altLang="ja-JP" dirty="0" smtClean="0"/>
              <a:t>10arcmin</a:t>
            </a:r>
            <a:r>
              <a:rPr kumimoji="1" lang="ja-JP" altLang="en-US" dirty="0" smtClean="0"/>
              <a:t>を超えるものが多い</a:t>
            </a:r>
            <a:endParaRPr kumimoji="1" lang="en-US" altLang="ja-JP" dirty="0" smtClean="0"/>
          </a:p>
          <a:p>
            <a:r>
              <a:rPr kumimoji="1" lang="ja-JP" altLang="en-US" dirty="0" smtClean="0"/>
              <a:t>広い視野</a:t>
            </a:r>
            <a:endParaRPr kumimoji="1" lang="en-US" altLang="ja-JP" dirty="0" smtClean="0"/>
          </a:p>
          <a:p>
            <a:r>
              <a:rPr lang="ja-JP" altLang="en-US" dirty="0"/>
              <a:t>近傍銀河</a:t>
            </a:r>
            <a:r>
              <a:rPr lang="ja-JP" altLang="en-US" dirty="0" smtClean="0"/>
              <a:t>の高空間分解能撮像</a:t>
            </a:r>
            <a:endParaRPr lang="en-US" altLang="ja-JP" dirty="0" smtClean="0"/>
          </a:p>
          <a:p>
            <a:pPr lvl="1"/>
            <a:r>
              <a:rPr lang="en-US" altLang="ja-JP" dirty="0" smtClean="0"/>
              <a:t>0.2” </a:t>
            </a:r>
            <a:r>
              <a:rPr lang="ja-JP" altLang="en-US" dirty="0" smtClean="0"/>
              <a:t>⇔ </a:t>
            </a:r>
            <a:r>
              <a:rPr lang="en-US" altLang="ja-JP" dirty="0" smtClean="0"/>
              <a:t>10pc @ 10Mpc</a:t>
            </a:r>
            <a:r>
              <a:rPr lang="ja-JP" altLang="en-US" dirty="0" smtClean="0"/>
              <a:t>　：　巨大分子雲のサイズ</a:t>
            </a:r>
            <a:endParaRPr lang="en-US" altLang="ja-JP" dirty="0" smtClean="0"/>
          </a:p>
          <a:p>
            <a:pPr lvl="1"/>
            <a:r>
              <a:rPr lang="en-US" altLang="ja-JP" dirty="0" smtClean="0"/>
              <a:t>ALMA</a:t>
            </a:r>
            <a:r>
              <a:rPr lang="ja-JP" altLang="en-US" dirty="0" smtClean="0"/>
              <a:t>の解像度とよいマッチング</a:t>
            </a:r>
            <a:endParaRPr lang="en-US" altLang="ja-JP" dirty="0" smtClean="0"/>
          </a:p>
        </p:txBody>
      </p:sp>
      <p:sp>
        <p:nvSpPr>
          <p:cNvPr id="3" name="タイトル 2"/>
          <p:cNvSpPr>
            <a:spLocks noGrp="1"/>
          </p:cNvSpPr>
          <p:nvPr>
            <p:ph type="title"/>
          </p:nvPr>
        </p:nvSpPr>
        <p:spPr/>
        <p:txBody>
          <a:bodyPr/>
          <a:lstStyle/>
          <a:p>
            <a:r>
              <a:rPr kumimoji="1" lang="ja-JP" altLang="en-US" dirty="0" smtClean="0"/>
              <a:t>近傍銀河観測</a:t>
            </a:r>
            <a:r>
              <a:rPr lang="ja-JP" altLang="en-US" dirty="0"/>
              <a:t>は</a:t>
            </a:r>
            <a:r>
              <a:rPr kumimoji="1" lang="ja-JP" altLang="en-US" dirty="0" smtClean="0"/>
              <a:t>ありか？</a:t>
            </a:r>
            <a:endParaRPr kumimoji="1" lang="ja-JP" altLang="en-US" dirty="0"/>
          </a:p>
        </p:txBody>
      </p:sp>
    </p:spTree>
    <p:extLst>
      <p:ext uri="{BB962C8B-B14F-4D97-AF65-F5344CB8AC3E}">
        <p14:creationId xmlns:p14="http://schemas.microsoft.com/office/powerpoint/2010/main" val="114264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Kennicutt</a:t>
            </a:r>
            <a:r>
              <a:rPr kumimoji="1" lang="en-US" altLang="ja-JP" dirty="0" smtClean="0"/>
              <a:t>-Schmidt Law</a:t>
            </a:r>
            <a:endParaRPr kumimoji="1" lang="ja-JP" altLang="en-US" dirty="0"/>
          </a:p>
        </p:txBody>
      </p:sp>
      <p:sp>
        <p:nvSpPr>
          <p:cNvPr id="3" name="コンテンツ プレースホルダー 2"/>
          <p:cNvSpPr>
            <a:spLocks noGrp="1"/>
          </p:cNvSpPr>
          <p:nvPr>
            <p:ph sz="quarter" idx="1"/>
          </p:nvPr>
        </p:nvSpPr>
        <p:spPr>
          <a:xfrm>
            <a:off x="872067" y="1634488"/>
            <a:ext cx="7408333" cy="3450696"/>
          </a:xfrm>
        </p:spPr>
        <p:txBody>
          <a:bodyPr>
            <a:normAutofit/>
          </a:bodyPr>
          <a:lstStyle/>
          <a:p>
            <a:r>
              <a:rPr lang="ja-JP" altLang="en-US" sz="2000" dirty="0"/>
              <a:t>分子</a:t>
            </a:r>
            <a:r>
              <a:rPr lang="ja-JP" altLang="en-US" sz="2000" dirty="0" smtClean="0"/>
              <a:t>ガスと星形成率の面密度に相関</a:t>
            </a:r>
            <a:endParaRPr lang="en-US" altLang="ja-JP" sz="2000" dirty="0" smtClean="0"/>
          </a:p>
          <a:p>
            <a:pPr lvl="1"/>
            <a:r>
              <a:rPr kumimoji="1" lang="en-US" altLang="ja-JP" sz="1800" dirty="0" smtClean="0"/>
              <a:t>CO(1-0)</a:t>
            </a:r>
            <a:r>
              <a:rPr kumimoji="1" lang="ja-JP" altLang="en-US" sz="1800" dirty="0" smtClean="0"/>
              <a:t>で描くと</a:t>
            </a:r>
            <a:r>
              <a:rPr kumimoji="1" lang="en-US" altLang="ja-JP" sz="1800" dirty="0" smtClean="0"/>
              <a:t>N=1.2-1.4</a:t>
            </a:r>
            <a:r>
              <a:rPr kumimoji="1" lang="ja-JP" altLang="en-US" sz="1800" dirty="0" smtClean="0"/>
              <a:t>の</a:t>
            </a:r>
            <a:r>
              <a:rPr kumimoji="1" lang="en-US" altLang="ja-JP" sz="1800" dirty="0" smtClean="0"/>
              <a:t>Power Law</a:t>
            </a:r>
          </a:p>
          <a:p>
            <a:pPr lvl="2"/>
            <a:r>
              <a:rPr lang="ja-JP" altLang="en-US" sz="1600" dirty="0" smtClean="0"/>
              <a:t>高密度トレーサー</a:t>
            </a:r>
            <a:r>
              <a:rPr lang="en-US" altLang="ja-JP" sz="1600" dirty="0" smtClean="0"/>
              <a:t>(e.g. CO(3-2))</a:t>
            </a:r>
            <a:r>
              <a:rPr lang="ja-JP" altLang="en-US" sz="1600" dirty="0" smtClean="0"/>
              <a:t>を使うと線形になる</a:t>
            </a:r>
            <a:r>
              <a:rPr lang="en-US" altLang="ja-JP" sz="1600" dirty="0" smtClean="0"/>
              <a:t/>
            </a:r>
            <a:br>
              <a:rPr lang="en-US" altLang="ja-JP" sz="1600" dirty="0" smtClean="0"/>
            </a:br>
            <a:r>
              <a:rPr lang="ja-JP" altLang="en-US" sz="1600" dirty="0" smtClean="0">
                <a:solidFill>
                  <a:srgbClr val="0070C0"/>
                </a:solidFill>
              </a:rPr>
              <a:t>⇒星形成密度が高いほど星形成効率が高い？</a:t>
            </a:r>
            <a:endParaRPr kumimoji="1" lang="en-US" altLang="ja-JP" sz="1600" dirty="0" smtClean="0">
              <a:solidFill>
                <a:srgbClr val="0070C0"/>
              </a:solidFill>
            </a:endParaRPr>
          </a:p>
          <a:p>
            <a:pPr lvl="1"/>
            <a:r>
              <a:rPr lang="ja-JP" altLang="en-US" sz="1800" dirty="0" smtClean="0"/>
              <a:t>サンプリング分解能を上げると分散が大きくなる</a:t>
            </a:r>
            <a:endParaRPr lang="en-US" altLang="ja-JP" sz="1800" dirty="0" smtClean="0"/>
          </a:p>
          <a:p>
            <a:pPr marL="594360" lvl="2" indent="0">
              <a:buNone/>
            </a:pPr>
            <a:r>
              <a:rPr kumimoji="1" lang="ja-JP" altLang="en-US" sz="1600" dirty="0" smtClean="0">
                <a:solidFill>
                  <a:srgbClr val="0070C0"/>
                </a:solidFill>
              </a:rPr>
              <a:t>⇒さまざま</a:t>
            </a:r>
            <a:r>
              <a:rPr kumimoji="1" lang="ja-JP" altLang="en-US" sz="1600" dirty="0">
                <a:solidFill>
                  <a:srgbClr val="0070C0"/>
                </a:solidFill>
              </a:rPr>
              <a:t>な</a:t>
            </a:r>
            <a:r>
              <a:rPr kumimoji="1" lang="ja-JP" altLang="en-US" sz="1600" dirty="0" smtClean="0">
                <a:solidFill>
                  <a:srgbClr val="0070C0"/>
                </a:solidFill>
              </a:rPr>
              <a:t>ステージの分子雲星形成を見ているため？</a:t>
            </a:r>
            <a:endParaRPr kumimoji="1" lang="ja-JP" altLang="en-US" sz="1600" dirty="0">
              <a:solidFill>
                <a:srgbClr val="0070C0"/>
              </a:solidFill>
            </a:endParaRPr>
          </a:p>
        </p:txBody>
      </p:sp>
      <p:pic>
        <p:nvPicPr>
          <p:cNvPr id="4" name="図 3"/>
          <p:cNvPicPr>
            <a:picLocks noChangeAspect="1"/>
          </p:cNvPicPr>
          <p:nvPr/>
        </p:nvPicPr>
        <p:blipFill>
          <a:blip r:embed="rId3"/>
          <a:stretch>
            <a:fillRect/>
          </a:stretch>
        </p:blipFill>
        <p:spPr>
          <a:xfrm>
            <a:off x="-4957" y="3978938"/>
            <a:ext cx="2920773" cy="2880320"/>
          </a:xfrm>
          <a:prstGeom prst="rect">
            <a:avLst/>
          </a:prstGeom>
        </p:spPr>
      </p:pic>
      <p:sp>
        <p:nvSpPr>
          <p:cNvPr id="5" name="テキスト ボックス 4"/>
          <p:cNvSpPr txBox="1"/>
          <p:nvPr/>
        </p:nvSpPr>
        <p:spPr>
          <a:xfrm>
            <a:off x="2432874" y="6559051"/>
            <a:ext cx="1076961" cy="323165"/>
          </a:xfrm>
          <a:prstGeom prst="rect">
            <a:avLst/>
          </a:prstGeom>
          <a:noFill/>
        </p:spPr>
        <p:txBody>
          <a:bodyPr wrap="none" rtlCol="0">
            <a:spAutoFit/>
          </a:bodyPr>
          <a:lstStyle/>
          <a:p>
            <a:r>
              <a:rPr kumimoji="1" lang="en-US" altLang="ja-JP" sz="1500" dirty="0" smtClean="0"/>
              <a:t>Komugi+05</a:t>
            </a:r>
            <a:endParaRPr kumimoji="1" lang="ja-JP" altLang="en-US" sz="1500" dirty="0"/>
          </a:p>
        </p:txBody>
      </p:sp>
      <p:pic>
        <p:nvPicPr>
          <p:cNvPr id="6" name="図 5"/>
          <p:cNvPicPr>
            <a:picLocks noChangeAspect="1"/>
          </p:cNvPicPr>
          <p:nvPr/>
        </p:nvPicPr>
        <p:blipFill>
          <a:blip r:embed="rId4"/>
          <a:srcRect t="48654"/>
          <a:stretch>
            <a:fillRect/>
          </a:stretch>
        </p:blipFill>
        <p:spPr>
          <a:xfrm>
            <a:off x="3509835" y="3933056"/>
            <a:ext cx="5570870" cy="2892294"/>
          </a:xfrm>
          <a:prstGeom prst="rect">
            <a:avLst/>
          </a:prstGeom>
        </p:spPr>
      </p:pic>
      <p:sp>
        <p:nvSpPr>
          <p:cNvPr id="7" name="テキスト ボックス 6"/>
          <p:cNvSpPr txBox="1"/>
          <p:nvPr/>
        </p:nvSpPr>
        <p:spPr>
          <a:xfrm>
            <a:off x="5868144" y="6559051"/>
            <a:ext cx="1197764" cy="323165"/>
          </a:xfrm>
          <a:prstGeom prst="rect">
            <a:avLst/>
          </a:prstGeom>
          <a:noFill/>
        </p:spPr>
        <p:txBody>
          <a:bodyPr wrap="none" rtlCol="0">
            <a:spAutoFit/>
          </a:bodyPr>
          <a:lstStyle/>
          <a:p>
            <a:r>
              <a:rPr kumimoji="1" lang="en-US" altLang="ja-JP" sz="1500" dirty="0" smtClean="0"/>
              <a:t>Onodera+10</a:t>
            </a:r>
            <a:endParaRPr kumimoji="1" lang="ja-JP" altLang="en-US" sz="1500" dirty="0"/>
          </a:p>
        </p:txBody>
      </p:sp>
      <p:sp>
        <p:nvSpPr>
          <p:cNvPr id="8" name="テキスト ボックス 7"/>
          <p:cNvSpPr txBox="1"/>
          <p:nvPr/>
        </p:nvSpPr>
        <p:spPr>
          <a:xfrm>
            <a:off x="395536" y="3707981"/>
            <a:ext cx="2382383" cy="307777"/>
          </a:xfrm>
          <a:prstGeom prst="rect">
            <a:avLst/>
          </a:prstGeom>
          <a:noFill/>
        </p:spPr>
        <p:txBody>
          <a:bodyPr wrap="none" rtlCol="0">
            <a:spAutoFit/>
          </a:bodyPr>
          <a:lstStyle/>
          <a:p>
            <a:r>
              <a:rPr kumimoji="1" lang="ja-JP" altLang="en-US" sz="1400" dirty="0" smtClean="0"/>
              <a:t>近傍銀河シングルビーム観測</a:t>
            </a:r>
            <a:endParaRPr kumimoji="1" lang="ja-JP" altLang="en-US" sz="1400" dirty="0"/>
          </a:p>
        </p:txBody>
      </p:sp>
      <p:sp>
        <p:nvSpPr>
          <p:cNvPr id="9" name="テキスト ボックス 8"/>
          <p:cNvSpPr txBox="1"/>
          <p:nvPr/>
        </p:nvSpPr>
        <p:spPr>
          <a:xfrm>
            <a:off x="4283968" y="3697287"/>
            <a:ext cx="1271502" cy="307777"/>
          </a:xfrm>
          <a:prstGeom prst="rect">
            <a:avLst/>
          </a:prstGeom>
          <a:noFill/>
        </p:spPr>
        <p:txBody>
          <a:bodyPr wrap="none" rtlCol="0">
            <a:spAutoFit/>
          </a:bodyPr>
          <a:lstStyle/>
          <a:p>
            <a:r>
              <a:rPr lang="en-US" altLang="ja-JP" sz="1400" dirty="0" smtClean="0"/>
              <a:t>M33</a:t>
            </a:r>
            <a:r>
              <a:rPr lang="ja-JP" altLang="en-US" sz="1400" dirty="0"/>
              <a:t>マッピング</a:t>
            </a:r>
            <a:endParaRPr kumimoji="1" lang="ja-JP" altLang="en-US" sz="1400" dirty="0"/>
          </a:p>
        </p:txBody>
      </p:sp>
    </p:spTree>
    <p:extLst>
      <p:ext uri="{BB962C8B-B14F-4D97-AF65-F5344CB8AC3E}">
        <p14:creationId xmlns:p14="http://schemas.microsoft.com/office/powerpoint/2010/main" val="137468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Nearby Merger : VV254</a:t>
            </a:r>
            <a:r>
              <a:rPr lang="en-US" altLang="ja-JP" dirty="0">
                <a:solidFill>
                  <a:srgbClr val="0070C0"/>
                </a:solidFill>
              </a:rPr>
              <a:t> </a:t>
            </a:r>
            <a:r>
              <a:rPr lang="en-US" altLang="ja-JP" dirty="0" smtClean="0">
                <a:solidFill>
                  <a:srgbClr val="0070C0"/>
                </a:solidFill>
              </a:rPr>
              <a:t/>
            </a:r>
            <a:br>
              <a:rPr lang="en-US" altLang="ja-JP" dirty="0" smtClean="0">
                <a:solidFill>
                  <a:srgbClr val="0070C0"/>
                </a:solidFill>
              </a:rPr>
            </a:br>
            <a:r>
              <a:rPr lang="en-US" altLang="ja-JP" sz="2400" dirty="0" smtClean="0">
                <a:solidFill>
                  <a:srgbClr val="0070C0"/>
                </a:solidFill>
              </a:rPr>
              <a:t>(</a:t>
            </a:r>
            <a:r>
              <a:rPr lang="en-US" altLang="ja-JP" sz="2400" dirty="0" err="1" smtClean="0">
                <a:solidFill>
                  <a:srgbClr val="0070C0"/>
                </a:solidFill>
              </a:rPr>
              <a:t>Komugi</a:t>
            </a:r>
            <a:r>
              <a:rPr lang="en-US" altLang="ja-JP" sz="2400" dirty="0" smtClean="0">
                <a:solidFill>
                  <a:srgbClr val="0070C0"/>
                </a:solidFill>
              </a:rPr>
              <a:t>, </a:t>
            </a:r>
            <a:r>
              <a:rPr lang="en-US" altLang="ja-JP" sz="2400" dirty="0" err="1" smtClean="0">
                <a:solidFill>
                  <a:srgbClr val="0070C0"/>
                </a:solidFill>
              </a:rPr>
              <a:t>Tateuchi</a:t>
            </a:r>
            <a:r>
              <a:rPr lang="en-US" altLang="ja-JP" sz="2400" dirty="0" smtClean="0">
                <a:solidFill>
                  <a:srgbClr val="0070C0"/>
                </a:solidFill>
              </a:rPr>
              <a:t>, KM+12)</a:t>
            </a:r>
            <a:endParaRPr kumimoji="1" lang="ja-JP" altLang="en-US" dirty="0"/>
          </a:p>
        </p:txBody>
      </p:sp>
      <p:sp>
        <p:nvSpPr>
          <p:cNvPr id="3" name="コンテンツ プレースホルダー 2"/>
          <p:cNvSpPr>
            <a:spLocks noGrp="1"/>
          </p:cNvSpPr>
          <p:nvPr>
            <p:ph sz="quarter" idx="1"/>
          </p:nvPr>
        </p:nvSpPr>
        <p:spPr>
          <a:xfrm>
            <a:off x="872067" y="1772816"/>
            <a:ext cx="7408333" cy="3450696"/>
          </a:xfrm>
        </p:spPr>
        <p:txBody>
          <a:bodyPr/>
          <a:lstStyle/>
          <a:p>
            <a:r>
              <a:rPr lang="en-US" altLang="ja-JP" dirty="0" smtClean="0"/>
              <a:t>“Taffy” Galaxy@60Mpc</a:t>
            </a:r>
          </a:p>
          <a:p>
            <a:pPr lvl="1"/>
            <a:r>
              <a:rPr lang="en-US" altLang="ja-JP" dirty="0" smtClean="0"/>
              <a:t>20 </a:t>
            </a:r>
            <a:r>
              <a:rPr lang="en-US" altLang="ja-JP" dirty="0" err="1" smtClean="0"/>
              <a:t>Myr</a:t>
            </a:r>
            <a:r>
              <a:rPr lang="en-US" altLang="ja-JP" dirty="0" smtClean="0"/>
              <a:t> Single Merger </a:t>
            </a:r>
            <a:r>
              <a:rPr lang="ja-JP" altLang="en-US" dirty="0" smtClean="0"/>
              <a:t>⇒ </a:t>
            </a:r>
            <a:r>
              <a:rPr lang="en-US" altLang="ja-JP" dirty="0" smtClean="0"/>
              <a:t>SSP</a:t>
            </a:r>
            <a:r>
              <a:rPr lang="ja-JP" altLang="en-US" dirty="0" smtClean="0"/>
              <a:t>星形成の良い実験場</a:t>
            </a:r>
            <a:endParaRPr lang="en-US" altLang="ja-JP" dirty="0" smtClean="0"/>
          </a:p>
          <a:p>
            <a:r>
              <a:rPr lang="en-US" altLang="ja-JP" dirty="0" err="1" smtClean="0"/>
              <a:t>miniTAO</a:t>
            </a:r>
            <a:r>
              <a:rPr lang="en-US" altLang="ja-JP" dirty="0" smtClean="0"/>
              <a:t>/ANIR Paα Imaging </a:t>
            </a:r>
          </a:p>
          <a:p>
            <a:pPr lvl="1"/>
            <a:r>
              <a:rPr lang="en-US" altLang="ja-JP" dirty="0" smtClean="0"/>
              <a:t>0.8” seeing / 5’x5’ </a:t>
            </a:r>
            <a:r>
              <a:rPr lang="en-US" altLang="ja-JP" dirty="0" err="1" smtClean="0"/>
              <a:t>FoV</a:t>
            </a:r>
            <a:endParaRPr lang="en-US" altLang="ja-JP" dirty="0" smtClean="0"/>
          </a:p>
          <a:p>
            <a:pPr lvl="1"/>
            <a:r>
              <a:rPr lang="en-US" altLang="ja-JP" dirty="0" smtClean="0"/>
              <a:t>~90min exposure for Paα</a:t>
            </a:r>
          </a:p>
        </p:txBody>
      </p:sp>
      <p:pic>
        <p:nvPicPr>
          <p:cNvPr id="6146" name="Picture 2" descr="\\sanjo\Motohara\Presentations\110414florida-danwakai\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644008" y="3861048"/>
            <a:ext cx="2988841" cy="298884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anjo\Motohara\Presentations\110414florida-danwakai\vv254_jhpaaof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1655166" y="3861049"/>
            <a:ext cx="2988841" cy="298884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782858" y="3861049"/>
            <a:ext cx="1846339" cy="369332"/>
          </a:xfrm>
          <a:prstGeom prst="rect">
            <a:avLst/>
          </a:prstGeom>
          <a:noFill/>
        </p:spPr>
        <p:txBody>
          <a:bodyPr wrap="none" rtlCol="0">
            <a:spAutoFit/>
          </a:bodyPr>
          <a:lstStyle/>
          <a:p>
            <a:r>
              <a:rPr kumimoji="1" lang="en-US" altLang="ja-JP" dirty="0" smtClean="0">
                <a:solidFill>
                  <a:schemeClr val="bg1"/>
                </a:solidFill>
              </a:rPr>
              <a:t>VV254 : J/H/N191</a:t>
            </a:r>
            <a:endParaRPr kumimoji="1" lang="ja-JP" altLang="en-US" dirty="0">
              <a:solidFill>
                <a:schemeClr val="bg1"/>
              </a:solidFill>
            </a:endParaRPr>
          </a:p>
        </p:txBody>
      </p:sp>
      <p:sp>
        <p:nvSpPr>
          <p:cNvPr id="7" name="テキスト ボックス 6"/>
          <p:cNvSpPr txBox="1"/>
          <p:nvPr/>
        </p:nvSpPr>
        <p:spPr>
          <a:xfrm>
            <a:off x="5688633" y="3871714"/>
            <a:ext cx="1879041" cy="369332"/>
          </a:xfrm>
          <a:prstGeom prst="rect">
            <a:avLst/>
          </a:prstGeom>
          <a:noFill/>
        </p:spPr>
        <p:txBody>
          <a:bodyPr wrap="none" rtlCol="0">
            <a:spAutoFit/>
          </a:bodyPr>
          <a:lstStyle/>
          <a:p>
            <a:r>
              <a:rPr kumimoji="1" lang="en-US" altLang="ja-JP" dirty="0" err="1" smtClean="0">
                <a:solidFill>
                  <a:schemeClr val="bg1"/>
                </a:solidFill>
              </a:rPr>
              <a:t>Pa</a:t>
            </a:r>
            <a:r>
              <a:rPr kumimoji="1" lang="en-US" altLang="ja-JP" dirty="0" err="1" smtClean="0">
                <a:solidFill>
                  <a:schemeClr val="bg1"/>
                </a:solidFill>
                <a:latin typeface="Symbol" pitchFamily="18" charset="2"/>
              </a:rPr>
              <a:t>a</a:t>
            </a:r>
            <a:r>
              <a:rPr kumimoji="1" lang="en-US" altLang="ja-JP" dirty="0" smtClean="0">
                <a:solidFill>
                  <a:schemeClr val="bg1"/>
                </a:solidFill>
              </a:rPr>
              <a:t> Emission Line</a:t>
            </a:r>
            <a:endParaRPr kumimoji="1" lang="ja-JP" altLang="en-US" dirty="0">
              <a:solidFill>
                <a:schemeClr val="bg1"/>
              </a:solidFill>
            </a:endParaRPr>
          </a:p>
        </p:txBody>
      </p:sp>
    </p:spTree>
    <p:extLst>
      <p:ext uri="{BB962C8B-B14F-4D97-AF65-F5344CB8AC3E}">
        <p14:creationId xmlns:p14="http://schemas.microsoft.com/office/powerpoint/2010/main" val="1965183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Star Formation in VV254</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sz="quarter" idx="1"/>
              </p:nvPr>
            </p:nvSpPr>
            <p:spPr>
              <a:xfrm>
                <a:off x="640153" y="2354568"/>
                <a:ext cx="7408333" cy="3450696"/>
              </a:xfrm>
            </p:spPr>
            <p:txBody>
              <a:bodyPr>
                <a:noAutofit/>
              </a:bodyPr>
              <a:lstStyle/>
              <a:p>
                <a:r>
                  <a:rPr kumimoji="1" lang="en-US" altLang="ja-JP" sz="2000" dirty="0" smtClean="0"/>
                  <a:t>Total SFR : </a:t>
                </a:r>
                <a:r>
                  <a:rPr lang="en-US" altLang="ja-JP" sz="2000" dirty="0" smtClean="0"/>
                  <a:t>22</a:t>
                </a:r>
                <a14:m>
                  <m:oMath xmlns:m="http://schemas.openxmlformats.org/officeDocument/2006/math">
                    <m:sSub>
                      <m:sSubPr>
                        <m:ctrlPr>
                          <a:rPr lang="en-US" altLang="ja-JP" sz="2000" i="1" dirty="0" smtClean="0">
                            <a:latin typeface="Cambria Math"/>
                          </a:rPr>
                        </m:ctrlPr>
                      </m:sSubPr>
                      <m:e>
                        <m:r>
                          <a:rPr lang="en-US" altLang="ja-JP" sz="2000" b="0" i="1" dirty="0" smtClean="0">
                            <a:latin typeface="Cambria Math"/>
                          </a:rPr>
                          <m:t>𝑀</m:t>
                        </m:r>
                      </m:e>
                      <m:sub>
                        <m:r>
                          <a:rPr lang="en-US" altLang="ja-JP" sz="2000" i="1" dirty="0" smtClean="0">
                            <a:latin typeface="Cambria Math"/>
                            <a:ea typeface="Cambria Math"/>
                          </a:rPr>
                          <m:t>⊙</m:t>
                        </m:r>
                      </m:sub>
                    </m:sSub>
                  </m:oMath>
                </a14:m>
                <a:r>
                  <a:rPr lang="en-US" altLang="ja-JP" sz="2000" dirty="0" smtClean="0"/>
                  <a:t>/</a:t>
                </a:r>
                <a:r>
                  <a:rPr lang="en-US" altLang="ja-JP" sz="2000" dirty="0" err="1" smtClean="0"/>
                  <a:t>yr</a:t>
                </a:r>
                <a:r>
                  <a:rPr lang="en-US" altLang="ja-JP" sz="2000" dirty="0" smtClean="0"/>
                  <a:t> (Av~6mag corr.)</a:t>
                </a:r>
              </a:p>
              <a:p>
                <a:pPr lvl="2"/>
                <a:r>
                  <a:rPr lang="en-US" altLang="ja-JP" sz="1800" dirty="0" smtClean="0"/>
                  <a:t>H</a:t>
                </a:r>
                <a:r>
                  <a:rPr lang="en-US" altLang="ja-JP" sz="1800" dirty="0" smtClean="0">
                    <a:sym typeface="Symbol"/>
                  </a:rPr>
                  <a:t> : </a:t>
                </a:r>
                <a:r>
                  <a:rPr lang="en-US" altLang="ja-JP" sz="1800" dirty="0" smtClean="0"/>
                  <a:t>1-2</a:t>
                </a:r>
                <a14:m>
                  <m:oMath xmlns:m="http://schemas.openxmlformats.org/officeDocument/2006/math">
                    <m:sSub>
                      <m:sSubPr>
                        <m:ctrlPr>
                          <a:rPr lang="en-US" altLang="ja-JP" sz="1800" i="1" dirty="0">
                            <a:latin typeface="Cambria Math"/>
                          </a:rPr>
                        </m:ctrlPr>
                      </m:sSubPr>
                      <m:e>
                        <m:r>
                          <a:rPr lang="en-US" altLang="ja-JP" sz="1800" i="1" dirty="0">
                            <a:latin typeface="Cambria Math"/>
                          </a:rPr>
                          <m:t>𝑀</m:t>
                        </m:r>
                      </m:e>
                      <m:sub>
                        <m:r>
                          <a:rPr lang="en-US" altLang="ja-JP" sz="1800" i="1" dirty="0">
                            <a:latin typeface="Cambria Math"/>
                            <a:ea typeface="Cambria Math"/>
                          </a:rPr>
                          <m:t>⊙</m:t>
                        </m:r>
                      </m:sub>
                    </m:sSub>
                  </m:oMath>
                </a14:m>
                <a:r>
                  <a:rPr lang="en-US" altLang="ja-JP" sz="1800" dirty="0"/>
                  <a:t>/</a:t>
                </a:r>
                <a:r>
                  <a:rPr lang="en-US" altLang="ja-JP" sz="1800" dirty="0" err="1"/>
                  <a:t>yr</a:t>
                </a:r>
                <a:endParaRPr lang="en-US" altLang="ja-JP" sz="1800" dirty="0"/>
              </a:p>
              <a:p>
                <a:pPr lvl="2"/>
                <a:r>
                  <a:rPr lang="en-US" altLang="ja-JP" sz="1800" dirty="0"/>
                  <a:t>PAH : ~6 </a:t>
                </a:r>
                <a14:m>
                  <m:oMath xmlns:m="http://schemas.openxmlformats.org/officeDocument/2006/math">
                    <m:sSub>
                      <m:sSubPr>
                        <m:ctrlPr>
                          <a:rPr lang="en-US" altLang="ja-JP" sz="1800" i="1" dirty="0">
                            <a:latin typeface="Cambria Math"/>
                          </a:rPr>
                        </m:ctrlPr>
                      </m:sSubPr>
                      <m:e>
                        <m:r>
                          <a:rPr lang="en-US" altLang="ja-JP" sz="1800" i="1" dirty="0">
                            <a:latin typeface="Cambria Math"/>
                          </a:rPr>
                          <m:t>𝑀</m:t>
                        </m:r>
                      </m:e>
                      <m:sub>
                        <m:r>
                          <a:rPr lang="en-US" altLang="ja-JP" sz="1800" i="1" dirty="0">
                            <a:latin typeface="Cambria Math"/>
                            <a:ea typeface="Cambria Math"/>
                          </a:rPr>
                          <m:t>⊙</m:t>
                        </m:r>
                      </m:sub>
                    </m:sSub>
                  </m:oMath>
                </a14:m>
                <a:r>
                  <a:rPr lang="en-US" altLang="ja-JP" sz="1800" dirty="0"/>
                  <a:t>/</a:t>
                </a:r>
                <a:r>
                  <a:rPr lang="en-US" altLang="ja-JP" sz="1800" dirty="0" smtClean="0"/>
                  <a:t>yr</a:t>
                </a:r>
              </a:p>
              <a:p>
                <a:pPr lvl="2"/>
                <a:r>
                  <a:rPr lang="en-US" altLang="ja-JP" sz="1800" dirty="0" smtClean="0"/>
                  <a:t>FIR : 12</a:t>
                </a:r>
                <a:r>
                  <a:rPr lang="en-US" altLang="ja-JP" sz="1800" dirty="0"/>
                  <a:t> </a:t>
                </a:r>
                <a14:m>
                  <m:oMath xmlns:m="http://schemas.openxmlformats.org/officeDocument/2006/math">
                    <m:sSub>
                      <m:sSubPr>
                        <m:ctrlPr>
                          <a:rPr lang="en-US" altLang="ja-JP" sz="1800" i="1" dirty="0">
                            <a:latin typeface="Cambria Math"/>
                          </a:rPr>
                        </m:ctrlPr>
                      </m:sSubPr>
                      <m:e>
                        <m:r>
                          <a:rPr lang="en-US" altLang="ja-JP" sz="1800" i="1" dirty="0">
                            <a:latin typeface="Cambria Math"/>
                          </a:rPr>
                          <m:t>𝑀</m:t>
                        </m:r>
                      </m:e>
                      <m:sub>
                        <m:r>
                          <a:rPr lang="en-US" altLang="ja-JP" sz="1800" i="1" dirty="0">
                            <a:latin typeface="Cambria Math"/>
                            <a:ea typeface="Cambria Math"/>
                          </a:rPr>
                          <m:t>⊙</m:t>
                        </m:r>
                      </m:sub>
                    </m:sSub>
                  </m:oMath>
                </a14:m>
                <a:r>
                  <a:rPr lang="en-US" altLang="ja-JP" sz="1800" dirty="0"/>
                  <a:t>/</a:t>
                </a:r>
                <a:r>
                  <a:rPr lang="en-US" altLang="ja-JP" sz="1800" dirty="0" smtClean="0"/>
                  <a:t>yr</a:t>
                </a:r>
                <a:endParaRPr lang="en-US" altLang="ja-JP" sz="1800" dirty="0"/>
              </a:p>
              <a:p>
                <a:r>
                  <a:rPr kumimoji="1" lang="en-US" altLang="ja-JP" sz="2000" dirty="0" smtClean="0"/>
                  <a:t>8 blobs</a:t>
                </a:r>
              </a:p>
              <a:p>
                <a:pPr lvl="1"/>
                <a:r>
                  <a:rPr lang="en-US" altLang="ja-JP" sz="1800" dirty="0" smtClean="0"/>
                  <a:t>6 </a:t>
                </a:r>
                <a:r>
                  <a:rPr kumimoji="1" lang="en-US" altLang="ja-JP" sz="1800" dirty="0" smtClean="0"/>
                  <a:t>blobs : ~7 </a:t>
                </a:r>
                <a:r>
                  <a:rPr kumimoji="1" lang="en-US" altLang="ja-JP" sz="1800" dirty="0" err="1" smtClean="0"/>
                  <a:t>Myr</a:t>
                </a:r>
                <a:r>
                  <a:rPr kumimoji="1" lang="en-US" altLang="ja-JP" sz="1800" dirty="0" smtClean="0"/>
                  <a:t> (EW estimate)</a:t>
                </a:r>
                <a:br>
                  <a:rPr kumimoji="1" lang="en-US" altLang="ja-JP" sz="1800" dirty="0" smtClean="0"/>
                </a:br>
                <a:r>
                  <a:rPr kumimoji="1" lang="ja-JP" altLang="en-US" sz="1800" dirty="0" smtClean="0"/>
                  <a:t>　</a:t>
                </a:r>
                <a:r>
                  <a:rPr kumimoji="1" lang="ja-JP" altLang="en-US" sz="1800" dirty="0" smtClean="0">
                    <a:solidFill>
                      <a:srgbClr val="FF0000"/>
                    </a:solidFill>
                  </a:rPr>
                  <a:t>衝突から</a:t>
                </a:r>
                <a:r>
                  <a:rPr kumimoji="1" lang="en-US" altLang="ja-JP" sz="1800" dirty="0" smtClean="0">
                    <a:solidFill>
                      <a:srgbClr val="FF0000"/>
                    </a:solidFill>
                  </a:rPr>
                  <a:t>10Myr</a:t>
                </a:r>
                <a:r>
                  <a:rPr kumimoji="1" lang="ja-JP" altLang="en-US" sz="1800" dirty="0" smtClean="0">
                    <a:solidFill>
                      <a:srgbClr val="FF0000"/>
                    </a:solidFill>
                  </a:rPr>
                  <a:t>程度遅れて星形成開始</a:t>
                </a:r>
                <a:endParaRPr kumimoji="1" lang="en-US" altLang="ja-JP" sz="1800" dirty="0" smtClean="0">
                  <a:solidFill>
                    <a:srgbClr val="FF0000"/>
                  </a:solidFill>
                </a:endParaRPr>
              </a:p>
              <a:p>
                <a:pPr lvl="1"/>
                <a:r>
                  <a:rPr kumimoji="1" lang="en-US" altLang="ja-JP" sz="1800" dirty="0" err="1" smtClean="0"/>
                  <a:t>Bolb</a:t>
                </a:r>
                <a:r>
                  <a:rPr kumimoji="1" lang="en-US" altLang="ja-JP" sz="1800" dirty="0" smtClean="0"/>
                  <a:t> D : &lt;3.5Myr</a:t>
                </a:r>
                <a:r>
                  <a:rPr lang="en-US" altLang="ja-JP" sz="1800" dirty="0" smtClean="0"/>
                  <a:t/>
                </a:r>
                <a:br>
                  <a:rPr lang="en-US" altLang="ja-JP" sz="1800" dirty="0" smtClean="0"/>
                </a:br>
                <a:r>
                  <a:rPr lang="ja-JP" altLang="en-US" sz="1800" dirty="0" smtClean="0"/>
                  <a:t>　</a:t>
                </a:r>
                <a:r>
                  <a:rPr lang="ja-JP" altLang="en-US" sz="1800" dirty="0" smtClean="0">
                    <a:solidFill>
                      <a:srgbClr val="FF0000"/>
                    </a:solidFill>
                  </a:rPr>
                  <a:t>潮汐力でガス集積が遅れた</a:t>
                </a:r>
                <a:endParaRPr kumimoji="1" lang="en-US" altLang="ja-JP" sz="1800" dirty="0" smtClean="0">
                  <a:solidFill>
                    <a:srgbClr val="FF0000"/>
                  </a:solidFill>
                </a:endParaRPr>
              </a:p>
              <a:p>
                <a:pPr lvl="1"/>
                <a:r>
                  <a:rPr lang="en-US" altLang="ja-JP" sz="1800" dirty="0" smtClean="0"/>
                  <a:t>Blob B : &gt;8Myr</a:t>
                </a:r>
                <a:br>
                  <a:rPr lang="en-US" altLang="ja-JP" sz="1800" dirty="0" smtClean="0"/>
                </a:br>
                <a:endParaRPr lang="en-US" altLang="ja-JP" sz="1800" dirty="0" smtClean="0"/>
              </a:p>
              <a:p>
                <a:pPr marL="274320" lvl="1" indent="0">
                  <a:buNone/>
                </a:pPr>
                <a:r>
                  <a:rPr lang="ja-JP" altLang="en-US" sz="1800" dirty="0" smtClean="0">
                    <a:solidFill>
                      <a:srgbClr val="FF0000"/>
                    </a:solidFill>
                  </a:rPr>
                  <a:t>⇒銀河衝突モデルへの制限・検証</a:t>
                </a:r>
                <a:endParaRPr kumimoji="1" lang="en-US" altLang="ja-JP" sz="1800" dirty="0" smtClean="0">
                  <a:solidFill>
                    <a:srgbClr val="FF0000"/>
                  </a:solidFill>
                </a:endParaRPr>
              </a:p>
              <a:p>
                <a:pPr marL="0" indent="0">
                  <a:buNone/>
                </a:pPr>
                <a:endParaRPr lang="en-US" altLang="ja-JP" sz="20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sz="quarter" idx="1"/>
              </p:nvPr>
            </p:nvSpPr>
            <p:spPr>
              <a:xfrm>
                <a:off x="640153" y="2354568"/>
                <a:ext cx="7408333" cy="3450696"/>
              </a:xfrm>
              <a:blipFill rotWithShape="1">
                <a:blip r:embed="rId3"/>
                <a:stretch>
                  <a:fillRect l="-823" t="-1237" b="-16608"/>
                </a:stretch>
              </a:blipFill>
            </p:spPr>
            <p:txBody>
              <a:bodyPr/>
              <a:lstStyle/>
              <a:p>
                <a:r>
                  <a:rPr lang="ja-JP" altLang="en-US">
                    <a:noFill/>
                  </a:rPr>
                  <a:t> </a:t>
                </a:r>
              </a:p>
            </p:txBody>
          </p:sp>
        </mc:Fallback>
      </mc:AlternateContent>
      <p:pic>
        <p:nvPicPr>
          <p:cNvPr id="1028" name="Picture 4" descr="\\yebisu\Motohara\Presentations\1205gingakaibo\figs\ds9-pa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215390"/>
            <a:ext cx="2952328" cy="27794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yebisu\Motohara\Presentations\1205gingakaibo\figs\ds9-h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062508"/>
            <a:ext cx="2952328" cy="277944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081598" y="1215390"/>
            <a:ext cx="1284647" cy="307777"/>
          </a:xfrm>
          <a:prstGeom prst="rect">
            <a:avLst/>
          </a:prstGeom>
          <a:noFill/>
        </p:spPr>
        <p:txBody>
          <a:bodyPr wrap="none" rtlCol="0">
            <a:spAutoFit/>
          </a:bodyPr>
          <a:lstStyle/>
          <a:p>
            <a:r>
              <a:rPr kumimoji="1" lang="en-US" altLang="ja-JP" sz="1400" dirty="0" smtClean="0">
                <a:solidFill>
                  <a:schemeClr val="bg1"/>
                </a:solidFill>
              </a:rPr>
              <a:t>Pa</a:t>
            </a:r>
            <a:r>
              <a:rPr kumimoji="1" lang="en-US" altLang="ja-JP" sz="1400" dirty="0" smtClean="0">
                <a:solidFill>
                  <a:schemeClr val="bg1"/>
                </a:solidFill>
                <a:sym typeface="Symbol"/>
              </a:rPr>
              <a:t> (</a:t>
            </a:r>
            <a:r>
              <a:rPr kumimoji="1" lang="en-US" altLang="ja-JP" sz="1400" dirty="0" err="1" smtClean="0">
                <a:solidFill>
                  <a:schemeClr val="bg1"/>
                </a:solidFill>
                <a:sym typeface="Symbol"/>
              </a:rPr>
              <a:t>Komugi</a:t>
            </a:r>
            <a:r>
              <a:rPr kumimoji="1" lang="en-US" altLang="ja-JP" sz="1400" dirty="0" smtClean="0">
                <a:solidFill>
                  <a:schemeClr val="bg1"/>
                </a:solidFill>
                <a:sym typeface="Symbol"/>
              </a:rPr>
              <a:t>+)</a:t>
            </a:r>
            <a:endParaRPr kumimoji="1" lang="ja-JP" altLang="en-US" sz="1400" dirty="0">
              <a:solidFill>
                <a:schemeClr val="bg1"/>
              </a:solidFill>
            </a:endParaRPr>
          </a:p>
        </p:txBody>
      </p:sp>
      <p:sp>
        <p:nvSpPr>
          <p:cNvPr id="9" name="テキスト ボックス 8"/>
          <p:cNvSpPr txBox="1"/>
          <p:nvPr/>
        </p:nvSpPr>
        <p:spPr>
          <a:xfrm>
            <a:off x="6084168" y="4047678"/>
            <a:ext cx="2138855" cy="307777"/>
          </a:xfrm>
          <a:prstGeom prst="rect">
            <a:avLst/>
          </a:prstGeom>
          <a:noFill/>
        </p:spPr>
        <p:txBody>
          <a:bodyPr wrap="none" rtlCol="0">
            <a:spAutoFit/>
          </a:bodyPr>
          <a:lstStyle/>
          <a:p>
            <a:r>
              <a:rPr kumimoji="1" lang="en-US" altLang="ja-JP" sz="1400" dirty="0" smtClean="0">
                <a:solidFill>
                  <a:schemeClr val="bg1"/>
                </a:solidFill>
              </a:rPr>
              <a:t>H</a:t>
            </a:r>
            <a:r>
              <a:rPr kumimoji="1" lang="en-US" altLang="ja-JP" sz="1400" dirty="0" smtClean="0">
                <a:solidFill>
                  <a:schemeClr val="bg1"/>
                </a:solidFill>
                <a:sym typeface="Symbol"/>
              </a:rPr>
              <a:t> (Condon+ priv. </a:t>
            </a:r>
            <a:r>
              <a:rPr kumimoji="1" lang="en-US" altLang="ja-JP" sz="1400" dirty="0" err="1" smtClean="0">
                <a:solidFill>
                  <a:schemeClr val="bg1"/>
                </a:solidFill>
                <a:sym typeface="Symbol"/>
              </a:rPr>
              <a:t>comm</a:t>
            </a:r>
            <a:r>
              <a:rPr kumimoji="1" lang="en-US" altLang="ja-JP" sz="1400" dirty="0" smtClean="0">
                <a:solidFill>
                  <a:schemeClr val="bg1"/>
                </a:solidFill>
                <a:sym typeface="Symbol"/>
              </a:rPr>
              <a:t>)</a:t>
            </a:r>
            <a:endParaRPr kumimoji="1" lang="ja-JP" altLang="en-US" sz="1400" dirty="0">
              <a:solidFill>
                <a:schemeClr val="bg1"/>
              </a:solidFill>
            </a:endParaRPr>
          </a:p>
        </p:txBody>
      </p:sp>
      <p:sp>
        <p:nvSpPr>
          <p:cNvPr id="10" name="円/楕円 9"/>
          <p:cNvSpPr/>
          <p:nvPr/>
        </p:nvSpPr>
        <p:spPr>
          <a:xfrm>
            <a:off x="7223543" y="1990621"/>
            <a:ext cx="247827" cy="247827"/>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11" name="円/楕円 10"/>
          <p:cNvSpPr/>
          <p:nvPr/>
        </p:nvSpPr>
        <p:spPr>
          <a:xfrm>
            <a:off x="8048486" y="2797625"/>
            <a:ext cx="247827" cy="247827"/>
          </a:xfrm>
          <a:prstGeom prst="ellipse">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テキスト ボックス 4"/>
          <p:cNvSpPr txBox="1"/>
          <p:nvPr/>
        </p:nvSpPr>
        <p:spPr>
          <a:xfrm>
            <a:off x="7470824" y="1929868"/>
            <a:ext cx="357790" cy="369332"/>
          </a:xfrm>
          <a:prstGeom prst="rect">
            <a:avLst/>
          </a:prstGeom>
          <a:noFill/>
        </p:spPr>
        <p:txBody>
          <a:bodyPr wrap="none" rtlCol="0">
            <a:spAutoFit/>
          </a:bodyPr>
          <a:lstStyle/>
          <a:p>
            <a:r>
              <a:rPr kumimoji="1" lang="en-US" altLang="ja-JP" dirty="0" smtClean="0">
                <a:solidFill>
                  <a:srgbClr val="FF0000"/>
                </a:solidFill>
              </a:rPr>
              <a:t>D</a:t>
            </a:r>
            <a:endParaRPr kumimoji="1" lang="ja-JP" altLang="en-US" dirty="0">
              <a:solidFill>
                <a:srgbClr val="FF0000"/>
              </a:solidFill>
            </a:endParaRPr>
          </a:p>
        </p:txBody>
      </p:sp>
      <p:sp>
        <p:nvSpPr>
          <p:cNvPr id="13" name="テキスト ボックス 12"/>
          <p:cNvSpPr txBox="1"/>
          <p:nvPr/>
        </p:nvSpPr>
        <p:spPr>
          <a:xfrm>
            <a:off x="8296313" y="2860786"/>
            <a:ext cx="314510" cy="369332"/>
          </a:xfrm>
          <a:prstGeom prst="rect">
            <a:avLst/>
          </a:prstGeom>
          <a:noFill/>
        </p:spPr>
        <p:txBody>
          <a:bodyPr wrap="none" rtlCol="0">
            <a:spAutoFit/>
          </a:bodyPr>
          <a:lstStyle/>
          <a:p>
            <a:r>
              <a:rPr kumimoji="1" lang="en-US" altLang="ja-JP" dirty="0" smtClean="0">
                <a:solidFill>
                  <a:srgbClr val="FF0000"/>
                </a:solidFill>
              </a:rPr>
              <a:t>B</a:t>
            </a:r>
            <a:endParaRPr kumimoji="1" lang="ja-JP" altLang="en-US" dirty="0">
              <a:solidFill>
                <a:srgbClr val="FF0000"/>
              </a:solidFill>
            </a:endParaRPr>
          </a:p>
        </p:txBody>
      </p:sp>
    </p:spTree>
    <p:extLst>
      <p:ext uri="{BB962C8B-B14F-4D97-AF65-F5344CB8AC3E}">
        <p14:creationId xmlns:p14="http://schemas.microsoft.com/office/powerpoint/2010/main" val="406557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7"/>
          <a:stretch/>
        </p:blipFill>
        <p:spPr bwMode="auto">
          <a:xfrm>
            <a:off x="5486400" y="3582158"/>
            <a:ext cx="3625552" cy="326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K-S Law in VV254</a:t>
            </a:r>
            <a:endParaRPr kumimoji="1" lang="ja-JP" altLang="en-US" dirty="0"/>
          </a:p>
        </p:txBody>
      </p:sp>
      <p:sp>
        <p:nvSpPr>
          <p:cNvPr id="3" name="コンテンツ プレースホルダー 2"/>
          <p:cNvSpPr>
            <a:spLocks noGrp="1"/>
          </p:cNvSpPr>
          <p:nvPr>
            <p:ph sz="quarter" idx="1"/>
          </p:nvPr>
        </p:nvSpPr>
        <p:spPr>
          <a:xfrm>
            <a:off x="872067" y="1484784"/>
            <a:ext cx="7408333" cy="3450696"/>
          </a:xfrm>
        </p:spPr>
        <p:txBody>
          <a:bodyPr>
            <a:normAutofit/>
          </a:bodyPr>
          <a:lstStyle/>
          <a:p>
            <a:r>
              <a:rPr kumimoji="1" lang="en-US" altLang="ja-JP" sz="1800" dirty="0" smtClean="0"/>
              <a:t>CO(1-0)</a:t>
            </a:r>
            <a:r>
              <a:rPr kumimoji="1" lang="ja-JP" altLang="en-US" sz="1800" dirty="0" smtClean="0"/>
              <a:t>データ、</a:t>
            </a:r>
            <a:r>
              <a:rPr kumimoji="1" lang="en-US" altLang="ja-JP" sz="1800" dirty="0" smtClean="0"/>
              <a:t>3.6kpc</a:t>
            </a:r>
            <a:r>
              <a:rPr kumimoji="1" lang="ja-JP" altLang="en-US" sz="1800" dirty="0" smtClean="0"/>
              <a:t>サンプル</a:t>
            </a:r>
            <a:endParaRPr kumimoji="1" lang="en-US" altLang="ja-JP" sz="1800" dirty="0" smtClean="0"/>
          </a:p>
          <a:p>
            <a:r>
              <a:rPr kumimoji="1" lang="ja-JP" altLang="en-US" sz="1800" dirty="0" smtClean="0"/>
              <a:t>分散が非常に小さい </a:t>
            </a:r>
            <a:r>
              <a:rPr kumimoji="1" lang="en-US" altLang="ja-JP" sz="1800" dirty="0" smtClean="0"/>
              <a:t>(~0.06-0.1dex)</a:t>
            </a:r>
          </a:p>
          <a:p>
            <a:pPr lvl="1"/>
            <a:r>
              <a:rPr lang="en-US" altLang="ja-JP" sz="1600" dirty="0" smtClean="0"/>
              <a:t>M51 : 0.5dex (0.7kpc , Liu+11)</a:t>
            </a:r>
          </a:p>
          <a:p>
            <a:pPr lvl="1"/>
            <a:r>
              <a:rPr kumimoji="1" lang="en-US" altLang="ja-JP" sz="1600" dirty="0" smtClean="0"/>
              <a:t>M33 : 0.32 / 0.43 </a:t>
            </a:r>
            <a:r>
              <a:rPr kumimoji="1" lang="en-US" altLang="ja-JP" sz="1600" dirty="0" err="1" smtClean="0"/>
              <a:t>dex</a:t>
            </a:r>
            <a:r>
              <a:rPr kumimoji="1" lang="en-US" altLang="ja-JP" sz="1600" dirty="0" smtClean="0"/>
              <a:t> (1kpc / 0.5kpc, Onodera+10)</a:t>
            </a:r>
          </a:p>
          <a:p>
            <a:pPr lvl="1"/>
            <a:r>
              <a:rPr lang="ja-JP" altLang="en-US" sz="1600" dirty="0"/>
              <a:t>どの</a:t>
            </a:r>
            <a:r>
              <a:rPr lang="ja-JP" altLang="en-US" sz="1600" dirty="0" smtClean="0"/>
              <a:t>分子</a:t>
            </a:r>
            <a:r>
              <a:rPr lang="ja-JP" altLang="en-US" sz="1600" dirty="0"/>
              <a:t>雲</a:t>
            </a:r>
            <a:r>
              <a:rPr lang="ja-JP" altLang="en-US" sz="1600" dirty="0" smtClean="0"/>
              <a:t>も進化ステージが同じ</a:t>
            </a:r>
            <a:endParaRPr kumimoji="1" lang="en-US" altLang="ja-JP" sz="1600" dirty="0" smtClean="0"/>
          </a:p>
          <a:p>
            <a:r>
              <a:rPr kumimoji="1" lang="en-US" altLang="ja-JP" sz="1800" dirty="0" smtClean="0"/>
              <a:t>N=1.0</a:t>
            </a:r>
            <a:r>
              <a:rPr kumimoji="1" lang="ja-JP" altLang="en-US" sz="1800" dirty="0" smtClean="0"/>
              <a:t>の線形相関</a:t>
            </a:r>
            <a:endParaRPr lang="en-US" altLang="ja-JP" sz="1800" dirty="0"/>
          </a:p>
          <a:p>
            <a:pPr lvl="1"/>
            <a:r>
              <a:rPr kumimoji="1" lang="ja-JP" altLang="en-US" sz="1600" dirty="0" smtClean="0"/>
              <a:t>高密度トレーサを使った時と同じ</a:t>
            </a:r>
            <a:endParaRPr kumimoji="1" lang="en-US" altLang="ja-JP" sz="1600" dirty="0" smtClean="0"/>
          </a:p>
          <a:p>
            <a:pPr lvl="1"/>
            <a:r>
              <a:rPr lang="ja-JP" altLang="en-US" sz="1600" dirty="0" smtClean="0"/>
              <a:t>進化</a:t>
            </a:r>
            <a:r>
              <a:rPr lang="ja-JP" altLang="en-US" sz="1600" dirty="0"/>
              <a:t>ステージが</a:t>
            </a:r>
            <a:r>
              <a:rPr lang="ja-JP" altLang="en-US" sz="1600" dirty="0" smtClean="0"/>
              <a:t>同じ分子雲は星形成効率も同じ</a:t>
            </a:r>
            <a:endParaRPr kumimoji="1" lang="en-US" altLang="ja-JP" sz="1600" dirty="0" smtClean="0"/>
          </a:p>
          <a:p>
            <a:pPr lvl="1"/>
            <a:endParaRPr kumimoji="1" lang="ja-JP" altLang="en-US" sz="1600" dirty="0"/>
          </a:p>
        </p:txBody>
      </p:sp>
      <p:pic>
        <p:nvPicPr>
          <p:cNvPr id="5" name="図 4" descr="Screen shot 2012-01-05 at 6.08.00 PM.png"/>
          <p:cNvPicPr>
            <a:picLocks noChangeAspect="1"/>
          </p:cNvPicPr>
          <p:nvPr/>
        </p:nvPicPr>
        <p:blipFill>
          <a:blip r:embed="rId4"/>
          <a:stretch>
            <a:fillRect/>
          </a:stretch>
        </p:blipFill>
        <p:spPr>
          <a:xfrm>
            <a:off x="1763688" y="3933056"/>
            <a:ext cx="2902019" cy="2742500"/>
          </a:xfrm>
          <a:prstGeom prst="rect">
            <a:avLst/>
          </a:prstGeom>
        </p:spPr>
      </p:pic>
    </p:spTree>
    <p:extLst>
      <p:ext uri="{BB962C8B-B14F-4D97-AF65-F5344CB8AC3E}">
        <p14:creationId xmlns:p14="http://schemas.microsoft.com/office/powerpoint/2010/main" val="2374573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66913" y="2348880"/>
            <a:ext cx="7408333" cy="3450696"/>
          </a:xfrm>
        </p:spPr>
        <p:txBody>
          <a:bodyPr/>
          <a:lstStyle/>
          <a:p>
            <a:r>
              <a:rPr kumimoji="1" lang="en-US" altLang="ja-JP" dirty="0" smtClean="0"/>
              <a:t>Bulge fraction decreases  at z=1-2?</a:t>
            </a:r>
            <a:endParaRPr kumimoji="1" lang="ja-JP" altLang="en-US" dirty="0"/>
          </a:p>
        </p:txBody>
      </p:sp>
      <p:sp>
        <p:nvSpPr>
          <p:cNvPr id="3" name="タイトル 2"/>
          <p:cNvSpPr>
            <a:spLocks noGrp="1"/>
          </p:cNvSpPr>
          <p:nvPr>
            <p:ph type="title"/>
          </p:nvPr>
        </p:nvSpPr>
        <p:spPr/>
        <p:txBody>
          <a:bodyPr/>
          <a:lstStyle/>
          <a:p>
            <a:r>
              <a:rPr kumimoji="1" lang="en-US" altLang="ja-JP" dirty="0" smtClean="0"/>
              <a:t>Origin of Hubble Sequence</a:t>
            </a:r>
            <a:endParaRPr kumimoji="1" lang="ja-JP"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80341"/>
            <a:ext cx="4918488" cy="340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6084168" y="6361856"/>
            <a:ext cx="2348143" cy="369332"/>
          </a:xfrm>
          <a:prstGeom prst="rect">
            <a:avLst/>
          </a:prstGeom>
          <a:noFill/>
        </p:spPr>
        <p:txBody>
          <a:bodyPr wrap="none" rtlCol="0">
            <a:spAutoFit/>
          </a:bodyPr>
          <a:lstStyle/>
          <a:p>
            <a:r>
              <a:rPr kumimoji="1" lang="en-US" altLang="ja-JP" dirty="0" err="1" smtClean="0"/>
              <a:t>Kajisawa&amp;Yamada</a:t>
            </a:r>
            <a:r>
              <a:rPr kumimoji="1" lang="en-US" altLang="ja-JP" dirty="0" smtClean="0"/>
              <a:t> 2001</a:t>
            </a:r>
            <a:endParaRPr kumimoji="1" lang="ja-JP" altLang="en-US" dirty="0"/>
          </a:p>
        </p:txBody>
      </p:sp>
    </p:spTree>
    <p:extLst>
      <p:ext uri="{BB962C8B-B14F-4D97-AF65-F5344CB8AC3E}">
        <p14:creationId xmlns:p14="http://schemas.microsoft.com/office/powerpoint/2010/main" val="288205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fontScale="85000" lnSpcReduction="20000"/>
          </a:bodyPr>
          <a:lstStyle/>
          <a:p>
            <a:r>
              <a:rPr kumimoji="1" lang="en-US" altLang="ja-JP" dirty="0" err="1" smtClean="0"/>
              <a:t>Brγ</a:t>
            </a:r>
            <a:r>
              <a:rPr kumimoji="1" lang="en-US" altLang="ja-JP" dirty="0" smtClean="0"/>
              <a:t> : 2.16μm / </a:t>
            </a:r>
            <a:r>
              <a:rPr lang="en-US" altLang="ja-JP" dirty="0" smtClean="0"/>
              <a:t>Paβ : 1.28μm Dual imaging</a:t>
            </a:r>
          </a:p>
          <a:p>
            <a:pPr lvl="1"/>
            <a:r>
              <a:rPr lang="en-US" altLang="ja-JP" dirty="0" err="1"/>
              <a:t>c</a:t>
            </a:r>
            <a:r>
              <a:rPr lang="en-US" altLang="ja-JP" dirty="0" err="1" smtClean="0"/>
              <a:t>z</a:t>
            </a:r>
            <a:r>
              <a:rPr lang="en-US" altLang="ja-JP" dirty="0" smtClean="0"/>
              <a:t>=500-1000km/s</a:t>
            </a:r>
            <a:r>
              <a:rPr lang="ja-JP" altLang="en-US" dirty="0" smtClean="0"/>
              <a:t>くらい</a:t>
            </a:r>
            <a:endParaRPr lang="en-US" altLang="ja-JP" dirty="0" smtClean="0"/>
          </a:p>
          <a:p>
            <a:pPr lvl="1"/>
            <a:r>
              <a:rPr kumimoji="1" lang="en-US" altLang="ja-JP" dirty="0" smtClean="0"/>
              <a:t>Line Ratio : Dust Extinction Correction</a:t>
            </a:r>
          </a:p>
          <a:p>
            <a:pPr lvl="1"/>
            <a:r>
              <a:rPr lang="en-US" altLang="ja-JP" dirty="0" smtClean="0"/>
              <a:t>Line Equivalent Width : Age</a:t>
            </a:r>
          </a:p>
          <a:p>
            <a:r>
              <a:rPr lang="en-US" altLang="ja-JP" dirty="0" smtClean="0"/>
              <a:t>Exposure : 5 </a:t>
            </a:r>
            <a:r>
              <a:rPr lang="en-US" altLang="ja-JP" dirty="0" err="1" smtClean="0"/>
              <a:t>hr</a:t>
            </a:r>
            <a:r>
              <a:rPr lang="en-US" altLang="ja-JP" dirty="0" smtClean="0"/>
              <a:t>/band : 2 nights/galaxy</a:t>
            </a:r>
          </a:p>
          <a:p>
            <a:r>
              <a:rPr lang="en-US" altLang="ja-JP" dirty="0" smtClean="0"/>
              <a:t>Total Observing Nights : few x 10 </a:t>
            </a:r>
          </a:p>
          <a:p>
            <a:r>
              <a:rPr kumimoji="1" lang="en-US" altLang="ja-JP" dirty="0" smtClean="0"/>
              <a:t>ALMA follow-up of CO lines </a:t>
            </a:r>
            <a:r>
              <a:rPr lang="en-US" altLang="ja-JP" dirty="0" smtClean="0"/>
              <a:t>is crucial</a:t>
            </a:r>
          </a:p>
          <a:p>
            <a:endParaRPr kumimoji="1" lang="en-US" altLang="ja-JP" sz="2800" dirty="0"/>
          </a:p>
          <a:p>
            <a:pPr marL="0" indent="0">
              <a:buNone/>
            </a:pPr>
            <a:r>
              <a:rPr lang="en-US" altLang="ja-JP" sz="2800" dirty="0" smtClean="0">
                <a:solidFill>
                  <a:srgbClr val="FF0000"/>
                </a:solidFill>
              </a:rPr>
              <a:t>K-S Law with various parameters (environment)</a:t>
            </a:r>
          </a:p>
          <a:p>
            <a:pPr marL="0" indent="0">
              <a:buNone/>
            </a:pPr>
            <a:r>
              <a:rPr kumimoji="1" lang="en-US" altLang="ja-JP" sz="2800" dirty="0">
                <a:solidFill>
                  <a:srgbClr val="FF0000"/>
                </a:solidFill>
              </a:rPr>
              <a:t>	</a:t>
            </a:r>
            <a:r>
              <a:rPr kumimoji="1" lang="en-US" altLang="ja-JP" sz="2800" dirty="0" smtClean="0">
                <a:solidFill>
                  <a:srgbClr val="FF0000"/>
                </a:solidFill>
              </a:rPr>
              <a:t>Age, Gas Temperature, Gas density …</a:t>
            </a:r>
          </a:p>
        </p:txBody>
      </p:sp>
      <p:sp>
        <p:nvSpPr>
          <p:cNvPr id="3" name="タイトル 2"/>
          <p:cNvSpPr>
            <a:spLocks noGrp="1"/>
          </p:cNvSpPr>
          <p:nvPr>
            <p:ph type="title"/>
          </p:nvPr>
        </p:nvSpPr>
        <p:spPr/>
        <p:txBody>
          <a:bodyPr>
            <a:normAutofit fontScale="90000"/>
          </a:bodyPr>
          <a:lstStyle/>
          <a:p>
            <a:r>
              <a:rPr lang="en-US" altLang="ja-JP" dirty="0"/>
              <a:t>(</a:t>
            </a:r>
            <a:r>
              <a:rPr lang="en-US" altLang="ja-JP" dirty="0" err="1" smtClean="0"/>
              <a:t>Obs</a:t>
            </a:r>
            <a:r>
              <a:rPr lang="en-US" altLang="ja-JP" dirty="0"/>
              <a:t> </a:t>
            </a:r>
            <a:r>
              <a:rPr lang="en-US" altLang="ja-JP" dirty="0" smtClean="0"/>
              <a:t>3) </a:t>
            </a:r>
            <a:r>
              <a:rPr kumimoji="1" lang="en-US" altLang="ja-JP" dirty="0" smtClean="0"/>
              <a:t>Wide-Field </a:t>
            </a:r>
            <a:r>
              <a:rPr kumimoji="1" lang="en-US" altLang="ja-JP" dirty="0" err="1" smtClean="0"/>
              <a:t>Brγ</a:t>
            </a:r>
            <a:r>
              <a:rPr kumimoji="1" lang="en-US" altLang="ja-JP" dirty="0" smtClean="0"/>
              <a:t>/Pa</a:t>
            </a:r>
            <a:r>
              <a:rPr lang="en-US" altLang="ja-JP" dirty="0" smtClean="0"/>
              <a:t>β</a:t>
            </a:r>
            <a:r>
              <a:rPr kumimoji="1" lang="en-US" altLang="ja-JP" dirty="0" smtClean="0"/>
              <a:t> Imaging Survey of Nearby Galaxies</a:t>
            </a:r>
            <a:endParaRPr kumimoji="1" lang="ja-JP" altLang="en-US" dirty="0"/>
          </a:p>
        </p:txBody>
      </p:sp>
      <p:sp>
        <p:nvSpPr>
          <p:cNvPr id="4" name="テキスト ボックス 3"/>
          <p:cNvSpPr txBox="1"/>
          <p:nvPr/>
        </p:nvSpPr>
        <p:spPr>
          <a:xfrm>
            <a:off x="1115616" y="1764105"/>
            <a:ext cx="6793848" cy="584775"/>
          </a:xfrm>
          <a:prstGeom prst="rect">
            <a:avLst/>
          </a:prstGeom>
          <a:noFill/>
        </p:spPr>
        <p:txBody>
          <a:bodyPr wrap="none" rtlCol="0">
            <a:spAutoFit/>
          </a:bodyPr>
          <a:lstStyle/>
          <a:p>
            <a:r>
              <a:rPr lang="en-US" altLang="ja-JP" sz="3200" dirty="0" smtClean="0">
                <a:solidFill>
                  <a:srgbClr val="7030A0"/>
                </a:solidFill>
              </a:rPr>
              <a:t>GIG Survey (GLAO Ionized Gas Survey)</a:t>
            </a:r>
            <a:endParaRPr kumimoji="1" lang="ja-JP" altLang="en-US" sz="3200" dirty="0">
              <a:solidFill>
                <a:srgbClr val="7030A0"/>
              </a:solidFill>
            </a:endParaRPr>
          </a:p>
        </p:txBody>
      </p:sp>
    </p:spTree>
    <p:extLst>
      <p:ext uri="{BB962C8B-B14F-4D97-AF65-F5344CB8AC3E}">
        <p14:creationId xmlns:p14="http://schemas.microsoft.com/office/powerpoint/2010/main" val="7011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8985" y="2636911"/>
            <a:ext cx="4968552" cy="3991335"/>
          </a:xfrm>
        </p:spPr>
        <p:txBody>
          <a:bodyPr>
            <a:normAutofit lnSpcReduction="10000"/>
          </a:bodyPr>
          <a:lstStyle/>
          <a:p>
            <a:r>
              <a:rPr lang="en-US" altLang="ja-JP" dirty="0"/>
              <a:t>Paα:Paβ:</a:t>
            </a:r>
            <a:r>
              <a:rPr lang="en-US" altLang="ja-JP" dirty="0" err="1"/>
              <a:t>Brγ</a:t>
            </a:r>
            <a:r>
              <a:rPr lang="en-US" altLang="ja-JP" dirty="0"/>
              <a:t>=0.35:0.13:0.028</a:t>
            </a:r>
            <a:endParaRPr lang="ja-JP" altLang="en-US" dirty="0"/>
          </a:p>
          <a:p>
            <a:r>
              <a:rPr lang="en-US" altLang="ja-JP" dirty="0" smtClean="0"/>
              <a:t>Subaru </a:t>
            </a:r>
            <a:r>
              <a:rPr lang="en-US" altLang="ja-JP" dirty="0" err="1"/>
              <a:t>vs</a:t>
            </a:r>
            <a:r>
              <a:rPr lang="en-US" altLang="ja-JP" dirty="0"/>
              <a:t> </a:t>
            </a:r>
            <a:r>
              <a:rPr lang="en-US" altLang="ja-JP" dirty="0" err="1" smtClean="0"/>
              <a:t>miniTAO</a:t>
            </a:r>
            <a:r>
              <a:rPr lang="ja-JP" altLang="en-US" dirty="0"/>
              <a:t> </a:t>
            </a:r>
            <a:r>
              <a:rPr lang="en-US" altLang="ja-JP" dirty="0" smtClean="0"/>
              <a:t>: </a:t>
            </a:r>
            <a:r>
              <a:rPr lang="ja-JP" altLang="en-US" dirty="0" smtClean="0"/>
              <a:t>面輝度感度</a:t>
            </a:r>
            <a:endParaRPr lang="en-US" altLang="ja-JP" dirty="0" smtClean="0"/>
          </a:p>
          <a:p>
            <a:pPr lvl="1"/>
            <a:r>
              <a:rPr lang="en-US" altLang="ja-JP" dirty="0" smtClean="0"/>
              <a:t>Background </a:t>
            </a:r>
            <a:r>
              <a:rPr lang="en-US" altLang="ja-JP" dirty="0"/>
              <a:t>Limited </a:t>
            </a:r>
            <a:r>
              <a:rPr lang="ja-JP" altLang="en-US" dirty="0" smtClean="0"/>
              <a:t>で</a:t>
            </a:r>
            <a:r>
              <a:rPr lang="en-US" altLang="ja-JP" dirty="0" smtClean="0"/>
              <a:t>8</a:t>
            </a:r>
            <a:r>
              <a:rPr lang="ja-JP" altLang="en-US" dirty="0" smtClean="0"/>
              <a:t>倍</a:t>
            </a:r>
            <a:endParaRPr lang="en-US" altLang="ja-JP" dirty="0" smtClean="0"/>
          </a:p>
          <a:p>
            <a:pPr lvl="1"/>
            <a:r>
              <a:rPr lang="en-US" altLang="ja-JP" dirty="0" smtClean="0"/>
              <a:t>RON Limited </a:t>
            </a:r>
            <a:r>
              <a:rPr lang="ja-JP" altLang="en-US" dirty="0" smtClean="0"/>
              <a:t>で</a:t>
            </a:r>
            <a:r>
              <a:rPr lang="en-US" altLang="ja-JP" dirty="0" smtClean="0"/>
              <a:t>64</a:t>
            </a:r>
            <a:r>
              <a:rPr lang="ja-JP" altLang="en-US" dirty="0" smtClean="0"/>
              <a:t>倍</a:t>
            </a:r>
            <a:endParaRPr lang="en-US" altLang="ja-JP" dirty="0"/>
          </a:p>
          <a:p>
            <a:r>
              <a:rPr lang="en-US" altLang="ja-JP" dirty="0" err="1"/>
              <a:t>miniTAO</a:t>
            </a:r>
            <a:r>
              <a:rPr lang="en-US" altLang="ja-JP" dirty="0"/>
              <a:t>/Paα</a:t>
            </a:r>
            <a:r>
              <a:rPr lang="ja-JP" altLang="en-US" dirty="0" smtClean="0"/>
              <a:t>は</a:t>
            </a:r>
            <a:r>
              <a:rPr lang="en-US" altLang="ja-JP" dirty="0" smtClean="0"/>
              <a:t>RON Limited (180sec exposure)</a:t>
            </a:r>
          </a:p>
          <a:p>
            <a:r>
              <a:rPr lang="en-US" altLang="ja-JP" dirty="0" err="1" smtClean="0"/>
              <a:t>miniTAO</a:t>
            </a:r>
            <a:r>
              <a:rPr lang="ja-JP" altLang="en-US" dirty="0"/>
              <a:t>より</a:t>
            </a:r>
            <a:r>
              <a:rPr lang="ja-JP" altLang="en-US" dirty="0" smtClean="0"/>
              <a:t>数倍深い星形成率面密度まで行く？</a:t>
            </a:r>
            <a:r>
              <a:rPr lang="en-US" altLang="ja-JP" dirty="0" smtClean="0"/>
              <a:t/>
            </a:r>
            <a:br>
              <a:rPr lang="en-US" altLang="ja-JP" dirty="0" smtClean="0"/>
            </a:br>
            <a:r>
              <a:rPr lang="ja-JP" altLang="en-US" dirty="0" smtClean="0"/>
              <a:t>⇒</a:t>
            </a:r>
            <a:r>
              <a:rPr lang="en-US" altLang="ja-JP" dirty="0" smtClean="0"/>
              <a:t>More Detailed Estimate is Necessary</a:t>
            </a:r>
          </a:p>
        </p:txBody>
      </p:sp>
      <p:sp>
        <p:nvSpPr>
          <p:cNvPr id="3" name="タイトル 2"/>
          <p:cNvSpPr>
            <a:spLocks noGrp="1"/>
          </p:cNvSpPr>
          <p:nvPr>
            <p:ph type="title"/>
          </p:nvPr>
        </p:nvSpPr>
        <p:spPr/>
        <p:txBody>
          <a:bodyPr/>
          <a:lstStyle/>
          <a:p>
            <a:r>
              <a:rPr kumimoji="1" lang="en-US" altLang="ja-JP" dirty="0" smtClean="0"/>
              <a:t>Sensitivity</a:t>
            </a:r>
            <a:endParaRPr kumimoji="1" lang="ja-JP" altLang="en-US" dirty="0"/>
          </a:p>
        </p:txBody>
      </p:sp>
      <p:pic>
        <p:nvPicPr>
          <p:cNvPr id="4" name="Picture 2" descr="C:\Users\motohara\Desktop\1210glao-workshop\galaxy\ds9.gif"/>
          <p:cNvPicPr>
            <a:picLocks noChangeAspect="1" noChangeArrowheads="1"/>
          </p:cNvPicPr>
          <p:nvPr/>
        </p:nvPicPr>
        <p:blipFill rotWithShape="1">
          <a:blip r:embed="rId2">
            <a:extLst>
              <a:ext uri="{28A0092B-C50C-407E-A947-70E740481C1C}">
                <a14:useLocalDpi xmlns:a14="http://schemas.microsoft.com/office/drawing/2010/main" val="0"/>
              </a:ext>
            </a:extLst>
          </a:blip>
          <a:srcRect l="35242" t="18908" r="35241" b="26047"/>
          <a:stretch/>
        </p:blipFill>
        <p:spPr bwMode="auto">
          <a:xfrm rot="10800000">
            <a:off x="5280964" y="2492896"/>
            <a:ext cx="3840481" cy="382741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425104" y="6366637"/>
            <a:ext cx="3528392" cy="523220"/>
          </a:xfrm>
          <a:prstGeom prst="rect">
            <a:avLst/>
          </a:prstGeom>
          <a:noFill/>
        </p:spPr>
        <p:txBody>
          <a:bodyPr wrap="square" rtlCol="0">
            <a:spAutoFit/>
          </a:bodyPr>
          <a:lstStyle/>
          <a:p>
            <a:r>
              <a:rPr kumimoji="1" lang="en-US" altLang="ja-JP" sz="1400" dirty="0" smtClean="0"/>
              <a:t>H</a:t>
            </a:r>
            <a:r>
              <a:rPr kumimoji="1" lang="en-US" altLang="ja-JP" sz="1400" dirty="0" smtClean="0">
                <a:sym typeface="Symbol"/>
              </a:rPr>
              <a:t> image  (Condon+ priv. </a:t>
            </a:r>
            <a:r>
              <a:rPr kumimoji="1" lang="en-US" altLang="ja-JP" sz="1400" dirty="0" err="1" smtClean="0">
                <a:sym typeface="Symbol"/>
              </a:rPr>
              <a:t>comm</a:t>
            </a:r>
            <a:r>
              <a:rPr kumimoji="1" lang="en-US" altLang="ja-JP" sz="1400" dirty="0" smtClean="0">
                <a:sym typeface="Symbol"/>
              </a:rPr>
              <a:t>) goes far deeper than tha</a:t>
            </a:r>
            <a:r>
              <a:rPr lang="en-US" altLang="ja-JP" sz="1400" dirty="0" smtClean="0">
                <a:sym typeface="Symbol"/>
              </a:rPr>
              <a:t>t of Pa</a:t>
            </a:r>
            <a:r>
              <a:rPr lang="en-US" altLang="ja-JP" sz="1400" dirty="0">
                <a:sym typeface="Symbol"/>
              </a:rPr>
              <a:t> </a:t>
            </a:r>
            <a:r>
              <a:rPr lang="en-US" altLang="ja-JP" sz="1400" dirty="0" smtClean="0">
                <a:sym typeface="Symbol"/>
              </a:rPr>
              <a:t> at </a:t>
            </a:r>
            <a:r>
              <a:rPr lang="en-US" altLang="ja-JP" sz="1400" dirty="0" err="1" smtClean="0">
                <a:sym typeface="Symbol"/>
              </a:rPr>
              <a:t>miniTAO</a:t>
            </a:r>
            <a:r>
              <a:rPr lang="en-US" altLang="ja-JP" sz="1400" dirty="0" smtClean="0">
                <a:sym typeface="Symbol"/>
              </a:rPr>
              <a:t>.</a:t>
            </a:r>
            <a:endParaRPr kumimoji="1" lang="ja-JP" altLang="en-US" sz="1400" dirty="0"/>
          </a:p>
        </p:txBody>
      </p:sp>
    </p:spTree>
    <p:extLst>
      <p:ext uri="{BB962C8B-B14F-4D97-AF65-F5344CB8AC3E}">
        <p14:creationId xmlns:p14="http://schemas.microsoft.com/office/powerpoint/2010/main" val="1200017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30891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sp>
        <p:nvSpPr>
          <p:cNvPr id="2" name="タイトル 1"/>
          <p:cNvSpPr>
            <a:spLocks noGrp="1"/>
          </p:cNvSpPr>
          <p:nvPr>
            <p:ph type="title"/>
          </p:nvPr>
        </p:nvSpPr>
        <p:spPr/>
        <p:txBody>
          <a:bodyPr/>
          <a:lstStyle/>
          <a:p>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65" r="1694" b="14335"/>
          <a:stretch/>
        </p:blipFill>
        <p:spPr bwMode="auto">
          <a:xfrm>
            <a:off x="663342" y="548680"/>
            <a:ext cx="8105348"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499992" y="188640"/>
            <a:ext cx="4384405" cy="369332"/>
          </a:xfrm>
          <a:prstGeom prst="rect">
            <a:avLst/>
          </a:prstGeom>
        </p:spPr>
        <p:txBody>
          <a:bodyPr wrap="none">
            <a:spAutoFit/>
          </a:bodyPr>
          <a:lstStyle/>
          <a:p>
            <a:r>
              <a:rPr lang="en-US" altLang="ja-JP" dirty="0" err="1" smtClean="0"/>
              <a:t>F</a:t>
            </a:r>
            <a:r>
              <a:rPr lang="en-US" altLang="ja-JP" dirty="0" err="1" smtClean="0">
                <a:latin typeface="Bookman Old Style"/>
              </a:rPr>
              <a:t>ö</a:t>
            </a:r>
            <a:r>
              <a:rPr lang="en-US" altLang="ja-JP" dirty="0" err="1" smtClean="0"/>
              <a:t>rster</a:t>
            </a:r>
            <a:r>
              <a:rPr lang="en-US" altLang="ja-JP" dirty="0" smtClean="0"/>
              <a:t> Schreiber et al., </a:t>
            </a:r>
            <a:r>
              <a:rPr lang="en-US" altLang="ja-JP" dirty="0" err="1" smtClean="0"/>
              <a:t>ApJ</a:t>
            </a:r>
            <a:r>
              <a:rPr lang="en-US" altLang="ja-JP" dirty="0" smtClean="0"/>
              <a:t> 706, 1364 (2009)</a:t>
            </a:r>
            <a:endParaRPr lang="ja-JP" altLang="en-US" dirty="0"/>
          </a:p>
        </p:txBody>
      </p:sp>
    </p:spTree>
    <p:extLst>
      <p:ext uri="{BB962C8B-B14F-4D97-AF65-F5344CB8AC3E}">
        <p14:creationId xmlns:p14="http://schemas.microsoft.com/office/powerpoint/2010/main" val="69410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959" r="11888" b="42641"/>
          <a:stretch/>
        </p:blipFill>
        <p:spPr bwMode="auto">
          <a:xfrm>
            <a:off x="4644008" y="2601966"/>
            <a:ext cx="4228213" cy="396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395537" y="2708920"/>
            <a:ext cx="4464496" cy="3450696"/>
          </a:xfrm>
        </p:spPr>
        <p:txBody>
          <a:bodyPr>
            <a:normAutofit fontScale="92500"/>
          </a:bodyPr>
          <a:lstStyle/>
          <a:p>
            <a:r>
              <a:rPr kumimoji="1" lang="en-US" altLang="ja-JP" dirty="0" smtClean="0"/>
              <a:t>IFU observation of z=1~3 Galaxies</a:t>
            </a:r>
          </a:p>
          <a:p>
            <a:pPr lvl="1"/>
            <a:r>
              <a:rPr lang="en-US" altLang="ja-JP" dirty="0" smtClean="0"/>
              <a:t>VLT/SINFONI</a:t>
            </a:r>
          </a:p>
          <a:p>
            <a:pPr lvl="1"/>
            <a:r>
              <a:rPr lang="en-US" altLang="ja-JP" dirty="0" smtClean="0"/>
              <a:t>80</a:t>
            </a:r>
            <a:r>
              <a:rPr lang="ja-JP" altLang="en-US" dirty="0"/>
              <a:t> </a:t>
            </a:r>
            <a:r>
              <a:rPr lang="en-US" altLang="ja-JP" dirty="0" smtClean="0"/>
              <a:t>Objects</a:t>
            </a:r>
            <a:endParaRPr kumimoji="1" lang="en-US" altLang="ja-JP" dirty="0" smtClean="0"/>
          </a:p>
          <a:p>
            <a:r>
              <a:rPr lang="en-US" altLang="ja-JP" dirty="0" smtClean="0"/>
              <a:t>H</a:t>
            </a:r>
            <a:r>
              <a:rPr lang="en-US" altLang="ja-JP" dirty="0" smtClean="0">
                <a:sym typeface="Symbol"/>
              </a:rPr>
              <a:t></a:t>
            </a:r>
            <a:r>
              <a:rPr lang="ja-JP" altLang="en-US" dirty="0">
                <a:sym typeface="Symbol"/>
              </a:rPr>
              <a:t> </a:t>
            </a:r>
            <a:r>
              <a:rPr lang="en-US" altLang="ja-JP" dirty="0" smtClean="0">
                <a:sym typeface="Symbol"/>
              </a:rPr>
              <a:t>Velocity Map shows;</a:t>
            </a:r>
          </a:p>
          <a:p>
            <a:pPr lvl="1"/>
            <a:r>
              <a:rPr kumimoji="1" lang="en-US" altLang="ja-JP" dirty="0" smtClean="0"/>
              <a:t>Show clear rotation curves instead of their irregular morphology</a:t>
            </a:r>
          </a:p>
          <a:p>
            <a:pPr lvl="1"/>
            <a:r>
              <a:rPr lang="en-US" altLang="ja-JP" dirty="0" smtClean="0"/>
              <a:t>1/3:rotation supported disk</a:t>
            </a:r>
          </a:p>
          <a:p>
            <a:pPr lvl="1"/>
            <a:r>
              <a:rPr kumimoji="1" lang="en-US" altLang="ja-JP" dirty="0" smtClean="0"/>
              <a:t>1/3:dispersion supported system</a:t>
            </a:r>
          </a:p>
          <a:p>
            <a:pPr lvl="1"/>
            <a:r>
              <a:rPr lang="en-US" altLang="ja-JP" dirty="0" smtClean="0"/>
              <a:t>1/3</a:t>
            </a:r>
            <a:r>
              <a:rPr lang="en-US" altLang="ja-JP" dirty="0"/>
              <a:t>:</a:t>
            </a:r>
            <a:r>
              <a:rPr lang="en-US" altLang="ja-JP" dirty="0" smtClean="0"/>
              <a:t>merger system</a:t>
            </a:r>
            <a:endParaRPr kumimoji="1" lang="ja-JP" altLang="en-US" dirty="0"/>
          </a:p>
        </p:txBody>
      </p:sp>
      <p:sp>
        <p:nvSpPr>
          <p:cNvPr id="2" name="タイトル 1"/>
          <p:cNvSpPr>
            <a:spLocks noGrp="1"/>
          </p:cNvSpPr>
          <p:nvPr>
            <p:ph type="title"/>
          </p:nvPr>
        </p:nvSpPr>
        <p:spPr/>
        <p:txBody>
          <a:bodyPr/>
          <a:lstStyle/>
          <a:p>
            <a:r>
              <a:rPr kumimoji="1" lang="en-US" altLang="ja-JP" dirty="0" smtClean="0"/>
              <a:t>Morphology and Kinematics</a:t>
            </a:r>
            <a:endParaRPr kumimoji="1" lang="ja-JP" altLang="en-US" dirty="0"/>
          </a:p>
        </p:txBody>
      </p:sp>
      <p:sp>
        <p:nvSpPr>
          <p:cNvPr id="6" name="正方形/長方形 5"/>
          <p:cNvSpPr/>
          <p:nvPr/>
        </p:nvSpPr>
        <p:spPr>
          <a:xfrm>
            <a:off x="4671719" y="6488668"/>
            <a:ext cx="4384405" cy="369332"/>
          </a:xfrm>
          <a:prstGeom prst="rect">
            <a:avLst/>
          </a:prstGeom>
        </p:spPr>
        <p:txBody>
          <a:bodyPr wrap="none">
            <a:spAutoFit/>
          </a:bodyPr>
          <a:lstStyle/>
          <a:p>
            <a:r>
              <a:rPr lang="en-US" altLang="ja-JP" dirty="0" err="1" smtClean="0"/>
              <a:t>F</a:t>
            </a:r>
            <a:r>
              <a:rPr lang="en-US" altLang="ja-JP" dirty="0" err="1" smtClean="0">
                <a:latin typeface="Bookman Old Style"/>
              </a:rPr>
              <a:t>ö</a:t>
            </a:r>
            <a:r>
              <a:rPr lang="en-US" altLang="ja-JP" dirty="0" err="1" smtClean="0"/>
              <a:t>rster</a:t>
            </a:r>
            <a:r>
              <a:rPr lang="en-US" altLang="ja-JP" dirty="0" smtClean="0"/>
              <a:t> Schreiber et al., </a:t>
            </a:r>
            <a:r>
              <a:rPr lang="en-US" altLang="ja-JP" dirty="0" err="1" smtClean="0"/>
              <a:t>ApJ</a:t>
            </a:r>
            <a:r>
              <a:rPr lang="en-US" altLang="ja-JP" dirty="0" smtClean="0"/>
              <a:t> 706, 1364 (2009)</a:t>
            </a:r>
            <a:endParaRPr lang="ja-JP" altLang="en-US" dirty="0"/>
          </a:p>
        </p:txBody>
      </p:sp>
    </p:spTree>
    <p:extLst>
      <p:ext uri="{BB962C8B-B14F-4D97-AF65-F5344CB8AC3E}">
        <p14:creationId xmlns:p14="http://schemas.microsoft.com/office/powerpoint/2010/main" val="1445114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72067" y="2675467"/>
            <a:ext cx="3843949" cy="3450696"/>
          </a:xfrm>
        </p:spPr>
        <p:txBody>
          <a:bodyPr>
            <a:normAutofit fontScale="92500" lnSpcReduction="10000"/>
          </a:bodyPr>
          <a:lstStyle/>
          <a:p>
            <a:pPr marL="0" indent="0">
              <a:buNone/>
            </a:pPr>
            <a:r>
              <a:rPr lang="en-US" altLang="ja-JP" dirty="0" smtClean="0"/>
              <a:t>Yuma et al. 2011</a:t>
            </a:r>
          </a:p>
          <a:p>
            <a:r>
              <a:rPr lang="en-US" altLang="ja-JP" dirty="0" err="1" smtClean="0"/>
              <a:t>Selsic</a:t>
            </a:r>
            <a:r>
              <a:rPr lang="en-US" altLang="ja-JP" dirty="0" smtClean="0"/>
              <a:t> Fit to z=1-3 galaxies in GOODS-N</a:t>
            </a:r>
          </a:p>
          <a:p>
            <a:r>
              <a:rPr lang="en-US" altLang="ja-JP" dirty="0" smtClean="0"/>
              <a:t>Z-band image (Rest-UV)</a:t>
            </a:r>
            <a:endParaRPr kumimoji="1" lang="en-US" altLang="ja-JP" dirty="0" smtClean="0"/>
          </a:p>
          <a:p>
            <a:r>
              <a:rPr kumimoji="1" lang="en-US" altLang="ja-JP" dirty="0" smtClean="0"/>
              <a:t>Distributio</a:t>
            </a:r>
            <a:r>
              <a:rPr lang="en-US" altLang="ja-JP" dirty="0" smtClean="0"/>
              <a:t>n of axial ratio implies axial-symmetric profile: Barred?</a:t>
            </a:r>
          </a:p>
          <a:p>
            <a:r>
              <a:rPr lang="en-US" altLang="ja-JP" dirty="0" smtClean="0"/>
              <a:t>Enhancement of star-formation activity  related to the bar?</a:t>
            </a:r>
            <a:endParaRPr kumimoji="1" lang="ja-JP" altLang="en-US" dirty="0"/>
          </a:p>
        </p:txBody>
      </p:sp>
      <p:sp>
        <p:nvSpPr>
          <p:cNvPr id="3" name="タイトル 2"/>
          <p:cNvSpPr>
            <a:spLocks noGrp="1"/>
          </p:cNvSpPr>
          <p:nvPr>
            <p:ph type="title"/>
          </p:nvPr>
        </p:nvSpPr>
        <p:spPr/>
        <p:txBody>
          <a:bodyPr/>
          <a:lstStyle/>
          <a:p>
            <a:r>
              <a:rPr lang="en-US" altLang="ja-JP" dirty="0" smtClean="0"/>
              <a:t>Bar First?</a:t>
            </a:r>
            <a:endParaRPr kumimoji="1" lang="ja-JP" altLang="en-US" dirty="0"/>
          </a:p>
        </p:txBody>
      </p:sp>
      <p:sp>
        <p:nvSpPr>
          <p:cNvPr id="5" name="テキスト ボックス 4"/>
          <p:cNvSpPr txBox="1"/>
          <p:nvPr/>
        </p:nvSpPr>
        <p:spPr>
          <a:xfrm>
            <a:off x="7740352" y="6439446"/>
            <a:ext cx="1011559" cy="369332"/>
          </a:xfrm>
          <a:prstGeom prst="rect">
            <a:avLst/>
          </a:prstGeom>
          <a:noFill/>
        </p:spPr>
        <p:txBody>
          <a:bodyPr wrap="none" rtlCol="0">
            <a:spAutoFit/>
          </a:bodyPr>
          <a:lstStyle/>
          <a:p>
            <a:r>
              <a:rPr kumimoji="1" lang="en-US" altLang="ja-JP" dirty="0" smtClean="0"/>
              <a:t>Yuma+11</a:t>
            </a:r>
            <a:endParaRPr kumimoji="1" lang="ja-JP" alt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95" r="9156" b="24649"/>
          <a:stretch/>
        </p:blipFill>
        <p:spPr bwMode="auto">
          <a:xfrm>
            <a:off x="4932040" y="2276872"/>
            <a:ext cx="4082026" cy="401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63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95537" y="2675467"/>
            <a:ext cx="4032448" cy="3450696"/>
          </a:xfrm>
        </p:spPr>
        <p:txBody>
          <a:bodyPr>
            <a:normAutofit lnSpcReduction="10000"/>
          </a:bodyPr>
          <a:lstStyle/>
          <a:p>
            <a:pPr marL="0" indent="0">
              <a:buNone/>
            </a:pPr>
            <a:r>
              <a:rPr kumimoji="1" lang="en-US" altLang="ja-JP" dirty="0" smtClean="0"/>
              <a:t>Yuma et al. 2012</a:t>
            </a:r>
          </a:p>
          <a:p>
            <a:r>
              <a:rPr lang="en-US" altLang="ja-JP" dirty="0" smtClean="0"/>
              <a:t>WFC3/F160W  : rest optical</a:t>
            </a:r>
          </a:p>
          <a:p>
            <a:r>
              <a:rPr kumimoji="1" lang="en-US" altLang="ja-JP" dirty="0" smtClean="0"/>
              <a:t>Rest Optical  has somehow rounder morphology</a:t>
            </a:r>
          </a:p>
          <a:p>
            <a:endParaRPr lang="en-US" altLang="ja-JP" dirty="0"/>
          </a:p>
          <a:p>
            <a:pPr marL="0" indent="0">
              <a:buNone/>
            </a:pPr>
            <a:r>
              <a:rPr lang="ja-JP" altLang="en-US" dirty="0" smtClean="0"/>
              <a:t>面分光観測でこれに対応する速度構造はまだ見えてきていなさそう：サンプル数が足りない</a:t>
            </a:r>
            <a:endParaRPr kumimoji="1" lang="ja-JP" altLang="en-US" dirty="0"/>
          </a:p>
        </p:txBody>
      </p:sp>
      <p:sp>
        <p:nvSpPr>
          <p:cNvPr id="3" name="タイトル 2"/>
          <p:cNvSpPr>
            <a:spLocks noGrp="1"/>
          </p:cNvSpPr>
          <p:nvPr>
            <p:ph type="title"/>
          </p:nvPr>
        </p:nvSpPr>
        <p:spPr/>
        <p:txBody>
          <a:bodyPr/>
          <a:lstStyle/>
          <a:p>
            <a:r>
              <a:rPr kumimoji="1" lang="en-US" altLang="ja-JP" dirty="0" smtClean="0"/>
              <a:t>In Rest </a:t>
            </a:r>
            <a:r>
              <a:rPr kumimoji="1" lang="en-US" altLang="ja-JP" dirty="0" err="1" smtClean="0"/>
              <a:t>Opitcal</a:t>
            </a:r>
            <a:r>
              <a:rPr lang="en-US" altLang="ja-JP" dirty="0" smtClean="0"/>
              <a:t>…</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492896"/>
            <a:ext cx="4341490" cy="199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244" y="4725144"/>
            <a:ext cx="4232433" cy="194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66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a:p>
        </p:txBody>
      </p:sp>
      <p:sp>
        <p:nvSpPr>
          <p:cNvPr id="3" name="タイトル 2"/>
          <p:cNvSpPr>
            <a:spLocks noGrp="1"/>
          </p:cNvSpPr>
          <p:nvPr>
            <p:ph type="title"/>
          </p:nvPr>
        </p:nvSpPr>
        <p:spPr/>
        <p:txBody>
          <a:bodyPr/>
          <a:lstStyle/>
          <a:p>
            <a:r>
              <a:rPr kumimoji="1" lang="en-US" altLang="ja-JP" dirty="0" err="1" smtClean="0"/>
              <a:t>Metallicity</a:t>
            </a:r>
            <a:r>
              <a:rPr kumimoji="1" lang="en-US" altLang="ja-JP" dirty="0" smtClean="0"/>
              <a:t> Evolution : Yes/No?</a:t>
            </a:r>
            <a:endParaRPr kumimoji="1" lang="ja-JP" altLang="en-US" dirty="0"/>
          </a:p>
        </p:txBody>
      </p:sp>
      <p:pic>
        <p:nvPicPr>
          <p:cNvPr id="6" name="Picture 2" descr="C:\Users\motohara\Desktop\fg3_on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357264"/>
            <a:ext cx="3875441" cy="381642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248205" y="6173688"/>
            <a:ext cx="885179" cy="369332"/>
          </a:xfrm>
          <a:prstGeom prst="rect">
            <a:avLst/>
          </a:prstGeom>
          <a:noFill/>
        </p:spPr>
        <p:txBody>
          <a:bodyPr wrap="none" rtlCol="0">
            <a:spAutoFit/>
          </a:bodyPr>
          <a:lstStyle/>
          <a:p>
            <a:r>
              <a:rPr kumimoji="1" lang="en-US" altLang="ja-JP" dirty="0" smtClean="0"/>
              <a:t>Erb+06</a:t>
            </a:r>
            <a:endParaRPr kumimoji="1" lang="ja-JP" alt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669"/>
          <a:stretch/>
        </p:blipFill>
        <p:spPr bwMode="auto">
          <a:xfrm>
            <a:off x="4503643" y="2308515"/>
            <a:ext cx="4228961" cy="382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正方形/長方形 8"/>
          <p:cNvSpPr/>
          <p:nvPr/>
        </p:nvSpPr>
        <p:spPr>
          <a:xfrm>
            <a:off x="6858342" y="6173688"/>
            <a:ext cx="1802096" cy="369332"/>
          </a:xfrm>
          <a:prstGeom prst="rect">
            <a:avLst/>
          </a:prstGeom>
        </p:spPr>
        <p:txBody>
          <a:bodyPr wrap="none">
            <a:spAutoFit/>
          </a:bodyPr>
          <a:lstStyle/>
          <a:p>
            <a:r>
              <a:rPr lang="en-US" altLang="ja-JP" dirty="0" smtClean="0"/>
              <a:t>Hayashi, KM+09 </a:t>
            </a:r>
            <a:endParaRPr lang="ja-JP" altLang="en-US" dirty="0"/>
          </a:p>
        </p:txBody>
      </p:sp>
    </p:spTree>
    <p:extLst>
      <p:ext uri="{BB962C8B-B14F-4D97-AF65-F5344CB8AC3E}">
        <p14:creationId xmlns:p14="http://schemas.microsoft.com/office/powerpoint/2010/main" val="314970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39552" y="2675467"/>
            <a:ext cx="3791537" cy="3450696"/>
          </a:xfrm>
        </p:spPr>
        <p:txBody>
          <a:bodyPr/>
          <a:lstStyle/>
          <a:p>
            <a:r>
              <a:rPr lang="en-US" altLang="ja-JP" dirty="0" smtClean="0"/>
              <a:t>M-Z relation becomes universal when </a:t>
            </a:r>
            <a:r>
              <a:rPr lang="en-US" altLang="ja-JP" dirty="0"/>
              <a:t>n</a:t>
            </a:r>
            <a:r>
              <a:rPr kumimoji="1" lang="en-US" altLang="ja-JP" dirty="0" smtClean="0"/>
              <a:t>ormalization by SFR?</a:t>
            </a:r>
          </a:p>
          <a:p>
            <a:r>
              <a:rPr lang="ja-JP" altLang="en-US" dirty="0" smtClean="0"/>
              <a:t>他のパラメータは？</a:t>
            </a:r>
            <a:endParaRPr lang="en-US" altLang="ja-JP" dirty="0" smtClean="0"/>
          </a:p>
          <a:p>
            <a:pPr lvl="1"/>
            <a:r>
              <a:rPr lang="en-US" altLang="ja-JP" dirty="0" smtClean="0"/>
              <a:t>SFR</a:t>
            </a:r>
            <a:r>
              <a:rPr lang="ja-JP" altLang="en-US" dirty="0" smtClean="0"/>
              <a:t>面密度</a:t>
            </a:r>
            <a:endParaRPr lang="en-US" altLang="ja-JP" dirty="0" smtClean="0"/>
          </a:p>
          <a:p>
            <a:pPr lvl="1"/>
            <a:r>
              <a:rPr kumimoji="1" lang="ja-JP" altLang="en-US" dirty="0"/>
              <a:t>分子</a:t>
            </a:r>
            <a:r>
              <a:rPr kumimoji="1" lang="ja-JP" altLang="en-US" dirty="0" smtClean="0"/>
              <a:t>ガス密度</a:t>
            </a:r>
            <a:endParaRPr kumimoji="1" lang="ja-JP" altLang="en-US" dirty="0"/>
          </a:p>
        </p:txBody>
      </p:sp>
      <p:sp>
        <p:nvSpPr>
          <p:cNvPr id="3" name="タイトル 2"/>
          <p:cNvSpPr>
            <a:spLocks noGrp="1"/>
          </p:cNvSpPr>
          <p:nvPr>
            <p:ph type="title"/>
          </p:nvPr>
        </p:nvSpPr>
        <p:spPr/>
        <p:txBody>
          <a:bodyPr/>
          <a:lstStyle/>
          <a:p>
            <a:r>
              <a:rPr kumimoji="1" lang="en-US" altLang="ja-JP" dirty="0" smtClean="0"/>
              <a:t>Universal </a:t>
            </a:r>
            <a:r>
              <a:rPr kumimoji="1" lang="en-US" altLang="ja-JP" dirty="0" err="1" smtClean="0"/>
              <a:t>Funamental</a:t>
            </a:r>
            <a:r>
              <a:rPr kumimoji="1" lang="en-US" altLang="ja-JP" dirty="0" smtClean="0"/>
              <a:t> Plane?</a:t>
            </a:r>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050" y="2405451"/>
            <a:ext cx="4784458" cy="4047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380312" y="6314628"/>
            <a:ext cx="1500732" cy="369332"/>
          </a:xfrm>
          <a:prstGeom prst="rect">
            <a:avLst/>
          </a:prstGeom>
          <a:noFill/>
        </p:spPr>
        <p:txBody>
          <a:bodyPr wrap="none" rtlCol="0">
            <a:spAutoFit/>
          </a:bodyPr>
          <a:lstStyle/>
          <a:p>
            <a:r>
              <a:rPr lang="en-US" altLang="ja-JP" dirty="0" smtClean="0"/>
              <a:t>Mannucci+10</a:t>
            </a:r>
            <a:endParaRPr kumimoji="1" lang="ja-JP" altLang="en-US" dirty="0"/>
          </a:p>
        </p:txBody>
      </p:sp>
    </p:spTree>
    <p:extLst>
      <p:ext uri="{BB962C8B-B14F-4D97-AF65-F5344CB8AC3E}">
        <p14:creationId xmlns:p14="http://schemas.microsoft.com/office/powerpoint/2010/main" val="47577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kumimoji="1" lang="en-US" altLang="ja-JP" dirty="0" smtClean="0"/>
              <a:t>Velocity Field</a:t>
            </a:r>
          </a:p>
          <a:p>
            <a:pPr lvl="1"/>
            <a:r>
              <a:rPr lang="en-US" altLang="ja-JP" dirty="0" smtClean="0"/>
              <a:t>Rotation</a:t>
            </a:r>
          </a:p>
          <a:p>
            <a:pPr lvl="1"/>
            <a:r>
              <a:rPr kumimoji="1" lang="en-US" altLang="ja-JP" dirty="0" smtClean="0"/>
              <a:t>Dispersion</a:t>
            </a:r>
          </a:p>
          <a:p>
            <a:r>
              <a:rPr lang="en-US" altLang="ja-JP" dirty="0" err="1" smtClean="0"/>
              <a:t>Metallicity</a:t>
            </a:r>
            <a:r>
              <a:rPr lang="en-US" altLang="ja-JP" dirty="0" smtClean="0"/>
              <a:t> Gradient</a:t>
            </a:r>
          </a:p>
          <a:p>
            <a:r>
              <a:rPr lang="ja-JP" altLang="en-US" dirty="0"/>
              <a:t>できるのか</a:t>
            </a:r>
            <a:r>
              <a:rPr lang="ja-JP" altLang="en-US" dirty="0" smtClean="0"/>
              <a:t>？</a:t>
            </a:r>
            <a:r>
              <a:rPr lang="en-US" altLang="ja-JP" dirty="0" smtClean="0"/>
              <a:t>(Akiyama, Nishimura’s talk?)</a:t>
            </a:r>
          </a:p>
          <a:p>
            <a:r>
              <a:rPr kumimoji="1" lang="ja-JP" altLang="en-US" dirty="0"/>
              <a:t>できないときはどう</a:t>
            </a:r>
            <a:r>
              <a:rPr kumimoji="1" lang="ja-JP" altLang="en-US" dirty="0" smtClean="0"/>
              <a:t>する？</a:t>
            </a:r>
            <a:endParaRPr kumimoji="1" lang="ja-JP" altLang="en-US" dirty="0"/>
          </a:p>
        </p:txBody>
      </p:sp>
      <p:sp>
        <p:nvSpPr>
          <p:cNvPr id="3" name="タイトル 2"/>
          <p:cNvSpPr>
            <a:spLocks noGrp="1"/>
          </p:cNvSpPr>
          <p:nvPr>
            <p:ph type="title"/>
          </p:nvPr>
        </p:nvSpPr>
        <p:spPr/>
        <p:txBody>
          <a:bodyPr/>
          <a:lstStyle/>
          <a:p>
            <a:r>
              <a:rPr lang="en-US" altLang="ja-JP" dirty="0" smtClean="0"/>
              <a:t>Multi-Object IFU is Preferable</a:t>
            </a:r>
            <a:endParaRPr kumimoji="1" lang="ja-JP" altLang="en-US" dirty="0"/>
          </a:p>
        </p:txBody>
      </p:sp>
    </p:spTree>
    <p:extLst>
      <p:ext uri="{BB962C8B-B14F-4D97-AF65-F5344CB8AC3E}">
        <p14:creationId xmlns:p14="http://schemas.microsoft.com/office/powerpoint/2010/main" val="2898859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387</TotalTime>
  <Words>827</Words>
  <Application>Microsoft Office PowerPoint</Application>
  <PresentationFormat>画面に合わせる (4:3)</PresentationFormat>
  <Paragraphs>156</Paragraphs>
  <Slides>22</Slides>
  <Notes>5</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ウェーブ</vt:lpstr>
      <vt:lpstr>Wide-Field Imaging/Spectroscopyで探る遠方・近傍での銀河形成</vt:lpstr>
      <vt:lpstr>Origin of Hubble Sequence</vt:lpstr>
      <vt:lpstr>PowerPoint プレゼンテーション</vt:lpstr>
      <vt:lpstr>Morphology and Kinematics</vt:lpstr>
      <vt:lpstr>Bar First?</vt:lpstr>
      <vt:lpstr>In Rest Opitcal…</vt:lpstr>
      <vt:lpstr>Metallicity Evolution : Yes/No?</vt:lpstr>
      <vt:lpstr>Universal Funamental Plane?</vt:lpstr>
      <vt:lpstr>Multi-Object IFU is Preferable</vt:lpstr>
      <vt:lpstr>(Obs. 1) GLAO MOS Slit-Scan Survey </vt:lpstr>
      <vt:lpstr>Cold Accretion</vt:lpstr>
      <vt:lpstr>Cold Accretion Model</vt:lpstr>
      <vt:lpstr>Difficulties in Observing Cold Accretion</vt:lpstr>
      <vt:lpstr>(Obs 2) Testing Cold Accretion Model (Original Proposal by M. Ouchi for SWIMS/TAO)</vt:lpstr>
      <vt:lpstr>近傍銀河観測はありか？</vt:lpstr>
      <vt:lpstr>Kennicutt-Schmidt Law</vt:lpstr>
      <vt:lpstr>Nearby Merger : VV254  (Komugi, Tateuchi, KM+12)</vt:lpstr>
      <vt:lpstr>Star Formation in VV254</vt:lpstr>
      <vt:lpstr>K-S Law in VV254</vt:lpstr>
      <vt:lpstr>(Obs 3) Wide-Field Brγ/Paβ Imaging Survey of Nearby Galaxies</vt:lpstr>
      <vt:lpstr>Sensitivity</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Wide-Field Imaging/Spectroscopyで探る銀河の形態・力学進化</dc:title>
  <dc:creator>motohara</dc:creator>
  <cp:lastModifiedBy>motohara</cp:lastModifiedBy>
  <cp:revision>127</cp:revision>
  <dcterms:created xsi:type="dcterms:W3CDTF">2012-10-16T06:52:50Z</dcterms:created>
  <dcterms:modified xsi:type="dcterms:W3CDTF">2012-10-19T02:25:54Z</dcterms:modified>
</cp:coreProperties>
</file>