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2" r:id="rId3"/>
    <p:sldId id="291" r:id="rId4"/>
    <p:sldId id="300" r:id="rId5"/>
    <p:sldId id="301" r:id="rId6"/>
    <p:sldId id="280" r:id="rId7"/>
    <p:sldId id="296" r:id="rId8"/>
    <p:sldId id="265" r:id="rId9"/>
    <p:sldId id="293" r:id="rId10"/>
    <p:sldId id="279" r:id="rId11"/>
    <p:sldId id="284" r:id="rId12"/>
    <p:sldId id="287" r:id="rId13"/>
    <p:sldId id="299" r:id="rId14"/>
    <p:sldId id="289" r:id="rId15"/>
    <p:sldId id="298" r:id="rId16"/>
    <p:sldId id="264" r:id="rId17"/>
    <p:sldId id="294" r:id="rId1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07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C7E42-7989-8143-8BA6-7DEBB2D1C0F3}" type="datetimeFigureOut">
              <a:rPr lang="ja-JP" altLang="en-US" smtClean="0"/>
              <a:t>12.10.17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59724-78D8-B24A-BE4B-CDEE6247E23A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C9018-C518-BA43-AEB5-605933FFF9FE}" type="datetimeFigureOut">
              <a:rPr lang="ja-JP" altLang="en-US" smtClean="0"/>
              <a:pPr/>
              <a:t>12.10.17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4FD2A-91F3-1942-A25C-48005B6196F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883DC-A610-1240-A351-8A6EB544ADB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oj.org/Projects/newdev/intmtg/20110428/index.html" TargetMode="External"/><Relationship Id="rId4" Type="http://schemas.openxmlformats.org/officeDocument/2006/relationships/hyperlink" Target="http://www.naoj.org/Projects/newdev/intmtg/20101222/index.html" TargetMode="External"/><Relationship Id="rId5" Type="http://schemas.openxmlformats.org/officeDocument/2006/relationships/hyperlink" Target="http://www.naoj.org/Projects/newdev/intmtg/20101118/index.html" TargetMode="External"/><Relationship Id="rId6" Type="http://schemas.openxmlformats.org/officeDocument/2006/relationships/hyperlink" Target="http://www.naoj.org/Projects/newdev/intmtg/20100929/index.html" TargetMode="External"/><Relationship Id="rId7" Type="http://schemas.openxmlformats.org/officeDocument/2006/relationships/hyperlink" Target="http://www.naoj.org/Projects/newdev/intmtg/20100831/index.html" TargetMode="External"/><Relationship Id="rId8" Type="http://schemas.openxmlformats.org/officeDocument/2006/relationships/hyperlink" Target="http://www.naoj.org/Projects/newdev/intmtg/20100819/index.html" TargetMode="External"/><Relationship Id="rId9" Type="http://schemas.openxmlformats.org/officeDocument/2006/relationships/hyperlink" Target="http://www.naoj.org/Projects/newdev/intmtg/20100805/index.html" TargetMode="External"/><Relationship Id="rId10" Type="http://schemas.openxmlformats.org/officeDocument/2006/relationships/hyperlink" Target="http://www.naoj.org/Projects/newdev/intmtg/20100426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oj.org/Projects/newdev/intmtg/20120605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oj.org/Projects/newdev/instws201202/index.html" TargetMode="External"/><Relationship Id="rId4" Type="http://schemas.openxmlformats.org/officeDocument/2006/relationships/hyperlink" Target="http://www.naoj.org/Projects/newdev/ws11b/index.html" TargetMode="External"/><Relationship Id="rId5" Type="http://schemas.openxmlformats.org/officeDocument/2006/relationships/hyperlink" Target="http://www.naoj.org/Projects/newdev/ws11a/index.html" TargetMode="External"/><Relationship Id="rId6" Type="http://schemas.openxmlformats.org/officeDocument/2006/relationships/hyperlink" Target="http://optik2.mtk.nao.ac.jp/SubaruUM/2010/FutureInst.html" TargetMode="External"/><Relationship Id="rId7" Type="http://schemas.openxmlformats.org/officeDocument/2006/relationships/hyperlink" Target="http://www.naoj.org/Projects/newdev/pfsws201012/pfsws20101209.html" TargetMode="External"/><Relationship Id="rId8" Type="http://schemas.openxmlformats.org/officeDocument/2006/relationships/hyperlink" Target="http://www.naoj.org/Projects/newdev/ws10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oj.org/Projects/newdev/instws201212/index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GLAO</a:t>
            </a:r>
            <a:r>
              <a:rPr lang="ja-JP" altLang="en-US" dirty="0" smtClean="0"/>
              <a:t>計画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6980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早野裕（国立天文台ハワイ観測所）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次世代</a:t>
            </a:r>
            <a:r>
              <a:rPr lang="en-US" altLang="ja-JP" dirty="0" smtClean="0">
                <a:solidFill>
                  <a:schemeClr val="tx1"/>
                </a:solidFill>
              </a:rPr>
              <a:t>AO</a:t>
            </a:r>
            <a:r>
              <a:rPr lang="ja-JP" altLang="en-US" dirty="0" smtClean="0">
                <a:solidFill>
                  <a:schemeClr val="tx1"/>
                </a:solidFill>
              </a:rPr>
              <a:t>検討ワーキンググループ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岩田生、大屋真、美濃和陽典、児玉忠恭、高見英樹、寺田宏、臼田知史、西村徹郎、家正則、服部雅之、服部尭、友野大悟、田中壱、瀧浦晃基、高遠徳尚、大橋永芳、有本信雄（国立天文台）、秋山正幸、大野良人（東北大）、本原顕太郎（東大理センター）、田村直之（東大</a:t>
            </a:r>
            <a:r>
              <a:rPr lang="en-US" altLang="ja-JP" dirty="0" smtClean="0">
                <a:solidFill>
                  <a:schemeClr val="tx1"/>
                </a:solidFill>
              </a:rPr>
              <a:t>IPMU</a:t>
            </a:r>
            <a:r>
              <a:rPr lang="ja-JP" altLang="en-US" dirty="0" smtClean="0">
                <a:solidFill>
                  <a:schemeClr val="tx1"/>
                </a:solidFill>
              </a:rPr>
              <a:t>）、渡辺誠（北大</a:t>
            </a:r>
            <a:r>
              <a:rPr lang="ja-JP" altLang="en-US" dirty="0" smtClean="0">
                <a:solidFill>
                  <a:schemeClr val="tx1"/>
                </a:solidFill>
              </a:rPr>
              <a:t>）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561"/>
            <a:ext cx="4191548" cy="543527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548" y="650561"/>
            <a:ext cx="4952452" cy="5498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0473" y="2555764"/>
            <a:ext cx="441146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ja-JP" altLang="en-US" sz="1000" dirty="0" smtClean="0"/>
              <a:t>麻衣</a:t>
            </a:r>
            <a:endParaRPr kumimoji="1" lang="ja-JP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753049" y="6258988"/>
            <a:ext cx="549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</a:t>
            </a:r>
            <a:r>
              <a:rPr lang="en-US" altLang="ja-JP" dirty="0" err="1"/>
              <a:t>www.naoj.org/Projects/newdev/ngao/index.html</a:t>
            </a:r>
            <a:endParaRPr kumimoji="1" lang="ja-JP" alt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Science cases (workshop in Sep. 2011) </a:t>
            </a:r>
            <a:endParaRPr lang="ja-JP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6839" y="1336870"/>
          <a:ext cx="8573015" cy="5181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8242"/>
                <a:gridCol w="1177123"/>
                <a:gridCol w="1920569"/>
                <a:gridCol w="1138555"/>
                <a:gridCol w="1215691"/>
                <a:gridCol w="1432835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Science target 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sz="1400" kern="1200" dirty="0" err="1" smtClean="0"/>
                        <a:t>λ</a:t>
                      </a:r>
                      <a:r>
                        <a:rPr kumimoji="1" lang="en-US" sz="1400" kern="1200" dirty="0" smtClean="0"/>
                        <a:t> Range</a:t>
                      </a:r>
                      <a:r>
                        <a:rPr kumimoji="1" lang="en-US" sz="1400" kern="1200" baseline="0" dirty="0" smtClean="0"/>
                        <a:t> (</a:t>
                      </a:r>
                      <a:r>
                        <a:rPr kumimoji="1" lang="en-US" sz="1400" kern="1200" baseline="0" dirty="0" err="1" smtClean="0"/>
                        <a:t>μm</a:t>
                      </a:r>
                      <a:r>
                        <a:rPr kumimoji="1" lang="en-US" sz="1400" kern="1200" baseline="0" dirty="0" smtClean="0"/>
                        <a:t>)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/>
                        <a:t>Obs.</a:t>
                      </a:r>
                      <a:r>
                        <a:rPr kumimoji="1" lang="en-US" altLang="ja-JP" sz="1400" kern="1200" baseline="0" dirty="0" smtClean="0"/>
                        <a:t> mode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sz="1400" kern="1200" dirty="0" err="1" smtClean="0"/>
                        <a:t>FoV</a:t>
                      </a:r>
                      <a:r>
                        <a:rPr kumimoji="1" lang="en-US" sz="1400" kern="1200" baseline="0" dirty="0" smtClean="0"/>
                        <a:t> (</a:t>
                      </a:r>
                      <a:r>
                        <a:rPr kumimoji="1" lang="en-US" sz="1400" kern="1200" baseline="0" dirty="0" err="1" smtClean="0"/>
                        <a:t>arcmin</a:t>
                      </a:r>
                      <a:r>
                        <a:rPr kumimoji="1" lang="en-US" sz="1400" kern="1200" baseline="0" dirty="0" smtClean="0"/>
                        <a:t>)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AO type 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sz="1200" kern="1200" dirty="0" smtClean="0"/>
                        <a:t>Sp. Res. [“] (Band) </a:t>
                      </a: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400" kern="1200" dirty="0" err="1" smtClean="0"/>
                        <a:t>z</a:t>
                      </a:r>
                      <a:r>
                        <a:rPr kumimoji="1" lang="en-US" sz="1400" kern="1200" dirty="0" smtClean="0"/>
                        <a:t> ~ 7 LAE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1.0-1.8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NB image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&gt;100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GLAO</a:t>
                      </a:r>
                      <a:endParaRPr kumimoji="1" lang="en-US" altLang="ja-JP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0.2 (K)</a:t>
                      </a:r>
                      <a:endParaRPr kumimoji="1" lang="en-US" altLang="ja-JP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400" kern="1200" dirty="0" err="1" smtClean="0"/>
                        <a:t>z</a:t>
                      </a:r>
                      <a:r>
                        <a:rPr kumimoji="1" lang="en-US" sz="1400" kern="1200" dirty="0" smtClean="0"/>
                        <a:t> ~ 2 galaxies 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0.9-2.5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NB</a:t>
                      </a:r>
                      <a:r>
                        <a:rPr kumimoji="1" lang="en-US" altLang="ja-JP" sz="1400" baseline="0" dirty="0" smtClean="0"/>
                        <a:t> image/ IFU (~2000)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&gt;100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GLAO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0.1 – 0.2 (K)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cluster environment galaxies</a:t>
                      </a:r>
                      <a:br>
                        <a:rPr kumimoji="1" lang="en-US" sz="1400" kern="1200" dirty="0" smtClean="0"/>
                      </a:br>
                      <a:r>
                        <a:rPr kumimoji="1" lang="en-US" sz="1400" kern="1200" dirty="0" smtClean="0"/>
                        <a:t>0.5 &lt; </a:t>
                      </a:r>
                      <a:r>
                        <a:rPr kumimoji="1" lang="en-US" sz="1400" kern="1200" dirty="0" err="1" smtClean="0"/>
                        <a:t>z</a:t>
                      </a:r>
                      <a:r>
                        <a:rPr kumimoji="1" lang="en-US" sz="1400" kern="1200" dirty="0" smtClean="0"/>
                        <a:t> &lt; 2.5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0.9-2.5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NB</a:t>
                      </a:r>
                      <a:r>
                        <a:rPr kumimoji="1" lang="en-US" altLang="ja-JP" sz="1400" baseline="0" dirty="0" smtClean="0"/>
                        <a:t> image/ BB image/ IFU (~2500)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50-100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/>
                        <a:t>GLAO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0.2 (K)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GC astrometry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K-band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BB</a:t>
                      </a:r>
                      <a:r>
                        <a:rPr kumimoji="1" lang="en-US" altLang="ja-JP" sz="1400" baseline="0" dirty="0" smtClean="0"/>
                        <a:t> image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100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GLAO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0.15 - 0.2 (K) 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GC globular cluster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0.9-2.5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BB image/MOS (~2500)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100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kern="1200" dirty="0" smtClean="0"/>
                        <a:t>GLAO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kern="1200" dirty="0" smtClean="0"/>
                        <a:t>0.2 (K), 0.4(J)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400" kern="1200" dirty="0" err="1" smtClean="0"/>
                        <a:t>z</a:t>
                      </a:r>
                      <a:r>
                        <a:rPr kumimoji="1" lang="en-US" sz="1400" kern="1200" dirty="0" smtClean="0"/>
                        <a:t> &gt; 4 LBG outflow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1.1-2.5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MOS (&gt;2000)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&gt;100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GLAO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kern="1200" dirty="0" smtClean="0"/>
                        <a:t>0.1 (K)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400" kern="1200" dirty="0" err="1" smtClean="0"/>
                        <a:t>z</a:t>
                      </a:r>
                      <a:r>
                        <a:rPr kumimoji="1" lang="en-US" sz="1400" kern="1200" dirty="0" smtClean="0"/>
                        <a:t> ~ 3 LAE outflow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1.1-2.5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MOS</a:t>
                      </a:r>
                      <a:r>
                        <a:rPr kumimoji="1" lang="en-US" altLang="ja-JP" sz="1400" baseline="0" dirty="0" smtClean="0"/>
                        <a:t> (&gt;500)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&gt;16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MCAO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0.2 (K)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400" kern="1200" dirty="0" err="1" smtClean="0"/>
                        <a:t>exosolar</a:t>
                      </a:r>
                      <a:r>
                        <a:rPr kumimoji="1" lang="en-US" sz="1400" kern="1200" dirty="0" smtClean="0"/>
                        <a:t> planets 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0.9-2.5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BB</a:t>
                      </a:r>
                      <a:r>
                        <a:rPr kumimoji="1" lang="en-US" altLang="ja-JP" sz="1400" baseline="0" dirty="0" smtClean="0"/>
                        <a:t> image/ MOS (~2000)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&gt;4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MCAO/MOAO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&lt; 0.1 (K)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kern="1200" dirty="0" smtClean="0"/>
                        <a:t>nearby galaxies IMF</a:t>
                      </a:r>
                      <a:endParaRPr kumimoji="1" lang="ja-JP" alt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0.9-2.5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BB</a:t>
                      </a:r>
                      <a:r>
                        <a:rPr kumimoji="1" lang="en-US" altLang="ja-JP" sz="1400" baseline="0" dirty="0" smtClean="0"/>
                        <a:t> image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&gt;30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kern="1200" dirty="0" smtClean="0"/>
                        <a:t>MCAO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kern="1200" dirty="0" smtClean="0"/>
                        <a:t>&lt; 0.05 (K)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SFR Jets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[</a:t>
                      </a:r>
                      <a:r>
                        <a:rPr kumimoji="1" lang="en-US" altLang="ja-JP" sz="1400" dirty="0" err="1" smtClean="0"/>
                        <a:t>FeII</a:t>
                      </a:r>
                      <a:r>
                        <a:rPr kumimoji="1" lang="en-US" altLang="ja-JP" sz="1400" dirty="0" smtClean="0"/>
                        <a:t>]</a:t>
                      </a:r>
                      <a:r>
                        <a:rPr kumimoji="1" lang="en-US" altLang="ja-JP" sz="1400" baseline="0" dirty="0" smtClean="0"/>
                        <a:t>, H2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NB image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100</a:t>
                      </a:r>
                      <a:r>
                        <a:rPr kumimoji="1" lang="en-US" altLang="ja-JP" sz="1400" baseline="0" dirty="0" smtClean="0"/>
                        <a:t> and 2-3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GLAO / MCAO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0.2 / 0.06 (K)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ULIRG / dual AGN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2-5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K,</a:t>
                      </a:r>
                      <a:r>
                        <a:rPr kumimoji="1" lang="en-US" altLang="ja-JP" sz="1400" baseline="0" dirty="0" smtClean="0"/>
                        <a:t> L image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ASM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400" kern="1200" dirty="0" smtClean="0"/>
                        <a:t>0.1 - 0.2 (K, L)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400" kern="1200" dirty="0" err="1" smtClean="0"/>
                        <a:t>z</a:t>
                      </a:r>
                      <a:r>
                        <a:rPr kumimoji="1" lang="en-US" sz="1400" kern="1200" dirty="0" smtClean="0"/>
                        <a:t> &gt; 4 LAB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0.6-1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MOS</a:t>
                      </a:r>
                      <a:r>
                        <a:rPr kumimoji="1" lang="en-US" altLang="ja-JP" sz="1400" baseline="0" dirty="0" smtClean="0"/>
                        <a:t> (~2000)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2- 30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kern="1200" dirty="0" smtClean="0"/>
                        <a:t>Optical AO 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kern="1200" dirty="0" smtClean="0"/>
                        <a:t>0.1 - 0.3 (opt) </a:t>
                      </a:r>
                      <a:endParaRPr lang="en-US" sz="14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98091" y="6488668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Summarized by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Iwata</a:t>
            </a:r>
            <a:endParaRPr kumimoji="1" lang="ja-JP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D56-B36C-7F49-AFBE-DD2C3D4C00BB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383"/>
            <a:ext cx="9144000" cy="587894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2288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レーザー光源（</a:t>
            </a:r>
            <a:r>
              <a:rPr lang="en-US" altLang="ja-JP" dirty="0" smtClean="0"/>
              <a:t>20W</a:t>
            </a:r>
            <a:r>
              <a:rPr lang="ja-JP" altLang="en-US" dirty="0" smtClean="0"/>
              <a:t>級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3750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947" y="12957"/>
            <a:ext cx="4646529" cy="683208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T_DSM_at_Microgate.jpg"/>
          <p:cNvPicPr>
            <a:picLocks noChangeAspect="1"/>
          </p:cNvPicPr>
          <p:nvPr/>
        </p:nvPicPr>
        <p:blipFill>
          <a:blip r:embed="rId2"/>
          <a:srcRect l="13316" t="11290" b="25185"/>
          <a:stretch>
            <a:fillRect/>
          </a:stretch>
        </p:blipFill>
        <p:spPr>
          <a:xfrm>
            <a:off x="465406" y="1123877"/>
            <a:ext cx="5699004" cy="5568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2734" y="5335425"/>
            <a:ext cx="172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Thin shell mirror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98503" y="5869955"/>
            <a:ext cx="267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Thin shell supporting foam</a:t>
            </a:r>
            <a:endParaRPr kumimoji="1" lang="ja-JP" alt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>
            <a:off x="4354131" y="5520093"/>
            <a:ext cx="2044373" cy="534528"/>
          </a:xfrm>
          <a:prstGeom prst="straightConnector1">
            <a:avLst/>
          </a:prstGeom>
          <a:ln w="28575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rot="10800000">
            <a:off x="4419600" y="5410201"/>
            <a:ext cx="1943134" cy="109891"/>
          </a:xfrm>
          <a:prstGeom prst="straightConnector1">
            <a:avLst/>
          </a:prstGeom>
          <a:ln w="28575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72585" y="4940177"/>
            <a:ext cx="164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Reference plate</a:t>
            </a:r>
            <a:endParaRPr kumimoji="1" lang="ja-JP" altLang="en-US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rot="10800000" flipV="1">
            <a:off x="5562601" y="5124842"/>
            <a:ext cx="809985" cy="56757"/>
          </a:xfrm>
          <a:prstGeom prst="straightConnector1">
            <a:avLst/>
          </a:prstGeom>
          <a:ln w="28575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75259" y="4570845"/>
            <a:ext cx="108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Actuators</a:t>
            </a:r>
            <a:endParaRPr kumimoji="1" lang="ja-JP" altLang="en-US" dirty="0"/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rot="10800000" flipV="1">
            <a:off x="4937275" y="4755510"/>
            <a:ext cx="1437985" cy="370921"/>
          </a:xfrm>
          <a:prstGeom prst="straightConnector1">
            <a:avLst/>
          </a:prstGeom>
          <a:ln w="2857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85110" y="4188555"/>
            <a:ext cx="152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Actuator plate</a:t>
            </a:r>
            <a:endParaRPr kumimoji="1" lang="ja-JP" altLang="en-US" dirty="0"/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rot="10800000" flipV="1">
            <a:off x="4724400" y="4373220"/>
            <a:ext cx="1660710" cy="503579"/>
          </a:xfrm>
          <a:prstGeom prst="straightConnector1">
            <a:avLst/>
          </a:prstGeom>
          <a:ln w="2857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07920" y="2552718"/>
            <a:ext cx="194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Control electronics</a:t>
            </a:r>
            <a:endParaRPr kumimoji="1" lang="ja-JP" altLang="en-US" dirty="0"/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rot="10800000" flipV="1">
            <a:off x="4419602" y="2737384"/>
            <a:ext cx="1988319" cy="184666"/>
          </a:xfrm>
          <a:prstGeom prst="straightConnector1">
            <a:avLst/>
          </a:prstGeom>
          <a:ln w="2857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27529" y="1192132"/>
            <a:ext cx="2627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Interface cables</a:t>
            </a:r>
          </a:p>
          <a:p>
            <a:r>
              <a:rPr kumimoji="1" lang="en-US" altLang="ja-JP" dirty="0" smtClean="0"/>
              <a:t>(Power, Network, coolant)</a:t>
            </a:r>
            <a:endParaRPr kumimoji="1" lang="ja-JP" altLang="en-US" dirty="0"/>
          </a:p>
        </p:txBody>
      </p:sp>
      <p:cxnSp>
        <p:nvCxnSpPr>
          <p:cNvPr id="37" name="Straight Arrow Connector 36"/>
          <p:cNvCxnSpPr>
            <a:stCxn id="35" idx="1"/>
          </p:cNvCxnSpPr>
          <p:nvPr/>
        </p:nvCxnSpPr>
        <p:spPr>
          <a:xfrm rot="10800000">
            <a:off x="5999889" y="1376798"/>
            <a:ext cx="427640" cy="138500"/>
          </a:xfrm>
          <a:prstGeom prst="straightConnector1">
            <a:avLst/>
          </a:prstGeom>
          <a:ln w="2857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95975" y="3304279"/>
            <a:ext cx="278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Hexapods </a:t>
            </a:r>
            <a:r>
              <a:rPr kumimoji="1" lang="en-US" altLang="ja-JP" smtClean="0"/>
              <a:t>will be </a:t>
            </a:r>
            <a:r>
              <a:rPr kumimoji="1" lang="en-US" altLang="ja-JP" dirty="0" smtClean="0"/>
              <a:t>located </a:t>
            </a:r>
            <a:r>
              <a:rPr lang="en-US" altLang="ja-JP" dirty="0" smtClean="0"/>
              <a:t>around control electronics.</a:t>
            </a:r>
            <a:endParaRPr kumimoji="1" lang="en-US" altLang="ja-JP" dirty="0" smtClean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可変副鏡（</a:t>
            </a:r>
            <a:r>
              <a:rPr lang="en-US" altLang="ja-JP" dirty="0" smtClean="0"/>
              <a:t>VLT</a:t>
            </a:r>
            <a:r>
              <a:rPr lang="ja-JP" altLang="en-US" dirty="0" smtClean="0"/>
              <a:t>用）</a:t>
            </a:r>
            <a:endParaRPr lang="ja-JP" alt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予算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dirty="0" smtClean="0"/>
              <a:t>推定総費用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GLAO</a:t>
            </a:r>
            <a:r>
              <a:rPr lang="ja-JP" altLang="en-US" dirty="0" smtClean="0"/>
              <a:t>：</a:t>
            </a:r>
            <a:r>
              <a:rPr lang="en-US" altLang="ja-JP" dirty="0" smtClean="0"/>
              <a:t>46</a:t>
            </a:r>
            <a:r>
              <a:rPr lang="ja-JP" altLang="en-US" dirty="0" smtClean="0"/>
              <a:t>億円（コストダウンを目指す）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装置：</a:t>
            </a:r>
            <a:r>
              <a:rPr lang="en-US" altLang="ja-JP" dirty="0" smtClean="0"/>
              <a:t>10〜15</a:t>
            </a:r>
            <a:r>
              <a:rPr lang="ja-JP" altLang="en-US" dirty="0" smtClean="0"/>
              <a:t>億円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ハワイ観測所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所長留置金（</a:t>
            </a:r>
            <a:r>
              <a:rPr lang="en-US" altLang="ja-JP" dirty="0" smtClean="0"/>
              <a:t>2012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新装置開発経費</a:t>
            </a:r>
            <a:endParaRPr lang="en-US" altLang="ja-JP" dirty="0" smtClean="0"/>
          </a:p>
          <a:p>
            <a:r>
              <a:rPr lang="ja-JP" altLang="en-US" dirty="0" smtClean="0"/>
              <a:t>科研費基盤研究</a:t>
            </a:r>
            <a:r>
              <a:rPr lang="en-US" altLang="ja-JP" dirty="0" smtClean="0"/>
              <a:t>S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2013〜2016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LGSAO188</a:t>
            </a:r>
            <a:r>
              <a:rPr lang="ja-JP" altLang="en-US" dirty="0" smtClean="0"/>
              <a:t>のレーザーパワーアップ、感度向上、スカイカバレッジ向上</a:t>
            </a:r>
            <a:endParaRPr lang="en-US" altLang="ja-JP" dirty="0" smtClean="0"/>
          </a:p>
          <a:p>
            <a:r>
              <a:rPr lang="ja-JP" altLang="en-US" dirty="0" smtClean="0"/>
              <a:t>大型科研費申請（</a:t>
            </a:r>
            <a:r>
              <a:rPr lang="en-US" altLang="ja-JP" dirty="0" smtClean="0"/>
              <a:t>2014〜2018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キーサイエンスをどうするか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新学術領域（研究体制、領域設定をどうするか）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特別推進研究（予算総額十分か）</a:t>
            </a:r>
            <a:endParaRPr lang="en-US" altLang="ja-JP" dirty="0" smtClean="0"/>
          </a:p>
          <a:p>
            <a:r>
              <a:rPr lang="ja-JP" altLang="en-US" dirty="0" smtClean="0"/>
              <a:t>海外協力（マウナケア、台湾？、韓国？など）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スケジュール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/>
              <a:t>2012</a:t>
            </a:r>
            <a:r>
              <a:rPr lang="en-US" altLang="ja-JP" sz="2400" dirty="0" smtClean="0"/>
              <a:t>  |  2013  |  2014  |  2015  |  2016  |  2017  |  2018  |  2019  | 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392" y="2399543"/>
            <a:ext cx="1341863" cy="338554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</a:rPr>
              <a:t>概念設計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2388" y="2782294"/>
            <a:ext cx="1486884" cy="338554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基本設計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1390227" y="2141731"/>
            <a:ext cx="212676" cy="234560"/>
          </a:xfrm>
          <a:prstGeom prst="triangle">
            <a:avLst/>
          </a:prstGeom>
          <a:solidFill>
            <a:srgbClr val="00009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619776" y="2037180"/>
            <a:ext cx="191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概念設計レビュー</a:t>
            </a:r>
            <a:endParaRPr kumimoji="1" lang="ja-JP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89272" y="3180308"/>
            <a:ext cx="1703732" cy="338554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</a:rPr>
              <a:t>詳細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設計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1653" y="3580822"/>
            <a:ext cx="1796661" cy="338554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製作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1654" y="3982449"/>
            <a:ext cx="2168384" cy="338554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望遠鏡改造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14070" y="4382689"/>
            <a:ext cx="2168384" cy="338554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</a:rPr>
              <a:t>設置・調整・試験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1903" y="4783203"/>
            <a:ext cx="1601121" cy="338554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サイエンス観測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flipV="1">
            <a:off x="7299227" y="4086443"/>
            <a:ext cx="212676" cy="234560"/>
          </a:xfrm>
          <a:prstGeom prst="triangle">
            <a:avLst/>
          </a:prstGeom>
          <a:solidFill>
            <a:srgbClr val="00009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722694" y="3717111"/>
            <a:ext cx="165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ファーストライト</a:t>
            </a:r>
            <a:endParaRPr kumimoji="1" lang="ja-JP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9392" y="5183717"/>
            <a:ext cx="7943062" cy="276999"/>
          </a:xfrm>
          <a:prstGeom prst="rect">
            <a:avLst/>
          </a:prstGeom>
          <a:gradFill flip="none" rotWithShape="1">
            <a:gsLst>
              <a:gs pos="8700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chemeClr val="bg1"/>
                </a:solidFill>
              </a:rPr>
              <a:t>AO188/LGS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446" y="5507676"/>
            <a:ext cx="8369577" cy="276999"/>
          </a:xfrm>
          <a:prstGeom prst="rect">
            <a:avLst/>
          </a:prstGeom>
          <a:gradFill flip="none" rotWithShape="1">
            <a:gsLst>
              <a:gs pos="87000">
                <a:srgbClr val="00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chemeClr val="bg1"/>
                </a:solidFill>
              </a:rPr>
              <a:t>HSC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6272" y="5818061"/>
            <a:ext cx="5126752" cy="276999"/>
          </a:xfrm>
          <a:prstGeom prst="rect">
            <a:avLst/>
          </a:prstGeom>
          <a:gradFill flip="none" rotWithShape="1">
            <a:gsLst>
              <a:gs pos="87000">
                <a:srgbClr val="00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chemeClr val="bg1"/>
                </a:solidFill>
              </a:rPr>
              <a:t>PFS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9215" y="6126913"/>
            <a:ext cx="2003808" cy="276999"/>
          </a:xfrm>
          <a:prstGeom prst="rect">
            <a:avLst/>
          </a:prstGeom>
          <a:gradFill flip="none" rotWithShape="1">
            <a:gsLst>
              <a:gs pos="7100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chemeClr val="bg1"/>
                </a:solidFill>
              </a:rPr>
              <a:t>GLAO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flipV="1">
            <a:off x="4406308" y="2912761"/>
            <a:ext cx="212676" cy="234560"/>
          </a:xfrm>
          <a:prstGeom prst="triangle">
            <a:avLst/>
          </a:prstGeom>
          <a:solidFill>
            <a:srgbClr val="00009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635857" y="2808210"/>
            <a:ext cx="191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詳細設計レビュー</a:t>
            </a:r>
            <a:endParaRPr kumimoji="1" lang="ja-JP" altLang="en-US" dirty="0"/>
          </a:p>
        </p:txBody>
      </p:sp>
      <p:sp>
        <p:nvSpPr>
          <p:cNvPr id="26" name="Isosceles Triangle 25"/>
          <p:cNvSpPr/>
          <p:nvPr/>
        </p:nvSpPr>
        <p:spPr>
          <a:xfrm flipV="1">
            <a:off x="2879510" y="2524021"/>
            <a:ext cx="212676" cy="234560"/>
          </a:xfrm>
          <a:prstGeom prst="triangle">
            <a:avLst/>
          </a:prstGeom>
          <a:solidFill>
            <a:srgbClr val="00009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109059" y="2419470"/>
            <a:ext cx="191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基本</a:t>
            </a:r>
            <a:r>
              <a:rPr kumimoji="1" lang="ja-JP" altLang="en-US" dirty="0" smtClean="0"/>
              <a:t>設計レビュー</a:t>
            </a:r>
            <a:endParaRPr kumimoji="1" lang="ja-JP" alt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このワークショップの議論点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GLAO+</a:t>
            </a:r>
            <a:r>
              <a:rPr lang="ja-JP" altLang="en-US" dirty="0" smtClean="0"/>
              <a:t>赤外線新装置</a:t>
            </a:r>
            <a:endParaRPr lang="en-US" altLang="ja-JP" dirty="0" smtClean="0"/>
          </a:p>
          <a:p>
            <a:pPr lvl="1"/>
            <a:r>
              <a:rPr lang="en-US" dirty="0" smtClean="0"/>
              <a:t>マウナケアはGLAO好適地 </a:t>
            </a:r>
          </a:p>
          <a:p>
            <a:pPr lvl="1"/>
            <a:r>
              <a:rPr lang="en-US" dirty="0" smtClean="0"/>
              <a:t>GLAOはVLT, LBT等が先行しているが、10分角</a:t>
            </a:r>
            <a:r>
              <a:rPr lang="en-US" dirty="0" smtClean="0"/>
              <a:t>以上</a:t>
            </a:r>
            <a:r>
              <a:rPr lang="en-US" dirty="0" smtClean="0"/>
              <a:t>のGLAO付き広視野近赤外線装置はユニーク。</a:t>
            </a:r>
          </a:p>
          <a:p>
            <a:pPr lvl="1"/>
            <a:r>
              <a:rPr lang="en-US" dirty="0" smtClean="0"/>
              <a:t>TMT</a:t>
            </a:r>
            <a:r>
              <a:rPr lang="en-US" dirty="0" smtClean="0"/>
              <a:t>時代におけるすばる望遠鏡の役割として、広視野装置によるサーベイ観測は大きな柱である。</a:t>
            </a:r>
          </a:p>
          <a:p>
            <a:pPr lvl="1"/>
            <a:r>
              <a:rPr lang="en-US" dirty="0" smtClean="0"/>
              <a:t>近赤外線領域での広視野装</a:t>
            </a:r>
            <a:r>
              <a:rPr lang="en-US" dirty="0" smtClean="0"/>
              <a:t>置</a:t>
            </a:r>
            <a:r>
              <a:rPr lang="ja-JP" altLang="en-US" dirty="0" smtClean="0"/>
              <a:t>を持つこと</a:t>
            </a:r>
            <a:r>
              <a:rPr lang="en-US" dirty="0" smtClean="0"/>
              <a:t>は</a:t>
            </a:r>
            <a:r>
              <a:rPr lang="en-US" dirty="0" smtClean="0"/>
              <a:t>、TMTとの連携・相補性という観点からも高い意義がある。</a:t>
            </a:r>
          </a:p>
          <a:p>
            <a:pPr lvl="1"/>
            <a:r>
              <a:rPr lang="en-US" dirty="0" smtClean="0"/>
              <a:t>すばる望遠鏡が2020年代以降も活躍する上で必須な装</a:t>
            </a:r>
            <a:r>
              <a:rPr lang="en-US" dirty="0" smtClean="0"/>
              <a:t>置。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この計画がサイエンスの観点</a:t>
            </a:r>
            <a:r>
              <a:rPr lang="en-US" dirty="0" smtClean="0"/>
              <a:t>からどこまで</a:t>
            </a:r>
            <a:r>
              <a:rPr lang="en-US" dirty="0" smtClean="0"/>
              <a:t>競争力</a:t>
            </a:r>
            <a:r>
              <a:rPr lang="en-US" dirty="0" smtClean="0"/>
              <a:t>があるか</a:t>
            </a:r>
          </a:p>
          <a:p>
            <a:r>
              <a:rPr lang="en-US" dirty="0" smtClean="0"/>
              <a:t>キラーサイエンス</a:t>
            </a:r>
            <a:r>
              <a:rPr lang="en-US" dirty="0" smtClean="0"/>
              <a:t>を設定</a:t>
            </a:r>
            <a:r>
              <a:rPr lang="en-US" dirty="0" smtClean="0"/>
              <a:t>できるか</a:t>
            </a:r>
          </a:p>
          <a:p>
            <a:r>
              <a:rPr lang="en-US" dirty="0" smtClean="0"/>
              <a:t>どれほど</a:t>
            </a:r>
            <a:r>
              <a:rPr lang="en-US" dirty="0" smtClean="0"/>
              <a:t>コミュニティーの支持が得</a:t>
            </a:r>
            <a:r>
              <a:rPr lang="en-US" dirty="0" smtClean="0"/>
              <a:t>られるか</a:t>
            </a:r>
          </a:p>
          <a:p>
            <a:endParaRPr lang="en-US" dirty="0" smtClean="0"/>
          </a:p>
          <a:p>
            <a:r>
              <a:rPr lang="en-US" dirty="0" smtClean="0"/>
              <a:t>戦略枠を目指したサイエンス提案、具体的な期待される成果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はじめに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92" y="1600200"/>
            <a:ext cx="8401708" cy="4525963"/>
          </a:xfrm>
        </p:spPr>
        <p:txBody>
          <a:bodyPr/>
          <a:lstStyle/>
          <a:p>
            <a:r>
              <a:rPr lang="ja-JP" altLang="en-US" dirty="0" smtClean="0"/>
              <a:t>背景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次世代</a:t>
            </a:r>
            <a:r>
              <a:rPr lang="en-US" altLang="ja-JP" dirty="0" smtClean="0"/>
              <a:t>AO</a:t>
            </a:r>
            <a:r>
              <a:rPr lang="ja-JP" altLang="en-US" dirty="0" smtClean="0"/>
              <a:t>、次世代赤外線装置の検討状況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広視野</a:t>
            </a:r>
            <a:r>
              <a:rPr lang="en-US" altLang="ja-JP" dirty="0" smtClean="0"/>
              <a:t>AO</a:t>
            </a:r>
            <a:r>
              <a:rPr lang="ja-JP" altLang="en-US" dirty="0" smtClean="0"/>
              <a:t>（</a:t>
            </a:r>
            <a:r>
              <a:rPr lang="en-US" altLang="ja-JP" dirty="0" smtClean="0"/>
              <a:t>GLAO</a:t>
            </a:r>
            <a:r>
              <a:rPr lang="ja-JP" altLang="en-US" dirty="0" smtClean="0"/>
              <a:t>）</a:t>
            </a:r>
            <a:r>
              <a:rPr lang="en-US" altLang="ja-JP" dirty="0" smtClean="0"/>
              <a:t>+</a:t>
            </a:r>
            <a:r>
              <a:rPr lang="ja-JP" altLang="en-US" dirty="0" smtClean="0"/>
              <a:t>広視野赤外装置計画概要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背景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すばる望遠鏡次期装置計画に対する</a:t>
            </a:r>
            <a:r>
              <a:rPr lang="ja-JP" altLang="en-US" dirty="0" smtClean="0"/>
              <a:t>すばる小委員会提言</a:t>
            </a:r>
            <a:r>
              <a:rPr lang="en-US" altLang="ja-JP" dirty="0" smtClean="0"/>
              <a:t>(2009.3)</a:t>
            </a:r>
          </a:p>
          <a:p>
            <a:pPr lvl="1"/>
            <a:r>
              <a:rPr lang="en-US" dirty="0" smtClean="0"/>
              <a:t>超広視野可視光</a:t>
            </a:r>
            <a:r>
              <a:rPr lang="en-US" dirty="0" smtClean="0"/>
              <a:t>カメラ</a:t>
            </a:r>
            <a:r>
              <a:rPr lang="ja-JP" altLang="en-US" dirty="0" smtClean="0"/>
              <a:t>（</a:t>
            </a:r>
            <a:r>
              <a:rPr lang="en-US" altLang="ja-JP" dirty="0" smtClean="0"/>
              <a:t>HSC</a:t>
            </a:r>
            <a:r>
              <a:rPr lang="ja-JP" altLang="en-US" dirty="0" smtClean="0"/>
              <a:t>）、</a:t>
            </a:r>
            <a:r>
              <a:rPr lang="en-US" dirty="0" smtClean="0"/>
              <a:t>広</a:t>
            </a:r>
            <a:r>
              <a:rPr lang="en-US" dirty="0" smtClean="0"/>
              <a:t>視野多天体分光</a:t>
            </a:r>
            <a:r>
              <a:rPr lang="en-US" dirty="0" smtClean="0"/>
              <a:t>器</a:t>
            </a:r>
            <a:r>
              <a:rPr lang="ja-JP" altLang="en-US" dirty="0" smtClean="0"/>
              <a:t>（</a:t>
            </a:r>
            <a:r>
              <a:rPr lang="en-US" altLang="ja-JP" dirty="0" smtClean="0"/>
              <a:t>PFS</a:t>
            </a:r>
            <a:r>
              <a:rPr lang="ja-JP" altLang="en-US" dirty="0" smtClean="0"/>
              <a:t>）、</a:t>
            </a:r>
            <a:r>
              <a:rPr lang="en-US" dirty="0" smtClean="0">
                <a:solidFill>
                  <a:srgbClr val="FF0000"/>
                </a:solidFill>
              </a:rPr>
              <a:t>広</a:t>
            </a:r>
            <a:r>
              <a:rPr lang="en-US" dirty="0" smtClean="0">
                <a:solidFill>
                  <a:srgbClr val="FF0000"/>
                </a:solidFill>
              </a:rPr>
              <a:t>視野近赤外線</a:t>
            </a:r>
            <a:r>
              <a:rPr lang="en-US" dirty="0" smtClean="0">
                <a:solidFill>
                  <a:srgbClr val="FF0000"/>
                </a:solidFill>
              </a:rPr>
              <a:t>カメラ</a:t>
            </a:r>
            <a:r>
              <a:rPr lang="ja-JP" altLang="en-US" dirty="0" smtClean="0">
                <a:solidFill>
                  <a:srgbClr val="FF0000"/>
                </a:solidFill>
              </a:rPr>
              <a:t>、</a:t>
            </a:r>
            <a:r>
              <a:rPr lang="en-US" dirty="0" smtClean="0">
                <a:solidFill>
                  <a:srgbClr val="FF0000"/>
                </a:solidFill>
              </a:rPr>
              <a:t>近</a:t>
            </a:r>
            <a:r>
              <a:rPr lang="en-US" dirty="0" smtClean="0">
                <a:solidFill>
                  <a:srgbClr val="FF0000"/>
                </a:solidFill>
              </a:rPr>
              <a:t>赤外線面分光装</a:t>
            </a:r>
            <a:r>
              <a:rPr lang="en-US" dirty="0" smtClean="0">
                <a:solidFill>
                  <a:srgbClr val="FF0000"/>
                </a:solidFill>
              </a:rPr>
              <a:t>置</a:t>
            </a:r>
            <a:endParaRPr lang="en-US" dirty="0" smtClean="0"/>
          </a:p>
          <a:p>
            <a:pPr lvl="1"/>
            <a:r>
              <a:rPr lang="en-US" altLang="ja-JP" dirty="0" smtClean="0"/>
              <a:t>HSC</a:t>
            </a:r>
            <a:r>
              <a:rPr lang="ja-JP" altLang="en-US" dirty="0" smtClean="0"/>
              <a:t>、</a:t>
            </a:r>
            <a:r>
              <a:rPr lang="en-US" altLang="ja-JP" dirty="0" smtClean="0"/>
              <a:t>PFS</a:t>
            </a:r>
            <a:r>
              <a:rPr lang="ja-JP" altLang="en-US" dirty="0" smtClean="0"/>
              <a:t>は</a:t>
            </a:r>
            <a:r>
              <a:rPr lang="ja-JP" altLang="en-US" dirty="0" smtClean="0"/>
              <a:t>暗夜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「</a:t>
            </a:r>
            <a:r>
              <a:rPr lang="ja-JP" altLang="en-US" dirty="0" smtClean="0"/>
              <a:t>すばるの次期赤外線観測装置をどうするか</a:t>
            </a:r>
            <a:r>
              <a:rPr lang="en-US" altLang="ja-JP" dirty="0" smtClean="0"/>
              <a:t>?</a:t>
            </a:r>
            <a:r>
              <a:rPr lang="ja-JP" altLang="en-US" dirty="0" smtClean="0"/>
              <a:t>（明夜）」</a:t>
            </a:r>
            <a:endParaRPr lang="en-US" altLang="ja-JP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Internal Meetings / ハワイ観測所内での会議</a:t>
            </a:r>
          </a:p>
          <a:p>
            <a:r>
              <a:rPr lang="en-US" dirty="0" smtClean="0">
                <a:hlinkClick r:id="rId2"/>
              </a:rPr>
              <a:t>Internal Meeting, June 5, 2012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Internal Meeting, Apr. 28, 2011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Internal Meeting, Dec. 22, 2010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Internal Meeting, Nov. 18, 2010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Internal Meeting, Sep. 29, 2010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Internal Meeting, Aug. 31, 2010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Internal Meeting, Aug. 19, 2010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Internal Meeting, Aug. 5, 2010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Internal Meeting, Apr. 26, </a:t>
            </a:r>
            <a:r>
              <a:rPr lang="en-US" dirty="0" smtClean="0">
                <a:hlinkClick r:id="rId10"/>
              </a:rPr>
              <a:t>2010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次世代装置の検討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Community </a:t>
            </a:r>
            <a:r>
              <a:rPr lang="en-US" b="1" dirty="0" smtClean="0"/>
              <a:t>Meetings / コミュニティでの会議</a:t>
            </a:r>
          </a:p>
          <a:p>
            <a:r>
              <a:rPr lang="en-US" dirty="0" smtClean="0">
                <a:hlinkClick r:id="rId2"/>
              </a:rPr>
              <a:t>Second Workshop on Instrument Development for Optical and Infrared Astronomy / 第2回 可視赤外線観測装置技術ワークショップ</a:t>
            </a:r>
            <a:r>
              <a:rPr lang="en-US" dirty="0" smtClean="0"/>
              <a:t>, Dec. 17-18, 2012</a:t>
            </a:r>
          </a:p>
          <a:p>
            <a:r>
              <a:rPr lang="en-US" dirty="0" smtClean="0">
                <a:hlinkClick r:id="rId3"/>
              </a:rPr>
              <a:t>Workshop on Instrument Development for Optical and Infrared Astronomy / 可視赤外線観測装置技術ワークショップ</a:t>
            </a:r>
            <a:r>
              <a:rPr lang="en-US" dirty="0" smtClean="0"/>
              <a:t>, Feb. 22-23, 2012</a:t>
            </a:r>
          </a:p>
          <a:p>
            <a:r>
              <a:rPr lang="en-US" dirty="0" smtClean="0">
                <a:hlinkClick r:id="rId4"/>
              </a:rPr>
              <a:t>Subaru Next-Generation Adaptive Optics Workshop / すばる次世代AOワークショップ</a:t>
            </a:r>
            <a:r>
              <a:rPr lang="en-US" dirty="0" smtClean="0"/>
              <a:t>, Sep. 8-9, 2011</a:t>
            </a:r>
          </a:p>
          <a:p>
            <a:r>
              <a:rPr lang="en-US" dirty="0" smtClean="0">
                <a:hlinkClick r:id="rId5"/>
              </a:rPr>
              <a:t>Subaru Future Instrumentation WS / すばる 将来装置計画 WS</a:t>
            </a:r>
            <a:r>
              <a:rPr lang="en-US" dirty="0" smtClean="0"/>
              <a:t>, Jan. 18, 2011: </a:t>
            </a:r>
            <a:r>
              <a:rPr lang="en-US" dirty="0" smtClean="0">
                <a:hlinkClick r:id="rId6"/>
              </a:rPr>
              <a:t>アナウンス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PFS (Prime Focus Spectrograph) Science Workshop</a:t>
            </a:r>
            <a:r>
              <a:rPr lang="en-US" dirty="0" smtClean="0"/>
              <a:t>, Dec. 9-10, 2010</a:t>
            </a:r>
          </a:p>
          <a:p>
            <a:r>
              <a:rPr lang="en-US" dirty="0" smtClean="0">
                <a:hlinkClick r:id="rId8"/>
              </a:rPr>
              <a:t>Subaru Future Instrumentation WS / すばる 将来装置計画 WS</a:t>
            </a:r>
            <a:r>
              <a:rPr lang="en-US" dirty="0" smtClean="0"/>
              <a:t>, Sep. 9-10, 2010</a:t>
            </a:r>
          </a:p>
          <a:p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次世代装置の検討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すばる望遠鏡 将来装置計画</a:t>
            </a:r>
            <a:endParaRPr lang="en-US" dirty="0" smtClean="0"/>
          </a:p>
          <a:p>
            <a:pPr lvl="1"/>
            <a:r>
              <a:rPr lang="en-US" dirty="0" smtClean="0"/>
              <a:t>ハワイ</a:t>
            </a:r>
            <a:r>
              <a:rPr lang="en-US" dirty="0" smtClean="0"/>
              <a:t>観測所内での</a:t>
            </a:r>
            <a:r>
              <a:rPr lang="en-US" dirty="0" smtClean="0"/>
              <a:t>会議</a:t>
            </a:r>
            <a:r>
              <a:rPr lang="en-US" dirty="0" smtClean="0"/>
              <a:t>（2010/4/26から9回）</a:t>
            </a:r>
          </a:p>
          <a:p>
            <a:pPr lvl="2"/>
            <a:r>
              <a:rPr lang="en-US" dirty="0" smtClean="0"/>
              <a:t>PFS後として赤外線装置＋GLAO</a:t>
            </a:r>
          </a:p>
          <a:p>
            <a:pPr lvl="1"/>
            <a:r>
              <a:rPr lang="en-US" dirty="0" smtClean="0"/>
              <a:t>コミュニティでの会</a:t>
            </a:r>
            <a:r>
              <a:rPr lang="en-US" dirty="0" smtClean="0"/>
              <a:t>議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2010/9</a:t>
            </a:r>
            <a:r>
              <a:rPr lang="ja-JP" altLang="en-US" dirty="0" smtClean="0"/>
              <a:t>からワークショップ、技術ワークショップ、</a:t>
            </a:r>
            <a:r>
              <a:rPr lang="en-US" altLang="ja-JP" dirty="0" smtClean="0"/>
              <a:t>PFS</a:t>
            </a:r>
            <a:r>
              <a:rPr lang="ja-JP" altLang="en-US" dirty="0" smtClean="0"/>
              <a:t>、</a:t>
            </a:r>
            <a:r>
              <a:rPr lang="en-US" altLang="ja-JP" dirty="0" err="1" smtClean="0"/>
              <a:t>ngAO</a:t>
            </a:r>
            <a:r>
              <a:rPr lang="ja-JP" altLang="en-US" dirty="0" smtClean="0"/>
              <a:t>、</a:t>
            </a:r>
            <a:r>
              <a:rPr lang="en-US" altLang="ja-JP" dirty="0" smtClean="0"/>
              <a:t>Subaru UM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広視野赤外線装置検討会議（</a:t>
            </a:r>
            <a:r>
              <a:rPr lang="en-US" altLang="ja-JP" dirty="0" smtClean="0"/>
              <a:t>2011/11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5</a:t>
            </a:r>
            <a:r>
              <a:rPr lang="ja-JP" altLang="en-US" dirty="0" smtClean="0"/>
              <a:t>回）</a:t>
            </a:r>
            <a:endParaRPr lang="en-US" altLang="ja-JP" dirty="0" smtClean="0"/>
          </a:p>
          <a:p>
            <a:r>
              <a:rPr lang="en-US" dirty="0" smtClean="0"/>
              <a:t>次世代AOワーキンググループ</a:t>
            </a:r>
          </a:p>
          <a:p>
            <a:pPr lvl="1"/>
            <a:r>
              <a:rPr lang="en-US" dirty="0" smtClean="0"/>
              <a:t>検討会：2011/1/11から30回以上</a:t>
            </a:r>
          </a:p>
          <a:p>
            <a:pPr lvl="1"/>
            <a:r>
              <a:rPr lang="en-US" dirty="0" smtClean="0"/>
              <a:t>次世代AOWS（2011/9)、Subaru 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すばる</a:t>
            </a:r>
            <a:r>
              <a:rPr lang="en-US" altLang="ja-JP" dirty="0" smtClean="0"/>
              <a:t>GLAO+</a:t>
            </a:r>
            <a:r>
              <a:rPr lang="ja-JP" altLang="en-US" dirty="0" smtClean="0"/>
              <a:t>新赤外線装置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可変副鏡を用いた接地層補償光学系(Ground</a:t>
            </a:r>
            <a:r>
              <a:rPr lang="en-US" dirty="0" smtClean="0"/>
              <a:t> Layer AO)を導入</a:t>
            </a:r>
            <a:r>
              <a:rPr lang="en-US" dirty="0" smtClean="0"/>
              <a:t> </a:t>
            </a:r>
          </a:p>
          <a:p>
            <a:r>
              <a:rPr lang="en-US" dirty="0" smtClean="0"/>
              <a:t>新近赤外線装置 </a:t>
            </a:r>
            <a:r>
              <a:rPr lang="en-US" dirty="0" smtClean="0"/>
              <a:t>(広視野撮像・多天体分光器)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視野直径</a:t>
            </a:r>
            <a:r>
              <a:rPr lang="en-US" dirty="0" smtClean="0"/>
              <a:t>15</a:t>
            </a:r>
            <a:r>
              <a:rPr lang="en-US" dirty="0" smtClean="0"/>
              <a:t>分角以上</a:t>
            </a:r>
            <a:r>
              <a:rPr lang="en-US" dirty="0" smtClean="0"/>
              <a:t>で</a:t>
            </a:r>
            <a:r>
              <a:rPr lang="en-US" dirty="0" smtClean="0"/>
              <a:t>シーイング</a:t>
            </a:r>
            <a:r>
              <a:rPr lang="en-US" dirty="0" smtClean="0"/>
              <a:t>を</a:t>
            </a:r>
            <a:r>
              <a:rPr lang="en-US" dirty="0" smtClean="0"/>
              <a:t>改善 </a:t>
            </a:r>
            <a:r>
              <a:rPr lang="en-US" dirty="0" smtClean="0"/>
              <a:t>(FWHM 0.4”→0.2”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HST</a:t>
            </a:r>
            <a:r>
              <a:rPr lang="en-US" dirty="0" smtClean="0"/>
              <a:t>に匹敵する解像度と口径2倍相当の感度の</a:t>
            </a:r>
            <a:r>
              <a:rPr lang="en-US" dirty="0" smtClean="0"/>
              <a:t>向上</a:t>
            </a:r>
          </a:p>
          <a:p>
            <a:pPr lvl="1"/>
            <a:r>
              <a:rPr lang="en-US" dirty="0" smtClean="0"/>
              <a:t>MOIRCS</a:t>
            </a:r>
            <a:r>
              <a:rPr lang="en-US" dirty="0" smtClean="0"/>
              <a:t>と比較して</a:t>
            </a:r>
            <a:r>
              <a:rPr lang="en-US" dirty="0" smtClean="0"/>
              <a:t>6</a:t>
            </a:r>
            <a:r>
              <a:rPr lang="en-US" dirty="0" smtClean="0"/>
              <a:t>倍の</a:t>
            </a:r>
            <a:r>
              <a:rPr lang="en-US" dirty="0" smtClean="0"/>
              <a:t>広視野化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2020</a:t>
            </a:r>
            <a:r>
              <a:rPr lang="en-US" dirty="0" smtClean="0"/>
              <a:t>年までに完成をめざす </a:t>
            </a:r>
          </a:p>
          <a:p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想像図</a:t>
            </a:r>
            <a:endParaRPr lang="ja-JP" altLang="en-US" dirty="0"/>
          </a:p>
        </p:txBody>
      </p:sp>
      <p:pic>
        <p:nvPicPr>
          <p:cNvPr id="4" name="Content Placeholder 3" descr="subaru_f0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514" y="1354138"/>
            <a:ext cx="4077937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4081202" y="2190750"/>
            <a:ext cx="2120900" cy="10414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4722552" y="2400300"/>
            <a:ext cx="2971800" cy="14732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5677433" y="2804319"/>
            <a:ext cx="2116138" cy="10541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866221" y="2023269"/>
            <a:ext cx="2354262" cy="1143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91152" y="3048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可変副鏡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91152" y="4838700"/>
            <a:ext cx="150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波面センサー</a:t>
            </a:r>
            <a:endParaRPr kumimoji="1" lang="ja-JP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3819" y="6070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FF00"/>
                </a:solidFill>
              </a:rPr>
              <a:t>観測装置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5135818" y="5544066"/>
            <a:ext cx="862569" cy="19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662352" y="5054599"/>
            <a:ext cx="182880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1"/>
          </p:cNvCxnSpPr>
          <p:nvPr/>
        </p:nvCxnSpPr>
        <p:spPr>
          <a:xfrm rot="10800000">
            <a:off x="6043352" y="2882900"/>
            <a:ext cx="1447800" cy="349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91152" y="1651000"/>
            <a:ext cx="165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4</a:t>
            </a:r>
            <a:r>
              <a:rPr lang="ja-JP" altLang="en-US" dirty="0" smtClean="0"/>
              <a:t>つのレーザー</a:t>
            </a:r>
            <a:endParaRPr lang="en-US" altLang="ja-JP" dirty="0" smtClean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rot="10800000" flipV="1">
            <a:off x="6945054" y="1835666"/>
            <a:ext cx="546098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669" y="1651000"/>
            <a:ext cx="32238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ja-JP" altLang="en-US" sz="2400" dirty="0" smtClean="0"/>
              <a:t>可変副鏡</a:t>
            </a:r>
            <a:endParaRPr kumimoji="1" lang="en-US" altLang="ja-JP" sz="2400" dirty="0" smtClean="0"/>
          </a:p>
          <a:p>
            <a:pPr>
              <a:buFont typeface="Arial"/>
              <a:buChar char="•"/>
            </a:pPr>
            <a:r>
              <a:rPr kumimoji="1" lang="ja-JP" altLang="en-US" sz="2400" dirty="0" smtClean="0"/>
              <a:t>複数レーザーガイド星</a:t>
            </a:r>
            <a:endParaRPr kumimoji="1" lang="en-US" altLang="ja-JP" sz="2400" dirty="0" smtClean="0"/>
          </a:p>
          <a:p>
            <a:pPr>
              <a:buFont typeface="Arial"/>
              <a:buChar char="•"/>
            </a:pPr>
            <a:r>
              <a:rPr lang="ja-JP" altLang="en-US" sz="2400" dirty="0" smtClean="0"/>
              <a:t>複数波面センサー</a:t>
            </a:r>
            <a:endParaRPr lang="en-US" altLang="ja-JP" sz="2400" dirty="0" smtClean="0"/>
          </a:p>
          <a:p>
            <a:pPr>
              <a:buFont typeface="Arial"/>
              <a:buChar char="•"/>
            </a:pPr>
            <a:r>
              <a:rPr kumimoji="1" lang="ja-JP" altLang="en-US" sz="2400" dirty="0" smtClean="0"/>
              <a:t>大気ゆらぎの</a:t>
            </a:r>
            <a:r>
              <a:rPr kumimoji="1" lang="en-US" altLang="ja-JP" sz="2400" dirty="0" smtClean="0"/>
              <a:t>3D</a:t>
            </a:r>
            <a:r>
              <a:rPr kumimoji="1" lang="ja-JP" altLang="en-US" sz="2400" dirty="0" smtClean="0"/>
              <a:t>測定</a:t>
            </a:r>
            <a:endParaRPr kumimoji="1" lang="en-US" altLang="ja-JP" sz="2400" dirty="0" smtClean="0"/>
          </a:p>
          <a:p>
            <a:pPr>
              <a:buFont typeface="Arial"/>
              <a:buChar char="•"/>
            </a:pPr>
            <a:endParaRPr lang="en-US" altLang="ja-JP" sz="2400" dirty="0" smtClean="0"/>
          </a:p>
          <a:p>
            <a:pPr>
              <a:buFont typeface="Arial"/>
              <a:buChar char="•"/>
            </a:pPr>
            <a:r>
              <a:rPr lang="ja-JP" altLang="en-US" sz="2400" dirty="0" smtClean="0"/>
              <a:t>地表層のゆらぎのみを抽出し可変副鏡で補正</a:t>
            </a:r>
            <a:endParaRPr kumimoji="1" lang="en-US" altLang="ja-JP" sz="2400" dirty="0" smtClean="0"/>
          </a:p>
          <a:p>
            <a:pPr>
              <a:buFont typeface="Arial"/>
              <a:buChar char="•"/>
            </a:pPr>
            <a:endParaRPr kumimoji="1" lang="ja-JP" altLang="en-US" sz="240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主な議論・検討項目</a:t>
            </a:r>
            <a:endParaRPr lang="ja-JP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ja-JP" altLang="en-US" dirty="0" smtClean="0"/>
              <a:t>すばる広視野</a:t>
            </a:r>
            <a:r>
              <a:rPr lang="en-US" altLang="ja-JP" dirty="0" smtClean="0"/>
              <a:t>AO</a:t>
            </a:r>
            <a:r>
              <a:rPr lang="ja-JP" altLang="en-US" dirty="0" smtClean="0"/>
              <a:t>のサイエンスと期待される</a:t>
            </a:r>
            <a:r>
              <a:rPr lang="ja-JP" altLang="en-US" dirty="0" smtClean="0"/>
              <a:t>性能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すばる</a:t>
            </a:r>
            <a:r>
              <a:rPr lang="ja-JP" altLang="en-US" dirty="0" smtClean="0"/>
              <a:t>サイトにおける</a:t>
            </a:r>
            <a:r>
              <a:rPr lang="en-US" altLang="ja-JP" dirty="0" smtClean="0"/>
              <a:t>GL/FA</a:t>
            </a:r>
            <a:r>
              <a:rPr lang="ja-JP" altLang="en-US" dirty="0" smtClean="0"/>
              <a:t>の</a:t>
            </a:r>
            <a:r>
              <a:rPr lang="ja-JP" altLang="en-US" dirty="0" smtClean="0"/>
              <a:t>シーイング</a:t>
            </a:r>
            <a:r>
              <a:rPr lang="ja-JP" altLang="en-US" dirty="0" smtClean="0"/>
              <a:t>（大屋）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GLAO/MOAO</a:t>
            </a:r>
            <a:r>
              <a:rPr lang="ja-JP" altLang="en-US" dirty="0" smtClean="0"/>
              <a:t>の</a:t>
            </a:r>
            <a:r>
              <a:rPr lang="ja-JP" altLang="en-US" dirty="0" smtClean="0"/>
              <a:t>シミュレーション</a:t>
            </a:r>
            <a:r>
              <a:rPr lang="ja-JP" altLang="en-US" dirty="0" smtClean="0"/>
              <a:t>（大屋）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撮像、分光の観測</a:t>
            </a:r>
            <a:r>
              <a:rPr lang="ja-JP" altLang="en-US" dirty="0" smtClean="0"/>
              <a:t>シミュレーション</a:t>
            </a:r>
            <a:r>
              <a:rPr lang="ja-JP" altLang="en-US" dirty="0" smtClean="0"/>
              <a:t>（岩田、美濃和）</a:t>
            </a:r>
            <a:endParaRPr lang="en-US" altLang="ja-JP" dirty="0" smtClean="0"/>
          </a:p>
          <a:p>
            <a:r>
              <a:rPr lang="ja-JP" altLang="en-US" dirty="0" smtClean="0"/>
              <a:t>観測</a:t>
            </a:r>
            <a:r>
              <a:rPr lang="ja-JP" altLang="en-US" dirty="0" smtClean="0"/>
              <a:t>装置</a:t>
            </a:r>
            <a:r>
              <a:rPr lang="ja-JP" altLang="en-US" dirty="0" smtClean="0"/>
              <a:t>（岩田、本原、秋山、西村）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光学</a:t>
            </a:r>
            <a:r>
              <a:rPr lang="ja-JP" altLang="en-US" dirty="0" smtClean="0"/>
              <a:t>系</a:t>
            </a:r>
            <a:r>
              <a:rPr lang="ja-JP" altLang="en-US" dirty="0" smtClean="0"/>
              <a:t>検討、重量、</a:t>
            </a:r>
            <a:r>
              <a:rPr lang="ja-JP" altLang="en-US" dirty="0" smtClean="0"/>
              <a:t>サイズ</a:t>
            </a:r>
            <a:r>
              <a:rPr lang="ja-JP" altLang="en-US" dirty="0" smtClean="0"/>
              <a:t>、視野、像面湾曲の</a:t>
            </a:r>
            <a:r>
              <a:rPr lang="ja-JP" altLang="en-US" dirty="0" smtClean="0"/>
              <a:t>限界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望遠鏡</a:t>
            </a:r>
            <a:r>
              <a:rPr lang="ja-JP" altLang="en-US" dirty="0" smtClean="0"/>
              <a:t>インターフェース</a:t>
            </a:r>
            <a:r>
              <a:rPr lang="ja-JP" altLang="en-US" dirty="0" smtClean="0"/>
              <a:t>の</a:t>
            </a:r>
            <a:r>
              <a:rPr lang="ja-JP" altLang="en-US" dirty="0" smtClean="0"/>
              <a:t>制限</a:t>
            </a:r>
            <a:r>
              <a:rPr lang="ja-JP" altLang="en-US" dirty="0" smtClean="0"/>
              <a:t>・改造</a:t>
            </a:r>
            <a:endParaRPr lang="en-US" altLang="ja-JP" dirty="0" smtClean="0"/>
          </a:p>
          <a:p>
            <a:r>
              <a:rPr lang="ja-JP" altLang="en-US" dirty="0" smtClean="0"/>
              <a:t>プロジェクト化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要素技術（レーザー、可変副鏡、</a:t>
            </a:r>
            <a:r>
              <a:rPr lang="en-US" altLang="ja-JP" dirty="0" smtClean="0"/>
              <a:t>Tomography</a:t>
            </a:r>
            <a:r>
              <a:rPr lang="ja-JP" altLang="en-US" dirty="0" smtClean="0"/>
              <a:t>推定など）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科研費・その他競争的資金の意図との適合性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総費用、期間、スコープ、</a:t>
            </a:r>
            <a:r>
              <a:rPr lang="en-US" altLang="ja-JP" dirty="0" smtClean="0"/>
              <a:t>PI</a:t>
            </a:r>
            <a:r>
              <a:rPr lang="ja-JP" altLang="en-US" dirty="0" smtClean="0"/>
              <a:t>、マイルストーン、タイムライン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日本の体制作り、検討報告書</a:t>
            </a:r>
            <a:r>
              <a:rPr lang="ja-JP" altLang="en-US" dirty="0" smtClean="0"/>
              <a:t>作成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海外プロジェクトとの比較、協力体制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12.10.17</a:t>
            </a: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83DC-A610-1240-A351-8A6EB544ADBE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3648</TotalTime>
  <Words>1425</Words>
  <Application>Microsoft Macintosh PowerPoint</Application>
  <PresentationFormat>On-screen Show (4:3)</PresentationFormat>
  <Paragraphs>253</Paragraphs>
  <Slides>17</Slides>
  <Notes>0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GLAO計画</vt:lpstr>
      <vt:lpstr>はじめに</vt:lpstr>
      <vt:lpstr>背景</vt:lpstr>
      <vt:lpstr>Slide 4</vt:lpstr>
      <vt:lpstr>次世代装置の検討</vt:lpstr>
      <vt:lpstr>次世代装置の検討</vt:lpstr>
      <vt:lpstr>すばるGLAO+新赤外線装置</vt:lpstr>
      <vt:lpstr>想像図</vt:lpstr>
      <vt:lpstr>主な議論・検討項目</vt:lpstr>
      <vt:lpstr>Slide 10</vt:lpstr>
      <vt:lpstr>Science cases (workshop in Sep. 2011) </vt:lpstr>
      <vt:lpstr>レーザー光源（20W級）</vt:lpstr>
      <vt:lpstr>Slide 13</vt:lpstr>
      <vt:lpstr>可変副鏡（VLT用）</vt:lpstr>
      <vt:lpstr>予算</vt:lpstr>
      <vt:lpstr>スケジュール</vt:lpstr>
      <vt:lpstr>このワークショップの議論点</vt:lpstr>
    </vt:vector>
  </TitlesOfParts>
  <Company>Subaru Telescope, NAOJ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すばる次世代広視野補償光学および赤外線新装置：初期検討報告</dc:title>
  <dc:creator>Hayano Yutaka</dc:creator>
  <cp:lastModifiedBy>Hayano Yutaka</cp:lastModifiedBy>
  <cp:revision>41</cp:revision>
  <dcterms:created xsi:type="dcterms:W3CDTF">2012-10-17T18:51:49Z</dcterms:created>
  <dcterms:modified xsi:type="dcterms:W3CDTF">2012-10-18T05:09:30Z</dcterms:modified>
</cp:coreProperties>
</file>