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16"/>
  </p:notesMasterIdLst>
  <p:sldIdLst>
    <p:sldId id="307" r:id="rId2"/>
    <p:sldId id="308" r:id="rId3"/>
    <p:sldId id="310" r:id="rId4"/>
    <p:sldId id="279" r:id="rId5"/>
    <p:sldId id="304" r:id="rId6"/>
    <p:sldId id="282" r:id="rId7"/>
    <p:sldId id="297" r:id="rId8"/>
    <p:sldId id="300" r:id="rId9"/>
    <p:sldId id="298" r:id="rId10"/>
    <p:sldId id="286" r:id="rId11"/>
    <p:sldId id="287" r:id="rId12"/>
    <p:sldId id="311" r:id="rId13"/>
    <p:sldId id="296" r:id="rId14"/>
    <p:sldId id="284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 autoAdjust="0"/>
    <p:restoredTop sz="94669" autoAdjust="0"/>
  </p:normalViewPr>
  <p:slideViewPr>
    <p:cSldViewPr snapToGrid="0" snapToObjects="1">
      <p:cViewPr varScale="1">
        <p:scale>
          <a:sx n="86" d="100"/>
          <a:sy n="86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D8FE-A50D-F94D-99DD-068BEE770A39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7948-846C-BC44-B0ED-69D8D986195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809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2.5</a:t>
            </a:r>
            <a:r>
              <a:rPr lang="en-US" altLang="ja-JP" baseline="0" dirty="0" smtClean="0"/>
              <a:t> = 1mag, 1.5 = 0.4, 2.02 = 0.8, 1.28 = 0.27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7948-846C-BC44-B0ED-69D8D986195B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7948-846C-BC44-B0ED-69D8D986195B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E27ED54-4148-A94F-A8A5-364B80AD6EC6}" type="datetimeFigureOut">
              <a:rPr lang="ja-JP" altLang="en-US" smtClean="0"/>
              <a:pPr/>
              <a:t>10/17/12</a:t>
            </a:fld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ED32E5-9981-DA44-8D8B-AABA6589BDF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GLAO</a:t>
            </a:r>
            <a:r>
              <a:rPr lang="ja-JP" altLang="en-US" dirty="0" smtClean="0"/>
              <a:t>シミュレーション：撮像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400" dirty="0" smtClean="0"/>
              <a:t>国立天文台ハワイ観測所</a:t>
            </a:r>
            <a:endParaRPr lang="en-US" altLang="ja-JP" sz="2400" dirty="0" smtClean="0"/>
          </a:p>
          <a:p>
            <a:r>
              <a:rPr lang="ja-JP" altLang="en-US" sz="2400" dirty="0" smtClean="0"/>
              <a:t>美濃和陽典</a:t>
            </a:r>
            <a:r>
              <a:rPr lang="ja-JP" altLang="en-US" sz="2400" dirty="0" smtClean="0"/>
              <a:t>、岩田生</a:t>
            </a:r>
            <a:endParaRPr lang="en-US" altLang="ja-JP" sz="2400" dirty="0" smtClean="0"/>
          </a:p>
          <a:p>
            <a:r>
              <a:rPr lang="en-US" sz="2400" dirty="0" smtClean="0"/>
              <a:t>+ </a:t>
            </a:r>
            <a:r>
              <a:rPr lang="ja-JP" altLang="en-US" sz="2400" dirty="0" smtClean="0"/>
              <a:t>すばる</a:t>
            </a:r>
            <a:r>
              <a:rPr lang="ja-JP" altLang="en-US" sz="2400" dirty="0" smtClean="0"/>
              <a:t>次世代</a:t>
            </a:r>
            <a:r>
              <a:rPr lang="en-US" altLang="ja-JP" sz="2400" dirty="0" smtClean="0"/>
              <a:t>AO</a:t>
            </a:r>
            <a:r>
              <a:rPr lang="ja-JP" altLang="en-US" sz="2400" dirty="0" smtClean="0"/>
              <a:t>検討会</a:t>
            </a:r>
            <a:endParaRPr 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20616" y="0"/>
            <a:ext cx="465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00"/>
                </a:solidFill>
              </a:rPr>
              <a:t>すばる</a:t>
            </a:r>
            <a:r>
              <a:rPr kumimoji="1" lang="en-US" altLang="ja-JP" dirty="0" smtClean="0">
                <a:solidFill>
                  <a:srgbClr val="000000"/>
                </a:solidFill>
              </a:rPr>
              <a:t>GLAO</a:t>
            </a:r>
            <a:r>
              <a:rPr kumimoji="1" lang="ja-JP" altLang="en-US" dirty="0" smtClean="0">
                <a:solidFill>
                  <a:srgbClr val="000000"/>
                </a:solidFill>
              </a:rPr>
              <a:t>研究会（</a:t>
            </a:r>
            <a:r>
              <a:rPr kumimoji="1" lang="en-US" altLang="ja-JP" dirty="0" smtClean="0">
                <a:solidFill>
                  <a:srgbClr val="000000"/>
                </a:solidFill>
              </a:rPr>
              <a:t>2012/10/17)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4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GLAO</a:t>
            </a:r>
            <a:r>
              <a:rPr lang="ja-JP" altLang="en-US" sz="3600" dirty="0" smtClean="0">
                <a:solidFill>
                  <a:srgbClr val="3366FF"/>
                </a:solidFill>
              </a:rPr>
              <a:t>による</a:t>
            </a:r>
            <a:r>
              <a:rPr lang="en-US" altLang="ja-JP" sz="3600" dirty="0" smtClean="0">
                <a:solidFill>
                  <a:srgbClr val="3366FF"/>
                </a:solidFill>
              </a:rPr>
              <a:t>z~2</a:t>
            </a:r>
            <a:r>
              <a:rPr lang="ja-JP" altLang="en-US" sz="3600" dirty="0" smtClean="0">
                <a:solidFill>
                  <a:srgbClr val="3366FF"/>
                </a:solidFill>
              </a:rPr>
              <a:t>銀河形態研究の可能性</a:t>
            </a:r>
            <a:endParaRPr lang="ja-JP" altLang="en-US" sz="3600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606" cy="4525963"/>
          </a:xfrm>
        </p:spPr>
        <p:txBody>
          <a:bodyPr/>
          <a:lstStyle/>
          <a:p>
            <a:r>
              <a:rPr lang="en-US" altLang="ja-JP" sz="2400" dirty="0" smtClean="0"/>
              <a:t>z~2</a:t>
            </a:r>
            <a:r>
              <a:rPr lang="ja-JP" altLang="en-US" sz="2400" dirty="0" smtClean="0"/>
              <a:t>の</a:t>
            </a:r>
            <a:r>
              <a:rPr lang="en-US" altLang="ja-JP" sz="2400" dirty="0" err="1" smtClean="0"/>
              <a:t>sBzK</a:t>
            </a:r>
            <a:r>
              <a:rPr lang="ja-JP" altLang="en-US" sz="2400" dirty="0" smtClean="0"/>
              <a:t>銀河を</a:t>
            </a:r>
            <a:r>
              <a:rPr lang="en-US" altLang="ja-JP" sz="2400" dirty="0" smtClean="0"/>
              <a:t>GLAO</a:t>
            </a:r>
            <a:r>
              <a:rPr lang="ja-JP" altLang="en-US" sz="2400" dirty="0" smtClean="0"/>
              <a:t>で５時間観測した画像から銀河形態　　　　　　のパラメータ</a:t>
            </a:r>
            <a:r>
              <a:rPr lang="en-US" altLang="ja-JP" sz="2400" dirty="0" smtClean="0"/>
              <a:t>(Re, </a:t>
            </a:r>
            <a:r>
              <a:rPr lang="en-US" altLang="ja-JP" sz="2400" dirty="0" err="1" smtClean="0"/>
              <a:t>Sersic</a:t>
            </a:r>
            <a:r>
              <a:rPr lang="en-US" altLang="ja-JP" sz="2400" dirty="0" smtClean="0"/>
              <a:t> index N)</a:t>
            </a:r>
            <a:r>
              <a:rPr lang="ja-JP" altLang="en-US" sz="2400" dirty="0" smtClean="0"/>
              <a:t>がどれだけ再現できるか？</a:t>
            </a:r>
            <a:endParaRPr lang="ja-JP" altLang="en-US" sz="2400" dirty="0"/>
          </a:p>
        </p:txBody>
      </p:sp>
      <p:pic>
        <p:nvPicPr>
          <p:cNvPr id="5" name="図 4" descr="Kdl110622b_galf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2697163"/>
            <a:ext cx="6692900" cy="3429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306013" y="3086380"/>
            <a:ext cx="17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FWHM~0”.06</a:t>
            </a:r>
            <a:endParaRPr kumimoji="1" lang="ja-JP" altLang="en-US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991504" y="2628900"/>
            <a:ext cx="6926946" cy="3497263"/>
            <a:chOff x="991504" y="2697163"/>
            <a:chExt cx="6926946" cy="3497263"/>
          </a:xfrm>
        </p:grpSpPr>
        <p:pic>
          <p:nvPicPr>
            <p:cNvPr id="8" name="図 7" descr="Kcen110622g_galfi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1504" y="2697163"/>
              <a:ext cx="6926946" cy="3497263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275737" y="3089382"/>
              <a:ext cx="1721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FWHM~0”.15</a:t>
              </a:r>
              <a:endParaRPr kumimoji="1" lang="ja-JP" altLang="en-US" dirty="0"/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993140" y="2623897"/>
            <a:ext cx="6925310" cy="3496437"/>
            <a:chOff x="1225550" y="4377944"/>
            <a:chExt cx="6925310" cy="3496437"/>
          </a:xfrm>
        </p:grpSpPr>
        <p:pic>
          <p:nvPicPr>
            <p:cNvPr id="9" name="図 8" descr="Kcen110622m_galfi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550" y="4377944"/>
              <a:ext cx="6925310" cy="3496437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491756" y="4759286"/>
              <a:ext cx="1721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FWHM~0”.2</a:t>
              </a:r>
              <a:endParaRPr kumimoji="1" lang="ja-JP" altLang="en-US" dirty="0"/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993140" y="2623897"/>
            <a:ext cx="6925310" cy="3496437"/>
            <a:chOff x="2234861" y="1600200"/>
            <a:chExt cx="6925310" cy="3496437"/>
          </a:xfrm>
        </p:grpSpPr>
        <p:pic>
          <p:nvPicPr>
            <p:cNvPr id="10" name="図 9" descr="Kcen110622b_galfi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4861" y="1600200"/>
              <a:ext cx="6925310" cy="3496437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465554" y="1999601"/>
              <a:ext cx="1721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FWHM~0”.3</a:t>
              </a:r>
              <a:endParaRPr kumimoji="1" lang="ja-JP" altLang="en-US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665343" y="6435194"/>
            <a:ext cx="412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○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 GLAO, </a:t>
            </a:r>
            <a:r>
              <a:rPr kumimoji="1" lang="ja-JP" altLang="en-US" dirty="0" smtClean="0"/>
              <a:t>＋</a:t>
            </a:r>
            <a:r>
              <a:rPr lang="en-US" altLang="ja-JP" dirty="0" smtClean="0"/>
              <a:t>: natural seeing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GLAO</a:t>
            </a:r>
            <a:r>
              <a:rPr lang="ja-JP" altLang="en-US" sz="3600" dirty="0" smtClean="0">
                <a:solidFill>
                  <a:srgbClr val="3366FF"/>
                </a:solidFill>
              </a:rPr>
              <a:t>撮像シミュレーションまとめ</a:t>
            </a:r>
            <a:endParaRPr lang="ja-JP" altLang="en-US" sz="3600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6140" y="1490301"/>
            <a:ext cx="8531092" cy="4525963"/>
          </a:xfrm>
        </p:spPr>
        <p:txBody>
          <a:bodyPr/>
          <a:lstStyle/>
          <a:p>
            <a:r>
              <a:rPr lang="en-US" altLang="ja-JP" sz="2400" dirty="0" smtClean="0"/>
              <a:t>GLAO</a:t>
            </a:r>
            <a:r>
              <a:rPr lang="ja-JP" altLang="en-US" sz="2400" dirty="0" smtClean="0"/>
              <a:t>による</a:t>
            </a:r>
            <a:r>
              <a:rPr lang="en-US" altLang="ja-JP" sz="2400" dirty="0" smtClean="0"/>
              <a:t>z~2</a:t>
            </a:r>
            <a:r>
              <a:rPr lang="ja-JP" altLang="en-US" sz="2400" dirty="0" smtClean="0"/>
              <a:t>の銀河の観測シミュレーションを行った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GLAO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100arcmin</a:t>
            </a:r>
            <a:r>
              <a:rPr lang="en-US" altLang="ja-JP" sz="2400" baseline="30000" dirty="0" smtClean="0"/>
              <a:t>2</a:t>
            </a:r>
            <a:r>
              <a:rPr lang="ja-JP" altLang="en-US" sz="2400" dirty="0" smtClean="0"/>
              <a:t>で期待される</a:t>
            </a:r>
            <a:r>
              <a:rPr lang="en-US" altLang="ja-JP" sz="2400" dirty="0" smtClean="0"/>
              <a:t>z~2</a:t>
            </a:r>
            <a:r>
              <a:rPr lang="ja-JP" altLang="en-US" sz="2400" dirty="0" smtClean="0"/>
              <a:t>銀河は</a:t>
            </a:r>
            <a:r>
              <a:rPr lang="en-US" altLang="ja-JP" sz="2400" dirty="0" smtClean="0"/>
              <a:t>100</a:t>
            </a:r>
            <a:r>
              <a:rPr lang="ja-JP" altLang="en-US" sz="2400" dirty="0" smtClean="0"/>
              <a:t>個程度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r>
              <a:rPr lang="ja-JP" altLang="en-US" sz="2400" dirty="0" smtClean="0"/>
              <a:t>検出感度のゲイン（</a:t>
            </a:r>
            <a:r>
              <a:rPr lang="en-US" altLang="ja-JP" sz="2400" dirty="0" smtClean="0"/>
              <a:t>moderate seeing)</a:t>
            </a:r>
          </a:p>
          <a:p>
            <a:pPr lvl="1"/>
            <a:r>
              <a:rPr lang="ja-JP" altLang="en-US" sz="2000" dirty="0" smtClean="0"/>
              <a:t>悪条件下での</a:t>
            </a:r>
            <a:r>
              <a:rPr lang="en-US" altLang="ja-JP" sz="2000" dirty="0" smtClean="0"/>
              <a:t>GLAO</a:t>
            </a:r>
            <a:r>
              <a:rPr lang="ja-JP" altLang="en-US" sz="2000" dirty="0" smtClean="0"/>
              <a:t>性能は、好条件のシーイングの性能と同等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平均的なシーイング下では、</a:t>
            </a:r>
            <a:r>
              <a:rPr lang="en-US" altLang="ja-JP" sz="2000" dirty="0" smtClean="0"/>
              <a:t>0.55</a:t>
            </a:r>
            <a:r>
              <a:rPr lang="ja-JP" altLang="en-US" sz="2000" dirty="0" smtClean="0"/>
              <a:t>等</a:t>
            </a:r>
            <a:r>
              <a:rPr lang="en-US" altLang="ja-JP" sz="2000" dirty="0" smtClean="0"/>
              <a:t>(PSF), 0.3-0.4</a:t>
            </a:r>
            <a:r>
              <a:rPr lang="ja-JP" altLang="en-US" sz="2000" dirty="0" smtClean="0"/>
              <a:t>等</a:t>
            </a:r>
            <a:r>
              <a:rPr lang="en-US" altLang="ja-JP" sz="2000" dirty="0" smtClean="0"/>
              <a:t> (re&lt;3kpc)</a:t>
            </a:r>
          </a:p>
          <a:p>
            <a:pPr lvl="1"/>
            <a:r>
              <a:rPr lang="en-US" altLang="ja-JP" sz="2000" dirty="0" smtClean="0"/>
              <a:t>re&gt;3kpc</a:t>
            </a:r>
            <a:r>
              <a:rPr lang="ja-JP" altLang="en-US" sz="2000" dirty="0" smtClean="0"/>
              <a:t>の大きな銀河に対しては有意な向上は無い</a:t>
            </a:r>
            <a:r>
              <a:rPr lang="en-US" altLang="ja-JP" sz="2000" dirty="0" smtClean="0"/>
              <a:t> </a:t>
            </a:r>
          </a:p>
          <a:p>
            <a:pPr lvl="1">
              <a:buNone/>
            </a:pPr>
            <a:endParaRPr lang="en-US" altLang="ja-JP" sz="2000" dirty="0" smtClean="0"/>
          </a:p>
          <a:p>
            <a:r>
              <a:rPr lang="ja-JP" altLang="en-US" sz="2400" dirty="0" smtClean="0"/>
              <a:t>銀河形態研究の可能性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銀河形態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Sersic</a:t>
            </a:r>
            <a:r>
              <a:rPr lang="en-US" altLang="ja-JP" sz="2000" dirty="0" smtClean="0"/>
              <a:t> index)</a:t>
            </a:r>
            <a:r>
              <a:rPr lang="ja-JP" altLang="en-US" sz="2000" dirty="0" smtClean="0"/>
              <a:t>は好条件の</a:t>
            </a:r>
            <a:r>
              <a:rPr lang="en-US" altLang="ja-JP" sz="2000" dirty="0" smtClean="0"/>
              <a:t>GLAO</a:t>
            </a:r>
            <a:r>
              <a:rPr lang="ja-JP" altLang="en-US" sz="2000" dirty="0" smtClean="0"/>
              <a:t>であればかろうじて分類可能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銀河のサイズは好条件のシーイングであれば導出可</a:t>
            </a:r>
            <a:endParaRPr lang="en-US" altLang="ja-JP" sz="2000" dirty="0" smtClean="0"/>
          </a:p>
          <a:p>
            <a:pPr lvl="1">
              <a:buNone/>
            </a:pPr>
            <a:r>
              <a:rPr lang="en-US" altLang="ja-JP" sz="2000" dirty="0" smtClean="0">
                <a:sym typeface="Wingdings"/>
              </a:rPr>
              <a:t>	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</a:t>
            </a:r>
            <a:r>
              <a:rPr lang="ja-JP" altLang="en-US" sz="2000" dirty="0" smtClean="0">
                <a:sym typeface="Wingdings"/>
              </a:rPr>
              <a:t>悪条件でも</a:t>
            </a:r>
            <a:r>
              <a:rPr lang="en-US" altLang="ja-JP" sz="2000" dirty="0" smtClean="0">
                <a:sym typeface="Wingdings"/>
              </a:rPr>
              <a:t>GLAO</a:t>
            </a:r>
            <a:r>
              <a:rPr lang="ja-JP" altLang="en-US" sz="2000" dirty="0" smtClean="0">
                <a:sym typeface="Wingdings"/>
              </a:rPr>
              <a:t>をかけることで可能になる。</a:t>
            </a:r>
            <a:endParaRPr lang="en-US" altLang="ja-JP" sz="200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>
              <a:buNone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494"/>
            <a:ext cx="8229600" cy="1143000"/>
          </a:xfrm>
        </p:spPr>
        <p:txBody>
          <a:bodyPr/>
          <a:lstStyle/>
          <a:p>
            <a:r>
              <a:rPr lang="ja-JP" altLang="en-US" sz="3200" dirty="0" smtClean="0">
                <a:solidFill>
                  <a:srgbClr val="3366FF"/>
                </a:solidFill>
              </a:rPr>
              <a:t>本研究会で議論したいこと</a:t>
            </a:r>
            <a:r>
              <a:rPr lang="en-US" altLang="ja-JP" sz="3200" dirty="0" smtClean="0">
                <a:solidFill>
                  <a:srgbClr val="3366FF"/>
                </a:solidFill>
              </a:rPr>
              <a:t/>
            </a:r>
            <a:br>
              <a:rPr lang="en-US" altLang="ja-JP" sz="3200" dirty="0" smtClean="0">
                <a:solidFill>
                  <a:srgbClr val="3366FF"/>
                </a:solidFill>
              </a:rPr>
            </a:br>
            <a:r>
              <a:rPr lang="ja-JP" altLang="en-US" sz="3200" dirty="0" smtClean="0">
                <a:solidFill>
                  <a:srgbClr val="3366FF"/>
                </a:solidFill>
              </a:rPr>
              <a:t>（撮像の観点から）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566"/>
            <a:ext cx="8229600" cy="4525963"/>
          </a:xfrm>
        </p:spPr>
        <p:txBody>
          <a:bodyPr/>
          <a:lstStyle/>
          <a:p>
            <a:r>
              <a:rPr lang="en-US" altLang="ja-JP" sz="2400" dirty="0" smtClean="0"/>
              <a:t>GLAO</a:t>
            </a:r>
            <a:r>
              <a:rPr lang="ja-JP" altLang="en-US" sz="2400" dirty="0" smtClean="0"/>
              <a:t>でユニークな撮像サーベイができるか？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シミュレーションの結果広帯域撮像での感度ゲインは少ない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狭帯域撮像と組み合わせたサーベイが良いのでは？</a:t>
            </a:r>
            <a:endParaRPr lang="en-US" altLang="ja-JP" sz="2000" dirty="0" smtClean="0"/>
          </a:p>
          <a:p>
            <a:pPr lvl="2">
              <a:buFont typeface="Wingdings" charset="0"/>
              <a:buChar char="à"/>
            </a:pPr>
            <a:r>
              <a:rPr lang="ja-JP" altLang="en-US" sz="2000" dirty="0" smtClean="0">
                <a:sym typeface="Wingdings"/>
              </a:rPr>
              <a:t>岩田さん</a:t>
            </a:r>
            <a:endParaRPr lang="en-US" altLang="ja-JP" sz="2000" dirty="0" smtClean="0">
              <a:sym typeface="Wingdings"/>
            </a:endParaRPr>
          </a:p>
          <a:p>
            <a:pPr marL="914400" lvl="2" indent="0">
              <a:buNone/>
            </a:pPr>
            <a:endParaRPr lang="en-US" altLang="ja-JP" sz="1600" dirty="0" smtClean="0"/>
          </a:p>
          <a:p>
            <a:r>
              <a:rPr lang="en-US" altLang="ja-JP" sz="2400" dirty="0" smtClean="0"/>
              <a:t>FWHM~0”.2</a:t>
            </a:r>
            <a:r>
              <a:rPr lang="ja-JP" altLang="en-US" sz="2400" dirty="0" smtClean="0"/>
              <a:t>＋広視野でできるサイエンスは？</a:t>
            </a:r>
            <a:endParaRPr lang="en-US" altLang="ja-JP" sz="1600" dirty="0" smtClean="0"/>
          </a:p>
          <a:p>
            <a:pPr lvl="1"/>
            <a:r>
              <a:rPr lang="ja-JP" altLang="en-US" sz="2000" dirty="0" smtClean="0"/>
              <a:t>サーベイ感度を上げる以上の利点はあるか？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銀河のサイズ測定</a:t>
            </a:r>
            <a:r>
              <a:rPr lang="en-US" altLang="ja-JP" sz="2000" dirty="0" smtClean="0"/>
              <a:t>, z~2</a:t>
            </a:r>
            <a:r>
              <a:rPr lang="ja-JP" altLang="en-US" sz="2000" dirty="0" smtClean="0"/>
              <a:t>星形成クランプの分解はできそう</a:t>
            </a:r>
            <a:endParaRPr lang="en-US" altLang="ja-JP" sz="2000" dirty="0" smtClean="0"/>
          </a:p>
          <a:p>
            <a:pPr lvl="2"/>
            <a:r>
              <a:rPr lang="ja-JP" altLang="en-US" sz="1600" dirty="0" smtClean="0"/>
              <a:t>既存のサイエンスからの飛躍が少ない</a:t>
            </a:r>
            <a:r>
              <a:rPr lang="en-US" altLang="ja-JP" sz="1600" dirty="0" smtClean="0"/>
              <a:t>…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pPr lvl="1"/>
            <a:r>
              <a:rPr lang="ja-JP" altLang="en-US" sz="2000" dirty="0" smtClean="0"/>
              <a:t>解像度を上げる事でできる面白そうなサイエンスは？</a:t>
            </a:r>
            <a:endParaRPr lang="en-US" altLang="ja-JP" sz="2000" dirty="0" smtClean="0"/>
          </a:p>
          <a:p>
            <a:pPr marL="457200" lvl="1" indent="0">
              <a:buNone/>
            </a:pPr>
            <a:endParaRPr lang="en-US" altLang="ja-JP" sz="2000" dirty="0"/>
          </a:p>
          <a:p>
            <a:r>
              <a:rPr lang="en-US" altLang="ja-JP" sz="2400" dirty="0" smtClean="0"/>
              <a:t>GLAO</a:t>
            </a:r>
            <a:r>
              <a:rPr lang="ja-JP" altLang="en-US" sz="2400" dirty="0" smtClean="0"/>
              <a:t>によるアストロメトリの可能性は？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装置仕様に反映すべき項目の検討</a:t>
            </a:r>
            <a:endParaRPr lang="en-US" altLang="ja-JP" sz="2000" dirty="0" smtClean="0"/>
          </a:p>
          <a:p>
            <a:pPr marL="457200" lvl="1" indent="0">
              <a:buNone/>
            </a:pPr>
            <a:r>
              <a:rPr lang="ja-JP" altLang="ja-JP" sz="2000" dirty="0"/>
              <a:t>　</a:t>
            </a:r>
            <a:r>
              <a:rPr lang="ja-JP" altLang="en-US" sz="2000" dirty="0" smtClean="0"/>
              <a:t>　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</a:t>
            </a:r>
            <a:r>
              <a:rPr lang="ja-JP" altLang="en-US" sz="2000" dirty="0" smtClean="0">
                <a:sym typeface="Wingdings"/>
              </a:rPr>
              <a:t>西山さんトーク（？）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68083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64069" y="1760538"/>
            <a:ext cx="515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GOODS-S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WFC3</a:t>
            </a:r>
            <a:r>
              <a:rPr lang="ja-JP" altLang="en-US" dirty="0" smtClean="0"/>
              <a:t>画像</a:t>
            </a:r>
            <a:r>
              <a:rPr lang="en-US" altLang="ja-JP" dirty="0" smtClean="0"/>
              <a:t>(CANDELS)                         </a:t>
            </a:r>
            <a:r>
              <a:rPr lang="ja-JP" altLang="en-US" dirty="0" smtClean="0"/>
              <a:t>から</a:t>
            </a:r>
            <a:r>
              <a:rPr lang="en-US" altLang="ja-JP" dirty="0" err="1" smtClean="0"/>
              <a:t>pBzK</a:t>
            </a:r>
            <a:r>
              <a:rPr lang="ja-JP" altLang="en-US" dirty="0" smtClean="0"/>
              <a:t>銀河をモデル化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4038"/>
            <a:ext cx="8229600" cy="1143000"/>
          </a:xfrm>
        </p:spPr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Passive </a:t>
            </a:r>
            <a:r>
              <a:rPr lang="en-US" altLang="ja-JP" sz="3600" dirty="0" err="1" smtClean="0">
                <a:solidFill>
                  <a:srgbClr val="3366FF"/>
                </a:solidFill>
              </a:rPr>
              <a:t>BzKs</a:t>
            </a:r>
            <a:r>
              <a:rPr lang="en-US" altLang="ja-JP" sz="3600" dirty="0" smtClean="0">
                <a:solidFill>
                  <a:srgbClr val="3366FF"/>
                </a:solidFill>
              </a:rPr>
              <a:t> at </a:t>
            </a:r>
            <a:r>
              <a:rPr lang="en-US" altLang="ja-JP" sz="3600" dirty="0" err="1" smtClean="0">
                <a:solidFill>
                  <a:srgbClr val="3366FF"/>
                </a:solidFill>
              </a:rPr>
              <a:t>z</a:t>
            </a:r>
            <a:r>
              <a:rPr lang="en-US" altLang="ja-JP" sz="3600" dirty="0" smtClean="0">
                <a:solidFill>
                  <a:srgbClr val="3366FF"/>
                </a:solidFill>
              </a:rPr>
              <a:t>=1.3-1.7 (</a:t>
            </a:r>
            <a:r>
              <a:rPr lang="ja-JP" altLang="en-US" sz="3600" dirty="0" smtClean="0">
                <a:solidFill>
                  <a:srgbClr val="3366FF"/>
                </a:solidFill>
              </a:rPr>
              <a:t>モデル</a:t>
            </a:r>
            <a:r>
              <a:rPr lang="en-US" altLang="ja-JP" sz="3600" dirty="0" smtClean="0">
                <a:solidFill>
                  <a:srgbClr val="3366FF"/>
                </a:solidFill>
              </a:rPr>
              <a:t>)</a:t>
            </a:r>
            <a:endParaRPr lang="ja-JP" altLang="en-US" sz="3600" dirty="0">
              <a:solidFill>
                <a:srgbClr val="3366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4550" y="5549900"/>
            <a:ext cx="82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WFC3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4900" y="5562600"/>
            <a:ext cx="82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モデル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6200" y="5562600"/>
            <a:ext cx="82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残差</a:t>
            </a:r>
            <a:endParaRPr kumimoji="1" lang="ja-JP" altLang="en-US" sz="1600" dirty="0"/>
          </a:p>
        </p:txBody>
      </p:sp>
      <p:grpSp>
        <p:nvGrpSpPr>
          <p:cNvPr id="25" name="図形グループ 24"/>
          <p:cNvGrpSpPr/>
          <p:nvPr/>
        </p:nvGrpSpPr>
        <p:grpSpPr>
          <a:xfrm>
            <a:off x="5245101" y="1493588"/>
            <a:ext cx="3797300" cy="4908244"/>
            <a:chOff x="5245101" y="1493588"/>
            <a:chExt cx="3797300" cy="490824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1" y="2466763"/>
              <a:ext cx="3632200" cy="369273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375400" y="6032500"/>
              <a:ext cx="2044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星質量（</a:t>
              </a:r>
              <a:r>
                <a:rPr lang="en-US" altLang="ja-JP" dirty="0" smtClean="0"/>
                <a:t>M</a:t>
              </a:r>
              <a:r>
                <a:rPr lang="en-US" altLang="ja-JP" baseline="-25000" dirty="0" smtClean="0"/>
                <a:t>*</a:t>
              </a:r>
              <a:r>
                <a:rPr lang="en-US" altLang="ja-JP" dirty="0" smtClean="0"/>
                <a:t>/</a:t>
              </a:r>
              <a:r>
                <a:rPr lang="en-US" altLang="ja-JP" dirty="0" err="1" smtClean="0"/>
                <a:t>M</a:t>
              </a:r>
              <a:r>
                <a:rPr lang="en-US" altLang="ja-JP" baseline="-25000" dirty="0" err="1" smtClean="0"/>
                <a:t>sun</a:t>
              </a:r>
              <a:r>
                <a:rPr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6200000">
              <a:off x="4045467" y="3771900"/>
              <a:ext cx="276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有効半径</a:t>
              </a:r>
              <a:r>
                <a:rPr lang="en-US" altLang="ja-JP" dirty="0" smtClean="0"/>
                <a:t> Re</a:t>
              </a:r>
              <a:r>
                <a:rPr lang="ja-JP" altLang="en-US" dirty="0" smtClean="0"/>
                <a:t>（</a:t>
              </a:r>
              <a:r>
                <a:rPr lang="en-US" altLang="ja-JP" dirty="0" err="1" smtClean="0"/>
                <a:t>Kpc</a:t>
              </a:r>
              <a:r>
                <a:rPr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764579" y="1493588"/>
              <a:ext cx="31623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z~2</a:t>
              </a:r>
              <a:r>
                <a:rPr kumimoji="1" lang="ja-JP" altLang="en-US" dirty="0" smtClean="0"/>
                <a:t>の</a:t>
              </a:r>
              <a:r>
                <a:rPr kumimoji="1" lang="en-US" altLang="ja-JP" dirty="0" smtClean="0"/>
                <a:t>passive</a:t>
              </a:r>
              <a:r>
                <a:rPr kumimoji="1" lang="ja-JP" altLang="en-US" dirty="0" smtClean="0"/>
                <a:t>銀河における</a:t>
              </a:r>
              <a:r>
                <a:rPr kumimoji="1" lang="en-US" altLang="ja-JP" dirty="0" smtClean="0"/>
                <a:t>  </a:t>
              </a:r>
              <a:r>
                <a:rPr kumimoji="1" lang="ja-JP" altLang="en-US" dirty="0" smtClean="0"/>
                <a:t>サイズ</a:t>
              </a:r>
              <a:r>
                <a:rPr kumimoji="1" lang="en-US" altLang="ja-JP" dirty="0" smtClean="0"/>
                <a:t>-</a:t>
              </a:r>
              <a:r>
                <a:rPr kumimoji="1" lang="ja-JP" altLang="en-US" dirty="0" smtClean="0"/>
                <a:t>星質量の関係　　</a:t>
              </a:r>
              <a:r>
                <a:rPr kumimoji="1" lang="en-US" altLang="ja-JP" dirty="0" smtClean="0"/>
                <a:t>(Cassata et al. 2010)</a:t>
              </a:r>
              <a:r>
                <a:rPr kumimoji="1" lang="ja-JP" altLang="en-US" dirty="0" smtClean="0"/>
                <a:t>と比較</a:t>
              </a:r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245400" y="50343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851700" y="49327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220000" y="46914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7524800" y="46406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766100" y="42977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905800" y="41072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880100" y="2603500"/>
              <a:ext cx="1632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dirty="0" smtClean="0"/>
                <a:t>Our sample</a:t>
              </a:r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000800" y="2748354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3886200" y="2479463"/>
            <a:ext cx="1054100" cy="143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64579" y="6401832"/>
            <a:ext cx="315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コンパクトで重い銀河を選択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41796" y="4177529"/>
            <a:ext cx="584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z</a:t>
            </a:r>
            <a:r>
              <a:rPr kumimoji="1" lang="en-US" altLang="ja-JP" dirty="0" smtClean="0"/>
              <a:t>=0</a:t>
            </a:r>
            <a:endParaRPr kumimoji="1" lang="ja-JP" altLang="en-US" dirty="0"/>
          </a:p>
        </p:txBody>
      </p:sp>
      <p:pic>
        <p:nvPicPr>
          <p:cNvPr id="29" name="図 28" descr="WFC3_F160_37269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4142" y="-2455776"/>
            <a:ext cx="8226638" cy="1064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 17" descr="WFC3_F160_37269.eps"/>
          <p:cNvPicPr>
            <a:picLocks noGrp="1" noChangeAspect="1"/>
          </p:cNvPicPr>
          <p:nvPr>
            <p:ph idx="1"/>
          </p:nvPr>
        </p:nvPicPr>
        <p:blipFill>
          <a:blip r:embed="rId2"/>
          <a:srcRect l="-67655" r="-67655"/>
          <a:stretch>
            <a:fillRect/>
          </a:stretch>
        </p:blipFill>
        <p:spPr>
          <a:xfrm>
            <a:off x="-6891231" y="-3896301"/>
            <a:ext cx="22842431" cy="12562457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620312" y="2053312"/>
            <a:ext cx="9525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回折限界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21495" y="1851632"/>
            <a:ext cx="1056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シーイング</a:t>
            </a:r>
            <a:r>
              <a:rPr lang="en-US" altLang="ja-JP" sz="1400" dirty="0" smtClean="0"/>
              <a:t> (0”.5)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9283" y="1833150"/>
            <a:ext cx="428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GLAO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247" y="1477530"/>
            <a:ext cx="880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/>
              <a:t> Moderate</a:t>
            </a:r>
            <a:r>
              <a:rPr lang="ja-JP" altLang="en-US" dirty="0" smtClean="0"/>
              <a:t>シーイング</a:t>
            </a:r>
            <a:r>
              <a:rPr lang="en-US" altLang="ja-JP" dirty="0" smtClean="0"/>
              <a:t>(0”.5)</a:t>
            </a:r>
            <a:r>
              <a:rPr lang="ja-JP" altLang="en-US" dirty="0" smtClean="0"/>
              <a:t>で</a:t>
            </a:r>
            <a:r>
              <a:rPr lang="en-US" altLang="ja-JP" dirty="0" smtClean="0"/>
              <a:t>GLAO</a:t>
            </a:r>
            <a:r>
              <a:rPr lang="ja-JP" altLang="en-US" dirty="0" smtClean="0"/>
              <a:t>を効かせ、</a:t>
            </a:r>
            <a:r>
              <a:rPr lang="en-US" altLang="ja-JP" dirty="0" smtClean="0"/>
              <a:t>H</a:t>
            </a:r>
            <a:r>
              <a:rPr lang="ja-JP" altLang="en-US" dirty="0" smtClean="0"/>
              <a:t>バンドで５時間観測した場合を想定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2746" y="6284435"/>
            <a:ext cx="777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MUSYC 37269: </a:t>
            </a:r>
            <a:r>
              <a:rPr kumimoji="1" lang="en-US" altLang="ja-JP" sz="1600" dirty="0" err="1" smtClean="0"/>
              <a:t>z</a:t>
            </a:r>
            <a:r>
              <a:rPr kumimoji="1" lang="en-US" altLang="ja-JP" sz="1600" baseline="-25000" dirty="0" err="1" smtClean="0"/>
              <a:t>phot</a:t>
            </a:r>
            <a:r>
              <a:rPr kumimoji="1" lang="en-US" altLang="ja-JP" sz="1600" dirty="0" smtClean="0"/>
              <a:t>=1.74, H=22.4, K=21.7, log (M</a:t>
            </a:r>
            <a:r>
              <a:rPr kumimoji="1" lang="en-US" altLang="ja-JP" sz="1600" baseline="-25000" dirty="0" smtClean="0"/>
              <a:t>*</a:t>
            </a:r>
            <a:r>
              <a:rPr kumimoji="1" lang="en-US" altLang="ja-JP" sz="1600" dirty="0" smtClean="0"/>
              <a:t>/</a:t>
            </a:r>
            <a:r>
              <a:rPr kumimoji="1" lang="en-US" altLang="ja-JP" sz="1600" dirty="0" err="1" smtClean="0"/>
              <a:t>M</a:t>
            </a:r>
            <a:r>
              <a:rPr kumimoji="1" lang="en-US" altLang="ja-JP" sz="1600" baseline="-25000" dirty="0" err="1" smtClean="0"/>
              <a:t>sun</a:t>
            </a:r>
            <a:r>
              <a:rPr kumimoji="1" lang="en-US" altLang="ja-JP" sz="1600" dirty="0" smtClean="0"/>
              <a:t>)=11.1, R</a:t>
            </a:r>
            <a:r>
              <a:rPr kumimoji="1" lang="en-US" altLang="ja-JP" sz="1600" baseline="-25000" dirty="0" smtClean="0"/>
              <a:t>e</a:t>
            </a:r>
            <a:r>
              <a:rPr kumimoji="1" lang="en-US" altLang="ja-JP" sz="1600" dirty="0" smtClean="0"/>
              <a:t>=1.1[kpc], N=1.7</a:t>
            </a:r>
            <a:endParaRPr kumimoji="1" lang="ja-JP" altLang="en-US" sz="1600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3366FF"/>
                </a:solidFill>
              </a:rPr>
              <a:t>Passive </a:t>
            </a:r>
            <a:r>
              <a:rPr lang="en-US" altLang="ja-JP" sz="3200" dirty="0" err="1" smtClean="0">
                <a:solidFill>
                  <a:srgbClr val="3366FF"/>
                </a:solidFill>
              </a:rPr>
              <a:t>BzKs</a:t>
            </a:r>
            <a:r>
              <a:rPr lang="en-US" altLang="ja-JP" sz="3200" dirty="0" smtClean="0">
                <a:solidFill>
                  <a:srgbClr val="3366FF"/>
                </a:solidFill>
              </a:rPr>
              <a:t> at </a:t>
            </a:r>
            <a:r>
              <a:rPr lang="en-US" altLang="ja-JP" sz="3200" dirty="0" err="1" smtClean="0">
                <a:solidFill>
                  <a:srgbClr val="3366FF"/>
                </a:solidFill>
              </a:rPr>
              <a:t>z</a:t>
            </a:r>
            <a:r>
              <a:rPr lang="en-US" altLang="ja-JP" sz="3200" dirty="0" smtClean="0">
                <a:solidFill>
                  <a:srgbClr val="3366FF"/>
                </a:solidFill>
              </a:rPr>
              <a:t>=1.3-1.7 (GLAO</a:t>
            </a:r>
            <a:r>
              <a:rPr lang="ja-JP" altLang="en-US" sz="3200" dirty="0" smtClean="0">
                <a:solidFill>
                  <a:srgbClr val="3366FF"/>
                </a:solidFill>
              </a:rPr>
              <a:t>撮像</a:t>
            </a:r>
            <a:r>
              <a:rPr lang="en-US" altLang="ja-JP" sz="3200" dirty="0" smtClean="0">
                <a:solidFill>
                  <a:srgbClr val="3366FF"/>
                </a:solidFill>
              </a:rPr>
              <a:t>)</a:t>
            </a:r>
            <a:endParaRPr lang="ja-JP" altLang="en-US" sz="3200" dirty="0">
              <a:solidFill>
                <a:srgbClr val="3366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68326" y="4765861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1.30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82588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1.33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01620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1.30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58372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1.31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08685" y="4762883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1.26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31042" y="4762883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2.49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4920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2.8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61209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.6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65217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.6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36991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.6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81170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.6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87631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.4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8" name="角丸四角形 27"/>
          <p:cNvSpPr/>
          <p:nvPr/>
        </p:nvSpPr>
        <p:spPr>
          <a:xfrm>
            <a:off x="705311" y="2526918"/>
            <a:ext cx="7647071" cy="893437"/>
          </a:xfrm>
          <a:prstGeom prst="roundRect">
            <a:avLst/>
          </a:prstGeom>
          <a:solidFill>
            <a:schemeClr val="bg1">
              <a:lumMod val="5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撮像検出感度のゲイン：　</a:t>
            </a:r>
            <a:r>
              <a:rPr lang="en-US" altLang="ja-JP" dirty="0" smtClean="0"/>
              <a:t>0.28mag (GLAO), 1.00 (DL)</a:t>
            </a:r>
          </a:p>
          <a:p>
            <a:pPr algn="ctr"/>
            <a:r>
              <a:rPr kumimoji="1" lang="ja-JP" altLang="en-US" dirty="0" smtClean="0"/>
              <a:t>分光感度のゲイン（</a:t>
            </a:r>
            <a:r>
              <a:rPr kumimoji="1" lang="en-US" altLang="ja-JP" dirty="0" smtClean="0"/>
              <a:t>0”.4</a:t>
            </a:r>
            <a:r>
              <a:rPr kumimoji="1" lang="ja-JP" altLang="en-US" dirty="0" smtClean="0"/>
              <a:t>スリットの場合）：</a:t>
            </a:r>
            <a:r>
              <a:rPr kumimoji="1" lang="en-US" altLang="ja-JP" dirty="0" smtClean="0"/>
              <a:t>0.51mag (GLAO), 1.12mag (DL)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GLAO</a:t>
            </a:r>
            <a:r>
              <a:rPr lang="ja-JP" altLang="en-US" dirty="0" smtClean="0">
                <a:solidFill>
                  <a:srgbClr val="3366FF"/>
                </a:solidFill>
              </a:rPr>
              <a:t>撮像性能のまとめ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60" y="1646114"/>
            <a:ext cx="11252281" cy="4525963"/>
          </a:xfrm>
        </p:spPr>
        <p:txBody>
          <a:bodyPr/>
          <a:lstStyle/>
          <a:p>
            <a:r>
              <a:rPr lang="ja-JP" altLang="en-US" dirty="0" smtClean="0"/>
              <a:t>点源に対する性能（大屋さんシミュレーションより）</a:t>
            </a:r>
            <a:endParaRPr lang="en-US" dirty="0"/>
          </a:p>
        </p:txBody>
      </p:sp>
      <p:graphicFrame>
        <p:nvGraphicFramePr>
          <p:cNvPr id="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69296"/>
              </p:ext>
            </p:extLst>
          </p:nvPr>
        </p:nvGraphicFramePr>
        <p:xfrm>
          <a:off x="924379" y="2397126"/>
          <a:ext cx="7425871" cy="348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467"/>
                <a:gridCol w="928234"/>
                <a:gridCol w="928234"/>
                <a:gridCol w="928234"/>
                <a:gridCol w="928234"/>
                <a:gridCol w="928234"/>
                <a:gridCol w="928234"/>
              </a:tblGrid>
              <a:tr h="73024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BAD      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 (75%)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MODERATE (50%)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GOOD     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   (25%)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4476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バンド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52327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シーイング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0”.47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0”.35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0”.39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2327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補正後</a:t>
                      </a:r>
                      <a:r>
                        <a:rPr kumimoji="1" lang="en-US" altLang="ja-JP" dirty="0" smtClean="0"/>
                        <a:t>FWHM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0”.3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0”.35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0”.15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52327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ストレール比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52327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感度ゲイン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fwhm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08" y="1587693"/>
            <a:ext cx="5380758" cy="52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9909" y="1400557"/>
            <a:ext cx="6379758" cy="5476376"/>
            <a:chOff x="399299" y="1432270"/>
            <a:chExt cx="7494042" cy="5563760"/>
          </a:xfrm>
        </p:grpSpPr>
        <p:pic>
          <p:nvPicPr>
            <p:cNvPr id="12" name="Picture 11" descr="csca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99" y="1432270"/>
              <a:ext cx="7268635" cy="55637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42096" y="1990392"/>
              <a:ext cx="2151245" cy="375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Seeing (0”.5)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2145" y="2552890"/>
              <a:ext cx="175179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GLAO (0”.2)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2096" y="2977147"/>
              <a:ext cx="2079579" cy="375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AO188 (0”.1)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38640" y="4303822"/>
              <a:ext cx="17517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TMT (0”.01)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42587" y="3805727"/>
              <a:ext cx="4983597" cy="312688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Bowens+04 (Size evolution of UV-dropout galaxies)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242587" y="2401197"/>
              <a:ext cx="520227" cy="136935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593230" y="2401432"/>
            <a:ext cx="6436134" cy="4140895"/>
            <a:chOff x="2593230" y="2401432"/>
            <a:chExt cx="6436134" cy="4140895"/>
          </a:xfrm>
        </p:grpSpPr>
        <p:sp>
          <p:nvSpPr>
            <p:cNvPr id="6" name="Rounded Rectangle 5"/>
            <p:cNvSpPr/>
            <p:nvPr/>
          </p:nvSpPr>
          <p:spPr>
            <a:xfrm>
              <a:off x="6261320" y="3864557"/>
              <a:ext cx="2768044" cy="2677770"/>
            </a:xfrm>
            <a:prstGeom prst="roundRect">
              <a:avLst/>
            </a:prstGeom>
            <a:solidFill>
              <a:srgbClr val="008000">
                <a:alpha val="5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3230" y="2401432"/>
              <a:ext cx="763202" cy="587041"/>
            </a:xfrm>
            <a:prstGeom prst="rect">
              <a:avLst/>
            </a:prstGeom>
            <a:solidFill>
              <a:srgbClr val="008000">
                <a:alpha val="49000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BX48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29" y="4551879"/>
              <a:ext cx="1862143" cy="186214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392202" y="3908861"/>
              <a:ext cx="2637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rgbClr val="000000"/>
                  </a:solidFill>
                </a:rPr>
                <a:t>星形成クランプ＠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z~2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(Forster-Schreiber+11)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6" idx="1"/>
            </p:cNvCxnSpPr>
            <p:nvPr/>
          </p:nvCxnSpPr>
          <p:spPr>
            <a:xfrm flipH="1" flipV="1">
              <a:off x="3356433" y="2988474"/>
              <a:ext cx="2904887" cy="221496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957112" y="1678349"/>
            <a:ext cx="6072251" cy="2023760"/>
            <a:chOff x="2957112" y="1678349"/>
            <a:chExt cx="6072251" cy="2023760"/>
          </a:xfrm>
        </p:grpSpPr>
        <p:sp>
          <p:nvSpPr>
            <p:cNvPr id="16" name="Rounded Rectangle 15"/>
            <p:cNvSpPr/>
            <p:nvPr/>
          </p:nvSpPr>
          <p:spPr>
            <a:xfrm>
              <a:off x="6195344" y="1678349"/>
              <a:ext cx="2834019" cy="2023760"/>
            </a:xfrm>
            <a:prstGeom prst="roundRect">
              <a:avLst/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57112" y="1678349"/>
              <a:ext cx="822669" cy="92234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8371" y="2247426"/>
              <a:ext cx="1282700" cy="12827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133" y="2272826"/>
              <a:ext cx="1295400" cy="12573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347903" y="1681332"/>
              <a:ext cx="2638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QSO</a:t>
              </a:r>
              <a:r>
                <a:rPr lang="ja-JP" altLang="en-US" dirty="0" smtClean="0"/>
                <a:t>ホスト銀河</a:t>
              </a:r>
              <a:r>
                <a:rPr lang="en-US" altLang="ja-JP" dirty="0" smtClean="0"/>
                <a:t>@z~3</a:t>
              </a:r>
            </a:p>
            <a:p>
              <a:pPr algn="ctr"/>
              <a:r>
                <a:rPr lang="en-US" dirty="0" smtClean="0"/>
                <a:t>(Schramm+08)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endCxn id="18" idx="3"/>
            </p:cNvCxnSpPr>
            <p:nvPr/>
          </p:nvCxnSpPr>
          <p:spPr>
            <a:xfrm flipH="1" flipV="1">
              <a:off x="3779781" y="2139521"/>
              <a:ext cx="2378177" cy="46117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116882" y="389386"/>
            <a:ext cx="5007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GLAO</a:t>
            </a:r>
            <a:r>
              <a:rPr lang="ja-JP" altLang="en-US" sz="3600" dirty="0" smtClean="0">
                <a:solidFill>
                  <a:srgbClr val="3366FF"/>
                </a:solidFill>
              </a:rPr>
              <a:t>で何が見えるか？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172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GLAO</a:t>
            </a:r>
            <a:r>
              <a:rPr lang="ja-JP" altLang="en-US" sz="3600" dirty="0" smtClean="0">
                <a:solidFill>
                  <a:srgbClr val="3366FF"/>
                </a:solidFill>
              </a:rPr>
              <a:t>による</a:t>
            </a:r>
            <a:r>
              <a:rPr lang="en-US" altLang="ja-JP" sz="3600" dirty="0" smtClean="0">
                <a:solidFill>
                  <a:srgbClr val="3366FF"/>
                </a:solidFill>
              </a:rPr>
              <a:t>z~2</a:t>
            </a:r>
            <a:r>
              <a:rPr lang="ja-JP" altLang="en-US" sz="3600" dirty="0" smtClean="0">
                <a:solidFill>
                  <a:srgbClr val="3366FF"/>
                </a:solidFill>
              </a:rPr>
              <a:t>銀河の</a:t>
            </a:r>
            <a:r>
              <a:rPr lang="ja-JP" altLang="en-US" sz="3600" dirty="0" smtClean="0">
                <a:solidFill>
                  <a:srgbClr val="3366FF"/>
                </a:solidFill>
              </a:rPr>
              <a:t>観測</a:t>
            </a:r>
            <a:r>
              <a:rPr lang="ja-JP" altLang="en-US" sz="3600" dirty="0" smtClean="0">
                <a:solidFill>
                  <a:srgbClr val="3366FF"/>
                </a:solidFill>
              </a:rPr>
              <a:t>検討</a:t>
            </a:r>
            <a:endParaRPr lang="ja-JP" altLang="en-US" sz="3600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6140" y="2686979"/>
            <a:ext cx="3871316" cy="2856813"/>
          </a:xfrm>
        </p:spPr>
        <p:txBody>
          <a:bodyPr/>
          <a:lstStyle/>
          <a:p>
            <a:r>
              <a:rPr lang="ja-JP" altLang="en-US" sz="2000" dirty="0" smtClean="0"/>
              <a:t>現在</a:t>
            </a:r>
            <a:r>
              <a:rPr lang="en-US" altLang="ja-JP" sz="2000" dirty="0" smtClean="0"/>
              <a:t>SINS</a:t>
            </a:r>
            <a:r>
              <a:rPr lang="ja-JP" altLang="en-US" sz="2000" dirty="0" smtClean="0"/>
              <a:t>サーベイで得られて</a:t>
            </a:r>
            <a:r>
              <a:rPr lang="ja-JP" altLang="en-US" sz="2000" dirty="0" smtClean="0"/>
              <a:t>いる結果</a:t>
            </a:r>
            <a:r>
              <a:rPr lang="ja-JP" altLang="en-US" sz="2000" dirty="0" smtClean="0"/>
              <a:t>は、</a:t>
            </a:r>
            <a:r>
              <a:rPr lang="en-US" altLang="ja-JP" sz="2000" dirty="0" smtClean="0"/>
              <a:t>z~2</a:t>
            </a:r>
            <a:r>
              <a:rPr lang="ja-JP" altLang="en-US" sz="2000" dirty="0" smtClean="0"/>
              <a:t>銀河の</a:t>
            </a:r>
            <a:r>
              <a:rPr lang="en-US" altLang="ja-JP" sz="2000" dirty="0" smtClean="0"/>
              <a:t>massive-end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K~20</a:t>
            </a:r>
            <a:r>
              <a:rPr lang="ja-JP" altLang="en-US" sz="2000" dirty="0" smtClean="0"/>
              <a:t>）の一部の銀河によるもの。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K(AB)=23-24</a:t>
            </a:r>
            <a:r>
              <a:rPr lang="ja-JP" altLang="en-US" sz="2000" dirty="0" smtClean="0"/>
              <a:t>の銀河を効率よくサーベイしたい。</a:t>
            </a:r>
            <a:endParaRPr lang="en-US" altLang="ja-JP" sz="20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516" y="2073215"/>
            <a:ext cx="4593849" cy="40529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49453" y="6101741"/>
            <a:ext cx="327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Forster-Schreiber et al. 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260" y="-91692"/>
            <a:ext cx="8229600" cy="1143000"/>
          </a:xfrm>
        </p:spPr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  <a:latin typeface=""/>
                <a:cs typeface=""/>
              </a:rPr>
              <a:t>GLAO</a:t>
            </a:r>
            <a:r>
              <a:rPr lang="ja-JP" altLang="en-US" sz="3600" dirty="0" smtClean="0">
                <a:solidFill>
                  <a:srgbClr val="3366FF"/>
                </a:solidFill>
                <a:latin typeface=""/>
                <a:cs typeface=""/>
              </a:rPr>
              <a:t>で期待される検出数</a:t>
            </a:r>
            <a:endParaRPr lang="ja-JP" altLang="en-US" sz="3600" dirty="0">
              <a:solidFill>
                <a:srgbClr val="3366FF"/>
              </a:solidFill>
              <a:latin typeface=""/>
              <a:cs typeface="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2" y="1328435"/>
            <a:ext cx="7349423" cy="51602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14150" y="5015717"/>
            <a:ext cx="150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19FF00"/>
                </a:solidFill>
              </a:rPr>
              <a:t>z</a:t>
            </a:r>
            <a:r>
              <a:rPr kumimoji="1" lang="en-US" altLang="ja-JP" dirty="0" smtClean="0">
                <a:solidFill>
                  <a:srgbClr val="19FF00"/>
                </a:solidFill>
              </a:rPr>
              <a:t>=1.3-1.7</a:t>
            </a:r>
            <a:endParaRPr kumimoji="1" lang="ja-JP" altLang="en-US" dirty="0">
              <a:solidFill>
                <a:srgbClr val="19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16270" y="5537449"/>
            <a:ext cx="150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z</a:t>
            </a:r>
            <a:r>
              <a:rPr kumimoji="1" lang="en-US" altLang="ja-JP" dirty="0" smtClean="0">
                <a:solidFill>
                  <a:srgbClr val="FF0000"/>
                </a:solidFill>
              </a:rPr>
              <a:t>=2.1-2.6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4258415" y="3850969"/>
            <a:ext cx="4525963" cy="24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445297" y="6403191"/>
            <a:ext cx="206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ja-JP" altLang="en-US" dirty="0" smtClean="0"/>
              <a:t>バンド等級（</a:t>
            </a:r>
            <a:r>
              <a:rPr kumimoji="1" lang="en-US" altLang="ja-JP" dirty="0" smtClean="0"/>
              <a:t>AB)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572217" y="3473272"/>
            <a:ext cx="27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個数密度（個</a:t>
            </a:r>
            <a:r>
              <a:rPr lang="en-US" altLang="ja-JP" dirty="0" smtClean="0"/>
              <a:t>/arcmin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36454" y="1770595"/>
            <a:ext cx="345609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b">
            <a:spAutoFit/>
          </a:bodyPr>
          <a:lstStyle/>
          <a:p>
            <a:r>
              <a:rPr kumimoji="1" lang="en-US" altLang="ja-JP" dirty="0" smtClean="0"/>
              <a:t>GLAO</a:t>
            </a:r>
            <a:r>
              <a:rPr kumimoji="1" lang="ja-JP" altLang="en-US" dirty="0" smtClean="0"/>
              <a:t>視野　</a:t>
            </a:r>
            <a:r>
              <a:rPr kumimoji="1" lang="en-US" altLang="ja-JP" dirty="0" smtClean="0"/>
              <a:t>〜 100 arcmin</a:t>
            </a:r>
            <a:r>
              <a:rPr kumimoji="1" lang="en-US" altLang="ja-JP" baseline="30000" dirty="0" smtClean="0"/>
              <a:t>2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z</a:t>
            </a:r>
            <a:r>
              <a:rPr lang="en-US" altLang="ja-JP" dirty="0" smtClean="0"/>
              <a:t>=1.3-1.7: ~100 </a:t>
            </a:r>
            <a:r>
              <a:rPr lang="ja-JP" altLang="en-US" dirty="0" smtClean="0"/>
              <a:t>個（</a:t>
            </a:r>
            <a:r>
              <a:rPr lang="en-US" altLang="ja-JP" dirty="0" smtClean="0"/>
              <a:t>K~23)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z</a:t>
            </a:r>
            <a:r>
              <a:rPr lang="en-US" altLang="ja-JP" dirty="0" smtClean="0"/>
              <a:t>=2.1-2.6: ~ 80 </a:t>
            </a:r>
            <a:r>
              <a:rPr lang="ja-JP" altLang="en-US" dirty="0" smtClean="0"/>
              <a:t>個</a:t>
            </a:r>
            <a:r>
              <a:rPr lang="en-US" altLang="ja-JP" dirty="0" smtClean="0"/>
              <a:t> (K~23)</a:t>
            </a:r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1148" y="1002713"/>
            <a:ext cx="816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MOIRCS Deep Survey (GOODS-N)</a:t>
            </a:r>
            <a:r>
              <a:rPr kumimoji="1" lang="ja-JP" altLang="en-US" dirty="0" smtClean="0"/>
              <a:t>での</a:t>
            </a:r>
            <a:r>
              <a:rPr kumimoji="1" lang="en-US" altLang="ja-JP" dirty="0" smtClean="0"/>
              <a:t>z</a:t>
            </a:r>
            <a:r>
              <a:rPr lang="en-US" altLang="ja-JP" dirty="0" smtClean="0"/>
              <a:t>~2</a:t>
            </a:r>
            <a:r>
              <a:rPr kumimoji="1" lang="ja-JP" altLang="en-US" dirty="0" smtClean="0"/>
              <a:t>銀河の個数密度（</a:t>
            </a:r>
            <a:r>
              <a:rPr kumimoji="1" lang="en-US" altLang="ja-JP" dirty="0" err="1" smtClean="0"/>
              <a:t>Kajisawa</a:t>
            </a:r>
            <a:r>
              <a:rPr kumimoji="1" lang="en-US" altLang="ja-JP" dirty="0" smtClean="0"/>
              <a:t> et al.)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z~2</a:t>
            </a:r>
            <a:r>
              <a:rPr lang="ja-JP" altLang="en-US" sz="3600" dirty="0" smtClean="0">
                <a:solidFill>
                  <a:srgbClr val="3366FF"/>
                </a:solidFill>
              </a:rPr>
              <a:t>銀河の観測シミュレーション</a:t>
            </a:r>
            <a:endParaRPr lang="ja-JP" altLang="en-US" sz="3600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606" cy="4525963"/>
          </a:xfrm>
        </p:spPr>
        <p:txBody>
          <a:bodyPr/>
          <a:lstStyle/>
          <a:p>
            <a:r>
              <a:rPr lang="en-US" altLang="ja-JP" sz="2400" dirty="0" smtClean="0"/>
              <a:t>z~2</a:t>
            </a:r>
            <a:r>
              <a:rPr lang="ja-JP" altLang="en-US" sz="2400" dirty="0" smtClean="0"/>
              <a:t>銀河のサンプル</a:t>
            </a:r>
            <a:endParaRPr lang="en-US" altLang="ja-JP" sz="2400" dirty="0" smtClean="0"/>
          </a:p>
          <a:p>
            <a:pPr lvl="1"/>
            <a:r>
              <a:rPr lang="ja-JP" altLang="en-US" sz="1800" dirty="0" smtClean="0"/>
              <a:t>現在得られる最も解像度の高い</a:t>
            </a:r>
            <a:r>
              <a:rPr lang="en-US" altLang="ja-JP" sz="1800" dirty="0" smtClean="0"/>
              <a:t>HST/WFC3</a:t>
            </a:r>
            <a:r>
              <a:rPr lang="ja-JP" altLang="en-US" sz="1800" dirty="0" smtClean="0"/>
              <a:t>による</a:t>
            </a:r>
            <a:r>
              <a:rPr lang="en-US" altLang="ja-JP" sz="1800" dirty="0" smtClean="0"/>
              <a:t>z~2</a:t>
            </a:r>
            <a:r>
              <a:rPr lang="ja-JP" altLang="en-US" sz="1800" dirty="0" smtClean="0"/>
              <a:t>銀河の</a:t>
            </a:r>
            <a:r>
              <a:rPr lang="en-US" altLang="ja-JP" sz="1800" dirty="0" smtClean="0"/>
              <a:t>H</a:t>
            </a:r>
            <a:r>
              <a:rPr lang="ja-JP" altLang="en-US" sz="1800" dirty="0" smtClean="0"/>
              <a:t>バンド</a:t>
            </a:r>
            <a:r>
              <a:rPr lang="en-US" altLang="ja-JP" sz="1800" dirty="0" smtClean="0"/>
              <a:t>(F160W)</a:t>
            </a:r>
            <a:r>
              <a:rPr lang="ja-JP" altLang="en-US" sz="1800" dirty="0" smtClean="0"/>
              <a:t>画像を使用</a:t>
            </a:r>
            <a:endParaRPr lang="en-US" altLang="ja-JP" sz="1800" dirty="0" smtClean="0"/>
          </a:p>
          <a:p>
            <a:pPr lvl="1"/>
            <a:r>
              <a:rPr lang="en-US" altLang="ja-JP" sz="1800" dirty="0" err="1" smtClean="0"/>
              <a:t>CANDELS(Koekemoer</a:t>
            </a:r>
            <a:r>
              <a:rPr lang="en-US" altLang="ja-JP" sz="1800" dirty="0" smtClean="0"/>
              <a:t> et al. 2011)  GOODS-S</a:t>
            </a:r>
            <a:r>
              <a:rPr lang="ja-JP" altLang="en-US" sz="1800" dirty="0" smtClean="0"/>
              <a:t>領域から</a:t>
            </a:r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=2.1-2.6, </a:t>
            </a:r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=1.3-1.7</a:t>
            </a:r>
            <a:r>
              <a:rPr lang="ja-JP" altLang="en-US" sz="1800" dirty="0" smtClean="0"/>
              <a:t>の銀河を選択</a:t>
            </a:r>
            <a:r>
              <a:rPr lang="en-US" altLang="ja-JP" sz="1800" dirty="0" smtClean="0"/>
              <a:t> (</a:t>
            </a:r>
            <a:r>
              <a:rPr lang="ja-JP" altLang="en-US" sz="1800" dirty="0" smtClean="0"/>
              <a:t>サーベイエリア</a:t>
            </a:r>
            <a:r>
              <a:rPr lang="en-US" altLang="ja-JP" sz="1800" dirty="0" smtClean="0"/>
              <a:t>120arcmin</a:t>
            </a:r>
            <a:r>
              <a:rPr lang="en-US" altLang="ja-JP" sz="1800" baseline="30000" dirty="0" smtClean="0"/>
              <a:t>2</a:t>
            </a:r>
            <a:r>
              <a:rPr lang="en-US" altLang="ja-JP" sz="1800" dirty="0" smtClean="0"/>
              <a:t>, GLAO</a:t>
            </a:r>
            <a:r>
              <a:rPr lang="ja-JP" altLang="en-US" sz="1800" dirty="0" smtClean="0"/>
              <a:t>と同等）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MUSYC</a:t>
            </a:r>
            <a:r>
              <a:rPr lang="ja-JP" altLang="en-US" sz="1800" dirty="0" smtClean="0"/>
              <a:t>（</a:t>
            </a:r>
            <a:r>
              <a:rPr lang="en-US" altLang="ja-JP" sz="1800" dirty="0" err="1" smtClean="0"/>
              <a:t>Cardamone</a:t>
            </a:r>
            <a:r>
              <a:rPr lang="en-US" altLang="ja-JP" sz="1800" dirty="0" smtClean="0"/>
              <a:t> et al. 2010)</a:t>
            </a:r>
            <a:r>
              <a:rPr lang="ja-JP" altLang="en-US" sz="1800" dirty="0" smtClean="0"/>
              <a:t>カタログから</a:t>
            </a:r>
            <a:r>
              <a:rPr lang="en-US" altLang="ja-JP" sz="1800" dirty="0" smtClean="0"/>
              <a:t>K</a:t>
            </a:r>
            <a:r>
              <a:rPr lang="en-US" altLang="ja-JP" sz="1800" baseline="-25000" dirty="0" smtClean="0"/>
              <a:t>AB</a:t>
            </a:r>
            <a:r>
              <a:rPr lang="en-US" altLang="ja-JP" sz="1800" dirty="0" smtClean="0"/>
              <a:t>&lt;23.9 </a:t>
            </a:r>
            <a:r>
              <a:rPr lang="ja-JP" altLang="en-US" sz="1800" dirty="0" smtClean="0"/>
              <a:t>の</a:t>
            </a:r>
            <a:r>
              <a:rPr lang="en-US" altLang="ja-JP" sz="1800" dirty="0" err="1" smtClean="0"/>
              <a:t>BzK</a:t>
            </a:r>
            <a:r>
              <a:rPr lang="ja-JP" altLang="en-US" sz="1800" dirty="0" smtClean="0"/>
              <a:t>銀河を選択</a:t>
            </a:r>
            <a:endParaRPr lang="en-US" altLang="ja-JP" sz="1400" dirty="0" smtClean="0"/>
          </a:p>
          <a:p>
            <a:pPr lvl="2"/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=2.1-2.6 star-forming </a:t>
            </a:r>
            <a:r>
              <a:rPr lang="en-US" altLang="ja-JP" sz="1800" dirty="0" err="1" smtClean="0"/>
              <a:t>BzK</a:t>
            </a:r>
            <a:r>
              <a:rPr lang="ja-JP" altLang="en-US" sz="1800" dirty="0" smtClean="0"/>
              <a:t>　</a:t>
            </a:r>
            <a:r>
              <a:rPr lang="en-US" altLang="ja-JP" sz="1800" dirty="0" smtClean="0"/>
              <a:t>40</a:t>
            </a:r>
            <a:r>
              <a:rPr lang="ja-JP" altLang="en-US" sz="1800" dirty="0" smtClean="0"/>
              <a:t>個</a:t>
            </a:r>
            <a:r>
              <a:rPr lang="en-US" altLang="ja-JP" sz="1800" dirty="0" smtClean="0"/>
              <a:t> (spec-</a:t>
            </a:r>
            <a:r>
              <a:rPr lang="en-US" altLang="ja-JP" sz="1800" dirty="0" err="1" smtClean="0"/>
              <a:t>z</a:t>
            </a:r>
            <a:r>
              <a:rPr lang="ja-JP" altLang="en-US" sz="1800" dirty="0" smtClean="0"/>
              <a:t>があるもの）</a:t>
            </a:r>
            <a:r>
              <a:rPr lang="en-US" altLang="ja-JP" sz="1800" dirty="0" smtClean="0"/>
              <a:t>--- K</a:t>
            </a:r>
            <a:r>
              <a:rPr lang="ja-JP" altLang="en-US" sz="1800" dirty="0" smtClean="0"/>
              <a:t>バンド</a:t>
            </a:r>
            <a:endParaRPr lang="en-US" altLang="ja-JP" sz="1800" dirty="0" smtClean="0"/>
          </a:p>
          <a:p>
            <a:pPr lvl="2"/>
            <a:r>
              <a:rPr lang="en-US" altLang="ja-JP" sz="1800" dirty="0" err="1" smtClean="0"/>
              <a:t>z</a:t>
            </a:r>
            <a:r>
              <a:rPr lang="en-US" altLang="ja-JP" sz="1800" dirty="0" smtClean="0"/>
              <a:t>=1.3-1.7 passive-</a:t>
            </a:r>
            <a:r>
              <a:rPr lang="en-US" altLang="ja-JP" sz="1800" dirty="0" err="1" smtClean="0"/>
              <a:t>BzK</a:t>
            </a:r>
            <a:r>
              <a:rPr lang="en-US" altLang="ja-JP" sz="1800" dirty="0" smtClean="0"/>
              <a:t> 6</a:t>
            </a:r>
            <a:r>
              <a:rPr lang="ja-JP" altLang="en-US" sz="1800" dirty="0" smtClean="0"/>
              <a:t>個</a:t>
            </a:r>
            <a:r>
              <a:rPr lang="en-US" altLang="ja-JP" sz="1800" dirty="0" smtClean="0"/>
              <a:t> (</a:t>
            </a:r>
            <a:r>
              <a:rPr lang="en-US" altLang="ja-JP" sz="1800" dirty="0" err="1" smtClean="0"/>
              <a:t>phot-z</a:t>
            </a:r>
            <a:r>
              <a:rPr lang="ja-JP" altLang="en-US" sz="1800" dirty="0" smtClean="0"/>
              <a:t>）</a:t>
            </a:r>
            <a:r>
              <a:rPr lang="en-US" altLang="ja-JP" sz="1800" dirty="0" smtClean="0"/>
              <a:t> --- H</a:t>
            </a:r>
            <a:r>
              <a:rPr lang="ja-JP" altLang="en-US" sz="1800" dirty="0" smtClean="0"/>
              <a:t>バンド</a:t>
            </a:r>
            <a:endParaRPr lang="en-US" altLang="ja-JP" sz="1800" dirty="0" smtClean="0"/>
          </a:p>
          <a:p>
            <a:pPr lvl="2">
              <a:buNone/>
            </a:pPr>
            <a:endParaRPr lang="en-US" altLang="ja-JP" sz="1800" dirty="0" smtClean="0"/>
          </a:p>
          <a:p>
            <a:r>
              <a:rPr lang="en-US" altLang="ja-JP" sz="2400" dirty="0" smtClean="0"/>
              <a:t>GLAO</a:t>
            </a:r>
            <a:r>
              <a:rPr lang="ja-JP" altLang="en-US" sz="2400" dirty="0" smtClean="0"/>
              <a:t>シミュレーション</a:t>
            </a:r>
            <a:endParaRPr lang="en-US" altLang="ja-JP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dirty="0" smtClean="0"/>
              <a:t>WFC3</a:t>
            </a:r>
            <a:r>
              <a:rPr lang="ja-JP" altLang="en-US" sz="1800" dirty="0" smtClean="0"/>
              <a:t>の解像度</a:t>
            </a:r>
            <a:r>
              <a:rPr lang="en-US" altLang="ja-JP" sz="1800" dirty="0" smtClean="0"/>
              <a:t>(FWHM~0”.18)</a:t>
            </a:r>
            <a:r>
              <a:rPr lang="ja-JP" altLang="en-US" sz="1800" dirty="0" smtClean="0"/>
              <a:t>は</a:t>
            </a:r>
            <a:r>
              <a:rPr lang="en-US" altLang="ja-JP" sz="1800" dirty="0" smtClean="0"/>
              <a:t>GLAO</a:t>
            </a:r>
            <a:r>
              <a:rPr lang="ja-JP" altLang="en-US" sz="1800" dirty="0" smtClean="0"/>
              <a:t>のベストの解像度（</a:t>
            </a:r>
            <a:r>
              <a:rPr lang="en-US" altLang="ja-JP" sz="1800" dirty="0" smtClean="0"/>
              <a:t>FWHM~0”.15</a:t>
            </a:r>
            <a:r>
              <a:rPr lang="ja-JP" altLang="en-US" sz="1800" dirty="0" smtClean="0"/>
              <a:t>）を再現するのに不十分なため、</a:t>
            </a:r>
            <a:r>
              <a:rPr lang="en-US" altLang="ja-JP" sz="1800" dirty="0" smtClean="0"/>
              <a:t>WFC3</a:t>
            </a:r>
            <a:r>
              <a:rPr lang="ja-JP" altLang="en-US" sz="1800" dirty="0" smtClean="0"/>
              <a:t>画像から銀河を</a:t>
            </a:r>
            <a:r>
              <a:rPr lang="en-US" altLang="ja-JP" sz="1800" dirty="0" smtClean="0"/>
              <a:t>GALFIT</a:t>
            </a:r>
            <a:r>
              <a:rPr lang="ja-JP" altLang="en-US" sz="1800" dirty="0" smtClean="0"/>
              <a:t>でパラメーターフィットし、</a:t>
            </a:r>
            <a:r>
              <a:rPr lang="en-US" altLang="ja-JP" sz="1800" dirty="0" smtClean="0"/>
              <a:t>PSF</a:t>
            </a:r>
            <a:r>
              <a:rPr lang="ja-JP" altLang="en-US" sz="1800" dirty="0" smtClean="0"/>
              <a:t>で</a:t>
            </a:r>
            <a:r>
              <a:rPr lang="en-US" altLang="ja-JP" sz="1800" dirty="0" smtClean="0"/>
              <a:t>convolve</a:t>
            </a:r>
            <a:r>
              <a:rPr lang="ja-JP" altLang="en-US" sz="1800" dirty="0" smtClean="0"/>
              <a:t>される前のモデルを作る。</a:t>
            </a:r>
            <a:endParaRPr lang="en-US" altLang="ja-JP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dirty="0" smtClean="0"/>
              <a:t>GLAO</a:t>
            </a:r>
            <a:r>
              <a:rPr lang="ja-JP" altLang="en-US" sz="1800" dirty="0" smtClean="0"/>
              <a:t>の</a:t>
            </a:r>
            <a:r>
              <a:rPr lang="en-US" altLang="ja-JP" sz="1800" dirty="0" smtClean="0"/>
              <a:t>PSF</a:t>
            </a:r>
            <a:r>
              <a:rPr lang="ja-JP" altLang="en-US" sz="1800" dirty="0" smtClean="0"/>
              <a:t>でモデル銀河を</a:t>
            </a:r>
            <a:r>
              <a:rPr lang="en-US" altLang="ja-JP" sz="1800" dirty="0" smtClean="0"/>
              <a:t>convolve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1800" dirty="0" smtClean="0"/>
              <a:t>5</a:t>
            </a:r>
            <a:r>
              <a:rPr lang="ja-JP" altLang="en-US" sz="1800" dirty="0" smtClean="0"/>
              <a:t>時間積分に相当するのノイズを加える（撮像の場合）。</a:t>
            </a:r>
            <a:endParaRPr lang="en-US" altLang="ja-JP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Star-forming </a:t>
            </a:r>
            <a:r>
              <a:rPr lang="en-US" altLang="ja-JP" sz="3600" dirty="0" err="1" smtClean="0">
                <a:solidFill>
                  <a:srgbClr val="3366FF"/>
                </a:solidFill>
              </a:rPr>
              <a:t>BzK</a:t>
            </a:r>
            <a:r>
              <a:rPr lang="en-US" altLang="ja-JP" sz="3600" dirty="0" smtClean="0">
                <a:solidFill>
                  <a:srgbClr val="3366FF"/>
                </a:solidFill>
              </a:rPr>
              <a:t> at </a:t>
            </a:r>
            <a:r>
              <a:rPr lang="en-US" altLang="ja-JP" sz="3600" dirty="0" err="1" smtClean="0">
                <a:solidFill>
                  <a:srgbClr val="3366FF"/>
                </a:solidFill>
              </a:rPr>
              <a:t>z</a:t>
            </a:r>
            <a:r>
              <a:rPr lang="en-US" altLang="ja-JP" sz="3600" dirty="0" smtClean="0">
                <a:solidFill>
                  <a:srgbClr val="3366FF"/>
                </a:solidFill>
              </a:rPr>
              <a:t>=2.1-2.6 (</a:t>
            </a:r>
            <a:r>
              <a:rPr lang="ja-JP" altLang="en-US" sz="3600" dirty="0" smtClean="0">
                <a:solidFill>
                  <a:srgbClr val="3366FF"/>
                </a:solidFill>
              </a:rPr>
              <a:t>モデル</a:t>
            </a:r>
            <a:r>
              <a:rPr lang="en-US" altLang="ja-JP" sz="3600" dirty="0" smtClean="0">
                <a:solidFill>
                  <a:srgbClr val="3366FF"/>
                </a:solidFill>
              </a:rPr>
              <a:t>) </a:t>
            </a:r>
            <a:endParaRPr lang="ja-JP" altLang="en-US" sz="3600" dirty="0">
              <a:solidFill>
                <a:srgbClr val="3366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022" y="2010446"/>
            <a:ext cx="4666728" cy="411134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268574" y="5685956"/>
            <a:ext cx="3978176" cy="435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3019748" y="3577320"/>
            <a:ext cx="3978176" cy="857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コンテンツ プレースホルダ 10" descr="mass_re.eps"/>
          <p:cNvPicPr>
            <a:picLocks noGrp="1" noChangeAspect="1"/>
          </p:cNvPicPr>
          <p:nvPr>
            <p:ph idx="1"/>
          </p:nvPr>
        </p:nvPicPr>
        <p:blipFill>
          <a:blip r:embed="rId3"/>
          <a:srcRect l="-13641" r="-13641"/>
          <a:stretch>
            <a:fillRect/>
          </a:stretch>
        </p:blipFill>
        <p:spPr>
          <a:xfrm>
            <a:off x="3349073" y="2004468"/>
            <a:ext cx="7157780" cy="3936492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6085517" y="5907195"/>
            <a:ext cx="24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星質量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log(M</a:t>
            </a:r>
            <a:r>
              <a:rPr lang="en-US" altLang="ja-JP" baseline="-25000" dirty="0" smtClean="0"/>
              <a:t>*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sun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3629426" y="3717034"/>
            <a:ext cx="262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有効半径　</a:t>
            </a:r>
            <a:r>
              <a:rPr lang="en-US" altLang="ja-JP" dirty="0" err="1" smtClean="0"/>
              <a:t>log(Re[kpc</a:t>
            </a:r>
            <a:r>
              <a:rPr lang="en-US" altLang="ja-JP" dirty="0" smtClean="0"/>
              <a:t>])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66039" y="2548172"/>
            <a:ext cx="17099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Our sample</a:t>
            </a:r>
            <a:endParaRPr kumimoji="1" lang="ja-JP" altLang="en-US" dirty="0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 flipV="1">
            <a:off x="5837325" y="2700288"/>
            <a:ext cx="108000" cy="1080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18595041">
            <a:off x="5887617" y="5042506"/>
            <a:ext cx="612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z</a:t>
            </a:r>
            <a:r>
              <a:rPr kumimoji="1" lang="en-US" altLang="ja-JP" dirty="0" smtClean="0"/>
              <a:t>=0</a:t>
            </a:r>
            <a:endParaRPr kumimoji="1" lang="ja-JP" altLang="en-US" dirty="0"/>
          </a:p>
        </p:txBody>
      </p:sp>
      <p:pic>
        <p:nvPicPr>
          <p:cNvPr id="18" name="図 17" descr="WFC3_F160_34852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2986" y="-2405578"/>
            <a:ext cx="7772400" cy="100584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11342" y="1550547"/>
            <a:ext cx="515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GOODS-S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WFC3</a:t>
            </a:r>
            <a:r>
              <a:rPr lang="ja-JP" altLang="en-US" dirty="0" smtClean="0"/>
              <a:t>画像</a:t>
            </a:r>
            <a:r>
              <a:rPr lang="en-US" altLang="ja-JP" dirty="0" smtClean="0"/>
              <a:t>(CANDELS)                         </a:t>
            </a:r>
            <a:r>
              <a:rPr lang="ja-JP" altLang="en-US" dirty="0" smtClean="0"/>
              <a:t>から</a:t>
            </a:r>
            <a:r>
              <a:rPr lang="en-US" altLang="ja-JP" dirty="0" err="1" smtClean="0"/>
              <a:t>sBzK</a:t>
            </a:r>
            <a:r>
              <a:rPr lang="ja-JP" altLang="en-US" dirty="0" smtClean="0"/>
              <a:t>銀河をモデル化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608564" y="2222028"/>
            <a:ext cx="958887" cy="15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1101" y="5109775"/>
            <a:ext cx="82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WFC3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11451" y="5122475"/>
            <a:ext cx="825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モデル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97021" y="5122475"/>
            <a:ext cx="82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残差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56047" y="1482164"/>
            <a:ext cx="4387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z</a:t>
            </a:r>
            <a:r>
              <a:rPr lang="en-US" altLang="ja-JP" sz="1600" dirty="0" smtClean="0"/>
              <a:t>~2</a:t>
            </a:r>
            <a:r>
              <a:rPr lang="ja-JP" altLang="en-US" sz="1600" dirty="0" smtClean="0"/>
              <a:t>の</a:t>
            </a:r>
            <a:r>
              <a:rPr lang="en-US" altLang="ja-JP" sz="1600" dirty="0" err="1" smtClean="0"/>
              <a:t>sBzK</a:t>
            </a:r>
            <a:r>
              <a:rPr lang="ja-JP" altLang="en-US" sz="1600" dirty="0" smtClean="0"/>
              <a:t>銀河</a:t>
            </a:r>
            <a:r>
              <a:rPr lang="en-US" altLang="ja-JP" sz="1600" dirty="0" smtClean="0"/>
              <a:t>@GOODS-N</a:t>
            </a:r>
            <a:r>
              <a:rPr lang="ja-JP" altLang="en-US" sz="1600" dirty="0" smtClean="0"/>
              <a:t>での　　　　　　　　サイズ</a:t>
            </a:r>
            <a:r>
              <a:rPr lang="en-US" altLang="ja-JP" sz="1600" dirty="0" smtClean="0"/>
              <a:t>-</a:t>
            </a:r>
            <a:r>
              <a:rPr lang="ja-JP" altLang="en-US" sz="1600" dirty="0" smtClean="0"/>
              <a:t>星質量の関係</a:t>
            </a:r>
            <a:r>
              <a:rPr lang="en-US" altLang="ja-JP" sz="1600" dirty="0" smtClean="0"/>
              <a:t>(Yuma et al. 2011)</a:t>
            </a:r>
            <a:r>
              <a:rPr lang="ja-JP" altLang="en-US" sz="1600" dirty="0" smtClean="0"/>
              <a:t>と比較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31" y="6121795"/>
            <a:ext cx="4235412" cy="64539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25910" y="5916538"/>
            <a:ext cx="201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Sersic</a:t>
            </a:r>
            <a:r>
              <a:rPr kumimoji="1" lang="en-US" altLang="ja-JP" dirty="0" smtClean="0"/>
              <a:t> profile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 5" descr="WFC3_F160_34852.eps"/>
          <p:cNvPicPr>
            <a:picLocks noChangeAspect="1"/>
          </p:cNvPicPr>
          <p:nvPr/>
        </p:nvPicPr>
        <p:blipFill>
          <a:blip r:embed="rId3"/>
          <a:srcRect l="-67655" r="-67655"/>
          <a:stretch>
            <a:fillRect/>
          </a:stretch>
        </p:blipFill>
        <p:spPr bwMode="auto">
          <a:xfrm>
            <a:off x="-6740915" y="-3829437"/>
            <a:ext cx="22604040" cy="1243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620312" y="2053312"/>
            <a:ext cx="9525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回折限界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21495" y="1851632"/>
            <a:ext cx="1056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シーイング</a:t>
            </a:r>
            <a:r>
              <a:rPr lang="en-US" altLang="ja-JP" sz="1400" dirty="0" smtClean="0"/>
              <a:t> (0”.5)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9283" y="1833150"/>
            <a:ext cx="428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GLAO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247" y="1477530"/>
            <a:ext cx="880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/>
              <a:t> Moderate</a:t>
            </a:r>
            <a:r>
              <a:rPr lang="ja-JP" altLang="en-US" dirty="0" smtClean="0"/>
              <a:t>シーイング</a:t>
            </a:r>
            <a:r>
              <a:rPr lang="en-US" altLang="ja-JP" dirty="0" smtClean="0"/>
              <a:t>(0”.5)</a:t>
            </a:r>
            <a:r>
              <a:rPr lang="ja-JP" altLang="en-US" dirty="0" smtClean="0"/>
              <a:t>で</a:t>
            </a:r>
            <a:r>
              <a:rPr lang="en-US" altLang="ja-JP" dirty="0" smtClean="0"/>
              <a:t>GLAO</a:t>
            </a:r>
            <a:r>
              <a:rPr lang="ja-JP" altLang="en-US" dirty="0" smtClean="0"/>
              <a:t>を効かせ、</a:t>
            </a:r>
            <a:r>
              <a:rPr lang="en-US" altLang="ja-JP" dirty="0" smtClean="0"/>
              <a:t>H</a:t>
            </a:r>
            <a:r>
              <a:rPr lang="ja-JP" altLang="en-US" dirty="0" smtClean="0"/>
              <a:t>バンドで５時間観測した場合を想定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2746" y="6284435"/>
            <a:ext cx="777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MUSYC 34852: </a:t>
            </a:r>
            <a:r>
              <a:rPr kumimoji="1" lang="en-US" altLang="ja-JP" sz="1600" dirty="0" err="1" smtClean="0"/>
              <a:t>z</a:t>
            </a:r>
            <a:r>
              <a:rPr kumimoji="1" lang="en-US" altLang="ja-JP" sz="1600" baseline="-25000" dirty="0" err="1" smtClean="0"/>
              <a:t>spec</a:t>
            </a:r>
            <a:r>
              <a:rPr kumimoji="1" lang="en-US" altLang="ja-JP" sz="1600" dirty="0" smtClean="0"/>
              <a:t>=2.32, H=22.5, K=21.9, log (M</a:t>
            </a:r>
            <a:r>
              <a:rPr kumimoji="1" lang="en-US" altLang="ja-JP" sz="1600" baseline="-25000" dirty="0" smtClean="0"/>
              <a:t>*</a:t>
            </a:r>
            <a:r>
              <a:rPr kumimoji="1" lang="en-US" altLang="ja-JP" sz="1600" dirty="0" smtClean="0"/>
              <a:t>/</a:t>
            </a:r>
            <a:r>
              <a:rPr kumimoji="1" lang="en-US" altLang="ja-JP" sz="1600" dirty="0" err="1" smtClean="0"/>
              <a:t>M</a:t>
            </a:r>
            <a:r>
              <a:rPr kumimoji="1" lang="en-US" altLang="ja-JP" sz="1600" baseline="-25000" dirty="0" err="1" smtClean="0"/>
              <a:t>sun</a:t>
            </a:r>
            <a:r>
              <a:rPr kumimoji="1" lang="en-US" altLang="ja-JP" sz="1600" dirty="0" smtClean="0"/>
              <a:t>)=11.1, R</a:t>
            </a:r>
            <a:r>
              <a:rPr kumimoji="1" lang="en-US" altLang="ja-JP" sz="1600" baseline="-25000" dirty="0" smtClean="0"/>
              <a:t>e</a:t>
            </a:r>
            <a:r>
              <a:rPr kumimoji="1" lang="en-US" altLang="ja-JP" sz="1600" dirty="0" smtClean="0"/>
              <a:t>=1.4[kpc], N=1.7</a:t>
            </a:r>
            <a:endParaRPr kumimoji="1" lang="ja-JP" altLang="en-US" sz="1600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3366FF"/>
                </a:solidFill>
              </a:rPr>
              <a:t>Star-forming </a:t>
            </a:r>
            <a:r>
              <a:rPr lang="en-US" altLang="ja-JP" sz="3200" dirty="0" err="1" smtClean="0">
                <a:solidFill>
                  <a:srgbClr val="3366FF"/>
                </a:solidFill>
              </a:rPr>
              <a:t>BzKs</a:t>
            </a:r>
            <a:r>
              <a:rPr lang="en-US" altLang="ja-JP" sz="3200" dirty="0" smtClean="0">
                <a:solidFill>
                  <a:srgbClr val="3366FF"/>
                </a:solidFill>
              </a:rPr>
              <a:t> at </a:t>
            </a:r>
            <a:r>
              <a:rPr lang="en-US" altLang="ja-JP" sz="3200" dirty="0" err="1" smtClean="0">
                <a:solidFill>
                  <a:srgbClr val="3366FF"/>
                </a:solidFill>
              </a:rPr>
              <a:t>z</a:t>
            </a:r>
            <a:r>
              <a:rPr lang="en-US" altLang="ja-JP" sz="3200" dirty="0" smtClean="0">
                <a:solidFill>
                  <a:srgbClr val="3366FF"/>
                </a:solidFill>
              </a:rPr>
              <a:t>=2.1-2.6 (GLAO</a:t>
            </a:r>
            <a:r>
              <a:rPr lang="ja-JP" altLang="en-US" sz="3200" dirty="0" smtClean="0">
                <a:solidFill>
                  <a:srgbClr val="3366FF"/>
                </a:solidFill>
              </a:rPr>
              <a:t>撮像</a:t>
            </a:r>
            <a:r>
              <a:rPr lang="en-US" altLang="ja-JP" sz="3200" dirty="0" smtClean="0">
                <a:solidFill>
                  <a:srgbClr val="3366FF"/>
                </a:solidFill>
              </a:rPr>
              <a:t>)</a:t>
            </a:r>
            <a:endParaRPr lang="ja-JP" altLang="en-US" sz="3200" dirty="0">
              <a:solidFill>
                <a:srgbClr val="3366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68326" y="4765861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1.28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95161" y="4765861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1.29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39340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1.29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45801" y="4765861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1.29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45820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1.27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19379" y="4764372"/>
            <a:ext cx="74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2.02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920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61209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65217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36991" y="4313792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81170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87631" y="4315281"/>
            <a:ext cx="120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1</a:t>
            </a:r>
            <a:r>
              <a:rPr kumimoji="1" lang="en-US" altLang="ja-JP" sz="1400" dirty="0" smtClean="0"/>
              <a:t>.5</a:t>
            </a:r>
            <a:r>
              <a:rPr kumimoji="1" lang="en-US" altLang="ja-JP" sz="1100" dirty="0" smtClean="0"/>
              <a:t>@r=0”.2</a:t>
            </a:r>
            <a:endParaRPr kumimoji="1" lang="ja-JP" altLang="en-US" sz="1100" dirty="0"/>
          </a:p>
        </p:txBody>
      </p:sp>
      <p:sp>
        <p:nvSpPr>
          <p:cNvPr id="30" name="角丸四角形 29"/>
          <p:cNvSpPr/>
          <p:nvPr/>
        </p:nvSpPr>
        <p:spPr>
          <a:xfrm>
            <a:off x="705311" y="2526918"/>
            <a:ext cx="7647071" cy="893437"/>
          </a:xfrm>
          <a:prstGeom prst="roundRect">
            <a:avLst/>
          </a:prstGeom>
          <a:solidFill>
            <a:schemeClr val="bg1">
              <a:lumMod val="50000"/>
              <a:alpha val="8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撮像検出感度のゲイン：　</a:t>
            </a:r>
            <a:r>
              <a:rPr lang="en-US" altLang="ja-JP" dirty="0" smtClean="0"/>
              <a:t>0.28mag (GLAO), 0.75mag (DL)</a:t>
            </a:r>
          </a:p>
          <a:p>
            <a:pPr algn="ctr"/>
            <a:r>
              <a:rPr kumimoji="1" lang="ja-JP" altLang="en-US" dirty="0" smtClean="0"/>
              <a:t>分光感度のゲイン（</a:t>
            </a:r>
            <a:r>
              <a:rPr kumimoji="1" lang="en-US" altLang="ja-JP" dirty="0" smtClean="0"/>
              <a:t>0”.4</a:t>
            </a:r>
            <a:r>
              <a:rPr kumimoji="1" lang="ja-JP" altLang="en-US" dirty="0" smtClean="0"/>
              <a:t>スリットの場合）：</a:t>
            </a:r>
            <a:r>
              <a:rPr kumimoji="1" lang="en-US" altLang="ja-JP" dirty="0" smtClean="0"/>
              <a:t>0.44mag (GLAO), 1.00mag (DL)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re_gain_moderate.eps"/>
          <p:cNvPicPr>
            <a:picLocks noGrp="1" noChangeAspect="1"/>
          </p:cNvPicPr>
          <p:nvPr>
            <p:ph idx="1"/>
          </p:nvPr>
        </p:nvPicPr>
        <p:blipFill>
          <a:blip r:embed="rId2"/>
          <a:srcRect l="-67655" r="-67655"/>
          <a:stretch>
            <a:fillRect/>
          </a:stretch>
        </p:blipFill>
        <p:spPr>
          <a:xfrm>
            <a:off x="-1109365" y="-643064"/>
            <a:ext cx="16359291" cy="8996980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6248970" y="3282029"/>
            <a:ext cx="233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回折限界</a:t>
            </a:r>
            <a:r>
              <a:rPr lang="en-US" altLang="ja-JP" dirty="0" smtClean="0"/>
              <a:t> (AO188)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30529" y="5144607"/>
            <a:ext cx="89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GLAO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75539" y="2841908"/>
            <a:ext cx="276614" cy="1839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re_gain_moderat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196" y="-630489"/>
            <a:ext cx="6917436" cy="895197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06990" y="3619095"/>
            <a:ext cx="233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回折限界</a:t>
            </a:r>
            <a:r>
              <a:rPr lang="en-US" altLang="ja-JP" dirty="0" smtClean="0"/>
              <a:t> (AO188)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6710" y="5213851"/>
            <a:ext cx="89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GLAO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6710" y="2074848"/>
            <a:ext cx="233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K-band imaging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81525" y="2074848"/>
            <a:ext cx="233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H-band imaging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2638" y="73438"/>
            <a:ext cx="8229600" cy="1143000"/>
          </a:xfrm>
        </p:spPr>
        <p:txBody>
          <a:bodyPr/>
          <a:lstStyle/>
          <a:p>
            <a:r>
              <a:rPr lang="en-US" altLang="ja-JP" sz="3600" dirty="0" smtClean="0">
                <a:solidFill>
                  <a:srgbClr val="3366FF"/>
                </a:solidFill>
              </a:rPr>
              <a:t>GLAO </a:t>
            </a:r>
            <a:r>
              <a:rPr lang="ja-JP" altLang="en-US" sz="3600" dirty="0" smtClean="0">
                <a:solidFill>
                  <a:srgbClr val="3366FF"/>
                </a:solidFill>
              </a:rPr>
              <a:t>による</a:t>
            </a:r>
            <a:r>
              <a:rPr lang="en-US" altLang="ja-JP" sz="3600" dirty="0" smtClean="0">
                <a:solidFill>
                  <a:srgbClr val="3366FF"/>
                </a:solidFill>
              </a:rPr>
              <a:t>z~2</a:t>
            </a:r>
            <a:r>
              <a:rPr lang="ja-JP" altLang="en-US" sz="3600" dirty="0" smtClean="0">
                <a:solidFill>
                  <a:srgbClr val="3366FF"/>
                </a:solidFill>
              </a:rPr>
              <a:t>銀河検出感度ゲイン</a:t>
            </a:r>
            <a:endParaRPr lang="ja-JP" altLang="en-US" sz="3600" dirty="0">
              <a:solidFill>
                <a:srgbClr val="3366FF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842650" y="4694002"/>
            <a:ext cx="3618373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253773" y="4692414"/>
            <a:ext cx="3618373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659559" y="4260136"/>
            <a:ext cx="80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PSF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70682" y="4247925"/>
            <a:ext cx="80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>
                <a:solidFill>
                  <a:srgbClr val="FF0000"/>
                </a:solidFill>
              </a:rPr>
              <a:t>PSF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design006-simple grey-.pot</Template>
  <TotalTime>10901</TotalTime>
  <Words>1162</Words>
  <Application>Microsoft Macintosh PowerPoint</Application>
  <PresentationFormat>On-screen Show (4:3)</PresentationFormat>
  <Paragraphs>192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標準デザイン</vt:lpstr>
      <vt:lpstr>GLAOシミュレーション：撮像</vt:lpstr>
      <vt:lpstr>GLAO撮像性能のまとめ</vt:lpstr>
      <vt:lpstr>PowerPoint Presentation</vt:lpstr>
      <vt:lpstr>GLAOによるz~2銀河の観測検討</vt:lpstr>
      <vt:lpstr>GLAOで期待される検出数</vt:lpstr>
      <vt:lpstr>z~2銀河の観測シミュレーション</vt:lpstr>
      <vt:lpstr>Star-forming BzK at z=2.1-2.6 (モデル) </vt:lpstr>
      <vt:lpstr>Star-forming BzKs at z=2.1-2.6 (GLAO撮像)</vt:lpstr>
      <vt:lpstr>GLAO によるz~2銀河検出感度ゲイン</vt:lpstr>
      <vt:lpstr>GLAOによるz~2銀河形態研究の可能性</vt:lpstr>
      <vt:lpstr>GLAO撮像シミュレーションまとめ</vt:lpstr>
      <vt:lpstr>本研究会で議論したいこと （撮像の観点から）</vt:lpstr>
      <vt:lpstr>Passive BzKs at z=1.3-1.7 (モデル)</vt:lpstr>
      <vt:lpstr>Passive BzKs at z=1.3-1.7 (GLAO撮像)</vt:lpstr>
    </vt:vector>
  </TitlesOfParts>
  <Company>Subaru telescope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AO188 upgrade</dc:title>
  <dc:creator>Minowa Yosuke</dc:creator>
  <cp:lastModifiedBy>Yosuke Minowa</cp:lastModifiedBy>
  <cp:revision>41</cp:revision>
  <dcterms:created xsi:type="dcterms:W3CDTF">2011-09-09T00:25:50Z</dcterms:created>
  <dcterms:modified xsi:type="dcterms:W3CDTF">2012-10-17T23:11:59Z</dcterms:modified>
</cp:coreProperties>
</file>