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57" r:id="rId3"/>
    <p:sldId id="258" r:id="rId4"/>
    <p:sldId id="271" r:id="rId5"/>
    <p:sldId id="259" r:id="rId6"/>
    <p:sldId id="275" r:id="rId7"/>
    <p:sldId id="266" r:id="rId8"/>
    <p:sldId id="276" r:id="rId9"/>
    <p:sldId id="277" r:id="rId10"/>
    <p:sldId id="278" r:id="rId11"/>
    <p:sldId id="273" r:id="rId12"/>
    <p:sldId id="279" r:id="rId13"/>
    <p:sldId id="263" r:id="rId14"/>
    <p:sldId id="265" r:id="rId15"/>
    <p:sldId id="267" r:id="rId16"/>
    <p:sldId id="268" r:id="rId17"/>
    <p:sldId id="270" r:id="rId18"/>
  </p:sldIdLst>
  <p:sldSz cx="9144000" cy="6858000" type="screen4x3"/>
  <p:notesSz cx="6743700" cy="9893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03" autoAdjust="0"/>
  </p:normalViewPr>
  <p:slideViewPr>
    <p:cSldViewPr>
      <p:cViewPr>
        <p:scale>
          <a:sx n="60" d="100"/>
          <a:sy n="60" d="100"/>
        </p:scale>
        <p:origin x="-1356"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9525" y="0"/>
            <a:ext cx="2922588" cy="495300"/>
          </a:xfrm>
          <a:prstGeom prst="rect">
            <a:avLst/>
          </a:prstGeom>
        </p:spPr>
        <p:txBody>
          <a:bodyPr vert="horz" lIns="91440" tIns="45720" rIns="91440" bIns="45720" rtlCol="0"/>
          <a:lstStyle>
            <a:lvl1pPr algn="r">
              <a:defRPr sz="1200"/>
            </a:lvl1pPr>
          </a:lstStyle>
          <a:p>
            <a:fld id="{8770EAE1-1CB7-4A19-91B9-D7D85551D9B8}" type="datetimeFigureOut">
              <a:rPr kumimoji="1" lang="ja-JP" altLang="en-US" smtClean="0"/>
              <a:pPr/>
              <a:t>2012/2/22</a:t>
            </a:fld>
            <a:endParaRPr kumimoji="1" lang="ja-JP" altLang="en-US"/>
          </a:p>
        </p:txBody>
      </p:sp>
      <p:sp>
        <p:nvSpPr>
          <p:cNvPr id="4" name="フッター プレースホルダ 3"/>
          <p:cNvSpPr>
            <a:spLocks noGrp="1"/>
          </p:cNvSpPr>
          <p:nvPr>
            <p:ph type="ftr" sz="quarter" idx="2"/>
          </p:nvPr>
        </p:nvSpPr>
        <p:spPr>
          <a:xfrm>
            <a:off x="0" y="9396413"/>
            <a:ext cx="2922588"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9525" y="9396413"/>
            <a:ext cx="2922588" cy="495300"/>
          </a:xfrm>
          <a:prstGeom prst="rect">
            <a:avLst/>
          </a:prstGeom>
        </p:spPr>
        <p:txBody>
          <a:bodyPr vert="horz" lIns="91440" tIns="45720" rIns="91440" bIns="45720" rtlCol="0" anchor="b"/>
          <a:lstStyle>
            <a:lvl1pPr algn="r">
              <a:defRPr sz="1200"/>
            </a:lvl1pPr>
          </a:lstStyle>
          <a:p>
            <a:fld id="{1459C67D-0531-43D2-85AC-4442CFB98DC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22270" cy="49466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9869" y="0"/>
            <a:ext cx="2922270" cy="494665"/>
          </a:xfrm>
          <a:prstGeom prst="rect">
            <a:avLst/>
          </a:prstGeom>
        </p:spPr>
        <p:txBody>
          <a:bodyPr vert="horz" lIns="91440" tIns="45720" rIns="91440" bIns="45720" rtlCol="0"/>
          <a:lstStyle>
            <a:lvl1pPr algn="r">
              <a:defRPr sz="1200"/>
            </a:lvl1pPr>
          </a:lstStyle>
          <a:p>
            <a:fld id="{B38CF0B4-E39C-4BE1-A99C-00631F711CAA}" type="datetimeFigureOut">
              <a:rPr kumimoji="1" lang="ja-JP" altLang="en-US" smtClean="0"/>
              <a:pPr/>
              <a:t>2012/2/22</a:t>
            </a:fld>
            <a:endParaRPr kumimoji="1" lang="ja-JP" altLang="en-US"/>
          </a:p>
        </p:txBody>
      </p:sp>
      <p:sp>
        <p:nvSpPr>
          <p:cNvPr id="4" name="スライド イメージ プレースホルダ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4370" y="4699318"/>
            <a:ext cx="5394960" cy="4451985"/>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96918"/>
            <a:ext cx="2922270" cy="49466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9869" y="9396918"/>
            <a:ext cx="2922270" cy="494665"/>
          </a:xfrm>
          <a:prstGeom prst="rect">
            <a:avLst/>
          </a:prstGeom>
        </p:spPr>
        <p:txBody>
          <a:bodyPr vert="horz" lIns="91440" tIns="45720" rIns="91440" bIns="45720" rtlCol="0" anchor="b"/>
          <a:lstStyle>
            <a:lvl1pPr algn="r">
              <a:defRPr sz="1200"/>
            </a:lvl1pPr>
          </a:lstStyle>
          <a:p>
            <a:fld id="{1A80AF5E-B03E-46D0-A07F-27734AB764BA}"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A80AF5E-B03E-46D0-A07F-27734AB764BA}" type="slidenum">
              <a:rPr kumimoji="1" lang="ja-JP" altLang="en-US" smtClean="0"/>
              <a:pPr/>
              <a:t>11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A80AF5E-B03E-46D0-A07F-27734AB764BA}" type="slidenum">
              <a:rPr kumimoji="1" lang="ja-JP" altLang="en-US" smtClean="0"/>
              <a:pPr/>
              <a:t>12</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r>
              <a:rPr lang="en-US" altLang="ja-JP" dirty="0" smtClean="0"/>
              <a:t>2012/02/22</a:t>
            </a:r>
            <a:endParaRPr lang="ja-JP" altLang="en-US" dirty="0"/>
          </a:p>
        </p:txBody>
      </p:sp>
      <p:sp>
        <p:nvSpPr>
          <p:cNvPr id="5" name="フッター プレースホルダ 4"/>
          <p:cNvSpPr>
            <a:spLocks noGrp="1"/>
          </p:cNvSpPr>
          <p:nvPr>
            <p:ph type="ftr" sz="quarter" idx="11"/>
          </p:nvPr>
        </p:nvSpPr>
        <p:spPr/>
        <p:txBody>
          <a:bodyPr/>
          <a:lstStyle/>
          <a:p>
            <a:r>
              <a:rPr lang="ja-JP" altLang="en-US" dirty="0" smtClean="0"/>
              <a:t>可視赤外線観測装置技術ワークショップ</a:t>
            </a:r>
            <a:r>
              <a:rPr lang="en-US" altLang="ja-JP" dirty="0" smtClean="0"/>
              <a:t>@</a:t>
            </a:r>
            <a:r>
              <a:rPr lang="ja-JP" altLang="en-US" dirty="0" smtClean="0"/>
              <a:t>三鷹</a:t>
            </a:r>
          </a:p>
        </p:txBody>
      </p:sp>
      <p:sp>
        <p:nvSpPr>
          <p:cNvPr id="6" name="スライド番号プレースホルダ 5"/>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lang="en-US" altLang="ja-JP" dirty="0" smtClean="0"/>
              <a:t>2012/02/22</a:t>
            </a:r>
            <a:endParaRPr lang="ja-JP" altLang="en-US" dirty="0"/>
          </a:p>
        </p:txBody>
      </p:sp>
      <p:sp>
        <p:nvSpPr>
          <p:cNvPr id="5" name="フッター プレースホルダ 4"/>
          <p:cNvSpPr>
            <a:spLocks noGrp="1"/>
          </p:cNvSpPr>
          <p:nvPr>
            <p:ph type="ftr" sz="quarter" idx="11"/>
          </p:nvPr>
        </p:nvSpPr>
        <p:spPr/>
        <p:txBody>
          <a:bodyPr/>
          <a:lstStyle/>
          <a:p>
            <a:r>
              <a:rPr lang="ja-JP" altLang="en-US" dirty="0" smtClean="0"/>
              <a:t>可視赤外線観測装置技術ワークショップ</a:t>
            </a:r>
            <a:r>
              <a:rPr lang="en-US" altLang="ja-JP" dirty="0" smtClean="0"/>
              <a:t>@</a:t>
            </a:r>
            <a:r>
              <a:rPr lang="ja-JP" altLang="en-US" dirty="0" smtClean="0"/>
              <a:t>三鷹</a:t>
            </a:r>
          </a:p>
        </p:txBody>
      </p:sp>
      <p:sp>
        <p:nvSpPr>
          <p:cNvPr id="6" name="スライド番号プレースホルダ 5"/>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35738CBB-BD62-412D-8400-A5E653D0F22A}" type="datetimeFigureOut">
              <a:rPr kumimoji="1" lang="ja-JP" altLang="en-US" smtClean="0"/>
              <a:pPr/>
              <a:t>2012/2/22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86FE795-17BE-44F7-BA67-5BED94F7F54E}"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cstate="print">
            <a:duotone>
              <a:prstClr val="black"/>
              <a:schemeClr val="accent6">
                <a:tint val="45000"/>
                <a:satMod val="400000"/>
              </a:schemeClr>
            </a:duotone>
          </a:blip>
          <a:srcRect t="15013"/>
          <a:stretch>
            <a:fillRect/>
          </a:stretch>
        </p:blipFill>
        <p:spPr bwMode="auto">
          <a:xfrm>
            <a:off x="0" y="0"/>
            <a:ext cx="9144000" cy="6858000"/>
          </a:xfrm>
          <a:prstGeom prst="rect">
            <a:avLst/>
          </a:prstGeom>
          <a:noFill/>
          <a:ln w="9525">
            <a:noFill/>
            <a:miter lim="800000"/>
            <a:headEnd/>
            <a:tailEnd/>
          </a:ln>
        </p:spPr>
      </p:pic>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altLang="ja-JP" dirty="0" smtClean="0"/>
              <a:t>2012/02/22</a:t>
            </a:r>
            <a:endParaRPr lang="ja-JP" altLang="en-US" dirty="0"/>
          </a:p>
        </p:txBody>
      </p:sp>
      <p:sp>
        <p:nvSpPr>
          <p:cNvPr id="5" name="フッター プレースホルダ 4"/>
          <p:cNvSpPr>
            <a:spLocks noGrp="1"/>
          </p:cNvSpPr>
          <p:nvPr>
            <p:ph type="ftr" sz="quarter" idx="3"/>
          </p:nvPr>
        </p:nvSpPr>
        <p:spPr>
          <a:xfrm>
            <a:off x="2915816" y="6356350"/>
            <a:ext cx="3320008" cy="365125"/>
          </a:xfrm>
          <a:prstGeom prst="rect">
            <a:avLst/>
          </a:prstGeom>
        </p:spPr>
        <p:txBody>
          <a:bodyPr vert="horz" lIns="91440" tIns="45720" rIns="91440" bIns="45720" rtlCol="0" anchor="ctr"/>
          <a:lstStyle>
            <a:lvl1pPr algn="ctr">
              <a:defRPr sz="1200">
                <a:solidFill>
                  <a:schemeClr val="bg1"/>
                </a:solidFill>
              </a:defRPr>
            </a:lvl1pPr>
          </a:lstStyle>
          <a:p>
            <a:r>
              <a:rPr lang="ja-JP" altLang="en-US" dirty="0" smtClean="0"/>
              <a:t>可視赤外線観測装置技術ワークショップ</a:t>
            </a:r>
            <a:r>
              <a:rPr lang="en-US" altLang="ja-JP" dirty="0" smtClean="0"/>
              <a:t>@</a:t>
            </a:r>
            <a:r>
              <a:rPr lang="ja-JP" altLang="en-US" dirty="0" smtClean="0"/>
              <a:t>三鷹</a:t>
            </a:r>
            <a:endParaRPr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FE795-17BE-44F7-BA67-5BED94F7F54E}"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中間赤外線モスアイ光学素子</a:t>
            </a:r>
            <a:r>
              <a:rPr lang="en-US" altLang="ja-JP" dirty="0" smtClean="0"/>
              <a:t/>
            </a:r>
            <a:br>
              <a:rPr lang="en-US" altLang="ja-JP" dirty="0" smtClean="0"/>
            </a:br>
            <a:r>
              <a:rPr lang="ja-JP" altLang="en-US" dirty="0" smtClean="0"/>
              <a:t>およびメッシュフィルターの開発</a:t>
            </a:r>
            <a:endParaRPr kumimoji="1" lang="ja-JP" altLang="en-US" dirty="0"/>
          </a:p>
        </p:txBody>
      </p:sp>
      <p:sp>
        <p:nvSpPr>
          <p:cNvPr id="3" name="サブタイトル 2"/>
          <p:cNvSpPr>
            <a:spLocks noGrp="1"/>
          </p:cNvSpPr>
          <p:nvPr>
            <p:ph type="subTitle" idx="1"/>
          </p:nvPr>
        </p:nvSpPr>
        <p:spPr/>
        <p:txBody>
          <a:bodyPr>
            <a:normAutofit/>
          </a:bodyPr>
          <a:lstStyle/>
          <a:p>
            <a:r>
              <a:rPr lang="ja-JP" altLang="en-US" dirty="0" smtClean="0"/>
              <a:t>上塚　貴史 </a:t>
            </a:r>
            <a:r>
              <a:rPr lang="en-US" altLang="ja-JP" dirty="0" smtClean="0"/>
              <a:t>(</a:t>
            </a:r>
            <a:r>
              <a:rPr lang="ja-JP" altLang="en-US" dirty="0" smtClean="0"/>
              <a:t>東大天文センター</a:t>
            </a:r>
            <a:r>
              <a:rPr lang="en-US" altLang="ja-JP" dirty="0" smtClean="0"/>
              <a:t>)</a:t>
            </a:r>
          </a:p>
        </p:txBody>
      </p:sp>
      <p:sp>
        <p:nvSpPr>
          <p:cNvPr id="4" name="テキスト ボックス 3"/>
          <p:cNvSpPr txBox="1"/>
          <p:nvPr/>
        </p:nvSpPr>
        <p:spPr>
          <a:xfrm>
            <a:off x="1835696" y="4581128"/>
            <a:ext cx="5994333" cy="1323439"/>
          </a:xfrm>
          <a:prstGeom prst="rect">
            <a:avLst/>
          </a:prstGeom>
          <a:noFill/>
        </p:spPr>
        <p:txBody>
          <a:bodyPr wrap="none" rtlCol="0">
            <a:spAutoFit/>
          </a:bodyPr>
          <a:lstStyle/>
          <a:p>
            <a:r>
              <a:rPr lang="ja-JP" altLang="en-US" sz="2000" dirty="0" smtClean="0">
                <a:solidFill>
                  <a:schemeClr val="bg1"/>
                </a:solidFill>
              </a:rPr>
              <a:t>宮田隆志、酒向重行、中村友彦、浅野健太郎、</a:t>
            </a:r>
            <a:endParaRPr lang="en-US" altLang="ja-JP" sz="2000" dirty="0" smtClean="0">
              <a:solidFill>
                <a:schemeClr val="bg1"/>
              </a:solidFill>
            </a:endParaRPr>
          </a:p>
          <a:p>
            <a:r>
              <a:rPr lang="ja-JP" altLang="en-US" sz="2000" dirty="0" smtClean="0">
                <a:solidFill>
                  <a:schemeClr val="bg1"/>
                </a:solidFill>
              </a:rPr>
              <a:t>内山瑞穂、岡田一志</a:t>
            </a:r>
            <a:r>
              <a:rPr lang="en-US" altLang="ja-JP" sz="2000" dirty="0" smtClean="0">
                <a:solidFill>
                  <a:schemeClr val="bg1"/>
                </a:solidFill>
              </a:rPr>
              <a:t>(</a:t>
            </a:r>
            <a:r>
              <a:rPr lang="ja-JP" altLang="en-US" sz="2000" dirty="0" smtClean="0">
                <a:solidFill>
                  <a:schemeClr val="bg1"/>
                </a:solidFill>
              </a:rPr>
              <a:t>東大天文センター</a:t>
            </a:r>
            <a:r>
              <a:rPr lang="en-US" altLang="ja-JP" sz="2000" dirty="0" smtClean="0">
                <a:solidFill>
                  <a:schemeClr val="bg1"/>
                </a:solidFill>
              </a:rPr>
              <a:t>)</a:t>
            </a:r>
            <a:r>
              <a:rPr lang="ja-JP" altLang="en-US" sz="2000" dirty="0" err="1" smtClean="0">
                <a:solidFill>
                  <a:schemeClr val="bg1"/>
                </a:solidFill>
              </a:rPr>
              <a:t>、</a:t>
            </a:r>
            <a:endParaRPr lang="en-US" altLang="ja-JP" sz="2000" dirty="0" smtClean="0">
              <a:solidFill>
                <a:schemeClr val="bg1"/>
              </a:solidFill>
            </a:endParaRPr>
          </a:p>
          <a:p>
            <a:r>
              <a:rPr lang="ja-JP" altLang="en-US" sz="2000" dirty="0" smtClean="0">
                <a:solidFill>
                  <a:schemeClr val="bg1"/>
                </a:solidFill>
              </a:rPr>
              <a:t>今田大皓</a:t>
            </a:r>
            <a:r>
              <a:rPr lang="en-US" altLang="ja-JP" sz="2000" dirty="0" smtClean="0">
                <a:solidFill>
                  <a:schemeClr val="bg1"/>
                </a:solidFill>
              </a:rPr>
              <a:t>(</a:t>
            </a:r>
            <a:r>
              <a:rPr lang="ja-JP" altLang="en-US" sz="2000" dirty="0" smtClean="0">
                <a:solidFill>
                  <a:schemeClr val="bg1"/>
                </a:solidFill>
              </a:rPr>
              <a:t>筑波大学</a:t>
            </a:r>
            <a:r>
              <a:rPr lang="en-US" altLang="ja-JP" sz="2000" dirty="0" smtClean="0">
                <a:solidFill>
                  <a:schemeClr val="bg1"/>
                </a:solidFill>
              </a:rPr>
              <a:t>)</a:t>
            </a:r>
            <a:r>
              <a:rPr lang="ja-JP" altLang="en-US" sz="2000" dirty="0" err="1" smtClean="0">
                <a:solidFill>
                  <a:schemeClr val="bg1"/>
                </a:solidFill>
              </a:rPr>
              <a:t>、</a:t>
            </a:r>
            <a:r>
              <a:rPr lang="ja-JP" altLang="en-US" sz="2000" dirty="0" smtClean="0">
                <a:solidFill>
                  <a:schemeClr val="bg1"/>
                </a:solidFill>
              </a:rPr>
              <a:t>和田武彦、中川貴雄</a:t>
            </a:r>
            <a:r>
              <a:rPr lang="en-US" altLang="ja-JP" sz="2000" dirty="0" smtClean="0">
                <a:solidFill>
                  <a:schemeClr val="bg1"/>
                </a:solidFill>
              </a:rPr>
              <a:t>(ISAS/JAXA)</a:t>
            </a:r>
            <a:endParaRPr kumimoji="1" lang="en-US" altLang="ja-JP" sz="2000" dirty="0" smtClean="0">
              <a:solidFill>
                <a:schemeClr val="bg1"/>
              </a:solidFill>
            </a:endParaRPr>
          </a:p>
          <a:p>
            <a:r>
              <a:rPr lang="ja-JP" altLang="en-US" sz="2000" dirty="0" smtClean="0">
                <a:solidFill>
                  <a:schemeClr val="bg1"/>
                </a:solidFill>
              </a:rPr>
              <a:t>尾中敬、左近樹</a:t>
            </a:r>
            <a:r>
              <a:rPr lang="en-US" altLang="ja-JP" sz="2000" dirty="0" smtClean="0">
                <a:solidFill>
                  <a:schemeClr val="bg1"/>
                </a:solidFill>
              </a:rPr>
              <a:t>(</a:t>
            </a:r>
            <a:r>
              <a:rPr lang="ja-JP" altLang="en-US" sz="2000" dirty="0" smtClean="0">
                <a:solidFill>
                  <a:schemeClr val="bg1"/>
                </a:solidFill>
              </a:rPr>
              <a:t>東京大学</a:t>
            </a:r>
            <a:r>
              <a:rPr lang="en-US" altLang="ja-JP" sz="2000" dirty="0" smtClean="0">
                <a:solidFill>
                  <a:schemeClr val="bg1"/>
                </a:solidFill>
              </a:rPr>
              <a:t>)</a:t>
            </a:r>
            <a:r>
              <a:rPr lang="ja-JP" altLang="en-US" sz="2000" dirty="0" err="1" smtClean="0">
                <a:solidFill>
                  <a:schemeClr val="bg1"/>
                </a:solidFill>
              </a:rPr>
              <a:t>、</a:t>
            </a:r>
            <a:endParaRPr kumimoji="1" lang="ja-JP" altLang="en-US" sz="2000" dirty="0">
              <a:solidFill>
                <a:schemeClr val="bg1"/>
              </a:solidFill>
            </a:endParaRPr>
          </a:p>
        </p:txBody>
      </p:sp>
      <p:sp>
        <p:nvSpPr>
          <p:cNvPr id="5" name="テキスト ボックス 4"/>
          <p:cNvSpPr txBox="1"/>
          <p:nvPr/>
        </p:nvSpPr>
        <p:spPr>
          <a:xfrm>
            <a:off x="1907704" y="6474822"/>
            <a:ext cx="5312673" cy="338554"/>
          </a:xfrm>
          <a:prstGeom prst="rect">
            <a:avLst/>
          </a:prstGeom>
          <a:noFill/>
        </p:spPr>
        <p:txBody>
          <a:bodyPr wrap="none" rtlCol="0">
            <a:spAutoFit/>
          </a:bodyPr>
          <a:lstStyle/>
          <a:p>
            <a:r>
              <a:rPr kumimoji="1" lang="en-US" altLang="ja-JP" sz="1600" dirty="0" smtClean="0">
                <a:solidFill>
                  <a:schemeClr val="bg1"/>
                </a:solidFill>
              </a:rPr>
              <a:t>2012.02.22 </a:t>
            </a:r>
            <a:r>
              <a:rPr kumimoji="1" lang="ja-JP" altLang="en-US" sz="1600" dirty="0" smtClean="0">
                <a:solidFill>
                  <a:schemeClr val="bg1"/>
                </a:solidFill>
              </a:rPr>
              <a:t>可視赤外線観測装置技術ワークショップ </a:t>
            </a:r>
            <a:r>
              <a:rPr kumimoji="1" lang="en-US" altLang="ja-JP" sz="1600" dirty="0" smtClean="0">
                <a:solidFill>
                  <a:schemeClr val="bg1"/>
                </a:solidFill>
              </a:rPr>
              <a:t>@ </a:t>
            </a:r>
            <a:r>
              <a:rPr kumimoji="1" lang="ja-JP" altLang="en-US" sz="1600" dirty="0" smtClean="0">
                <a:solidFill>
                  <a:schemeClr val="bg1"/>
                </a:solidFill>
              </a:rPr>
              <a:t>三鷹</a:t>
            </a:r>
            <a:endParaRPr kumimoji="1" lang="ja-JP" altLang="en-US" sz="16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平面両面モスアイ</a:t>
            </a:r>
            <a:endParaRPr kumimoji="1" lang="ja-JP" altLang="en-US" dirty="0"/>
          </a:p>
        </p:txBody>
      </p:sp>
      <p:sp>
        <p:nvSpPr>
          <p:cNvPr id="28" name="コンテンツ プレースホルダ 27"/>
          <p:cNvSpPr>
            <a:spLocks noGrp="1"/>
          </p:cNvSpPr>
          <p:nvPr>
            <p:ph idx="1"/>
          </p:nvPr>
        </p:nvSpPr>
        <p:spPr/>
        <p:txBody>
          <a:bodyPr/>
          <a:lstStyle/>
          <a:p>
            <a:pPr>
              <a:buNone/>
            </a:pPr>
            <a:r>
              <a:rPr kumimoji="1" lang="ja-JP" altLang="en-US" dirty="0" smtClean="0"/>
              <a:t>透過率特性</a:t>
            </a:r>
            <a:endParaRPr kumimoji="1" lang="ja-JP" altLang="en-US" dirty="0"/>
          </a:p>
        </p:txBody>
      </p:sp>
      <p:sp>
        <p:nvSpPr>
          <p:cNvPr id="43" name="テキスト ボックス 42"/>
          <p:cNvSpPr txBox="1"/>
          <p:nvPr/>
        </p:nvSpPr>
        <p:spPr>
          <a:xfrm>
            <a:off x="3119895" y="6516052"/>
            <a:ext cx="3143809" cy="369332"/>
          </a:xfrm>
          <a:prstGeom prst="rect">
            <a:avLst/>
          </a:prstGeom>
          <a:noFill/>
        </p:spPr>
        <p:txBody>
          <a:bodyPr wrap="none" rtlCol="0">
            <a:spAutoFit/>
          </a:bodyPr>
          <a:lstStyle/>
          <a:p>
            <a:r>
              <a:rPr lang="ja-JP" altLang="en-US" dirty="0" smtClean="0">
                <a:solidFill>
                  <a:schemeClr val="bg1"/>
                </a:solidFill>
              </a:rPr>
              <a:t>モスアイ層の</a:t>
            </a:r>
            <a:r>
              <a:rPr kumimoji="1" lang="ja-JP" altLang="en-US" dirty="0" smtClean="0">
                <a:solidFill>
                  <a:schemeClr val="bg1"/>
                </a:solidFill>
              </a:rPr>
              <a:t>透過率スペクトル</a:t>
            </a:r>
            <a:endParaRPr kumimoji="1" lang="ja-JP" altLang="en-US" dirty="0">
              <a:solidFill>
                <a:schemeClr val="bg1"/>
              </a:solidFill>
            </a:endParaRPr>
          </a:p>
        </p:txBody>
      </p:sp>
      <p:pic>
        <p:nvPicPr>
          <p:cNvPr id="30" name="図 29" descr="plt05.jpg"/>
          <p:cNvPicPr>
            <a:picLocks noChangeAspect="1"/>
          </p:cNvPicPr>
          <p:nvPr/>
        </p:nvPicPr>
        <p:blipFill>
          <a:blip r:embed="rId2" cstate="print"/>
          <a:srcRect b="-2041"/>
          <a:stretch>
            <a:fillRect/>
          </a:stretch>
        </p:blipFill>
        <p:spPr>
          <a:xfrm>
            <a:off x="1547664" y="2204864"/>
            <a:ext cx="6048672" cy="4320480"/>
          </a:xfrm>
          <a:prstGeom prst="rect">
            <a:avLst/>
          </a:prstGeom>
          <a:solidFill>
            <a:schemeClr val="bg1"/>
          </a:solidFill>
        </p:spPr>
      </p:pic>
      <p:grpSp>
        <p:nvGrpSpPr>
          <p:cNvPr id="3" name="グループ化 55"/>
          <p:cNvGrpSpPr/>
          <p:nvPr/>
        </p:nvGrpSpPr>
        <p:grpSpPr>
          <a:xfrm>
            <a:off x="2987824" y="3573016"/>
            <a:ext cx="4184634" cy="2304256"/>
            <a:chOff x="5868144" y="3356992"/>
            <a:chExt cx="4184634" cy="2304256"/>
          </a:xfrm>
        </p:grpSpPr>
        <p:grpSp>
          <p:nvGrpSpPr>
            <p:cNvPr id="4" name="グループ化 24"/>
            <p:cNvGrpSpPr/>
            <p:nvPr/>
          </p:nvGrpSpPr>
          <p:grpSpPr>
            <a:xfrm>
              <a:off x="5868144" y="4158372"/>
              <a:ext cx="3096344" cy="864096"/>
              <a:chOff x="5508104" y="2636912"/>
              <a:chExt cx="3096344" cy="864096"/>
            </a:xfrm>
          </p:grpSpPr>
          <p:sp>
            <p:nvSpPr>
              <p:cNvPr id="84" name="正方形/長方形 5"/>
              <p:cNvSpPr/>
              <p:nvPr/>
            </p:nvSpPr>
            <p:spPr>
              <a:xfrm>
                <a:off x="5508104" y="3068960"/>
                <a:ext cx="309634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二等辺三角形 84"/>
              <p:cNvSpPr/>
              <p:nvPr/>
            </p:nvSpPr>
            <p:spPr>
              <a:xfrm>
                <a:off x="5508104"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二等辺三角形 85"/>
              <p:cNvSpPr/>
              <p:nvPr/>
            </p:nvSpPr>
            <p:spPr>
              <a:xfrm>
                <a:off x="5724128"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二等辺三角形 86"/>
              <p:cNvSpPr/>
              <p:nvPr/>
            </p:nvSpPr>
            <p:spPr>
              <a:xfrm>
                <a:off x="5940152"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二等辺三角形 87"/>
              <p:cNvSpPr/>
              <p:nvPr/>
            </p:nvSpPr>
            <p:spPr>
              <a:xfrm>
                <a:off x="6156176"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二等辺三角形 88"/>
              <p:cNvSpPr/>
              <p:nvPr/>
            </p:nvSpPr>
            <p:spPr>
              <a:xfrm>
                <a:off x="6372200"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二等辺三角形 89"/>
              <p:cNvSpPr/>
              <p:nvPr/>
            </p:nvSpPr>
            <p:spPr>
              <a:xfrm>
                <a:off x="6588224"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二等辺三角形 90"/>
              <p:cNvSpPr/>
              <p:nvPr/>
            </p:nvSpPr>
            <p:spPr>
              <a:xfrm>
                <a:off x="6804248"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二等辺三角形 91"/>
              <p:cNvSpPr/>
              <p:nvPr/>
            </p:nvSpPr>
            <p:spPr>
              <a:xfrm>
                <a:off x="7020272"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二等辺三角形 92"/>
              <p:cNvSpPr/>
              <p:nvPr/>
            </p:nvSpPr>
            <p:spPr>
              <a:xfrm>
                <a:off x="7236296"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二等辺三角形 93"/>
              <p:cNvSpPr/>
              <p:nvPr/>
            </p:nvSpPr>
            <p:spPr>
              <a:xfrm>
                <a:off x="7668344"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二等辺三角形 94"/>
              <p:cNvSpPr/>
              <p:nvPr/>
            </p:nvSpPr>
            <p:spPr>
              <a:xfrm>
                <a:off x="7884368"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二等辺三角形 95"/>
              <p:cNvSpPr/>
              <p:nvPr/>
            </p:nvSpPr>
            <p:spPr>
              <a:xfrm>
                <a:off x="8100392"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二等辺三角形 96"/>
              <p:cNvSpPr/>
              <p:nvPr/>
            </p:nvSpPr>
            <p:spPr>
              <a:xfrm>
                <a:off x="8316416"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二等辺三角形 97"/>
              <p:cNvSpPr/>
              <p:nvPr/>
            </p:nvSpPr>
            <p:spPr>
              <a:xfrm>
                <a:off x="7452320"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テキスト ボックス 57"/>
            <p:cNvSpPr txBox="1"/>
            <p:nvPr/>
          </p:nvSpPr>
          <p:spPr>
            <a:xfrm>
              <a:off x="9102600" y="4653136"/>
              <a:ext cx="946093" cy="369332"/>
            </a:xfrm>
            <a:prstGeom prst="rect">
              <a:avLst/>
            </a:prstGeom>
            <a:noFill/>
          </p:spPr>
          <p:txBody>
            <a:bodyPr wrap="none" rtlCol="0">
              <a:spAutoFit/>
            </a:bodyPr>
            <a:lstStyle/>
            <a:p>
              <a:r>
                <a:rPr kumimoji="1" lang="ja-JP" altLang="en-US" dirty="0" smtClean="0"/>
                <a:t>シリコン</a:t>
              </a:r>
              <a:endParaRPr kumimoji="1" lang="ja-JP" altLang="en-US" dirty="0"/>
            </a:p>
          </p:txBody>
        </p:sp>
        <p:sp>
          <p:nvSpPr>
            <p:cNvPr id="59" name="テキスト ボックス 58"/>
            <p:cNvSpPr txBox="1"/>
            <p:nvPr/>
          </p:nvSpPr>
          <p:spPr>
            <a:xfrm>
              <a:off x="8820472" y="4221088"/>
              <a:ext cx="1228221" cy="369332"/>
            </a:xfrm>
            <a:prstGeom prst="rect">
              <a:avLst/>
            </a:prstGeom>
            <a:noFill/>
          </p:spPr>
          <p:txBody>
            <a:bodyPr wrap="none" rtlCol="0">
              <a:spAutoFit/>
            </a:bodyPr>
            <a:lstStyle/>
            <a:p>
              <a:r>
                <a:rPr kumimoji="1" lang="ja-JP" altLang="en-US" dirty="0" smtClean="0"/>
                <a:t>モスアイ層</a:t>
              </a:r>
              <a:endParaRPr kumimoji="1" lang="ja-JP" altLang="en-US" dirty="0"/>
            </a:p>
          </p:txBody>
        </p:sp>
        <p:grpSp>
          <p:nvGrpSpPr>
            <p:cNvPr id="5" name="グループ化 37"/>
            <p:cNvGrpSpPr/>
            <p:nvPr/>
          </p:nvGrpSpPr>
          <p:grpSpPr>
            <a:xfrm>
              <a:off x="5868145" y="5022468"/>
              <a:ext cx="4184633" cy="432048"/>
              <a:chOff x="5868145" y="5022468"/>
              <a:chExt cx="4184633" cy="432048"/>
            </a:xfrm>
          </p:grpSpPr>
          <p:sp>
            <p:nvSpPr>
              <p:cNvPr id="69" name="二等辺三角形 68"/>
              <p:cNvSpPr/>
              <p:nvPr/>
            </p:nvSpPr>
            <p:spPr>
              <a:xfrm rot="10800000">
                <a:off x="5868145"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二等辺三角形 69"/>
              <p:cNvSpPr/>
              <p:nvPr/>
            </p:nvSpPr>
            <p:spPr>
              <a:xfrm rot="10800000">
                <a:off x="6084169"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二等辺三角形 70"/>
              <p:cNvSpPr/>
              <p:nvPr/>
            </p:nvSpPr>
            <p:spPr>
              <a:xfrm rot="10800000">
                <a:off x="6300193"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二等辺三角形 71"/>
              <p:cNvSpPr/>
              <p:nvPr/>
            </p:nvSpPr>
            <p:spPr>
              <a:xfrm rot="10800000">
                <a:off x="6516217"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二等辺三角形 72"/>
              <p:cNvSpPr/>
              <p:nvPr/>
            </p:nvSpPr>
            <p:spPr>
              <a:xfrm rot="10800000">
                <a:off x="6732241"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二等辺三角形 73"/>
              <p:cNvSpPr/>
              <p:nvPr/>
            </p:nvSpPr>
            <p:spPr>
              <a:xfrm rot="10800000">
                <a:off x="6948265"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二等辺三角形 74"/>
              <p:cNvSpPr/>
              <p:nvPr/>
            </p:nvSpPr>
            <p:spPr>
              <a:xfrm rot="10800000">
                <a:off x="7164289"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二等辺三角形 75"/>
              <p:cNvSpPr/>
              <p:nvPr/>
            </p:nvSpPr>
            <p:spPr>
              <a:xfrm rot="10800000">
                <a:off x="7380313"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二等辺三角形 76"/>
              <p:cNvSpPr/>
              <p:nvPr/>
            </p:nvSpPr>
            <p:spPr>
              <a:xfrm rot="10800000">
                <a:off x="7596337"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二等辺三角形 77"/>
              <p:cNvSpPr/>
              <p:nvPr/>
            </p:nvSpPr>
            <p:spPr>
              <a:xfrm rot="10800000">
                <a:off x="7812361"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二等辺三角形 78"/>
              <p:cNvSpPr/>
              <p:nvPr/>
            </p:nvSpPr>
            <p:spPr>
              <a:xfrm rot="10800000">
                <a:off x="8028385"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二等辺三角形 79"/>
              <p:cNvSpPr/>
              <p:nvPr/>
            </p:nvSpPr>
            <p:spPr>
              <a:xfrm rot="10800000">
                <a:off x="8244409"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二等辺三角形 80"/>
              <p:cNvSpPr/>
              <p:nvPr/>
            </p:nvSpPr>
            <p:spPr>
              <a:xfrm rot="10800000">
                <a:off x="8460433"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二等辺三角形 81"/>
              <p:cNvSpPr/>
              <p:nvPr/>
            </p:nvSpPr>
            <p:spPr>
              <a:xfrm rot="10800000">
                <a:off x="8676457"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8824557" y="5075892"/>
                <a:ext cx="1228221" cy="369332"/>
              </a:xfrm>
              <a:prstGeom prst="rect">
                <a:avLst/>
              </a:prstGeom>
              <a:noFill/>
            </p:spPr>
            <p:txBody>
              <a:bodyPr wrap="none" rtlCol="0">
                <a:spAutoFit/>
              </a:bodyPr>
              <a:lstStyle/>
              <a:p>
                <a:r>
                  <a:rPr kumimoji="1" lang="ja-JP" altLang="en-US" dirty="0" smtClean="0"/>
                  <a:t>モスアイ層</a:t>
                </a:r>
                <a:endParaRPr kumimoji="1" lang="ja-JP" altLang="en-US" dirty="0"/>
              </a:p>
            </p:txBody>
          </p:sp>
        </p:grpSp>
        <p:cxnSp>
          <p:nvCxnSpPr>
            <p:cNvPr id="61" name="直線矢印コネクタ 60"/>
            <p:cNvCxnSpPr/>
            <p:nvPr/>
          </p:nvCxnSpPr>
          <p:spPr>
            <a:xfrm>
              <a:off x="6660232" y="3861048"/>
              <a:ext cx="0" cy="79208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a:off x="6660232" y="5085184"/>
              <a:ext cx="0" cy="57606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88" idx="3"/>
            </p:cNvCxnSpPr>
            <p:nvPr/>
          </p:nvCxnSpPr>
          <p:spPr>
            <a:xfrm flipV="1">
              <a:off x="6624228" y="3789040"/>
              <a:ext cx="684076" cy="801380"/>
            </a:xfrm>
            <a:prstGeom prst="straightConnector1">
              <a:avLst/>
            </a:prstGeom>
            <a:ln w="952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6660232" y="4581128"/>
              <a:ext cx="0" cy="504056"/>
            </a:xfrm>
            <a:prstGeom prst="straightConnector1">
              <a:avLst/>
            </a:prstGeom>
            <a:ln w="5715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flipV="1">
              <a:off x="6660232" y="4725144"/>
              <a:ext cx="288032" cy="288032"/>
            </a:xfrm>
            <a:prstGeom prst="straightConnector1">
              <a:avLst/>
            </a:prstGeom>
            <a:ln w="952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7092280" y="3356992"/>
              <a:ext cx="1107996" cy="369332"/>
            </a:xfrm>
            <a:prstGeom prst="rect">
              <a:avLst/>
            </a:prstGeom>
            <a:noFill/>
          </p:spPr>
          <p:txBody>
            <a:bodyPr wrap="none" rtlCol="0">
              <a:spAutoFit/>
            </a:bodyPr>
            <a:lstStyle/>
            <a:p>
              <a:r>
                <a:rPr kumimoji="1" lang="ja-JP" altLang="en-US" dirty="0" smtClean="0"/>
                <a:t>表面反射</a:t>
              </a:r>
              <a:endParaRPr kumimoji="1" lang="ja-JP" altLang="en-US" dirty="0"/>
            </a:p>
          </p:txBody>
        </p:sp>
        <p:sp>
          <p:nvSpPr>
            <p:cNvPr id="67" name="テキスト ボックス 66"/>
            <p:cNvSpPr txBox="1"/>
            <p:nvPr/>
          </p:nvSpPr>
          <p:spPr>
            <a:xfrm>
              <a:off x="6948264" y="4643844"/>
              <a:ext cx="1107996" cy="369332"/>
            </a:xfrm>
            <a:prstGeom prst="rect">
              <a:avLst/>
            </a:prstGeom>
            <a:noFill/>
          </p:spPr>
          <p:txBody>
            <a:bodyPr wrap="none" rtlCol="0">
              <a:spAutoFit/>
            </a:bodyPr>
            <a:lstStyle/>
            <a:p>
              <a:r>
                <a:rPr lang="ja-JP" altLang="en-US" dirty="0" smtClean="0"/>
                <a:t>内部</a:t>
              </a:r>
              <a:r>
                <a:rPr kumimoji="1" lang="ja-JP" altLang="en-US" dirty="0" smtClean="0"/>
                <a:t>反射</a:t>
              </a:r>
              <a:endParaRPr kumimoji="1" lang="ja-JP" altLang="en-US" dirty="0"/>
            </a:p>
          </p:txBody>
        </p:sp>
        <p:sp>
          <p:nvSpPr>
            <p:cNvPr id="68" name="テキスト ボックス 67"/>
            <p:cNvSpPr txBox="1"/>
            <p:nvPr/>
          </p:nvSpPr>
          <p:spPr>
            <a:xfrm>
              <a:off x="5869885" y="4581128"/>
              <a:ext cx="646331" cy="369332"/>
            </a:xfrm>
            <a:prstGeom prst="rect">
              <a:avLst/>
            </a:prstGeom>
            <a:noFill/>
          </p:spPr>
          <p:txBody>
            <a:bodyPr wrap="none" rtlCol="0">
              <a:spAutoFit/>
            </a:bodyPr>
            <a:lstStyle/>
            <a:p>
              <a:r>
                <a:rPr kumimoji="1" lang="ja-JP" altLang="en-US" dirty="0" smtClean="0"/>
                <a:t>吸収</a:t>
              </a:r>
              <a:endParaRPr kumimoji="1" lang="ja-JP" altLang="en-US" dirty="0"/>
            </a:p>
          </p:txBody>
        </p:sp>
      </p:grpSp>
      <p:sp>
        <p:nvSpPr>
          <p:cNvPr id="99" name="円/楕円 98"/>
          <p:cNvSpPr/>
          <p:nvPr/>
        </p:nvSpPr>
        <p:spPr>
          <a:xfrm>
            <a:off x="3372574" y="4293096"/>
            <a:ext cx="792088" cy="5760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102"/>
          <p:cNvSpPr/>
          <p:nvPr/>
        </p:nvSpPr>
        <p:spPr>
          <a:xfrm>
            <a:off x="2648607" y="2774731"/>
            <a:ext cx="4635062" cy="2065283"/>
          </a:xfrm>
          <a:custGeom>
            <a:avLst/>
            <a:gdLst>
              <a:gd name="connsiteX0" fmla="*/ 0 w 4635062"/>
              <a:gd name="connsiteY0" fmla="*/ 2065283 h 2065283"/>
              <a:gd name="connsiteX1" fmla="*/ 378372 w 4635062"/>
              <a:gd name="connsiteY1" fmla="*/ 15766 h 2065283"/>
              <a:gd name="connsiteX2" fmla="*/ 1371600 w 4635062"/>
              <a:gd name="connsiteY2" fmla="*/ 0 h 2065283"/>
              <a:gd name="connsiteX3" fmla="*/ 4635062 w 4635062"/>
              <a:gd name="connsiteY3" fmla="*/ 1324303 h 2065283"/>
            </a:gdLst>
            <a:ahLst/>
            <a:cxnLst>
              <a:cxn ang="0">
                <a:pos x="connsiteX0" y="connsiteY0"/>
              </a:cxn>
              <a:cxn ang="0">
                <a:pos x="connsiteX1" y="connsiteY1"/>
              </a:cxn>
              <a:cxn ang="0">
                <a:pos x="connsiteX2" y="connsiteY2"/>
              </a:cxn>
              <a:cxn ang="0">
                <a:pos x="connsiteX3" y="connsiteY3"/>
              </a:cxn>
            </a:cxnLst>
            <a:rect l="l" t="t" r="r" b="b"/>
            <a:pathLst>
              <a:path w="4635062" h="2065283">
                <a:moveTo>
                  <a:pt x="0" y="2065283"/>
                </a:moveTo>
                <a:lnTo>
                  <a:pt x="378372" y="15766"/>
                </a:lnTo>
                <a:lnTo>
                  <a:pt x="1371600" y="0"/>
                </a:lnTo>
                <a:lnTo>
                  <a:pt x="4635062" y="1324303"/>
                </a:lnTo>
              </a:path>
            </a:pathLst>
          </a:cu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4" name="テキスト ボックス 103"/>
          <p:cNvSpPr txBox="1"/>
          <p:nvPr/>
        </p:nvSpPr>
        <p:spPr>
          <a:xfrm>
            <a:off x="5652120" y="1772816"/>
            <a:ext cx="3241593" cy="120032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dirty="0" smtClean="0"/>
              <a:t>モスアイの典型的透過率特性</a:t>
            </a:r>
            <a:endParaRPr lang="en-US" altLang="ja-JP" dirty="0" smtClean="0"/>
          </a:p>
          <a:p>
            <a:pPr lvl="1">
              <a:buFont typeface="Arial" pitchFamily="34" charset="0"/>
              <a:buChar char="•"/>
            </a:pPr>
            <a:r>
              <a:rPr kumimoji="1" lang="ja-JP" altLang="en-US" dirty="0" smtClean="0"/>
              <a:t>短波長の急な立ち上がり</a:t>
            </a:r>
            <a:endParaRPr kumimoji="1" lang="en-US" altLang="ja-JP" dirty="0" smtClean="0"/>
          </a:p>
          <a:p>
            <a:pPr lvl="1">
              <a:buFont typeface="Arial" pitchFamily="34" charset="0"/>
              <a:buChar char="•"/>
            </a:pPr>
            <a:r>
              <a:rPr lang="ja-JP" altLang="en-US" dirty="0" smtClean="0"/>
              <a:t>フラットな最適波長の特性</a:t>
            </a:r>
            <a:endParaRPr lang="en-US" altLang="ja-JP" dirty="0" smtClean="0"/>
          </a:p>
          <a:p>
            <a:pPr lvl="1">
              <a:buFont typeface="Arial" pitchFamily="34" charset="0"/>
              <a:buChar char="•"/>
            </a:pPr>
            <a:r>
              <a:rPr kumimoji="1" lang="ja-JP" altLang="en-US" dirty="0" smtClean="0"/>
              <a:t>長波長のなだらかな低下</a:t>
            </a:r>
            <a:endParaRPr kumimoji="1" lang="ja-JP" altLang="en-US" dirty="0"/>
          </a:p>
        </p:txBody>
      </p:sp>
      <p:sp>
        <p:nvSpPr>
          <p:cNvPr id="105" name="テキスト ボックス 104"/>
          <p:cNvSpPr txBox="1"/>
          <p:nvPr/>
        </p:nvSpPr>
        <p:spPr>
          <a:xfrm>
            <a:off x="2696116" y="1918573"/>
            <a:ext cx="2234907"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最大透過率</a:t>
            </a:r>
            <a:r>
              <a:rPr kumimoji="1" lang="en-US" altLang="ja-JP" dirty="0" smtClean="0"/>
              <a:t>95%</a:t>
            </a:r>
          </a:p>
          <a:p>
            <a:pPr lvl="1">
              <a:buFont typeface="Arial" pitchFamily="34" charset="0"/>
              <a:buChar char="•"/>
            </a:pPr>
            <a:r>
              <a:rPr lang="ja-JP" altLang="en-US" dirty="0" smtClean="0"/>
              <a:t>測定精度</a:t>
            </a:r>
            <a:r>
              <a:rPr lang="en-US" altLang="ja-JP" dirty="0" smtClean="0"/>
              <a:t>: 2-3%</a:t>
            </a:r>
          </a:p>
        </p:txBody>
      </p:sp>
      <p:sp>
        <p:nvSpPr>
          <p:cNvPr id="54" name="正方形/長方形 53"/>
          <p:cNvSpPr/>
          <p:nvPr/>
        </p:nvSpPr>
        <p:spPr>
          <a:xfrm>
            <a:off x="1791332" y="2276872"/>
            <a:ext cx="504056" cy="381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rot="16200000">
            <a:off x="1384108" y="3957880"/>
            <a:ext cx="877163" cy="369332"/>
          </a:xfrm>
          <a:prstGeom prst="rect">
            <a:avLst/>
          </a:prstGeom>
          <a:noFill/>
        </p:spPr>
        <p:txBody>
          <a:bodyPr wrap="none" rtlCol="0">
            <a:spAutoFit/>
          </a:bodyPr>
          <a:lstStyle/>
          <a:p>
            <a:r>
              <a:rPr kumimoji="1" lang="ja-JP" altLang="en-US" dirty="0" smtClean="0"/>
              <a:t>透過率</a:t>
            </a:r>
            <a:endParaRPr kumimoji="1" lang="ja-JP" altLang="en-US" dirty="0"/>
          </a:p>
        </p:txBody>
      </p:sp>
      <p:sp>
        <p:nvSpPr>
          <p:cNvPr id="56" name="テキスト ボックス 55"/>
          <p:cNvSpPr txBox="1"/>
          <p:nvPr/>
        </p:nvSpPr>
        <p:spPr>
          <a:xfrm>
            <a:off x="1863340" y="2195572"/>
            <a:ext cx="476412" cy="369332"/>
          </a:xfrm>
          <a:prstGeom prst="rect">
            <a:avLst/>
          </a:prstGeom>
          <a:noFill/>
        </p:spPr>
        <p:txBody>
          <a:bodyPr wrap="none" rtlCol="0">
            <a:spAutoFit/>
          </a:bodyPr>
          <a:lstStyle/>
          <a:p>
            <a:r>
              <a:rPr kumimoji="1" lang="en-US" altLang="ja-JP" dirty="0" smtClean="0"/>
              <a:t>1.0</a:t>
            </a:r>
            <a:endParaRPr kumimoji="1" lang="ja-JP" altLang="en-US" dirty="0"/>
          </a:p>
        </p:txBody>
      </p:sp>
      <p:sp>
        <p:nvSpPr>
          <p:cNvPr id="57" name="テキスト ボックス 56"/>
          <p:cNvSpPr txBox="1"/>
          <p:nvPr/>
        </p:nvSpPr>
        <p:spPr>
          <a:xfrm>
            <a:off x="1863340" y="2915652"/>
            <a:ext cx="476412" cy="369332"/>
          </a:xfrm>
          <a:prstGeom prst="rect">
            <a:avLst/>
          </a:prstGeom>
          <a:noFill/>
        </p:spPr>
        <p:txBody>
          <a:bodyPr wrap="none" rtlCol="0">
            <a:spAutoFit/>
          </a:bodyPr>
          <a:lstStyle/>
          <a:p>
            <a:r>
              <a:rPr lang="en-US" altLang="ja-JP" dirty="0" smtClean="0"/>
              <a:t>0.8</a:t>
            </a:r>
            <a:endParaRPr kumimoji="1" lang="ja-JP" altLang="en-US" dirty="0"/>
          </a:p>
        </p:txBody>
      </p:sp>
      <p:sp>
        <p:nvSpPr>
          <p:cNvPr id="60" name="テキスト ボックス 59"/>
          <p:cNvSpPr txBox="1"/>
          <p:nvPr/>
        </p:nvSpPr>
        <p:spPr>
          <a:xfrm>
            <a:off x="1863340" y="3635732"/>
            <a:ext cx="476412" cy="369332"/>
          </a:xfrm>
          <a:prstGeom prst="rect">
            <a:avLst/>
          </a:prstGeom>
          <a:noFill/>
        </p:spPr>
        <p:txBody>
          <a:bodyPr wrap="none" rtlCol="0">
            <a:spAutoFit/>
          </a:bodyPr>
          <a:lstStyle/>
          <a:p>
            <a:r>
              <a:rPr lang="en-US" altLang="ja-JP" dirty="0" smtClean="0"/>
              <a:t>0.6</a:t>
            </a:r>
            <a:endParaRPr kumimoji="1" lang="ja-JP" altLang="en-US" dirty="0"/>
          </a:p>
        </p:txBody>
      </p:sp>
      <p:sp>
        <p:nvSpPr>
          <p:cNvPr id="100" name="テキスト ボックス 99"/>
          <p:cNvSpPr txBox="1"/>
          <p:nvPr/>
        </p:nvSpPr>
        <p:spPr>
          <a:xfrm>
            <a:off x="1863340" y="4365104"/>
            <a:ext cx="476412" cy="369332"/>
          </a:xfrm>
          <a:prstGeom prst="rect">
            <a:avLst/>
          </a:prstGeom>
          <a:noFill/>
        </p:spPr>
        <p:txBody>
          <a:bodyPr wrap="none" rtlCol="0">
            <a:spAutoFit/>
          </a:bodyPr>
          <a:lstStyle/>
          <a:p>
            <a:r>
              <a:rPr lang="en-US" altLang="ja-JP" dirty="0" smtClean="0"/>
              <a:t>0.4</a:t>
            </a:r>
            <a:endParaRPr kumimoji="1" lang="ja-JP" altLang="en-US" dirty="0"/>
          </a:p>
        </p:txBody>
      </p:sp>
      <p:sp>
        <p:nvSpPr>
          <p:cNvPr id="101" name="テキスト ボックス 100"/>
          <p:cNvSpPr txBox="1"/>
          <p:nvPr/>
        </p:nvSpPr>
        <p:spPr>
          <a:xfrm>
            <a:off x="1863340" y="5075892"/>
            <a:ext cx="476412" cy="369332"/>
          </a:xfrm>
          <a:prstGeom prst="rect">
            <a:avLst/>
          </a:prstGeom>
          <a:noFill/>
        </p:spPr>
        <p:txBody>
          <a:bodyPr wrap="none" rtlCol="0">
            <a:spAutoFit/>
          </a:bodyPr>
          <a:lstStyle/>
          <a:p>
            <a:r>
              <a:rPr lang="en-US" altLang="ja-JP" dirty="0" smtClean="0"/>
              <a:t>0.2</a:t>
            </a:r>
            <a:endParaRPr kumimoji="1" lang="ja-JP" altLang="en-US" dirty="0"/>
          </a:p>
        </p:txBody>
      </p:sp>
      <p:sp>
        <p:nvSpPr>
          <p:cNvPr id="102" name="テキスト ボックス 101"/>
          <p:cNvSpPr txBox="1"/>
          <p:nvPr/>
        </p:nvSpPr>
        <p:spPr>
          <a:xfrm>
            <a:off x="1863340" y="5805264"/>
            <a:ext cx="476412" cy="369332"/>
          </a:xfrm>
          <a:prstGeom prst="rect">
            <a:avLst/>
          </a:prstGeom>
          <a:noFill/>
        </p:spPr>
        <p:txBody>
          <a:bodyPr wrap="none" rtlCol="0">
            <a:spAutoFit/>
          </a:bodyPr>
          <a:lstStyle/>
          <a:p>
            <a:r>
              <a:rPr lang="en-US" altLang="ja-JP" dirty="0" smtClean="0"/>
              <a:t>0.0</a:t>
            </a:r>
            <a:endParaRPr kumimoji="1" lang="ja-JP" altLang="en-US" dirty="0"/>
          </a:p>
        </p:txBody>
      </p:sp>
      <p:sp>
        <p:nvSpPr>
          <p:cNvPr id="107" name="正方形/長方形 106"/>
          <p:cNvSpPr/>
          <p:nvPr/>
        </p:nvSpPr>
        <p:spPr>
          <a:xfrm>
            <a:off x="2123728" y="6093296"/>
            <a:ext cx="54006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p:cNvSpPr txBox="1"/>
          <p:nvPr/>
        </p:nvSpPr>
        <p:spPr>
          <a:xfrm>
            <a:off x="4356827" y="6228020"/>
            <a:ext cx="1151277" cy="369332"/>
          </a:xfrm>
          <a:prstGeom prst="rect">
            <a:avLst/>
          </a:prstGeom>
          <a:noFill/>
        </p:spPr>
        <p:txBody>
          <a:bodyPr wrap="none" rtlCol="0">
            <a:spAutoFit/>
          </a:bodyPr>
          <a:lstStyle/>
          <a:p>
            <a:r>
              <a:rPr kumimoji="1" lang="ja-JP" altLang="en-US" dirty="0" smtClean="0"/>
              <a:t>波長 </a:t>
            </a:r>
            <a:r>
              <a:rPr kumimoji="1" lang="en-US" altLang="ja-JP" dirty="0" smtClean="0"/>
              <a:t>(</a:t>
            </a:r>
            <a:r>
              <a:rPr kumimoji="1" lang="en-US" altLang="ja-JP" dirty="0" err="1" smtClean="0"/>
              <a:t>μm</a:t>
            </a:r>
            <a:r>
              <a:rPr kumimoji="1" lang="en-US" altLang="ja-JP" dirty="0" smtClean="0"/>
              <a:t>)</a:t>
            </a:r>
            <a:endParaRPr kumimoji="1" lang="ja-JP" altLang="en-US" dirty="0"/>
          </a:p>
        </p:txBody>
      </p:sp>
      <p:sp>
        <p:nvSpPr>
          <p:cNvPr id="109" name="テキスト ボックス 108"/>
          <p:cNvSpPr txBox="1"/>
          <p:nvPr/>
        </p:nvSpPr>
        <p:spPr>
          <a:xfrm>
            <a:off x="2627784" y="6011996"/>
            <a:ext cx="418704" cy="369332"/>
          </a:xfrm>
          <a:prstGeom prst="rect">
            <a:avLst/>
          </a:prstGeom>
          <a:noFill/>
        </p:spPr>
        <p:txBody>
          <a:bodyPr wrap="none" rtlCol="0">
            <a:spAutoFit/>
          </a:bodyPr>
          <a:lstStyle/>
          <a:p>
            <a:r>
              <a:rPr lang="en-US" altLang="ja-JP" dirty="0" smtClean="0"/>
              <a:t>20</a:t>
            </a:r>
            <a:endParaRPr kumimoji="1" lang="ja-JP" altLang="en-US" dirty="0"/>
          </a:p>
        </p:txBody>
      </p:sp>
      <p:sp>
        <p:nvSpPr>
          <p:cNvPr id="110" name="テキスト ボックス 109"/>
          <p:cNvSpPr txBox="1"/>
          <p:nvPr/>
        </p:nvSpPr>
        <p:spPr>
          <a:xfrm>
            <a:off x="3793256" y="6011996"/>
            <a:ext cx="418704" cy="369332"/>
          </a:xfrm>
          <a:prstGeom prst="rect">
            <a:avLst/>
          </a:prstGeom>
          <a:noFill/>
        </p:spPr>
        <p:txBody>
          <a:bodyPr wrap="none" rtlCol="0">
            <a:spAutoFit/>
          </a:bodyPr>
          <a:lstStyle/>
          <a:p>
            <a:r>
              <a:rPr lang="en-US" altLang="ja-JP" dirty="0" smtClean="0"/>
              <a:t>40</a:t>
            </a:r>
            <a:endParaRPr kumimoji="1" lang="ja-JP" altLang="en-US" dirty="0"/>
          </a:p>
        </p:txBody>
      </p:sp>
      <p:sp>
        <p:nvSpPr>
          <p:cNvPr id="111" name="テキスト ボックス 110"/>
          <p:cNvSpPr txBox="1"/>
          <p:nvPr/>
        </p:nvSpPr>
        <p:spPr>
          <a:xfrm>
            <a:off x="4945384" y="6011996"/>
            <a:ext cx="418704" cy="369332"/>
          </a:xfrm>
          <a:prstGeom prst="rect">
            <a:avLst/>
          </a:prstGeom>
          <a:noFill/>
        </p:spPr>
        <p:txBody>
          <a:bodyPr wrap="none" rtlCol="0">
            <a:spAutoFit/>
          </a:bodyPr>
          <a:lstStyle/>
          <a:p>
            <a:r>
              <a:rPr lang="en-US" altLang="ja-JP" dirty="0" smtClean="0"/>
              <a:t>60</a:t>
            </a:r>
            <a:endParaRPr kumimoji="1" lang="ja-JP" altLang="en-US" dirty="0"/>
          </a:p>
        </p:txBody>
      </p:sp>
      <p:sp>
        <p:nvSpPr>
          <p:cNvPr id="112" name="テキスト ボックス 111"/>
          <p:cNvSpPr txBox="1"/>
          <p:nvPr/>
        </p:nvSpPr>
        <p:spPr>
          <a:xfrm>
            <a:off x="6025504" y="6011996"/>
            <a:ext cx="418704" cy="369332"/>
          </a:xfrm>
          <a:prstGeom prst="rect">
            <a:avLst/>
          </a:prstGeom>
          <a:noFill/>
        </p:spPr>
        <p:txBody>
          <a:bodyPr wrap="none" rtlCol="0">
            <a:spAutoFit/>
          </a:bodyPr>
          <a:lstStyle/>
          <a:p>
            <a:r>
              <a:rPr lang="en-US" altLang="ja-JP" dirty="0" smtClean="0"/>
              <a:t>80</a:t>
            </a:r>
            <a:endParaRPr kumimoji="1" lang="ja-JP" altLang="en-US" dirty="0"/>
          </a:p>
        </p:txBody>
      </p:sp>
      <p:sp>
        <p:nvSpPr>
          <p:cNvPr id="113" name="テキスト ボックス 112"/>
          <p:cNvSpPr txBox="1"/>
          <p:nvPr/>
        </p:nvSpPr>
        <p:spPr>
          <a:xfrm>
            <a:off x="7020272" y="6011996"/>
            <a:ext cx="535724" cy="369332"/>
          </a:xfrm>
          <a:prstGeom prst="rect">
            <a:avLst/>
          </a:prstGeom>
          <a:noFill/>
        </p:spPr>
        <p:txBody>
          <a:bodyPr wrap="none" rtlCol="0">
            <a:spAutoFit/>
          </a:bodyPr>
          <a:lstStyle/>
          <a:p>
            <a:r>
              <a:rPr lang="en-US" altLang="ja-JP" dirty="0" smtClean="0"/>
              <a:t>100</a:t>
            </a:r>
            <a:endParaRPr kumimoji="1" lang="ja-JP" altLang="en-US" dirty="0"/>
          </a:p>
        </p:txBody>
      </p:sp>
      <p:sp>
        <p:nvSpPr>
          <p:cNvPr id="106" name="テキスト ボックス 105"/>
          <p:cNvSpPr txBox="1"/>
          <p:nvPr/>
        </p:nvSpPr>
        <p:spPr>
          <a:xfrm>
            <a:off x="1043608" y="4581128"/>
            <a:ext cx="720080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kumimoji="1" lang="ja-JP" altLang="en-US" sz="2800" dirty="0" smtClean="0"/>
              <a:t>良好な両面モスアイを実現</a:t>
            </a:r>
            <a:endParaRPr kumimoji="1" lang="en-US" altLang="ja-JP" sz="2800" dirty="0" smtClean="0"/>
          </a:p>
          <a:p>
            <a:pPr algn="ctr"/>
            <a:r>
              <a:rPr lang="ja-JP" altLang="en-US" sz="2800" dirty="0" smtClean="0"/>
              <a:t>表面反射を大幅低減</a:t>
            </a:r>
          </a:p>
          <a:p>
            <a:pPr algn="ctr"/>
            <a:r>
              <a:rPr kumimoji="1" lang="ja-JP" altLang="en-US" sz="2800" dirty="0" smtClean="0"/>
              <a:t>モスアイレンズ・グリズムへの重要な基礎</a:t>
            </a:r>
            <a:endParaRPr kumimoji="1" lang="ja-JP"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1000"/>
                                        <p:tgtEl>
                                          <p:spTgt spid="10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モスアイレンズ</a:t>
            </a:r>
            <a:endParaRPr kumimoji="1" lang="ja-JP" altLang="en-US" dirty="0"/>
          </a:p>
        </p:txBody>
      </p:sp>
      <p:sp>
        <p:nvSpPr>
          <p:cNvPr id="3" name="コンテンツ プレースホルダ 2"/>
          <p:cNvSpPr>
            <a:spLocks noGrp="1"/>
          </p:cNvSpPr>
          <p:nvPr>
            <p:ph idx="1"/>
          </p:nvPr>
        </p:nvSpPr>
        <p:spPr>
          <a:xfrm>
            <a:off x="457200" y="5085184"/>
            <a:ext cx="8229600" cy="1401019"/>
          </a:xfrm>
        </p:spPr>
        <p:txBody>
          <a:bodyPr>
            <a:normAutofit fontScale="70000" lnSpcReduction="20000"/>
          </a:bodyPr>
          <a:lstStyle/>
          <a:p>
            <a:pPr>
              <a:buNone/>
            </a:pPr>
            <a:r>
              <a:rPr kumimoji="1" lang="ja-JP" altLang="en-US" dirty="0" smtClean="0"/>
              <a:t>曲面へのモスアイ加工</a:t>
            </a:r>
            <a:endParaRPr kumimoji="1" lang="en-US" altLang="ja-JP" dirty="0" smtClean="0"/>
          </a:p>
          <a:p>
            <a:pPr>
              <a:buNone/>
            </a:pPr>
            <a:r>
              <a:rPr lang="en-US" altLang="ja-JP" dirty="0" smtClean="0"/>
              <a:t>	</a:t>
            </a:r>
            <a:r>
              <a:rPr lang="ja-JP" altLang="en-US" dirty="0" smtClean="0"/>
              <a:t>パタンピッチ</a:t>
            </a:r>
            <a:r>
              <a:rPr lang="en-US" altLang="ja-JP" dirty="0" smtClean="0"/>
              <a:t>: 5μm,  </a:t>
            </a:r>
            <a:r>
              <a:rPr lang="ja-JP" altLang="en-US" dirty="0" smtClean="0"/>
              <a:t>深さ</a:t>
            </a:r>
            <a:r>
              <a:rPr lang="en-US" altLang="ja-JP" dirty="0" smtClean="0"/>
              <a:t>: 15μm</a:t>
            </a:r>
            <a:endParaRPr kumimoji="1" lang="en-US" altLang="ja-JP" dirty="0" smtClean="0"/>
          </a:p>
          <a:p>
            <a:pPr>
              <a:buNone/>
            </a:pPr>
            <a:r>
              <a:rPr lang="en-US" altLang="ja-JP" dirty="0" smtClean="0"/>
              <a:t>	</a:t>
            </a:r>
            <a:r>
              <a:rPr lang="ja-JP" altLang="en-US" dirty="0" smtClean="0"/>
              <a:t>加工域深さ</a:t>
            </a:r>
            <a:r>
              <a:rPr lang="en-US" altLang="ja-JP" dirty="0" smtClean="0"/>
              <a:t>: 0.25mm</a:t>
            </a:r>
          </a:p>
          <a:p>
            <a:pPr>
              <a:buNone/>
            </a:pPr>
            <a:r>
              <a:rPr kumimoji="1" lang="en-US" altLang="ja-JP" dirty="0" smtClean="0"/>
              <a:t>	</a:t>
            </a:r>
            <a:r>
              <a:rPr kumimoji="1" lang="ja-JP" altLang="en-US" dirty="0" smtClean="0"/>
              <a:t>エッチング</a:t>
            </a:r>
            <a:r>
              <a:rPr lang="ja-JP" altLang="en-US" dirty="0" smtClean="0"/>
              <a:t>マスクの均一形成が難しい </a:t>
            </a:r>
            <a:r>
              <a:rPr lang="en-US" altLang="ja-JP" dirty="0" smtClean="0"/>
              <a:t>(EBL</a:t>
            </a:r>
            <a:r>
              <a:rPr lang="ja-JP" altLang="en-US" dirty="0" smtClean="0"/>
              <a:t>の焦点深度の問題</a:t>
            </a:r>
            <a:r>
              <a:rPr lang="en-US" altLang="ja-JP" dirty="0" smtClean="0"/>
              <a:t>)</a:t>
            </a:r>
          </a:p>
        </p:txBody>
      </p:sp>
      <p:pic>
        <p:nvPicPr>
          <p:cNvPr id="1026" name="Picture 2"/>
          <p:cNvPicPr>
            <a:picLocks noChangeAspect="1" noChangeArrowheads="1"/>
          </p:cNvPicPr>
          <p:nvPr/>
        </p:nvPicPr>
        <p:blipFill>
          <a:blip r:embed="rId3" cstate="print"/>
          <a:srcRect/>
          <a:stretch>
            <a:fillRect/>
          </a:stretch>
        </p:blipFill>
        <p:spPr bwMode="auto">
          <a:xfrm>
            <a:off x="4129831" y="2945909"/>
            <a:ext cx="1841867" cy="1635219"/>
          </a:xfrm>
          <a:prstGeom prst="rect">
            <a:avLst/>
          </a:prstGeom>
          <a:noFill/>
          <a:ln w="57150">
            <a:solidFill>
              <a:schemeClr val="accent2"/>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372200" y="2919823"/>
            <a:ext cx="1862833" cy="1656184"/>
          </a:xfrm>
          <a:prstGeom prst="rect">
            <a:avLst/>
          </a:prstGeom>
          <a:noFill/>
          <a:ln w="57150">
            <a:solidFill>
              <a:schemeClr val="accent3"/>
            </a:solidFill>
            <a:miter lim="800000"/>
            <a:headEnd/>
            <a:tailEnd/>
          </a:ln>
        </p:spPr>
      </p:pic>
      <p:grpSp>
        <p:nvGrpSpPr>
          <p:cNvPr id="66" name="グループ化 65"/>
          <p:cNvGrpSpPr/>
          <p:nvPr/>
        </p:nvGrpSpPr>
        <p:grpSpPr>
          <a:xfrm>
            <a:off x="611560" y="1619508"/>
            <a:ext cx="2880320" cy="2808312"/>
            <a:chOff x="395536" y="1628800"/>
            <a:chExt cx="3363771" cy="3096344"/>
          </a:xfrm>
        </p:grpSpPr>
        <p:pic>
          <p:nvPicPr>
            <p:cNvPr id="6146" name="Picture 2"/>
            <p:cNvPicPr>
              <a:picLocks noChangeAspect="1" noChangeArrowheads="1"/>
            </p:cNvPicPr>
            <p:nvPr/>
          </p:nvPicPr>
          <p:blipFill>
            <a:blip r:embed="rId5" cstate="print"/>
            <a:srcRect/>
            <a:stretch>
              <a:fillRect/>
            </a:stretch>
          </p:blipFill>
          <p:spPr bwMode="auto">
            <a:xfrm>
              <a:off x="395536" y="1628800"/>
              <a:ext cx="3363771" cy="3096344"/>
            </a:xfrm>
            <a:prstGeom prst="rect">
              <a:avLst/>
            </a:prstGeom>
            <a:noFill/>
            <a:ln w="9525">
              <a:noFill/>
              <a:miter lim="800000"/>
              <a:headEnd/>
              <a:tailEnd/>
            </a:ln>
          </p:spPr>
        </p:pic>
        <p:sp>
          <p:nvSpPr>
            <p:cNvPr id="55" name="テキスト ボックス 54"/>
            <p:cNvSpPr txBox="1"/>
            <p:nvPr/>
          </p:nvSpPr>
          <p:spPr>
            <a:xfrm>
              <a:off x="1619672" y="2195572"/>
              <a:ext cx="787395" cy="369332"/>
            </a:xfrm>
            <a:prstGeom prst="rect">
              <a:avLst/>
            </a:prstGeom>
            <a:noFill/>
          </p:spPr>
          <p:txBody>
            <a:bodyPr wrap="none" rtlCol="0">
              <a:spAutoFit/>
            </a:bodyPr>
            <a:lstStyle/>
            <a:p>
              <a:r>
                <a:rPr lang="en-US" altLang="ja-JP" dirty="0" smtClean="0">
                  <a:solidFill>
                    <a:schemeClr val="bg1"/>
                  </a:solidFill>
                </a:rPr>
                <a:t>30</a:t>
              </a:r>
              <a:r>
                <a:rPr kumimoji="1" lang="en-US" altLang="ja-JP" dirty="0" smtClean="0">
                  <a:solidFill>
                    <a:schemeClr val="bg1"/>
                  </a:solidFill>
                </a:rPr>
                <a:t>mm</a:t>
              </a:r>
              <a:endParaRPr kumimoji="1" lang="ja-JP" altLang="en-US" dirty="0">
                <a:solidFill>
                  <a:schemeClr val="bg1"/>
                </a:solidFill>
              </a:endParaRPr>
            </a:p>
          </p:txBody>
        </p:sp>
        <p:cxnSp>
          <p:nvCxnSpPr>
            <p:cNvPr id="57" name="直線矢印コネクタ 56"/>
            <p:cNvCxnSpPr/>
            <p:nvPr/>
          </p:nvCxnSpPr>
          <p:spPr>
            <a:xfrm>
              <a:off x="1043608" y="2636912"/>
              <a:ext cx="2088232"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a:off x="2483768" y="2060848"/>
              <a:ext cx="0" cy="1944216"/>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rot="5400000">
              <a:off x="2265444" y="2850636"/>
              <a:ext cx="787395" cy="369332"/>
            </a:xfrm>
            <a:prstGeom prst="rect">
              <a:avLst/>
            </a:prstGeom>
            <a:noFill/>
          </p:spPr>
          <p:txBody>
            <a:bodyPr wrap="none" rtlCol="0">
              <a:spAutoFit/>
            </a:bodyPr>
            <a:lstStyle/>
            <a:p>
              <a:r>
                <a:rPr lang="en-US" altLang="ja-JP" dirty="0" smtClean="0">
                  <a:solidFill>
                    <a:schemeClr val="bg1"/>
                  </a:solidFill>
                </a:rPr>
                <a:t>30</a:t>
              </a:r>
              <a:r>
                <a:rPr kumimoji="1" lang="en-US" altLang="ja-JP" dirty="0" smtClean="0">
                  <a:solidFill>
                    <a:schemeClr val="bg1"/>
                  </a:solidFill>
                </a:rPr>
                <a:t>mm</a:t>
              </a:r>
              <a:endParaRPr kumimoji="1" lang="ja-JP" altLang="en-US" dirty="0">
                <a:solidFill>
                  <a:schemeClr val="bg1"/>
                </a:solidFill>
              </a:endParaRPr>
            </a:p>
          </p:txBody>
        </p:sp>
        <p:sp>
          <p:nvSpPr>
            <p:cNvPr id="62" name="円/楕円 61"/>
            <p:cNvSpPr/>
            <p:nvPr/>
          </p:nvSpPr>
          <p:spPr>
            <a:xfrm>
              <a:off x="1835696" y="2780928"/>
              <a:ext cx="504056" cy="57606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971600" y="2780928"/>
              <a:ext cx="504056" cy="57606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テキスト ボックス 66"/>
          <p:cNvSpPr txBox="1"/>
          <p:nvPr/>
        </p:nvSpPr>
        <p:spPr>
          <a:xfrm>
            <a:off x="1115616" y="4427820"/>
            <a:ext cx="1957587" cy="369332"/>
          </a:xfrm>
          <a:prstGeom prst="rect">
            <a:avLst/>
          </a:prstGeom>
          <a:noFill/>
        </p:spPr>
        <p:txBody>
          <a:bodyPr wrap="none" rtlCol="0">
            <a:spAutoFit/>
          </a:bodyPr>
          <a:lstStyle/>
          <a:p>
            <a:r>
              <a:rPr kumimoji="1" lang="ja-JP" altLang="en-US" dirty="0" smtClean="0">
                <a:solidFill>
                  <a:schemeClr val="bg1"/>
                </a:solidFill>
              </a:rPr>
              <a:t>試作レンズの外観</a:t>
            </a:r>
            <a:endParaRPr kumimoji="1" lang="ja-JP" altLang="en-US" dirty="0">
              <a:solidFill>
                <a:schemeClr val="bg1"/>
              </a:solidFill>
            </a:endParaRPr>
          </a:p>
        </p:txBody>
      </p:sp>
      <p:sp>
        <p:nvSpPr>
          <p:cNvPr id="77" name="テキスト ボックス 76"/>
          <p:cNvSpPr txBox="1"/>
          <p:nvPr/>
        </p:nvSpPr>
        <p:spPr>
          <a:xfrm>
            <a:off x="5134693" y="2420888"/>
            <a:ext cx="1957587" cy="369332"/>
          </a:xfrm>
          <a:prstGeom prst="rect">
            <a:avLst/>
          </a:prstGeom>
          <a:noFill/>
        </p:spPr>
        <p:txBody>
          <a:bodyPr wrap="none" rtlCol="0">
            <a:spAutoFit/>
          </a:bodyPr>
          <a:lstStyle/>
          <a:p>
            <a:r>
              <a:rPr kumimoji="1" lang="ja-JP" altLang="en-US" dirty="0" smtClean="0">
                <a:solidFill>
                  <a:schemeClr val="bg1"/>
                </a:solidFill>
              </a:rPr>
              <a:t>試作レンズの構造</a:t>
            </a:r>
            <a:endParaRPr kumimoji="1" lang="ja-JP" altLang="en-US" dirty="0">
              <a:solidFill>
                <a:schemeClr val="bg1"/>
              </a:solidFill>
            </a:endParaRPr>
          </a:p>
        </p:txBody>
      </p:sp>
      <p:sp>
        <p:nvSpPr>
          <p:cNvPr id="78" name="テキスト ボックス 77"/>
          <p:cNvSpPr txBox="1"/>
          <p:nvPr/>
        </p:nvSpPr>
        <p:spPr>
          <a:xfrm>
            <a:off x="4839104" y="4643844"/>
            <a:ext cx="2613216" cy="369332"/>
          </a:xfrm>
          <a:prstGeom prst="rect">
            <a:avLst/>
          </a:prstGeom>
          <a:noFill/>
        </p:spPr>
        <p:txBody>
          <a:bodyPr wrap="none" rtlCol="0">
            <a:spAutoFit/>
          </a:bodyPr>
          <a:lstStyle/>
          <a:p>
            <a:r>
              <a:rPr kumimoji="1" lang="ja-JP" altLang="en-US" dirty="0" smtClean="0">
                <a:solidFill>
                  <a:schemeClr val="bg1"/>
                </a:solidFill>
              </a:rPr>
              <a:t>モスアイ構造の電顕写真</a:t>
            </a:r>
            <a:endParaRPr kumimoji="1" lang="ja-JP" altLang="en-US" dirty="0">
              <a:solidFill>
                <a:schemeClr val="bg1"/>
              </a:solidFill>
            </a:endParaRPr>
          </a:p>
        </p:txBody>
      </p:sp>
      <p:grpSp>
        <p:nvGrpSpPr>
          <p:cNvPr id="105" name="グループ化 104"/>
          <p:cNvGrpSpPr/>
          <p:nvPr/>
        </p:nvGrpSpPr>
        <p:grpSpPr>
          <a:xfrm>
            <a:off x="4644008" y="1340768"/>
            <a:ext cx="3744415" cy="1017404"/>
            <a:chOff x="9252521" y="1340768"/>
            <a:chExt cx="3744415" cy="1017404"/>
          </a:xfrm>
        </p:grpSpPr>
        <p:grpSp>
          <p:nvGrpSpPr>
            <p:cNvPr id="103" name="グループ化 102"/>
            <p:cNvGrpSpPr/>
            <p:nvPr/>
          </p:nvGrpSpPr>
          <p:grpSpPr>
            <a:xfrm>
              <a:off x="9252521" y="1610692"/>
              <a:ext cx="2882705" cy="738188"/>
              <a:chOff x="9252521" y="1610692"/>
              <a:chExt cx="2882705" cy="738188"/>
            </a:xfrm>
          </p:grpSpPr>
          <p:grpSp>
            <p:nvGrpSpPr>
              <p:cNvPr id="79" name="グループ化 78"/>
              <p:cNvGrpSpPr/>
              <p:nvPr/>
            </p:nvGrpSpPr>
            <p:grpSpPr>
              <a:xfrm>
                <a:off x="9612560" y="1610692"/>
                <a:ext cx="1161798" cy="490475"/>
                <a:chOff x="9612560" y="1570373"/>
                <a:chExt cx="1161798" cy="490475"/>
              </a:xfrm>
            </p:grpSpPr>
            <p:sp>
              <p:nvSpPr>
                <p:cNvPr id="23" name="二等辺三角形 22"/>
                <p:cNvSpPr/>
                <p:nvPr/>
              </p:nvSpPr>
              <p:spPr>
                <a:xfrm>
                  <a:off x="10579929" y="15703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a:off x="10485710" y="1578765"/>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a:off x="10391067" y="1579427"/>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a:off x="10292321" y="1592346"/>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p:cNvSpPr/>
                <p:nvPr/>
              </p:nvSpPr>
              <p:spPr>
                <a:xfrm>
                  <a:off x="10193151" y="15968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a:off x="10098508" y="1610454"/>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a:off x="9999762" y="162856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a:off x="9900592" y="166268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a:off x="9800806" y="1691516"/>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a:off x="9716257" y="1727970"/>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a:off x="9612560" y="1763524"/>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a:off x="9665228" y="174994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a:off x="9756576" y="170986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a:off x="9850179" y="168246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p:cNvSpPr/>
                <p:nvPr/>
              </p:nvSpPr>
              <p:spPr>
                <a:xfrm>
                  <a:off x="9949965" y="16507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二等辺三角形 41"/>
                <p:cNvSpPr/>
                <p:nvPr/>
              </p:nvSpPr>
              <p:spPr>
                <a:xfrm>
                  <a:off x="10049135" y="161738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a:off x="10148305" y="1604560"/>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p:cNvSpPr/>
                <p:nvPr/>
              </p:nvSpPr>
              <p:spPr>
                <a:xfrm>
                  <a:off x="10242524" y="1592517"/>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二等辺三角形 44"/>
                <p:cNvSpPr/>
                <p:nvPr/>
              </p:nvSpPr>
              <p:spPr>
                <a:xfrm>
                  <a:off x="10341078" y="1589528"/>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二等辺三角形 46"/>
                <p:cNvSpPr/>
                <p:nvPr/>
              </p:nvSpPr>
              <p:spPr>
                <a:xfrm>
                  <a:off x="10435297" y="1578936"/>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p:cNvSpPr/>
                <p:nvPr/>
              </p:nvSpPr>
              <p:spPr>
                <a:xfrm>
                  <a:off x="10534467" y="157900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p:cNvSpPr/>
                <p:nvPr/>
              </p:nvSpPr>
              <p:spPr>
                <a:xfrm>
                  <a:off x="10625199" y="15703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グループ化 79"/>
              <p:cNvGrpSpPr>
                <a:grpSpLocks noChangeAspect="1"/>
              </p:cNvGrpSpPr>
              <p:nvPr/>
            </p:nvGrpSpPr>
            <p:grpSpPr>
              <a:xfrm flipH="1">
                <a:off x="10665464" y="1615219"/>
                <a:ext cx="1107336" cy="490475"/>
                <a:chOff x="9612560" y="1570373"/>
                <a:chExt cx="1161798" cy="490475"/>
              </a:xfrm>
            </p:grpSpPr>
            <p:sp>
              <p:nvSpPr>
                <p:cNvPr id="81" name="二等辺三角形 80"/>
                <p:cNvSpPr/>
                <p:nvPr/>
              </p:nvSpPr>
              <p:spPr>
                <a:xfrm>
                  <a:off x="10579929" y="15703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二等辺三角形 81"/>
                <p:cNvSpPr/>
                <p:nvPr/>
              </p:nvSpPr>
              <p:spPr>
                <a:xfrm>
                  <a:off x="10485710" y="1578765"/>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二等辺三角形 82"/>
                <p:cNvSpPr/>
                <p:nvPr/>
              </p:nvSpPr>
              <p:spPr>
                <a:xfrm>
                  <a:off x="10391067" y="1579427"/>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二等辺三角形 83"/>
                <p:cNvSpPr/>
                <p:nvPr/>
              </p:nvSpPr>
              <p:spPr>
                <a:xfrm>
                  <a:off x="10292321" y="1592346"/>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二等辺三角形 84"/>
                <p:cNvSpPr/>
                <p:nvPr/>
              </p:nvSpPr>
              <p:spPr>
                <a:xfrm>
                  <a:off x="10193151" y="15968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二等辺三角形 85"/>
                <p:cNvSpPr/>
                <p:nvPr/>
              </p:nvSpPr>
              <p:spPr>
                <a:xfrm>
                  <a:off x="10098508" y="1610454"/>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二等辺三角形 86"/>
                <p:cNvSpPr/>
                <p:nvPr/>
              </p:nvSpPr>
              <p:spPr>
                <a:xfrm>
                  <a:off x="9999762" y="162856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二等辺三角形 87"/>
                <p:cNvSpPr/>
                <p:nvPr/>
              </p:nvSpPr>
              <p:spPr>
                <a:xfrm>
                  <a:off x="9900592" y="166268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二等辺三角形 88"/>
                <p:cNvSpPr/>
                <p:nvPr/>
              </p:nvSpPr>
              <p:spPr>
                <a:xfrm>
                  <a:off x="9800806" y="1691516"/>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二等辺三角形 89"/>
                <p:cNvSpPr/>
                <p:nvPr/>
              </p:nvSpPr>
              <p:spPr>
                <a:xfrm>
                  <a:off x="9716257" y="1727970"/>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二等辺三角形 90"/>
                <p:cNvSpPr/>
                <p:nvPr/>
              </p:nvSpPr>
              <p:spPr>
                <a:xfrm>
                  <a:off x="9612560" y="1763524"/>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二等辺三角形 91"/>
                <p:cNvSpPr/>
                <p:nvPr/>
              </p:nvSpPr>
              <p:spPr>
                <a:xfrm>
                  <a:off x="9665228" y="174994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二等辺三角形 92"/>
                <p:cNvSpPr/>
                <p:nvPr/>
              </p:nvSpPr>
              <p:spPr>
                <a:xfrm>
                  <a:off x="9756576" y="170986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二等辺三角形 93"/>
                <p:cNvSpPr/>
                <p:nvPr/>
              </p:nvSpPr>
              <p:spPr>
                <a:xfrm>
                  <a:off x="9850179" y="168246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二等辺三角形 94"/>
                <p:cNvSpPr/>
                <p:nvPr/>
              </p:nvSpPr>
              <p:spPr>
                <a:xfrm>
                  <a:off x="9949965" y="16507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二等辺三角形 95"/>
                <p:cNvSpPr/>
                <p:nvPr/>
              </p:nvSpPr>
              <p:spPr>
                <a:xfrm>
                  <a:off x="10049135" y="1617382"/>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二等辺三角形 96"/>
                <p:cNvSpPr/>
                <p:nvPr/>
              </p:nvSpPr>
              <p:spPr>
                <a:xfrm>
                  <a:off x="10148305" y="1604560"/>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二等辺三角形 97"/>
                <p:cNvSpPr/>
                <p:nvPr/>
              </p:nvSpPr>
              <p:spPr>
                <a:xfrm>
                  <a:off x="10242524" y="1592517"/>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二等辺三角形 98"/>
                <p:cNvSpPr/>
                <p:nvPr/>
              </p:nvSpPr>
              <p:spPr>
                <a:xfrm>
                  <a:off x="10341078" y="1589528"/>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二等辺三角形 99"/>
                <p:cNvSpPr/>
                <p:nvPr/>
              </p:nvSpPr>
              <p:spPr>
                <a:xfrm>
                  <a:off x="10435297" y="1578936"/>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二等辺三角形 100"/>
                <p:cNvSpPr/>
                <p:nvPr/>
              </p:nvSpPr>
              <p:spPr>
                <a:xfrm>
                  <a:off x="10534467" y="157900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二等辺三角形 101"/>
                <p:cNvSpPr/>
                <p:nvPr/>
              </p:nvSpPr>
              <p:spPr>
                <a:xfrm>
                  <a:off x="10625199" y="1570373"/>
                  <a:ext cx="149159" cy="29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rot="16200000">
                <a:off x="10515046" y="728700"/>
                <a:ext cx="360040" cy="288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rot="16200000">
                <a:off x="10543979" y="442429"/>
                <a:ext cx="286408" cy="2869324"/>
              </a:xfrm>
              <a:custGeom>
                <a:avLst/>
                <a:gdLst>
                  <a:gd name="connsiteX0" fmla="*/ 0 w 286408"/>
                  <a:gd name="connsiteY0" fmla="*/ 0 h 2869324"/>
                  <a:gd name="connsiteX1" fmla="*/ 283780 w 286408"/>
                  <a:gd name="connsiteY1" fmla="*/ 1434662 h 2869324"/>
                  <a:gd name="connsiteX2" fmla="*/ 15766 w 286408"/>
                  <a:gd name="connsiteY2" fmla="*/ 2869324 h 2869324"/>
                </a:gdLst>
                <a:ahLst/>
                <a:cxnLst>
                  <a:cxn ang="0">
                    <a:pos x="connsiteX0" y="connsiteY0"/>
                  </a:cxn>
                  <a:cxn ang="0">
                    <a:pos x="connsiteX1" y="connsiteY1"/>
                  </a:cxn>
                  <a:cxn ang="0">
                    <a:pos x="connsiteX2" y="connsiteY2"/>
                  </a:cxn>
                </a:cxnLst>
                <a:rect l="l" t="t" r="r" b="b"/>
                <a:pathLst>
                  <a:path w="286408" h="2869324">
                    <a:moveTo>
                      <a:pt x="0" y="0"/>
                    </a:moveTo>
                    <a:cubicBezTo>
                      <a:pt x="140576" y="478220"/>
                      <a:pt x="281152" y="956441"/>
                      <a:pt x="283780" y="1434662"/>
                    </a:cubicBezTo>
                    <a:cubicBezTo>
                      <a:pt x="286408" y="1912883"/>
                      <a:pt x="151087" y="2391103"/>
                      <a:pt x="15766" y="2869324"/>
                    </a:cubicBezTo>
                  </a:path>
                </a:pathLst>
              </a:custGeom>
              <a:solidFill>
                <a:schemeClr val="accent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04" name="グループ化 103"/>
            <p:cNvGrpSpPr/>
            <p:nvPr/>
          </p:nvGrpSpPr>
          <p:grpSpPr>
            <a:xfrm>
              <a:off x="9254906" y="1340768"/>
              <a:ext cx="3742030" cy="1017404"/>
              <a:chOff x="9254906" y="3131676"/>
              <a:chExt cx="3742030" cy="1017404"/>
            </a:xfrm>
          </p:grpSpPr>
          <p:sp>
            <p:nvSpPr>
              <p:cNvPr id="7" name="テキスト ボックス 6"/>
              <p:cNvSpPr txBox="1"/>
              <p:nvPr/>
            </p:nvSpPr>
            <p:spPr>
              <a:xfrm>
                <a:off x="11059983" y="3131676"/>
                <a:ext cx="1144865" cy="369332"/>
              </a:xfrm>
              <a:prstGeom prst="rect">
                <a:avLst/>
              </a:prstGeom>
              <a:noFill/>
            </p:spPr>
            <p:txBody>
              <a:bodyPr wrap="none" rtlCol="0">
                <a:spAutoFit/>
              </a:bodyPr>
              <a:lstStyle/>
              <a:p>
                <a:r>
                  <a:rPr kumimoji="1" lang="en-US" altLang="ja-JP" dirty="0" smtClean="0">
                    <a:solidFill>
                      <a:schemeClr val="bg1"/>
                    </a:solidFill>
                  </a:rPr>
                  <a:t>R=450mm</a:t>
                </a:r>
                <a:endParaRPr kumimoji="1" lang="ja-JP" altLang="en-US" dirty="0">
                  <a:solidFill>
                    <a:schemeClr val="bg1"/>
                  </a:solidFill>
                </a:endParaRPr>
              </a:p>
            </p:txBody>
          </p:sp>
          <p:sp>
            <p:nvSpPr>
              <p:cNvPr id="8" name="テキスト ボックス 7"/>
              <p:cNvSpPr txBox="1"/>
              <p:nvPr/>
            </p:nvSpPr>
            <p:spPr>
              <a:xfrm>
                <a:off x="12034813" y="3419708"/>
                <a:ext cx="962123" cy="369332"/>
              </a:xfrm>
              <a:prstGeom prst="rect">
                <a:avLst/>
              </a:prstGeom>
              <a:noFill/>
            </p:spPr>
            <p:txBody>
              <a:bodyPr wrap="none" rtlCol="0">
                <a:spAutoFit/>
              </a:bodyPr>
              <a:lstStyle/>
              <a:p>
                <a:r>
                  <a:rPr kumimoji="1" lang="en-US" altLang="ja-JP" dirty="0" smtClean="0">
                    <a:solidFill>
                      <a:schemeClr val="bg1"/>
                    </a:solidFill>
                  </a:rPr>
                  <a:t>0.45mm</a:t>
                </a:r>
                <a:endParaRPr kumimoji="1" lang="ja-JP" altLang="en-US" dirty="0">
                  <a:solidFill>
                    <a:schemeClr val="bg1"/>
                  </a:solidFill>
                </a:endParaRPr>
              </a:p>
            </p:txBody>
          </p:sp>
          <p:sp>
            <p:nvSpPr>
              <p:cNvPr id="9" name="テキスト ボックス 8"/>
              <p:cNvSpPr txBox="1"/>
              <p:nvPr/>
            </p:nvSpPr>
            <p:spPr>
              <a:xfrm>
                <a:off x="12151833" y="3779748"/>
                <a:ext cx="845103" cy="369332"/>
              </a:xfrm>
              <a:prstGeom prst="rect">
                <a:avLst/>
              </a:prstGeom>
              <a:noFill/>
            </p:spPr>
            <p:txBody>
              <a:bodyPr wrap="none" rtlCol="0">
                <a:spAutoFit/>
              </a:bodyPr>
              <a:lstStyle/>
              <a:p>
                <a:r>
                  <a:rPr lang="en-US" altLang="ja-JP" dirty="0" smtClean="0">
                    <a:solidFill>
                      <a:schemeClr val="bg1"/>
                    </a:solidFill>
                  </a:rPr>
                  <a:t>1.0</a:t>
                </a:r>
                <a:r>
                  <a:rPr kumimoji="1" lang="en-US" altLang="ja-JP" dirty="0" smtClean="0">
                    <a:solidFill>
                      <a:schemeClr val="bg1"/>
                    </a:solidFill>
                  </a:rPr>
                  <a:t>mm</a:t>
                </a:r>
                <a:endParaRPr kumimoji="1" lang="ja-JP" altLang="en-US" dirty="0">
                  <a:solidFill>
                    <a:schemeClr val="bg1"/>
                  </a:solidFill>
                </a:endParaRPr>
              </a:p>
            </p:txBody>
          </p:sp>
          <p:cxnSp>
            <p:nvCxnSpPr>
              <p:cNvPr id="16" name="直線コネクタ 15"/>
              <p:cNvCxnSpPr/>
              <p:nvPr/>
            </p:nvCxnSpPr>
            <p:spPr>
              <a:xfrm rot="16200000">
                <a:off x="10695066" y="2051556"/>
                <a:ext cx="0" cy="288032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16200000">
                <a:off x="10695066" y="2339588"/>
                <a:ext cx="0" cy="288032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rot="16200000">
                <a:off x="10695066" y="2699628"/>
                <a:ext cx="0" cy="288032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63" name="円/楕円 62"/>
          <p:cNvSpPr/>
          <p:nvPr/>
        </p:nvSpPr>
        <p:spPr>
          <a:xfrm>
            <a:off x="5868144" y="1412776"/>
            <a:ext cx="504056" cy="57606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5148064" y="1484784"/>
            <a:ext cx="504056" cy="57606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矢印コネクタ 75"/>
          <p:cNvCxnSpPr/>
          <p:nvPr/>
        </p:nvCxnSpPr>
        <p:spPr>
          <a:xfrm flipH="1">
            <a:off x="4788024" y="3378280"/>
            <a:ext cx="244301" cy="41076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4355976" y="3272322"/>
            <a:ext cx="459214" cy="300694"/>
          </a:xfrm>
          <a:prstGeom prst="rect">
            <a:avLst/>
          </a:prstGeom>
          <a:noFill/>
        </p:spPr>
        <p:txBody>
          <a:bodyPr wrap="none" rtlCol="0">
            <a:spAutoFit/>
          </a:bodyPr>
          <a:lstStyle/>
          <a:p>
            <a:r>
              <a:rPr lang="en-US" altLang="ja-JP" dirty="0" smtClean="0"/>
              <a:t>5μm</a:t>
            </a:r>
            <a:endParaRPr kumimoji="1" lang="ja-JP" altLang="en-US" dirty="0"/>
          </a:p>
        </p:txBody>
      </p:sp>
      <p:cxnSp>
        <p:nvCxnSpPr>
          <p:cNvPr id="107" name="直線矢印コネクタ 106"/>
          <p:cNvCxnSpPr/>
          <p:nvPr/>
        </p:nvCxnSpPr>
        <p:spPr>
          <a:xfrm flipH="1">
            <a:off x="4781514" y="3774182"/>
            <a:ext cx="593696" cy="58626"/>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テキスト ボックス 107"/>
          <p:cNvSpPr txBox="1"/>
          <p:nvPr/>
        </p:nvSpPr>
        <p:spPr>
          <a:xfrm>
            <a:off x="4904874" y="3861048"/>
            <a:ext cx="459214" cy="300694"/>
          </a:xfrm>
          <a:prstGeom prst="rect">
            <a:avLst/>
          </a:prstGeom>
          <a:noFill/>
        </p:spPr>
        <p:txBody>
          <a:bodyPr wrap="none" rtlCol="0">
            <a:spAutoFit/>
          </a:bodyPr>
          <a:lstStyle/>
          <a:p>
            <a:r>
              <a:rPr lang="en-US" altLang="ja-JP" dirty="0" smtClean="0"/>
              <a:t>5μm</a:t>
            </a:r>
            <a:endParaRPr kumimoji="1" lang="ja-JP" altLang="en-US" dirty="0"/>
          </a:p>
        </p:txBody>
      </p:sp>
      <p:cxnSp>
        <p:nvCxnSpPr>
          <p:cNvPr id="109" name="直線矢印コネクタ 108"/>
          <p:cNvCxnSpPr/>
          <p:nvPr/>
        </p:nvCxnSpPr>
        <p:spPr>
          <a:xfrm flipH="1" flipV="1">
            <a:off x="5032328" y="3378280"/>
            <a:ext cx="331760" cy="338752"/>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0" name="テキスト ボックス 109"/>
          <p:cNvSpPr txBox="1"/>
          <p:nvPr/>
        </p:nvSpPr>
        <p:spPr>
          <a:xfrm>
            <a:off x="5120898" y="3200314"/>
            <a:ext cx="459214" cy="300694"/>
          </a:xfrm>
          <a:prstGeom prst="rect">
            <a:avLst/>
          </a:prstGeom>
          <a:noFill/>
        </p:spPr>
        <p:txBody>
          <a:bodyPr wrap="none" rtlCol="0">
            <a:spAutoFit/>
          </a:bodyPr>
          <a:lstStyle/>
          <a:p>
            <a:r>
              <a:rPr lang="en-US" altLang="ja-JP" dirty="0" smtClean="0"/>
              <a:t>5μm</a:t>
            </a:r>
            <a:endParaRPr kumimoji="1" lang="ja-JP" altLang="en-US" dirty="0"/>
          </a:p>
        </p:txBody>
      </p:sp>
      <p:cxnSp>
        <p:nvCxnSpPr>
          <p:cNvPr id="114" name="直線矢印コネクタ 113"/>
          <p:cNvCxnSpPr/>
          <p:nvPr/>
        </p:nvCxnSpPr>
        <p:spPr>
          <a:xfrm flipH="1">
            <a:off x="7020272" y="3390942"/>
            <a:ext cx="244301" cy="41076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5" name="テキスト ボックス 114"/>
          <p:cNvSpPr txBox="1"/>
          <p:nvPr/>
        </p:nvSpPr>
        <p:spPr>
          <a:xfrm>
            <a:off x="6588224" y="3284984"/>
            <a:ext cx="459214" cy="300694"/>
          </a:xfrm>
          <a:prstGeom prst="rect">
            <a:avLst/>
          </a:prstGeom>
          <a:noFill/>
        </p:spPr>
        <p:txBody>
          <a:bodyPr wrap="none" rtlCol="0">
            <a:spAutoFit/>
          </a:bodyPr>
          <a:lstStyle/>
          <a:p>
            <a:r>
              <a:rPr lang="en-US" altLang="ja-JP" dirty="0" smtClean="0"/>
              <a:t>5μm</a:t>
            </a:r>
            <a:endParaRPr kumimoji="1" lang="ja-JP" altLang="en-US" dirty="0"/>
          </a:p>
        </p:txBody>
      </p:sp>
      <p:cxnSp>
        <p:nvCxnSpPr>
          <p:cNvPr id="116" name="直線矢印コネクタ 115"/>
          <p:cNvCxnSpPr/>
          <p:nvPr/>
        </p:nvCxnSpPr>
        <p:spPr>
          <a:xfrm flipH="1">
            <a:off x="7013762" y="3786844"/>
            <a:ext cx="593696" cy="58626"/>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7137122" y="3873710"/>
            <a:ext cx="459214" cy="300694"/>
          </a:xfrm>
          <a:prstGeom prst="rect">
            <a:avLst/>
          </a:prstGeom>
          <a:noFill/>
        </p:spPr>
        <p:txBody>
          <a:bodyPr wrap="none" rtlCol="0">
            <a:spAutoFit/>
          </a:bodyPr>
          <a:lstStyle/>
          <a:p>
            <a:r>
              <a:rPr lang="en-US" altLang="ja-JP" dirty="0" smtClean="0"/>
              <a:t>5μm</a:t>
            </a:r>
            <a:endParaRPr kumimoji="1" lang="ja-JP" altLang="en-US" dirty="0"/>
          </a:p>
        </p:txBody>
      </p:sp>
      <p:cxnSp>
        <p:nvCxnSpPr>
          <p:cNvPr id="118" name="直線矢印コネクタ 117"/>
          <p:cNvCxnSpPr/>
          <p:nvPr/>
        </p:nvCxnSpPr>
        <p:spPr>
          <a:xfrm flipH="1" flipV="1">
            <a:off x="7264576" y="3390942"/>
            <a:ext cx="331760" cy="338752"/>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テキスト ボックス 118"/>
          <p:cNvSpPr txBox="1"/>
          <p:nvPr/>
        </p:nvSpPr>
        <p:spPr>
          <a:xfrm>
            <a:off x="7353146" y="3212976"/>
            <a:ext cx="459214" cy="300694"/>
          </a:xfrm>
          <a:prstGeom prst="rect">
            <a:avLst/>
          </a:prstGeom>
          <a:noFill/>
        </p:spPr>
        <p:txBody>
          <a:bodyPr wrap="none" rtlCol="0">
            <a:spAutoFit/>
          </a:bodyPr>
          <a:lstStyle/>
          <a:p>
            <a:r>
              <a:rPr lang="en-US" altLang="ja-JP" dirty="0" smtClean="0"/>
              <a:t>5μm</a:t>
            </a:r>
            <a:endParaRPr kumimoji="1" lang="ja-JP" altLang="en-US" dirty="0"/>
          </a:p>
        </p:txBody>
      </p:sp>
      <p:sp>
        <p:nvSpPr>
          <p:cNvPr id="120" name="テキスト ボックス 119"/>
          <p:cNvSpPr txBox="1"/>
          <p:nvPr/>
        </p:nvSpPr>
        <p:spPr>
          <a:xfrm>
            <a:off x="5004048" y="4181018"/>
            <a:ext cx="954107" cy="400110"/>
          </a:xfrm>
          <a:prstGeom prst="rect">
            <a:avLst/>
          </a:prstGeom>
          <a:noFill/>
        </p:spPr>
        <p:txBody>
          <a:bodyPr wrap="none" rtlCol="0">
            <a:spAutoFit/>
          </a:bodyPr>
          <a:lstStyle/>
          <a:p>
            <a:r>
              <a:rPr kumimoji="1" lang="ja-JP" altLang="en-US" sz="2000" b="1" dirty="0" smtClean="0"/>
              <a:t>中心部</a:t>
            </a:r>
            <a:endParaRPr kumimoji="1" lang="ja-JP" altLang="en-US" sz="2000" b="1" dirty="0"/>
          </a:p>
        </p:txBody>
      </p:sp>
      <p:sp>
        <p:nvSpPr>
          <p:cNvPr id="121" name="テキスト ボックス 120"/>
          <p:cNvSpPr txBox="1"/>
          <p:nvPr/>
        </p:nvSpPr>
        <p:spPr>
          <a:xfrm>
            <a:off x="6282189" y="4181018"/>
            <a:ext cx="958917" cy="400110"/>
          </a:xfrm>
          <a:prstGeom prst="rect">
            <a:avLst/>
          </a:prstGeom>
          <a:noFill/>
        </p:spPr>
        <p:txBody>
          <a:bodyPr wrap="none" rtlCol="0">
            <a:spAutoFit/>
          </a:bodyPr>
          <a:lstStyle/>
          <a:p>
            <a:r>
              <a:rPr lang="ja-JP" altLang="en-US" sz="2000" b="1" dirty="0" smtClean="0"/>
              <a:t>外縁</a:t>
            </a:r>
            <a:r>
              <a:rPr kumimoji="1" lang="ja-JP" altLang="en-US" sz="2000" b="1" dirty="0" smtClean="0"/>
              <a:t>部</a:t>
            </a:r>
            <a:endParaRPr kumimoji="1" lang="ja-JP" altLang="en-US" sz="2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モスアイレンズ</a:t>
            </a:r>
            <a:endParaRPr kumimoji="1" lang="ja-JP" altLang="en-US" dirty="0"/>
          </a:p>
        </p:txBody>
      </p:sp>
      <p:sp>
        <p:nvSpPr>
          <p:cNvPr id="56" name="コンテンツ プレースホルダ 55"/>
          <p:cNvSpPr>
            <a:spLocks noGrp="1"/>
          </p:cNvSpPr>
          <p:nvPr>
            <p:ph idx="1"/>
          </p:nvPr>
        </p:nvSpPr>
        <p:spPr/>
        <p:txBody>
          <a:bodyPr/>
          <a:lstStyle/>
          <a:p>
            <a:pPr>
              <a:buNone/>
            </a:pPr>
            <a:r>
              <a:rPr lang="ja-JP" altLang="en-US" dirty="0" smtClean="0"/>
              <a:t>結像試験 </a:t>
            </a:r>
            <a:r>
              <a:rPr lang="en-US" altLang="ja-JP" dirty="0" smtClean="0"/>
              <a:t>(</a:t>
            </a:r>
            <a:r>
              <a:rPr lang="ja-JP" altLang="en-US" dirty="0" smtClean="0"/>
              <a:t>ただし波長</a:t>
            </a:r>
            <a:r>
              <a:rPr lang="en-US" altLang="ja-JP" dirty="0" smtClean="0"/>
              <a:t>7-14μm)</a:t>
            </a:r>
            <a:endParaRPr kumimoji="1" lang="ja-JP" altLang="en-US" dirty="0"/>
          </a:p>
        </p:txBody>
      </p:sp>
      <p:pic>
        <p:nvPicPr>
          <p:cNvPr id="2050" name="Picture 2"/>
          <p:cNvPicPr>
            <a:picLocks noChangeAspect="1" noChangeArrowheads="1"/>
          </p:cNvPicPr>
          <p:nvPr/>
        </p:nvPicPr>
        <p:blipFill>
          <a:blip r:embed="rId3" cstate="print"/>
          <a:srcRect/>
          <a:stretch>
            <a:fillRect/>
          </a:stretch>
        </p:blipFill>
        <p:spPr bwMode="auto">
          <a:xfrm>
            <a:off x="395537" y="2276872"/>
            <a:ext cx="4536503" cy="206084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24242" t="28512"/>
          <a:stretch>
            <a:fillRect/>
          </a:stretch>
        </p:blipFill>
        <p:spPr bwMode="auto">
          <a:xfrm>
            <a:off x="5292080" y="2522345"/>
            <a:ext cx="1800200" cy="126669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24574" t="30857"/>
          <a:stretch>
            <a:fillRect/>
          </a:stretch>
        </p:blipFill>
        <p:spPr bwMode="auto">
          <a:xfrm>
            <a:off x="7164288" y="2522345"/>
            <a:ext cx="1768150" cy="1240976"/>
          </a:xfrm>
          <a:prstGeom prst="rect">
            <a:avLst/>
          </a:prstGeom>
          <a:noFill/>
          <a:ln w="9525">
            <a:noFill/>
            <a:miter lim="800000"/>
            <a:headEnd/>
            <a:tailEnd/>
          </a:ln>
        </p:spPr>
      </p:pic>
      <p:sp>
        <p:nvSpPr>
          <p:cNvPr id="60" name="テキスト ボックス 59"/>
          <p:cNvSpPr txBox="1"/>
          <p:nvPr/>
        </p:nvSpPr>
        <p:spPr>
          <a:xfrm>
            <a:off x="1691680" y="4365104"/>
            <a:ext cx="1800493" cy="369332"/>
          </a:xfrm>
          <a:prstGeom prst="rect">
            <a:avLst/>
          </a:prstGeom>
          <a:noFill/>
        </p:spPr>
        <p:txBody>
          <a:bodyPr wrap="none" rtlCol="0">
            <a:spAutoFit/>
          </a:bodyPr>
          <a:lstStyle/>
          <a:p>
            <a:r>
              <a:rPr kumimoji="1" lang="ja-JP" altLang="en-US" dirty="0" smtClean="0">
                <a:solidFill>
                  <a:schemeClr val="bg1"/>
                </a:solidFill>
              </a:rPr>
              <a:t>結像試験の構成</a:t>
            </a:r>
            <a:endParaRPr kumimoji="1" lang="ja-JP" altLang="en-US" dirty="0">
              <a:solidFill>
                <a:schemeClr val="bg1"/>
              </a:solidFill>
            </a:endParaRPr>
          </a:p>
        </p:txBody>
      </p:sp>
      <p:sp>
        <p:nvSpPr>
          <p:cNvPr id="66" name="テキスト ボックス 65"/>
          <p:cNvSpPr txBox="1"/>
          <p:nvPr/>
        </p:nvSpPr>
        <p:spPr>
          <a:xfrm>
            <a:off x="6452566" y="3789040"/>
            <a:ext cx="1431802" cy="369332"/>
          </a:xfrm>
          <a:prstGeom prst="rect">
            <a:avLst/>
          </a:prstGeom>
          <a:noFill/>
        </p:spPr>
        <p:txBody>
          <a:bodyPr wrap="none" rtlCol="0">
            <a:spAutoFit/>
          </a:bodyPr>
          <a:lstStyle/>
          <a:p>
            <a:r>
              <a:rPr kumimoji="1" lang="ja-JP" altLang="en-US" dirty="0" smtClean="0">
                <a:solidFill>
                  <a:schemeClr val="bg1"/>
                </a:solidFill>
              </a:rPr>
              <a:t>結像イメージ</a:t>
            </a:r>
            <a:endParaRPr kumimoji="1" lang="ja-JP" altLang="en-US" dirty="0">
              <a:solidFill>
                <a:schemeClr val="bg1"/>
              </a:solidFill>
            </a:endParaRPr>
          </a:p>
        </p:txBody>
      </p:sp>
      <p:sp>
        <p:nvSpPr>
          <p:cNvPr id="68" name="テキスト ボックス 67"/>
          <p:cNvSpPr txBox="1"/>
          <p:nvPr/>
        </p:nvSpPr>
        <p:spPr>
          <a:xfrm>
            <a:off x="971600" y="5013176"/>
            <a:ext cx="7192995" cy="1477328"/>
          </a:xfrm>
          <a:prstGeom prst="rect">
            <a:avLst/>
          </a:prstGeom>
          <a:noFill/>
        </p:spPr>
        <p:txBody>
          <a:bodyPr wrap="none" rtlCol="0">
            <a:spAutoFit/>
          </a:bodyPr>
          <a:lstStyle/>
          <a:p>
            <a:r>
              <a:rPr kumimoji="1" lang="ja-JP" altLang="en-US" dirty="0" smtClean="0">
                <a:solidFill>
                  <a:schemeClr val="bg1"/>
                </a:solidFill>
              </a:rPr>
              <a:t>同型でモスアイ未加工・加工済みレンズの結像イメージ・結像位置を比較</a:t>
            </a:r>
            <a:endParaRPr kumimoji="1" lang="en-US" altLang="ja-JP" dirty="0" smtClean="0">
              <a:solidFill>
                <a:schemeClr val="bg1"/>
              </a:solidFill>
            </a:endParaRPr>
          </a:p>
          <a:p>
            <a:pPr lvl="1">
              <a:buFont typeface="Arial" pitchFamily="34" charset="0"/>
              <a:buChar char="•"/>
            </a:pPr>
            <a:r>
              <a:rPr kumimoji="1" lang="ja-JP" altLang="en-US" dirty="0" smtClean="0">
                <a:solidFill>
                  <a:schemeClr val="bg1"/>
                </a:solidFill>
              </a:rPr>
              <a:t>結像イメージ </a:t>
            </a:r>
            <a:r>
              <a:rPr kumimoji="1" lang="en-US" altLang="ja-JP" dirty="0" smtClean="0">
                <a:solidFill>
                  <a:schemeClr val="bg1"/>
                </a:solidFill>
              </a:rPr>
              <a:t>: </a:t>
            </a:r>
            <a:r>
              <a:rPr lang="ja-JP" altLang="en-US" dirty="0" smtClean="0">
                <a:solidFill>
                  <a:schemeClr val="bg1"/>
                </a:solidFill>
              </a:rPr>
              <a:t>大きな違いはない</a:t>
            </a:r>
            <a:endParaRPr lang="en-US" altLang="ja-JP" dirty="0" smtClean="0">
              <a:solidFill>
                <a:schemeClr val="bg1"/>
              </a:solidFill>
            </a:endParaRPr>
          </a:p>
          <a:p>
            <a:pPr lvl="1">
              <a:buFont typeface="Arial" pitchFamily="34" charset="0"/>
              <a:buChar char="•"/>
            </a:pPr>
            <a:r>
              <a:rPr kumimoji="1" lang="ja-JP" altLang="en-US" dirty="0" smtClean="0">
                <a:solidFill>
                  <a:schemeClr val="bg1"/>
                </a:solidFill>
              </a:rPr>
              <a:t>結像位置</a:t>
            </a:r>
            <a:r>
              <a:rPr kumimoji="1" lang="en-US" altLang="ja-JP" dirty="0" smtClean="0">
                <a:solidFill>
                  <a:schemeClr val="bg1"/>
                </a:solidFill>
              </a:rPr>
              <a:t>: </a:t>
            </a:r>
            <a:r>
              <a:rPr kumimoji="1" lang="ja-JP" altLang="en-US" dirty="0" smtClean="0">
                <a:solidFill>
                  <a:schemeClr val="bg1"/>
                </a:solidFill>
              </a:rPr>
              <a:t>有意なずれを確認</a:t>
            </a:r>
            <a:endParaRPr kumimoji="1" lang="en-US" altLang="ja-JP" dirty="0" smtClean="0">
              <a:solidFill>
                <a:schemeClr val="bg1"/>
              </a:solidFill>
            </a:endParaRPr>
          </a:p>
          <a:p>
            <a:pPr lvl="1"/>
            <a:r>
              <a:rPr lang="en-US" altLang="ja-JP" dirty="0" smtClean="0">
                <a:solidFill>
                  <a:schemeClr val="bg1"/>
                </a:solidFill>
              </a:rPr>
              <a:t>	</a:t>
            </a:r>
            <a:r>
              <a:rPr lang="en-US" altLang="ja-JP" dirty="0" smtClean="0">
                <a:solidFill>
                  <a:schemeClr val="bg1"/>
                </a:solidFill>
                <a:sym typeface="Wingdings" pitchFamily="2" charset="2"/>
              </a:rPr>
              <a:t></a:t>
            </a:r>
            <a:r>
              <a:rPr lang="ja-JP" altLang="en-US" dirty="0" smtClean="0">
                <a:solidFill>
                  <a:schemeClr val="bg1"/>
                </a:solidFill>
                <a:sym typeface="Wingdings" pitchFamily="2" charset="2"/>
              </a:rPr>
              <a:t>焦点距離の差で</a:t>
            </a:r>
            <a:r>
              <a:rPr lang="en-US" altLang="ja-JP" dirty="0" smtClean="0">
                <a:solidFill>
                  <a:schemeClr val="bg1"/>
                </a:solidFill>
                <a:sym typeface="Wingdings" pitchFamily="2" charset="2"/>
              </a:rPr>
              <a:t>0.8±0.2mm (</a:t>
            </a:r>
            <a:r>
              <a:rPr lang="ja-JP" altLang="en-US" dirty="0" smtClean="0">
                <a:solidFill>
                  <a:schemeClr val="bg1"/>
                </a:solidFill>
                <a:sym typeface="Wingdings" pitchFamily="2" charset="2"/>
              </a:rPr>
              <a:t>設計値</a:t>
            </a:r>
            <a:r>
              <a:rPr lang="en-US" altLang="ja-JP" dirty="0" smtClean="0">
                <a:solidFill>
                  <a:schemeClr val="bg1"/>
                </a:solidFill>
                <a:sym typeface="Wingdings" pitchFamily="2" charset="2"/>
              </a:rPr>
              <a:t>: 186mm)</a:t>
            </a:r>
          </a:p>
          <a:p>
            <a:pPr lvl="1"/>
            <a:r>
              <a:rPr kumimoji="1" lang="en-US" altLang="ja-JP" dirty="0" smtClean="0">
                <a:solidFill>
                  <a:schemeClr val="bg1"/>
                </a:solidFill>
              </a:rPr>
              <a:t>	</a:t>
            </a:r>
            <a:r>
              <a:rPr lang="ja-JP" altLang="en-US" dirty="0" smtClean="0">
                <a:solidFill>
                  <a:schemeClr val="bg1"/>
                </a:solidFill>
              </a:rPr>
              <a:t>     モスアイ加工の影響 </a:t>
            </a:r>
            <a:r>
              <a:rPr lang="en-US" altLang="ja-JP" dirty="0" smtClean="0">
                <a:solidFill>
                  <a:schemeClr val="bg1"/>
                </a:solidFill>
              </a:rPr>
              <a:t>or </a:t>
            </a:r>
            <a:r>
              <a:rPr lang="ja-JP" altLang="en-US" dirty="0" smtClean="0">
                <a:solidFill>
                  <a:schemeClr val="bg1"/>
                </a:solidFill>
              </a:rPr>
              <a:t>レンズの個体差</a:t>
            </a:r>
            <a:endParaRPr kumimoji="1" lang="ja-JP" altLang="en-US" dirty="0">
              <a:solidFill>
                <a:schemeClr val="bg1"/>
              </a:solidFill>
            </a:endParaRPr>
          </a:p>
        </p:txBody>
      </p:sp>
      <p:sp>
        <p:nvSpPr>
          <p:cNvPr id="69" name="テキスト ボックス 68"/>
          <p:cNvSpPr txBox="1"/>
          <p:nvPr/>
        </p:nvSpPr>
        <p:spPr>
          <a:xfrm>
            <a:off x="1043608" y="4581128"/>
            <a:ext cx="7200800"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800" dirty="0" smtClean="0"/>
              <a:t>著しいイメージ劣化や焦点距離変化は無い</a:t>
            </a:r>
            <a:endParaRPr lang="en-US" altLang="ja-JP" sz="2800" dirty="0" smtClean="0"/>
          </a:p>
          <a:p>
            <a:pPr algn="ctr"/>
            <a:r>
              <a:rPr lang="ja-JP" altLang="en-US" sz="2800" dirty="0" smtClean="0"/>
              <a:t>次の試作レンズを作製中</a:t>
            </a:r>
            <a:endParaRPr lang="en-US" altLang="ja-JP" sz="2800" dirty="0" smtClean="0"/>
          </a:p>
          <a:p>
            <a:pPr algn="ctr"/>
            <a:r>
              <a:rPr kumimoji="1" lang="ja-JP" altLang="en-US" sz="2800" dirty="0" smtClean="0"/>
              <a:t>焦点距離・イメージ・透過率の評価を予定</a:t>
            </a:r>
            <a:endParaRPr kumimoji="1" lang="en-US" altLang="ja-JP" sz="2800" dirty="0" smtClean="0"/>
          </a:p>
          <a:p>
            <a:pPr algn="ctr"/>
            <a:r>
              <a:rPr lang="en-US" altLang="ja-JP" sz="2800" dirty="0" smtClean="0"/>
              <a:t>(30μm </a:t>
            </a:r>
            <a:r>
              <a:rPr lang="ja-JP" altLang="en-US" sz="2800" dirty="0" smtClean="0"/>
              <a:t>の実験方法は検討中</a:t>
            </a:r>
            <a:r>
              <a:rPr lang="en-US" altLang="ja-JP" sz="2800" dirty="0" smtClean="0"/>
              <a:t>…)</a:t>
            </a:r>
            <a:endParaRPr kumimoji="1" lang="ja-JP" altLang="en-US" sz="2800" dirty="0"/>
          </a:p>
        </p:txBody>
      </p:sp>
      <p:cxnSp>
        <p:nvCxnSpPr>
          <p:cNvPr id="71" name="直線矢印コネクタ 70"/>
          <p:cNvCxnSpPr/>
          <p:nvPr/>
        </p:nvCxnSpPr>
        <p:spPr>
          <a:xfrm>
            <a:off x="2699792" y="2924944"/>
            <a:ext cx="792088" cy="0"/>
          </a:xfrm>
          <a:prstGeom prst="straightConnector1">
            <a:avLst/>
          </a:prstGeom>
          <a:ln w="5715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3419872" y="2699628"/>
            <a:ext cx="720005" cy="369332"/>
          </a:xfrm>
          <a:prstGeom prst="rect">
            <a:avLst/>
          </a:prstGeom>
          <a:noFill/>
        </p:spPr>
        <p:txBody>
          <a:bodyPr wrap="none" rtlCol="0">
            <a:spAutoFit/>
          </a:bodyPr>
          <a:lstStyle/>
          <a:p>
            <a:r>
              <a:rPr lang="en-US" altLang="ja-JP" dirty="0" smtClean="0">
                <a:solidFill>
                  <a:schemeClr val="accent2"/>
                </a:solidFill>
              </a:rPr>
              <a:t>M</a:t>
            </a:r>
            <a:r>
              <a:rPr kumimoji="1" lang="en-US" altLang="ja-JP" dirty="0" smtClean="0">
                <a:solidFill>
                  <a:schemeClr val="accent2"/>
                </a:solidFill>
              </a:rPr>
              <a:t>ove</a:t>
            </a:r>
            <a:endParaRPr kumimoji="1" lang="ja-JP" altLang="en-US" dirty="0">
              <a:solidFill>
                <a:schemeClr val="accent2"/>
              </a:solidFill>
            </a:endParaRPr>
          </a:p>
        </p:txBody>
      </p:sp>
      <p:sp>
        <p:nvSpPr>
          <p:cNvPr id="13" name="テキスト ボックス 12"/>
          <p:cNvSpPr txBox="1"/>
          <p:nvPr/>
        </p:nvSpPr>
        <p:spPr>
          <a:xfrm>
            <a:off x="5292080" y="2492896"/>
            <a:ext cx="1742785" cy="369332"/>
          </a:xfrm>
          <a:prstGeom prst="rect">
            <a:avLst/>
          </a:prstGeom>
          <a:noFill/>
        </p:spPr>
        <p:txBody>
          <a:bodyPr wrap="none" rtlCol="0">
            <a:spAutoFit/>
          </a:bodyPr>
          <a:lstStyle/>
          <a:p>
            <a:r>
              <a:rPr kumimoji="1" lang="ja-JP" altLang="en-US" b="1" dirty="0" smtClean="0">
                <a:solidFill>
                  <a:schemeClr val="bg1"/>
                </a:solidFill>
              </a:rPr>
              <a:t>モスアイ未加工</a:t>
            </a:r>
            <a:endParaRPr kumimoji="1" lang="ja-JP" altLang="en-US" b="1" dirty="0">
              <a:solidFill>
                <a:schemeClr val="bg1"/>
              </a:solidFill>
            </a:endParaRPr>
          </a:p>
        </p:txBody>
      </p:sp>
      <p:sp>
        <p:nvSpPr>
          <p:cNvPr id="14" name="テキスト ボックス 13"/>
          <p:cNvSpPr txBox="1"/>
          <p:nvPr/>
        </p:nvSpPr>
        <p:spPr>
          <a:xfrm>
            <a:off x="7149695" y="2492896"/>
            <a:ext cx="1699504" cy="369332"/>
          </a:xfrm>
          <a:prstGeom prst="rect">
            <a:avLst/>
          </a:prstGeom>
          <a:noFill/>
        </p:spPr>
        <p:txBody>
          <a:bodyPr wrap="none" rtlCol="0">
            <a:spAutoFit/>
          </a:bodyPr>
          <a:lstStyle/>
          <a:p>
            <a:r>
              <a:rPr kumimoji="1" lang="ja-JP" altLang="en-US" b="1" dirty="0" smtClean="0">
                <a:solidFill>
                  <a:schemeClr val="bg1"/>
                </a:solidFill>
              </a:rPr>
              <a:t>モスアイ加工済</a:t>
            </a:r>
            <a:endParaRPr kumimoji="1" lang="ja-JP" alt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モスアイグレーティング</a:t>
            </a:r>
            <a:endParaRPr kumimoji="1" lang="ja-JP" altLang="en-US" dirty="0"/>
          </a:p>
        </p:txBody>
      </p:sp>
      <p:sp>
        <p:nvSpPr>
          <p:cNvPr id="3" name="コンテンツ プレースホルダ 2"/>
          <p:cNvSpPr>
            <a:spLocks noGrp="1"/>
          </p:cNvSpPr>
          <p:nvPr>
            <p:ph idx="1"/>
          </p:nvPr>
        </p:nvSpPr>
        <p:spPr>
          <a:xfrm>
            <a:off x="457200" y="4908301"/>
            <a:ext cx="8229600" cy="1689051"/>
          </a:xfrm>
        </p:spPr>
        <p:txBody>
          <a:bodyPr>
            <a:normAutofit fontScale="55000" lnSpcReduction="20000"/>
          </a:bodyPr>
          <a:lstStyle/>
          <a:p>
            <a:pPr>
              <a:buNone/>
            </a:pPr>
            <a:r>
              <a:rPr kumimoji="1" lang="ja-JP" altLang="en-US" dirty="0" smtClean="0"/>
              <a:t>グレーティング面 </a:t>
            </a:r>
            <a:r>
              <a:rPr kumimoji="1" lang="en-US" altLang="ja-JP" dirty="0" smtClean="0"/>
              <a:t>(</a:t>
            </a:r>
            <a:r>
              <a:rPr kumimoji="1" lang="ja-JP" altLang="en-US" dirty="0" smtClean="0"/>
              <a:t>ピッチ</a:t>
            </a:r>
            <a:r>
              <a:rPr kumimoji="1" lang="en-US" altLang="ja-JP" dirty="0" smtClean="0"/>
              <a:t>: 125μm, </a:t>
            </a:r>
            <a:r>
              <a:rPr kumimoji="1" lang="ja-JP" altLang="en-US" dirty="0" smtClean="0"/>
              <a:t>ブレーズ角</a:t>
            </a:r>
            <a:r>
              <a:rPr kumimoji="1" lang="en-US" altLang="ja-JP" dirty="0" smtClean="0"/>
              <a:t>: 4deg)</a:t>
            </a:r>
            <a:endParaRPr lang="en-US" altLang="ja-JP" dirty="0" smtClean="0"/>
          </a:p>
          <a:p>
            <a:pPr>
              <a:buNone/>
            </a:pPr>
            <a:r>
              <a:rPr kumimoji="1" lang="en-US" altLang="ja-JP" dirty="0" smtClean="0"/>
              <a:t>	</a:t>
            </a:r>
            <a:r>
              <a:rPr kumimoji="1" lang="ja-JP" altLang="en-US" dirty="0" smtClean="0"/>
              <a:t>異方性エッチングで形成</a:t>
            </a:r>
            <a:endParaRPr kumimoji="1" lang="en-US" altLang="ja-JP" dirty="0" smtClean="0"/>
          </a:p>
          <a:p>
            <a:pPr>
              <a:buNone/>
            </a:pPr>
            <a:r>
              <a:rPr lang="en-US" altLang="ja-JP" dirty="0" smtClean="0"/>
              <a:t>	</a:t>
            </a:r>
            <a:r>
              <a:rPr lang="ja-JP" altLang="en-US" dirty="0" smtClean="0"/>
              <a:t>正常に形成</a:t>
            </a:r>
            <a:endParaRPr kumimoji="1" lang="en-US" altLang="ja-JP" dirty="0" smtClean="0"/>
          </a:p>
          <a:p>
            <a:pPr>
              <a:buNone/>
            </a:pPr>
            <a:r>
              <a:rPr lang="ja-JP" altLang="en-US" dirty="0" smtClean="0"/>
              <a:t>モスアイ </a:t>
            </a:r>
            <a:r>
              <a:rPr lang="en-US" altLang="ja-JP" dirty="0" smtClean="0"/>
              <a:t>(</a:t>
            </a:r>
            <a:r>
              <a:rPr lang="ja-JP" altLang="en-US" dirty="0" smtClean="0"/>
              <a:t>ピッチ </a:t>
            </a:r>
            <a:r>
              <a:rPr lang="en-US" altLang="ja-JP" dirty="0" smtClean="0"/>
              <a:t>5μm)</a:t>
            </a:r>
          </a:p>
          <a:p>
            <a:pPr>
              <a:buNone/>
            </a:pPr>
            <a:r>
              <a:rPr lang="en-US" altLang="ja-JP" dirty="0" smtClean="0"/>
              <a:t>	</a:t>
            </a:r>
            <a:r>
              <a:rPr lang="ja-JP" altLang="en-US" dirty="0" smtClean="0"/>
              <a:t>電子線リソグラフィ </a:t>
            </a:r>
            <a:r>
              <a:rPr lang="en-US" altLang="ja-JP" dirty="0" smtClean="0"/>
              <a:t>+ </a:t>
            </a:r>
            <a:r>
              <a:rPr lang="ja-JP" altLang="en-US" dirty="0" smtClean="0"/>
              <a:t>反応性イオンエッチング</a:t>
            </a:r>
            <a:endParaRPr lang="en-US" altLang="ja-JP" dirty="0" smtClean="0"/>
          </a:p>
          <a:p>
            <a:pPr>
              <a:buNone/>
            </a:pPr>
            <a:r>
              <a:rPr kumimoji="1" lang="en-US" altLang="ja-JP" dirty="0" smtClean="0"/>
              <a:t>	</a:t>
            </a:r>
            <a:r>
              <a:rPr lang="ja-JP" altLang="en-US" dirty="0" smtClean="0"/>
              <a:t>電子線リソグラフィのレジスト不均一にともなうエッチングマスクの形成不良</a:t>
            </a:r>
            <a:endParaRPr lang="en-US" altLang="ja-JP" dirty="0" smtClean="0"/>
          </a:p>
          <a:p>
            <a:pPr>
              <a:buNone/>
            </a:pPr>
            <a:endParaRPr kumimoji="1" lang="ja-JP" altLang="en-US" dirty="0"/>
          </a:p>
        </p:txBody>
      </p:sp>
      <p:pic>
        <p:nvPicPr>
          <p:cNvPr id="3074" name="Picture 2"/>
          <p:cNvPicPr>
            <a:picLocks noChangeAspect="1" noChangeArrowheads="1"/>
          </p:cNvPicPr>
          <p:nvPr/>
        </p:nvPicPr>
        <p:blipFill>
          <a:blip r:embed="rId2" cstate="print"/>
          <a:srcRect/>
          <a:stretch>
            <a:fillRect/>
          </a:stretch>
        </p:blipFill>
        <p:spPr bwMode="auto">
          <a:xfrm rot="10800000">
            <a:off x="467544" y="1628800"/>
            <a:ext cx="3240360" cy="284915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b="6943"/>
          <a:stretch>
            <a:fillRect/>
          </a:stretch>
        </p:blipFill>
        <p:spPr bwMode="auto">
          <a:xfrm>
            <a:off x="6660232" y="1628800"/>
            <a:ext cx="2232899" cy="1872208"/>
          </a:xfrm>
          <a:prstGeom prst="rect">
            <a:avLst/>
          </a:prstGeom>
          <a:noFill/>
          <a:ln w="9525">
            <a:noFill/>
            <a:miter lim="800000"/>
            <a:headEnd/>
            <a:tailEnd/>
          </a:ln>
        </p:spPr>
      </p:pic>
      <p:sp>
        <p:nvSpPr>
          <p:cNvPr id="8" name="テキスト ボックス 7"/>
          <p:cNvSpPr txBox="1"/>
          <p:nvPr/>
        </p:nvSpPr>
        <p:spPr>
          <a:xfrm>
            <a:off x="1957408" y="2420888"/>
            <a:ext cx="670376" cy="369332"/>
          </a:xfrm>
          <a:prstGeom prst="rect">
            <a:avLst/>
          </a:prstGeom>
          <a:noFill/>
        </p:spPr>
        <p:txBody>
          <a:bodyPr wrap="none" rtlCol="0">
            <a:spAutoFit/>
          </a:bodyPr>
          <a:lstStyle/>
          <a:p>
            <a:r>
              <a:rPr kumimoji="1" lang="en-US" altLang="ja-JP" dirty="0" smtClean="0"/>
              <a:t>9mm</a:t>
            </a:r>
            <a:endParaRPr kumimoji="1" lang="ja-JP" altLang="en-US" dirty="0"/>
          </a:p>
        </p:txBody>
      </p:sp>
      <p:sp>
        <p:nvSpPr>
          <p:cNvPr id="9" name="テキスト ボックス 8"/>
          <p:cNvSpPr txBox="1"/>
          <p:nvPr/>
        </p:nvSpPr>
        <p:spPr>
          <a:xfrm rot="5400000">
            <a:off x="2193436" y="2922644"/>
            <a:ext cx="787395" cy="369332"/>
          </a:xfrm>
          <a:prstGeom prst="rect">
            <a:avLst/>
          </a:prstGeom>
          <a:noFill/>
        </p:spPr>
        <p:txBody>
          <a:bodyPr wrap="none" rtlCol="0">
            <a:spAutoFit/>
          </a:bodyPr>
          <a:lstStyle/>
          <a:p>
            <a:r>
              <a:rPr lang="en-US" altLang="ja-JP" dirty="0" smtClean="0"/>
              <a:t>10</a:t>
            </a:r>
            <a:r>
              <a:rPr kumimoji="1" lang="en-US" altLang="ja-JP" dirty="0" smtClean="0"/>
              <a:t>mm</a:t>
            </a:r>
            <a:endParaRPr kumimoji="1" lang="ja-JP" altLang="en-US" dirty="0"/>
          </a:p>
        </p:txBody>
      </p:sp>
      <p:cxnSp>
        <p:nvCxnSpPr>
          <p:cNvPr id="11" name="直線矢印コネクタ 10"/>
          <p:cNvCxnSpPr/>
          <p:nvPr/>
        </p:nvCxnSpPr>
        <p:spPr>
          <a:xfrm>
            <a:off x="2166476" y="2745495"/>
            <a:ext cx="21602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426390" y="2810188"/>
            <a:ext cx="0" cy="21602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a:blip r:embed="rId4" cstate="print"/>
          <a:srcRect/>
          <a:stretch>
            <a:fillRect/>
          </a:stretch>
        </p:blipFill>
        <p:spPr bwMode="auto">
          <a:xfrm>
            <a:off x="6732240" y="4077072"/>
            <a:ext cx="2172107" cy="1248371"/>
          </a:xfrm>
          <a:prstGeom prst="rect">
            <a:avLst/>
          </a:prstGeom>
          <a:noFill/>
          <a:ln w="9525">
            <a:noFill/>
            <a:miter lim="800000"/>
            <a:headEnd/>
            <a:tailEnd/>
          </a:ln>
        </p:spPr>
      </p:pic>
      <p:pic>
        <p:nvPicPr>
          <p:cNvPr id="18" name="Picture 3"/>
          <p:cNvPicPr>
            <a:picLocks noChangeAspect="1" noChangeArrowheads="1"/>
          </p:cNvPicPr>
          <p:nvPr/>
        </p:nvPicPr>
        <p:blipFill>
          <a:blip r:embed="rId5" cstate="print">
            <a:clrChange>
              <a:clrFrom>
                <a:srgbClr val="FFFF00"/>
              </a:clrFrom>
              <a:clrTo>
                <a:srgbClr val="FFFF00">
                  <a:alpha val="0"/>
                </a:srgbClr>
              </a:clrTo>
            </a:clrChange>
          </a:blip>
          <a:srcRect l="21981" t="22414" r="21981" b="39431"/>
          <a:stretch>
            <a:fillRect/>
          </a:stretch>
        </p:blipFill>
        <p:spPr bwMode="auto">
          <a:xfrm>
            <a:off x="3851920" y="1628800"/>
            <a:ext cx="2592288" cy="1872208"/>
          </a:xfrm>
          <a:prstGeom prst="rect">
            <a:avLst/>
          </a:prstGeom>
          <a:noFill/>
          <a:ln w="9525">
            <a:noFill/>
            <a:miter lim="800000"/>
            <a:headEnd/>
            <a:tailEnd/>
          </a:ln>
          <a:effectLst/>
        </p:spPr>
      </p:pic>
      <p:sp>
        <p:nvSpPr>
          <p:cNvPr id="19" name="テキスト ボックス 18"/>
          <p:cNvSpPr txBox="1"/>
          <p:nvPr/>
        </p:nvSpPr>
        <p:spPr>
          <a:xfrm>
            <a:off x="755576" y="4427820"/>
            <a:ext cx="2868093" cy="369332"/>
          </a:xfrm>
          <a:prstGeom prst="rect">
            <a:avLst/>
          </a:prstGeom>
          <a:noFill/>
        </p:spPr>
        <p:txBody>
          <a:bodyPr wrap="none" rtlCol="0">
            <a:spAutoFit/>
          </a:bodyPr>
          <a:lstStyle/>
          <a:p>
            <a:r>
              <a:rPr kumimoji="1" lang="ja-JP" altLang="en-US" dirty="0" smtClean="0">
                <a:solidFill>
                  <a:schemeClr val="bg1"/>
                </a:solidFill>
              </a:rPr>
              <a:t>モスアイグレーティング外観</a:t>
            </a:r>
            <a:endParaRPr kumimoji="1" lang="ja-JP" altLang="en-US" dirty="0">
              <a:solidFill>
                <a:schemeClr val="bg1"/>
              </a:solidFill>
            </a:endParaRPr>
          </a:p>
        </p:txBody>
      </p:sp>
      <p:sp>
        <p:nvSpPr>
          <p:cNvPr id="20" name="テキスト ボックス 19"/>
          <p:cNvSpPr txBox="1"/>
          <p:nvPr/>
        </p:nvSpPr>
        <p:spPr>
          <a:xfrm>
            <a:off x="3855164" y="3501008"/>
            <a:ext cx="2517036" cy="369332"/>
          </a:xfrm>
          <a:prstGeom prst="rect">
            <a:avLst/>
          </a:prstGeom>
          <a:noFill/>
        </p:spPr>
        <p:txBody>
          <a:bodyPr wrap="none" rtlCol="0">
            <a:spAutoFit/>
          </a:bodyPr>
          <a:lstStyle/>
          <a:p>
            <a:r>
              <a:rPr kumimoji="1" lang="ja-JP" altLang="en-US" dirty="0" smtClean="0">
                <a:solidFill>
                  <a:schemeClr val="bg1"/>
                </a:solidFill>
              </a:rPr>
              <a:t>グレーティング面加工後</a:t>
            </a:r>
            <a:endParaRPr kumimoji="1" lang="ja-JP" altLang="en-US" dirty="0">
              <a:solidFill>
                <a:schemeClr val="bg1"/>
              </a:solidFill>
            </a:endParaRPr>
          </a:p>
        </p:txBody>
      </p:sp>
      <p:sp>
        <p:nvSpPr>
          <p:cNvPr id="21" name="テキスト ボックス 20"/>
          <p:cNvSpPr txBox="1"/>
          <p:nvPr/>
        </p:nvSpPr>
        <p:spPr>
          <a:xfrm>
            <a:off x="6914562" y="3491716"/>
            <a:ext cx="1689886" cy="369332"/>
          </a:xfrm>
          <a:prstGeom prst="rect">
            <a:avLst/>
          </a:prstGeom>
          <a:noFill/>
        </p:spPr>
        <p:txBody>
          <a:bodyPr wrap="none" rtlCol="0">
            <a:spAutoFit/>
          </a:bodyPr>
          <a:lstStyle/>
          <a:p>
            <a:r>
              <a:rPr kumimoji="1" lang="ja-JP" altLang="en-US" dirty="0" smtClean="0">
                <a:solidFill>
                  <a:schemeClr val="bg1"/>
                </a:solidFill>
              </a:rPr>
              <a:t>モスアイ加工後</a:t>
            </a:r>
            <a:endParaRPr kumimoji="1" lang="ja-JP" altLang="en-US" dirty="0">
              <a:solidFill>
                <a:schemeClr val="bg1"/>
              </a:solidFill>
            </a:endParaRPr>
          </a:p>
        </p:txBody>
      </p:sp>
      <p:sp>
        <p:nvSpPr>
          <p:cNvPr id="22" name="テキスト ボックス 21"/>
          <p:cNvSpPr txBox="1"/>
          <p:nvPr/>
        </p:nvSpPr>
        <p:spPr>
          <a:xfrm>
            <a:off x="6546584" y="5301208"/>
            <a:ext cx="2561920" cy="369332"/>
          </a:xfrm>
          <a:prstGeom prst="rect">
            <a:avLst/>
          </a:prstGeom>
          <a:noFill/>
        </p:spPr>
        <p:txBody>
          <a:bodyPr wrap="none" rtlCol="0">
            <a:spAutoFit/>
          </a:bodyPr>
          <a:lstStyle/>
          <a:p>
            <a:r>
              <a:rPr kumimoji="1" lang="ja-JP" altLang="en-US" dirty="0" smtClean="0">
                <a:solidFill>
                  <a:schemeClr val="bg1"/>
                </a:solidFill>
              </a:rPr>
              <a:t>レジスト塗布不良の様子</a:t>
            </a:r>
            <a:endParaRPr kumimoji="1" lang="ja-JP" altLang="en-US" dirty="0">
              <a:solidFill>
                <a:schemeClr val="bg1"/>
              </a:solidFill>
            </a:endParaRPr>
          </a:p>
        </p:txBody>
      </p:sp>
      <p:sp>
        <p:nvSpPr>
          <p:cNvPr id="23" name="テキスト ボックス 22"/>
          <p:cNvSpPr txBox="1"/>
          <p:nvPr/>
        </p:nvSpPr>
        <p:spPr>
          <a:xfrm>
            <a:off x="1043608" y="4924325"/>
            <a:ext cx="720080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800" dirty="0" smtClean="0"/>
              <a:t>グレーティング形状・透過率変化の評価は今後</a:t>
            </a:r>
            <a:endParaRPr lang="en-US" altLang="ja-JP" sz="2800" dirty="0" smtClean="0"/>
          </a:p>
          <a:p>
            <a:pPr algn="ctr"/>
            <a:r>
              <a:rPr lang="en-US" altLang="ja-JP" sz="2800" dirty="0" smtClean="0"/>
              <a:t>(30μm</a:t>
            </a:r>
            <a:r>
              <a:rPr lang="ja-JP" altLang="en-US" sz="2800" dirty="0" smtClean="0"/>
              <a:t>帯の測定方法は検討中</a:t>
            </a:r>
            <a:r>
              <a:rPr lang="en-US" altLang="ja-JP" sz="2800" dirty="0" smtClean="0"/>
              <a:t>)</a:t>
            </a:r>
          </a:p>
          <a:p>
            <a:pPr algn="ctr"/>
            <a:r>
              <a:rPr lang="ja-JP" altLang="en-US" sz="2800" dirty="0" smtClean="0"/>
              <a:t>レジスト均一塗布も課題</a:t>
            </a:r>
            <a:endParaRPr lang="en-US" altLang="ja-JP"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30</a:t>
            </a:r>
            <a:r>
              <a:rPr lang="ja-JP" altLang="en-US" dirty="0" smtClean="0"/>
              <a:t>ミクロン帯メッシュフィルター</a:t>
            </a:r>
            <a:endParaRPr kumimoji="1" lang="ja-JP" altLang="en-US" dirty="0"/>
          </a:p>
        </p:txBody>
      </p:sp>
      <p:sp>
        <p:nvSpPr>
          <p:cNvPr id="3" name="コンテンツ プレースホルダ 2"/>
          <p:cNvSpPr>
            <a:spLocks noGrp="1"/>
          </p:cNvSpPr>
          <p:nvPr>
            <p:ph idx="1"/>
          </p:nvPr>
        </p:nvSpPr>
        <p:spPr>
          <a:xfrm>
            <a:off x="457200" y="1600201"/>
            <a:ext cx="4834880" cy="4637111"/>
          </a:xfrm>
        </p:spPr>
        <p:txBody>
          <a:bodyPr>
            <a:normAutofit fontScale="70000" lnSpcReduction="20000"/>
          </a:bodyPr>
          <a:lstStyle/>
          <a:p>
            <a:pPr>
              <a:buNone/>
            </a:pPr>
            <a:r>
              <a:rPr kumimoji="1" lang="ja-JP" altLang="en-US" dirty="0" smtClean="0"/>
              <a:t>バンドパスフィルターの必要性</a:t>
            </a:r>
            <a:endParaRPr kumimoji="1" lang="en-US" altLang="ja-JP" dirty="0" smtClean="0"/>
          </a:p>
          <a:p>
            <a:r>
              <a:rPr kumimoji="1" lang="ja-JP" altLang="en-US" dirty="0" smtClean="0"/>
              <a:t>測光・撮像観測 </a:t>
            </a:r>
            <a:r>
              <a:rPr kumimoji="1" lang="en-US" altLang="ja-JP" dirty="0" smtClean="0"/>
              <a:t>(</a:t>
            </a:r>
            <a:r>
              <a:rPr kumimoji="1" lang="ja-JP" altLang="en-US" dirty="0" smtClean="0"/>
              <a:t>地上・宇宙観測</a:t>
            </a:r>
            <a:r>
              <a:rPr kumimoji="1" lang="en-US" altLang="ja-JP" dirty="0" smtClean="0"/>
              <a:t>)</a:t>
            </a:r>
          </a:p>
          <a:p>
            <a:pPr lvl="1"/>
            <a:r>
              <a:rPr lang="ja-JP" altLang="en-US" dirty="0" smtClean="0"/>
              <a:t>目的波長域の選択</a:t>
            </a:r>
            <a:endParaRPr lang="en-US" altLang="ja-JP" dirty="0" smtClean="0"/>
          </a:p>
          <a:p>
            <a:r>
              <a:rPr lang="ja-JP" altLang="en-US" dirty="0" smtClean="0"/>
              <a:t>大気放射の低減 </a:t>
            </a:r>
            <a:r>
              <a:rPr lang="en-US" altLang="ja-JP" dirty="0" smtClean="0"/>
              <a:t>(</a:t>
            </a:r>
            <a:r>
              <a:rPr lang="ja-JP" altLang="en-US" dirty="0" smtClean="0"/>
              <a:t>地上観測</a:t>
            </a:r>
            <a:r>
              <a:rPr lang="en-US" altLang="ja-JP" dirty="0" smtClean="0"/>
              <a:t>)</a:t>
            </a:r>
          </a:p>
          <a:p>
            <a:pPr lvl="1"/>
            <a:r>
              <a:rPr lang="ja-JP" altLang="en-US" dirty="0" smtClean="0"/>
              <a:t>大気が透明な波長を選択</a:t>
            </a:r>
            <a:endParaRPr lang="en-US" altLang="ja-JP" dirty="0" smtClean="0"/>
          </a:p>
          <a:p>
            <a:pPr lvl="1">
              <a:buNone/>
            </a:pPr>
            <a:r>
              <a:rPr lang="en-US" altLang="ja-JP" dirty="0" smtClean="0"/>
              <a:t>     </a:t>
            </a:r>
            <a:r>
              <a:rPr lang="ja-JP" altLang="en-US" dirty="0" smtClean="0"/>
              <a:t>高</a:t>
            </a:r>
            <a:r>
              <a:rPr lang="en-US" altLang="ja-JP" dirty="0" smtClean="0"/>
              <a:t>S/N</a:t>
            </a:r>
            <a:r>
              <a:rPr lang="ja-JP" altLang="en-US" dirty="0" smtClean="0"/>
              <a:t>データを実現</a:t>
            </a:r>
            <a:endParaRPr lang="en-US" altLang="ja-JP" dirty="0" smtClean="0"/>
          </a:p>
          <a:p>
            <a:pPr>
              <a:buNone/>
            </a:pPr>
            <a:endParaRPr lang="en-US" altLang="ja-JP" dirty="0" smtClean="0"/>
          </a:p>
          <a:p>
            <a:pPr>
              <a:buNone/>
            </a:pPr>
            <a:endParaRPr lang="en-US" altLang="ja-JP" dirty="0" smtClean="0"/>
          </a:p>
          <a:p>
            <a:pPr>
              <a:buNone/>
            </a:pPr>
            <a:r>
              <a:rPr lang="ja-JP" altLang="en-US" dirty="0" smtClean="0"/>
              <a:t>金属メッシュフィルター</a:t>
            </a:r>
            <a:endParaRPr lang="en-US" altLang="ja-JP" dirty="0" smtClean="0"/>
          </a:p>
          <a:p>
            <a:r>
              <a:rPr lang="ja-JP" altLang="en-US" dirty="0" smtClean="0"/>
              <a:t>遠赤外線・電波領域で実績</a:t>
            </a:r>
            <a:endParaRPr lang="en-US" altLang="ja-JP" dirty="0" smtClean="0"/>
          </a:p>
          <a:p>
            <a:r>
              <a:rPr lang="ja-JP" altLang="en-US" dirty="0" smtClean="0"/>
              <a:t>多層膜干渉フィルタの困難を克服</a:t>
            </a:r>
            <a:endParaRPr lang="en-US" altLang="ja-JP" dirty="0" smtClean="0"/>
          </a:p>
          <a:p>
            <a:pPr lvl="1"/>
            <a:r>
              <a:rPr lang="ja-JP" altLang="en-US" dirty="0" smtClean="0"/>
              <a:t>多くの透過材料は不要</a:t>
            </a:r>
            <a:endParaRPr lang="en-US" altLang="ja-JP" dirty="0" smtClean="0"/>
          </a:p>
          <a:p>
            <a:pPr lvl="1"/>
            <a:r>
              <a:rPr lang="ja-JP" altLang="en-US" dirty="0" smtClean="0"/>
              <a:t>冷却サイクルに強い</a:t>
            </a:r>
            <a:endParaRPr lang="en-US" altLang="ja-JP" dirty="0" smtClean="0"/>
          </a:p>
        </p:txBody>
      </p:sp>
      <p:pic>
        <p:nvPicPr>
          <p:cNvPr id="5123" name="Picture 3"/>
          <p:cNvPicPr>
            <a:picLocks noChangeAspect="1" noChangeArrowheads="1"/>
          </p:cNvPicPr>
          <p:nvPr/>
        </p:nvPicPr>
        <p:blipFill>
          <a:blip r:embed="rId2" cstate="print"/>
          <a:srcRect l="1056" t="64305" r="68071" b="7084"/>
          <a:stretch>
            <a:fillRect/>
          </a:stretch>
        </p:blipFill>
        <p:spPr bwMode="auto">
          <a:xfrm>
            <a:off x="6228184" y="1196752"/>
            <a:ext cx="2376264" cy="1872208"/>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l="-12121" b="-9145"/>
          <a:stretch>
            <a:fillRect/>
          </a:stretch>
        </p:blipFill>
        <p:spPr bwMode="auto">
          <a:xfrm>
            <a:off x="5220072" y="3140968"/>
            <a:ext cx="3330352" cy="2520280"/>
          </a:xfrm>
          <a:prstGeom prst="rect">
            <a:avLst/>
          </a:prstGeom>
          <a:solidFill>
            <a:schemeClr val="bg1"/>
          </a:solidFill>
          <a:ln w="9525">
            <a:noFill/>
            <a:miter lim="800000"/>
            <a:headEnd/>
            <a:tailEnd/>
          </a:ln>
        </p:spPr>
      </p:pic>
      <p:sp>
        <p:nvSpPr>
          <p:cNvPr id="7" name="テキスト ボックス 6"/>
          <p:cNvSpPr txBox="1"/>
          <p:nvPr/>
        </p:nvSpPr>
        <p:spPr>
          <a:xfrm>
            <a:off x="4788024" y="5661248"/>
            <a:ext cx="4223785" cy="646331"/>
          </a:xfrm>
          <a:prstGeom prst="rect">
            <a:avLst/>
          </a:prstGeom>
          <a:noFill/>
        </p:spPr>
        <p:txBody>
          <a:bodyPr wrap="none" rtlCol="0">
            <a:spAutoFit/>
          </a:bodyPr>
          <a:lstStyle/>
          <a:p>
            <a:r>
              <a:rPr kumimoji="1" lang="en-US" altLang="ja-JP" dirty="0" smtClean="0">
                <a:solidFill>
                  <a:schemeClr val="bg1"/>
                </a:solidFill>
              </a:rPr>
              <a:t>Q-band</a:t>
            </a:r>
            <a:r>
              <a:rPr kumimoji="1" lang="ja-JP" altLang="en-US" dirty="0" smtClean="0">
                <a:solidFill>
                  <a:schemeClr val="bg1"/>
                </a:solidFill>
              </a:rPr>
              <a:t>大気放射スペクトル</a:t>
            </a:r>
            <a:r>
              <a:rPr kumimoji="1" lang="en-US" altLang="ja-JP" dirty="0" smtClean="0">
                <a:solidFill>
                  <a:schemeClr val="bg1"/>
                </a:solidFill>
              </a:rPr>
              <a:t>(</a:t>
            </a:r>
            <a:r>
              <a:rPr kumimoji="1" lang="ja-JP" altLang="en-US" dirty="0" smtClean="0">
                <a:solidFill>
                  <a:schemeClr val="bg1"/>
                </a:solidFill>
              </a:rPr>
              <a:t>上</a:t>
            </a:r>
            <a:r>
              <a:rPr kumimoji="1" lang="en-US" altLang="ja-JP" dirty="0" smtClean="0">
                <a:solidFill>
                  <a:schemeClr val="bg1"/>
                </a:solidFill>
              </a:rPr>
              <a:t>; COMICS)</a:t>
            </a:r>
            <a:r>
              <a:rPr kumimoji="1" lang="ja-JP" altLang="en-US" dirty="0" smtClean="0">
                <a:solidFill>
                  <a:schemeClr val="bg1"/>
                </a:solidFill>
              </a:rPr>
              <a:t>と</a:t>
            </a:r>
            <a:endParaRPr kumimoji="1" lang="en-US" altLang="ja-JP" dirty="0" smtClean="0">
              <a:solidFill>
                <a:schemeClr val="bg1"/>
              </a:solidFill>
            </a:endParaRPr>
          </a:p>
          <a:p>
            <a:r>
              <a:rPr lang="ja-JP" altLang="en-US" dirty="0" smtClean="0">
                <a:solidFill>
                  <a:schemeClr val="bg1"/>
                </a:solidFill>
              </a:rPr>
              <a:t>大気透過率スペクトル </a:t>
            </a:r>
            <a:r>
              <a:rPr lang="en-US" altLang="ja-JP" dirty="0" smtClean="0">
                <a:solidFill>
                  <a:schemeClr val="bg1"/>
                </a:solidFill>
              </a:rPr>
              <a:t>(</a:t>
            </a:r>
            <a:r>
              <a:rPr lang="ja-JP" altLang="en-US" dirty="0" smtClean="0">
                <a:solidFill>
                  <a:schemeClr val="bg1"/>
                </a:solidFill>
              </a:rPr>
              <a:t>下</a:t>
            </a:r>
            <a:r>
              <a:rPr lang="en-US" altLang="ja-JP" dirty="0" smtClean="0">
                <a:solidFill>
                  <a:schemeClr val="bg1"/>
                </a:solidFill>
              </a:rPr>
              <a:t>; ATRAN)</a:t>
            </a:r>
            <a:endParaRPr kumimoji="1" lang="en-US" altLang="ja-JP" dirty="0" smtClean="0">
              <a:solidFill>
                <a:schemeClr val="bg1"/>
              </a:solidFill>
            </a:endParaRPr>
          </a:p>
        </p:txBody>
      </p:sp>
      <p:cxnSp>
        <p:nvCxnSpPr>
          <p:cNvPr id="10" name="直線矢印コネクタ 9"/>
          <p:cNvCxnSpPr/>
          <p:nvPr/>
        </p:nvCxnSpPr>
        <p:spPr>
          <a:xfrm>
            <a:off x="6300192" y="3068960"/>
            <a:ext cx="0" cy="50405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588224" y="3068960"/>
            <a:ext cx="0" cy="50405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7116030" y="3068960"/>
            <a:ext cx="0" cy="50405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8316416" y="3068960"/>
            <a:ext cx="0" cy="50405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7968251" y="3068960"/>
            <a:ext cx="0" cy="50405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6660232" y="5229200"/>
            <a:ext cx="1098378" cy="369332"/>
          </a:xfrm>
          <a:prstGeom prst="rect">
            <a:avLst/>
          </a:prstGeom>
          <a:noFill/>
        </p:spPr>
        <p:txBody>
          <a:bodyPr wrap="none" rtlCol="0">
            <a:spAutoFit/>
          </a:bodyPr>
          <a:lstStyle/>
          <a:p>
            <a:r>
              <a:rPr kumimoji="1" lang="ja-JP" altLang="en-US" dirty="0" smtClean="0"/>
              <a:t>波長</a:t>
            </a:r>
            <a:r>
              <a:rPr kumimoji="1" lang="en-US" altLang="ja-JP" dirty="0" smtClean="0"/>
              <a:t>(</a:t>
            </a:r>
            <a:r>
              <a:rPr kumimoji="1" lang="en-US" altLang="ja-JP" dirty="0" err="1" smtClean="0"/>
              <a:t>μm</a:t>
            </a:r>
            <a:r>
              <a:rPr kumimoji="1" lang="en-US" altLang="ja-JP" dirty="0" smtClean="0"/>
              <a:t>)</a:t>
            </a:r>
            <a:endParaRPr kumimoji="1" lang="ja-JP" altLang="en-US" dirty="0"/>
          </a:p>
        </p:txBody>
      </p:sp>
      <p:sp>
        <p:nvSpPr>
          <p:cNvPr id="16" name="テキスト ボックス 15"/>
          <p:cNvSpPr txBox="1"/>
          <p:nvPr/>
        </p:nvSpPr>
        <p:spPr>
          <a:xfrm rot="16200000">
            <a:off x="4735324" y="4057765"/>
            <a:ext cx="1338828" cy="369332"/>
          </a:xfrm>
          <a:prstGeom prst="rect">
            <a:avLst/>
          </a:prstGeom>
          <a:noFill/>
        </p:spPr>
        <p:txBody>
          <a:bodyPr wrap="none" rtlCol="0">
            <a:spAutoFit/>
          </a:bodyPr>
          <a:lstStyle/>
          <a:p>
            <a:r>
              <a:rPr kumimoji="1" lang="ja-JP" altLang="en-US" dirty="0" smtClean="0"/>
              <a:t>大気透過率</a:t>
            </a:r>
            <a:endParaRPr kumimoji="1" lang="ja-JP" altLang="en-US" dirty="0"/>
          </a:p>
        </p:txBody>
      </p:sp>
      <p:cxnSp>
        <p:nvCxnSpPr>
          <p:cNvPr id="18" name="直線矢印コネクタ 17"/>
          <p:cNvCxnSpPr/>
          <p:nvPr/>
        </p:nvCxnSpPr>
        <p:spPr>
          <a:xfrm>
            <a:off x="6372200" y="1340768"/>
            <a:ext cx="2160240" cy="3600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rot="515817">
            <a:off x="6897636" y="1205483"/>
            <a:ext cx="1107996" cy="369332"/>
          </a:xfrm>
          <a:prstGeom prst="rect">
            <a:avLst/>
          </a:prstGeom>
          <a:noFill/>
        </p:spPr>
        <p:txBody>
          <a:bodyPr wrap="none" rtlCol="0">
            <a:spAutoFit/>
          </a:bodyPr>
          <a:lstStyle/>
          <a:p>
            <a:r>
              <a:rPr kumimoji="1" lang="ja-JP" altLang="en-US" b="1" dirty="0" smtClean="0"/>
              <a:t>分散方向</a:t>
            </a:r>
            <a:endParaRPr kumimoji="1" lang="ja-JP" altLang="en-US" b="1" dirty="0"/>
          </a:p>
        </p:txBody>
      </p:sp>
      <p:sp>
        <p:nvSpPr>
          <p:cNvPr id="20" name="テキスト ボックス 19"/>
          <p:cNvSpPr txBox="1"/>
          <p:nvPr/>
        </p:nvSpPr>
        <p:spPr>
          <a:xfrm>
            <a:off x="5004048" y="1988840"/>
            <a:ext cx="3805850"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smtClean="0">
                <a:solidFill>
                  <a:schemeClr val="tx2"/>
                </a:solidFill>
              </a:rPr>
              <a:t>低</a:t>
            </a:r>
            <a:r>
              <a:rPr lang="ja-JP" altLang="en-US" dirty="0" smtClean="0"/>
              <a:t>透過率</a:t>
            </a:r>
            <a:r>
              <a:rPr lang="en-US" altLang="ja-JP" dirty="0" smtClean="0"/>
              <a:t>=</a:t>
            </a:r>
            <a:r>
              <a:rPr lang="ja-JP" altLang="en-US" dirty="0" smtClean="0"/>
              <a:t>大気放射</a:t>
            </a:r>
            <a:r>
              <a:rPr lang="ja-JP" altLang="en-US" b="1" dirty="0" smtClean="0">
                <a:solidFill>
                  <a:schemeClr val="accent2"/>
                </a:solidFill>
              </a:rPr>
              <a:t>強</a:t>
            </a:r>
            <a:r>
              <a:rPr lang="ja-JP" altLang="en-US" dirty="0" smtClean="0"/>
              <a:t> </a:t>
            </a:r>
            <a:r>
              <a:rPr lang="en-US" altLang="ja-JP" dirty="0" smtClean="0"/>
              <a:t>+ </a:t>
            </a:r>
            <a:r>
              <a:rPr lang="ja-JP" altLang="en-US" dirty="0" smtClean="0"/>
              <a:t>天体信号</a:t>
            </a:r>
            <a:r>
              <a:rPr lang="ja-JP" altLang="en-US" b="1" dirty="0" smtClean="0">
                <a:solidFill>
                  <a:schemeClr val="tx2"/>
                </a:solidFill>
              </a:rPr>
              <a:t>弱</a:t>
            </a:r>
            <a:endParaRPr lang="en-US" altLang="ja-JP" b="1" dirty="0" smtClean="0">
              <a:solidFill>
                <a:schemeClr val="tx2"/>
              </a:solidFill>
            </a:endParaRPr>
          </a:p>
          <a:p>
            <a:r>
              <a:rPr kumimoji="1" lang="ja-JP" altLang="en-US" b="1" dirty="0" smtClean="0">
                <a:solidFill>
                  <a:schemeClr val="accent2"/>
                </a:solidFill>
              </a:rPr>
              <a:t>高</a:t>
            </a:r>
            <a:r>
              <a:rPr kumimoji="1" lang="ja-JP" altLang="en-US" dirty="0" smtClean="0"/>
              <a:t>透過率</a:t>
            </a:r>
            <a:r>
              <a:rPr kumimoji="1" lang="en-US" altLang="ja-JP" dirty="0" smtClean="0"/>
              <a:t>=</a:t>
            </a:r>
            <a:r>
              <a:rPr lang="ja-JP" altLang="en-US" dirty="0" smtClean="0"/>
              <a:t>大気放射</a:t>
            </a:r>
            <a:r>
              <a:rPr lang="ja-JP" altLang="en-US" b="1" dirty="0" smtClean="0">
                <a:solidFill>
                  <a:schemeClr val="tx2"/>
                </a:solidFill>
              </a:rPr>
              <a:t>弱</a:t>
            </a:r>
            <a:r>
              <a:rPr lang="ja-JP" altLang="en-US" dirty="0" smtClean="0"/>
              <a:t> </a:t>
            </a:r>
            <a:r>
              <a:rPr lang="en-US" altLang="ja-JP" dirty="0" smtClean="0"/>
              <a:t>+ </a:t>
            </a:r>
            <a:r>
              <a:rPr lang="ja-JP" altLang="en-US" dirty="0" smtClean="0"/>
              <a:t>天体信号</a:t>
            </a:r>
            <a:r>
              <a:rPr lang="ja-JP" altLang="en-US" b="1" dirty="0" smtClean="0">
                <a:solidFill>
                  <a:schemeClr val="accent2"/>
                </a:solidFill>
              </a:rPr>
              <a:t>強</a:t>
            </a:r>
            <a:endParaRPr kumimoji="1" lang="ja-JP" altLang="en-US"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miniTAO</a:t>
            </a:r>
            <a:r>
              <a:rPr lang="en-US" altLang="ja-JP" dirty="0" smtClean="0"/>
              <a:t>/MAX38</a:t>
            </a:r>
            <a:r>
              <a:rPr lang="ja-JP" altLang="en-US" dirty="0" smtClean="0"/>
              <a:t>で活躍する</a:t>
            </a:r>
            <a:r>
              <a:rPr lang="en-US" altLang="ja-JP" dirty="0" smtClean="0"/>
              <a:t/>
            </a:r>
            <a:br>
              <a:rPr lang="en-US" altLang="ja-JP" dirty="0" smtClean="0"/>
            </a:br>
            <a:r>
              <a:rPr lang="en-US" altLang="ja-JP" dirty="0" smtClean="0"/>
              <a:t>30</a:t>
            </a:r>
            <a:r>
              <a:rPr lang="ja-JP" altLang="en-US" dirty="0" smtClean="0"/>
              <a:t>ミクロン帯メッシュフィルター</a:t>
            </a:r>
            <a:endParaRPr kumimoji="1" lang="ja-JP" altLang="en-US" dirty="0"/>
          </a:p>
        </p:txBody>
      </p:sp>
      <p:sp>
        <p:nvSpPr>
          <p:cNvPr id="3" name="コンテンツ プレースホルダ 2"/>
          <p:cNvSpPr>
            <a:spLocks noGrp="1"/>
          </p:cNvSpPr>
          <p:nvPr>
            <p:ph idx="1"/>
          </p:nvPr>
        </p:nvSpPr>
        <p:spPr>
          <a:xfrm>
            <a:off x="457200" y="1600201"/>
            <a:ext cx="8229600" cy="2116832"/>
          </a:xfrm>
        </p:spPr>
        <p:txBody>
          <a:bodyPr>
            <a:normAutofit fontScale="70000" lnSpcReduction="20000"/>
          </a:bodyPr>
          <a:lstStyle/>
          <a:p>
            <a:pPr>
              <a:buNone/>
            </a:pPr>
            <a:r>
              <a:rPr kumimoji="1" lang="en-US" altLang="ja-JP" dirty="0" err="1" smtClean="0"/>
              <a:t>miniTAO</a:t>
            </a:r>
            <a:r>
              <a:rPr kumimoji="1" lang="en-US" altLang="ja-JP" dirty="0" smtClean="0"/>
              <a:t>/MAX38</a:t>
            </a:r>
          </a:p>
          <a:p>
            <a:r>
              <a:rPr kumimoji="1" lang="ja-JP" altLang="en-US" dirty="0" smtClean="0"/>
              <a:t>アタカマで運用中の</a:t>
            </a:r>
            <a:r>
              <a:rPr kumimoji="1" lang="en-US" altLang="ja-JP" dirty="0" smtClean="0"/>
              <a:t>1m</a:t>
            </a:r>
            <a:r>
              <a:rPr kumimoji="1" lang="ja-JP" altLang="en-US" dirty="0" smtClean="0"/>
              <a:t>望遠鏡用中間赤外線観測装置</a:t>
            </a:r>
            <a:endParaRPr kumimoji="1" lang="en-US" altLang="ja-JP" dirty="0" smtClean="0"/>
          </a:p>
          <a:p>
            <a:pPr>
              <a:buNone/>
            </a:pPr>
            <a:r>
              <a:rPr kumimoji="1" lang="en-US" altLang="ja-JP" dirty="0" smtClean="0"/>
              <a:t>Multi Metal Mesh Filter</a:t>
            </a:r>
          </a:p>
          <a:p>
            <a:r>
              <a:rPr kumimoji="1" lang="en-US" altLang="ja-JP" dirty="0" smtClean="0"/>
              <a:t>1</a:t>
            </a:r>
            <a:r>
              <a:rPr kumimoji="1" lang="ja-JP" altLang="en-US" dirty="0" smtClean="0"/>
              <a:t>ミクロン厚金膜メッシュフィルタ</a:t>
            </a:r>
            <a:endParaRPr kumimoji="1" lang="en-US" altLang="ja-JP" dirty="0" smtClean="0"/>
          </a:p>
          <a:p>
            <a:r>
              <a:rPr lang="ja-JP" altLang="en-US" dirty="0" smtClean="0"/>
              <a:t>四枚スタック</a:t>
            </a:r>
            <a:r>
              <a:rPr lang="en-US" altLang="ja-JP" dirty="0" smtClean="0">
                <a:sym typeface="Wingdings" pitchFamily="2" charset="2"/>
              </a:rPr>
              <a:t></a:t>
            </a:r>
            <a:r>
              <a:rPr lang="ja-JP" altLang="en-US" dirty="0" smtClean="0">
                <a:sym typeface="Wingdings" pitchFamily="2" charset="2"/>
              </a:rPr>
              <a:t>十分なカットオフ性能を実現</a:t>
            </a:r>
            <a:endParaRPr lang="en-US" altLang="ja-JP" dirty="0" smtClean="0">
              <a:sym typeface="Wingdings" pitchFamily="2" charset="2"/>
            </a:endParaRPr>
          </a:p>
          <a:p>
            <a:r>
              <a:rPr kumimoji="1" lang="en-US" altLang="ja-JP" dirty="0" smtClean="0">
                <a:sym typeface="Wingdings" pitchFamily="2" charset="2"/>
              </a:rPr>
              <a:t>32, 38</a:t>
            </a:r>
            <a:r>
              <a:rPr kumimoji="1" lang="ja-JP" altLang="en-US" dirty="0" smtClean="0">
                <a:sym typeface="Wingdings" pitchFamily="2" charset="2"/>
              </a:rPr>
              <a:t>ミクロンフィルタを開発</a:t>
            </a:r>
            <a:endParaRPr kumimoji="1" lang="ja-JP" altLang="en-US" dirty="0"/>
          </a:p>
        </p:txBody>
      </p:sp>
      <p:pic>
        <p:nvPicPr>
          <p:cNvPr id="6146" name="Picture 2"/>
          <p:cNvPicPr>
            <a:picLocks noChangeAspect="1" noChangeArrowheads="1"/>
          </p:cNvPicPr>
          <p:nvPr/>
        </p:nvPicPr>
        <p:blipFill>
          <a:blip r:embed="rId2" cstate="print"/>
          <a:srcRect/>
          <a:stretch>
            <a:fillRect/>
          </a:stretch>
        </p:blipFill>
        <p:spPr bwMode="auto">
          <a:xfrm>
            <a:off x="683568" y="3647554"/>
            <a:ext cx="2602715" cy="232874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390353" y="3655622"/>
            <a:ext cx="2430119" cy="2304256"/>
          </a:xfrm>
          <a:prstGeom prst="rect">
            <a:avLst/>
          </a:prstGeom>
          <a:noFill/>
          <a:ln w="9525">
            <a:noFill/>
            <a:miter lim="800000"/>
            <a:headEnd/>
            <a:tailEnd/>
          </a:ln>
        </p:spPr>
      </p:pic>
      <p:sp>
        <p:nvSpPr>
          <p:cNvPr id="8" name="テキスト ボックス 7"/>
          <p:cNvSpPr txBox="1"/>
          <p:nvPr/>
        </p:nvSpPr>
        <p:spPr>
          <a:xfrm>
            <a:off x="805851" y="6021288"/>
            <a:ext cx="2351926" cy="369332"/>
          </a:xfrm>
          <a:prstGeom prst="rect">
            <a:avLst/>
          </a:prstGeom>
          <a:noFill/>
        </p:spPr>
        <p:txBody>
          <a:bodyPr wrap="none" rtlCol="0">
            <a:spAutoFit/>
          </a:bodyPr>
          <a:lstStyle/>
          <a:p>
            <a:r>
              <a:rPr kumimoji="1" lang="ja-JP" altLang="en-US" dirty="0" smtClean="0">
                <a:solidFill>
                  <a:schemeClr val="bg1"/>
                </a:solidFill>
              </a:rPr>
              <a:t>メッシュフィルタの外観</a:t>
            </a:r>
            <a:endParaRPr kumimoji="1" lang="ja-JP" altLang="en-US" dirty="0">
              <a:solidFill>
                <a:schemeClr val="bg1"/>
              </a:solidFill>
            </a:endParaRPr>
          </a:p>
        </p:txBody>
      </p:sp>
      <p:sp>
        <p:nvSpPr>
          <p:cNvPr id="11" name="テキスト ボックス 10"/>
          <p:cNvSpPr txBox="1"/>
          <p:nvPr/>
        </p:nvSpPr>
        <p:spPr>
          <a:xfrm>
            <a:off x="6261119" y="6021288"/>
            <a:ext cx="2703369" cy="646331"/>
          </a:xfrm>
          <a:prstGeom prst="rect">
            <a:avLst/>
          </a:prstGeom>
          <a:noFill/>
        </p:spPr>
        <p:txBody>
          <a:bodyPr wrap="none" rtlCol="0">
            <a:spAutoFit/>
          </a:bodyPr>
          <a:lstStyle/>
          <a:p>
            <a:r>
              <a:rPr kumimoji="1" lang="en-US" altLang="ja-JP" dirty="0" smtClean="0">
                <a:solidFill>
                  <a:schemeClr val="bg1"/>
                </a:solidFill>
              </a:rPr>
              <a:t>32</a:t>
            </a:r>
            <a:r>
              <a:rPr kumimoji="1" lang="ja-JP" altLang="en-US" dirty="0" smtClean="0">
                <a:solidFill>
                  <a:schemeClr val="bg1"/>
                </a:solidFill>
              </a:rPr>
              <a:t>ミクロンで見た</a:t>
            </a:r>
            <a:r>
              <a:rPr kumimoji="1" lang="en-US" altLang="ja-JP" dirty="0" smtClean="0">
                <a:solidFill>
                  <a:schemeClr val="bg1"/>
                </a:solidFill>
              </a:rPr>
              <a:t>LBV η Car</a:t>
            </a:r>
          </a:p>
          <a:p>
            <a:r>
              <a:rPr kumimoji="1" lang="en-US" altLang="ja-JP" dirty="0" smtClean="0">
                <a:solidFill>
                  <a:schemeClr val="bg1"/>
                </a:solidFill>
              </a:rPr>
              <a:t>(</a:t>
            </a:r>
            <a:r>
              <a:rPr kumimoji="1" lang="ja-JP" altLang="en-US" dirty="0" smtClean="0">
                <a:solidFill>
                  <a:schemeClr val="bg1"/>
                </a:solidFill>
              </a:rPr>
              <a:t>中村</a:t>
            </a:r>
            <a:r>
              <a:rPr kumimoji="1" lang="en-US" altLang="ja-JP" dirty="0" smtClean="0">
                <a:solidFill>
                  <a:schemeClr val="bg1"/>
                </a:solidFill>
              </a:rPr>
              <a:t>D</a:t>
            </a:r>
            <a:r>
              <a:rPr kumimoji="1" lang="ja-JP" altLang="en-US" dirty="0" smtClean="0">
                <a:solidFill>
                  <a:schemeClr val="bg1"/>
                </a:solidFill>
              </a:rPr>
              <a:t>論より</a:t>
            </a:r>
            <a:r>
              <a:rPr kumimoji="1" lang="en-US" altLang="ja-JP" dirty="0" smtClean="0">
                <a:solidFill>
                  <a:schemeClr val="bg1"/>
                </a:solidFill>
              </a:rPr>
              <a:t>)</a:t>
            </a:r>
            <a:endParaRPr kumimoji="1" lang="ja-JP" altLang="en-US" dirty="0">
              <a:solidFill>
                <a:schemeClr val="bg1"/>
              </a:solidFill>
            </a:endParaRPr>
          </a:p>
        </p:txBody>
      </p:sp>
      <p:pic>
        <p:nvPicPr>
          <p:cNvPr id="2052" name="Picture 4"/>
          <p:cNvPicPr>
            <a:picLocks noChangeAspect="1" noChangeArrowheads="1"/>
          </p:cNvPicPr>
          <p:nvPr/>
        </p:nvPicPr>
        <p:blipFill>
          <a:blip r:embed="rId4" cstate="print"/>
          <a:srcRect/>
          <a:stretch>
            <a:fillRect/>
          </a:stretch>
        </p:blipFill>
        <p:spPr bwMode="auto">
          <a:xfrm>
            <a:off x="3777626" y="3645024"/>
            <a:ext cx="2162526" cy="2376264"/>
          </a:xfrm>
          <a:prstGeom prst="rect">
            <a:avLst/>
          </a:prstGeom>
          <a:noFill/>
          <a:ln w="9525">
            <a:noFill/>
            <a:miter lim="800000"/>
            <a:headEnd/>
            <a:tailEnd/>
          </a:ln>
        </p:spPr>
      </p:pic>
      <p:sp>
        <p:nvSpPr>
          <p:cNvPr id="15" name="テキスト ボックス 14"/>
          <p:cNvSpPr txBox="1"/>
          <p:nvPr/>
        </p:nvSpPr>
        <p:spPr>
          <a:xfrm>
            <a:off x="3815853" y="6021288"/>
            <a:ext cx="2124299" cy="369332"/>
          </a:xfrm>
          <a:prstGeom prst="rect">
            <a:avLst/>
          </a:prstGeom>
          <a:noFill/>
        </p:spPr>
        <p:txBody>
          <a:bodyPr wrap="none" rtlCol="0">
            <a:spAutoFit/>
          </a:bodyPr>
          <a:lstStyle/>
          <a:p>
            <a:r>
              <a:rPr kumimoji="1" lang="en-US" altLang="ja-JP" dirty="0" smtClean="0">
                <a:solidFill>
                  <a:schemeClr val="bg1"/>
                </a:solidFill>
              </a:rPr>
              <a:t>4</a:t>
            </a:r>
            <a:r>
              <a:rPr kumimoji="1" lang="ja-JP" altLang="en-US" dirty="0" smtClean="0">
                <a:solidFill>
                  <a:schemeClr val="bg1"/>
                </a:solidFill>
              </a:rPr>
              <a:t>枚スタックした様子</a:t>
            </a:r>
            <a:endParaRPr kumimoji="1" lang="ja-JP" altLang="en-US" dirty="0">
              <a:solidFill>
                <a:schemeClr val="bg1"/>
              </a:solidFill>
            </a:endParaRPr>
          </a:p>
        </p:txBody>
      </p:sp>
      <p:pic>
        <p:nvPicPr>
          <p:cNvPr id="12" name="図 11" descr="transmittance_plot.jpg"/>
          <p:cNvPicPr>
            <a:picLocks noChangeAspect="1"/>
          </p:cNvPicPr>
          <p:nvPr/>
        </p:nvPicPr>
        <p:blipFill>
          <a:blip r:embed="rId5" cstate="print"/>
          <a:stretch>
            <a:fillRect/>
          </a:stretch>
        </p:blipFill>
        <p:spPr>
          <a:xfrm>
            <a:off x="899592" y="1628800"/>
            <a:ext cx="7309466" cy="5116626"/>
          </a:xfrm>
          <a:prstGeom prst="rect">
            <a:avLst/>
          </a:prstGeom>
        </p:spPr>
      </p:pic>
      <p:sp>
        <p:nvSpPr>
          <p:cNvPr id="13" name="テキスト ボックス 12"/>
          <p:cNvSpPr txBox="1"/>
          <p:nvPr/>
        </p:nvSpPr>
        <p:spPr>
          <a:xfrm>
            <a:off x="971600" y="3717032"/>
            <a:ext cx="72008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800" dirty="0" smtClean="0"/>
              <a:t>一定の成功を見ており、現在も運用中</a:t>
            </a:r>
            <a:endParaRPr lang="en-US" altLang="ja-JP" sz="2800" dirty="0" smtClean="0"/>
          </a:p>
          <a:p>
            <a:pPr algn="ctr"/>
            <a:r>
              <a:rPr lang="en-US" altLang="ja-JP" sz="2800" dirty="0" smtClean="0"/>
              <a:t>(</a:t>
            </a:r>
            <a:r>
              <a:rPr lang="ja-JP" altLang="en-US" sz="2800" dirty="0" smtClean="0"/>
              <a:t>大気の窓の選択は完全ではないが</a:t>
            </a:r>
            <a:r>
              <a:rPr lang="en-US" altLang="ja-JP" sz="28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SPICA</a:t>
            </a:r>
            <a:r>
              <a:rPr lang="ja-JP" altLang="en-US" dirty="0" smtClean="0"/>
              <a:t>等衛星搭載に向けた</a:t>
            </a:r>
            <a:r>
              <a:rPr lang="en-US" altLang="ja-JP" dirty="0" smtClean="0"/>
              <a:t/>
            </a:r>
            <a:br>
              <a:rPr lang="en-US" altLang="ja-JP" dirty="0" smtClean="0"/>
            </a:br>
            <a:r>
              <a:rPr lang="ja-JP" altLang="en-US" dirty="0" smtClean="0"/>
              <a:t>メンブレンメッシュフィルター開発</a:t>
            </a:r>
            <a:endParaRPr kumimoji="1" lang="ja-JP" altLang="en-US" dirty="0"/>
          </a:p>
        </p:txBody>
      </p:sp>
      <p:sp>
        <p:nvSpPr>
          <p:cNvPr id="3" name="コンテンツ プレースホルダ 2"/>
          <p:cNvSpPr>
            <a:spLocks noGrp="1"/>
          </p:cNvSpPr>
          <p:nvPr>
            <p:ph idx="1"/>
          </p:nvPr>
        </p:nvSpPr>
        <p:spPr>
          <a:xfrm>
            <a:off x="457200" y="1600201"/>
            <a:ext cx="8229600" cy="2116831"/>
          </a:xfrm>
        </p:spPr>
        <p:txBody>
          <a:bodyPr>
            <a:normAutofit fontScale="70000" lnSpcReduction="20000"/>
          </a:bodyPr>
          <a:lstStyle/>
          <a:p>
            <a:pPr>
              <a:buNone/>
            </a:pPr>
            <a:r>
              <a:rPr lang="ja-JP" altLang="en-US" dirty="0" smtClean="0"/>
              <a:t>強度のあるメッシュフィルタ</a:t>
            </a:r>
            <a:endParaRPr lang="en-US" altLang="ja-JP" dirty="0" smtClean="0"/>
          </a:p>
          <a:p>
            <a:r>
              <a:rPr lang="en-US" altLang="ja-JP" dirty="0" smtClean="0"/>
              <a:t>1</a:t>
            </a:r>
            <a:r>
              <a:rPr lang="ja-JP" altLang="en-US" dirty="0" smtClean="0"/>
              <a:t>ミクロンの金膜 </a:t>
            </a:r>
            <a:r>
              <a:rPr lang="en-US" altLang="ja-JP" dirty="0" smtClean="0"/>
              <a:t>= </a:t>
            </a:r>
            <a:r>
              <a:rPr lang="ja-JP" altLang="en-US" dirty="0" smtClean="0"/>
              <a:t>脆い</a:t>
            </a:r>
            <a:endParaRPr lang="en-US" altLang="ja-JP" dirty="0" smtClean="0"/>
          </a:p>
          <a:p>
            <a:r>
              <a:rPr lang="ja-JP" altLang="en-US" dirty="0" smtClean="0"/>
              <a:t>衛星搭載には強度が必要</a:t>
            </a:r>
            <a:endParaRPr lang="en-US" altLang="ja-JP" dirty="0" smtClean="0"/>
          </a:p>
          <a:p>
            <a:pPr>
              <a:buNone/>
            </a:pPr>
            <a:r>
              <a:rPr lang="en-US" altLang="ja-JP" dirty="0" smtClean="0">
                <a:sym typeface="Wingdings" pitchFamily="2" charset="2"/>
              </a:rPr>
              <a:t></a:t>
            </a:r>
            <a:r>
              <a:rPr lang="en-US" altLang="ja-JP" dirty="0" err="1" smtClean="0">
                <a:sym typeface="Wingdings" pitchFamily="2" charset="2"/>
              </a:rPr>
              <a:t>SiC</a:t>
            </a:r>
            <a:r>
              <a:rPr lang="en-US" altLang="ja-JP" dirty="0" smtClean="0">
                <a:sym typeface="Wingdings" pitchFamily="2" charset="2"/>
              </a:rPr>
              <a:t> or </a:t>
            </a:r>
            <a:r>
              <a:rPr lang="en-US" altLang="ja-JP" dirty="0" err="1" smtClean="0">
                <a:sym typeface="Wingdings" pitchFamily="2" charset="2"/>
              </a:rPr>
              <a:t>SiN</a:t>
            </a:r>
            <a:r>
              <a:rPr lang="ja-JP" altLang="en-US" dirty="0" smtClean="0">
                <a:sym typeface="Wingdings" pitchFamily="2" charset="2"/>
              </a:rPr>
              <a:t> 膜に金を蒸着した</a:t>
            </a:r>
            <a:endParaRPr lang="en-US" altLang="ja-JP" dirty="0" smtClean="0">
              <a:sym typeface="Wingdings" pitchFamily="2" charset="2"/>
            </a:endParaRPr>
          </a:p>
          <a:p>
            <a:pPr>
              <a:buNone/>
            </a:pPr>
            <a:r>
              <a:rPr lang="en-US" altLang="ja-JP" dirty="0" smtClean="0">
                <a:sym typeface="Wingdings" pitchFamily="2" charset="2"/>
              </a:rPr>
              <a:t>    </a:t>
            </a:r>
            <a:r>
              <a:rPr lang="ja-JP" altLang="en-US" dirty="0" smtClean="0">
                <a:sym typeface="Wingdings" pitchFamily="2" charset="2"/>
              </a:rPr>
              <a:t>メンブレンメッシュフィルタを試作</a:t>
            </a:r>
            <a:endParaRPr lang="en-US" altLang="ja-JP" dirty="0" smtClean="0">
              <a:sym typeface="Wingdings" pitchFamily="2" charset="2"/>
            </a:endParaRPr>
          </a:p>
          <a:p>
            <a:pPr>
              <a:buNone/>
            </a:pPr>
            <a:r>
              <a:rPr lang="en-US" altLang="ja-JP" dirty="0" smtClean="0">
                <a:sym typeface="Wingdings" pitchFamily="2" charset="2"/>
              </a:rPr>
              <a:t></a:t>
            </a:r>
            <a:r>
              <a:rPr lang="ja-JP" altLang="en-US" dirty="0" smtClean="0">
                <a:sym typeface="Wingdings" pitchFamily="2" charset="2"/>
              </a:rPr>
              <a:t>金膜メッシュフィルタと同等の特性</a:t>
            </a:r>
            <a:endParaRPr lang="en-US" altLang="ja-JP" dirty="0" smtClean="0"/>
          </a:p>
        </p:txBody>
      </p:sp>
      <p:grpSp>
        <p:nvGrpSpPr>
          <p:cNvPr id="20" name="グループ化 19"/>
          <p:cNvGrpSpPr/>
          <p:nvPr/>
        </p:nvGrpSpPr>
        <p:grpSpPr>
          <a:xfrm>
            <a:off x="6012160" y="1556792"/>
            <a:ext cx="2592288" cy="2304256"/>
            <a:chOff x="395536" y="4365104"/>
            <a:chExt cx="2592288" cy="2304256"/>
          </a:xfrm>
        </p:grpSpPr>
        <p:pic>
          <p:nvPicPr>
            <p:cNvPr id="7170" name="Picture 2"/>
            <p:cNvPicPr>
              <a:picLocks noChangeAspect="1" noChangeArrowheads="1"/>
            </p:cNvPicPr>
            <p:nvPr/>
          </p:nvPicPr>
          <p:blipFill>
            <a:blip r:embed="rId2" cstate="print"/>
            <a:srcRect l="54854" t="4028" r="1461" b="14244"/>
            <a:stretch>
              <a:fillRect/>
            </a:stretch>
          </p:blipFill>
          <p:spPr bwMode="auto">
            <a:xfrm>
              <a:off x="395536" y="4365104"/>
              <a:ext cx="2592288" cy="2304256"/>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763688" y="5807521"/>
              <a:ext cx="1216019" cy="861839"/>
            </a:xfrm>
            <a:prstGeom prst="rect">
              <a:avLst/>
            </a:prstGeom>
            <a:noFill/>
            <a:ln w="9525">
              <a:noFill/>
              <a:miter lim="800000"/>
              <a:headEnd/>
              <a:tailEnd/>
            </a:ln>
          </p:spPr>
        </p:pic>
        <p:sp>
          <p:nvSpPr>
            <p:cNvPr id="6" name="円/楕円 5"/>
            <p:cNvSpPr/>
            <p:nvPr/>
          </p:nvSpPr>
          <p:spPr>
            <a:xfrm>
              <a:off x="1547664" y="5301208"/>
              <a:ext cx="360040" cy="288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a:stCxn id="6" idx="7"/>
            </p:cNvCxnSpPr>
            <p:nvPr/>
          </p:nvCxnSpPr>
          <p:spPr>
            <a:xfrm>
              <a:off x="1854977" y="5343389"/>
              <a:ext cx="1060839" cy="461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stCxn id="6" idx="3"/>
            </p:cNvCxnSpPr>
            <p:nvPr/>
          </p:nvCxnSpPr>
          <p:spPr>
            <a:xfrm>
              <a:off x="1600391" y="5547059"/>
              <a:ext cx="163297" cy="10502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174" name="Picture 6"/>
          <p:cNvPicPr>
            <a:picLocks noChangeAspect="1" noChangeArrowheads="1"/>
          </p:cNvPicPr>
          <p:nvPr/>
        </p:nvPicPr>
        <p:blipFill>
          <a:blip r:embed="rId4" cstate="print"/>
          <a:srcRect/>
          <a:stretch>
            <a:fillRect/>
          </a:stretch>
        </p:blipFill>
        <p:spPr bwMode="auto">
          <a:xfrm>
            <a:off x="5403748" y="4077072"/>
            <a:ext cx="3622100" cy="1152128"/>
          </a:xfrm>
          <a:prstGeom prst="rect">
            <a:avLst/>
          </a:prstGeom>
          <a:noFill/>
          <a:ln w="9525">
            <a:noFill/>
            <a:miter lim="800000"/>
            <a:headEnd/>
            <a:tailEnd/>
          </a:ln>
        </p:spPr>
      </p:pic>
      <p:pic>
        <p:nvPicPr>
          <p:cNvPr id="7175" name="Picture 7"/>
          <p:cNvPicPr>
            <a:picLocks noChangeAspect="1" noChangeArrowheads="1"/>
          </p:cNvPicPr>
          <p:nvPr/>
        </p:nvPicPr>
        <p:blipFill>
          <a:blip r:embed="rId5" cstate="print"/>
          <a:srcRect b="-4495"/>
          <a:stretch>
            <a:fillRect/>
          </a:stretch>
        </p:blipFill>
        <p:spPr bwMode="auto">
          <a:xfrm>
            <a:off x="539552" y="3609692"/>
            <a:ext cx="4252121" cy="3131676"/>
          </a:xfrm>
          <a:prstGeom prst="rect">
            <a:avLst/>
          </a:prstGeom>
          <a:solidFill>
            <a:schemeClr val="bg1"/>
          </a:solidFill>
          <a:ln w="9525">
            <a:noFill/>
            <a:miter lim="800000"/>
            <a:headEnd/>
            <a:tailEnd/>
          </a:ln>
        </p:spPr>
      </p:pic>
      <p:sp>
        <p:nvSpPr>
          <p:cNvPr id="21" name="テキスト ボックス 20"/>
          <p:cNvSpPr txBox="1"/>
          <p:nvPr/>
        </p:nvSpPr>
        <p:spPr>
          <a:xfrm>
            <a:off x="4860032" y="5734997"/>
            <a:ext cx="4301177" cy="646331"/>
          </a:xfrm>
          <a:prstGeom prst="rect">
            <a:avLst/>
          </a:prstGeom>
          <a:noFill/>
        </p:spPr>
        <p:txBody>
          <a:bodyPr wrap="none" rtlCol="0">
            <a:spAutoFit/>
          </a:bodyPr>
          <a:lstStyle/>
          <a:p>
            <a:r>
              <a:rPr kumimoji="1" lang="ja-JP" altLang="en-US" dirty="0" smtClean="0">
                <a:solidFill>
                  <a:schemeClr val="bg1"/>
                </a:solidFill>
              </a:rPr>
              <a:t>上</a:t>
            </a:r>
            <a:r>
              <a:rPr kumimoji="1" lang="en-US" altLang="ja-JP" dirty="0" smtClean="0">
                <a:solidFill>
                  <a:schemeClr val="bg1"/>
                </a:solidFill>
              </a:rPr>
              <a:t>: </a:t>
            </a:r>
            <a:r>
              <a:rPr kumimoji="1" lang="ja-JP" altLang="en-US" dirty="0" smtClean="0">
                <a:solidFill>
                  <a:schemeClr val="bg1"/>
                </a:solidFill>
              </a:rPr>
              <a:t>メンブレンメッシュフィルタの外観と構造</a:t>
            </a:r>
            <a:endParaRPr kumimoji="1" lang="en-US" altLang="ja-JP" dirty="0" smtClean="0">
              <a:solidFill>
                <a:schemeClr val="bg1"/>
              </a:solidFill>
            </a:endParaRPr>
          </a:p>
          <a:p>
            <a:r>
              <a:rPr lang="ja-JP" altLang="en-US" dirty="0" smtClean="0">
                <a:solidFill>
                  <a:schemeClr val="bg1"/>
                </a:solidFill>
              </a:rPr>
              <a:t>左</a:t>
            </a:r>
            <a:r>
              <a:rPr lang="en-US" altLang="ja-JP" dirty="0" smtClean="0">
                <a:solidFill>
                  <a:schemeClr val="bg1"/>
                </a:solidFill>
              </a:rPr>
              <a:t>: </a:t>
            </a:r>
            <a:r>
              <a:rPr lang="ja-JP" altLang="en-US" dirty="0" smtClean="0">
                <a:solidFill>
                  <a:schemeClr val="bg1"/>
                </a:solidFill>
              </a:rPr>
              <a:t>メンブレンメッシュフィルタ透過率特性</a:t>
            </a:r>
            <a:endParaRPr lang="en-US" altLang="ja-JP" dirty="0" smtClean="0">
              <a:solidFill>
                <a:schemeClr val="bg1"/>
              </a:solidFill>
            </a:endParaRPr>
          </a:p>
        </p:txBody>
      </p:sp>
      <p:sp>
        <p:nvSpPr>
          <p:cNvPr id="22" name="テキスト ボックス 21"/>
          <p:cNvSpPr txBox="1"/>
          <p:nvPr/>
        </p:nvSpPr>
        <p:spPr>
          <a:xfrm>
            <a:off x="971600" y="4941168"/>
            <a:ext cx="72008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800" dirty="0" smtClean="0"/>
              <a:t>冷却サイクルにも耐えた</a:t>
            </a:r>
            <a:endParaRPr lang="en-US" altLang="ja-JP" sz="2800" dirty="0" smtClean="0"/>
          </a:p>
          <a:p>
            <a:pPr algn="ctr"/>
            <a:r>
              <a:rPr lang="ja-JP" altLang="en-US" sz="2800" dirty="0" smtClean="0"/>
              <a:t>振動試験 </a:t>
            </a:r>
            <a:r>
              <a:rPr lang="en-US" altLang="ja-JP" sz="2800" dirty="0" smtClean="0"/>
              <a:t>@ ISAS/JAXA</a:t>
            </a:r>
            <a:r>
              <a:rPr lang="ja-JP" altLang="en-US" sz="2800" dirty="0" smtClean="0"/>
              <a:t>を検討中</a:t>
            </a:r>
            <a:endParaRPr lang="en-US" altLang="ja-JP" sz="2800" dirty="0" smtClean="0"/>
          </a:p>
        </p:txBody>
      </p:sp>
      <p:sp>
        <p:nvSpPr>
          <p:cNvPr id="14" name="正方形/長方形 13"/>
          <p:cNvSpPr/>
          <p:nvPr/>
        </p:nvSpPr>
        <p:spPr>
          <a:xfrm>
            <a:off x="736526" y="6189454"/>
            <a:ext cx="4032448"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30610" y="3688224"/>
            <a:ext cx="576064" cy="2780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rot="16200000">
            <a:off x="285637" y="4628312"/>
            <a:ext cx="877163" cy="369332"/>
          </a:xfrm>
          <a:prstGeom prst="rect">
            <a:avLst/>
          </a:prstGeom>
          <a:noFill/>
        </p:spPr>
        <p:txBody>
          <a:bodyPr wrap="none" rtlCol="0">
            <a:spAutoFit/>
          </a:bodyPr>
          <a:lstStyle/>
          <a:p>
            <a:r>
              <a:rPr kumimoji="1" lang="ja-JP" altLang="en-US" dirty="0" smtClean="0"/>
              <a:t>透過率</a:t>
            </a:r>
            <a:endParaRPr kumimoji="1" lang="ja-JP" altLang="en-US" dirty="0"/>
          </a:p>
        </p:txBody>
      </p:sp>
      <p:sp>
        <p:nvSpPr>
          <p:cNvPr id="18" name="テキスト ボックス 17"/>
          <p:cNvSpPr txBox="1"/>
          <p:nvPr/>
        </p:nvSpPr>
        <p:spPr>
          <a:xfrm>
            <a:off x="755576" y="3573016"/>
            <a:ext cx="476412" cy="369332"/>
          </a:xfrm>
          <a:prstGeom prst="rect">
            <a:avLst/>
          </a:prstGeom>
          <a:noFill/>
        </p:spPr>
        <p:txBody>
          <a:bodyPr wrap="none" rtlCol="0">
            <a:spAutoFit/>
          </a:bodyPr>
          <a:lstStyle/>
          <a:p>
            <a:r>
              <a:rPr kumimoji="1" lang="en-US" altLang="ja-JP" dirty="0" smtClean="0"/>
              <a:t>1.0</a:t>
            </a:r>
            <a:endParaRPr kumimoji="1" lang="ja-JP" altLang="en-US" dirty="0"/>
          </a:p>
        </p:txBody>
      </p:sp>
      <p:sp>
        <p:nvSpPr>
          <p:cNvPr id="19" name="テキスト ボックス 18"/>
          <p:cNvSpPr txBox="1"/>
          <p:nvPr/>
        </p:nvSpPr>
        <p:spPr>
          <a:xfrm>
            <a:off x="755576" y="4005064"/>
            <a:ext cx="476412" cy="369332"/>
          </a:xfrm>
          <a:prstGeom prst="rect">
            <a:avLst/>
          </a:prstGeom>
          <a:noFill/>
        </p:spPr>
        <p:txBody>
          <a:bodyPr wrap="none" rtlCol="0">
            <a:spAutoFit/>
          </a:bodyPr>
          <a:lstStyle/>
          <a:p>
            <a:r>
              <a:rPr kumimoji="1" lang="en-US" altLang="ja-JP" dirty="0" smtClean="0"/>
              <a:t>0.8</a:t>
            </a:r>
            <a:endParaRPr kumimoji="1" lang="ja-JP" altLang="en-US" dirty="0"/>
          </a:p>
        </p:txBody>
      </p:sp>
      <p:sp>
        <p:nvSpPr>
          <p:cNvPr id="23" name="テキスト ボックス 22"/>
          <p:cNvSpPr txBox="1"/>
          <p:nvPr/>
        </p:nvSpPr>
        <p:spPr>
          <a:xfrm>
            <a:off x="755576" y="4509120"/>
            <a:ext cx="476412" cy="369332"/>
          </a:xfrm>
          <a:prstGeom prst="rect">
            <a:avLst/>
          </a:prstGeom>
          <a:noFill/>
        </p:spPr>
        <p:txBody>
          <a:bodyPr wrap="none" rtlCol="0">
            <a:spAutoFit/>
          </a:bodyPr>
          <a:lstStyle/>
          <a:p>
            <a:r>
              <a:rPr kumimoji="1" lang="en-US" altLang="ja-JP" dirty="0" smtClean="0"/>
              <a:t>0.6</a:t>
            </a:r>
            <a:endParaRPr kumimoji="1" lang="ja-JP" altLang="en-US" dirty="0"/>
          </a:p>
        </p:txBody>
      </p:sp>
      <p:sp>
        <p:nvSpPr>
          <p:cNvPr id="24" name="テキスト ボックス 23"/>
          <p:cNvSpPr txBox="1"/>
          <p:nvPr/>
        </p:nvSpPr>
        <p:spPr>
          <a:xfrm>
            <a:off x="755576" y="4950460"/>
            <a:ext cx="476412" cy="369332"/>
          </a:xfrm>
          <a:prstGeom prst="rect">
            <a:avLst/>
          </a:prstGeom>
          <a:noFill/>
        </p:spPr>
        <p:txBody>
          <a:bodyPr wrap="none" rtlCol="0">
            <a:spAutoFit/>
          </a:bodyPr>
          <a:lstStyle/>
          <a:p>
            <a:r>
              <a:rPr kumimoji="1" lang="en-US" altLang="ja-JP" dirty="0" smtClean="0"/>
              <a:t>0.4</a:t>
            </a:r>
            <a:endParaRPr kumimoji="1" lang="ja-JP" altLang="en-US" dirty="0"/>
          </a:p>
        </p:txBody>
      </p:sp>
      <p:sp>
        <p:nvSpPr>
          <p:cNvPr id="25" name="テキスト ボックス 24"/>
          <p:cNvSpPr txBox="1"/>
          <p:nvPr/>
        </p:nvSpPr>
        <p:spPr>
          <a:xfrm>
            <a:off x="755576" y="5454516"/>
            <a:ext cx="476412" cy="369332"/>
          </a:xfrm>
          <a:prstGeom prst="rect">
            <a:avLst/>
          </a:prstGeom>
          <a:noFill/>
        </p:spPr>
        <p:txBody>
          <a:bodyPr wrap="none" rtlCol="0">
            <a:spAutoFit/>
          </a:bodyPr>
          <a:lstStyle/>
          <a:p>
            <a:r>
              <a:rPr kumimoji="1" lang="en-US" altLang="ja-JP" dirty="0" smtClean="0"/>
              <a:t>0.2</a:t>
            </a:r>
            <a:endParaRPr kumimoji="1" lang="ja-JP" altLang="en-US" dirty="0"/>
          </a:p>
        </p:txBody>
      </p:sp>
      <p:sp>
        <p:nvSpPr>
          <p:cNvPr id="26" name="テキスト ボックス 25"/>
          <p:cNvSpPr txBox="1"/>
          <p:nvPr/>
        </p:nvSpPr>
        <p:spPr>
          <a:xfrm>
            <a:off x="755576" y="5886564"/>
            <a:ext cx="476412" cy="369332"/>
          </a:xfrm>
          <a:prstGeom prst="rect">
            <a:avLst/>
          </a:prstGeom>
          <a:noFill/>
        </p:spPr>
        <p:txBody>
          <a:bodyPr wrap="none" rtlCol="0">
            <a:spAutoFit/>
          </a:bodyPr>
          <a:lstStyle/>
          <a:p>
            <a:r>
              <a:rPr kumimoji="1" lang="en-US" altLang="ja-JP" dirty="0" smtClean="0"/>
              <a:t>0.0</a:t>
            </a:r>
            <a:endParaRPr kumimoji="1" lang="ja-JP" altLang="en-US" dirty="0"/>
          </a:p>
        </p:txBody>
      </p:sp>
      <p:sp>
        <p:nvSpPr>
          <p:cNvPr id="27" name="テキスト ボックス 26"/>
          <p:cNvSpPr txBox="1"/>
          <p:nvPr/>
        </p:nvSpPr>
        <p:spPr>
          <a:xfrm>
            <a:off x="2196587" y="6381328"/>
            <a:ext cx="1151277" cy="369332"/>
          </a:xfrm>
          <a:prstGeom prst="rect">
            <a:avLst/>
          </a:prstGeom>
          <a:noFill/>
        </p:spPr>
        <p:txBody>
          <a:bodyPr wrap="none" rtlCol="0">
            <a:spAutoFit/>
          </a:bodyPr>
          <a:lstStyle/>
          <a:p>
            <a:r>
              <a:rPr kumimoji="1" lang="ja-JP" altLang="en-US" dirty="0" smtClean="0"/>
              <a:t>波長 </a:t>
            </a:r>
            <a:r>
              <a:rPr kumimoji="1" lang="en-US" altLang="ja-JP" dirty="0" smtClean="0"/>
              <a:t>(</a:t>
            </a:r>
            <a:r>
              <a:rPr kumimoji="1" lang="en-US" altLang="ja-JP" dirty="0" err="1" smtClean="0"/>
              <a:t>μm</a:t>
            </a:r>
            <a:r>
              <a:rPr kumimoji="1" lang="en-US" altLang="ja-JP" dirty="0" smtClean="0"/>
              <a:t>)</a:t>
            </a:r>
            <a:endParaRPr kumimoji="1" lang="ja-JP" altLang="en-US" dirty="0"/>
          </a:p>
        </p:txBody>
      </p:sp>
      <p:sp>
        <p:nvSpPr>
          <p:cNvPr id="28" name="テキスト ボックス 27"/>
          <p:cNvSpPr txBox="1"/>
          <p:nvPr/>
        </p:nvSpPr>
        <p:spPr>
          <a:xfrm>
            <a:off x="1475656" y="6093296"/>
            <a:ext cx="418704" cy="369332"/>
          </a:xfrm>
          <a:prstGeom prst="rect">
            <a:avLst/>
          </a:prstGeom>
          <a:noFill/>
        </p:spPr>
        <p:txBody>
          <a:bodyPr wrap="none" rtlCol="0">
            <a:spAutoFit/>
          </a:bodyPr>
          <a:lstStyle/>
          <a:p>
            <a:r>
              <a:rPr lang="en-US" altLang="ja-JP" dirty="0" smtClean="0"/>
              <a:t>20</a:t>
            </a:r>
            <a:endParaRPr kumimoji="1" lang="ja-JP" altLang="en-US" dirty="0"/>
          </a:p>
        </p:txBody>
      </p:sp>
      <p:sp>
        <p:nvSpPr>
          <p:cNvPr id="29" name="テキスト ボックス 28"/>
          <p:cNvSpPr txBox="1"/>
          <p:nvPr/>
        </p:nvSpPr>
        <p:spPr>
          <a:xfrm>
            <a:off x="2353096" y="6093296"/>
            <a:ext cx="418704" cy="369332"/>
          </a:xfrm>
          <a:prstGeom prst="rect">
            <a:avLst/>
          </a:prstGeom>
          <a:noFill/>
        </p:spPr>
        <p:txBody>
          <a:bodyPr wrap="none" rtlCol="0">
            <a:spAutoFit/>
          </a:bodyPr>
          <a:lstStyle/>
          <a:p>
            <a:r>
              <a:rPr lang="en-US" altLang="ja-JP" dirty="0" smtClean="0"/>
              <a:t>40</a:t>
            </a:r>
            <a:endParaRPr kumimoji="1" lang="ja-JP" altLang="en-US" dirty="0"/>
          </a:p>
        </p:txBody>
      </p:sp>
      <p:sp>
        <p:nvSpPr>
          <p:cNvPr id="30" name="テキスト ボックス 29"/>
          <p:cNvSpPr txBox="1"/>
          <p:nvPr/>
        </p:nvSpPr>
        <p:spPr>
          <a:xfrm>
            <a:off x="3217192" y="6093296"/>
            <a:ext cx="418704" cy="369332"/>
          </a:xfrm>
          <a:prstGeom prst="rect">
            <a:avLst/>
          </a:prstGeom>
          <a:noFill/>
        </p:spPr>
        <p:txBody>
          <a:bodyPr wrap="none" rtlCol="0">
            <a:spAutoFit/>
          </a:bodyPr>
          <a:lstStyle/>
          <a:p>
            <a:r>
              <a:rPr lang="en-US" altLang="ja-JP" dirty="0" smtClean="0"/>
              <a:t>60</a:t>
            </a:r>
            <a:endParaRPr kumimoji="1" lang="ja-JP" altLang="en-US" dirty="0"/>
          </a:p>
        </p:txBody>
      </p:sp>
      <p:sp>
        <p:nvSpPr>
          <p:cNvPr id="31" name="テキスト ボックス 30"/>
          <p:cNvSpPr txBox="1"/>
          <p:nvPr/>
        </p:nvSpPr>
        <p:spPr>
          <a:xfrm>
            <a:off x="4009280" y="6093296"/>
            <a:ext cx="418704" cy="369332"/>
          </a:xfrm>
          <a:prstGeom prst="rect">
            <a:avLst/>
          </a:prstGeom>
          <a:noFill/>
        </p:spPr>
        <p:txBody>
          <a:bodyPr wrap="none" rtlCol="0">
            <a:spAutoFit/>
          </a:bodyPr>
          <a:lstStyle/>
          <a:p>
            <a:r>
              <a:rPr lang="en-US" altLang="ja-JP" dirty="0" smtClean="0"/>
              <a:t>80</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a:t>
            </a:r>
            <a:endParaRPr kumimoji="1" lang="ja-JP" altLang="en-US" dirty="0"/>
          </a:p>
        </p:txBody>
      </p:sp>
      <p:sp>
        <p:nvSpPr>
          <p:cNvPr id="3" name="コンテンツ プレースホルダ 2"/>
          <p:cNvSpPr>
            <a:spLocks noGrp="1"/>
          </p:cNvSpPr>
          <p:nvPr>
            <p:ph idx="1"/>
          </p:nvPr>
        </p:nvSpPr>
        <p:spPr/>
        <p:txBody>
          <a:bodyPr>
            <a:normAutofit fontScale="70000" lnSpcReduction="20000"/>
          </a:bodyPr>
          <a:lstStyle/>
          <a:p>
            <a:pPr>
              <a:buNone/>
            </a:pPr>
            <a:r>
              <a:rPr kumimoji="1" lang="en-US" altLang="ja-JP" dirty="0" smtClean="0"/>
              <a:t>30</a:t>
            </a:r>
            <a:r>
              <a:rPr kumimoji="1" lang="ja-JP" altLang="en-US" dirty="0" smtClean="0"/>
              <a:t>ミクロン帯天文観測用光学素子開発を進行中</a:t>
            </a:r>
            <a:endParaRPr kumimoji="1" lang="en-US" altLang="ja-JP" dirty="0" smtClean="0"/>
          </a:p>
          <a:p>
            <a:r>
              <a:rPr lang="en-US" altLang="ja-JP" dirty="0" smtClean="0"/>
              <a:t>TAO/MIMIZUKU</a:t>
            </a:r>
          </a:p>
          <a:p>
            <a:r>
              <a:rPr lang="en-US" altLang="ja-JP" dirty="0" smtClean="0"/>
              <a:t>SPICA</a:t>
            </a:r>
            <a:r>
              <a:rPr lang="ja-JP" altLang="en-US" dirty="0" smtClean="0"/>
              <a:t>等次世代衛星</a:t>
            </a:r>
            <a:endParaRPr kumimoji="1" lang="en-US" altLang="ja-JP" dirty="0" smtClean="0"/>
          </a:p>
          <a:p>
            <a:pPr>
              <a:buNone/>
            </a:pPr>
            <a:endParaRPr lang="en-US" altLang="ja-JP" dirty="0" smtClean="0"/>
          </a:p>
          <a:p>
            <a:pPr>
              <a:buNone/>
            </a:pPr>
            <a:r>
              <a:rPr lang="ja-JP" altLang="en-US" dirty="0" smtClean="0"/>
              <a:t>モスアイ光学素子開発</a:t>
            </a:r>
            <a:endParaRPr lang="en-US" altLang="ja-JP" dirty="0" smtClean="0"/>
          </a:p>
          <a:p>
            <a:r>
              <a:rPr lang="ja-JP" altLang="en-US" dirty="0" smtClean="0"/>
              <a:t>モスアイレンズ・グリズムの実現が目標</a:t>
            </a:r>
            <a:endParaRPr lang="en-US" altLang="ja-JP" dirty="0" smtClean="0"/>
          </a:p>
          <a:p>
            <a:pPr lvl="1"/>
            <a:r>
              <a:rPr lang="ja-JP" altLang="en-US" dirty="0" smtClean="0"/>
              <a:t>平面への加工は確立</a:t>
            </a:r>
            <a:endParaRPr lang="en-US" altLang="ja-JP" dirty="0" smtClean="0"/>
          </a:p>
          <a:p>
            <a:pPr lvl="1"/>
            <a:r>
              <a:rPr kumimoji="1" lang="ja-JP" altLang="en-US" dirty="0" smtClean="0"/>
              <a:t>レンズ・グレーティング面への加工・評価が進行中</a:t>
            </a:r>
            <a:endParaRPr kumimoji="1" lang="en-US" altLang="ja-JP" dirty="0" smtClean="0"/>
          </a:p>
          <a:p>
            <a:pPr lvl="1"/>
            <a:r>
              <a:rPr lang="en-US" altLang="ja-JP" dirty="0" smtClean="0"/>
              <a:t>30</a:t>
            </a:r>
            <a:r>
              <a:rPr lang="ja-JP" altLang="en-US" dirty="0" smtClean="0"/>
              <a:t>ミクロン帯での評価環境構築も課題</a:t>
            </a:r>
            <a:endParaRPr lang="en-US" altLang="ja-JP" dirty="0" smtClean="0"/>
          </a:p>
          <a:p>
            <a:pPr>
              <a:buNone/>
            </a:pPr>
            <a:endParaRPr kumimoji="1" lang="en-US" altLang="ja-JP" dirty="0" smtClean="0"/>
          </a:p>
          <a:p>
            <a:pPr>
              <a:buNone/>
            </a:pPr>
            <a:r>
              <a:rPr kumimoji="1" lang="ja-JP" altLang="en-US" dirty="0" smtClean="0"/>
              <a:t>メタルメッシュフィルター</a:t>
            </a:r>
            <a:endParaRPr kumimoji="1" lang="en-US" altLang="ja-JP" dirty="0" smtClean="0"/>
          </a:p>
          <a:p>
            <a:r>
              <a:rPr kumimoji="1" lang="ja-JP" altLang="en-US" dirty="0" smtClean="0"/>
              <a:t>金膜メッシュフィルタは良好に稼働中</a:t>
            </a:r>
            <a:endParaRPr kumimoji="1" lang="en-US" altLang="ja-JP" dirty="0" smtClean="0"/>
          </a:p>
          <a:p>
            <a:r>
              <a:rPr lang="ja-JP" altLang="en-US" dirty="0" smtClean="0"/>
              <a:t>メンブレンメッシュフィルタの強度評価が課題</a:t>
            </a:r>
            <a:endParaRPr kumimoji="1" lang="ja-JP"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概要</a:t>
            </a:r>
            <a:endParaRPr kumimoji="1" lang="ja-JP" altLang="en-US" dirty="0"/>
          </a:p>
        </p:txBody>
      </p:sp>
      <p:sp>
        <p:nvSpPr>
          <p:cNvPr id="3" name="コンテンツ プレースホルダ 2"/>
          <p:cNvSpPr>
            <a:spLocks noGrp="1"/>
          </p:cNvSpPr>
          <p:nvPr>
            <p:ph idx="1"/>
          </p:nvPr>
        </p:nvSpPr>
        <p:spPr>
          <a:xfrm>
            <a:off x="251520" y="1600200"/>
            <a:ext cx="8640960" cy="4525963"/>
          </a:xfrm>
        </p:spPr>
        <p:txBody>
          <a:bodyPr>
            <a:normAutofit/>
          </a:bodyPr>
          <a:lstStyle/>
          <a:p>
            <a:endParaRPr kumimoji="1" lang="en-US" altLang="ja-JP" sz="2400" dirty="0" smtClean="0"/>
          </a:p>
          <a:p>
            <a:r>
              <a:rPr lang="ja-JP" altLang="en-US" sz="2400" dirty="0" smtClean="0"/>
              <a:t>中間赤外線</a:t>
            </a:r>
            <a:r>
              <a:rPr lang="en-US" altLang="ja-JP" sz="2400" dirty="0" smtClean="0"/>
              <a:t>(</a:t>
            </a:r>
            <a:r>
              <a:rPr lang="ja-JP" altLang="en-US" sz="2400" dirty="0" smtClean="0"/>
              <a:t>主に</a:t>
            </a:r>
            <a:r>
              <a:rPr lang="en-US" altLang="ja-JP" sz="2400" dirty="0" smtClean="0"/>
              <a:t>30</a:t>
            </a:r>
            <a:r>
              <a:rPr lang="ja-JP" altLang="en-US" sz="2400" dirty="0" smtClean="0"/>
              <a:t>ミクロン帯</a:t>
            </a:r>
            <a:r>
              <a:rPr lang="en-US" altLang="ja-JP" sz="2400" dirty="0" smtClean="0"/>
              <a:t>)</a:t>
            </a:r>
            <a:r>
              <a:rPr lang="ja-JP" altLang="en-US" sz="2400" dirty="0" smtClean="0"/>
              <a:t>をターゲットとした光学素子開発</a:t>
            </a:r>
            <a:endParaRPr kumimoji="1" lang="en-US" altLang="ja-JP" sz="2400" dirty="0" smtClean="0"/>
          </a:p>
          <a:p>
            <a:endParaRPr lang="en-US" altLang="ja-JP" sz="2400" dirty="0" smtClean="0"/>
          </a:p>
          <a:p>
            <a:r>
              <a:rPr lang="ja-JP" altLang="en-US" sz="2400" dirty="0" smtClean="0"/>
              <a:t>モスアイ反射防止構造を用いた高効率光学素子開発</a:t>
            </a:r>
            <a:endParaRPr lang="en-US" altLang="ja-JP" sz="2400" dirty="0" smtClean="0"/>
          </a:p>
          <a:p>
            <a:pPr lvl="1"/>
            <a:r>
              <a:rPr lang="en-US" altLang="ja-JP" sz="2000" dirty="0" smtClean="0"/>
              <a:t>TAO/MIMIZUKU</a:t>
            </a:r>
            <a:r>
              <a:rPr lang="ja-JP" altLang="en-US" sz="2000" dirty="0" smtClean="0"/>
              <a:t>搭載にむけた開発</a:t>
            </a:r>
            <a:endParaRPr lang="en-US" altLang="ja-JP" sz="2000" dirty="0" smtClean="0"/>
          </a:p>
          <a:p>
            <a:pPr lvl="1"/>
            <a:r>
              <a:rPr kumimoji="1" lang="ja-JP" altLang="en-US" sz="2000" dirty="0" smtClean="0"/>
              <a:t>モスアイレンズ</a:t>
            </a:r>
            <a:endParaRPr kumimoji="1" lang="en-US" altLang="ja-JP" sz="2000" dirty="0" smtClean="0"/>
          </a:p>
          <a:p>
            <a:pPr lvl="1"/>
            <a:r>
              <a:rPr lang="ja-JP" altLang="en-US" sz="2000" dirty="0" smtClean="0"/>
              <a:t>モスアイグリズム</a:t>
            </a:r>
            <a:endParaRPr lang="en-US" altLang="ja-JP" sz="2000" dirty="0" smtClean="0"/>
          </a:p>
          <a:p>
            <a:pPr lvl="1"/>
            <a:endParaRPr lang="en-US" altLang="ja-JP" sz="2000" dirty="0" smtClean="0"/>
          </a:p>
          <a:p>
            <a:r>
              <a:rPr lang="en-US" altLang="ja-JP" sz="2400" dirty="0" smtClean="0"/>
              <a:t>30</a:t>
            </a:r>
            <a:r>
              <a:rPr lang="ja-JP" altLang="en-US" sz="2400" dirty="0" smtClean="0"/>
              <a:t>ミクロン帯金属メッシュフィルター</a:t>
            </a:r>
            <a:endParaRPr lang="en-US" altLang="ja-JP" sz="2400" dirty="0" smtClean="0"/>
          </a:p>
          <a:p>
            <a:pPr lvl="1"/>
            <a:r>
              <a:rPr lang="en-US" altLang="ja-JP" sz="2000" dirty="0" err="1" smtClean="0"/>
              <a:t>miniTAO</a:t>
            </a:r>
            <a:r>
              <a:rPr lang="en-US" altLang="ja-JP" sz="2000" dirty="0" smtClean="0"/>
              <a:t>/MAX38</a:t>
            </a:r>
            <a:r>
              <a:rPr lang="ja-JP" altLang="en-US" sz="2000" dirty="0" smtClean="0"/>
              <a:t>で活躍するメッシュフィルター</a:t>
            </a:r>
            <a:endParaRPr lang="en-US" altLang="ja-JP" sz="2000" dirty="0" smtClean="0"/>
          </a:p>
          <a:p>
            <a:pPr lvl="1"/>
            <a:r>
              <a:rPr lang="en-US" altLang="ja-JP" sz="2000" dirty="0" smtClean="0"/>
              <a:t>SPICA</a:t>
            </a:r>
            <a:r>
              <a:rPr lang="ja-JP" altLang="en-US" sz="2000" dirty="0" smtClean="0"/>
              <a:t>等衛星搭載に向けたメンブレンメッシュフィルター</a:t>
            </a:r>
            <a:endParaRPr lang="en-US" altLang="ja-JP" sz="2000" dirty="0" smtClean="0"/>
          </a:p>
          <a:p>
            <a:endParaRPr kumimoji="1" lang="ja-JP" altLang="en-US" sz="1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中間赤外線天文学</a:t>
            </a:r>
            <a:endParaRPr kumimoji="1" lang="ja-JP" altLang="en-US" dirty="0"/>
          </a:p>
        </p:txBody>
      </p:sp>
      <p:sp>
        <p:nvSpPr>
          <p:cNvPr id="5" name="コンテンツ プレースホルダ 4"/>
          <p:cNvSpPr>
            <a:spLocks noGrp="1"/>
          </p:cNvSpPr>
          <p:nvPr>
            <p:ph idx="1"/>
          </p:nvPr>
        </p:nvSpPr>
        <p:spPr>
          <a:xfrm>
            <a:off x="457200" y="1600201"/>
            <a:ext cx="8229600" cy="2332856"/>
          </a:xfrm>
        </p:spPr>
        <p:txBody>
          <a:bodyPr>
            <a:normAutofit fontScale="77500" lnSpcReduction="20000"/>
          </a:bodyPr>
          <a:lstStyle/>
          <a:p>
            <a:pPr>
              <a:buNone/>
            </a:pPr>
            <a:r>
              <a:rPr kumimoji="1" lang="ja-JP" altLang="en-US" dirty="0" smtClean="0"/>
              <a:t>中間赤外線天文学</a:t>
            </a:r>
            <a:endParaRPr kumimoji="1" lang="en-US" altLang="ja-JP" dirty="0" smtClean="0"/>
          </a:p>
          <a:p>
            <a:r>
              <a:rPr lang="ja-JP" altLang="en-US" dirty="0" smtClean="0"/>
              <a:t>波長 </a:t>
            </a:r>
            <a:r>
              <a:rPr lang="en-US" altLang="ja-JP" dirty="0" smtClean="0"/>
              <a:t>: 5—40μm</a:t>
            </a:r>
          </a:p>
          <a:p>
            <a:r>
              <a:rPr lang="ja-JP" altLang="en-US" dirty="0" smtClean="0"/>
              <a:t>宇宙の固体微粒子の形成・進化の理解</a:t>
            </a:r>
            <a:endParaRPr lang="en-US" altLang="ja-JP" dirty="0" smtClean="0"/>
          </a:p>
          <a:p>
            <a:pPr lvl="1"/>
            <a:r>
              <a:rPr lang="ja-JP" altLang="en-US" dirty="0" smtClean="0"/>
              <a:t>星の最期に生まれる過程</a:t>
            </a:r>
            <a:endParaRPr lang="en-US" altLang="ja-JP" dirty="0" smtClean="0"/>
          </a:p>
          <a:p>
            <a:pPr lvl="1"/>
            <a:r>
              <a:rPr lang="ja-JP" altLang="en-US" dirty="0" smtClean="0"/>
              <a:t>惑星に成長していく過程</a:t>
            </a:r>
            <a:endParaRPr lang="en-US" altLang="ja-JP" dirty="0" smtClean="0"/>
          </a:p>
          <a:p>
            <a:pPr lvl="1"/>
            <a:r>
              <a:rPr lang="ja-JP" altLang="en-US" dirty="0" smtClean="0"/>
              <a:t>宇宙空間での物質の輪廻</a:t>
            </a:r>
            <a:endParaRPr lang="en-US" altLang="ja-JP" dirty="0" smtClean="0"/>
          </a:p>
        </p:txBody>
      </p:sp>
      <p:pic>
        <p:nvPicPr>
          <p:cNvPr id="1026" name="Picture 2"/>
          <p:cNvPicPr>
            <a:picLocks noChangeAspect="1" noChangeArrowheads="1"/>
          </p:cNvPicPr>
          <p:nvPr/>
        </p:nvPicPr>
        <p:blipFill>
          <a:blip r:embed="rId2" cstate="print"/>
          <a:srcRect r="50000"/>
          <a:stretch>
            <a:fillRect/>
          </a:stretch>
        </p:blipFill>
        <p:spPr bwMode="auto">
          <a:xfrm>
            <a:off x="3199418" y="3768045"/>
            <a:ext cx="2472469" cy="2463389"/>
          </a:xfrm>
          <a:prstGeom prst="rect">
            <a:avLst/>
          </a:prstGeom>
          <a:noFill/>
          <a:ln w="9525">
            <a:noFill/>
            <a:miter lim="800000"/>
            <a:headEnd/>
            <a:tailEnd/>
          </a:ln>
        </p:spPr>
      </p:pic>
      <p:sp>
        <p:nvSpPr>
          <p:cNvPr id="6" name="テキスト ボックス 5"/>
          <p:cNvSpPr txBox="1"/>
          <p:nvPr/>
        </p:nvSpPr>
        <p:spPr>
          <a:xfrm>
            <a:off x="2988582" y="6261062"/>
            <a:ext cx="2919774" cy="584775"/>
          </a:xfrm>
          <a:prstGeom prst="rect">
            <a:avLst/>
          </a:prstGeom>
          <a:noFill/>
        </p:spPr>
        <p:txBody>
          <a:bodyPr wrap="none" rtlCol="0">
            <a:spAutoFit/>
          </a:bodyPr>
          <a:lstStyle/>
          <a:p>
            <a:r>
              <a:rPr lang="ja-JP" altLang="en-US" sz="1600" dirty="0" smtClean="0">
                <a:solidFill>
                  <a:schemeClr val="bg1"/>
                </a:solidFill>
              </a:rPr>
              <a:t>惑星の材料となるダスト円盤</a:t>
            </a:r>
            <a:endParaRPr kumimoji="1" lang="en-US" altLang="ja-JP" sz="1600" dirty="0" smtClean="0">
              <a:solidFill>
                <a:schemeClr val="bg1"/>
              </a:solidFill>
            </a:endParaRPr>
          </a:p>
          <a:p>
            <a:r>
              <a:rPr lang="en-US" altLang="ja-JP" sz="1600" dirty="0" smtClean="0">
                <a:solidFill>
                  <a:schemeClr val="bg1"/>
                </a:solidFill>
              </a:rPr>
              <a:t>(HD142527; Fujiwara et al. 2006)</a:t>
            </a:r>
            <a:endParaRPr kumimoji="1" lang="ja-JP" altLang="en-US" sz="1600" dirty="0">
              <a:solidFill>
                <a:schemeClr val="bg1"/>
              </a:solidFill>
            </a:endParaRPr>
          </a:p>
        </p:txBody>
      </p:sp>
      <p:sp>
        <p:nvSpPr>
          <p:cNvPr id="7" name="テキスト ボックス 6"/>
          <p:cNvSpPr txBox="1"/>
          <p:nvPr/>
        </p:nvSpPr>
        <p:spPr>
          <a:xfrm>
            <a:off x="209565" y="6257819"/>
            <a:ext cx="2857962" cy="584775"/>
          </a:xfrm>
          <a:prstGeom prst="rect">
            <a:avLst/>
          </a:prstGeom>
          <a:noFill/>
        </p:spPr>
        <p:txBody>
          <a:bodyPr wrap="none" rtlCol="0">
            <a:spAutoFit/>
          </a:bodyPr>
          <a:lstStyle/>
          <a:p>
            <a:r>
              <a:rPr lang="ja-JP" altLang="en-US" sz="1600" dirty="0" smtClean="0">
                <a:solidFill>
                  <a:schemeClr val="bg1"/>
                </a:solidFill>
              </a:rPr>
              <a:t>星から</a:t>
            </a:r>
            <a:r>
              <a:rPr kumimoji="1" lang="ja-JP" altLang="en-US" sz="1600" dirty="0" smtClean="0">
                <a:solidFill>
                  <a:schemeClr val="bg1"/>
                </a:solidFill>
              </a:rPr>
              <a:t>生まれたダスト</a:t>
            </a:r>
            <a:endParaRPr kumimoji="1" lang="en-US" altLang="ja-JP" sz="1600" dirty="0" smtClean="0">
              <a:solidFill>
                <a:schemeClr val="bg1"/>
              </a:solidFill>
            </a:endParaRPr>
          </a:p>
          <a:p>
            <a:r>
              <a:rPr kumimoji="1" lang="en-US" altLang="ja-JP" sz="1600" dirty="0" smtClean="0">
                <a:solidFill>
                  <a:schemeClr val="bg1"/>
                </a:solidFill>
              </a:rPr>
              <a:t>(AGB</a:t>
            </a:r>
            <a:r>
              <a:rPr kumimoji="1" lang="ja-JP" altLang="en-US" sz="1600" dirty="0" smtClean="0">
                <a:solidFill>
                  <a:schemeClr val="bg1"/>
                </a:solidFill>
              </a:rPr>
              <a:t>星 </a:t>
            </a:r>
            <a:r>
              <a:rPr kumimoji="1" lang="en-US" altLang="ja-JP" sz="1600" dirty="0" smtClean="0">
                <a:solidFill>
                  <a:schemeClr val="bg1"/>
                </a:solidFill>
              </a:rPr>
              <a:t>U Ant; </a:t>
            </a:r>
            <a:r>
              <a:rPr kumimoji="1" lang="en-US" altLang="ja-JP" sz="1600" dirty="0" err="1" smtClean="0">
                <a:solidFill>
                  <a:schemeClr val="bg1"/>
                </a:solidFill>
              </a:rPr>
              <a:t>Arimatsu</a:t>
            </a:r>
            <a:r>
              <a:rPr kumimoji="1" lang="en-US" altLang="ja-JP" sz="1600" dirty="0" smtClean="0">
                <a:solidFill>
                  <a:schemeClr val="bg1"/>
                </a:solidFill>
              </a:rPr>
              <a:t> + 2011)</a:t>
            </a:r>
            <a:endParaRPr kumimoji="1" lang="ja-JP" altLang="en-US" sz="1600" dirty="0">
              <a:solidFill>
                <a:schemeClr val="bg1"/>
              </a:solidFill>
            </a:endParaRPr>
          </a:p>
        </p:txBody>
      </p:sp>
      <p:grpSp>
        <p:nvGrpSpPr>
          <p:cNvPr id="29" name="グループ化 28"/>
          <p:cNvGrpSpPr/>
          <p:nvPr/>
        </p:nvGrpSpPr>
        <p:grpSpPr>
          <a:xfrm>
            <a:off x="5724127" y="3234462"/>
            <a:ext cx="3384377" cy="3587625"/>
            <a:chOff x="5642827" y="3234462"/>
            <a:chExt cx="3384377" cy="3587625"/>
          </a:xfrm>
        </p:grpSpPr>
        <p:pic>
          <p:nvPicPr>
            <p:cNvPr id="3" name="Picture 2"/>
            <p:cNvPicPr>
              <a:picLocks noChangeAspect="1" noChangeArrowheads="1"/>
            </p:cNvPicPr>
            <p:nvPr/>
          </p:nvPicPr>
          <p:blipFill>
            <a:blip r:embed="rId3" cstate="print"/>
            <a:srcRect l="-4651" b="-15267"/>
            <a:stretch>
              <a:fillRect/>
            </a:stretch>
          </p:blipFill>
          <p:spPr bwMode="auto">
            <a:xfrm>
              <a:off x="5724128" y="3306470"/>
              <a:ext cx="3240360" cy="2952328"/>
            </a:xfrm>
            <a:prstGeom prst="rect">
              <a:avLst/>
            </a:prstGeom>
            <a:solidFill>
              <a:schemeClr val="bg1"/>
            </a:solidFill>
            <a:ln w="9525">
              <a:noFill/>
              <a:miter lim="800000"/>
              <a:headEnd/>
              <a:tailEnd/>
            </a:ln>
          </p:spPr>
        </p:pic>
        <p:sp>
          <p:nvSpPr>
            <p:cNvPr id="14" name="テキスト ボックス 13"/>
            <p:cNvSpPr txBox="1"/>
            <p:nvPr/>
          </p:nvSpPr>
          <p:spPr>
            <a:xfrm>
              <a:off x="5700331" y="6237312"/>
              <a:ext cx="3326873" cy="584775"/>
            </a:xfrm>
            <a:prstGeom prst="rect">
              <a:avLst/>
            </a:prstGeom>
            <a:noFill/>
          </p:spPr>
          <p:txBody>
            <a:bodyPr wrap="none" rtlCol="0">
              <a:spAutoFit/>
            </a:bodyPr>
            <a:lstStyle/>
            <a:p>
              <a:r>
                <a:rPr lang="ja-JP" altLang="en-US" sz="1600" dirty="0" smtClean="0">
                  <a:solidFill>
                    <a:schemeClr val="bg1"/>
                  </a:solidFill>
                </a:rPr>
                <a:t>ダストの化学組成探査例</a:t>
              </a:r>
              <a:endParaRPr lang="en-US" altLang="ja-JP" sz="1600" dirty="0" smtClean="0">
                <a:solidFill>
                  <a:schemeClr val="bg1"/>
                </a:solidFill>
              </a:endParaRPr>
            </a:p>
            <a:p>
              <a:r>
                <a:rPr lang="en-US" altLang="ja-JP" sz="1600" dirty="0" smtClean="0">
                  <a:solidFill>
                    <a:schemeClr val="bg1"/>
                  </a:solidFill>
                </a:rPr>
                <a:t>(AGB</a:t>
              </a:r>
              <a:r>
                <a:rPr lang="ja-JP" altLang="en-US" sz="1600" dirty="0" smtClean="0">
                  <a:solidFill>
                    <a:schemeClr val="bg1"/>
                  </a:solidFill>
                </a:rPr>
                <a:t>星 </a:t>
              </a:r>
              <a:r>
                <a:rPr lang="en-US" altLang="ja-JP" sz="1600" dirty="0" smtClean="0">
                  <a:solidFill>
                    <a:schemeClr val="bg1"/>
                  </a:solidFill>
                </a:rPr>
                <a:t>CSS553; Smolders et al. 2012)</a:t>
              </a:r>
              <a:endParaRPr kumimoji="1" lang="ja-JP" altLang="en-US" sz="1600" dirty="0">
                <a:solidFill>
                  <a:schemeClr val="bg1"/>
                </a:solidFill>
              </a:endParaRPr>
            </a:p>
          </p:txBody>
        </p:sp>
        <p:sp>
          <p:nvSpPr>
            <p:cNvPr id="16" name="テキスト ボックス 15"/>
            <p:cNvSpPr txBox="1"/>
            <p:nvPr/>
          </p:nvSpPr>
          <p:spPr>
            <a:xfrm>
              <a:off x="6372200" y="5745450"/>
              <a:ext cx="418704" cy="369332"/>
            </a:xfrm>
            <a:prstGeom prst="rect">
              <a:avLst/>
            </a:prstGeom>
            <a:noFill/>
          </p:spPr>
          <p:txBody>
            <a:bodyPr wrap="none" rtlCol="0">
              <a:spAutoFit/>
            </a:bodyPr>
            <a:lstStyle/>
            <a:p>
              <a:r>
                <a:rPr lang="en-US" altLang="ja-JP" dirty="0" smtClean="0"/>
                <a:t>10</a:t>
              </a:r>
              <a:endParaRPr kumimoji="1" lang="ja-JP" altLang="en-US" dirty="0"/>
            </a:p>
          </p:txBody>
        </p:sp>
        <p:sp>
          <p:nvSpPr>
            <p:cNvPr id="17" name="テキスト ボックス 16"/>
            <p:cNvSpPr txBox="1"/>
            <p:nvPr/>
          </p:nvSpPr>
          <p:spPr>
            <a:xfrm>
              <a:off x="8041728" y="5754742"/>
              <a:ext cx="418704" cy="369332"/>
            </a:xfrm>
            <a:prstGeom prst="rect">
              <a:avLst/>
            </a:prstGeom>
            <a:noFill/>
          </p:spPr>
          <p:txBody>
            <a:bodyPr wrap="none" rtlCol="0">
              <a:spAutoFit/>
            </a:bodyPr>
            <a:lstStyle/>
            <a:p>
              <a:r>
                <a:rPr lang="en-US" altLang="ja-JP" dirty="0" smtClean="0"/>
                <a:t>30</a:t>
              </a:r>
              <a:endParaRPr kumimoji="1" lang="ja-JP" altLang="en-US" dirty="0"/>
            </a:p>
          </p:txBody>
        </p:sp>
        <p:sp>
          <p:nvSpPr>
            <p:cNvPr id="18" name="テキスト ボックス 17"/>
            <p:cNvSpPr txBox="1"/>
            <p:nvPr/>
          </p:nvSpPr>
          <p:spPr>
            <a:xfrm>
              <a:off x="7249640" y="5754742"/>
              <a:ext cx="418704" cy="369332"/>
            </a:xfrm>
            <a:prstGeom prst="rect">
              <a:avLst/>
            </a:prstGeom>
            <a:noFill/>
          </p:spPr>
          <p:txBody>
            <a:bodyPr wrap="none" rtlCol="0">
              <a:spAutoFit/>
            </a:bodyPr>
            <a:lstStyle/>
            <a:p>
              <a:r>
                <a:rPr lang="en-US" altLang="ja-JP" dirty="0" smtClean="0"/>
                <a:t>20</a:t>
              </a:r>
              <a:endParaRPr kumimoji="1" lang="ja-JP" altLang="en-US" dirty="0"/>
            </a:p>
          </p:txBody>
        </p:sp>
        <p:sp>
          <p:nvSpPr>
            <p:cNvPr id="21" name="テキスト ボックス 20"/>
            <p:cNvSpPr txBox="1"/>
            <p:nvPr/>
          </p:nvSpPr>
          <p:spPr>
            <a:xfrm>
              <a:off x="6948264" y="5970766"/>
              <a:ext cx="1042273" cy="338554"/>
            </a:xfrm>
            <a:prstGeom prst="rect">
              <a:avLst/>
            </a:prstGeom>
            <a:noFill/>
          </p:spPr>
          <p:txBody>
            <a:bodyPr wrap="none" rtlCol="0">
              <a:spAutoFit/>
            </a:bodyPr>
            <a:lstStyle/>
            <a:p>
              <a:r>
                <a:rPr kumimoji="1" lang="ja-JP" altLang="en-US" sz="1600" dirty="0" smtClean="0"/>
                <a:t>波長 </a:t>
              </a:r>
              <a:r>
                <a:rPr kumimoji="1" lang="en-US" altLang="ja-JP" sz="1600" dirty="0" smtClean="0"/>
                <a:t>(</a:t>
              </a:r>
              <a:r>
                <a:rPr kumimoji="1" lang="en-US" altLang="ja-JP" sz="1600" dirty="0" err="1" smtClean="0"/>
                <a:t>μm</a:t>
              </a:r>
              <a:r>
                <a:rPr kumimoji="1" lang="en-US" altLang="ja-JP" sz="1600" dirty="0" smtClean="0"/>
                <a:t>)</a:t>
              </a:r>
              <a:endParaRPr kumimoji="1" lang="ja-JP" altLang="en-US" sz="1600" dirty="0"/>
            </a:p>
          </p:txBody>
        </p:sp>
        <p:sp>
          <p:nvSpPr>
            <p:cNvPr id="23" name="正方形/長方形 22"/>
            <p:cNvSpPr/>
            <p:nvPr/>
          </p:nvSpPr>
          <p:spPr>
            <a:xfrm>
              <a:off x="5760511" y="3330220"/>
              <a:ext cx="360040" cy="259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rot="16200000">
              <a:off x="4850302" y="4454138"/>
              <a:ext cx="1954381" cy="369332"/>
            </a:xfrm>
            <a:prstGeom prst="rect">
              <a:avLst/>
            </a:prstGeom>
            <a:noFill/>
          </p:spPr>
          <p:txBody>
            <a:bodyPr wrap="none" rtlCol="0">
              <a:spAutoFit/>
            </a:bodyPr>
            <a:lstStyle/>
            <a:p>
              <a:r>
                <a:rPr lang="ja-JP" altLang="en-US" dirty="0" smtClean="0"/>
                <a:t>フラックス密度</a:t>
              </a:r>
              <a:r>
                <a:rPr kumimoji="1" lang="en-US" altLang="ja-JP" dirty="0" smtClean="0"/>
                <a:t> (Jy)</a:t>
              </a:r>
              <a:endParaRPr kumimoji="1" lang="ja-JP" altLang="en-US" dirty="0"/>
            </a:p>
          </p:txBody>
        </p:sp>
        <p:sp>
          <p:nvSpPr>
            <p:cNvPr id="24" name="テキスト ボックス 23"/>
            <p:cNvSpPr txBox="1"/>
            <p:nvPr/>
          </p:nvSpPr>
          <p:spPr>
            <a:xfrm>
              <a:off x="5868144" y="3234462"/>
              <a:ext cx="301686" cy="369332"/>
            </a:xfrm>
            <a:prstGeom prst="rect">
              <a:avLst/>
            </a:prstGeom>
            <a:noFill/>
          </p:spPr>
          <p:txBody>
            <a:bodyPr wrap="none" rtlCol="0">
              <a:spAutoFit/>
            </a:bodyPr>
            <a:lstStyle/>
            <a:p>
              <a:r>
                <a:rPr kumimoji="1" lang="en-US" altLang="ja-JP" dirty="0" smtClean="0"/>
                <a:t>3</a:t>
              </a:r>
              <a:endParaRPr kumimoji="1" lang="ja-JP" altLang="en-US" dirty="0"/>
            </a:p>
          </p:txBody>
        </p:sp>
        <p:sp>
          <p:nvSpPr>
            <p:cNvPr id="25" name="テキスト ボックス 24"/>
            <p:cNvSpPr txBox="1"/>
            <p:nvPr/>
          </p:nvSpPr>
          <p:spPr>
            <a:xfrm>
              <a:off x="5868144" y="4026550"/>
              <a:ext cx="301686" cy="369332"/>
            </a:xfrm>
            <a:prstGeom prst="rect">
              <a:avLst/>
            </a:prstGeom>
            <a:noFill/>
          </p:spPr>
          <p:txBody>
            <a:bodyPr wrap="none" rtlCol="0">
              <a:spAutoFit/>
            </a:bodyPr>
            <a:lstStyle/>
            <a:p>
              <a:r>
                <a:rPr lang="en-US" altLang="ja-JP" dirty="0" smtClean="0"/>
                <a:t>2</a:t>
              </a:r>
              <a:endParaRPr kumimoji="1" lang="ja-JP" altLang="en-US" dirty="0"/>
            </a:p>
          </p:txBody>
        </p:sp>
        <p:sp>
          <p:nvSpPr>
            <p:cNvPr id="26" name="テキスト ボックス 25"/>
            <p:cNvSpPr txBox="1"/>
            <p:nvPr/>
          </p:nvSpPr>
          <p:spPr>
            <a:xfrm>
              <a:off x="5868144" y="4818638"/>
              <a:ext cx="301686" cy="369332"/>
            </a:xfrm>
            <a:prstGeom prst="rect">
              <a:avLst/>
            </a:prstGeom>
            <a:noFill/>
          </p:spPr>
          <p:txBody>
            <a:bodyPr wrap="none" rtlCol="0">
              <a:spAutoFit/>
            </a:bodyPr>
            <a:lstStyle/>
            <a:p>
              <a:r>
                <a:rPr lang="en-US" altLang="ja-JP" dirty="0" smtClean="0"/>
                <a:t>1</a:t>
              </a:r>
              <a:endParaRPr kumimoji="1" lang="ja-JP" altLang="en-US" dirty="0"/>
            </a:p>
          </p:txBody>
        </p:sp>
        <p:sp>
          <p:nvSpPr>
            <p:cNvPr id="28" name="テキスト ボックス 27"/>
            <p:cNvSpPr txBox="1"/>
            <p:nvPr/>
          </p:nvSpPr>
          <p:spPr>
            <a:xfrm>
              <a:off x="7279217" y="3410371"/>
              <a:ext cx="1581459" cy="1600438"/>
            </a:xfrm>
            <a:prstGeom prst="rect">
              <a:avLst/>
            </a:prstGeom>
            <a:solidFill>
              <a:schemeClr val="bg1"/>
            </a:solidFill>
            <a:ln>
              <a:solidFill>
                <a:schemeClr val="tx1"/>
              </a:solidFill>
            </a:ln>
          </p:spPr>
          <p:txBody>
            <a:bodyPr wrap="none" rtlCol="0">
              <a:spAutoFit/>
            </a:bodyPr>
            <a:lstStyle/>
            <a:p>
              <a:r>
                <a:rPr lang="ja-JP" altLang="en-US" sz="1400" dirty="0" smtClean="0"/>
                <a:t>黒</a:t>
              </a:r>
              <a:r>
                <a:rPr lang="en-US" altLang="ja-JP" sz="1400" dirty="0" smtClean="0"/>
                <a:t>: </a:t>
              </a:r>
              <a:r>
                <a:rPr lang="ja-JP" altLang="en-US" sz="1400" dirty="0" smtClean="0"/>
                <a:t>観測</a:t>
              </a:r>
              <a:endParaRPr lang="en-US" altLang="ja-JP" sz="1400" dirty="0" smtClean="0"/>
            </a:p>
            <a:p>
              <a:r>
                <a:rPr lang="ja-JP" altLang="en-US" sz="1400" dirty="0" smtClean="0">
                  <a:solidFill>
                    <a:schemeClr val="tx2"/>
                  </a:solidFill>
                </a:rPr>
                <a:t>紺</a:t>
              </a:r>
              <a:r>
                <a:rPr lang="en-US" altLang="ja-JP" sz="1400" dirty="0" smtClean="0">
                  <a:solidFill>
                    <a:schemeClr val="tx2"/>
                  </a:solidFill>
                </a:rPr>
                <a:t>: </a:t>
              </a:r>
              <a:r>
                <a:rPr lang="ja-JP" altLang="en-US" sz="1400" dirty="0" smtClean="0">
                  <a:solidFill>
                    <a:schemeClr val="tx2"/>
                  </a:solidFill>
                </a:rPr>
                <a:t>モデル</a:t>
              </a:r>
              <a:endParaRPr lang="en-US" altLang="ja-JP" sz="1400" dirty="0" smtClean="0">
                <a:solidFill>
                  <a:schemeClr val="tx2"/>
                </a:solidFill>
              </a:endParaRPr>
            </a:p>
            <a:p>
              <a:r>
                <a:rPr kumimoji="1" lang="ja-JP" altLang="en-US" sz="1400" dirty="0" smtClean="0">
                  <a:solidFill>
                    <a:srgbClr val="FF0000"/>
                  </a:solidFill>
                </a:rPr>
                <a:t>　赤</a:t>
              </a:r>
              <a:r>
                <a:rPr kumimoji="1" lang="en-US" altLang="ja-JP" sz="1400" dirty="0" smtClean="0">
                  <a:solidFill>
                    <a:srgbClr val="FF0000"/>
                  </a:solidFill>
                </a:rPr>
                <a:t>: </a:t>
              </a:r>
              <a:r>
                <a:rPr lang="en-US" altLang="ja-JP" sz="1400" dirty="0" smtClean="0">
                  <a:solidFill>
                    <a:srgbClr val="FF0000"/>
                  </a:solidFill>
                </a:rPr>
                <a:t>MgFeSiO</a:t>
              </a:r>
              <a:r>
                <a:rPr lang="en-US" altLang="ja-JP" sz="1400" baseline="-25000" dirty="0" smtClean="0">
                  <a:solidFill>
                    <a:srgbClr val="FF0000"/>
                  </a:solidFill>
                </a:rPr>
                <a:t>4</a:t>
              </a:r>
              <a:endParaRPr kumimoji="1" lang="en-US" altLang="ja-JP" sz="1400" dirty="0" smtClean="0">
                <a:solidFill>
                  <a:srgbClr val="FF0000"/>
                </a:solidFill>
              </a:endParaRPr>
            </a:p>
            <a:p>
              <a:r>
                <a:rPr lang="ja-JP" altLang="en-US" sz="1400" dirty="0" smtClean="0">
                  <a:solidFill>
                    <a:schemeClr val="tx2">
                      <a:lumMod val="60000"/>
                      <a:lumOff val="40000"/>
                    </a:schemeClr>
                  </a:solidFill>
                </a:rPr>
                <a:t>　青</a:t>
              </a:r>
              <a:r>
                <a:rPr lang="en-US" altLang="ja-JP" sz="1400" dirty="0" smtClean="0">
                  <a:solidFill>
                    <a:schemeClr val="tx2">
                      <a:lumMod val="60000"/>
                      <a:lumOff val="40000"/>
                    </a:schemeClr>
                  </a:solidFill>
                </a:rPr>
                <a:t>: CaAlSiO</a:t>
              </a:r>
              <a:r>
                <a:rPr lang="en-US" altLang="ja-JP" sz="1400" baseline="-25000" dirty="0" smtClean="0">
                  <a:solidFill>
                    <a:schemeClr val="tx2">
                      <a:lumMod val="60000"/>
                      <a:lumOff val="40000"/>
                    </a:schemeClr>
                  </a:solidFill>
                </a:rPr>
                <a:t>7</a:t>
              </a:r>
            </a:p>
            <a:p>
              <a:r>
                <a:rPr lang="ja-JP" altLang="en-US" sz="1400" dirty="0" smtClean="0">
                  <a:solidFill>
                    <a:srgbClr val="7030A0"/>
                  </a:solidFill>
                </a:rPr>
                <a:t>　紫</a:t>
              </a:r>
              <a:r>
                <a:rPr lang="en-US" altLang="ja-JP" sz="1400" dirty="0" smtClean="0">
                  <a:solidFill>
                    <a:srgbClr val="7030A0"/>
                  </a:solidFill>
                </a:rPr>
                <a:t>: Al</a:t>
              </a:r>
              <a:r>
                <a:rPr lang="en-US" altLang="ja-JP" sz="1400" baseline="-25000" dirty="0" smtClean="0">
                  <a:solidFill>
                    <a:srgbClr val="7030A0"/>
                  </a:solidFill>
                </a:rPr>
                <a:t>2</a:t>
              </a:r>
              <a:r>
                <a:rPr lang="en-US" altLang="ja-JP" sz="1400" dirty="0" smtClean="0">
                  <a:solidFill>
                    <a:srgbClr val="7030A0"/>
                  </a:solidFill>
                </a:rPr>
                <a:t>O</a:t>
              </a:r>
              <a:r>
                <a:rPr lang="en-US" altLang="ja-JP" sz="1400" baseline="-25000" dirty="0" smtClean="0">
                  <a:solidFill>
                    <a:srgbClr val="7030A0"/>
                  </a:solidFill>
                </a:rPr>
                <a:t>3</a:t>
              </a:r>
              <a:endParaRPr lang="en-US" altLang="ja-JP" sz="1400" dirty="0" smtClean="0">
                <a:solidFill>
                  <a:srgbClr val="7030A0"/>
                </a:solidFill>
              </a:endParaRPr>
            </a:p>
            <a:p>
              <a:r>
                <a:rPr kumimoji="1" lang="ja-JP" altLang="en-US" sz="1400" dirty="0" smtClean="0">
                  <a:solidFill>
                    <a:schemeClr val="accent3">
                      <a:lumMod val="75000"/>
                    </a:schemeClr>
                  </a:solidFill>
                </a:rPr>
                <a:t>　緑</a:t>
              </a:r>
              <a:r>
                <a:rPr kumimoji="1" lang="en-US" altLang="ja-JP" sz="1400" dirty="0" smtClean="0">
                  <a:solidFill>
                    <a:schemeClr val="accent3">
                      <a:lumMod val="75000"/>
                    </a:schemeClr>
                  </a:solidFill>
                </a:rPr>
                <a:t>: MgAl</a:t>
              </a:r>
              <a:r>
                <a:rPr kumimoji="1" lang="en-US" altLang="ja-JP" sz="1400" baseline="-25000" dirty="0" smtClean="0">
                  <a:solidFill>
                    <a:schemeClr val="accent3">
                      <a:lumMod val="75000"/>
                    </a:schemeClr>
                  </a:solidFill>
                </a:rPr>
                <a:t>2</a:t>
              </a:r>
              <a:r>
                <a:rPr kumimoji="1" lang="en-US" altLang="ja-JP" sz="1400" dirty="0" smtClean="0">
                  <a:solidFill>
                    <a:schemeClr val="accent3">
                      <a:lumMod val="75000"/>
                    </a:schemeClr>
                  </a:solidFill>
                </a:rPr>
                <a:t>O</a:t>
              </a:r>
              <a:r>
                <a:rPr kumimoji="1" lang="en-US" altLang="ja-JP" sz="1400" baseline="-25000" dirty="0" smtClean="0">
                  <a:solidFill>
                    <a:schemeClr val="accent3">
                      <a:lumMod val="75000"/>
                    </a:schemeClr>
                  </a:solidFill>
                </a:rPr>
                <a:t>7</a:t>
              </a:r>
            </a:p>
            <a:p>
              <a:r>
                <a:rPr lang="ja-JP" altLang="en-US" sz="1400" dirty="0" smtClean="0">
                  <a:solidFill>
                    <a:schemeClr val="bg2">
                      <a:lumMod val="25000"/>
                    </a:schemeClr>
                  </a:solidFill>
                </a:rPr>
                <a:t>　濃緑</a:t>
              </a:r>
              <a:r>
                <a:rPr lang="en-US" altLang="ja-JP" sz="1400" dirty="0" smtClean="0">
                  <a:solidFill>
                    <a:schemeClr val="bg2">
                      <a:lumMod val="25000"/>
                    </a:schemeClr>
                  </a:solidFill>
                </a:rPr>
                <a:t>: Mg</a:t>
              </a:r>
              <a:r>
                <a:rPr lang="en-US" altLang="ja-JP" sz="1400" baseline="-25000" dirty="0" smtClean="0">
                  <a:solidFill>
                    <a:schemeClr val="bg2">
                      <a:lumMod val="25000"/>
                    </a:schemeClr>
                  </a:solidFill>
                </a:rPr>
                <a:t>0.1</a:t>
              </a:r>
              <a:r>
                <a:rPr lang="en-US" altLang="ja-JP" sz="1400" dirty="0" smtClean="0">
                  <a:solidFill>
                    <a:schemeClr val="bg2">
                      <a:lumMod val="25000"/>
                    </a:schemeClr>
                  </a:solidFill>
                </a:rPr>
                <a:t>Fe</a:t>
              </a:r>
              <a:r>
                <a:rPr lang="en-US" altLang="ja-JP" sz="1400" baseline="-25000" dirty="0" smtClean="0">
                  <a:solidFill>
                    <a:schemeClr val="bg2">
                      <a:lumMod val="25000"/>
                    </a:schemeClr>
                  </a:solidFill>
                </a:rPr>
                <a:t>0.9</a:t>
              </a:r>
              <a:r>
                <a:rPr lang="en-US" altLang="ja-JP" sz="1400" dirty="0" smtClean="0">
                  <a:solidFill>
                    <a:schemeClr val="bg2">
                      <a:lumMod val="25000"/>
                    </a:schemeClr>
                  </a:solidFill>
                </a:rPr>
                <a:t>O</a:t>
              </a:r>
              <a:endParaRPr kumimoji="1" lang="ja-JP" altLang="en-US" sz="1400" dirty="0">
                <a:solidFill>
                  <a:schemeClr val="bg2">
                    <a:lumMod val="25000"/>
                  </a:schemeClr>
                </a:solidFill>
              </a:endParaRPr>
            </a:p>
          </p:txBody>
        </p:sp>
      </p:grpSp>
      <p:pic>
        <p:nvPicPr>
          <p:cNvPr id="4" name="Picture 2"/>
          <p:cNvPicPr>
            <a:picLocks noChangeAspect="1" noChangeArrowheads="1"/>
          </p:cNvPicPr>
          <p:nvPr/>
        </p:nvPicPr>
        <p:blipFill>
          <a:blip r:embed="rId4" cstate="print"/>
          <a:srcRect/>
          <a:stretch>
            <a:fillRect/>
          </a:stretch>
        </p:blipFill>
        <p:spPr bwMode="auto">
          <a:xfrm>
            <a:off x="395536" y="3789040"/>
            <a:ext cx="2425452" cy="2425452"/>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1331640" y="5229200"/>
            <a:ext cx="3076483" cy="400110"/>
          </a:xfrm>
          <a:prstGeom prst="rect">
            <a:avLst/>
          </a:prstGeom>
          <a:noFill/>
        </p:spPr>
        <p:txBody>
          <a:bodyPr wrap="none" rtlCol="0">
            <a:spAutoFit/>
          </a:bodyPr>
          <a:lstStyle/>
          <a:p>
            <a:r>
              <a:rPr kumimoji="1" lang="en-US" altLang="ja-JP" sz="2000" b="1" dirty="0" smtClean="0">
                <a:solidFill>
                  <a:schemeClr val="bg1"/>
                </a:solidFill>
              </a:rPr>
              <a:t>30</a:t>
            </a:r>
            <a:r>
              <a:rPr kumimoji="1" lang="ja-JP" altLang="en-US" sz="2000" b="1" dirty="0" smtClean="0">
                <a:solidFill>
                  <a:schemeClr val="bg1"/>
                </a:solidFill>
              </a:rPr>
              <a:t>ミクロン帯光学素子開発</a:t>
            </a:r>
            <a:endParaRPr kumimoji="1" lang="ja-JP" altLang="en-US" sz="2000" b="1" dirty="0">
              <a:solidFill>
                <a:schemeClr val="bg1"/>
              </a:solidFill>
            </a:endParaRPr>
          </a:p>
        </p:txBody>
      </p:sp>
      <p:pic>
        <p:nvPicPr>
          <p:cNvPr id="2052" name="Picture 4"/>
          <p:cNvPicPr>
            <a:picLocks noChangeAspect="1" noChangeArrowheads="1"/>
          </p:cNvPicPr>
          <p:nvPr/>
        </p:nvPicPr>
        <p:blipFill>
          <a:blip r:embed="rId2" cstate="print">
            <a:clrChange>
              <a:clrFrom>
                <a:srgbClr val="FFFFFF"/>
              </a:clrFrom>
              <a:clrTo>
                <a:srgbClr val="FFFFFF">
                  <a:alpha val="0"/>
                </a:srgbClr>
              </a:clrTo>
            </a:clrChange>
            <a:duotone>
              <a:prstClr val="black"/>
              <a:srgbClr val="0070C0">
                <a:tint val="45000"/>
                <a:satMod val="400000"/>
              </a:srgbClr>
            </a:duotone>
          </a:blip>
          <a:srcRect/>
          <a:stretch>
            <a:fillRect/>
          </a:stretch>
        </p:blipFill>
        <p:spPr bwMode="auto">
          <a:xfrm>
            <a:off x="679800" y="5191844"/>
            <a:ext cx="4427537" cy="1333500"/>
          </a:xfrm>
          <a:prstGeom prst="rect">
            <a:avLst/>
          </a:prstGeom>
          <a:noFill/>
          <a:ln w="9525">
            <a:noFill/>
            <a:miter lim="800000"/>
            <a:headEnd/>
            <a:tailEnd/>
          </a:ln>
          <a:effectLst/>
        </p:spPr>
      </p:pic>
      <p:sp>
        <p:nvSpPr>
          <p:cNvPr id="2" name="タイトル 1"/>
          <p:cNvSpPr>
            <a:spLocks noGrp="1"/>
          </p:cNvSpPr>
          <p:nvPr>
            <p:ph type="title"/>
          </p:nvPr>
        </p:nvSpPr>
        <p:spPr/>
        <p:txBody>
          <a:bodyPr>
            <a:normAutofit/>
          </a:bodyPr>
          <a:lstStyle/>
          <a:p>
            <a:r>
              <a:rPr lang="ja-JP" altLang="en-US" dirty="0" smtClean="0"/>
              <a:t>中間赤外線天文学</a:t>
            </a:r>
            <a:endParaRPr kumimoji="1" lang="ja-JP" altLang="en-US" dirty="0"/>
          </a:p>
        </p:txBody>
      </p:sp>
      <p:sp>
        <p:nvSpPr>
          <p:cNvPr id="5" name="コンテンツ プレースホルダ 4"/>
          <p:cNvSpPr>
            <a:spLocks noGrp="1"/>
          </p:cNvSpPr>
          <p:nvPr>
            <p:ph idx="1"/>
          </p:nvPr>
        </p:nvSpPr>
        <p:spPr>
          <a:xfrm>
            <a:off x="457200" y="1600200"/>
            <a:ext cx="8229600" cy="3701007"/>
          </a:xfrm>
        </p:spPr>
        <p:txBody>
          <a:bodyPr>
            <a:normAutofit fontScale="70000" lnSpcReduction="20000"/>
          </a:bodyPr>
          <a:lstStyle/>
          <a:p>
            <a:pPr>
              <a:buNone/>
            </a:pPr>
            <a:r>
              <a:rPr lang="en-US" altLang="ja-JP" dirty="0" smtClean="0"/>
              <a:t>30</a:t>
            </a:r>
            <a:r>
              <a:rPr lang="ja-JP" altLang="en-US" dirty="0" smtClean="0"/>
              <a:t>ミクロン帯観測の開拓</a:t>
            </a:r>
            <a:endParaRPr lang="en-US" altLang="ja-JP" dirty="0" smtClean="0"/>
          </a:p>
          <a:p>
            <a:r>
              <a:rPr lang="ja-JP" altLang="en-US" dirty="0" smtClean="0"/>
              <a:t>大気吸収に長年阻まれてきた波長帯</a:t>
            </a:r>
            <a:endParaRPr lang="en-US" altLang="ja-JP" dirty="0" smtClean="0"/>
          </a:p>
          <a:p>
            <a:r>
              <a:rPr lang="ja-JP" altLang="en-US" dirty="0" smtClean="0"/>
              <a:t>低温ダスト探査 </a:t>
            </a:r>
            <a:r>
              <a:rPr lang="en-US" altLang="ja-JP" dirty="0" smtClean="0"/>
              <a:t>(</a:t>
            </a:r>
            <a:r>
              <a:rPr lang="ja-JP" altLang="en-US" dirty="0" smtClean="0"/>
              <a:t>質量・温度</a:t>
            </a:r>
            <a:r>
              <a:rPr lang="en-US" altLang="ja-JP" dirty="0" smtClean="0"/>
              <a:t>etc)</a:t>
            </a:r>
            <a:r>
              <a:rPr lang="ja-JP" altLang="en-US" dirty="0" smtClean="0"/>
              <a:t>に有効</a:t>
            </a:r>
            <a:endParaRPr lang="en-US" altLang="ja-JP" dirty="0" smtClean="0"/>
          </a:p>
          <a:p>
            <a:pPr>
              <a:buNone/>
            </a:pPr>
            <a:endParaRPr kumimoji="1" lang="en-US" altLang="ja-JP" dirty="0" smtClean="0"/>
          </a:p>
          <a:p>
            <a:pPr>
              <a:buNone/>
            </a:pPr>
            <a:r>
              <a:rPr kumimoji="1" lang="ja-JP" altLang="en-US" dirty="0" smtClean="0"/>
              <a:t>次世代観測機器</a:t>
            </a:r>
            <a:endParaRPr kumimoji="1" lang="en-US" altLang="ja-JP" dirty="0" smtClean="0"/>
          </a:p>
          <a:p>
            <a:r>
              <a:rPr kumimoji="1" lang="en-US" altLang="ja-JP" dirty="0" smtClean="0"/>
              <a:t>TAO/MIMIZUKU (</a:t>
            </a:r>
            <a:r>
              <a:rPr kumimoji="1" lang="ja-JP" altLang="en-US" dirty="0" smtClean="0"/>
              <a:t>地上</a:t>
            </a:r>
            <a:r>
              <a:rPr kumimoji="1" lang="en-US" altLang="ja-JP" dirty="0" smtClean="0"/>
              <a:t>; </a:t>
            </a:r>
            <a:r>
              <a:rPr lang="en-US" altLang="ja-JP" dirty="0" smtClean="0"/>
              <a:t>2018</a:t>
            </a:r>
            <a:r>
              <a:rPr lang="ja-JP" altLang="en-US" dirty="0" smtClean="0"/>
              <a:t>頃</a:t>
            </a:r>
            <a:r>
              <a:rPr kumimoji="1" lang="en-US" altLang="ja-JP" dirty="0" smtClean="0"/>
              <a:t>)</a:t>
            </a:r>
          </a:p>
          <a:p>
            <a:pPr lvl="1"/>
            <a:r>
              <a:rPr kumimoji="1" lang="en-US" altLang="ja-JP" dirty="0" smtClean="0"/>
              <a:t>6.5m</a:t>
            </a:r>
            <a:r>
              <a:rPr lang="ja-JP" altLang="en-US" dirty="0" smtClean="0"/>
              <a:t>望遠鏡＠</a:t>
            </a:r>
            <a:r>
              <a:rPr lang="en-US" altLang="ja-JP" dirty="0" smtClean="0"/>
              <a:t>Chile Atacama</a:t>
            </a:r>
            <a:r>
              <a:rPr lang="ja-JP" altLang="en-US" dirty="0" smtClean="0"/>
              <a:t> </a:t>
            </a:r>
            <a:r>
              <a:rPr lang="en-US" altLang="ja-JP" dirty="0" smtClean="0"/>
              <a:t>5640m alt.</a:t>
            </a:r>
          </a:p>
          <a:p>
            <a:pPr lvl="1"/>
            <a:r>
              <a:rPr lang="ja-JP" altLang="en-US" dirty="0" smtClean="0"/>
              <a:t>高空間分解観測</a:t>
            </a:r>
            <a:endParaRPr lang="en-US" altLang="ja-JP" dirty="0" smtClean="0"/>
          </a:p>
          <a:p>
            <a:r>
              <a:rPr kumimoji="1" lang="en-US" altLang="ja-JP" dirty="0" smtClean="0"/>
              <a:t>SPICA (</a:t>
            </a:r>
            <a:r>
              <a:rPr kumimoji="1" lang="ja-JP" altLang="en-US" dirty="0" smtClean="0"/>
              <a:t>宇宙</a:t>
            </a:r>
            <a:r>
              <a:rPr kumimoji="1" lang="en-US" altLang="ja-JP" dirty="0" smtClean="0"/>
              <a:t>; 2018</a:t>
            </a:r>
            <a:r>
              <a:rPr kumimoji="1" lang="ja-JP" altLang="en-US" dirty="0" smtClean="0"/>
              <a:t>頃</a:t>
            </a:r>
            <a:r>
              <a:rPr kumimoji="1" lang="en-US" altLang="ja-JP" dirty="0" smtClean="0"/>
              <a:t>)</a:t>
            </a:r>
          </a:p>
          <a:p>
            <a:pPr lvl="1"/>
            <a:r>
              <a:rPr kumimoji="1" lang="en-US" altLang="ja-JP" dirty="0" smtClean="0"/>
              <a:t>3m</a:t>
            </a:r>
            <a:r>
              <a:rPr kumimoji="1" lang="ja-JP" altLang="en-US" dirty="0" smtClean="0"/>
              <a:t>望遠鏡</a:t>
            </a:r>
            <a:r>
              <a:rPr lang="en-US" altLang="ja-JP" dirty="0" smtClean="0"/>
              <a:t>@L2 point</a:t>
            </a:r>
          </a:p>
          <a:p>
            <a:pPr lvl="1"/>
            <a:r>
              <a:rPr kumimoji="1" lang="ja-JP" altLang="en-US" dirty="0" smtClean="0"/>
              <a:t>高感度観測</a:t>
            </a:r>
            <a:endParaRPr kumimoji="1" lang="en-US" altLang="ja-JP" dirty="0" smtClean="0"/>
          </a:p>
        </p:txBody>
      </p:sp>
      <p:pic>
        <p:nvPicPr>
          <p:cNvPr id="6" name="図 5" descr="imgA_091120.png"/>
          <p:cNvPicPr>
            <a:picLocks noChangeAspect="1"/>
          </p:cNvPicPr>
          <p:nvPr/>
        </p:nvPicPr>
        <p:blipFill>
          <a:blip r:embed="rId3" cstate="print"/>
          <a:stretch>
            <a:fillRect/>
          </a:stretch>
        </p:blipFill>
        <p:spPr>
          <a:xfrm>
            <a:off x="5321771" y="1556792"/>
            <a:ext cx="1584176" cy="1584176"/>
          </a:xfrm>
          <a:prstGeom prst="rect">
            <a:avLst/>
          </a:prstGeom>
        </p:spPr>
      </p:pic>
      <p:pic>
        <p:nvPicPr>
          <p:cNvPr id="2051" name="Picture 3"/>
          <p:cNvPicPr>
            <a:picLocks noChangeAspect="1" noChangeArrowheads="1"/>
          </p:cNvPicPr>
          <p:nvPr/>
        </p:nvPicPr>
        <p:blipFill>
          <a:blip r:embed="rId4" cstate="print"/>
          <a:srcRect/>
          <a:stretch>
            <a:fillRect/>
          </a:stretch>
        </p:blipFill>
        <p:spPr bwMode="auto">
          <a:xfrm>
            <a:off x="6833939" y="1124744"/>
            <a:ext cx="1914525" cy="2448272"/>
          </a:xfrm>
          <a:prstGeom prst="rect">
            <a:avLst/>
          </a:prstGeom>
          <a:noFill/>
          <a:ln w="9525">
            <a:noFill/>
            <a:miter lim="800000"/>
            <a:headEnd/>
            <a:tailEnd/>
          </a:ln>
        </p:spPr>
      </p:pic>
      <p:cxnSp>
        <p:nvCxnSpPr>
          <p:cNvPr id="9" name="直線コネクタ 8"/>
          <p:cNvCxnSpPr/>
          <p:nvPr/>
        </p:nvCxnSpPr>
        <p:spPr>
          <a:xfrm flipV="1">
            <a:off x="6113859" y="1124744"/>
            <a:ext cx="720080" cy="15121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113859" y="2708920"/>
            <a:ext cx="792088" cy="8640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777522" y="3573016"/>
            <a:ext cx="2970942" cy="646331"/>
          </a:xfrm>
          <a:prstGeom prst="rect">
            <a:avLst/>
          </a:prstGeom>
          <a:noFill/>
        </p:spPr>
        <p:txBody>
          <a:bodyPr wrap="none" rtlCol="0">
            <a:spAutoFit/>
          </a:bodyPr>
          <a:lstStyle/>
          <a:p>
            <a:r>
              <a:rPr lang="en-US" altLang="ja-JP" dirty="0" smtClean="0">
                <a:solidFill>
                  <a:schemeClr val="bg1"/>
                </a:solidFill>
              </a:rPr>
              <a:t>6.5mTAO</a:t>
            </a:r>
            <a:r>
              <a:rPr lang="ja-JP" altLang="en-US" dirty="0" smtClean="0">
                <a:solidFill>
                  <a:schemeClr val="bg1"/>
                </a:solidFill>
              </a:rPr>
              <a:t>望遠鏡概略図</a:t>
            </a:r>
            <a:r>
              <a:rPr lang="en-US" altLang="ja-JP" dirty="0" smtClean="0">
                <a:solidFill>
                  <a:schemeClr val="bg1"/>
                </a:solidFill>
              </a:rPr>
              <a:t>(</a:t>
            </a:r>
            <a:r>
              <a:rPr lang="ja-JP" altLang="en-US" dirty="0" smtClean="0">
                <a:solidFill>
                  <a:schemeClr val="bg1"/>
                </a:solidFill>
              </a:rPr>
              <a:t>左</a:t>
            </a:r>
            <a:r>
              <a:rPr lang="en-US" altLang="ja-JP" dirty="0" smtClean="0">
                <a:solidFill>
                  <a:schemeClr val="bg1"/>
                </a:solidFill>
              </a:rPr>
              <a:t>)</a:t>
            </a:r>
            <a:r>
              <a:rPr lang="ja-JP" altLang="en-US" dirty="0" smtClean="0">
                <a:solidFill>
                  <a:schemeClr val="bg1"/>
                </a:solidFill>
              </a:rPr>
              <a:t>と</a:t>
            </a:r>
            <a:endParaRPr lang="en-US" altLang="ja-JP" dirty="0" smtClean="0">
              <a:solidFill>
                <a:schemeClr val="bg1"/>
              </a:solidFill>
            </a:endParaRPr>
          </a:p>
          <a:p>
            <a:r>
              <a:rPr lang="ja-JP" altLang="en-US" dirty="0" smtClean="0">
                <a:solidFill>
                  <a:schemeClr val="bg1"/>
                </a:solidFill>
              </a:rPr>
              <a:t>開発途上の</a:t>
            </a:r>
            <a:r>
              <a:rPr lang="en-US" altLang="ja-JP" dirty="0" smtClean="0">
                <a:solidFill>
                  <a:schemeClr val="bg1"/>
                </a:solidFill>
              </a:rPr>
              <a:t>MIMIZUKU(</a:t>
            </a:r>
            <a:r>
              <a:rPr lang="ja-JP" altLang="en-US" dirty="0" smtClean="0">
                <a:solidFill>
                  <a:schemeClr val="bg1"/>
                </a:solidFill>
              </a:rPr>
              <a:t>右</a:t>
            </a:r>
            <a:r>
              <a:rPr lang="en-US" altLang="ja-JP" dirty="0" smtClean="0">
                <a:solidFill>
                  <a:schemeClr val="bg1"/>
                </a:solidFill>
              </a:rPr>
              <a:t>)</a:t>
            </a:r>
            <a:endParaRPr kumimoji="1" lang="ja-JP" altLang="en-US" dirty="0">
              <a:solidFill>
                <a:schemeClr val="bg1"/>
              </a:solidFill>
            </a:endParaRPr>
          </a:p>
        </p:txBody>
      </p:sp>
      <p:pic>
        <p:nvPicPr>
          <p:cNvPr id="13" name="コンテンツ プレースホルダ 3" descr="SPICA_VUE02_02_mr.jpg"/>
          <p:cNvPicPr>
            <a:picLocks noChangeAspect="1"/>
          </p:cNvPicPr>
          <p:nvPr/>
        </p:nvPicPr>
        <p:blipFill>
          <a:blip r:embed="rId5" cstate="print">
            <a:lum bright="-20000"/>
          </a:blip>
          <a:srcRect/>
          <a:stretch>
            <a:fillRect/>
          </a:stretch>
        </p:blipFill>
        <p:spPr bwMode="auto">
          <a:xfrm>
            <a:off x="5892147" y="4221088"/>
            <a:ext cx="2424269" cy="1818202"/>
          </a:xfrm>
          <a:prstGeom prst="rect">
            <a:avLst/>
          </a:prstGeom>
          <a:noFill/>
          <a:ln w="9525">
            <a:noFill/>
            <a:miter lim="800000"/>
            <a:headEnd/>
            <a:tailEnd/>
          </a:ln>
        </p:spPr>
      </p:pic>
      <p:pic>
        <p:nvPicPr>
          <p:cNvPr id="14" name="Picture 11"/>
          <p:cNvPicPr>
            <a:picLocks noChangeAspect="1" noChangeArrowheads="1"/>
          </p:cNvPicPr>
          <p:nvPr/>
        </p:nvPicPr>
        <p:blipFill>
          <a:blip r:embed="rId6" cstate="print"/>
          <a:srcRect/>
          <a:stretch>
            <a:fillRect/>
          </a:stretch>
        </p:blipFill>
        <p:spPr bwMode="auto">
          <a:xfrm>
            <a:off x="5887193" y="5904600"/>
            <a:ext cx="2445169" cy="638746"/>
          </a:xfrm>
          <a:prstGeom prst="rect">
            <a:avLst/>
          </a:prstGeom>
          <a:noFill/>
          <a:ln w="9525">
            <a:noFill/>
            <a:miter lim="800000"/>
            <a:headEnd/>
            <a:tailEnd/>
          </a:ln>
        </p:spPr>
      </p:pic>
      <p:sp>
        <p:nvSpPr>
          <p:cNvPr id="15" name="テキスト ボックス 14"/>
          <p:cNvSpPr txBox="1"/>
          <p:nvPr/>
        </p:nvSpPr>
        <p:spPr>
          <a:xfrm>
            <a:off x="6309771" y="6516052"/>
            <a:ext cx="1646605" cy="369332"/>
          </a:xfrm>
          <a:prstGeom prst="rect">
            <a:avLst/>
          </a:prstGeom>
          <a:noFill/>
        </p:spPr>
        <p:txBody>
          <a:bodyPr wrap="none" rtlCol="0">
            <a:spAutoFit/>
          </a:bodyPr>
          <a:lstStyle/>
          <a:p>
            <a:r>
              <a:rPr kumimoji="1" lang="en-US" altLang="ja-JP" dirty="0" smtClean="0">
                <a:solidFill>
                  <a:schemeClr val="bg1"/>
                </a:solidFill>
              </a:rPr>
              <a:t>SPICA</a:t>
            </a:r>
            <a:r>
              <a:rPr kumimoji="1" lang="ja-JP" altLang="en-US" dirty="0" smtClean="0">
                <a:solidFill>
                  <a:schemeClr val="bg1"/>
                </a:solidFill>
              </a:rPr>
              <a:t>の</a:t>
            </a:r>
            <a:r>
              <a:rPr lang="ja-JP" altLang="en-US" dirty="0" smtClean="0">
                <a:solidFill>
                  <a:schemeClr val="bg1"/>
                </a:solidFill>
              </a:rPr>
              <a:t>概略図</a:t>
            </a:r>
            <a:endParaRPr kumimoji="1" lang="ja-JP" altLang="en-US" dirty="0">
              <a:solidFill>
                <a:schemeClr val="bg1"/>
              </a:solidFill>
            </a:endParaRPr>
          </a:p>
        </p:txBody>
      </p:sp>
      <p:sp>
        <p:nvSpPr>
          <p:cNvPr id="17" name="テキスト ボックス 16"/>
          <p:cNvSpPr txBox="1"/>
          <p:nvPr/>
        </p:nvSpPr>
        <p:spPr>
          <a:xfrm>
            <a:off x="1195119" y="5589240"/>
            <a:ext cx="3421128" cy="707886"/>
          </a:xfrm>
          <a:prstGeom prst="rect">
            <a:avLst/>
          </a:prstGeom>
          <a:noFill/>
        </p:spPr>
        <p:txBody>
          <a:bodyPr wrap="none" rtlCol="0">
            <a:spAutoFit/>
          </a:bodyPr>
          <a:lstStyle/>
          <a:p>
            <a:pPr algn="ctr"/>
            <a:r>
              <a:rPr kumimoji="1" lang="ja-JP" altLang="en-US" sz="2000" b="1" dirty="0" smtClean="0">
                <a:solidFill>
                  <a:schemeClr val="bg1"/>
                </a:solidFill>
              </a:rPr>
              <a:t>高効率モスアイ光学素子</a:t>
            </a:r>
            <a:endParaRPr kumimoji="1" lang="en-US" altLang="ja-JP" sz="2000" b="1" dirty="0" smtClean="0">
              <a:solidFill>
                <a:schemeClr val="bg1"/>
              </a:solidFill>
            </a:endParaRPr>
          </a:p>
          <a:p>
            <a:pPr algn="ctr"/>
            <a:r>
              <a:rPr lang="en-US" altLang="ja-JP" sz="2000" b="1" dirty="0" smtClean="0">
                <a:solidFill>
                  <a:schemeClr val="bg1"/>
                </a:solidFill>
              </a:rPr>
              <a:t>30</a:t>
            </a:r>
            <a:r>
              <a:rPr lang="ja-JP" altLang="en-US" sz="2000" b="1" dirty="0" smtClean="0">
                <a:solidFill>
                  <a:schemeClr val="bg1"/>
                </a:solidFill>
              </a:rPr>
              <a:t>ミクロン帯メッシュフィルター</a:t>
            </a:r>
            <a:endParaRPr kumimoji="1" lang="ja-JP" altLang="en-US" sz="20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中間赤外線高効率光学素子開発</a:t>
            </a:r>
            <a:endParaRPr kumimoji="1" lang="ja-JP" altLang="en-US" dirty="0"/>
          </a:p>
        </p:txBody>
      </p:sp>
      <p:sp>
        <p:nvSpPr>
          <p:cNvPr id="3" name="コンテンツ プレースホルダ 2"/>
          <p:cNvSpPr>
            <a:spLocks noGrp="1"/>
          </p:cNvSpPr>
          <p:nvPr>
            <p:ph idx="1"/>
          </p:nvPr>
        </p:nvSpPr>
        <p:spPr/>
        <p:txBody>
          <a:bodyPr>
            <a:normAutofit fontScale="92500"/>
          </a:bodyPr>
          <a:lstStyle/>
          <a:p>
            <a:pPr>
              <a:buNone/>
            </a:pPr>
            <a:r>
              <a:rPr lang="ja-JP" altLang="en-US" dirty="0" smtClean="0"/>
              <a:t>シリコン</a:t>
            </a:r>
            <a:endParaRPr lang="en-US" altLang="ja-JP" dirty="0" smtClean="0"/>
          </a:p>
          <a:p>
            <a:r>
              <a:rPr lang="ja-JP" altLang="en-US" dirty="0" smtClean="0"/>
              <a:t>数少ない透過材料</a:t>
            </a:r>
            <a:endParaRPr lang="en-US" altLang="ja-JP" dirty="0" smtClean="0"/>
          </a:p>
          <a:p>
            <a:r>
              <a:rPr lang="ja-JP" altLang="en-US" dirty="0" smtClean="0"/>
              <a:t>優れた加工性・入手性</a:t>
            </a:r>
            <a:endParaRPr lang="en-US" altLang="ja-JP" dirty="0" smtClean="0"/>
          </a:p>
          <a:p>
            <a:r>
              <a:rPr lang="ja-JP" altLang="en-US" dirty="0" smtClean="0"/>
              <a:t>表面反射ロスが大きい</a:t>
            </a:r>
            <a:endParaRPr lang="en-US" altLang="ja-JP" dirty="0" smtClean="0"/>
          </a:p>
          <a:p>
            <a:endParaRPr lang="en-US" altLang="ja-JP" dirty="0" smtClean="0"/>
          </a:p>
          <a:p>
            <a:pPr>
              <a:buNone/>
            </a:pPr>
            <a:r>
              <a:rPr lang="en-US" altLang="ja-JP" dirty="0" smtClean="0">
                <a:sym typeface="Wingdings" pitchFamily="2" charset="2"/>
              </a:rPr>
              <a:t></a:t>
            </a:r>
            <a:r>
              <a:rPr lang="ja-JP" altLang="en-US" dirty="0" smtClean="0">
                <a:sym typeface="Wingdings" pitchFamily="2" charset="2"/>
              </a:rPr>
              <a:t>反射防止加工で有効な高効率光学素子が実現</a:t>
            </a:r>
            <a:endParaRPr lang="en-US" altLang="ja-JP" dirty="0" smtClean="0">
              <a:sym typeface="Wingdings" pitchFamily="2" charset="2"/>
            </a:endParaRPr>
          </a:p>
          <a:p>
            <a:pPr lvl="1"/>
            <a:r>
              <a:rPr lang="ja-JP" altLang="en-US" dirty="0" smtClean="0">
                <a:sym typeface="Wingdings" pitchFamily="2" charset="2"/>
              </a:rPr>
              <a:t>中間赤外線光学系のコンパクト化</a:t>
            </a:r>
            <a:endParaRPr lang="en-US" altLang="ja-JP" dirty="0" smtClean="0">
              <a:sym typeface="Wingdings" pitchFamily="2" charset="2"/>
            </a:endParaRPr>
          </a:p>
          <a:p>
            <a:pPr lvl="1"/>
            <a:r>
              <a:rPr lang="ja-JP" altLang="en-US" dirty="0" smtClean="0">
                <a:sym typeface="Wingdings" pitchFamily="2" charset="2"/>
              </a:rPr>
              <a:t>微弱信号の検出効率向上</a:t>
            </a:r>
            <a:endParaRPr lang="en-US" altLang="ja-JP" dirty="0" smtClean="0"/>
          </a:p>
        </p:txBody>
      </p:sp>
      <p:pic>
        <p:nvPicPr>
          <p:cNvPr id="56" name="Picture 2"/>
          <p:cNvPicPr>
            <a:picLocks noChangeAspect="1" noChangeArrowheads="1"/>
          </p:cNvPicPr>
          <p:nvPr/>
        </p:nvPicPr>
        <p:blipFill>
          <a:blip r:embed="rId2" cstate="print"/>
          <a:srcRect/>
          <a:stretch>
            <a:fillRect/>
          </a:stretch>
        </p:blipFill>
        <p:spPr bwMode="auto">
          <a:xfrm>
            <a:off x="4644008" y="1268760"/>
            <a:ext cx="4176464" cy="2880320"/>
          </a:xfrm>
          <a:prstGeom prst="rect">
            <a:avLst/>
          </a:prstGeom>
          <a:noFill/>
          <a:ln w="9525">
            <a:noFill/>
            <a:miter lim="800000"/>
            <a:headEnd/>
            <a:tailEnd/>
          </a:ln>
          <a:effectLst/>
        </p:spPr>
      </p:pic>
      <p:pic>
        <p:nvPicPr>
          <p:cNvPr id="8194" name="Picture 2"/>
          <p:cNvPicPr>
            <a:picLocks noChangeAspect="1" noChangeArrowheads="1"/>
          </p:cNvPicPr>
          <p:nvPr/>
        </p:nvPicPr>
        <p:blipFill>
          <a:blip r:embed="rId2" cstate="print"/>
          <a:srcRect/>
          <a:stretch>
            <a:fillRect/>
          </a:stretch>
        </p:blipFill>
        <p:spPr bwMode="auto">
          <a:xfrm>
            <a:off x="395536" y="1196752"/>
            <a:ext cx="8512175" cy="53419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194"/>
                                        </p:tgtEl>
                                      </p:cBhvr>
                                    </p:animEffect>
                                    <p:set>
                                      <p:cBhvr>
                                        <p:cTn id="12" dur="1" fill="hold">
                                          <p:stCondLst>
                                            <p:cond delay="4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高効率モスアイ光学素子</a:t>
            </a:r>
            <a:endParaRPr kumimoji="1" lang="ja-JP" altLang="en-US" dirty="0"/>
          </a:p>
        </p:txBody>
      </p:sp>
      <p:sp>
        <p:nvSpPr>
          <p:cNvPr id="3" name="コンテンツ プレースホルダ 2"/>
          <p:cNvSpPr>
            <a:spLocks noGrp="1"/>
          </p:cNvSpPr>
          <p:nvPr>
            <p:ph idx="1"/>
          </p:nvPr>
        </p:nvSpPr>
        <p:spPr>
          <a:xfrm>
            <a:off x="457200" y="1600200"/>
            <a:ext cx="5050904" cy="4525963"/>
          </a:xfrm>
        </p:spPr>
        <p:txBody>
          <a:bodyPr>
            <a:normAutofit fontScale="85000" lnSpcReduction="10000"/>
          </a:bodyPr>
          <a:lstStyle/>
          <a:p>
            <a:pPr>
              <a:buNone/>
            </a:pPr>
            <a:r>
              <a:rPr kumimoji="1" lang="ja-JP" altLang="en-US" dirty="0" smtClean="0"/>
              <a:t>モスアイ構造</a:t>
            </a:r>
            <a:endParaRPr kumimoji="1" lang="en-US" altLang="ja-JP" dirty="0" smtClean="0"/>
          </a:p>
          <a:p>
            <a:r>
              <a:rPr lang="ja-JP" altLang="en-US" dirty="0" smtClean="0"/>
              <a:t>無数の錐体構造</a:t>
            </a:r>
            <a:endParaRPr lang="en-US" altLang="ja-JP" dirty="0" smtClean="0"/>
          </a:p>
          <a:p>
            <a:r>
              <a:rPr kumimoji="1" lang="ja-JP" altLang="en-US" dirty="0" smtClean="0"/>
              <a:t>屈折率変化が連続的</a:t>
            </a:r>
            <a:endParaRPr lang="en-US" altLang="ja-JP" dirty="0" smtClean="0"/>
          </a:p>
          <a:p>
            <a:pPr>
              <a:buNone/>
            </a:pPr>
            <a:r>
              <a:rPr kumimoji="1" lang="en-US" altLang="ja-JP" dirty="0" smtClean="0">
                <a:sym typeface="Wingdings" pitchFamily="2" charset="2"/>
              </a:rPr>
              <a:t></a:t>
            </a:r>
            <a:r>
              <a:rPr kumimoji="1" lang="ja-JP" altLang="en-US" dirty="0" smtClean="0">
                <a:sym typeface="Wingdings" pitchFamily="2" charset="2"/>
              </a:rPr>
              <a:t>反射防止作用</a:t>
            </a:r>
            <a:endParaRPr kumimoji="1" lang="en-US" altLang="ja-JP" dirty="0" smtClean="0">
              <a:sym typeface="Wingdings" pitchFamily="2" charset="2"/>
            </a:endParaRPr>
          </a:p>
          <a:p>
            <a:pPr>
              <a:buNone/>
            </a:pPr>
            <a:endParaRPr kumimoji="1" lang="en-US" altLang="ja-JP" dirty="0" smtClean="0">
              <a:sym typeface="Wingdings" pitchFamily="2" charset="2"/>
            </a:endParaRPr>
          </a:p>
          <a:p>
            <a:r>
              <a:rPr lang="ja-JP" altLang="en-US" dirty="0" smtClean="0">
                <a:sym typeface="Wingdings" pitchFamily="2" charset="2"/>
              </a:rPr>
              <a:t>単一材料で構成できる</a:t>
            </a:r>
            <a:endParaRPr lang="en-US" altLang="ja-JP" dirty="0" smtClean="0">
              <a:sym typeface="Wingdings" pitchFamily="2" charset="2"/>
            </a:endParaRPr>
          </a:p>
          <a:p>
            <a:pPr>
              <a:buNone/>
            </a:pPr>
            <a:r>
              <a:rPr kumimoji="1" lang="en-US" altLang="ja-JP" dirty="0" smtClean="0">
                <a:sym typeface="Wingdings" pitchFamily="2" charset="2"/>
              </a:rPr>
              <a:t></a:t>
            </a:r>
            <a:r>
              <a:rPr lang="ja-JP" altLang="en-US" dirty="0" smtClean="0">
                <a:sym typeface="Wingdings" pitchFamily="2" charset="2"/>
              </a:rPr>
              <a:t>冷却サイクルに強い</a:t>
            </a:r>
            <a:endParaRPr lang="en-US" altLang="ja-JP" dirty="0" smtClean="0">
              <a:sym typeface="Wingdings" pitchFamily="2" charset="2"/>
            </a:endParaRPr>
          </a:p>
          <a:p>
            <a:pPr>
              <a:buNone/>
            </a:pPr>
            <a:endParaRPr kumimoji="1" lang="en-US" altLang="ja-JP" dirty="0" smtClean="0">
              <a:sym typeface="Wingdings" pitchFamily="2" charset="2"/>
            </a:endParaRPr>
          </a:p>
          <a:p>
            <a:r>
              <a:rPr lang="ja-JP" altLang="en-US" dirty="0" smtClean="0">
                <a:sym typeface="Wingdings" pitchFamily="2" charset="2"/>
              </a:rPr>
              <a:t>実用技術の流用</a:t>
            </a:r>
            <a:endParaRPr lang="en-US" altLang="ja-JP" dirty="0" smtClean="0">
              <a:sym typeface="Wingdings" pitchFamily="2" charset="2"/>
            </a:endParaRPr>
          </a:p>
          <a:p>
            <a:pPr lvl="1"/>
            <a:r>
              <a:rPr kumimoji="1" lang="ja-JP" altLang="en-US" dirty="0" smtClean="0">
                <a:sym typeface="Wingdings" pitchFamily="2" charset="2"/>
              </a:rPr>
              <a:t>可視光モスアイ加工技術の応用</a:t>
            </a:r>
            <a:endParaRPr lang="en-US" altLang="ja-JP" dirty="0" smtClean="0">
              <a:sym typeface="Wingdings" pitchFamily="2" charset="2"/>
            </a:endParaRPr>
          </a:p>
          <a:p>
            <a:endParaRPr kumimoji="1" lang="ja-JP" altLang="en-US" dirty="0" smtClean="0">
              <a:sym typeface="Wingdings" pitchFamily="2" charset="2"/>
            </a:endParaRPr>
          </a:p>
        </p:txBody>
      </p:sp>
      <p:sp>
        <p:nvSpPr>
          <p:cNvPr id="4" name="正方形/長方形 3"/>
          <p:cNvSpPr/>
          <p:nvPr/>
        </p:nvSpPr>
        <p:spPr>
          <a:xfrm>
            <a:off x="5868144" y="4158372"/>
            <a:ext cx="30963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24"/>
          <p:cNvGrpSpPr/>
          <p:nvPr/>
        </p:nvGrpSpPr>
        <p:grpSpPr>
          <a:xfrm>
            <a:off x="5868144" y="4158372"/>
            <a:ext cx="3096344" cy="864096"/>
            <a:chOff x="5508104" y="2636912"/>
            <a:chExt cx="3096344" cy="864096"/>
          </a:xfrm>
        </p:grpSpPr>
        <p:sp>
          <p:nvSpPr>
            <p:cNvPr id="26" name="正方形/長方形 25"/>
            <p:cNvSpPr/>
            <p:nvPr/>
          </p:nvSpPr>
          <p:spPr>
            <a:xfrm>
              <a:off x="5508104" y="3068960"/>
              <a:ext cx="309634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p:cNvSpPr/>
            <p:nvPr/>
          </p:nvSpPr>
          <p:spPr>
            <a:xfrm>
              <a:off x="5508104"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a:off x="5724128"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a:off x="5940152"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a:off x="6156176"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a:off x="6372200"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a:off x="6588224"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a:off x="6804248"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a:off x="7020272"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p:cNvSpPr/>
            <p:nvPr/>
          </p:nvSpPr>
          <p:spPr>
            <a:xfrm>
              <a:off x="7236296"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p:cNvSpPr/>
            <p:nvPr/>
          </p:nvSpPr>
          <p:spPr>
            <a:xfrm>
              <a:off x="7668344"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a:off x="7884368"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a:off x="8100392"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a:off x="8316416"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a:off x="7452320" y="2636912"/>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p:cNvSpPr txBox="1"/>
          <p:nvPr/>
        </p:nvSpPr>
        <p:spPr>
          <a:xfrm>
            <a:off x="5868144" y="3789040"/>
            <a:ext cx="617477" cy="369332"/>
          </a:xfrm>
          <a:prstGeom prst="rect">
            <a:avLst/>
          </a:prstGeom>
          <a:noFill/>
        </p:spPr>
        <p:txBody>
          <a:bodyPr wrap="none" rtlCol="0">
            <a:spAutoFit/>
          </a:bodyPr>
          <a:lstStyle/>
          <a:p>
            <a:r>
              <a:rPr kumimoji="1" lang="en-US" altLang="ja-JP" dirty="0" smtClean="0">
                <a:solidFill>
                  <a:schemeClr val="bg1"/>
                </a:solidFill>
              </a:rPr>
              <a:t>n</a:t>
            </a:r>
            <a:r>
              <a:rPr kumimoji="1" lang="en-US" altLang="ja-JP" baseline="-25000" dirty="0" smtClean="0">
                <a:solidFill>
                  <a:schemeClr val="bg1"/>
                </a:solidFill>
              </a:rPr>
              <a:t>0</a:t>
            </a:r>
            <a:r>
              <a:rPr kumimoji="1" lang="en-US" altLang="ja-JP" dirty="0" smtClean="0">
                <a:solidFill>
                  <a:schemeClr val="bg1"/>
                </a:solidFill>
              </a:rPr>
              <a:t>=1</a:t>
            </a:r>
            <a:endParaRPr kumimoji="1" lang="ja-JP" altLang="en-US" dirty="0">
              <a:solidFill>
                <a:schemeClr val="bg1"/>
              </a:solidFill>
            </a:endParaRPr>
          </a:p>
        </p:txBody>
      </p:sp>
      <p:sp>
        <p:nvSpPr>
          <p:cNvPr id="6" name="テキスト ボックス 5"/>
          <p:cNvSpPr txBox="1"/>
          <p:nvPr/>
        </p:nvSpPr>
        <p:spPr>
          <a:xfrm>
            <a:off x="5868144" y="4653136"/>
            <a:ext cx="792205" cy="369332"/>
          </a:xfrm>
          <a:prstGeom prst="rect">
            <a:avLst/>
          </a:prstGeom>
          <a:noFill/>
        </p:spPr>
        <p:txBody>
          <a:bodyPr wrap="none" rtlCol="0">
            <a:spAutoFit/>
          </a:bodyPr>
          <a:lstStyle/>
          <a:p>
            <a:r>
              <a:rPr kumimoji="1" lang="en-US" altLang="ja-JP" dirty="0" smtClean="0">
                <a:solidFill>
                  <a:schemeClr val="bg1"/>
                </a:solidFill>
              </a:rPr>
              <a:t>n</a:t>
            </a:r>
            <a:r>
              <a:rPr kumimoji="1" lang="en-US" altLang="ja-JP" baseline="-25000" dirty="0" smtClean="0">
                <a:solidFill>
                  <a:schemeClr val="bg1"/>
                </a:solidFill>
              </a:rPr>
              <a:t>1</a:t>
            </a:r>
            <a:r>
              <a:rPr kumimoji="1" lang="en-US" altLang="ja-JP" dirty="0" smtClean="0">
                <a:solidFill>
                  <a:schemeClr val="bg1"/>
                </a:solidFill>
              </a:rPr>
              <a:t>=3.4</a:t>
            </a:r>
            <a:endParaRPr kumimoji="1" lang="ja-JP" altLang="en-US" dirty="0">
              <a:solidFill>
                <a:schemeClr val="bg1"/>
              </a:solidFill>
            </a:endParaRPr>
          </a:p>
        </p:txBody>
      </p:sp>
      <p:sp>
        <p:nvSpPr>
          <p:cNvPr id="7" name="テキスト ボックス 6"/>
          <p:cNvSpPr txBox="1"/>
          <p:nvPr/>
        </p:nvSpPr>
        <p:spPr>
          <a:xfrm>
            <a:off x="8318157" y="3429000"/>
            <a:ext cx="646331" cy="369332"/>
          </a:xfrm>
          <a:prstGeom prst="rect">
            <a:avLst/>
          </a:prstGeom>
          <a:noFill/>
        </p:spPr>
        <p:txBody>
          <a:bodyPr wrap="none" rtlCol="0">
            <a:spAutoFit/>
          </a:bodyPr>
          <a:lstStyle/>
          <a:p>
            <a:r>
              <a:rPr kumimoji="1" lang="ja-JP" altLang="en-US" dirty="0" smtClean="0">
                <a:solidFill>
                  <a:schemeClr val="bg1"/>
                </a:solidFill>
              </a:rPr>
              <a:t>真空</a:t>
            </a:r>
            <a:endParaRPr kumimoji="1" lang="ja-JP" altLang="en-US" dirty="0">
              <a:solidFill>
                <a:schemeClr val="bg1"/>
              </a:solidFill>
            </a:endParaRPr>
          </a:p>
        </p:txBody>
      </p:sp>
      <p:sp>
        <p:nvSpPr>
          <p:cNvPr id="8" name="テキスト ボックス 7"/>
          <p:cNvSpPr txBox="1"/>
          <p:nvPr/>
        </p:nvSpPr>
        <p:spPr>
          <a:xfrm>
            <a:off x="8090403" y="4653136"/>
            <a:ext cx="946093" cy="369332"/>
          </a:xfrm>
          <a:prstGeom prst="rect">
            <a:avLst/>
          </a:prstGeom>
          <a:noFill/>
        </p:spPr>
        <p:txBody>
          <a:bodyPr wrap="none" rtlCol="0">
            <a:spAutoFit/>
          </a:bodyPr>
          <a:lstStyle/>
          <a:p>
            <a:r>
              <a:rPr kumimoji="1" lang="ja-JP" altLang="en-US" dirty="0" smtClean="0">
                <a:solidFill>
                  <a:schemeClr val="bg1"/>
                </a:solidFill>
              </a:rPr>
              <a:t>シリコン</a:t>
            </a:r>
            <a:endParaRPr kumimoji="1" lang="ja-JP" altLang="en-US" dirty="0">
              <a:solidFill>
                <a:schemeClr val="bg1"/>
              </a:solidFill>
            </a:endParaRPr>
          </a:p>
        </p:txBody>
      </p:sp>
      <p:cxnSp>
        <p:nvCxnSpPr>
          <p:cNvPr id="10" name="直線矢印コネクタ 9"/>
          <p:cNvCxnSpPr/>
          <p:nvPr/>
        </p:nvCxnSpPr>
        <p:spPr>
          <a:xfrm>
            <a:off x="6660232" y="3501008"/>
            <a:ext cx="360040" cy="64807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012160" y="3356992"/>
            <a:ext cx="700833" cy="369332"/>
          </a:xfrm>
          <a:prstGeom prst="rect">
            <a:avLst/>
          </a:prstGeom>
          <a:noFill/>
        </p:spPr>
        <p:txBody>
          <a:bodyPr wrap="square" rtlCol="0">
            <a:spAutoFit/>
          </a:bodyPr>
          <a:lstStyle/>
          <a:p>
            <a:r>
              <a:rPr kumimoji="1" lang="en-US" altLang="ja-JP" dirty="0" smtClean="0">
                <a:solidFill>
                  <a:schemeClr val="bg1"/>
                </a:solidFill>
              </a:rPr>
              <a:t>100%</a:t>
            </a:r>
            <a:endParaRPr kumimoji="1" lang="ja-JP" altLang="en-US" dirty="0">
              <a:solidFill>
                <a:schemeClr val="bg1"/>
              </a:solidFill>
            </a:endParaRPr>
          </a:p>
        </p:txBody>
      </p:sp>
      <p:grpSp>
        <p:nvGrpSpPr>
          <p:cNvPr id="11" name="グループ化 41"/>
          <p:cNvGrpSpPr/>
          <p:nvPr/>
        </p:nvGrpSpPr>
        <p:grpSpPr>
          <a:xfrm>
            <a:off x="7020272" y="3430741"/>
            <a:ext cx="1800200" cy="1087671"/>
            <a:chOff x="7353016" y="1184845"/>
            <a:chExt cx="1800200" cy="1087671"/>
          </a:xfrm>
        </p:grpSpPr>
        <p:cxnSp>
          <p:nvCxnSpPr>
            <p:cNvPr id="15" name="直線矢印コネクタ 14"/>
            <p:cNvCxnSpPr/>
            <p:nvPr/>
          </p:nvCxnSpPr>
          <p:spPr>
            <a:xfrm flipV="1">
              <a:off x="7353016" y="1340768"/>
              <a:ext cx="243320" cy="56241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634852" y="1184845"/>
              <a:ext cx="1518364" cy="646331"/>
            </a:xfrm>
            <a:prstGeom prst="rect">
              <a:avLst/>
            </a:prstGeom>
            <a:noFill/>
          </p:spPr>
          <p:txBody>
            <a:bodyPr wrap="none" rtlCol="0">
              <a:spAutoFit/>
            </a:bodyPr>
            <a:lstStyle/>
            <a:p>
              <a:r>
                <a:rPr kumimoji="1" lang="en-US" altLang="ja-JP" dirty="0" smtClean="0">
                  <a:solidFill>
                    <a:schemeClr val="bg1"/>
                  </a:solidFill>
                </a:rPr>
                <a:t>30%</a:t>
              </a:r>
            </a:p>
            <a:p>
              <a:r>
                <a:rPr kumimoji="1" lang="en-US" altLang="ja-JP" dirty="0" smtClean="0">
                  <a:solidFill>
                    <a:schemeClr val="bg1"/>
                  </a:solidFill>
                </a:rPr>
                <a:t>=[</a:t>
              </a:r>
              <a:r>
                <a:rPr kumimoji="1" lang="en-US" altLang="ja-JP" dirty="0" err="1" smtClean="0">
                  <a:solidFill>
                    <a:schemeClr val="bg1"/>
                  </a:solidFill>
                </a:rPr>
                <a:t>Δn</a:t>
              </a:r>
              <a:r>
                <a:rPr kumimoji="1" lang="en-US" altLang="ja-JP" dirty="0" smtClean="0">
                  <a:solidFill>
                    <a:schemeClr val="bg1"/>
                  </a:solidFill>
                </a:rPr>
                <a:t>/(n</a:t>
              </a:r>
              <a:r>
                <a:rPr kumimoji="1" lang="en-US" altLang="ja-JP" baseline="-25000" dirty="0" smtClean="0">
                  <a:solidFill>
                    <a:schemeClr val="bg1"/>
                  </a:solidFill>
                </a:rPr>
                <a:t>0</a:t>
              </a:r>
              <a:r>
                <a:rPr kumimoji="1" lang="en-US" altLang="ja-JP" dirty="0" smtClean="0">
                  <a:solidFill>
                    <a:schemeClr val="bg1"/>
                  </a:solidFill>
                </a:rPr>
                <a:t>+n</a:t>
              </a:r>
              <a:r>
                <a:rPr kumimoji="1" lang="en-US" altLang="ja-JP" baseline="-25000" dirty="0" smtClean="0">
                  <a:solidFill>
                    <a:schemeClr val="bg1"/>
                  </a:solidFill>
                </a:rPr>
                <a:t>1</a:t>
              </a:r>
              <a:r>
                <a:rPr kumimoji="1" lang="en-US" altLang="ja-JP" dirty="0" smtClean="0">
                  <a:solidFill>
                    <a:schemeClr val="bg1"/>
                  </a:solidFill>
                </a:rPr>
                <a:t>)]</a:t>
              </a:r>
              <a:r>
                <a:rPr kumimoji="1" lang="en-US" altLang="ja-JP" baseline="30000" dirty="0" smtClean="0">
                  <a:solidFill>
                    <a:schemeClr val="bg1"/>
                  </a:solidFill>
                </a:rPr>
                <a:t>2</a:t>
              </a:r>
              <a:endParaRPr kumimoji="1" lang="ja-JP" altLang="en-US" dirty="0">
                <a:solidFill>
                  <a:schemeClr val="bg1"/>
                </a:solidFill>
              </a:endParaRPr>
            </a:p>
          </p:txBody>
        </p:sp>
        <p:sp>
          <p:nvSpPr>
            <p:cNvPr id="19" name="テキスト ボックス 18"/>
            <p:cNvSpPr txBox="1"/>
            <p:nvPr/>
          </p:nvSpPr>
          <p:spPr>
            <a:xfrm>
              <a:off x="7425024" y="1903184"/>
              <a:ext cx="583814" cy="369332"/>
            </a:xfrm>
            <a:prstGeom prst="rect">
              <a:avLst/>
            </a:prstGeom>
            <a:noFill/>
          </p:spPr>
          <p:txBody>
            <a:bodyPr wrap="none" rtlCol="0">
              <a:spAutoFit/>
            </a:bodyPr>
            <a:lstStyle/>
            <a:p>
              <a:r>
                <a:rPr lang="en-US" altLang="ja-JP" dirty="0" smtClean="0">
                  <a:solidFill>
                    <a:schemeClr val="bg1"/>
                  </a:solidFill>
                </a:rPr>
                <a:t>7</a:t>
              </a:r>
              <a:r>
                <a:rPr kumimoji="1" lang="en-US" altLang="ja-JP" dirty="0" smtClean="0">
                  <a:solidFill>
                    <a:schemeClr val="bg1"/>
                  </a:solidFill>
                </a:rPr>
                <a:t>0%</a:t>
              </a:r>
              <a:endParaRPr kumimoji="1" lang="ja-JP" altLang="en-US" dirty="0">
                <a:solidFill>
                  <a:schemeClr val="bg1"/>
                </a:solidFill>
              </a:endParaRPr>
            </a:p>
          </p:txBody>
        </p:sp>
      </p:grpSp>
      <p:sp>
        <p:nvSpPr>
          <p:cNvPr id="43" name="テキスト ボックス 42"/>
          <p:cNvSpPr txBox="1"/>
          <p:nvPr/>
        </p:nvSpPr>
        <p:spPr>
          <a:xfrm>
            <a:off x="7236296" y="4653136"/>
            <a:ext cx="700833" cy="369332"/>
          </a:xfrm>
          <a:prstGeom prst="rect">
            <a:avLst/>
          </a:prstGeom>
          <a:noFill/>
        </p:spPr>
        <p:txBody>
          <a:bodyPr wrap="square" rtlCol="0">
            <a:spAutoFit/>
          </a:bodyPr>
          <a:lstStyle/>
          <a:p>
            <a:r>
              <a:rPr kumimoji="1" lang="en-US" altLang="ja-JP" dirty="0" smtClean="0">
                <a:solidFill>
                  <a:schemeClr val="bg1"/>
                </a:solidFill>
              </a:rPr>
              <a:t>100%</a:t>
            </a:r>
            <a:endParaRPr kumimoji="1" lang="ja-JP" altLang="en-US" dirty="0">
              <a:solidFill>
                <a:schemeClr val="bg1"/>
              </a:solidFill>
            </a:endParaRPr>
          </a:p>
        </p:txBody>
      </p:sp>
      <p:grpSp>
        <p:nvGrpSpPr>
          <p:cNvPr id="13" name="グループ化 46"/>
          <p:cNvGrpSpPr/>
          <p:nvPr/>
        </p:nvGrpSpPr>
        <p:grpSpPr>
          <a:xfrm>
            <a:off x="5436096" y="1628800"/>
            <a:ext cx="3384376" cy="1461762"/>
            <a:chOff x="4860032" y="1412776"/>
            <a:chExt cx="5112568" cy="2181842"/>
          </a:xfrm>
        </p:grpSpPr>
        <p:pic>
          <p:nvPicPr>
            <p:cNvPr id="3074" name="Picture 2"/>
            <p:cNvPicPr>
              <a:picLocks noChangeAspect="1" noChangeArrowheads="1"/>
            </p:cNvPicPr>
            <p:nvPr/>
          </p:nvPicPr>
          <p:blipFill>
            <a:blip r:embed="rId2" cstate="print"/>
            <a:srcRect r="64865"/>
            <a:stretch>
              <a:fillRect/>
            </a:stretch>
          </p:blipFill>
          <p:spPr bwMode="auto">
            <a:xfrm>
              <a:off x="4860032" y="1412776"/>
              <a:ext cx="2808312" cy="2181842"/>
            </a:xfrm>
            <a:prstGeom prst="rect">
              <a:avLst/>
            </a:prstGeom>
            <a:noFill/>
            <a:ln w="9525">
              <a:noFill/>
              <a:miter lim="800000"/>
              <a:headEnd/>
              <a:tailEnd/>
            </a:ln>
          </p:spPr>
        </p:pic>
        <p:pic>
          <p:nvPicPr>
            <p:cNvPr id="46" name="Picture 2"/>
            <p:cNvPicPr>
              <a:picLocks noChangeAspect="1" noChangeArrowheads="1"/>
            </p:cNvPicPr>
            <p:nvPr/>
          </p:nvPicPr>
          <p:blipFill>
            <a:blip r:embed="rId3" cstate="print"/>
            <a:srcRect l="71171"/>
            <a:stretch>
              <a:fillRect/>
            </a:stretch>
          </p:blipFill>
          <p:spPr bwMode="auto">
            <a:xfrm>
              <a:off x="7668344" y="1412776"/>
              <a:ext cx="2304256" cy="2181842"/>
            </a:xfrm>
            <a:prstGeom prst="rect">
              <a:avLst/>
            </a:prstGeom>
            <a:noFill/>
            <a:ln w="9525">
              <a:noFill/>
              <a:miter lim="800000"/>
              <a:headEnd/>
              <a:tailEnd/>
            </a:ln>
          </p:spPr>
        </p:pic>
      </p:grpSp>
      <p:sp>
        <p:nvSpPr>
          <p:cNvPr id="48" name="テキスト ボックス 47"/>
          <p:cNvSpPr txBox="1"/>
          <p:nvPr/>
        </p:nvSpPr>
        <p:spPr>
          <a:xfrm>
            <a:off x="5940152" y="3068960"/>
            <a:ext cx="2709396" cy="369332"/>
          </a:xfrm>
          <a:prstGeom prst="rect">
            <a:avLst/>
          </a:prstGeom>
          <a:noFill/>
        </p:spPr>
        <p:txBody>
          <a:bodyPr wrap="none" rtlCol="0">
            <a:spAutoFit/>
          </a:bodyPr>
          <a:lstStyle/>
          <a:p>
            <a:r>
              <a:rPr kumimoji="1" lang="ja-JP" altLang="en-US" dirty="0" smtClean="0">
                <a:solidFill>
                  <a:schemeClr val="bg1"/>
                </a:solidFill>
              </a:rPr>
              <a:t>蛾の目 </a:t>
            </a:r>
            <a:r>
              <a:rPr kumimoji="1" lang="en-US" altLang="ja-JP" dirty="0" smtClean="0">
                <a:solidFill>
                  <a:schemeClr val="bg1"/>
                </a:solidFill>
              </a:rPr>
              <a:t>= </a:t>
            </a:r>
            <a:r>
              <a:rPr kumimoji="1" lang="ja-JP" altLang="en-US" dirty="0" smtClean="0">
                <a:solidFill>
                  <a:schemeClr val="bg1"/>
                </a:solidFill>
              </a:rPr>
              <a:t>モスアイ の構造</a:t>
            </a:r>
            <a:endParaRPr kumimoji="1" lang="ja-JP" altLang="en-US" dirty="0">
              <a:solidFill>
                <a:schemeClr val="bg1"/>
              </a:solidFill>
            </a:endParaRPr>
          </a:p>
        </p:txBody>
      </p:sp>
      <p:sp>
        <p:nvSpPr>
          <p:cNvPr id="49" name="テキスト ボックス 48"/>
          <p:cNvSpPr txBox="1"/>
          <p:nvPr/>
        </p:nvSpPr>
        <p:spPr>
          <a:xfrm>
            <a:off x="5648903" y="6300028"/>
            <a:ext cx="3459601" cy="369332"/>
          </a:xfrm>
          <a:prstGeom prst="rect">
            <a:avLst/>
          </a:prstGeom>
          <a:noFill/>
        </p:spPr>
        <p:txBody>
          <a:bodyPr wrap="none" rtlCol="0">
            <a:spAutoFit/>
          </a:bodyPr>
          <a:lstStyle/>
          <a:p>
            <a:r>
              <a:rPr kumimoji="1" lang="ja-JP" altLang="en-US" dirty="0" smtClean="0">
                <a:solidFill>
                  <a:schemeClr val="bg1"/>
                </a:solidFill>
              </a:rPr>
              <a:t>モスアイ構造による反射防止作用</a:t>
            </a:r>
            <a:endParaRPr kumimoji="1" lang="ja-JP" altLang="en-US" dirty="0">
              <a:solidFill>
                <a:schemeClr val="bg1"/>
              </a:solidFill>
            </a:endParaRPr>
          </a:p>
        </p:txBody>
      </p:sp>
      <p:sp>
        <p:nvSpPr>
          <p:cNvPr id="50" name="テキスト ボックス 49"/>
          <p:cNvSpPr txBox="1"/>
          <p:nvPr/>
        </p:nvSpPr>
        <p:spPr>
          <a:xfrm>
            <a:off x="7808275" y="4221088"/>
            <a:ext cx="1228221" cy="369332"/>
          </a:xfrm>
          <a:prstGeom prst="rect">
            <a:avLst/>
          </a:prstGeom>
          <a:noFill/>
        </p:spPr>
        <p:txBody>
          <a:bodyPr wrap="none" rtlCol="0">
            <a:spAutoFit/>
          </a:bodyPr>
          <a:lstStyle/>
          <a:p>
            <a:r>
              <a:rPr kumimoji="1" lang="ja-JP" altLang="en-US" dirty="0" smtClean="0">
                <a:solidFill>
                  <a:schemeClr val="bg1"/>
                </a:solidFill>
              </a:rPr>
              <a:t>モスアイ層</a:t>
            </a:r>
            <a:endParaRPr kumimoji="1" lang="ja-JP" altLang="en-US" dirty="0">
              <a:solidFill>
                <a:schemeClr val="bg1"/>
              </a:solidFill>
            </a:endParaRPr>
          </a:p>
        </p:txBody>
      </p:sp>
      <p:sp>
        <p:nvSpPr>
          <p:cNvPr id="51" name="テキスト ボックス 50"/>
          <p:cNvSpPr txBox="1"/>
          <p:nvPr/>
        </p:nvSpPr>
        <p:spPr>
          <a:xfrm>
            <a:off x="5877916" y="4149080"/>
            <a:ext cx="1056700" cy="369332"/>
          </a:xfrm>
          <a:prstGeom prst="rect">
            <a:avLst/>
          </a:prstGeom>
          <a:noFill/>
        </p:spPr>
        <p:txBody>
          <a:bodyPr wrap="none" rtlCol="0">
            <a:spAutoFit/>
          </a:bodyPr>
          <a:lstStyle/>
          <a:p>
            <a:r>
              <a:rPr kumimoji="1" lang="en-US" altLang="ja-JP" dirty="0" smtClean="0">
                <a:solidFill>
                  <a:schemeClr val="bg1"/>
                </a:solidFill>
              </a:rPr>
              <a:t>n=1</a:t>
            </a:r>
            <a:r>
              <a:rPr kumimoji="1" lang="en-US" altLang="ja-JP" dirty="0" smtClean="0">
                <a:solidFill>
                  <a:schemeClr val="bg1"/>
                </a:solidFill>
                <a:sym typeface="Wingdings" pitchFamily="2" charset="2"/>
              </a:rPr>
              <a:t>3.4</a:t>
            </a:r>
            <a:endParaRPr kumimoji="1" lang="ja-JP" altLang="en-US" dirty="0">
              <a:solidFill>
                <a:schemeClr val="bg1"/>
              </a:solidFill>
            </a:endParaRPr>
          </a:p>
        </p:txBody>
      </p:sp>
      <p:cxnSp>
        <p:nvCxnSpPr>
          <p:cNvPr id="69" name="直線矢印コネクタ 68"/>
          <p:cNvCxnSpPr/>
          <p:nvPr/>
        </p:nvCxnSpPr>
        <p:spPr>
          <a:xfrm>
            <a:off x="7416316" y="5445224"/>
            <a:ext cx="396044" cy="64807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8316416" y="5507940"/>
            <a:ext cx="646331" cy="369332"/>
          </a:xfrm>
          <a:prstGeom prst="rect">
            <a:avLst/>
          </a:prstGeom>
          <a:noFill/>
        </p:spPr>
        <p:txBody>
          <a:bodyPr wrap="none" rtlCol="0">
            <a:spAutoFit/>
          </a:bodyPr>
          <a:lstStyle/>
          <a:p>
            <a:r>
              <a:rPr kumimoji="1" lang="ja-JP" altLang="en-US" dirty="0" smtClean="0">
                <a:solidFill>
                  <a:schemeClr val="bg1"/>
                </a:solidFill>
              </a:rPr>
              <a:t>真空</a:t>
            </a:r>
            <a:endParaRPr kumimoji="1" lang="ja-JP" altLang="en-US" dirty="0">
              <a:solidFill>
                <a:schemeClr val="bg1"/>
              </a:solidFill>
            </a:endParaRPr>
          </a:p>
        </p:txBody>
      </p:sp>
      <p:sp>
        <p:nvSpPr>
          <p:cNvPr id="75" name="テキスト ボックス 74"/>
          <p:cNvSpPr txBox="1"/>
          <p:nvPr/>
        </p:nvSpPr>
        <p:spPr>
          <a:xfrm>
            <a:off x="5868144" y="5435932"/>
            <a:ext cx="617477" cy="369332"/>
          </a:xfrm>
          <a:prstGeom prst="rect">
            <a:avLst/>
          </a:prstGeom>
          <a:noFill/>
        </p:spPr>
        <p:txBody>
          <a:bodyPr wrap="none" rtlCol="0">
            <a:spAutoFit/>
          </a:bodyPr>
          <a:lstStyle/>
          <a:p>
            <a:r>
              <a:rPr kumimoji="1" lang="en-US" altLang="ja-JP" dirty="0" smtClean="0">
                <a:solidFill>
                  <a:schemeClr val="bg1"/>
                </a:solidFill>
              </a:rPr>
              <a:t>n</a:t>
            </a:r>
            <a:r>
              <a:rPr kumimoji="1" lang="en-US" altLang="ja-JP" baseline="-25000" dirty="0" smtClean="0">
                <a:solidFill>
                  <a:schemeClr val="bg1"/>
                </a:solidFill>
              </a:rPr>
              <a:t>0</a:t>
            </a:r>
            <a:r>
              <a:rPr kumimoji="1" lang="en-US" altLang="ja-JP" dirty="0" smtClean="0">
                <a:solidFill>
                  <a:schemeClr val="bg1"/>
                </a:solidFill>
              </a:rPr>
              <a:t>=1</a:t>
            </a:r>
            <a:endParaRPr kumimoji="1" lang="ja-JP" altLang="en-US" dirty="0">
              <a:solidFill>
                <a:schemeClr val="bg1"/>
              </a:solidFill>
            </a:endParaRPr>
          </a:p>
        </p:txBody>
      </p:sp>
      <p:sp>
        <p:nvSpPr>
          <p:cNvPr id="84" name="テキスト ボックス 83"/>
          <p:cNvSpPr txBox="1"/>
          <p:nvPr/>
        </p:nvSpPr>
        <p:spPr>
          <a:xfrm>
            <a:off x="7660594" y="5445224"/>
            <a:ext cx="583814" cy="369332"/>
          </a:xfrm>
          <a:prstGeom prst="rect">
            <a:avLst/>
          </a:prstGeom>
          <a:noFill/>
        </p:spPr>
        <p:txBody>
          <a:bodyPr wrap="none" rtlCol="0">
            <a:spAutoFit/>
          </a:bodyPr>
          <a:lstStyle/>
          <a:p>
            <a:r>
              <a:rPr lang="en-US" altLang="ja-JP" dirty="0" smtClean="0">
                <a:solidFill>
                  <a:schemeClr val="bg1"/>
                </a:solidFill>
              </a:rPr>
              <a:t>5</a:t>
            </a:r>
            <a:r>
              <a:rPr kumimoji="1" lang="en-US" altLang="ja-JP" dirty="0" smtClean="0">
                <a:solidFill>
                  <a:schemeClr val="bg1"/>
                </a:solidFill>
              </a:rPr>
              <a:t>0%</a:t>
            </a:r>
            <a:endParaRPr kumimoji="1" lang="ja-JP" altLang="en-US" dirty="0">
              <a:solidFill>
                <a:schemeClr val="bg1"/>
              </a:solidFill>
            </a:endParaRPr>
          </a:p>
        </p:txBody>
      </p:sp>
      <p:grpSp>
        <p:nvGrpSpPr>
          <p:cNvPr id="86" name="グループ化 85"/>
          <p:cNvGrpSpPr/>
          <p:nvPr/>
        </p:nvGrpSpPr>
        <p:grpSpPr>
          <a:xfrm>
            <a:off x="5868144" y="5003884"/>
            <a:ext cx="3172437" cy="810672"/>
            <a:chOff x="5868144" y="5003884"/>
            <a:chExt cx="3172437" cy="810672"/>
          </a:xfrm>
        </p:grpSpPr>
        <p:sp>
          <p:nvSpPr>
            <p:cNvPr id="45" name="二等辺三角形 44"/>
            <p:cNvSpPr/>
            <p:nvPr/>
          </p:nvSpPr>
          <p:spPr>
            <a:xfrm rot="10800000">
              <a:off x="5868145"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二等辺三角形 46"/>
            <p:cNvSpPr/>
            <p:nvPr/>
          </p:nvSpPr>
          <p:spPr>
            <a:xfrm rot="10800000">
              <a:off x="6084169"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p:cNvSpPr/>
            <p:nvPr/>
          </p:nvSpPr>
          <p:spPr>
            <a:xfrm rot="10800000">
              <a:off x="6300193"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p:cNvSpPr/>
            <p:nvPr/>
          </p:nvSpPr>
          <p:spPr>
            <a:xfrm rot="10800000">
              <a:off x="6516217"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p:cNvSpPr/>
            <p:nvPr/>
          </p:nvSpPr>
          <p:spPr>
            <a:xfrm rot="10800000">
              <a:off x="6732241"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二等辺三角形 56"/>
            <p:cNvSpPr/>
            <p:nvPr/>
          </p:nvSpPr>
          <p:spPr>
            <a:xfrm rot="10800000">
              <a:off x="6948265"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二等辺三角形 57"/>
            <p:cNvSpPr/>
            <p:nvPr/>
          </p:nvSpPr>
          <p:spPr>
            <a:xfrm rot="10800000">
              <a:off x="7164289"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二等辺三角形 58"/>
            <p:cNvSpPr/>
            <p:nvPr/>
          </p:nvSpPr>
          <p:spPr>
            <a:xfrm rot="10800000">
              <a:off x="7380313"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p:cNvSpPr/>
            <p:nvPr/>
          </p:nvSpPr>
          <p:spPr>
            <a:xfrm rot="10800000">
              <a:off x="7596337"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二等辺三角形 60"/>
            <p:cNvSpPr/>
            <p:nvPr/>
          </p:nvSpPr>
          <p:spPr>
            <a:xfrm rot="10800000">
              <a:off x="7812361"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二等辺三角形 61"/>
            <p:cNvSpPr/>
            <p:nvPr/>
          </p:nvSpPr>
          <p:spPr>
            <a:xfrm rot="10800000">
              <a:off x="8028385"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p:cNvSpPr/>
            <p:nvPr/>
          </p:nvSpPr>
          <p:spPr>
            <a:xfrm rot="10800000">
              <a:off x="8244409"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二等辺三角形 63"/>
            <p:cNvSpPr/>
            <p:nvPr/>
          </p:nvSpPr>
          <p:spPr>
            <a:xfrm rot="10800000">
              <a:off x="8460433"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二等辺三角形 64"/>
            <p:cNvSpPr/>
            <p:nvPr/>
          </p:nvSpPr>
          <p:spPr>
            <a:xfrm rot="10800000">
              <a:off x="8676457" y="5022468"/>
              <a:ext cx="216024"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5868144" y="5003884"/>
              <a:ext cx="1056700" cy="369332"/>
            </a:xfrm>
            <a:prstGeom prst="rect">
              <a:avLst/>
            </a:prstGeom>
            <a:noFill/>
          </p:spPr>
          <p:txBody>
            <a:bodyPr wrap="none" rtlCol="0">
              <a:spAutoFit/>
            </a:bodyPr>
            <a:lstStyle/>
            <a:p>
              <a:r>
                <a:rPr kumimoji="1" lang="en-US" altLang="ja-JP" dirty="0" smtClean="0">
                  <a:solidFill>
                    <a:schemeClr val="bg1"/>
                  </a:solidFill>
                </a:rPr>
                <a:t>n=3.4</a:t>
              </a:r>
              <a:r>
                <a:rPr kumimoji="1" lang="en-US" altLang="ja-JP" dirty="0" smtClean="0">
                  <a:solidFill>
                    <a:schemeClr val="bg1"/>
                  </a:solidFill>
                  <a:sym typeface="Wingdings" pitchFamily="2" charset="2"/>
                </a:rPr>
                <a:t>1</a:t>
              </a:r>
              <a:endParaRPr kumimoji="1" lang="ja-JP" altLang="en-US" dirty="0">
                <a:solidFill>
                  <a:schemeClr val="bg1"/>
                </a:solidFill>
              </a:endParaRPr>
            </a:p>
          </p:txBody>
        </p:sp>
        <p:sp>
          <p:nvSpPr>
            <p:cNvPr id="76" name="テキスト ボックス 75"/>
            <p:cNvSpPr txBox="1"/>
            <p:nvPr/>
          </p:nvSpPr>
          <p:spPr>
            <a:xfrm>
              <a:off x="7812360" y="5075892"/>
              <a:ext cx="1228221" cy="369332"/>
            </a:xfrm>
            <a:prstGeom prst="rect">
              <a:avLst/>
            </a:prstGeom>
            <a:noFill/>
          </p:spPr>
          <p:txBody>
            <a:bodyPr wrap="none" rtlCol="0">
              <a:spAutoFit/>
            </a:bodyPr>
            <a:lstStyle/>
            <a:p>
              <a:r>
                <a:rPr kumimoji="1" lang="ja-JP" altLang="en-US" dirty="0" smtClean="0">
                  <a:solidFill>
                    <a:schemeClr val="bg1"/>
                  </a:solidFill>
                </a:rPr>
                <a:t>モスアイ層</a:t>
              </a:r>
              <a:endParaRPr kumimoji="1" lang="ja-JP" altLang="en-US" dirty="0">
                <a:solidFill>
                  <a:schemeClr val="bg1"/>
                </a:solidFill>
              </a:endParaRPr>
            </a:p>
          </p:txBody>
        </p:sp>
        <p:sp>
          <p:nvSpPr>
            <p:cNvPr id="85" name="テキスト ボックス 84"/>
            <p:cNvSpPr txBox="1"/>
            <p:nvPr/>
          </p:nvSpPr>
          <p:spPr>
            <a:xfrm>
              <a:off x="7543575" y="5445224"/>
              <a:ext cx="700833" cy="369332"/>
            </a:xfrm>
            <a:prstGeom prst="rect">
              <a:avLst/>
            </a:prstGeom>
            <a:noFill/>
          </p:spPr>
          <p:txBody>
            <a:bodyPr wrap="square" rtlCol="0">
              <a:spAutoFit/>
            </a:bodyPr>
            <a:lstStyle/>
            <a:p>
              <a:r>
                <a:rPr kumimoji="1" lang="en-US" altLang="ja-JP" dirty="0" smtClean="0">
                  <a:solidFill>
                    <a:schemeClr val="bg1"/>
                  </a:solidFill>
                </a:rPr>
                <a:t>100%</a:t>
              </a:r>
              <a:endParaRPr kumimoji="1" lang="ja-JP" altLang="en-US" dirty="0">
                <a:solidFill>
                  <a:schemeClr val="bg1"/>
                </a:solidFill>
              </a:endParaRPr>
            </a:p>
          </p:txBody>
        </p:sp>
      </p:grpSp>
      <p:cxnSp>
        <p:nvCxnSpPr>
          <p:cNvPr id="12" name="直線矢印コネクタ 11"/>
          <p:cNvCxnSpPr/>
          <p:nvPr/>
        </p:nvCxnSpPr>
        <p:spPr>
          <a:xfrm>
            <a:off x="7020272" y="4158372"/>
            <a:ext cx="396044" cy="129614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7588586" y="4725144"/>
            <a:ext cx="583814" cy="369332"/>
          </a:xfrm>
          <a:prstGeom prst="rect">
            <a:avLst/>
          </a:prstGeom>
          <a:noFill/>
        </p:spPr>
        <p:txBody>
          <a:bodyPr wrap="none" rtlCol="0">
            <a:spAutoFit/>
          </a:bodyPr>
          <a:lstStyle/>
          <a:p>
            <a:r>
              <a:rPr lang="en-US" altLang="ja-JP" dirty="0" smtClean="0">
                <a:solidFill>
                  <a:schemeClr val="bg1"/>
                </a:solidFill>
              </a:rPr>
              <a:t>2</a:t>
            </a:r>
            <a:r>
              <a:rPr kumimoji="1" lang="en-US" altLang="ja-JP" dirty="0" smtClean="0">
                <a:solidFill>
                  <a:schemeClr val="bg1"/>
                </a:solidFill>
              </a:rPr>
              <a:t>0%</a:t>
            </a:r>
            <a:endParaRPr kumimoji="1" lang="ja-JP" altLang="en-US" dirty="0">
              <a:solidFill>
                <a:schemeClr val="bg1"/>
              </a:solidFill>
            </a:endParaRPr>
          </a:p>
        </p:txBody>
      </p:sp>
      <p:cxnSp>
        <p:nvCxnSpPr>
          <p:cNvPr id="90" name="直線矢印コネクタ 89"/>
          <p:cNvCxnSpPr/>
          <p:nvPr/>
        </p:nvCxnSpPr>
        <p:spPr>
          <a:xfrm>
            <a:off x="7416316" y="5445224"/>
            <a:ext cx="396044" cy="64807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7020272" y="4149080"/>
            <a:ext cx="396044" cy="129614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flipV="1">
            <a:off x="7412565" y="4837802"/>
            <a:ext cx="144016" cy="60742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V="1">
            <a:off x="7412565" y="4837356"/>
            <a:ext cx="144016" cy="607422"/>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0" presetClass="exit" presetSubtype="0" fill="hold" grpId="0" nodeType="withEffect">
                                  <p:stCondLst>
                                    <p:cond delay="0"/>
                                  </p:stCondLst>
                                  <p:childTnLst>
                                    <p:animEffect transition="out" filter="fade">
                                      <p:cBhvr>
                                        <p:cTn id="27" dur="500"/>
                                        <p:tgtEl>
                                          <p:spTgt spid="87"/>
                                        </p:tgtEl>
                                      </p:cBhvr>
                                    </p:animEffect>
                                    <p:set>
                                      <p:cBhvr>
                                        <p:cTn id="28" dur="1" fill="hold">
                                          <p:stCondLst>
                                            <p:cond delay="499"/>
                                          </p:stCondLst>
                                        </p:cTn>
                                        <p:tgtEl>
                                          <p:spTgt spid="8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84"/>
                                        </p:tgtEl>
                                      </p:cBhvr>
                                    </p:animEffect>
                                    <p:set>
                                      <p:cBhvr>
                                        <p:cTn id="31" dur="1" fill="hold">
                                          <p:stCondLst>
                                            <p:cond delay="499"/>
                                          </p:stCondLst>
                                        </p:cTn>
                                        <p:tgtEl>
                                          <p:spTgt spid="8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500"/>
                                        <p:tgtEl>
                                          <p:spTgt spid="90"/>
                                        </p:tgtEl>
                                      </p:cBhvr>
                                    </p:animEffect>
                                  </p:childTnLst>
                                </p:cTn>
                              </p:par>
                              <p:par>
                                <p:cTn id="35" presetID="10" presetClass="entr" presetSubtype="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par>
                                <p:cTn id="38" presetID="10" presetClass="exit" presetSubtype="0" fill="hold" nodeType="withEffect">
                                  <p:stCondLst>
                                    <p:cond delay="0"/>
                                  </p:stCondLst>
                                  <p:childTnLst>
                                    <p:animEffect transition="out" filter="fade">
                                      <p:cBhvr>
                                        <p:cTn id="39" dur="500"/>
                                        <p:tgtEl>
                                          <p:spTgt spid="78"/>
                                        </p:tgtEl>
                                      </p:cBhvr>
                                    </p:animEffect>
                                    <p:set>
                                      <p:cBhvr>
                                        <p:cTn id="40" dur="1" fill="hold">
                                          <p:stCondLst>
                                            <p:cond delay="499"/>
                                          </p:stCondLst>
                                        </p:cTn>
                                        <p:tgtEl>
                                          <p:spTgt spid="7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2"/>
                                        </p:tgtEl>
                                      </p:cBhvr>
                                    </p:animEffect>
                                    <p:set>
                                      <p:cBhvr>
                                        <p:cTn id="43" dur="1" fill="hold">
                                          <p:stCondLst>
                                            <p:cond delay="499"/>
                                          </p:stCondLst>
                                        </p:cTn>
                                        <p:tgtEl>
                                          <p:spTgt spid="92"/>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p:bldP spid="50" grpId="0"/>
      <p:bldP spid="51" grpId="0"/>
      <p:bldP spid="84" grpId="0"/>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TAO/MIMIZUKU</a:t>
            </a:r>
            <a:r>
              <a:rPr kumimoji="1" lang="ja-JP" altLang="en-US" dirty="0" smtClean="0"/>
              <a:t>における</a:t>
            </a:r>
            <a:r>
              <a:rPr kumimoji="1" lang="en-US" altLang="ja-JP" dirty="0" smtClean="0"/>
              <a:t/>
            </a:r>
            <a:br>
              <a:rPr kumimoji="1" lang="en-US" altLang="ja-JP" dirty="0" smtClean="0"/>
            </a:br>
            <a:r>
              <a:rPr kumimoji="1" lang="ja-JP" altLang="en-US" dirty="0" smtClean="0"/>
              <a:t>モスアイ光学素子開発</a:t>
            </a:r>
            <a:endParaRPr kumimoji="1" lang="ja-JP" altLang="en-US" dirty="0"/>
          </a:p>
        </p:txBody>
      </p:sp>
      <p:sp>
        <p:nvSpPr>
          <p:cNvPr id="3" name="コンテンツ プレースホルダ 2"/>
          <p:cNvSpPr>
            <a:spLocks noGrp="1"/>
          </p:cNvSpPr>
          <p:nvPr>
            <p:ph idx="1"/>
          </p:nvPr>
        </p:nvSpPr>
        <p:spPr>
          <a:xfrm>
            <a:off x="1033264" y="4797152"/>
            <a:ext cx="4114800" cy="2304256"/>
          </a:xfrm>
        </p:spPr>
        <p:txBody>
          <a:bodyPr>
            <a:normAutofit/>
          </a:bodyPr>
          <a:lstStyle/>
          <a:p>
            <a:pPr>
              <a:buNone/>
            </a:pPr>
            <a:r>
              <a:rPr kumimoji="1" lang="en-US" altLang="ja-JP" sz="2000" dirty="0" smtClean="0"/>
              <a:t>2010</a:t>
            </a:r>
            <a:r>
              <a:rPr kumimoji="1" lang="ja-JP" altLang="en-US" sz="2000" dirty="0" smtClean="0"/>
              <a:t>年度</a:t>
            </a:r>
            <a:endParaRPr kumimoji="1" lang="en-US" altLang="ja-JP" sz="2000" dirty="0" smtClean="0"/>
          </a:p>
          <a:p>
            <a:r>
              <a:rPr lang="ja-JP" altLang="en-US" sz="2000" dirty="0" smtClean="0">
                <a:solidFill>
                  <a:schemeClr val="tx2">
                    <a:lumMod val="40000"/>
                    <a:lumOff val="60000"/>
                  </a:schemeClr>
                </a:solidFill>
              </a:rPr>
              <a:t>小面積平面片面モスアイ</a:t>
            </a:r>
            <a:endParaRPr lang="en-US" altLang="ja-JP" sz="2000" dirty="0" smtClean="0">
              <a:solidFill>
                <a:schemeClr val="tx2">
                  <a:lumMod val="40000"/>
                  <a:lumOff val="60000"/>
                </a:schemeClr>
              </a:solidFill>
            </a:endParaRPr>
          </a:p>
          <a:p>
            <a:r>
              <a:rPr kumimoji="1" lang="ja-JP" altLang="en-US" sz="2000" dirty="0" smtClean="0">
                <a:solidFill>
                  <a:schemeClr val="tx2">
                    <a:lumMod val="40000"/>
                    <a:lumOff val="60000"/>
                  </a:schemeClr>
                </a:solidFill>
              </a:rPr>
              <a:t>大面積平面片面モスアイ</a:t>
            </a:r>
            <a:endParaRPr kumimoji="1" lang="en-US" altLang="ja-JP" sz="2000" dirty="0" smtClean="0">
              <a:solidFill>
                <a:schemeClr val="tx2">
                  <a:lumMod val="40000"/>
                  <a:lumOff val="60000"/>
                </a:schemeClr>
              </a:solidFill>
            </a:endParaRPr>
          </a:p>
          <a:p>
            <a:r>
              <a:rPr lang="ja-JP" altLang="en-US" sz="2000" dirty="0" smtClean="0">
                <a:solidFill>
                  <a:schemeClr val="tx2">
                    <a:lumMod val="40000"/>
                    <a:lumOff val="60000"/>
                  </a:schemeClr>
                </a:solidFill>
              </a:rPr>
              <a:t>平面両面モスアイ</a:t>
            </a:r>
            <a:endParaRPr lang="en-US" altLang="ja-JP" sz="2000" dirty="0" smtClean="0">
              <a:solidFill>
                <a:schemeClr val="tx2">
                  <a:lumMod val="40000"/>
                  <a:lumOff val="60000"/>
                </a:schemeClr>
              </a:solidFill>
            </a:endParaRPr>
          </a:p>
          <a:p>
            <a:r>
              <a:rPr lang="ja-JP" altLang="en-US" sz="2000" dirty="0" smtClean="0">
                <a:solidFill>
                  <a:schemeClr val="accent2">
                    <a:lumMod val="60000"/>
                    <a:lumOff val="40000"/>
                  </a:schemeClr>
                </a:solidFill>
              </a:rPr>
              <a:t>平凸片面モスアイレンズ</a:t>
            </a:r>
            <a:endParaRPr lang="en-US" altLang="ja-JP" sz="2000" dirty="0" smtClean="0">
              <a:solidFill>
                <a:schemeClr val="accent2">
                  <a:lumMod val="60000"/>
                  <a:lumOff val="40000"/>
                </a:schemeClr>
              </a:solidFill>
            </a:endParaRPr>
          </a:p>
        </p:txBody>
      </p:sp>
      <p:sp>
        <p:nvSpPr>
          <p:cNvPr id="4" name="コンテンツ プレースホルダ 2"/>
          <p:cNvSpPr txBox="1">
            <a:spLocks/>
          </p:cNvSpPr>
          <p:nvPr/>
        </p:nvSpPr>
        <p:spPr>
          <a:xfrm>
            <a:off x="446856" y="1556792"/>
            <a:ext cx="8229600" cy="3312368"/>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200" b="0" i="0" u="none" strike="noStrike" kern="1200" cap="none" spc="0" normalizeH="0" baseline="0" noProof="0" dirty="0" smtClean="0">
                <a:ln>
                  <a:noFill/>
                </a:ln>
                <a:solidFill>
                  <a:schemeClr val="bg1"/>
                </a:solidFill>
                <a:effectLst/>
                <a:uLnTx/>
                <a:uFillTx/>
                <a:latin typeface="+mn-lt"/>
                <a:ea typeface="+mn-ea"/>
                <a:cs typeface="+mn-cs"/>
              </a:rPr>
              <a:t>Goals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両凸両面モスアイシリコンレンズ</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両面モスアイシリコングリズム</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ja-JP" altLang="en-US" sz="3200" dirty="0" smtClean="0">
                <a:solidFill>
                  <a:schemeClr val="bg1"/>
                </a:solidFill>
              </a:rPr>
              <a:t>開発体制</a:t>
            </a:r>
            <a:endParaRPr lang="en-US" altLang="ja-JP" sz="3200" dirty="0" smtClean="0">
              <a:solidFill>
                <a:schemeClr val="bg1"/>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ja-JP" altLang="en-US" sz="3200" dirty="0" smtClean="0">
                <a:solidFill>
                  <a:schemeClr val="bg1"/>
                </a:solidFill>
              </a:rPr>
              <a:t>設計</a:t>
            </a:r>
            <a:r>
              <a:rPr lang="en-US" altLang="ja-JP" sz="3200" dirty="0" smtClean="0">
                <a:solidFill>
                  <a:schemeClr val="bg1"/>
                </a:solidFill>
              </a:rPr>
              <a:t>: </a:t>
            </a:r>
            <a:r>
              <a:rPr lang="ja-JP" altLang="en-US" sz="3200" dirty="0" smtClean="0">
                <a:solidFill>
                  <a:schemeClr val="bg1"/>
                </a:solidFill>
              </a:rPr>
              <a:t>東京大学</a:t>
            </a:r>
            <a:endParaRPr lang="en-US" altLang="ja-JP" sz="3200" dirty="0" smtClean="0">
              <a:solidFill>
                <a:schemeClr val="bg1"/>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ja-JP" altLang="en-US" sz="3200" dirty="0" smtClean="0">
                <a:solidFill>
                  <a:schemeClr val="bg1"/>
                </a:solidFill>
              </a:rPr>
              <a:t>製作</a:t>
            </a:r>
            <a:r>
              <a:rPr lang="en-US" altLang="ja-JP" sz="3200" dirty="0" smtClean="0">
                <a:solidFill>
                  <a:schemeClr val="bg1"/>
                </a:solidFill>
              </a:rPr>
              <a:t>: NTT-AT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ja-JP" altLang="en-US" sz="3200" dirty="0" smtClean="0">
                <a:solidFill>
                  <a:schemeClr val="bg1"/>
                </a:solidFill>
              </a:rPr>
              <a:t>評価 </a:t>
            </a:r>
            <a:r>
              <a:rPr lang="en-US" altLang="ja-JP" sz="3200" dirty="0" smtClean="0">
                <a:solidFill>
                  <a:schemeClr val="bg1"/>
                </a:solidFill>
              </a:rPr>
              <a:t>(</a:t>
            </a:r>
            <a:r>
              <a:rPr lang="ja-JP" altLang="en-US" sz="3200" dirty="0" smtClean="0">
                <a:solidFill>
                  <a:schemeClr val="bg1"/>
                </a:solidFill>
              </a:rPr>
              <a:t>光学・冷却</a:t>
            </a:r>
            <a:r>
              <a:rPr lang="en-US" altLang="ja-JP" sz="3200" dirty="0" smtClean="0">
                <a:solidFill>
                  <a:schemeClr val="bg1"/>
                </a:solidFill>
              </a:rPr>
              <a:t>) : </a:t>
            </a:r>
            <a:r>
              <a:rPr lang="ja-JP" altLang="en-US" sz="3200" dirty="0" smtClean="0">
                <a:solidFill>
                  <a:schemeClr val="bg1"/>
                </a:solidFill>
              </a:rPr>
              <a:t>東京大学・</a:t>
            </a:r>
            <a:r>
              <a:rPr lang="en-US" altLang="ja-JP" sz="3200" dirty="0" smtClean="0">
                <a:solidFill>
                  <a:schemeClr val="bg1"/>
                </a:solidFill>
              </a:rPr>
              <a:t>ISAS/JAXA</a:t>
            </a:r>
          </a:p>
          <a:p>
            <a:pPr marL="342900" marR="0" lvl="0" indent="-342900" algn="l" defTabSz="914400" rtl="0" eaLnBrk="1" fontAlgn="auto" latinLnBrk="0" hangingPunct="1">
              <a:lnSpc>
                <a:spcPct val="100000"/>
              </a:lnSpc>
              <a:spcBef>
                <a:spcPct val="20000"/>
              </a:spcBef>
              <a:spcAft>
                <a:spcPts val="0"/>
              </a:spcAft>
              <a:buClrTx/>
              <a:buSzTx/>
              <a:tabLst/>
              <a:defRPr/>
            </a:pPr>
            <a:r>
              <a:rPr lang="ja-JP" altLang="en-US" sz="3200" dirty="0" smtClean="0">
                <a:solidFill>
                  <a:schemeClr val="bg1"/>
                </a:solidFill>
              </a:rPr>
              <a:t>過去の試作</a:t>
            </a:r>
            <a:endParaRPr lang="en-US" altLang="ja-JP" sz="3200" dirty="0" smtClean="0">
              <a:solidFill>
                <a:schemeClr val="bg1"/>
              </a:solidFill>
            </a:endParaRPr>
          </a:p>
        </p:txBody>
      </p:sp>
      <p:sp>
        <p:nvSpPr>
          <p:cNvPr id="6" name="コンテンツ プレースホルダ 2"/>
          <p:cNvSpPr txBox="1">
            <a:spLocks/>
          </p:cNvSpPr>
          <p:nvPr/>
        </p:nvSpPr>
        <p:spPr>
          <a:xfrm>
            <a:off x="4499992" y="4797152"/>
            <a:ext cx="4176464" cy="1800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000" b="0" i="0" u="none" strike="noStrike" kern="1200" cap="none" spc="0" normalizeH="0" baseline="0" noProof="0" dirty="0" smtClean="0">
                <a:ln>
                  <a:noFill/>
                </a:ln>
                <a:solidFill>
                  <a:schemeClr val="bg1"/>
                </a:solidFill>
                <a:effectLst/>
                <a:uLnTx/>
                <a:uFillTx/>
                <a:latin typeface="+mn-lt"/>
                <a:ea typeface="+mn-ea"/>
                <a:cs typeface="+mn-cs"/>
              </a:rPr>
              <a:t>2011</a:t>
            </a:r>
            <a:r>
              <a:rPr kumimoji="1" lang="ja-JP" altLang="en-US" sz="2000" b="0" i="0" u="none" strike="noStrike" kern="1200" cap="none" spc="0" normalizeH="0" baseline="0" noProof="0" dirty="0" smtClean="0">
                <a:ln>
                  <a:noFill/>
                </a:ln>
                <a:solidFill>
                  <a:schemeClr val="bg1"/>
                </a:solidFill>
                <a:effectLst/>
                <a:uLnTx/>
                <a:uFillTx/>
                <a:latin typeface="+mn-lt"/>
                <a:ea typeface="+mn-ea"/>
                <a:cs typeface="+mn-cs"/>
              </a:rPr>
              <a:t>年度</a:t>
            </a:r>
            <a:endParaRPr kumimoji="1" lang="en-US" altLang="ja-JP" sz="20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000" b="0" i="0" u="none" strike="noStrike" kern="1200" cap="none" spc="0" normalizeH="0" baseline="0" noProof="0" dirty="0" smtClean="0">
                <a:ln>
                  <a:noFill/>
                </a:ln>
                <a:solidFill>
                  <a:schemeClr val="tx2">
                    <a:lumMod val="40000"/>
                    <a:lumOff val="60000"/>
                  </a:schemeClr>
                </a:solidFill>
                <a:effectLst/>
                <a:uLnTx/>
                <a:uFillTx/>
                <a:latin typeface="+mn-lt"/>
                <a:ea typeface="+mn-ea"/>
                <a:cs typeface="+mn-cs"/>
              </a:rPr>
              <a:t>平面両面モスアイ</a:t>
            </a:r>
            <a:endParaRPr kumimoji="1" lang="en-US" altLang="ja-JP" sz="2000" b="0" i="0" u="none" strike="noStrike" kern="1200" cap="none" spc="0" normalizeH="0" baseline="0" noProof="0" dirty="0" smtClean="0">
              <a:ln>
                <a:noFill/>
              </a:ln>
              <a:solidFill>
                <a:schemeClr val="tx2">
                  <a:lumMod val="40000"/>
                  <a:lumOff val="6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000" b="0"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両凸片面モスアイレンズ</a:t>
            </a:r>
            <a:endParaRPr kumimoji="1" lang="en-US" altLang="ja-JP" sz="2000" b="0"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000" b="0" i="0" u="none" strike="noStrike" kern="1200" cap="none" spc="0" normalizeH="0" baseline="0" noProof="0" dirty="0" smtClean="0">
                <a:ln>
                  <a:noFill/>
                </a:ln>
                <a:solidFill>
                  <a:schemeClr val="accent3">
                    <a:lumMod val="60000"/>
                    <a:lumOff val="40000"/>
                  </a:schemeClr>
                </a:solidFill>
                <a:effectLst/>
                <a:uLnTx/>
                <a:uFillTx/>
                <a:latin typeface="+mn-lt"/>
                <a:ea typeface="+mn-ea"/>
                <a:cs typeface="+mn-cs"/>
              </a:rPr>
              <a:t>片面モスアイグレーティング</a:t>
            </a:r>
            <a:endParaRPr kumimoji="1" lang="en-US" altLang="ja-JP" sz="2000" b="0" i="0" u="none" strike="noStrike" kern="1200" cap="none" spc="0" normalizeH="0" baseline="0" noProof="0" dirty="0" smtClean="0">
              <a:ln>
                <a:noFill/>
              </a:ln>
              <a:solidFill>
                <a:schemeClr val="accent3">
                  <a:lumMod val="60000"/>
                  <a:lumOff val="40000"/>
                </a:schemeClr>
              </a:solidFill>
              <a:effectLst/>
              <a:uLnTx/>
              <a:uFillTx/>
              <a:latin typeface="+mn-lt"/>
              <a:ea typeface="+mn-ea"/>
              <a:cs typeface="+mn-cs"/>
            </a:endParaRPr>
          </a:p>
        </p:txBody>
      </p:sp>
      <p:grpSp>
        <p:nvGrpSpPr>
          <p:cNvPr id="521" name="グループ化 520"/>
          <p:cNvGrpSpPr/>
          <p:nvPr/>
        </p:nvGrpSpPr>
        <p:grpSpPr>
          <a:xfrm rot="279566">
            <a:off x="6689838" y="2762563"/>
            <a:ext cx="1192428" cy="1080814"/>
            <a:chOff x="6927553" y="2852936"/>
            <a:chExt cx="1192428" cy="1080814"/>
          </a:xfrm>
        </p:grpSpPr>
        <p:grpSp>
          <p:nvGrpSpPr>
            <p:cNvPr id="458" name="グループ化 457"/>
            <p:cNvGrpSpPr/>
            <p:nvPr/>
          </p:nvGrpSpPr>
          <p:grpSpPr>
            <a:xfrm>
              <a:off x="6927553" y="3532590"/>
              <a:ext cx="454142" cy="401160"/>
              <a:chOff x="6927553" y="3532590"/>
              <a:chExt cx="454142" cy="401160"/>
            </a:xfrm>
          </p:grpSpPr>
          <p:grpSp>
            <p:nvGrpSpPr>
              <p:cNvPr id="457" name="グループ化 456"/>
              <p:cNvGrpSpPr/>
              <p:nvPr/>
            </p:nvGrpSpPr>
            <p:grpSpPr>
              <a:xfrm>
                <a:off x="7053529" y="3532590"/>
                <a:ext cx="196334" cy="401160"/>
                <a:chOff x="7053529" y="3532590"/>
                <a:chExt cx="196334" cy="401160"/>
              </a:xfrm>
            </p:grpSpPr>
            <p:sp>
              <p:nvSpPr>
                <p:cNvPr id="88" name="二等辺三角形 87"/>
                <p:cNvSpPr/>
                <p:nvPr/>
              </p:nvSpPr>
              <p:spPr>
                <a:xfrm rot="19201228">
                  <a:off x="7053529" y="3830685"/>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二等辺三角形 88"/>
                <p:cNvSpPr/>
                <p:nvPr/>
              </p:nvSpPr>
              <p:spPr>
                <a:xfrm rot="19201228">
                  <a:off x="7060910" y="381356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二等辺三角形 89"/>
                <p:cNvSpPr/>
                <p:nvPr/>
              </p:nvSpPr>
              <p:spPr>
                <a:xfrm rot="19201228">
                  <a:off x="7065810" y="379348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二等辺三角形 90"/>
                <p:cNvSpPr/>
                <p:nvPr/>
              </p:nvSpPr>
              <p:spPr>
                <a:xfrm rot="19201228">
                  <a:off x="7073191" y="3776368"/>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二等辺三角形 93"/>
                <p:cNvSpPr/>
                <p:nvPr/>
              </p:nvSpPr>
              <p:spPr>
                <a:xfrm rot="19201228">
                  <a:off x="7080781" y="375949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二等辺三角形 94"/>
                <p:cNvSpPr/>
                <p:nvPr/>
              </p:nvSpPr>
              <p:spPr>
                <a:xfrm rot="19201228">
                  <a:off x="7088162" y="374237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二等辺三角形 95"/>
                <p:cNvSpPr/>
                <p:nvPr/>
              </p:nvSpPr>
              <p:spPr>
                <a:xfrm rot="19201228">
                  <a:off x="7095753" y="372551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二等辺三角形 97"/>
                <p:cNvSpPr/>
                <p:nvPr/>
              </p:nvSpPr>
              <p:spPr>
                <a:xfrm rot="19201228">
                  <a:off x="7103134" y="37083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二等辺三角形 100"/>
                <p:cNvSpPr/>
                <p:nvPr/>
              </p:nvSpPr>
              <p:spPr>
                <a:xfrm rot="19201228">
                  <a:off x="7111860" y="369287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二等辺三角形 101"/>
                <p:cNvSpPr/>
                <p:nvPr/>
              </p:nvSpPr>
              <p:spPr>
                <a:xfrm rot="19201228">
                  <a:off x="7119241" y="36757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二等辺三角形 102"/>
                <p:cNvSpPr/>
                <p:nvPr/>
              </p:nvSpPr>
              <p:spPr>
                <a:xfrm rot="19201228">
                  <a:off x="7128177" y="36604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二等辺三角形 103"/>
                <p:cNvSpPr/>
                <p:nvPr/>
              </p:nvSpPr>
              <p:spPr>
                <a:xfrm rot="19201228">
                  <a:off x="7136904" y="36449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二等辺三角形 106"/>
                <p:cNvSpPr/>
                <p:nvPr/>
              </p:nvSpPr>
              <p:spPr>
                <a:xfrm rot="19201228">
                  <a:off x="7148321" y="36326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二等辺三角形 107"/>
                <p:cNvSpPr/>
                <p:nvPr/>
              </p:nvSpPr>
              <p:spPr>
                <a:xfrm rot="19201228">
                  <a:off x="7155701" y="361555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二等辺三角形 108"/>
                <p:cNvSpPr/>
                <p:nvPr/>
              </p:nvSpPr>
              <p:spPr>
                <a:xfrm rot="19201228">
                  <a:off x="7165983" y="36018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二等辺三角形 109"/>
                <p:cNvSpPr/>
                <p:nvPr/>
              </p:nvSpPr>
              <p:spPr>
                <a:xfrm rot="19201228">
                  <a:off x="7174709" y="35863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二等辺三角形 110"/>
                <p:cNvSpPr/>
                <p:nvPr/>
              </p:nvSpPr>
              <p:spPr>
                <a:xfrm rot="19201228">
                  <a:off x="7186127" y="35740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二等辺三角形 111"/>
                <p:cNvSpPr/>
                <p:nvPr/>
              </p:nvSpPr>
              <p:spPr>
                <a:xfrm rot="19201228">
                  <a:off x="7194853" y="35585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二等辺三角形 112"/>
                <p:cNvSpPr/>
                <p:nvPr/>
              </p:nvSpPr>
              <p:spPr>
                <a:xfrm rot="19201228">
                  <a:off x="7203789" y="35432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二等辺三角形 113"/>
                <p:cNvSpPr/>
                <p:nvPr/>
              </p:nvSpPr>
              <p:spPr>
                <a:xfrm rot="19201228">
                  <a:off x="7216552" y="353259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フリーフォーム 63"/>
              <p:cNvSpPr/>
              <p:nvPr/>
            </p:nvSpPr>
            <p:spPr>
              <a:xfrm rot="19620000">
                <a:off x="6927553" y="3594835"/>
                <a:ext cx="454142" cy="291239"/>
              </a:xfrm>
              <a:custGeom>
                <a:avLst/>
                <a:gdLst>
                  <a:gd name="connsiteX0" fmla="*/ 171450 w 1581150"/>
                  <a:gd name="connsiteY0" fmla="*/ 381000 h 457200"/>
                  <a:gd name="connsiteX1" fmla="*/ 1581150 w 1581150"/>
                  <a:gd name="connsiteY1" fmla="*/ 0 h 457200"/>
                  <a:gd name="connsiteX2" fmla="*/ 1200150 w 1581150"/>
                  <a:gd name="connsiteY2" fmla="*/ 419100 h 457200"/>
                  <a:gd name="connsiteX3" fmla="*/ 0 w 158115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81150" h="457200">
                    <a:moveTo>
                      <a:pt x="171450" y="381000"/>
                    </a:moveTo>
                    <a:lnTo>
                      <a:pt x="1581150" y="0"/>
                    </a:lnTo>
                    <a:lnTo>
                      <a:pt x="1200150" y="419100"/>
                    </a:lnTo>
                    <a:lnTo>
                      <a:pt x="0" y="457200"/>
                    </a:lnTo>
                  </a:path>
                </a:pathLst>
              </a:cu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59" name="グループ化 458"/>
            <p:cNvGrpSpPr/>
            <p:nvPr/>
          </p:nvGrpSpPr>
          <p:grpSpPr>
            <a:xfrm>
              <a:off x="7184328" y="3300651"/>
              <a:ext cx="454142" cy="353484"/>
              <a:chOff x="6927553" y="3532590"/>
              <a:chExt cx="454142" cy="353484"/>
            </a:xfrm>
          </p:grpSpPr>
          <p:grpSp>
            <p:nvGrpSpPr>
              <p:cNvPr id="460" name="グループ化 456"/>
              <p:cNvGrpSpPr/>
              <p:nvPr/>
            </p:nvGrpSpPr>
            <p:grpSpPr>
              <a:xfrm>
                <a:off x="7080781" y="3532590"/>
                <a:ext cx="169082" cy="329974"/>
                <a:chOff x="7080781" y="3532590"/>
                <a:chExt cx="169082" cy="329974"/>
              </a:xfrm>
            </p:grpSpPr>
            <p:sp>
              <p:nvSpPr>
                <p:cNvPr id="466" name="二等辺三角形 465"/>
                <p:cNvSpPr/>
                <p:nvPr/>
              </p:nvSpPr>
              <p:spPr>
                <a:xfrm rot="19201228">
                  <a:off x="7080781" y="375949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7" name="二等辺三角形 466"/>
                <p:cNvSpPr/>
                <p:nvPr/>
              </p:nvSpPr>
              <p:spPr>
                <a:xfrm rot="19201228">
                  <a:off x="7088162" y="374237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8" name="二等辺三角形 467"/>
                <p:cNvSpPr/>
                <p:nvPr/>
              </p:nvSpPr>
              <p:spPr>
                <a:xfrm rot="19201228">
                  <a:off x="7095753" y="372551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9" name="二等辺三角形 468"/>
                <p:cNvSpPr/>
                <p:nvPr/>
              </p:nvSpPr>
              <p:spPr>
                <a:xfrm rot="19201228">
                  <a:off x="7103134" y="37083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0" name="二等辺三角形 469"/>
                <p:cNvSpPr/>
                <p:nvPr/>
              </p:nvSpPr>
              <p:spPr>
                <a:xfrm rot="19201228">
                  <a:off x="7111860" y="369287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1" name="二等辺三角形 470"/>
                <p:cNvSpPr/>
                <p:nvPr/>
              </p:nvSpPr>
              <p:spPr>
                <a:xfrm rot="19201228">
                  <a:off x="7119241" y="36757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2" name="二等辺三角形 471"/>
                <p:cNvSpPr/>
                <p:nvPr/>
              </p:nvSpPr>
              <p:spPr>
                <a:xfrm rot="19201228">
                  <a:off x="7128177" y="36604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3" name="二等辺三角形 472"/>
                <p:cNvSpPr/>
                <p:nvPr/>
              </p:nvSpPr>
              <p:spPr>
                <a:xfrm rot="19201228">
                  <a:off x="7136904" y="36449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4" name="二等辺三角形 473"/>
                <p:cNvSpPr/>
                <p:nvPr/>
              </p:nvSpPr>
              <p:spPr>
                <a:xfrm rot="19201228">
                  <a:off x="7148321" y="36326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5" name="二等辺三角形 474"/>
                <p:cNvSpPr/>
                <p:nvPr/>
              </p:nvSpPr>
              <p:spPr>
                <a:xfrm rot="19201228">
                  <a:off x="7155701" y="361555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6" name="二等辺三角形 475"/>
                <p:cNvSpPr/>
                <p:nvPr/>
              </p:nvSpPr>
              <p:spPr>
                <a:xfrm rot="19201228">
                  <a:off x="7165983" y="36018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7" name="二等辺三角形 476"/>
                <p:cNvSpPr/>
                <p:nvPr/>
              </p:nvSpPr>
              <p:spPr>
                <a:xfrm rot="19201228">
                  <a:off x="7174709" y="35863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8" name="二等辺三角形 477"/>
                <p:cNvSpPr/>
                <p:nvPr/>
              </p:nvSpPr>
              <p:spPr>
                <a:xfrm rot="19201228">
                  <a:off x="7186127" y="35740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9" name="二等辺三角形 478"/>
                <p:cNvSpPr/>
                <p:nvPr/>
              </p:nvSpPr>
              <p:spPr>
                <a:xfrm rot="19201228">
                  <a:off x="7194853" y="35585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0" name="二等辺三角形 479"/>
                <p:cNvSpPr/>
                <p:nvPr/>
              </p:nvSpPr>
              <p:spPr>
                <a:xfrm rot="19201228">
                  <a:off x="7203789" y="35432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1" name="二等辺三角形 480"/>
                <p:cNvSpPr/>
                <p:nvPr/>
              </p:nvSpPr>
              <p:spPr>
                <a:xfrm rot="19201228">
                  <a:off x="7216552" y="353259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1" name="フリーフォーム 460"/>
              <p:cNvSpPr/>
              <p:nvPr/>
            </p:nvSpPr>
            <p:spPr>
              <a:xfrm rot="19620000">
                <a:off x="6927553" y="3594835"/>
                <a:ext cx="454142" cy="291239"/>
              </a:xfrm>
              <a:custGeom>
                <a:avLst/>
                <a:gdLst>
                  <a:gd name="connsiteX0" fmla="*/ 171450 w 1581150"/>
                  <a:gd name="connsiteY0" fmla="*/ 381000 h 457200"/>
                  <a:gd name="connsiteX1" fmla="*/ 1581150 w 1581150"/>
                  <a:gd name="connsiteY1" fmla="*/ 0 h 457200"/>
                  <a:gd name="connsiteX2" fmla="*/ 1200150 w 1581150"/>
                  <a:gd name="connsiteY2" fmla="*/ 419100 h 457200"/>
                  <a:gd name="connsiteX3" fmla="*/ 0 w 158115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81150" h="457200">
                    <a:moveTo>
                      <a:pt x="171450" y="381000"/>
                    </a:moveTo>
                    <a:lnTo>
                      <a:pt x="1581150" y="0"/>
                    </a:lnTo>
                    <a:lnTo>
                      <a:pt x="1200150" y="419100"/>
                    </a:lnTo>
                    <a:lnTo>
                      <a:pt x="0" y="457200"/>
                    </a:lnTo>
                  </a:path>
                </a:pathLst>
              </a:cu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83" name="グループ化 482"/>
            <p:cNvGrpSpPr/>
            <p:nvPr/>
          </p:nvGrpSpPr>
          <p:grpSpPr>
            <a:xfrm>
              <a:off x="7427907" y="3065224"/>
              <a:ext cx="454142" cy="353484"/>
              <a:chOff x="6927553" y="3532590"/>
              <a:chExt cx="454142" cy="353484"/>
            </a:xfrm>
          </p:grpSpPr>
          <p:grpSp>
            <p:nvGrpSpPr>
              <p:cNvPr id="484" name="グループ化 456"/>
              <p:cNvGrpSpPr/>
              <p:nvPr/>
            </p:nvGrpSpPr>
            <p:grpSpPr>
              <a:xfrm>
                <a:off x="7080781" y="3532590"/>
                <a:ext cx="169082" cy="329974"/>
                <a:chOff x="7080781" y="3532590"/>
                <a:chExt cx="169082" cy="329974"/>
              </a:xfrm>
            </p:grpSpPr>
            <p:sp>
              <p:nvSpPr>
                <p:cNvPr id="486" name="二等辺三角形 485"/>
                <p:cNvSpPr/>
                <p:nvPr/>
              </p:nvSpPr>
              <p:spPr>
                <a:xfrm rot="19201228">
                  <a:off x="7080781" y="375949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7" name="二等辺三角形 486"/>
                <p:cNvSpPr/>
                <p:nvPr/>
              </p:nvSpPr>
              <p:spPr>
                <a:xfrm rot="19201228">
                  <a:off x="7088162" y="374237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8" name="二等辺三角形 487"/>
                <p:cNvSpPr/>
                <p:nvPr/>
              </p:nvSpPr>
              <p:spPr>
                <a:xfrm rot="19201228">
                  <a:off x="7095753" y="372551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9" name="二等辺三角形 488"/>
                <p:cNvSpPr/>
                <p:nvPr/>
              </p:nvSpPr>
              <p:spPr>
                <a:xfrm rot="19201228">
                  <a:off x="7103134" y="37083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0" name="二等辺三角形 489"/>
                <p:cNvSpPr/>
                <p:nvPr/>
              </p:nvSpPr>
              <p:spPr>
                <a:xfrm rot="19201228">
                  <a:off x="7111860" y="369287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1" name="二等辺三角形 490"/>
                <p:cNvSpPr/>
                <p:nvPr/>
              </p:nvSpPr>
              <p:spPr>
                <a:xfrm rot="19201228">
                  <a:off x="7119241" y="36757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2" name="二等辺三角形 491"/>
                <p:cNvSpPr/>
                <p:nvPr/>
              </p:nvSpPr>
              <p:spPr>
                <a:xfrm rot="19201228">
                  <a:off x="7128177" y="36604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3" name="二等辺三角形 492"/>
                <p:cNvSpPr/>
                <p:nvPr/>
              </p:nvSpPr>
              <p:spPr>
                <a:xfrm rot="19201228">
                  <a:off x="7136904" y="36449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4" name="二等辺三角形 493"/>
                <p:cNvSpPr/>
                <p:nvPr/>
              </p:nvSpPr>
              <p:spPr>
                <a:xfrm rot="19201228">
                  <a:off x="7148321" y="36326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5" name="二等辺三角形 494"/>
                <p:cNvSpPr/>
                <p:nvPr/>
              </p:nvSpPr>
              <p:spPr>
                <a:xfrm rot="19201228">
                  <a:off x="7155701" y="361555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6" name="二等辺三角形 495"/>
                <p:cNvSpPr/>
                <p:nvPr/>
              </p:nvSpPr>
              <p:spPr>
                <a:xfrm rot="19201228">
                  <a:off x="7165983" y="36018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7" name="二等辺三角形 496"/>
                <p:cNvSpPr/>
                <p:nvPr/>
              </p:nvSpPr>
              <p:spPr>
                <a:xfrm rot="19201228">
                  <a:off x="7174709" y="35863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8" name="二等辺三角形 497"/>
                <p:cNvSpPr/>
                <p:nvPr/>
              </p:nvSpPr>
              <p:spPr>
                <a:xfrm rot="19201228">
                  <a:off x="7186127" y="35740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9" name="二等辺三角形 498"/>
                <p:cNvSpPr/>
                <p:nvPr/>
              </p:nvSpPr>
              <p:spPr>
                <a:xfrm rot="19201228">
                  <a:off x="7194853" y="35585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0" name="二等辺三角形 499"/>
                <p:cNvSpPr/>
                <p:nvPr/>
              </p:nvSpPr>
              <p:spPr>
                <a:xfrm rot="19201228">
                  <a:off x="7203789" y="35432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1" name="二等辺三角形 500"/>
                <p:cNvSpPr/>
                <p:nvPr/>
              </p:nvSpPr>
              <p:spPr>
                <a:xfrm rot="19201228">
                  <a:off x="7216552" y="353259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5" name="フリーフォーム 484"/>
              <p:cNvSpPr/>
              <p:nvPr/>
            </p:nvSpPr>
            <p:spPr>
              <a:xfrm rot="19620000">
                <a:off x="6927553" y="3594835"/>
                <a:ext cx="454142" cy="291239"/>
              </a:xfrm>
              <a:custGeom>
                <a:avLst/>
                <a:gdLst>
                  <a:gd name="connsiteX0" fmla="*/ 171450 w 1581150"/>
                  <a:gd name="connsiteY0" fmla="*/ 381000 h 457200"/>
                  <a:gd name="connsiteX1" fmla="*/ 1581150 w 1581150"/>
                  <a:gd name="connsiteY1" fmla="*/ 0 h 457200"/>
                  <a:gd name="connsiteX2" fmla="*/ 1200150 w 1581150"/>
                  <a:gd name="connsiteY2" fmla="*/ 419100 h 457200"/>
                  <a:gd name="connsiteX3" fmla="*/ 0 w 158115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81150" h="457200">
                    <a:moveTo>
                      <a:pt x="171450" y="381000"/>
                    </a:moveTo>
                    <a:lnTo>
                      <a:pt x="1581150" y="0"/>
                    </a:lnTo>
                    <a:lnTo>
                      <a:pt x="1200150" y="419100"/>
                    </a:lnTo>
                    <a:lnTo>
                      <a:pt x="0" y="457200"/>
                    </a:lnTo>
                  </a:path>
                </a:pathLst>
              </a:cu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02" name="グループ化 501"/>
            <p:cNvGrpSpPr/>
            <p:nvPr/>
          </p:nvGrpSpPr>
          <p:grpSpPr>
            <a:xfrm>
              <a:off x="7665839" y="2852936"/>
              <a:ext cx="454142" cy="353484"/>
              <a:chOff x="6927553" y="3532590"/>
              <a:chExt cx="454142" cy="353484"/>
            </a:xfrm>
          </p:grpSpPr>
          <p:grpSp>
            <p:nvGrpSpPr>
              <p:cNvPr id="503" name="グループ化 456"/>
              <p:cNvGrpSpPr/>
              <p:nvPr/>
            </p:nvGrpSpPr>
            <p:grpSpPr>
              <a:xfrm>
                <a:off x="7080781" y="3532590"/>
                <a:ext cx="169082" cy="329974"/>
                <a:chOff x="7080781" y="3532590"/>
                <a:chExt cx="169082" cy="329974"/>
              </a:xfrm>
            </p:grpSpPr>
            <p:sp>
              <p:nvSpPr>
                <p:cNvPr id="505" name="二等辺三角形 504"/>
                <p:cNvSpPr/>
                <p:nvPr/>
              </p:nvSpPr>
              <p:spPr>
                <a:xfrm rot="19201228">
                  <a:off x="7080781" y="375949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6" name="二等辺三角形 505"/>
                <p:cNvSpPr/>
                <p:nvPr/>
              </p:nvSpPr>
              <p:spPr>
                <a:xfrm rot="19201228">
                  <a:off x="7088162" y="3742379"/>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7" name="二等辺三角形 506"/>
                <p:cNvSpPr/>
                <p:nvPr/>
              </p:nvSpPr>
              <p:spPr>
                <a:xfrm rot="19201228">
                  <a:off x="7095753" y="372551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8" name="二等辺三角形 507"/>
                <p:cNvSpPr/>
                <p:nvPr/>
              </p:nvSpPr>
              <p:spPr>
                <a:xfrm rot="19201228">
                  <a:off x="7103134" y="37083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9" name="二等辺三角形 508"/>
                <p:cNvSpPr/>
                <p:nvPr/>
              </p:nvSpPr>
              <p:spPr>
                <a:xfrm rot="19201228">
                  <a:off x="7111860" y="369287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0" name="二等辺三角形 509"/>
                <p:cNvSpPr/>
                <p:nvPr/>
              </p:nvSpPr>
              <p:spPr>
                <a:xfrm rot="19201228">
                  <a:off x="7119241" y="36757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1" name="二等辺三角形 510"/>
                <p:cNvSpPr/>
                <p:nvPr/>
              </p:nvSpPr>
              <p:spPr>
                <a:xfrm rot="19201228">
                  <a:off x="7128177" y="36604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 name="二等辺三角形 511"/>
                <p:cNvSpPr/>
                <p:nvPr/>
              </p:nvSpPr>
              <p:spPr>
                <a:xfrm rot="19201228">
                  <a:off x="7136904" y="36449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3" name="二等辺三角形 512"/>
                <p:cNvSpPr/>
                <p:nvPr/>
              </p:nvSpPr>
              <p:spPr>
                <a:xfrm rot="19201228">
                  <a:off x="7148321" y="36326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4" name="二等辺三角形 513"/>
                <p:cNvSpPr/>
                <p:nvPr/>
              </p:nvSpPr>
              <p:spPr>
                <a:xfrm rot="19201228">
                  <a:off x="7155701" y="361555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5" name="二等辺三角形 514"/>
                <p:cNvSpPr/>
                <p:nvPr/>
              </p:nvSpPr>
              <p:spPr>
                <a:xfrm rot="19201228">
                  <a:off x="7165983" y="3601892"/>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6" name="二等辺三角形 515"/>
                <p:cNvSpPr/>
                <p:nvPr/>
              </p:nvSpPr>
              <p:spPr>
                <a:xfrm rot="19201228">
                  <a:off x="7174709" y="3586377"/>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 name="二等辺三角形 516"/>
                <p:cNvSpPr/>
                <p:nvPr/>
              </p:nvSpPr>
              <p:spPr>
                <a:xfrm rot="19201228">
                  <a:off x="7186127" y="357407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 name="二等辺三角形 517"/>
                <p:cNvSpPr/>
                <p:nvPr/>
              </p:nvSpPr>
              <p:spPr>
                <a:xfrm rot="19201228">
                  <a:off x="7194853" y="3558556"/>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9" name="二等辺三角形 518"/>
                <p:cNvSpPr/>
                <p:nvPr/>
              </p:nvSpPr>
              <p:spPr>
                <a:xfrm rot="19201228">
                  <a:off x="7203789" y="3543291"/>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0" name="二等辺三角形 519"/>
                <p:cNvSpPr/>
                <p:nvPr/>
              </p:nvSpPr>
              <p:spPr>
                <a:xfrm rot="19201228">
                  <a:off x="7216552" y="3532590"/>
                  <a:ext cx="33311"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4" name="フリーフォーム 503"/>
              <p:cNvSpPr/>
              <p:nvPr/>
            </p:nvSpPr>
            <p:spPr>
              <a:xfrm rot="19620000">
                <a:off x="6927553" y="3594835"/>
                <a:ext cx="454142" cy="291239"/>
              </a:xfrm>
              <a:custGeom>
                <a:avLst/>
                <a:gdLst>
                  <a:gd name="connsiteX0" fmla="*/ 171450 w 1581150"/>
                  <a:gd name="connsiteY0" fmla="*/ 381000 h 457200"/>
                  <a:gd name="connsiteX1" fmla="*/ 1581150 w 1581150"/>
                  <a:gd name="connsiteY1" fmla="*/ 0 h 457200"/>
                  <a:gd name="connsiteX2" fmla="*/ 1200150 w 1581150"/>
                  <a:gd name="connsiteY2" fmla="*/ 419100 h 457200"/>
                  <a:gd name="connsiteX3" fmla="*/ 0 w 158115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81150" h="457200">
                    <a:moveTo>
                      <a:pt x="171450" y="381000"/>
                    </a:moveTo>
                    <a:lnTo>
                      <a:pt x="1581150" y="0"/>
                    </a:lnTo>
                    <a:lnTo>
                      <a:pt x="1200150" y="419100"/>
                    </a:lnTo>
                    <a:lnTo>
                      <a:pt x="0" y="457200"/>
                    </a:lnTo>
                  </a:path>
                </a:pathLst>
              </a:cu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grpSp>
        <p:nvGrpSpPr>
          <p:cNvPr id="526" name="グループ化 525"/>
          <p:cNvGrpSpPr/>
          <p:nvPr/>
        </p:nvGrpSpPr>
        <p:grpSpPr>
          <a:xfrm>
            <a:off x="6768048" y="2783293"/>
            <a:ext cx="1332344" cy="1365787"/>
            <a:chOff x="6924387" y="2920313"/>
            <a:chExt cx="1332344" cy="1365787"/>
          </a:xfrm>
        </p:grpSpPr>
        <p:sp>
          <p:nvSpPr>
            <p:cNvPr id="340" name="二等辺三角形 339"/>
            <p:cNvSpPr/>
            <p:nvPr/>
          </p:nvSpPr>
          <p:spPr>
            <a:xfrm rot="7367155">
              <a:off x="7477026" y="4127647"/>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二等辺三角形 340"/>
            <p:cNvSpPr/>
            <p:nvPr/>
          </p:nvSpPr>
          <p:spPr>
            <a:xfrm rot="7367155">
              <a:off x="7486045" y="411364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二等辺三角形 341"/>
            <p:cNvSpPr/>
            <p:nvPr/>
          </p:nvSpPr>
          <p:spPr>
            <a:xfrm rot="7367155">
              <a:off x="7495063" y="409964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二等辺三角形 342"/>
            <p:cNvSpPr/>
            <p:nvPr/>
          </p:nvSpPr>
          <p:spPr>
            <a:xfrm rot="7367155">
              <a:off x="7504082" y="408564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二等辺三角形 343"/>
            <p:cNvSpPr/>
            <p:nvPr/>
          </p:nvSpPr>
          <p:spPr>
            <a:xfrm rot="7367155">
              <a:off x="7513101" y="407163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二等辺三角形 344"/>
            <p:cNvSpPr/>
            <p:nvPr/>
          </p:nvSpPr>
          <p:spPr>
            <a:xfrm rot="7367155">
              <a:off x="7522120" y="4057636"/>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二等辺三角形 345"/>
            <p:cNvSpPr/>
            <p:nvPr/>
          </p:nvSpPr>
          <p:spPr>
            <a:xfrm rot="7367155">
              <a:off x="7531139" y="404363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二等辺三角形 346"/>
            <p:cNvSpPr/>
            <p:nvPr/>
          </p:nvSpPr>
          <p:spPr>
            <a:xfrm rot="7367155">
              <a:off x="7540157" y="402963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二等辺三角形 347"/>
            <p:cNvSpPr/>
            <p:nvPr/>
          </p:nvSpPr>
          <p:spPr>
            <a:xfrm rot="7367155">
              <a:off x="7549176" y="4015630"/>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二等辺三角形 348"/>
            <p:cNvSpPr/>
            <p:nvPr/>
          </p:nvSpPr>
          <p:spPr>
            <a:xfrm rot="7367155">
              <a:off x="7558195" y="400162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二等辺三角形 349"/>
            <p:cNvSpPr/>
            <p:nvPr/>
          </p:nvSpPr>
          <p:spPr>
            <a:xfrm rot="7367155">
              <a:off x="7567214" y="3987626"/>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二等辺三角形 350"/>
            <p:cNvSpPr/>
            <p:nvPr/>
          </p:nvSpPr>
          <p:spPr>
            <a:xfrm rot="7367155">
              <a:off x="7576233" y="397362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二等辺三角形 351"/>
            <p:cNvSpPr/>
            <p:nvPr/>
          </p:nvSpPr>
          <p:spPr>
            <a:xfrm rot="7367155">
              <a:off x="7585252" y="395962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二等辺三角形 352"/>
            <p:cNvSpPr/>
            <p:nvPr/>
          </p:nvSpPr>
          <p:spPr>
            <a:xfrm rot="7367155">
              <a:off x="7594271" y="3945620"/>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二等辺三角形 353"/>
            <p:cNvSpPr/>
            <p:nvPr/>
          </p:nvSpPr>
          <p:spPr>
            <a:xfrm rot="7367155">
              <a:off x="7603290" y="393161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5" name="二等辺三角形 354"/>
            <p:cNvSpPr/>
            <p:nvPr/>
          </p:nvSpPr>
          <p:spPr>
            <a:xfrm rot="7367155">
              <a:off x="7612309" y="391761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二等辺三角形 355"/>
            <p:cNvSpPr/>
            <p:nvPr/>
          </p:nvSpPr>
          <p:spPr>
            <a:xfrm rot="7367155">
              <a:off x="7621327" y="390361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7" name="二等辺三角形 356"/>
            <p:cNvSpPr/>
            <p:nvPr/>
          </p:nvSpPr>
          <p:spPr>
            <a:xfrm rot="7367155">
              <a:off x="7630346" y="388961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8" name="二等辺三角形 357"/>
            <p:cNvSpPr/>
            <p:nvPr/>
          </p:nvSpPr>
          <p:spPr>
            <a:xfrm rot="7367155">
              <a:off x="7639365" y="3875610"/>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二等辺三角形 358"/>
            <p:cNvSpPr/>
            <p:nvPr/>
          </p:nvSpPr>
          <p:spPr>
            <a:xfrm rot="7367155">
              <a:off x="7648384" y="3861607"/>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二等辺三角形 359"/>
            <p:cNvSpPr/>
            <p:nvPr/>
          </p:nvSpPr>
          <p:spPr>
            <a:xfrm rot="7367155">
              <a:off x="7657403" y="384760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二等辺三角形 360"/>
            <p:cNvSpPr/>
            <p:nvPr/>
          </p:nvSpPr>
          <p:spPr>
            <a:xfrm rot="7367155">
              <a:off x="7666422" y="383360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2" name="二等辺三角形 361"/>
            <p:cNvSpPr/>
            <p:nvPr/>
          </p:nvSpPr>
          <p:spPr>
            <a:xfrm rot="7367155">
              <a:off x="7675441" y="381960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3" name="二等辺三角形 362"/>
            <p:cNvSpPr/>
            <p:nvPr/>
          </p:nvSpPr>
          <p:spPr>
            <a:xfrm rot="7367155">
              <a:off x="7684460" y="380559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4" name="二等辺三角形 363"/>
            <p:cNvSpPr/>
            <p:nvPr/>
          </p:nvSpPr>
          <p:spPr>
            <a:xfrm rot="7367155">
              <a:off x="7693478" y="3791597"/>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5" name="二等辺三角形 364"/>
            <p:cNvSpPr/>
            <p:nvPr/>
          </p:nvSpPr>
          <p:spPr>
            <a:xfrm rot="7367155">
              <a:off x="7702497" y="377759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6" name="二等辺三角形 365"/>
            <p:cNvSpPr/>
            <p:nvPr/>
          </p:nvSpPr>
          <p:spPr>
            <a:xfrm rot="7367155">
              <a:off x="7711516" y="376359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7" name="二等辺三角形 366"/>
            <p:cNvSpPr/>
            <p:nvPr/>
          </p:nvSpPr>
          <p:spPr>
            <a:xfrm rot="7367155">
              <a:off x="7720535" y="374959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 name="二等辺三角形 367"/>
            <p:cNvSpPr/>
            <p:nvPr/>
          </p:nvSpPr>
          <p:spPr>
            <a:xfrm rot="7367155">
              <a:off x="7729554" y="373558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二等辺三角形 368"/>
            <p:cNvSpPr/>
            <p:nvPr/>
          </p:nvSpPr>
          <p:spPr>
            <a:xfrm rot="7367155">
              <a:off x="7738573" y="3721587"/>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0" name="二等辺三角形 369"/>
            <p:cNvSpPr/>
            <p:nvPr/>
          </p:nvSpPr>
          <p:spPr>
            <a:xfrm rot="7367155">
              <a:off x="7747592" y="370758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二等辺三角形 370"/>
            <p:cNvSpPr/>
            <p:nvPr/>
          </p:nvSpPr>
          <p:spPr>
            <a:xfrm rot="7367155">
              <a:off x="7756611" y="369358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二等辺三角形 371"/>
            <p:cNvSpPr/>
            <p:nvPr/>
          </p:nvSpPr>
          <p:spPr>
            <a:xfrm rot="7367155">
              <a:off x="7765630" y="3679580"/>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二等辺三角形 372"/>
            <p:cNvSpPr/>
            <p:nvPr/>
          </p:nvSpPr>
          <p:spPr>
            <a:xfrm rot="7367155">
              <a:off x="7774648" y="366557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二等辺三角形 373"/>
            <p:cNvSpPr/>
            <p:nvPr/>
          </p:nvSpPr>
          <p:spPr>
            <a:xfrm rot="7367155">
              <a:off x="7783667" y="3651576"/>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5" name="二等辺三角形 374"/>
            <p:cNvSpPr/>
            <p:nvPr/>
          </p:nvSpPr>
          <p:spPr>
            <a:xfrm rot="7367155">
              <a:off x="7792686" y="363757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6" name="二等辺三角形 375"/>
            <p:cNvSpPr/>
            <p:nvPr/>
          </p:nvSpPr>
          <p:spPr>
            <a:xfrm rot="7367155">
              <a:off x="7801705" y="362357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7" name="二等辺三角形 376"/>
            <p:cNvSpPr/>
            <p:nvPr/>
          </p:nvSpPr>
          <p:spPr>
            <a:xfrm rot="7367155">
              <a:off x="7810723" y="3609570"/>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8" name="二等辺三角形 377"/>
            <p:cNvSpPr/>
            <p:nvPr/>
          </p:nvSpPr>
          <p:spPr>
            <a:xfrm rot="7367155">
              <a:off x="7819742" y="359556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二等辺三角形 378"/>
            <p:cNvSpPr/>
            <p:nvPr/>
          </p:nvSpPr>
          <p:spPr>
            <a:xfrm rot="7367155">
              <a:off x="7828761" y="358156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0" name="二等辺三角形 379"/>
            <p:cNvSpPr/>
            <p:nvPr/>
          </p:nvSpPr>
          <p:spPr>
            <a:xfrm rot="7367155">
              <a:off x="7837780" y="356756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1" name="二等辺三角形 380"/>
            <p:cNvSpPr/>
            <p:nvPr/>
          </p:nvSpPr>
          <p:spPr>
            <a:xfrm rot="7367155">
              <a:off x="7846799" y="355356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2" name="二等辺三角形 381"/>
            <p:cNvSpPr/>
            <p:nvPr/>
          </p:nvSpPr>
          <p:spPr>
            <a:xfrm rot="7367155">
              <a:off x="7855818" y="353955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3" name="二等辺三角形 382"/>
            <p:cNvSpPr/>
            <p:nvPr/>
          </p:nvSpPr>
          <p:spPr>
            <a:xfrm rot="7367155">
              <a:off x="7864837" y="3525557"/>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4" name="二等辺三角形 383"/>
            <p:cNvSpPr/>
            <p:nvPr/>
          </p:nvSpPr>
          <p:spPr>
            <a:xfrm rot="7367155">
              <a:off x="7873856" y="351155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5" name="二等辺三角形 384"/>
            <p:cNvSpPr/>
            <p:nvPr/>
          </p:nvSpPr>
          <p:spPr>
            <a:xfrm rot="7367155">
              <a:off x="7882875" y="349755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二等辺三角形 385"/>
            <p:cNvSpPr/>
            <p:nvPr/>
          </p:nvSpPr>
          <p:spPr>
            <a:xfrm rot="7367155">
              <a:off x="7891893" y="348355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7" name="二等辺三角形 386"/>
            <p:cNvSpPr/>
            <p:nvPr/>
          </p:nvSpPr>
          <p:spPr>
            <a:xfrm rot="7367155">
              <a:off x="7900912" y="346954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8" name="二等辺三角形 387"/>
            <p:cNvSpPr/>
            <p:nvPr/>
          </p:nvSpPr>
          <p:spPr>
            <a:xfrm rot="7367155">
              <a:off x="7909931" y="3455546"/>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9" name="二等辺三角形 388"/>
            <p:cNvSpPr/>
            <p:nvPr/>
          </p:nvSpPr>
          <p:spPr>
            <a:xfrm rot="7367155">
              <a:off x="7918950" y="344154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0" name="二等辺三角形 389"/>
            <p:cNvSpPr/>
            <p:nvPr/>
          </p:nvSpPr>
          <p:spPr>
            <a:xfrm rot="7367155">
              <a:off x="7927969" y="342754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1" name="二等辺三角形 390"/>
            <p:cNvSpPr/>
            <p:nvPr/>
          </p:nvSpPr>
          <p:spPr>
            <a:xfrm rot="7367155">
              <a:off x="7936988" y="3413540"/>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2" name="二等辺三角形 391"/>
            <p:cNvSpPr/>
            <p:nvPr/>
          </p:nvSpPr>
          <p:spPr>
            <a:xfrm rot="7367155">
              <a:off x="7946007" y="339953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3" name="二等辺三角形 392"/>
            <p:cNvSpPr/>
            <p:nvPr/>
          </p:nvSpPr>
          <p:spPr>
            <a:xfrm rot="7367155">
              <a:off x="7955026" y="3385536"/>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4" name="二等辺三角形 393"/>
            <p:cNvSpPr/>
            <p:nvPr/>
          </p:nvSpPr>
          <p:spPr>
            <a:xfrm rot="7367155">
              <a:off x="7964045" y="337153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5" name="二等辺三角形 394"/>
            <p:cNvSpPr/>
            <p:nvPr/>
          </p:nvSpPr>
          <p:spPr>
            <a:xfrm rot="7367155">
              <a:off x="7973063" y="335753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6" name="二等辺三角形 395"/>
            <p:cNvSpPr/>
            <p:nvPr/>
          </p:nvSpPr>
          <p:spPr>
            <a:xfrm rot="7367155">
              <a:off x="7982082" y="334352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7" name="二等辺三角形 396"/>
            <p:cNvSpPr/>
            <p:nvPr/>
          </p:nvSpPr>
          <p:spPr>
            <a:xfrm rot="7367155">
              <a:off x="7991101" y="3329527"/>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8" name="二等辺三角形 397"/>
            <p:cNvSpPr/>
            <p:nvPr/>
          </p:nvSpPr>
          <p:spPr>
            <a:xfrm rot="7367155">
              <a:off x="8000120" y="331552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 name="二等辺三角形 398"/>
            <p:cNvSpPr/>
            <p:nvPr/>
          </p:nvSpPr>
          <p:spPr>
            <a:xfrm rot="7367155">
              <a:off x="8009139" y="330152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0" name="二等辺三角形 399"/>
            <p:cNvSpPr/>
            <p:nvPr/>
          </p:nvSpPr>
          <p:spPr>
            <a:xfrm rot="7367155">
              <a:off x="8018157" y="328752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1" name="二等辺三角形 400"/>
            <p:cNvSpPr/>
            <p:nvPr/>
          </p:nvSpPr>
          <p:spPr>
            <a:xfrm rot="7367155">
              <a:off x="8027176" y="327351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2" name="二等辺三角形 401"/>
            <p:cNvSpPr/>
            <p:nvPr/>
          </p:nvSpPr>
          <p:spPr>
            <a:xfrm rot="7367155">
              <a:off x="8036195" y="3259517"/>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3" name="二等辺三角形 402"/>
            <p:cNvSpPr/>
            <p:nvPr/>
          </p:nvSpPr>
          <p:spPr>
            <a:xfrm rot="7367155">
              <a:off x="8045214" y="324551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4" name="二等辺三角形 403"/>
            <p:cNvSpPr/>
            <p:nvPr/>
          </p:nvSpPr>
          <p:spPr>
            <a:xfrm rot="7367155">
              <a:off x="8054233" y="323151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5" name="二等辺三角形 404"/>
            <p:cNvSpPr/>
            <p:nvPr/>
          </p:nvSpPr>
          <p:spPr>
            <a:xfrm rot="7367155">
              <a:off x="8063252" y="321751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6" name="二等辺三角形 405"/>
            <p:cNvSpPr/>
            <p:nvPr/>
          </p:nvSpPr>
          <p:spPr>
            <a:xfrm rot="7367155">
              <a:off x="8072271" y="320350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7" name="二等辺三角形 406"/>
            <p:cNvSpPr/>
            <p:nvPr/>
          </p:nvSpPr>
          <p:spPr>
            <a:xfrm rot="7367155">
              <a:off x="8081290" y="3189506"/>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8" name="二等辺三角形 407"/>
            <p:cNvSpPr/>
            <p:nvPr/>
          </p:nvSpPr>
          <p:spPr>
            <a:xfrm rot="7367155">
              <a:off x="8090309" y="3175504"/>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 name="二等辺三角形 408"/>
            <p:cNvSpPr/>
            <p:nvPr/>
          </p:nvSpPr>
          <p:spPr>
            <a:xfrm rot="7367155">
              <a:off x="8099327" y="316150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0" name="二等辺三角形 409"/>
            <p:cNvSpPr/>
            <p:nvPr/>
          </p:nvSpPr>
          <p:spPr>
            <a:xfrm rot="7367155">
              <a:off x="8108346" y="3147500"/>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1" name="二等辺三角形 410"/>
            <p:cNvSpPr/>
            <p:nvPr/>
          </p:nvSpPr>
          <p:spPr>
            <a:xfrm rot="7367155">
              <a:off x="8117364" y="313349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2" name="二等辺三角形 411"/>
            <p:cNvSpPr/>
            <p:nvPr/>
          </p:nvSpPr>
          <p:spPr>
            <a:xfrm rot="7367155">
              <a:off x="8126383" y="3119496"/>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5" name="二等辺三角形 434"/>
            <p:cNvSpPr/>
            <p:nvPr/>
          </p:nvSpPr>
          <p:spPr>
            <a:xfrm rot="7367155">
              <a:off x="8134431" y="310700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6" name="二等辺三角形 435"/>
            <p:cNvSpPr/>
            <p:nvPr/>
          </p:nvSpPr>
          <p:spPr>
            <a:xfrm rot="7367155">
              <a:off x="8143449" y="3093002"/>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7" name="二等辺三角形 436"/>
            <p:cNvSpPr/>
            <p:nvPr/>
          </p:nvSpPr>
          <p:spPr>
            <a:xfrm rot="7367155">
              <a:off x="8152468" y="3078999"/>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8" name="二等辺三角形 437"/>
            <p:cNvSpPr/>
            <p:nvPr/>
          </p:nvSpPr>
          <p:spPr>
            <a:xfrm rot="7367155">
              <a:off x="8161487" y="3064998"/>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9" name="二等辺三角形 438"/>
            <p:cNvSpPr/>
            <p:nvPr/>
          </p:nvSpPr>
          <p:spPr>
            <a:xfrm rot="7367155">
              <a:off x="8170506" y="3050995"/>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0" name="二等辺三角形 439"/>
            <p:cNvSpPr/>
            <p:nvPr/>
          </p:nvSpPr>
          <p:spPr>
            <a:xfrm rot="7367155">
              <a:off x="8179525" y="3036993"/>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1" name="二等辺三角形 440"/>
            <p:cNvSpPr/>
            <p:nvPr/>
          </p:nvSpPr>
          <p:spPr>
            <a:xfrm rot="7367155">
              <a:off x="8188544" y="3022991"/>
              <a:ext cx="33310" cy="1030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4" name="正方形/長方形 433"/>
            <p:cNvSpPr/>
            <p:nvPr/>
          </p:nvSpPr>
          <p:spPr>
            <a:xfrm rot="18180000">
              <a:off x="7110777" y="3542046"/>
              <a:ext cx="1365787" cy="122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3" name="フリーフォーム 522"/>
            <p:cNvSpPr/>
            <p:nvPr/>
          </p:nvSpPr>
          <p:spPr>
            <a:xfrm>
              <a:off x="6924387" y="2921070"/>
              <a:ext cx="1287676" cy="1272645"/>
            </a:xfrm>
            <a:custGeom>
              <a:avLst/>
              <a:gdLst>
                <a:gd name="connsiteX0" fmla="*/ 1287676 w 1287676"/>
                <a:gd name="connsiteY0" fmla="*/ 130271 h 1272645"/>
                <a:gd name="connsiteX1" fmla="*/ 1049681 w 1287676"/>
                <a:gd name="connsiteY1" fmla="*/ 0 h 1272645"/>
                <a:gd name="connsiteX2" fmla="*/ 999577 w 1287676"/>
                <a:gd name="connsiteY2" fmla="*/ 273068 h 1272645"/>
                <a:gd name="connsiteX3" fmla="*/ 0 w 1287676"/>
                <a:gd name="connsiteY3" fmla="*/ 1052187 h 1272645"/>
                <a:gd name="connsiteX4" fmla="*/ 558661 w 1287676"/>
                <a:gd name="connsiteY4" fmla="*/ 1272645 h 127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76" h="1272645">
                  <a:moveTo>
                    <a:pt x="1287676" y="130271"/>
                  </a:moveTo>
                  <a:lnTo>
                    <a:pt x="1049681" y="0"/>
                  </a:lnTo>
                  <a:lnTo>
                    <a:pt x="999577" y="273068"/>
                  </a:lnTo>
                  <a:lnTo>
                    <a:pt x="0" y="1052187"/>
                  </a:lnTo>
                  <a:lnTo>
                    <a:pt x="558661" y="1272645"/>
                  </a:lnTo>
                </a:path>
              </a:pathLst>
            </a:custGeom>
            <a:solidFill>
              <a:schemeClr val="accent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24" name="グループ化 523"/>
          <p:cNvGrpSpPr/>
          <p:nvPr/>
        </p:nvGrpSpPr>
        <p:grpSpPr>
          <a:xfrm rot="19941480">
            <a:off x="6760939" y="1534066"/>
            <a:ext cx="484199" cy="1227205"/>
            <a:chOff x="8552297" y="1196752"/>
            <a:chExt cx="412191" cy="939173"/>
          </a:xfrm>
        </p:grpSpPr>
        <p:grpSp>
          <p:nvGrpSpPr>
            <p:cNvPr id="65" name="グループ化 64"/>
            <p:cNvGrpSpPr/>
            <p:nvPr/>
          </p:nvGrpSpPr>
          <p:grpSpPr>
            <a:xfrm rot="10800000">
              <a:off x="8552297" y="1220977"/>
              <a:ext cx="196167" cy="889796"/>
              <a:chOff x="8206220" y="1830152"/>
              <a:chExt cx="317552" cy="955111"/>
            </a:xfrm>
            <a:solidFill>
              <a:schemeClr val="bg1"/>
            </a:solidFill>
          </p:grpSpPr>
          <p:sp>
            <p:nvSpPr>
              <p:cNvPr id="17" name="二等辺三角形 16"/>
              <p:cNvSpPr/>
              <p:nvPr/>
            </p:nvSpPr>
            <p:spPr>
              <a:xfrm rot="5400000">
                <a:off x="8308911" y="1758146"/>
                <a:ext cx="72008" cy="21601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5400000">
                <a:off x="8342987" y="1805820"/>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5400000">
                <a:off x="8335105" y="1851823"/>
                <a:ext cx="72008" cy="2160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5400000">
                <a:off x="8363884" y="1899497"/>
                <a:ext cx="72008" cy="2160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5400000">
                <a:off x="8371088" y="1945500"/>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5400000">
                <a:off x="8371088" y="1993174"/>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rot="5400000">
                <a:off x="8379756" y="2039178"/>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5400000">
                <a:off x="8379756" y="2085182"/>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8379756" y="2131186"/>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p:cNvSpPr/>
              <p:nvPr/>
            </p:nvSpPr>
            <p:spPr>
              <a:xfrm rot="5400000">
                <a:off x="8379756" y="2178860"/>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5400000">
                <a:off x="8379756" y="2224864"/>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5400000">
                <a:off x="8379756" y="2272538"/>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8379756" y="2318542"/>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5400000">
                <a:off x="8379756" y="2366216"/>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8379756" y="2412220"/>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rot="5400000">
                <a:off x="8363884" y="2453891"/>
                <a:ext cx="72008" cy="2160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8355216" y="2499895"/>
                <a:ext cx="72008" cy="2160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p:cNvSpPr/>
              <p:nvPr/>
            </p:nvSpPr>
            <p:spPr>
              <a:xfrm rot="5400000">
                <a:off x="8330778" y="2547569"/>
                <a:ext cx="72008" cy="2160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p:cNvSpPr/>
              <p:nvPr/>
            </p:nvSpPr>
            <p:spPr>
              <a:xfrm rot="5400000">
                <a:off x="8322913" y="2593573"/>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rot="5400000">
                <a:off x="8278226" y="2641249"/>
                <a:ext cx="72008" cy="2160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グループ化 65"/>
            <p:cNvGrpSpPr/>
            <p:nvPr/>
          </p:nvGrpSpPr>
          <p:grpSpPr>
            <a:xfrm>
              <a:off x="8782461" y="1229978"/>
              <a:ext cx="182027" cy="889796"/>
              <a:chOff x="8229107" y="1830151"/>
              <a:chExt cx="294665" cy="955110"/>
            </a:xfrm>
            <a:solidFill>
              <a:schemeClr val="bg1"/>
            </a:solidFill>
          </p:grpSpPr>
          <p:sp>
            <p:nvSpPr>
              <p:cNvPr id="67" name="二等辺三角形 66"/>
              <p:cNvSpPr/>
              <p:nvPr/>
            </p:nvSpPr>
            <p:spPr>
              <a:xfrm rot="5400000">
                <a:off x="8301114" y="1758144"/>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二等辺三角形 67"/>
              <p:cNvSpPr/>
              <p:nvPr/>
            </p:nvSpPr>
            <p:spPr>
              <a:xfrm rot="5400000">
                <a:off x="8327209" y="1805819"/>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二等辺三角形 68"/>
              <p:cNvSpPr/>
              <p:nvPr/>
            </p:nvSpPr>
            <p:spPr>
              <a:xfrm rot="5400000">
                <a:off x="8350875" y="1851823"/>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二等辺三角形 69"/>
              <p:cNvSpPr/>
              <p:nvPr/>
            </p:nvSpPr>
            <p:spPr>
              <a:xfrm rot="5400000">
                <a:off x="8363877" y="1899497"/>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二等辺三角形 70"/>
              <p:cNvSpPr/>
              <p:nvPr/>
            </p:nvSpPr>
            <p:spPr>
              <a:xfrm rot="5400000">
                <a:off x="8355209" y="1945501"/>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二等辺三角形 71"/>
              <p:cNvSpPr/>
              <p:nvPr/>
            </p:nvSpPr>
            <p:spPr>
              <a:xfrm rot="5400000">
                <a:off x="8371088" y="1993174"/>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二等辺三角形 72"/>
              <p:cNvSpPr/>
              <p:nvPr/>
            </p:nvSpPr>
            <p:spPr>
              <a:xfrm rot="5400000">
                <a:off x="8379756" y="2039178"/>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二等辺三角形 73"/>
              <p:cNvSpPr/>
              <p:nvPr/>
            </p:nvSpPr>
            <p:spPr>
              <a:xfrm rot="5400000">
                <a:off x="8379756" y="2085182"/>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二等辺三角形 74"/>
              <p:cNvSpPr/>
              <p:nvPr/>
            </p:nvSpPr>
            <p:spPr>
              <a:xfrm rot="5400000">
                <a:off x="8379756" y="2131186"/>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二等辺三角形 75"/>
              <p:cNvSpPr/>
              <p:nvPr/>
            </p:nvSpPr>
            <p:spPr>
              <a:xfrm rot="5400000">
                <a:off x="8379756" y="2178860"/>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二等辺三角形 76"/>
              <p:cNvSpPr/>
              <p:nvPr/>
            </p:nvSpPr>
            <p:spPr>
              <a:xfrm rot="5400000">
                <a:off x="8379756" y="2224864"/>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二等辺三角形 77"/>
              <p:cNvSpPr/>
              <p:nvPr/>
            </p:nvSpPr>
            <p:spPr>
              <a:xfrm rot="5400000">
                <a:off x="8379756" y="2272538"/>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二等辺三角形 78"/>
              <p:cNvSpPr/>
              <p:nvPr/>
            </p:nvSpPr>
            <p:spPr>
              <a:xfrm rot="5400000">
                <a:off x="8379756" y="2318542"/>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二等辺三角形 79"/>
              <p:cNvSpPr/>
              <p:nvPr/>
            </p:nvSpPr>
            <p:spPr>
              <a:xfrm rot="5400000">
                <a:off x="8379756" y="2366216"/>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二等辺三角形 80"/>
              <p:cNvSpPr/>
              <p:nvPr/>
            </p:nvSpPr>
            <p:spPr>
              <a:xfrm rot="5400000">
                <a:off x="8379756" y="2412220"/>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二等辺三角形 81"/>
              <p:cNvSpPr/>
              <p:nvPr/>
            </p:nvSpPr>
            <p:spPr>
              <a:xfrm rot="5400000">
                <a:off x="8379756" y="2453890"/>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二等辺三角形 82"/>
              <p:cNvSpPr/>
              <p:nvPr/>
            </p:nvSpPr>
            <p:spPr>
              <a:xfrm rot="5400000">
                <a:off x="8371088" y="2499894"/>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二等辺三角形 83"/>
              <p:cNvSpPr/>
              <p:nvPr/>
            </p:nvSpPr>
            <p:spPr>
              <a:xfrm rot="5400000">
                <a:off x="8362420" y="2547568"/>
                <a:ext cx="7200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二等辺三角形 84"/>
              <p:cNvSpPr/>
              <p:nvPr/>
            </p:nvSpPr>
            <p:spPr>
              <a:xfrm rot="5400000">
                <a:off x="8338671" y="2593572"/>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二等辺三角形 85"/>
              <p:cNvSpPr/>
              <p:nvPr/>
            </p:nvSpPr>
            <p:spPr>
              <a:xfrm rot="5400000">
                <a:off x="8309891" y="2641246"/>
                <a:ext cx="72008" cy="2160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円/楕円 6"/>
            <p:cNvSpPr/>
            <p:nvPr/>
          </p:nvSpPr>
          <p:spPr>
            <a:xfrm rot="10800000">
              <a:off x="8736146" y="1196752"/>
              <a:ext cx="161933" cy="9391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rot="10800000">
              <a:off x="8627818" y="1196752"/>
              <a:ext cx="161933" cy="9391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10800000">
              <a:off x="8723404" y="1196752"/>
              <a:ext cx="80966" cy="9391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6" name="テキスト ボックス 215"/>
          <p:cNvSpPr txBox="1"/>
          <p:nvPr/>
        </p:nvSpPr>
        <p:spPr>
          <a:xfrm>
            <a:off x="4788024" y="6309320"/>
            <a:ext cx="3201517" cy="369332"/>
          </a:xfrm>
          <a:prstGeom prst="rect">
            <a:avLst/>
          </a:prstGeom>
          <a:noFill/>
        </p:spPr>
        <p:txBody>
          <a:bodyPr wrap="none" rtlCol="0">
            <a:spAutoFit/>
          </a:bodyPr>
          <a:lstStyle/>
          <a:p>
            <a:r>
              <a:rPr kumimoji="1" lang="en-US" altLang="ja-JP" dirty="0" smtClean="0"/>
              <a:t>(</a:t>
            </a:r>
            <a:r>
              <a:rPr kumimoji="1" lang="ja-JP" altLang="en-US" dirty="0" smtClean="0">
                <a:solidFill>
                  <a:schemeClr val="tx2">
                    <a:lumMod val="40000"/>
                    <a:lumOff val="60000"/>
                  </a:schemeClr>
                </a:solidFill>
              </a:rPr>
              <a:t>青</a:t>
            </a:r>
            <a:r>
              <a:rPr kumimoji="1" lang="en-US" altLang="ja-JP" dirty="0" smtClean="0">
                <a:solidFill>
                  <a:schemeClr val="tx2">
                    <a:lumMod val="40000"/>
                    <a:lumOff val="60000"/>
                  </a:schemeClr>
                </a:solidFill>
              </a:rPr>
              <a:t>: </a:t>
            </a:r>
            <a:r>
              <a:rPr kumimoji="1" lang="ja-JP" altLang="en-US" dirty="0" smtClean="0">
                <a:solidFill>
                  <a:schemeClr val="tx2">
                    <a:lumMod val="40000"/>
                    <a:lumOff val="60000"/>
                  </a:schemeClr>
                </a:solidFill>
              </a:rPr>
              <a:t>平面</a:t>
            </a:r>
            <a:r>
              <a:rPr kumimoji="1" lang="en-US" altLang="ja-JP" dirty="0" smtClean="0"/>
              <a:t>, </a:t>
            </a:r>
            <a:r>
              <a:rPr kumimoji="1" lang="ja-JP" altLang="en-US" dirty="0" smtClean="0">
                <a:solidFill>
                  <a:schemeClr val="accent2">
                    <a:lumMod val="60000"/>
                    <a:lumOff val="40000"/>
                  </a:schemeClr>
                </a:solidFill>
              </a:rPr>
              <a:t>赤</a:t>
            </a:r>
            <a:r>
              <a:rPr kumimoji="1" lang="en-US" altLang="ja-JP" dirty="0" smtClean="0">
                <a:solidFill>
                  <a:schemeClr val="accent2">
                    <a:lumMod val="60000"/>
                    <a:lumOff val="40000"/>
                  </a:schemeClr>
                </a:solidFill>
              </a:rPr>
              <a:t>: </a:t>
            </a:r>
            <a:r>
              <a:rPr kumimoji="1" lang="ja-JP" altLang="en-US" dirty="0" smtClean="0">
                <a:solidFill>
                  <a:schemeClr val="accent2">
                    <a:lumMod val="60000"/>
                    <a:lumOff val="40000"/>
                  </a:schemeClr>
                </a:solidFill>
              </a:rPr>
              <a:t>曲面</a:t>
            </a:r>
            <a:r>
              <a:rPr kumimoji="1" lang="en-US" altLang="ja-JP" dirty="0" smtClean="0"/>
              <a:t>, </a:t>
            </a:r>
            <a:r>
              <a:rPr kumimoji="1" lang="ja-JP" altLang="en-US" dirty="0" smtClean="0">
                <a:solidFill>
                  <a:schemeClr val="accent3">
                    <a:lumMod val="60000"/>
                    <a:lumOff val="40000"/>
                  </a:schemeClr>
                </a:solidFill>
              </a:rPr>
              <a:t>緑</a:t>
            </a:r>
            <a:r>
              <a:rPr kumimoji="1" lang="en-US" altLang="ja-JP" dirty="0" smtClean="0">
                <a:solidFill>
                  <a:schemeClr val="accent3">
                    <a:lumMod val="60000"/>
                    <a:lumOff val="40000"/>
                  </a:schemeClr>
                </a:solidFill>
              </a:rPr>
              <a:t>: </a:t>
            </a:r>
            <a:r>
              <a:rPr kumimoji="1" lang="ja-JP" altLang="en-US" dirty="0" smtClean="0">
                <a:solidFill>
                  <a:schemeClr val="accent3">
                    <a:lumMod val="60000"/>
                    <a:lumOff val="40000"/>
                  </a:schemeClr>
                </a:solidFill>
              </a:rPr>
              <a:t>凹凸面</a:t>
            </a:r>
            <a:r>
              <a:rPr kumimoji="1" lang="en-US" altLang="ja-JP" dirty="0" smtClean="0"/>
              <a:t>)</a:t>
            </a:r>
            <a:endParaRPr kumimoji="1" lang="ja-JP" altLang="en-US" dirty="0"/>
          </a:p>
        </p:txBody>
      </p:sp>
      <p:sp>
        <p:nvSpPr>
          <p:cNvPr id="217" name="円/楕円 216"/>
          <p:cNvSpPr/>
          <p:nvPr/>
        </p:nvSpPr>
        <p:spPr>
          <a:xfrm>
            <a:off x="7020272" y="1707804"/>
            <a:ext cx="504056" cy="5760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217"/>
          <p:cNvSpPr/>
          <p:nvPr/>
        </p:nvSpPr>
        <p:spPr>
          <a:xfrm>
            <a:off x="7452320" y="2643908"/>
            <a:ext cx="504056" cy="5760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テキスト ボックス 218"/>
          <p:cNvSpPr txBox="1"/>
          <p:nvPr/>
        </p:nvSpPr>
        <p:spPr>
          <a:xfrm>
            <a:off x="7751075" y="1628800"/>
            <a:ext cx="997389" cy="369332"/>
          </a:xfrm>
          <a:prstGeom prst="rect">
            <a:avLst/>
          </a:prstGeom>
          <a:noFill/>
        </p:spPr>
        <p:txBody>
          <a:bodyPr wrap="none" rtlCol="0">
            <a:spAutoFit/>
          </a:bodyPr>
          <a:lstStyle/>
          <a:p>
            <a:r>
              <a:rPr kumimoji="1" lang="ja-JP" altLang="en-US" dirty="0" smtClean="0">
                <a:solidFill>
                  <a:schemeClr val="bg1"/>
                </a:solidFill>
              </a:rPr>
              <a:t>モスアイ</a:t>
            </a:r>
            <a:endParaRPr kumimoji="1" lang="ja-JP" altLang="en-US" dirty="0">
              <a:solidFill>
                <a:schemeClr val="bg1"/>
              </a:solidFill>
            </a:endParaRPr>
          </a:p>
        </p:txBody>
      </p:sp>
      <p:cxnSp>
        <p:nvCxnSpPr>
          <p:cNvPr id="221" name="直線矢印コネクタ 220"/>
          <p:cNvCxnSpPr>
            <a:endCxn id="218" idx="0"/>
          </p:cNvCxnSpPr>
          <p:nvPr/>
        </p:nvCxnSpPr>
        <p:spPr>
          <a:xfrm flipH="1">
            <a:off x="7704348" y="1995836"/>
            <a:ext cx="180020" cy="64807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3" name="直線矢印コネクタ 222"/>
          <p:cNvCxnSpPr/>
          <p:nvPr/>
        </p:nvCxnSpPr>
        <p:spPr>
          <a:xfrm flipH="1">
            <a:off x="7524328" y="1923828"/>
            <a:ext cx="36004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平面両面モスアイ</a:t>
            </a:r>
            <a:endParaRPr kumimoji="1" lang="ja-JP" altLang="en-US" dirty="0"/>
          </a:p>
        </p:txBody>
      </p:sp>
      <p:pic>
        <p:nvPicPr>
          <p:cNvPr id="4" name="図 3" descr="P1040288.JPG"/>
          <p:cNvPicPr>
            <a:picLocks noChangeAspect="1"/>
          </p:cNvPicPr>
          <p:nvPr/>
        </p:nvPicPr>
        <p:blipFill>
          <a:blip r:embed="rId2" cstate="print"/>
          <a:srcRect l="50728" t="17450" b="21651"/>
          <a:stretch>
            <a:fillRect/>
          </a:stretch>
        </p:blipFill>
        <p:spPr>
          <a:xfrm>
            <a:off x="1038441" y="1556792"/>
            <a:ext cx="3029503" cy="2808312"/>
          </a:xfrm>
          <a:prstGeom prst="rect">
            <a:avLst/>
          </a:prstGeom>
        </p:spPr>
      </p:pic>
      <p:sp>
        <p:nvSpPr>
          <p:cNvPr id="9" name="テキスト ボックス 8"/>
          <p:cNvSpPr txBox="1"/>
          <p:nvPr/>
        </p:nvSpPr>
        <p:spPr>
          <a:xfrm>
            <a:off x="2128421" y="2267580"/>
            <a:ext cx="787395" cy="369332"/>
          </a:xfrm>
          <a:prstGeom prst="rect">
            <a:avLst/>
          </a:prstGeom>
          <a:noFill/>
        </p:spPr>
        <p:txBody>
          <a:bodyPr wrap="none" rtlCol="0">
            <a:spAutoFit/>
          </a:bodyPr>
          <a:lstStyle/>
          <a:p>
            <a:r>
              <a:rPr kumimoji="1" lang="en-US" altLang="ja-JP" dirty="0" smtClean="0">
                <a:solidFill>
                  <a:schemeClr val="bg1"/>
                </a:solidFill>
              </a:rPr>
              <a:t>20mm</a:t>
            </a:r>
            <a:endParaRPr kumimoji="1" lang="ja-JP" altLang="en-US" dirty="0">
              <a:solidFill>
                <a:schemeClr val="bg1"/>
              </a:solidFill>
            </a:endParaRPr>
          </a:p>
        </p:txBody>
      </p:sp>
      <p:sp>
        <p:nvSpPr>
          <p:cNvPr id="10" name="テキスト ボックス 9"/>
          <p:cNvSpPr txBox="1"/>
          <p:nvPr/>
        </p:nvSpPr>
        <p:spPr>
          <a:xfrm rot="16048671">
            <a:off x="1672234" y="2637665"/>
            <a:ext cx="787395" cy="369332"/>
          </a:xfrm>
          <a:prstGeom prst="rect">
            <a:avLst/>
          </a:prstGeom>
          <a:noFill/>
        </p:spPr>
        <p:txBody>
          <a:bodyPr wrap="none" rtlCol="0">
            <a:spAutoFit/>
          </a:bodyPr>
          <a:lstStyle/>
          <a:p>
            <a:r>
              <a:rPr kumimoji="1" lang="en-US" altLang="ja-JP" dirty="0" smtClean="0">
                <a:solidFill>
                  <a:schemeClr val="bg1"/>
                </a:solidFill>
              </a:rPr>
              <a:t>20mm</a:t>
            </a:r>
            <a:endParaRPr kumimoji="1" lang="ja-JP" altLang="en-US" dirty="0">
              <a:solidFill>
                <a:schemeClr val="bg1"/>
              </a:solidFill>
            </a:endParaRPr>
          </a:p>
        </p:txBody>
      </p:sp>
      <p:sp>
        <p:nvSpPr>
          <p:cNvPr id="11" name="テキスト ボックス 10"/>
          <p:cNvSpPr txBox="1"/>
          <p:nvPr/>
        </p:nvSpPr>
        <p:spPr>
          <a:xfrm>
            <a:off x="1678690" y="4355812"/>
            <a:ext cx="1741182" cy="369332"/>
          </a:xfrm>
          <a:prstGeom prst="rect">
            <a:avLst/>
          </a:prstGeom>
          <a:noFill/>
        </p:spPr>
        <p:txBody>
          <a:bodyPr wrap="none" rtlCol="0">
            <a:spAutoFit/>
          </a:bodyPr>
          <a:lstStyle/>
          <a:p>
            <a:r>
              <a:rPr kumimoji="1" lang="ja-JP" altLang="en-US" dirty="0" smtClean="0">
                <a:solidFill>
                  <a:schemeClr val="bg1"/>
                </a:solidFill>
              </a:rPr>
              <a:t>サンプルの外観</a:t>
            </a:r>
            <a:endParaRPr kumimoji="1" lang="ja-JP" altLang="en-US" dirty="0">
              <a:solidFill>
                <a:schemeClr val="bg1"/>
              </a:solidFill>
            </a:endParaRPr>
          </a:p>
        </p:txBody>
      </p:sp>
      <p:sp>
        <p:nvSpPr>
          <p:cNvPr id="12" name="円/楕円 11"/>
          <p:cNvSpPr/>
          <p:nvPr/>
        </p:nvSpPr>
        <p:spPr>
          <a:xfrm>
            <a:off x="2483768" y="2708920"/>
            <a:ext cx="144016" cy="1440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a:stCxn id="12" idx="0"/>
          </p:cNvCxnSpPr>
          <p:nvPr/>
        </p:nvCxnSpPr>
        <p:spPr>
          <a:xfrm flipV="1">
            <a:off x="2555776" y="1196752"/>
            <a:ext cx="2376264"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12" idx="4"/>
          </p:cNvCxnSpPr>
          <p:nvPr/>
        </p:nvCxnSpPr>
        <p:spPr>
          <a:xfrm>
            <a:off x="2555776" y="2852936"/>
            <a:ext cx="2376264" cy="25922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631192" y="5446965"/>
            <a:ext cx="2925801" cy="646331"/>
          </a:xfrm>
          <a:prstGeom prst="rect">
            <a:avLst/>
          </a:prstGeom>
          <a:noFill/>
        </p:spPr>
        <p:txBody>
          <a:bodyPr wrap="none" rtlCol="0">
            <a:spAutoFit/>
          </a:bodyPr>
          <a:lstStyle/>
          <a:p>
            <a:r>
              <a:rPr kumimoji="1" lang="ja-JP" altLang="en-US" dirty="0" smtClean="0">
                <a:solidFill>
                  <a:schemeClr val="bg1"/>
                </a:solidFill>
              </a:rPr>
              <a:t>モスアイ構造の電顕写真</a:t>
            </a:r>
            <a:endParaRPr kumimoji="1" lang="en-US" altLang="ja-JP" dirty="0" smtClean="0">
              <a:solidFill>
                <a:schemeClr val="bg1"/>
              </a:solidFill>
            </a:endParaRPr>
          </a:p>
          <a:p>
            <a:r>
              <a:rPr kumimoji="1" lang="en-US" altLang="ja-JP" dirty="0" smtClean="0">
                <a:solidFill>
                  <a:schemeClr val="bg1"/>
                </a:solidFill>
              </a:rPr>
              <a:t>(</a:t>
            </a:r>
            <a:r>
              <a:rPr kumimoji="1" lang="ja-JP" altLang="en-US" dirty="0" smtClean="0">
                <a:solidFill>
                  <a:schemeClr val="bg1"/>
                </a:solidFill>
              </a:rPr>
              <a:t>左</a:t>
            </a:r>
            <a:r>
              <a:rPr kumimoji="1" lang="en-US" altLang="ja-JP" dirty="0" smtClean="0">
                <a:solidFill>
                  <a:schemeClr val="bg1"/>
                </a:solidFill>
              </a:rPr>
              <a:t>: </a:t>
            </a:r>
            <a:r>
              <a:rPr lang="ja-JP" altLang="en-US" dirty="0" smtClean="0">
                <a:solidFill>
                  <a:schemeClr val="bg1"/>
                </a:solidFill>
              </a:rPr>
              <a:t>斜め上から</a:t>
            </a:r>
            <a:r>
              <a:rPr lang="en-US" altLang="ja-JP" dirty="0" smtClean="0">
                <a:solidFill>
                  <a:schemeClr val="bg1"/>
                </a:solidFill>
              </a:rPr>
              <a:t>, </a:t>
            </a:r>
            <a:r>
              <a:rPr lang="ja-JP" altLang="en-US" dirty="0" smtClean="0">
                <a:solidFill>
                  <a:schemeClr val="bg1"/>
                </a:solidFill>
              </a:rPr>
              <a:t>右</a:t>
            </a:r>
            <a:r>
              <a:rPr lang="en-US" altLang="ja-JP" dirty="0" smtClean="0">
                <a:solidFill>
                  <a:schemeClr val="bg1"/>
                </a:solidFill>
              </a:rPr>
              <a:t>: </a:t>
            </a:r>
            <a:r>
              <a:rPr lang="ja-JP" altLang="en-US" dirty="0" smtClean="0">
                <a:solidFill>
                  <a:schemeClr val="bg1"/>
                </a:solidFill>
              </a:rPr>
              <a:t>断面図</a:t>
            </a:r>
            <a:r>
              <a:rPr kumimoji="1" lang="en-US" altLang="ja-JP" dirty="0" smtClean="0">
                <a:solidFill>
                  <a:schemeClr val="bg1"/>
                </a:solidFill>
              </a:rPr>
              <a:t>)</a:t>
            </a:r>
            <a:endParaRPr kumimoji="1" lang="ja-JP" altLang="en-US" dirty="0">
              <a:solidFill>
                <a:schemeClr val="bg1"/>
              </a:solidFill>
            </a:endParaRPr>
          </a:p>
        </p:txBody>
      </p:sp>
      <p:sp>
        <p:nvSpPr>
          <p:cNvPr id="3" name="コンテンツ プレースホルダ 2"/>
          <p:cNvSpPr>
            <a:spLocks noGrp="1"/>
          </p:cNvSpPr>
          <p:nvPr>
            <p:ph idx="1"/>
          </p:nvPr>
        </p:nvSpPr>
        <p:spPr>
          <a:xfrm>
            <a:off x="97160" y="4836293"/>
            <a:ext cx="5338936" cy="1617043"/>
          </a:xfrm>
        </p:spPr>
        <p:txBody>
          <a:bodyPr>
            <a:normAutofit fontScale="62500" lnSpcReduction="20000"/>
          </a:bodyPr>
          <a:lstStyle/>
          <a:p>
            <a:pPr>
              <a:buNone/>
            </a:pPr>
            <a:r>
              <a:rPr kumimoji="1" lang="ja-JP" altLang="en-US" dirty="0" smtClean="0"/>
              <a:t>両面とも良好なモスアイ構造を形成</a:t>
            </a:r>
            <a:endParaRPr kumimoji="1" lang="en-US" altLang="ja-JP" dirty="0" smtClean="0"/>
          </a:p>
          <a:p>
            <a:r>
              <a:rPr kumimoji="1" lang="ja-JP" altLang="en-US" dirty="0" smtClean="0"/>
              <a:t>モスアイ加工域</a:t>
            </a:r>
            <a:r>
              <a:rPr lang="en-US" altLang="ja-JP" dirty="0" smtClean="0"/>
              <a:t> : 20mm</a:t>
            </a:r>
            <a:r>
              <a:rPr lang="ja-JP" altLang="en-US" dirty="0" smtClean="0"/>
              <a:t>四方</a:t>
            </a:r>
            <a:endParaRPr lang="en-US" altLang="ja-JP" dirty="0" smtClean="0"/>
          </a:p>
          <a:p>
            <a:r>
              <a:rPr lang="ja-JP" altLang="en-US" dirty="0" smtClean="0"/>
              <a:t>パタンピッチ</a:t>
            </a:r>
            <a:r>
              <a:rPr lang="en-US" altLang="ja-JP" dirty="0" smtClean="0"/>
              <a:t>: 4.9—5.1μm</a:t>
            </a:r>
          </a:p>
          <a:p>
            <a:r>
              <a:rPr kumimoji="1" lang="ja-JP" altLang="en-US" dirty="0" smtClean="0"/>
              <a:t>パタン深さ</a:t>
            </a:r>
            <a:r>
              <a:rPr kumimoji="1" lang="en-US" altLang="ja-JP" dirty="0" smtClean="0"/>
              <a:t>: 18.2– 18.5μm </a:t>
            </a:r>
          </a:p>
          <a:p>
            <a:pPr>
              <a:buNone/>
            </a:pPr>
            <a:r>
              <a:rPr kumimoji="1" lang="en-US" altLang="ja-JP" dirty="0" smtClean="0"/>
              <a:t>	(30</a:t>
            </a:r>
            <a:r>
              <a:rPr kumimoji="1" lang="ja-JP" altLang="en-US" dirty="0" smtClean="0"/>
              <a:t>ミクロン帯に最適化されたパラメータ</a:t>
            </a:r>
            <a:r>
              <a:rPr kumimoji="1" lang="en-US" altLang="ja-JP" dirty="0" smtClean="0"/>
              <a:t>)</a:t>
            </a:r>
            <a:endParaRPr kumimoji="1" lang="ja-JP" altLang="en-US" dirty="0"/>
          </a:p>
        </p:txBody>
      </p:sp>
      <p:pic>
        <p:nvPicPr>
          <p:cNvPr id="4099" name="Picture 3"/>
          <p:cNvPicPr>
            <a:picLocks noChangeAspect="1" noChangeArrowheads="1"/>
          </p:cNvPicPr>
          <p:nvPr/>
        </p:nvPicPr>
        <p:blipFill>
          <a:blip r:embed="rId3" cstate="print"/>
          <a:srcRect/>
          <a:stretch>
            <a:fillRect/>
          </a:stretch>
        </p:blipFill>
        <p:spPr bwMode="auto">
          <a:xfrm>
            <a:off x="4932040" y="1196752"/>
            <a:ext cx="2143396" cy="2064589"/>
          </a:xfrm>
          <a:prstGeom prst="rect">
            <a:avLst/>
          </a:prstGeom>
          <a:noFill/>
          <a:ln w="9525">
            <a:noFill/>
            <a:miter lim="800000"/>
            <a:headEnd/>
            <a:tailEnd/>
          </a:ln>
        </p:spPr>
      </p:pic>
      <p:grpSp>
        <p:nvGrpSpPr>
          <p:cNvPr id="41" name="グループ化 40"/>
          <p:cNvGrpSpPr/>
          <p:nvPr/>
        </p:nvGrpSpPr>
        <p:grpSpPr>
          <a:xfrm>
            <a:off x="4926818" y="3341226"/>
            <a:ext cx="2165462" cy="2088232"/>
            <a:chOff x="4993190" y="2892349"/>
            <a:chExt cx="1667042" cy="1589387"/>
          </a:xfrm>
        </p:grpSpPr>
        <p:pic>
          <p:nvPicPr>
            <p:cNvPr id="4098" name="Picture 2"/>
            <p:cNvPicPr>
              <a:picLocks noChangeAspect="1" noChangeArrowheads="1"/>
            </p:cNvPicPr>
            <p:nvPr/>
          </p:nvPicPr>
          <p:blipFill>
            <a:blip r:embed="rId4" cstate="print"/>
            <a:srcRect/>
            <a:stretch>
              <a:fillRect/>
            </a:stretch>
          </p:blipFill>
          <p:spPr bwMode="auto">
            <a:xfrm>
              <a:off x="4993190" y="2892349"/>
              <a:ext cx="1667042" cy="1589387"/>
            </a:xfrm>
            <a:prstGeom prst="rect">
              <a:avLst/>
            </a:prstGeom>
            <a:noFill/>
            <a:ln w="9525">
              <a:noFill/>
              <a:miter lim="800000"/>
              <a:headEnd/>
              <a:tailEnd/>
            </a:ln>
          </p:spPr>
        </p:pic>
        <p:cxnSp>
          <p:nvCxnSpPr>
            <p:cNvPr id="25" name="直線矢印コネクタ 24"/>
            <p:cNvCxnSpPr/>
            <p:nvPr/>
          </p:nvCxnSpPr>
          <p:spPr>
            <a:xfrm flipH="1">
              <a:off x="5572024" y="3321590"/>
              <a:ext cx="249298" cy="401589"/>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5134344" y="3200137"/>
              <a:ext cx="353518" cy="228863"/>
            </a:xfrm>
            <a:prstGeom prst="rect">
              <a:avLst/>
            </a:prstGeom>
            <a:noFill/>
          </p:spPr>
          <p:txBody>
            <a:bodyPr wrap="none" rtlCol="0">
              <a:spAutoFit/>
            </a:bodyPr>
            <a:lstStyle/>
            <a:p>
              <a:r>
                <a:rPr lang="en-US" altLang="ja-JP" dirty="0" smtClean="0"/>
                <a:t>5μm</a:t>
              </a:r>
              <a:endParaRPr kumimoji="1" lang="ja-JP" altLang="en-US" dirty="0"/>
            </a:p>
          </p:txBody>
        </p:sp>
        <p:cxnSp>
          <p:nvCxnSpPr>
            <p:cNvPr id="27" name="直線矢印コネクタ 26"/>
            <p:cNvCxnSpPr/>
            <p:nvPr/>
          </p:nvCxnSpPr>
          <p:spPr>
            <a:xfrm flipH="1">
              <a:off x="5613574" y="3678558"/>
              <a:ext cx="457046" cy="4462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5675552" y="3723179"/>
              <a:ext cx="353518" cy="228863"/>
            </a:xfrm>
            <a:prstGeom prst="rect">
              <a:avLst/>
            </a:prstGeom>
            <a:noFill/>
          </p:spPr>
          <p:txBody>
            <a:bodyPr wrap="none" rtlCol="0">
              <a:spAutoFit/>
            </a:bodyPr>
            <a:lstStyle/>
            <a:p>
              <a:r>
                <a:rPr lang="en-US" altLang="ja-JP" dirty="0" smtClean="0"/>
                <a:t>5μm</a:t>
              </a:r>
              <a:endParaRPr kumimoji="1" lang="ja-JP" altLang="en-US" dirty="0"/>
            </a:p>
          </p:txBody>
        </p:sp>
        <p:cxnSp>
          <p:nvCxnSpPr>
            <p:cNvPr id="31" name="直線矢印コネクタ 30"/>
            <p:cNvCxnSpPr/>
            <p:nvPr/>
          </p:nvCxnSpPr>
          <p:spPr>
            <a:xfrm flipH="1" flipV="1">
              <a:off x="5821322" y="3321590"/>
              <a:ext cx="290848" cy="356968"/>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004962" y="3140968"/>
              <a:ext cx="353518" cy="228863"/>
            </a:xfrm>
            <a:prstGeom prst="rect">
              <a:avLst/>
            </a:prstGeom>
            <a:noFill/>
          </p:spPr>
          <p:txBody>
            <a:bodyPr wrap="none" rtlCol="0">
              <a:spAutoFit/>
            </a:bodyPr>
            <a:lstStyle/>
            <a:p>
              <a:r>
                <a:rPr lang="en-US" altLang="ja-JP" dirty="0" smtClean="0"/>
                <a:t>5μm</a:t>
              </a:r>
              <a:endParaRPr kumimoji="1" lang="ja-JP" altLang="en-US" dirty="0"/>
            </a:p>
          </p:txBody>
        </p:sp>
      </p:grpSp>
      <p:pic>
        <p:nvPicPr>
          <p:cNvPr id="5122" name="Picture 2"/>
          <p:cNvPicPr>
            <a:picLocks noChangeAspect="1" noChangeArrowheads="1"/>
          </p:cNvPicPr>
          <p:nvPr/>
        </p:nvPicPr>
        <p:blipFill>
          <a:blip r:embed="rId5" cstate="print"/>
          <a:srcRect/>
          <a:stretch>
            <a:fillRect/>
          </a:stretch>
        </p:blipFill>
        <p:spPr bwMode="auto">
          <a:xfrm>
            <a:off x="7164288" y="1196752"/>
            <a:ext cx="1864620" cy="2057821"/>
          </a:xfrm>
          <a:prstGeom prst="rect">
            <a:avLst/>
          </a:prstGeom>
          <a:noFill/>
          <a:ln w="9525">
            <a:noFill/>
            <a:miter lim="800000"/>
            <a:headEnd/>
            <a:tailEnd/>
          </a:ln>
        </p:spPr>
      </p:pic>
      <p:pic>
        <p:nvPicPr>
          <p:cNvPr id="5123" name="Picture 3"/>
          <p:cNvPicPr>
            <a:picLocks noChangeAspect="1" noChangeArrowheads="1"/>
          </p:cNvPicPr>
          <p:nvPr/>
        </p:nvPicPr>
        <p:blipFill>
          <a:blip r:embed="rId6" cstate="print"/>
          <a:srcRect/>
          <a:stretch>
            <a:fillRect/>
          </a:stretch>
        </p:blipFill>
        <p:spPr bwMode="auto">
          <a:xfrm>
            <a:off x="7159398" y="3293866"/>
            <a:ext cx="1877098" cy="2151358"/>
          </a:xfrm>
          <a:prstGeom prst="rect">
            <a:avLst/>
          </a:prstGeom>
          <a:noFill/>
          <a:ln w="9525">
            <a:noFill/>
            <a:miter lim="800000"/>
            <a:headEnd/>
            <a:tailEnd/>
          </a:ln>
        </p:spPr>
      </p:pic>
      <p:sp>
        <p:nvSpPr>
          <p:cNvPr id="17" name="テキスト ボックス 16"/>
          <p:cNvSpPr txBox="1"/>
          <p:nvPr/>
        </p:nvSpPr>
        <p:spPr>
          <a:xfrm>
            <a:off x="6228184" y="2761764"/>
            <a:ext cx="906017" cy="523220"/>
          </a:xfrm>
          <a:prstGeom prst="rect">
            <a:avLst/>
          </a:prstGeom>
          <a:noFill/>
        </p:spPr>
        <p:txBody>
          <a:bodyPr wrap="none" rtlCol="0">
            <a:spAutoFit/>
          </a:bodyPr>
          <a:lstStyle/>
          <a:p>
            <a:r>
              <a:rPr kumimoji="1" lang="ja-JP" altLang="en-US" sz="2800" b="1" dirty="0" smtClean="0"/>
              <a:t>表面</a:t>
            </a:r>
            <a:endParaRPr kumimoji="1" lang="ja-JP" altLang="en-US" sz="2800" b="1" dirty="0"/>
          </a:p>
        </p:txBody>
      </p:sp>
      <p:sp>
        <p:nvSpPr>
          <p:cNvPr id="18" name="テキスト ボックス 17"/>
          <p:cNvSpPr txBox="1"/>
          <p:nvPr/>
        </p:nvSpPr>
        <p:spPr>
          <a:xfrm>
            <a:off x="6216826" y="4922004"/>
            <a:ext cx="906017" cy="523220"/>
          </a:xfrm>
          <a:prstGeom prst="rect">
            <a:avLst/>
          </a:prstGeom>
          <a:noFill/>
        </p:spPr>
        <p:txBody>
          <a:bodyPr wrap="none" rtlCol="0">
            <a:spAutoFit/>
          </a:bodyPr>
          <a:lstStyle/>
          <a:p>
            <a:r>
              <a:rPr lang="ja-JP" altLang="en-US" sz="2800" b="1" dirty="0" smtClean="0"/>
              <a:t>裏</a:t>
            </a:r>
            <a:r>
              <a:rPr kumimoji="1" lang="ja-JP" altLang="en-US" sz="2800" b="1" dirty="0" smtClean="0"/>
              <a:t>面</a:t>
            </a:r>
            <a:endParaRPr kumimoji="1" lang="ja-JP" altLang="en-US" sz="2800" b="1" dirty="0"/>
          </a:p>
        </p:txBody>
      </p:sp>
      <p:sp>
        <p:nvSpPr>
          <p:cNvPr id="44" name="テキスト ボックス 43"/>
          <p:cNvSpPr txBox="1"/>
          <p:nvPr/>
        </p:nvSpPr>
        <p:spPr>
          <a:xfrm>
            <a:off x="7103638" y="2761764"/>
            <a:ext cx="906017" cy="523220"/>
          </a:xfrm>
          <a:prstGeom prst="rect">
            <a:avLst/>
          </a:prstGeom>
          <a:noFill/>
        </p:spPr>
        <p:txBody>
          <a:bodyPr wrap="none" rtlCol="0">
            <a:spAutoFit/>
          </a:bodyPr>
          <a:lstStyle/>
          <a:p>
            <a:r>
              <a:rPr kumimoji="1" lang="ja-JP" altLang="en-US" sz="2800" b="1" dirty="0" smtClean="0"/>
              <a:t>表面</a:t>
            </a:r>
            <a:endParaRPr kumimoji="1" lang="ja-JP" altLang="en-US" sz="2800" b="1" dirty="0"/>
          </a:p>
        </p:txBody>
      </p:sp>
      <p:sp>
        <p:nvSpPr>
          <p:cNvPr id="45" name="テキスト ボックス 44"/>
          <p:cNvSpPr txBox="1"/>
          <p:nvPr/>
        </p:nvSpPr>
        <p:spPr>
          <a:xfrm>
            <a:off x="7092280" y="4922004"/>
            <a:ext cx="906017" cy="523220"/>
          </a:xfrm>
          <a:prstGeom prst="rect">
            <a:avLst/>
          </a:prstGeom>
          <a:noFill/>
        </p:spPr>
        <p:txBody>
          <a:bodyPr wrap="none" rtlCol="0">
            <a:spAutoFit/>
          </a:bodyPr>
          <a:lstStyle/>
          <a:p>
            <a:r>
              <a:rPr lang="ja-JP" altLang="en-US" sz="2800" b="1" dirty="0" smtClean="0"/>
              <a:t>裏</a:t>
            </a:r>
            <a:r>
              <a:rPr kumimoji="1" lang="ja-JP" altLang="en-US" sz="2800" b="1" dirty="0" smtClean="0"/>
              <a:t>面</a:t>
            </a:r>
            <a:endParaRPr kumimoji="1" lang="ja-JP" altLang="en-US" sz="2800" b="1" dirty="0"/>
          </a:p>
        </p:txBody>
      </p:sp>
      <p:cxnSp>
        <p:nvCxnSpPr>
          <p:cNvPr id="28" name="直線矢印コネクタ 27"/>
          <p:cNvCxnSpPr/>
          <p:nvPr/>
        </p:nvCxnSpPr>
        <p:spPr>
          <a:xfrm flipV="1">
            <a:off x="7596336" y="3789040"/>
            <a:ext cx="1" cy="792088"/>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16200000">
            <a:off x="7046826" y="4103626"/>
            <a:ext cx="729687" cy="369332"/>
          </a:xfrm>
          <a:prstGeom prst="rect">
            <a:avLst/>
          </a:prstGeom>
          <a:noFill/>
        </p:spPr>
        <p:txBody>
          <a:bodyPr wrap="none" rtlCol="0">
            <a:spAutoFit/>
          </a:bodyPr>
          <a:lstStyle/>
          <a:p>
            <a:r>
              <a:rPr lang="en-US" altLang="ja-JP" dirty="0" smtClean="0"/>
              <a:t>18μm</a:t>
            </a:r>
            <a:endParaRPr kumimoji="1" lang="ja-JP"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descr="plt06.jpg"/>
          <p:cNvPicPr>
            <a:picLocks noChangeAspect="1"/>
          </p:cNvPicPr>
          <p:nvPr/>
        </p:nvPicPr>
        <p:blipFill>
          <a:blip r:embed="rId2" cstate="print"/>
          <a:srcRect b="-2661"/>
          <a:stretch>
            <a:fillRect/>
          </a:stretch>
        </p:blipFill>
        <p:spPr>
          <a:xfrm>
            <a:off x="1547664" y="2204864"/>
            <a:ext cx="6012160" cy="4320480"/>
          </a:xfrm>
          <a:prstGeom prst="rect">
            <a:avLst/>
          </a:prstGeom>
          <a:solidFill>
            <a:schemeClr val="bg1"/>
          </a:solidFill>
        </p:spPr>
      </p:pic>
      <p:sp>
        <p:nvSpPr>
          <p:cNvPr id="2" name="タイトル 1"/>
          <p:cNvSpPr>
            <a:spLocks noGrp="1"/>
          </p:cNvSpPr>
          <p:nvPr>
            <p:ph type="title"/>
          </p:nvPr>
        </p:nvSpPr>
        <p:spPr/>
        <p:txBody>
          <a:bodyPr/>
          <a:lstStyle/>
          <a:p>
            <a:r>
              <a:rPr kumimoji="1" lang="ja-JP" altLang="en-US" dirty="0" smtClean="0"/>
              <a:t>平面両面モスアイ</a:t>
            </a:r>
            <a:endParaRPr kumimoji="1" lang="ja-JP" altLang="en-US" dirty="0"/>
          </a:p>
        </p:txBody>
      </p:sp>
      <p:sp>
        <p:nvSpPr>
          <p:cNvPr id="28" name="コンテンツ プレースホルダ 27"/>
          <p:cNvSpPr>
            <a:spLocks noGrp="1"/>
          </p:cNvSpPr>
          <p:nvPr>
            <p:ph idx="1"/>
          </p:nvPr>
        </p:nvSpPr>
        <p:spPr/>
        <p:txBody>
          <a:bodyPr/>
          <a:lstStyle/>
          <a:p>
            <a:pPr>
              <a:buNone/>
            </a:pPr>
            <a:r>
              <a:rPr kumimoji="1" lang="ja-JP" altLang="en-US" dirty="0" smtClean="0"/>
              <a:t>透過率特性</a:t>
            </a:r>
            <a:endParaRPr kumimoji="1" lang="ja-JP" altLang="en-US" dirty="0"/>
          </a:p>
        </p:txBody>
      </p:sp>
      <p:pic>
        <p:nvPicPr>
          <p:cNvPr id="33" name="図 32" descr="P1040288.JPG"/>
          <p:cNvPicPr>
            <a:picLocks noChangeAspect="1"/>
          </p:cNvPicPr>
          <p:nvPr/>
        </p:nvPicPr>
        <p:blipFill>
          <a:blip r:embed="rId3" cstate="print"/>
          <a:srcRect l="62147" t="29630" r="12732" b="36876"/>
          <a:stretch>
            <a:fillRect/>
          </a:stretch>
        </p:blipFill>
        <p:spPr>
          <a:xfrm>
            <a:off x="3059832" y="4581128"/>
            <a:ext cx="1368152" cy="1368152"/>
          </a:xfrm>
          <a:prstGeom prst="rect">
            <a:avLst/>
          </a:prstGeom>
        </p:spPr>
      </p:pic>
      <p:sp>
        <p:nvSpPr>
          <p:cNvPr id="36" name="円/楕円 35"/>
          <p:cNvSpPr/>
          <p:nvPr/>
        </p:nvSpPr>
        <p:spPr>
          <a:xfrm>
            <a:off x="3995936" y="5013176"/>
            <a:ext cx="360040" cy="36004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4351283" y="4351283"/>
            <a:ext cx="583324" cy="819807"/>
          </a:xfrm>
          <a:custGeom>
            <a:avLst/>
            <a:gdLst>
              <a:gd name="connsiteX0" fmla="*/ 0 w 583324"/>
              <a:gd name="connsiteY0" fmla="*/ 819807 h 819807"/>
              <a:gd name="connsiteX1" fmla="*/ 583324 w 583324"/>
              <a:gd name="connsiteY1" fmla="*/ 504496 h 819807"/>
              <a:gd name="connsiteX2" fmla="*/ 583324 w 583324"/>
              <a:gd name="connsiteY2" fmla="*/ 0 h 819807"/>
            </a:gdLst>
            <a:ahLst/>
            <a:cxnLst>
              <a:cxn ang="0">
                <a:pos x="connsiteX0" y="connsiteY0"/>
              </a:cxn>
              <a:cxn ang="0">
                <a:pos x="connsiteX1" y="connsiteY1"/>
              </a:cxn>
              <a:cxn ang="0">
                <a:pos x="connsiteX2" y="connsiteY2"/>
              </a:cxn>
            </a:cxnLst>
            <a:rect l="l" t="t" r="r" b="b"/>
            <a:pathLst>
              <a:path w="583324" h="819807">
                <a:moveTo>
                  <a:pt x="0" y="819807"/>
                </a:moveTo>
                <a:lnTo>
                  <a:pt x="583324" y="504496"/>
                </a:lnTo>
                <a:lnTo>
                  <a:pt x="583324" y="0"/>
                </a:lnTo>
              </a:path>
            </a:pathLst>
          </a:custGeom>
          <a:ln w="57150">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kumimoji="1" lang="ja-JP" altLang="en-US"/>
          </a:p>
        </p:txBody>
      </p:sp>
      <p:sp>
        <p:nvSpPr>
          <p:cNvPr id="38" name="テキスト ボックス 37"/>
          <p:cNvSpPr txBox="1"/>
          <p:nvPr/>
        </p:nvSpPr>
        <p:spPr>
          <a:xfrm>
            <a:off x="4572000" y="5075892"/>
            <a:ext cx="1689886"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ja-JP" altLang="en-US" dirty="0" smtClean="0"/>
              <a:t>モスアイ領域外</a:t>
            </a:r>
            <a:endParaRPr kumimoji="1" lang="ja-JP" altLang="en-US" dirty="0"/>
          </a:p>
        </p:txBody>
      </p:sp>
      <p:sp>
        <p:nvSpPr>
          <p:cNvPr id="40" name="円/楕円 39"/>
          <p:cNvSpPr/>
          <p:nvPr/>
        </p:nvSpPr>
        <p:spPr>
          <a:xfrm>
            <a:off x="3563888" y="5013176"/>
            <a:ext cx="360040" cy="3600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3752193" y="3184634"/>
            <a:ext cx="378373" cy="1828800"/>
          </a:xfrm>
          <a:custGeom>
            <a:avLst/>
            <a:gdLst>
              <a:gd name="connsiteX0" fmla="*/ 0 w 378373"/>
              <a:gd name="connsiteY0" fmla="*/ 1828800 h 1828800"/>
              <a:gd name="connsiteX1" fmla="*/ 378373 w 378373"/>
              <a:gd name="connsiteY1" fmla="*/ 1245476 h 1828800"/>
              <a:gd name="connsiteX2" fmla="*/ 378373 w 378373"/>
              <a:gd name="connsiteY2" fmla="*/ 0 h 1828800"/>
              <a:gd name="connsiteX3" fmla="*/ 378373 w 378373"/>
              <a:gd name="connsiteY3" fmla="*/ 0 h 1828800"/>
              <a:gd name="connsiteX4" fmla="*/ 378373 w 378373"/>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373" h="1828800">
                <a:moveTo>
                  <a:pt x="0" y="1828800"/>
                </a:moveTo>
                <a:lnTo>
                  <a:pt x="378373" y="1245476"/>
                </a:lnTo>
                <a:lnTo>
                  <a:pt x="378373" y="0"/>
                </a:lnTo>
                <a:lnTo>
                  <a:pt x="378373" y="0"/>
                </a:lnTo>
                <a:lnTo>
                  <a:pt x="378373" y="0"/>
                </a:lnTo>
              </a:path>
            </a:pathLst>
          </a:custGeom>
          <a:ln w="5715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p:sp>
        <p:nvSpPr>
          <p:cNvPr id="39" name="テキスト ボックス 38"/>
          <p:cNvSpPr txBox="1"/>
          <p:nvPr/>
        </p:nvSpPr>
        <p:spPr>
          <a:xfrm>
            <a:off x="2306050" y="3284984"/>
            <a:ext cx="168988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smtClean="0"/>
              <a:t>モスアイ領域内</a:t>
            </a:r>
            <a:endParaRPr kumimoji="1" lang="ja-JP" altLang="en-US" dirty="0"/>
          </a:p>
        </p:txBody>
      </p:sp>
      <p:sp>
        <p:nvSpPr>
          <p:cNvPr id="43" name="テキスト ボックス 42"/>
          <p:cNvSpPr txBox="1"/>
          <p:nvPr/>
        </p:nvSpPr>
        <p:spPr>
          <a:xfrm>
            <a:off x="3119895" y="6516052"/>
            <a:ext cx="2964273" cy="369332"/>
          </a:xfrm>
          <a:prstGeom prst="rect">
            <a:avLst/>
          </a:prstGeom>
          <a:noFill/>
        </p:spPr>
        <p:txBody>
          <a:bodyPr wrap="none" rtlCol="0">
            <a:spAutoFit/>
          </a:bodyPr>
          <a:lstStyle/>
          <a:p>
            <a:r>
              <a:rPr kumimoji="1" lang="ja-JP" altLang="en-US" dirty="0" smtClean="0">
                <a:solidFill>
                  <a:schemeClr val="bg1"/>
                </a:solidFill>
              </a:rPr>
              <a:t>サンプルの透過率スペクトル</a:t>
            </a:r>
            <a:endParaRPr kumimoji="1" lang="ja-JP" altLang="en-US" dirty="0">
              <a:solidFill>
                <a:schemeClr val="bg1"/>
              </a:solidFill>
            </a:endParaRPr>
          </a:p>
        </p:txBody>
      </p:sp>
      <p:sp>
        <p:nvSpPr>
          <p:cNvPr id="46" name="テキスト ボックス 45"/>
          <p:cNvSpPr txBox="1"/>
          <p:nvPr/>
        </p:nvSpPr>
        <p:spPr>
          <a:xfrm>
            <a:off x="6907515" y="3789040"/>
            <a:ext cx="2056973"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ja-JP" altLang="en-US" dirty="0" smtClean="0"/>
              <a:t>約</a:t>
            </a:r>
            <a:r>
              <a:rPr lang="en-US" altLang="ja-JP" dirty="0" smtClean="0"/>
              <a:t>50%</a:t>
            </a:r>
            <a:r>
              <a:rPr kumimoji="1" lang="ja-JP" altLang="en-US" dirty="0" smtClean="0"/>
              <a:t>透過</a:t>
            </a:r>
            <a:endParaRPr kumimoji="1" lang="en-US" altLang="ja-JP" dirty="0" smtClean="0"/>
          </a:p>
          <a:p>
            <a:pPr lvl="1">
              <a:buFont typeface="Arial" pitchFamily="34" charset="0"/>
              <a:buChar char="•"/>
            </a:pPr>
            <a:r>
              <a:rPr lang="ja-JP" altLang="en-US" dirty="0" smtClean="0"/>
              <a:t>表面反射ロス</a:t>
            </a:r>
            <a:endParaRPr lang="en-US" altLang="ja-JP" dirty="0" smtClean="0"/>
          </a:p>
          <a:p>
            <a:pPr lvl="1">
              <a:buFont typeface="Arial" pitchFamily="34" charset="0"/>
              <a:buChar char="•"/>
            </a:pPr>
            <a:r>
              <a:rPr kumimoji="1" lang="ja-JP" altLang="en-US" dirty="0" smtClean="0"/>
              <a:t>内部反射</a:t>
            </a:r>
            <a:r>
              <a:rPr lang="ja-JP" altLang="en-US" dirty="0" smtClean="0"/>
              <a:t>ロス</a:t>
            </a:r>
            <a:endParaRPr lang="en-US" altLang="ja-JP" dirty="0" smtClean="0"/>
          </a:p>
          <a:p>
            <a:pPr lvl="1">
              <a:buFont typeface="Arial" pitchFamily="34" charset="0"/>
              <a:buChar char="•"/>
            </a:pPr>
            <a:r>
              <a:rPr lang="ja-JP" altLang="en-US" dirty="0" smtClean="0"/>
              <a:t>内部吸収</a:t>
            </a:r>
            <a:endParaRPr kumimoji="1" lang="en-US" altLang="ja-JP" dirty="0" smtClean="0"/>
          </a:p>
        </p:txBody>
      </p:sp>
      <p:sp>
        <p:nvSpPr>
          <p:cNvPr id="48" name="テキスト ボックス 47"/>
          <p:cNvSpPr txBox="1"/>
          <p:nvPr/>
        </p:nvSpPr>
        <p:spPr>
          <a:xfrm>
            <a:off x="6907515" y="2492896"/>
            <a:ext cx="2056973" cy="120032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smtClean="0"/>
              <a:t>約</a:t>
            </a:r>
            <a:r>
              <a:rPr lang="en-US" altLang="ja-JP" dirty="0" smtClean="0"/>
              <a:t>85%</a:t>
            </a:r>
            <a:r>
              <a:rPr kumimoji="1" lang="ja-JP" altLang="en-US" dirty="0" smtClean="0"/>
              <a:t>透過</a:t>
            </a:r>
          </a:p>
          <a:p>
            <a:pPr lvl="1">
              <a:buFont typeface="Arial" pitchFamily="34" charset="0"/>
              <a:buChar char="•"/>
            </a:pPr>
            <a:r>
              <a:rPr lang="ja-JP" altLang="en-US" dirty="0" smtClean="0"/>
              <a:t>表面反射ロス</a:t>
            </a:r>
            <a:endParaRPr lang="en-US" altLang="ja-JP" dirty="0" smtClean="0"/>
          </a:p>
          <a:p>
            <a:pPr lvl="1">
              <a:buFont typeface="Arial" pitchFamily="34" charset="0"/>
              <a:buChar char="•"/>
            </a:pPr>
            <a:r>
              <a:rPr kumimoji="1" lang="ja-JP" altLang="en-US" dirty="0" smtClean="0"/>
              <a:t>内部反射</a:t>
            </a:r>
            <a:r>
              <a:rPr lang="ja-JP" altLang="en-US" dirty="0" smtClean="0"/>
              <a:t>ロス</a:t>
            </a:r>
            <a:endParaRPr lang="en-US" altLang="ja-JP" dirty="0" smtClean="0"/>
          </a:p>
          <a:p>
            <a:pPr lvl="1">
              <a:buFont typeface="Arial" pitchFamily="34" charset="0"/>
              <a:buChar char="•"/>
            </a:pPr>
            <a:r>
              <a:rPr lang="ja-JP" altLang="en-US" dirty="0" smtClean="0"/>
              <a:t>内部吸収</a:t>
            </a:r>
            <a:endParaRPr kumimoji="1" lang="en-US" altLang="ja-JP" dirty="0" smtClean="0"/>
          </a:p>
        </p:txBody>
      </p:sp>
      <p:cxnSp>
        <p:nvCxnSpPr>
          <p:cNvPr id="50" name="直線コネクタ 49"/>
          <p:cNvCxnSpPr/>
          <p:nvPr/>
        </p:nvCxnSpPr>
        <p:spPr>
          <a:xfrm>
            <a:off x="7493069" y="2924944"/>
            <a:ext cx="13681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7493069" y="3212976"/>
            <a:ext cx="13681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下矢印 52"/>
          <p:cNvSpPr/>
          <p:nvPr/>
        </p:nvSpPr>
        <p:spPr>
          <a:xfrm rot="10800000">
            <a:off x="4283968" y="2996952"/>
            <a:ext cx="360040" cy="936104"/>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4526110" y="3356992"/>
            <a:ext cx="1342034" cy="461665"/>
          </a:xfrm>
          <a:prstGeom prst="rect">
            <a:avLst/>
          </a:prstGeom>
          <a:noFill/>
        </p:spPr>
        <p:txBody>
          <a:bodyPr wrap="none" rtlCol="0">
            <a:spAutoFit/>
          </a:bodyPr>
          <a:lstStyle/>
          <a:p>
            <a:r>
              <a:rPr kumimoji="1" lang="en-US" altLang="ja-JP" sz="2400" dirty="0" smtClean="0"/>
              <a:t>35% UP!!</a:t>
            </a:r>
            <a:endParaRPr kumimoji="1" lang="ja-JP" altLang="en-US" sz="2400" dirty="0"/>
          </a:p>
        </p:txBody>
      </p:sp>
      <p:sp>
        <p:nvSpPr>
          <p:cNvPr id="20" name="正方形/長方形 19"/>
          <p:cNvSpPr/>
          <p:nvPr/>
        </p:nvSpPr>
        <p:spPr>
          <a:xfrm>
            <a:off x="1691680" y="2276872"/>
            <a:ext cx="504056" cy="381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rot="16200000">
            <a:off x="1284456" y="3957880"/>
            <a:ext cx="877163" cy="369332"/>
          </a:xfrm>
          <a:prstGeom prst="rect">
            <a:avLst/>
          </a:prstGeom>
          <a:noFill/>
        </p:spPr>
        <p:txBody>
          <a:bodyPr wrap="none" rtlCol="0">
            <a:spAutoFit/>
          </a:bodyPr>
          <a:lstStyle/>
          <a:p>
            <a:r>
              <a:rPr kumimoji="1" lang="ja-JP" altLang="en-US" dirty="0" smtClean="0"/>
              <a:t>透過率</a:t>
            </a:r>
            <a:endParaRPr kumimoji="1" lang="ja-JP" altLang="en-US" dirty="0"/>
          </a:p>
        </p:txBody>
      </p:sp>
      <p:sp>
        <p:nvSpPr>
          <p:cNvPr id="21" name="テキスト ボックス 20"/>
          <p:cNvSpPr txBox="1"/>
          <p:nvPr/>
        </p:nvSpPr>
        <p:spPr>
          <a:xfrm>
            <a:off x="1763688" y="2195572"/>
            <a:ext cx="476412" cy="369332"/>
          </a:xfrm>
          <a:prstGeom prst="rect">
            <a:avLst/>
          </a:prstGeom>
          <a:noFill/>
        </p:spPr>
        <p:txBody>
          <a:bodyPr wrap="none" rtlCol="0">
            <a:spAutoFit/>
          </a:bodyPr>
          <a:lstStyle/>
          <a:p>
            <a:r>
              <a:rPr kumimoji="1" lang="en-US" altLang="ja-JP" dirty="0" smtClean="0"/>
              <a:t>1.0</a:t>
            </a:r>
            <a:endParaRPr kumimoji="1" lang="ja-JP" altLang="en-US" dirty="0"/>
          </a:p>
        </p:txBody>
      </p:sp>
      <p:sp>
        <p:nvSpPr>
          <p:cNvPr id="22" name="テキスト ボックス 21"/>
          <p:cNvSpPr txBox="1"/>
          <p:nvPr/>
        </p:nvSpPr>
        <p:spPr>
          <a:xfrm>
            <a:off x="1763688" y="2915652"/>
            <a:ext cx="476412" cy="369332"/>
          </a:xfrm>
          <a:prstGeom prst="rect">
            <a:avLst/>
          </a:prstGeom>
          <a:noFill/>
        </p:spPr>
        <p:txBody>
          <a:bodyPr wrap="none" rtlCol="0">
            <a:spAutoFit/>
          </a:bodyPr>
          <a:lstStyle/>
          <a:p>
            <a:r>
              <a:rPr lang="en-US" altLang="ja-JP" dirty="0" smtClean="0"/>
              <a:t>0.8</a:t>
            </a:r>
            <a:endParaRPr kumimoji="1" lang="ja-JP" altLang="en-US" dirty="0"/>
          </a:p>
        </p:txBody>
      </p:sp>
      <p:sp>
        <p:nvSpPr>
          <p:cNvPr id="23" name="テキスト ボックス 22"/>
          <p:cNvSpPr txBox="1"/>
          <p:nvPr/>
        </p:nvSpPr>
        <p:spPr>
          <a:xfrm>
            <a:off x="1763688" y="3635732"/>
            <a:ext cx="476412" cy="369332"/>
          </a:xfrm>
          <a:prstGeom prst="rect">
            <a:avLst/>
          </a:prstGeom>
          <a:noFill/>
        </p:spPr>
        <p:txBody>
          <a:bodyPr wrap="none" rtlCol="0">
            <a:spAutoFit/>
          </a:bodyPr>
          <a:lstStyle/>
          <a:p>
            <a:r>
              <a:rPr lang="en-US" altLang="ja-JP" dirty="0" smtClean="0"/>
              <a:t>0.6</a:t>
            </a:r>
            <a:endParaRPr kumimoji="1" lang="ja-JP" altLang="en-US" dirty="0"/>
          </a:p>
        </p:txBody>
      </p:sp>
      <p:sp>
        <p:nvSpPr>
          <p:cNvPr id="24" name="テキスト ボックス 23"/>
          <p:cNvSpPr txBox="1"/>
          <p:nvPr/>
        </p:nvSpPr>
        <p:spPr>
          <a:xfrm>
            <a:off x="1763688" y="4365104"/>
            <a:ext cx="476412" cy="369332"/>
          </a:xfrm>
          <a:prstGeom prst="rect">
            <a:avLst/>
          </a:prstGeom>
          <a:noFill/>
        </p:spPr>
        <p:txBody>
          <a:bodyPr wrap="none" rtlCol="0">
            <a:spAutoFit/>
          </a:bodyPr>
          <a:lstStyle/>
          <a:p>
            <a:r>
              <a:rPr lang="en-US" altLang="ja-JP" dirty="0" smtClean="0"/>
              <a:t>0.4</a:t>
            </a:r>
            <a:endParaRPr kumimoji="1" lang="ja-JP" altLang="en-US" dirty="0"/>
          </a:p>
        </p:txBody>
      </p:sp>
      <p:sp>
        <p:nvSpPr>
          <p:cNvPr id="25" name="テキスト ボックス 24"/>
          <p:cNvSpPr txBox="1"/>
          <p:nvPr/>
        </p:nvSpPr>
        <p:spPr>
          <a:xfrm>
            <a:off x="1763688" y="5075892"/>
            <a:ext cx="476412" cy="369332"/>
          </a:xfrm>
          <a:prstGeom prst="rect">
            <a:avLst/>
          </a:prstGeom>
          <a:noFill/>
        </p:spPr>
        <p:txBody>
          <a:bodyPr wrap="none" rtlCol="0">
            <a:spAutoFit/>
          </a:bodyPr>
          <a:lstStyle/>
          <a:p>
            <a:r>
              <a:rPr lang="en-US" altLang="ja-JP" dirty="0" smtClean="0"/>
              <a:t>0.2</a:t>
            </a:r>
            <a:endParaRPr kumimoji="1" lang="ja-JP" altLang="en-US" dirty="0"/>
          </a:p>
        </p:txBody>
      </p:sp>
      <p:sp>
        <p:nvSpPr>
          <p:cNvPr id="26" name="テキスト ボックス 25"/>
          <p:cNvSpPr txBox="1"/>
          <p:nvPr/>
        </p:nvSpPr>
        <p:spPr>
          <a:xfrm>
            <a:off x="1763688" y="5805264"/>
            <a:ext cx="476412" cy="369332"/>
          </a:xfrm>
          <a:prstGeom prst="rect">
            <a:avLst/>
          </a:prstGeom>
          <a:noFill/>
        </p:spPr>
        <p:txBody>
          <a:bodyPr wrap="none" rtlCol="0">
            <a:spAutoFit/>
          </a:bodyPr>
          <a:lstStyle/>
          <a:p>
            <a:r>
              <a:rPr lang="en-US" altLang="ja-JP" dirty="0" smtClean="0"/>
              <a:t>0.0</a:t>
            </a:r>
            <a:endParaRPr kumimoji="1" lang="ja-JP" altLang="en-US" dirty="0"/>
          </a:p>
        </p:txBody>
      </p:sp>
      <p:sp>
        <p:nvSpPr>
          <p:cNvPr id="27" name="正方形/長方形 26"/>
          <p:cNvSpPr/>
          <p:nvPr/>
        </p:nvSpPr>
        <p:spPr>
          <a:xfrm>
            <a:off x="2123728" y="6093296"/>
            <a:ext cx="54006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356827" y="6228020"/>
            <a:ext cx="1151277" cy="369332"/>
          </a:xfrm>
          <a:prstGeom prst="rect">
            <a:avLst/>
          </a:prstGeom>
          <a:noFill/>
        </p:spPr>
        <p:txBody>
          <a:bodyPr wrap="none" rtlCol="0">
            <a:spAutoFit/>
          </a:bodyPr>
          <a:lstStyle/>
          <a:p>
            <a:r>
              <a:rPr kumimoji="1" lang="ja-JP" altLang="en-US" dirty="0" smtClean="0"/>
              <a:t>波長 </a:t>
            </a:r>
            <a:r>
              <a:rPr kumimoji="1" lang="en-US" altLang="ja-JP" dirty="0" smtClean="0"/>
              <a:t>(</a:t>
            </a:r>
            <a:r>
              <a:rPr kumimoji="1" lang="en-US" altLang="ja-JP" dirty="0" err="1" smtClean="0"/>
              <a:t>μm</a:t>
            </a:r>
            <a:r>
              <a:rPr kumimoji="1" lang="en-US" altLang="ja-JP" dirty="0" smtClean="0"/>
              <a:t>)</a:t>
            </a:r>
            <a:endParaRPr kumimoji="1" lang="ja-JP" altLang="en-US" dirty="0"/>
          </a:p>
        </p:txBody>
      </p:sp>
      <p:sp>
        <p:nvSpPr>
          <p:cNvPr id="30" name="テキスト ボックス 29"/>
          <p:cNvSpPr txBox="1"/>
          <p:nvPr/>
        </p:nvSpPr>
        <p:spPr>
          <a:xfrm>
            <a:off x="2627784" y="6011996"/>
            <a:ext cx="418704" cy="369332"/>
          </a:xfrm>
          <a:prstGeom prst="rect">
            <a:avLst/>
          </a:prstGeom>
          <a:noFill/>
        </p:spPr>
        <p:txBody>
          <a:bodyPr wrap="none" rtlCol="0">
            <a:spAutoFit/>
          </a:bodyPr>
          <a:lstStyle/>
          <a:p>
            <a:r>
              <a:rPr lang="en-US" altLang="ja-JP" dirty="0" smtClean="0"/>
              <a:t>20</a:t>
            </a:r>
            <a:endParaRPr kumimoji="1" lang="ja-JP" altLang="en-US" dirty="0"/>
          </a:p>
        </p:txBody>
      </p:sp>
      <p:sp>
        <p:nvSpPr>
          <p:cNvPr id="31" name="テキスト ボックス 30"/>
          <p:cNvSpPr txBox="1"/>
          <p:nvPr/>
        </p:nvSpPr>
        <p:spPr>
          <a:xfrm>
            <a:off x="3793256" y="6011996"/>
            <a:ext cx="418704" cy="369332"/>
          </a:xfrm>
          <a:prstGeom prst="rect">
            <a:avLst/>
          </a:prstGeom>
          <a:noFill/>
        </p:spPr>
        <p:txBody>
          <a:bodyPr wrap="none" rtlCol="0">
            <a:spAutoFit/>
          </a:bodyPr>
          <a:lstStyle/>
          <a:p>
            <a:r>
              <a:rPr lang="en-US" altLang="ja-JP" dirty="0" smtClean="0"/>
              <a:t>40</a:t>
            </a:r>
            <a:endParaRPr kumimoji="1" lang="ja-JP" altLang="en-US" dirty="0"/>
          </a:p>
        </p:txBody>
      </p:sp>
      <p:sp>
        <p:nvSpPr>
          <p:cNvPr id="32" name="テキスト ボックス 31"/>
          <p:cNvSpPr txBox="1"/>
          <p:nvPr/>
        </p:nvSpPr>
        <p:spPr>
          <a:xfrm>
            <a:off x="4945384" y="6011996"/>
            <a:ext cx="418704" cy="369332"/>
          </a:xfrm>
          <a:prstGeom prst="rect">
            <a:avLst/>
          </a:prstGeom>
          <a:noFill/>
        </p:spPr>
        <p:txBody>
          <a:bodyPr wrap="none" rtlCol="0">
            <a:spAutoFit/>
          </a:bodyPr>
          <a:lstStyle/>
          <a:p>
            <a:r>
              <a:rPr lang="en-US" altLang="ja-JP" dirty="0" smtClean="0"/>
              <a:t>60</a:t>
            </a:r>
            <a:endParaRPr kumimoji="1" lang="ja-JP" altLang="en-US" dirty="0"/>
          </a:p>
        </p:txBody>
      </p:sp>
      <p:sp>
        <p:nvSpPr>
          <p:cNvPr id="34" name="テキスト ボックス 33"/>
          <p:cNvSpPr txBox="1"/>
          <p:nvPr/>
        </p:nvSpPr>
        <p:spPr>
          <a:xfrm>
            <a:off x="6025504" y="6011996"/>
            <a:ext cx="418704" cy="369332"/>
          </a:xfrm>
          <a:prstGeom prst="rect">
            <a:avLst/>
          </a:prstGeom>
          <a:noFill/>
        </p:spPr>
        <p:txBody>
          <a:bodyPr wrap="none" rtlCol="0">
            <a:spAutoFit/>
          </a:bodyPr>
          <a:lstStyle/>
          <a:p>
            <a:r>
              <a:rPr lang="en-US" altLang="ja-JP" dirty="0" smtClean="0"/>
              <a:t>80</a:t>
            </a:r>
            <a:endParaRPr kumimoji="1" lang="ja-JP" altLang="en-US" dirty="0"/>
          </a:p>
        </p:txBody>
      </p:sp>
      <p:sp>
        <p:nvSpPr>
          <p:cNvPr id="35" name="テキスト ボックス 34"/>
          <p:cNvSpPr txBox="1"/>
          <p:nvPr/>
        </p:nvSpPr>
        <p:spPr>
          <a:xfrm>
            <a:off x="7020272" y="6011996"/>
            <a:ext cx="535724" cy="369332"/>
          </a:xfrm>
          <a:prstGeom prst="rect">
            <a:avLst/>
          </a:prstGeom>
          <a:noFill/>
        </p:spPr>
        <p:txBody>
          <a:bodyPr wrap="none" rtlCol="0">
            <a:spAutoFit/>
          </a:bodyPr>
          <a:lstStyle/>
          <a:p>
            <a:r>
              <a:rPr lang="en-US" altLang="ja-JP" dirty="0" smtClean="0"/>
              <a:t>100</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down)">
                                      <p:cBhvr>
                                        <p:cTn id="21" dur="500"/>
                                        <p:tgtEl>
                                          <p:spTgt spid="5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3" grpId="0" animBg="1"/>
      <p:bldP spid="54"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4583</TotalTime>
  <Words>1209</Words>
  <Application>Microsoft Office PowerPoint</Application>
  <PresentationFormat>画面に合わせる (4:3)</PresentationFormat>
  <Paragraphs>328</Paragraphs>
  <Slides>17</Slides>
  <Notes>2</Notes>
  <HiddenSlides>0</HiddenSlides>
  <MMClips>0</MMClips>
  <ScaleCrop>false</ScaleCrop>
  <HeadingPairs>
    <vt:vector size="4" baseType="variant">
      <vt:variant>
        <vt:lpstr>テーマ</vt:lpstr>
      </vt:variant>
      <vt:variant>
        <vt:i4>1</vt:i4>
      </vt:variant>
      <vt:variant>
        <vt:lpstr>スライド タイトル</vt:lpstr>
      </vt:variant>
      <vt:variant>
        <vt:i4>17</vt:i4>
      </vt:variant>
    </vt:vector>
  </HeadingPairs>
  <TitlesOfParts>
    <vt:vector size="18" baseType="lpstr">
      <vt:lpstr>Office テーマ</vt:lpstr>
      <vt:lpstr>中間赤外線モスアイ光学素子 およびメッシュフィルターの開発</vt:lpstr>
      <vt:lpstr>概要</vt:lpstr>
      <vt:lpstr>中間赤外線天文学</vt:lpstr>
      <vt:lpstr>中間赤外線天文学</vt:lpstr>
      <vt:lpstr>中間赤外線高効率光学素子開発</vt:lpstr>
      <vt:lpstr>高効率モスアイ光学素子</vt:lpstr>
      <vt:lpstr>TAO/MIMIZUKUにおける モスアイ光学素子開発</vt:lpstr>
      <vt:lpstr>平面両面モスアイ</vt:lpstr>
      <vt:lpstr>平面両面モスアイ</vt:lpstr>
      <vt:lpstr>平面両面モスアイ</vt:lpstr>
      <vt:lpstr>モスアイレンズ</vt:lpstr>
      <vt:lpstr>モスアイレンズ</vt:lpstr>
      <vt:lpstr>モスアイグレーティング</vt:lpstr>
      <vt:lpstr>30ミクロン帯メッシュフィルター</vt:lpstr>
      <vt:lpstr>miniTAO/MAX38で活躍する 30ミクロン帯メッシュフィルター</vt:lpstr>
      <vt:lpstr>SPICA等衛星搭載に向けた メンブレンメッシュフィルター開発</vt:lpstr>
      <vt:lpstr>まとめ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中間赤外線モスアイ光学素子 およびメッシュフィルターの開発</dc:title>
  <dc:creator>tako</dc:creator>
  <cp:lastModifiedBy>tako</cp:lastModifiedBy>
  <cp:revision>375</cp:revision>
  <dcterms:created xsi:type="dcterms:W3CDTF">2012-02-17T01:29:48Z</dcterms:created>
  <dcterms:modified xsi:type="dcterms:W3CDTF">2012-02-22T09:08:46Z</dcterms:modified>
</cp:coreProperties>
</file>