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8"/>
  </p:notesMasterIdLst>
  <p:sldIdLst>
    <p:sldId id="256" r:id="rId2"/>
    <p:sldId id="258" r:id="rId3"/>
    <p:sldId id="274" r:id="rId4"/>
    <p:sldId id="264" r:id="rId5"/>
    <p:sldId id="260" r:id="rId6"/>
    <p:sldId id="261" r:id="rId7"/>
    <p:sldId id="262" r:id="rId8"/>
    <p:sldId id="263" r:id="rId9"/>
    <p:sldId id="276" r:id="rId10"/>
    <p:sldId id="277" r:id="rId11"/>
    <p:sldId id="306" r:id="rId12"/>
    <p:sldId id="282" r:id="rId13"/>
    <p:sldId id="323" r:id="rId14"/>
    <p:sldId id="328" r:id="rId15"/>
    <p:sldId id="327" r:id="rId16"/>
    <p:sldId id="333" r:id="rId17"/>
    <p:sldId id="332" r:id="rId18"/>
    <p:sldId id="331" r:id="rId19"/>
    <p:sldId id="334" r:id="rId20"/>
    <p:sldId id="322" r:id="rId21"/>
    <p:sldId id="301" r:id="rId22"/>
    <p:sldId id="330" r:id="rId23"/>
    <p:sldId id="325" r:id="rId24"/>
    <p:sldId id="320" r:id="rId25"/>
    <p:sldId id="326" r:id="rId26"/>
    <p:sldId id="299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8" autoAdjust="0"/>
    <p:restoredTop sz="94660"/>
  </p:normalViewPr>
  <p:slideViewPr>
    <p:cSldViewPr>
      <p:cViewPr varScale="1">
        <p:scale>
          <a:sx n="66" d="100"/>
          <a:sy n="66" d="100"/>
        </p:scale>
        <p:origin x="-10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CEB32-A66F-431E-9EBE-032B202DF2BC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C6276-BFBC-46A4-BFB6-B4AEF63ACF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30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5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53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594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42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070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070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951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761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5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984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571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01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495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48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912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60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18B43-63BE-47DA-8914-40D62F49ED3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343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2542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2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4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6276-BFBC-46A4-BFB6-B4AEF63ACFE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84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582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51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73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CBDD6-2014-4507-9281-4356293B539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73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862A4-E510-48CA-B015-31EDE79807D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28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2012/2/22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TAO</a:t>
            </a:r>
            <a:r>
              <a:rPr kumimoji="1" lang="ja-JP" altLang="en-US" smtClean="0"/>
              <a:t>観測装置の作られ方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本原顕</a:t>
            </a:r>
            <a:r>
              <a:rPr lang="ja-JP" altLang="en-US" dirty="0" smtClean="0"/>
              <a:t>太郎（東京大学天文学教育研究センター）</a:t>
            </a:r>
            <a:endParaRPr lang="en-US" altLang="ja-JP" dirty="0" smtClean="0"/>
          </a:p>
          <a:p>
            <a:r>
              <a:rPr kumimoji="1" lang="ja-JP" altLang="en-US" dirty="0" smtClean="0"/>
              <a:t>他</a:t>
            </a:r>
            <a:r>
              <a:rPr kumimoji="1" lang="en-US" altLang="ja-JP" dirty="0" smtClean="0"/>
              <a:t>TAO</a:t>
            </a:r>
            <a:r>
              <a:rPr kumimoji="1" lang="ja-JP" altLang="en-US" dirty="0" smtClean="0"/>
              <a:t>プロジェクトチーム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77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NIR Camera : SWIMS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19879" y="2268294"/>
            <a:ext cx="8152521" cy="432905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dirty="0" smtClean="0"/>
              <a:t>imultaneous-color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W</a:t>
            </a:r>
            <a:r>
              <a:rPr kumimoji="1" lang="en-US" altLang="ja-JP" dirty="0" smtClean="0"/>
              <a:t>ide field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</a:t>
            </a:r>
            <a:r>
              <a:rPr kumimoji="1" lang="en-US" altLang="ja-JP" dirty="0" smtClean="0"/>
              <a:t>nfrared </a:t>
            </a:r>
            <a:r>
              <a:rPr kumimoji="1" lang="en-US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dirty="0" smtClean="0"/>
              <a:t>ulti-object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dirty="0" smtClean="0"/>
              <a:t>pectrograph</a:t>
            </a:r>
          </a:p>
          <a:p>
            <a:pPr lvl="1"/>
            <a:r>
              <a:rPr lang="ja-JP" altLang="en-US" dirty="0" smtClean="0"/>
              <a:t>広い視野</a:t>
            </a:r>
            <a:r>
              <a:rPr lang="en-US" altLang="ja-JP" dirty="0" smtClean="0"/>
              <a:t>:  9.6’ Φ </a:t>
            </a:r>
            <a:r>
              <a:rPr lang="en-US" altLang="ja-JP" dirty="0"/>
              <a:t>with 4kx4k pixels</a:t>
            </a:r>
          </a:p>
          <a:p>
            <a:pPr lvl="1"/>
            <a:r>
              <a:rPr lang="ja-JP" altLang="en-US" dirty="0" smtClean="0"/>
              <a:t>２バンド同時撮像分光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blue </a:t>
            </a:r>
            <a:r>
              <a:rPr lang="en-US" altLang="ja-JP" dirty="0"/>
              <a:t>channel : 0.9-1.4um	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red </a:t>
            </a:r>
            <a:r>
              <a:rPr lang="en-US" altLang="ja-JP" dirty="0"/>
              <a:t>channel : 1.5-2.5um</a:t>
            </a:r>
          </a:p>
          <a:p>
            <a:pPr lvl="1"/>
            <a:r>
              <a:rPr lang="ja-JP" altLang="en-US" dirty="0"/>
              <a:t>多天体分光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with </a:t>
            </a:r>
            <a:r>
              <a:rPr lang="en-US" altLang="ja-JP" dirty="0"/>
              <a:t>cooled multi-slit </a:t>
            </a:r>
            <a:r>
              <a:rPr lang="en-US" altLang="ja-JP" dirty="0" smtClean="0"/>
              <a:t>masks</a:t>
            </a:r>
          </a:p>
          <a:p>
            <a:pPr lvl="2"/>
            <a:r>
              <a:rPr lang="en-US" altLang="ja-JP" dirty="0" smtClean="0"/>
              <a:t>max</a:t>
            </a:r>
            <a:r>
              <a:rPr lang="en-US" altLang="ja-JP" dirty="0"/>
              <a:t>. 30 </a:t>
            </a:r>
            <a:r>
              <a:rPr lang="en-US" altLang="ja-JP" dirty="0" smtClean="0"/>
              <a:t>objects</a:t>
            </a:r>
          </a:p>
          <a:p>
            <a:pPr lvl="2"/>
            <a:r>
              <a:rPr lang="en-US" altLang="ja-JP" dirty="0" smtClean="0"/>
              <a:t>0.9-2.5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 simultaneous spectroscopy</a:t>
            </a:r>
            <a:br>
              <a:rPr lang="en-US" altLang="ja-JP" dirty="0" smtClean="0"/>
            </a:br>
            <a:r>
              <a:rPr lang="en-US" altLang="ja-JP" dirty="0" smtClean="0"/>
              <a:t>       (R~1000)</a:t>
            </a:r>
          </a:p>
          <a:p>
            <a:pPr lvl="1"/>
            <a:r>
              <a:rPr lang="en-US" altLang="ja-JP" dirty="0"/>
              <a:t>IFU module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Member : </a:t>
            </a:r>
            <a:r>
              <a:rPr lang="ja-JP" altLang="en-US" dirty="0" smtClean="0"/>
              <a:t>本原、小西、高橋、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　　　　舘内、加藤、</a:t>
            </a:r>
            <a:r>
              <a:rPr lang="ja-JP" altLang="en-US" dirty="0"/>
              <a:t>尾崎</a:t>
            </a:r>
            <a:r>
              <a:rPr lang="ja-JP" altLang="en-US" dirty="0" smtClean="0"/>
              <a:t>、吉川</a:t>
            </a:r>
            <a:endParaRPr lang="ja-JP" altLang="en-US" dirty="0"/>
          </a:p>
          <a:p>
            <a:pPr lvl="2"/>
            <a:endParaRPr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18930" r="10762" b="14459"/>
          <a:stretch/>
        </p:blipFill>
        <p:spPr bwMode="auto">
          <a:xfrm>
            <a:off x="4860032" y="3116133"/>
            <a:ext cx="4248472" cy="342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4941214" y="2761591"/>
            <a:ext cx="4176464" cy="3889478"/>
            <a:chOff x="4417442" y="2455901"/>
            <a:chExt cx="4555220" cy="4285467"/>
          </a:xfrm>
        </p:grpSpPr>
        <p:pic>
          <p:nvPicPr>
            <p:cNvPr id="12" name="Picture 3" descr="\\sanjo\Motohara\Presentations\1010118subarufutureinst\sketch\swimsall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442" y="2581523"/>
              <a:ext cx="4203377" cy="4159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1"/>
            <p:cNvSpPr txBox="1"/>
            <p:nvPr/>
          </p:nvSpPr>
          <p:spPr>
            <a:xfrm>
              <a:off x="8303889" y="2455901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rPr>
                <a:t>2.0m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cxnSp>
          <p:nvCxnSpPr>
            <p:cNvPr id="14" name="Straight Arrow Connector 10"/>
            <p:cNvCxnSpPr/>
            <p:nvPr/>
          </p:nvCxnSpPr>
          <p:spPr>
            <a:xfrm>
              <a:off x="8722581" y="2780664"/>
              <a:ext cx="0" cy="2520544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prstDash val="dash"/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5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anjo\Motohara\Presentations\1010118subarufutureinst\sketch\swimsopt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28200"/>
            <a:ext cx="5705475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グループ化 16"/>
          <p:cNvGrpSpPr/>
          <p:nvPr/>
        </p:nvGrpSpPr>
        <p:grpSpPr>
          <a:xfrm>
            <a:off x="2987824" y="2128200"/>
            <a:ext cx="6142161" cy="4167188"/>
            <a:chOff x="-6373216" y="4005064"/>
            <a:chExt cx="6142161" cy="4167188"/>
          </a:xfrm>
        </p:grpSpPr>
        <p:pic>
          <p:nvPicPr>
            <p:cNvPr id="3079" name="Picture 7" descr="\\sanjo\Motohara\Presentations\1010118subarufutureinst\sketch\swimsopt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3216" y="4005064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-1680491" y="5781639"/>
              <a:ext cx="14494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Filter Wheels</a:t>
              </a:r>
            </a:p>
            <a:p>
              <a:pPr algn="ctr"/>
              <a:r>
                <a:rPr lang="en-US" altLang="ja-JP" dirty="0" smtClean="0"/>
                <a:t>For BBFs &amp; </a:t>
              </a:r>
            </a:p>
            <a:p>
              <a:pPr algn="ctr"/>
              <a:r>
                <a:rPr kumimoji="1" lang="en-US" altLang="ja-JP" dirty="0" err="1" smtClean="0"/>
                <a:t>DIspersers</a:t>
              </a:r>
              <a:endParaRPr kumimoji="1" lang="ja-JP" altLang="en-US" dirty="0"/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-3808511" y="6191250"/>
              <a:ext cx="2128020" cy="94581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 flipH="1">
              <a:off x="-3520479" y="6276640"/>
              <a:ext cx="1811699" cy="767057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-2814636" y="4387076"/>
              <a:ext cx="1449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Filter Wheels</a:t>
              </a:r>
            </a:p>
            <a:p>
              <a:pPr algn="ctr"/>
              <a:r>
                <a:rPr lang="en-US" altLang="ja-JP" dirty="0" smtClean="0"/>
                <a:t>For NBFs</a:t>
              </a:r>
              <a:endParaRPr kumimoji="1" lang="ja-JP" altLang="en-US" dirty="0"/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 flipH="1">
              <a:off x="-3348880" y="5065068"/>
              <a:ext cx="1228774" cy="22523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flipH="1">
              <a:off x="-3204864" y="5065068"/>
              <a:ext cx="1084758" cy="72050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グループ化 17"/>
          <p:cNvGrpSpPr/>
          <p:nvPr/>
        </p:nvGrpSpPr>
        <p:grpSpPr>
          <a:xfrm>
            <a:off x="2987824" y="2128200"/>
            <a:ext cx="5705475" cy="4167188"/>
            <a:chOff x="-955773" y="4005064"/>
            <a:chExt cx="5705475" cy="4167188"/>
          </a:xfrm>
        </p:grpSpPr>
        <p:pic>
          <p:nvPicPr>
            <p:cNvPr id="3080" name="Picture 8" descr="\\sanjo\Motohara\Presentations\1010118subarufutureinst\sketch\swimsopt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5773" y="4005064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2123728" y="4345156"/>
              <a:ext cx="2015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NBFs are placed in </a:t>
              </a:r>
            </a:p>
            <a:p>
              <a:pPr algn="ctr"/>
              <a:r>
                <a:rPr lang="en-US" altLang="ja-JP" dirty="0" smtClean="0"/>
                <a:t>Converging light</a:t>
              </a:r>
              <a:r>
                <a:rPr kumimoji="1" lang="en-US" altLang="ja-JP" dirty="0" smtClean="0"/>
                <a:t> </a:t>
              </a:r>
              <a:endParaRPr kumimoji="1" lang="ja-JP" altLang="en-US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2987824" y="2128200"/>
            <a:ext cx="5705475" cy="4167188"/>
            <a:chOff x="5220072" y="4030960"/>
            <a:chExt cx="5705475" cy="4167188"/>
          </a:xfrm>
        </p:grpSpPr>
        <p:pic>
          <p:nvPicPr>
            <p:cNvPr id="3081" name="Picture 9" descr="\\sanjo\Motohara\Presentations\1010118subarufutureinst\sketch\swimsopt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030960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8196559" y="4409638"/>
              <a:ext cx="1646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Dichroic Mirror</a:t>
              </a:r>
              <a:endParaRPr kumimoji="1" lang="ja-JP" altLang="en-US" dirty="0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 flipH="1">
              <a:off x="7801198" y="4778970"/>
              <a:ext cx="1218664" cy="154684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2987824" y="2128200"/>
            <a:ext cx="5705475" cy="4167188"/>
            <a:chOff x="10692680" y="4107656"/>
            <a:chExt cx="5705475" cy="4167188"/>
          </a:xfrm>
        </p:grpSpPr>
        <p:pic>
          <p:nvPicPr>
            <p:cNvPr id="3074" name="Picture 2" descr="\\sanjo\Motohara\Presentations\1010118subarufutureinst\sketch\swimsopt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2680" y="4107656"/>
              <a:ext cx="5705475" cy="416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9"/>
            <p:cNvSpPr txBox="1"/>
            <p:nvPr/>
          </p:nvSpPr>
          <p:spPr>
            <a:xfrm>
              <a:off x="14305519" y="672053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Blue Channel</a:t>
              </a:r>
            </a:p>
            <a:p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(</a:t>
              </a:r>
              <a:r>
                <a:rPr lang="en-US" dirty="0" smtClean="0">
                  <a:solidFill>
                    <a:srgbClr val="0066FF"/>
                  </a:solidFill>
                  <a:latin typeface="Symbol" pitchFamily="18" charset="2"/>
                  <a:ea typeface="メイリオ" pitchFamily="50" charset="-128"/>
                </a:rPr>
                <a:t>l</a:t>
              </a:r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 = 0.9-1.4 </a:t>
              </a:r>
              <a:r>
                <a:rPr lang="en-US" dirty="0" smtClean="0">
                  <a:solidFill>
                    <a:srgbClr val="0066FF"/>
                  </a:solidFill>
                  <a:latin typeface="Symbol" pitchFamily="18" charset="2"/>
                  <a:ea typeface="メイリオ" pitchFamily="50" charset="-128"/>
                </a:rPr>
                <a:t>m</a:t>
              </a:r>
              <a:r>
                <a:rPr lang="en-US" dirty="0" smtClean="0">
                  <a:solidFill>
                    <a:srgbClr val="0066FF"/>
                  </a:solidFill>
                  <a:ea typeface="メイリオ" pitchFamily="50" charset="-128"/>
                </a:rPr>
                <a:t>m)</a:t>
              </a:r>
              <a:endParaRPr lang="en-US" dirty="0">
                <a:solidFill>
                  <a:srgbClr val="0066FF"/>
                </a:solidFill>
                <a:ea typeface="メイリオ" pitchFamily="50" charset="-128"/>
              </a:endParaRPr>
            </a:p>
          </p:txBody>
        </p:sp>
        <p:sp>
          <p:nvSpPr>
            <p:cNvPr id="42" name="TextBox 10"/>
            <p:cNvSpPr txBox="1"/>
            <p:nvPr/>
          </p:nvSpPr>
          <p:spPr>
            <a:xfrm>
              <a:off x="13330844" y="7497989"/>
              <a:ext cx="1874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Red Channel</a:t>
              </a:r>
            </a:p>
            <a:p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(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  <a:ea typeface="メイリオ" pitchFamily="50" charset="-128"/>
                </a:rPr>
                <a:t>l </a:t>
              </a:r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= 1.4-2.5 </a:t>
              </a:r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  <a:ea typeface="メイリオ" pitchFamily="50" charset="-128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ea typeface="メイリオ" pitchFamily="50" charset="-128"/>
                </a:rPr>
                <a:t>m)</a:t>
              </a:r>
              <a:endParaRPr lang="en-US" dirty="0">
                <a:solidFill>
                  <a:srgbClr val="FF0000"/>
                </a:solidFill>
                <a:ea typeface="メイリオ" pitchFamily="50" charset="-128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SWIMS Optics</a:t>
            </a:r>
            <a:endParaRPr kumimoji="1" lang="ja-JP" altLang="en-US" dirty="0"/>
          </a:p>
        </p:txBody>
      </p:sp>
      <p:sp>
        <p:nvSpPr>
          <p:cNvPr id="47" name="コンテンツ プレースホルダー 1"/>
          <p:cNvSpPr txBox="1">
            <a:spLocks/>
          </p:cNvSpPr>
          <p:nvPr/>
        </p:nvSpPr>
        <p:spPr>
          <a:xfrm>
            <a:off x="17934" y="2060848"/>
            <a:ext cx="505812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2channels split by DM at 1.4um</a:t>
            </a:r>
            <a:endParaRPr lang="en-US" altLang="ja-JP" dirty="0"/>
          </a:p>
          <a:p>
            <a:pPr lvl="1"/>
            <a:r>
              <a:rPr lang="en-US" altLang="ja-JP" sz="2000" dirty="0"/>
              <a:t>Spectroscopy from 0.9-2.5um with R~1000(0.6”slit</a:t>
            </a:r>
            <a:r>
              <a:rPr lang="en-US" altLang="ja-JP" sz="2000" dirty="0" smtClean="0"/>
              <a:t>)</a:t>
            </a:r>
            <a:br>
              <a:rPr lang="en-US" altLang="ja-JP" sz="2000" dirty="0" smtClean="0"/>
            </a:br>
            <a:r>
              <a:rPr lang="en-US" altLang="ja-JP" sz="2000" dirty="0" smtClean="0"/>
              <a:t>=&gt; accurate line ratios</a:t>
            </a:r>
            <a:endParaRPr lang="en-US" altLang="ja-JP" sz="1800" dirty="0"/>
          </a:p>
          <a:p>
            <a:pPr lvl="1"/>
            <a:r>
              <a:rPr lang="en-US" altLang="ja-JP" sz="2000" dirty="0"/>
              <a:t>Dual-band wide-field imaging</a:t>
            </a:r>
          </a:p>
          <a:p>
            <a:r>
              <a:rPr lang="en-US" altLang="ja-JP" dirty="0" smtClean="0"/>
              <a:t>Each focal plane is covered by 2 H2RGs (extendable to4x4)</a:t>
            </a:r>
            <a:endParaRPr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1669976" y="5094958"/>
            <a:ext cx="1944216" cy="1258824"/>
            <a:chOff x="1669976" y="5377064"/>
            <a:chExt cx="1944216" cy="1258824"/>
          </a:xfrm>
        </p:grpSpPr>
        <p:sp>
          <p:nvSpPr>
            <p:cNvPr id="48" name="Oval 100"/>
            <p:cNvSpPr/>
            <p:nvPr/>
          </p:nvSpPr>
          <p:spPr>
            <a:xfrm>
              <a:off x="2699792" y="5721488"/>
              <a:ext cx="914400" cy="91440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49" name="Rectangle 101"/>
            <p:cNvSpPr/>
            <p:nvPr/>
          </p:nvSpPr>
          <p:spPr>
            <a:xfrm>
              <a:off x="3164612" y="61771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0" name="Rectangle 102"/>
            <p:cNvSpPr/>
            <p:nvPr/>
          </p:nvSpPr>
          <p:spPr>
            <a:xfrm>
              <a:off x="2745512" y="61771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1" name="Rectangle 103"/>
            <p:cNvSpPr/>
            <p:nvPr/>
          </p:nvSpPr>
          <p:spPr>
            <a:xfrm>
              <a:off x="2749853" y="5377064"/>
              <a:ext cx="686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  <a:ea typeface="メイリオ" pitchFamily="50" charset="-128"/>
                </a:rPr>
                <a:t>f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rPr>
                <a:t> 7.2’</a:t>
              </a:r>
              <a:endParaRPr lang="en-US" dirty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2" name="Rectangle 104"/>
            <p:cNvSpPr/>
            <p:nvPr/>
          </p:nvSpPr>
          <p:spPr>
            <a:xfrm>
              <a:off x="3164612" y="57580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3" name="Rectangle 105"/>
            <p:cNvSpPr/>
            <p:nvPr/>
          </p:nvSpPr>
          <p:spPr>
            <a:xfrm>
              <a:off x="2745512" y="5758064"/>
              <a:ext cx="419100" cy="419100"/>
            </a:xfrm>
            <a:prstGeom prst="rect">
              <a:avLst/>
            </a:prstGeom>
            <a:solidFill>
              <a:srgbClr val="CCCCFF">
                <a:alpha val="50196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  <p:sp>
          <p:nvSpPr>
            <p:cNvPr id="58" name="Rectangle 108"/>
            <p:cNvSpPr/>
            <p:nvPr/>
          </p:nvSpPr>
          <p:spPr>
            <a:xfrm>
              <a:off x="1669976" y="5932480"/>
              <a:ext cx="82747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  <a:ea typeface="メイリオ" pitchFamily="50" charset="-128"/>
                  <a:sym typeface="Wingdings" pitchFamily="2" charset="2"/>
                </a:rPr>
                <a:t>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75000"/>
                    </a:schemeClr>
                  </a:solidFill>
                  <a:ea typeface="メイリオ" pitchFamily="50" charset="-128"/>
                  <a:sym typeface="Wingdings" pitchFamily="2" charset="2"/>
                </a:rPr>
                <a:t>Future</a:t>
              </a:r>
              <a:endParaRPr lang="en-US" dirty="0">
                <a:solidFill>
                  <a:schemeClr val="bg1">
                    <a:lumMod val="75000"/>
                  </a:schemeClr>
                </a:solidFill>
                <a:ea typeface="メイリオ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567781" y="5085184"/>
            <a:ext cx="1051891" cy="1250204"/>
            <a:chOff x="567781" y="5367290"/>
            <a:chExt cx="1051891" cy="1250204"/>
          </a:xfrm>
        </p:grpSpPr>
        <p:grpSp>
          <p:nvGrpSpPr>
            <p:cNvPr id="54" name="Group 36"/>
            <p:cNvGrpSpPr/>
            <p:nvPr/>
          </p:nvGrpSpPr>
          <p:grpSpPr>
            <a:xfrm>
              <a:off x="644763" y="5703094"/>
              <a:ext cx="914400" cy="914400"/>
              <a:chOff x="609600" y="2667000"/>
              <a:chExt cx="1828800" cy="1828800"/>
            </a:xfrm>
          </p:grpSpPr>
          <p:sp>
            <p:nvSpPr>
              <p:cNvPr id="55" name="Oval 96"/>
              <p:cNvSpPr/>
              <p:nvPr/>
            </p:nvSpPr>
            <p:spPr>
              <a:xfrm>
                <a:off x="609600" y="2667000"/>
                <a:ext cx="1828800" cy="1828800"/>
              </a:xfrm>
              <a:prstGeom prst="ellipse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  <p:sp>
            <p:nvSpPr>
              <p:cNvPr id="56" name="Rectangle 97"/>
              <p:cNvSpPr/>
              <p:nvPr/>
            </p:nvSpPr>
            <p:spPr>
              <a:xfrm>
                <a:off x="1119650" y="3580234"/>
                <a:ext cx="838200" cy="838200"/>
              </a:xfrm>
              <a:prstGeom prst="rect">
                <a:avLst/>
              </a:prstGeom>
              <a:solidFill>
                <a:srgbClr val="CCCCFF">
                  <a:alpha val="50196"/>
                </a:srgbClr>
              </a:solidFill>
              <a:ln w="127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  <p:sp>
            <p:nvSpPr>
              <p:cNvPr id="57" name="Rectangle 98"/>
              <p:cNvSpPr/>
              <p:nvPr/>
            </p:nvSpPr>
            <p:spPr>
              <a:xfrm>
                <a:off x="1119650" y="2738986"/>
                <a:ext cx="838200" cy="838200"/>
              </a:xfrm>
              <a:prstGeom prst="rect">
                <a:avLst/>
              </a:prstGeom>
              <a:solidFill>
                <a:srgbClr val="CCCCFF">
                  <a:alpha val="50196"/>
                </a:srgbClr>
              </a:solidFill>
              <a:ln w="12700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75000"/>
                    </a:schemeClr>
                  </a:solidFill>
                  <a:ea typeface="メイリオ" pitchFamily="50" charset="-128"/>
                </a:endParaRPr>
              </a:p>
            </p:txBody>
          </p:sp>
        </p:grpSp>
        <p:sp>
          <p:nvSpPr>
            <p:cNvPr id="59" name="Rectangle 64"/>
            <p:cNvSpPr/>
            <p:nvPr/>
          </p:nvSpPr>
          <p:spPr>
            <a:xfrm>
              <a:off x="567781" y="5367290"/>
              <a:ext cx="10518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33CC33"/>
                  </a:solidFill>
                  <a:ea typeface="メイリオ" pitchFamily="50" charset="-128"/>
                </a:rPr>
                <a:t>6.6 x 3.3’</a:t>
              </a:r>
              <a:endParaRPr lang="en-US" dirty="0">
                <a:solidFill>
                  <a:srgbClr val="33CC33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7866231" y="2585685"/>
            <a:ext cx="1023037" cy="3457402"/>
            <a:chOff x="4348513" y="2510212"/>
            <a:chExt cx="1023037" cy="3457402"/>
          </a:xfrm>
        </p:grpSpPr>
        <p:cxnSp>
          <p:nvCxnSpPr>
            <p:cNvPr id="23" name="直線矢印コネクタ 22"/>
            <p:cNvCxnSpPr/>
            <p:nvPr/>
          </p:nvCxnSpPr>
          <p:spPr>
            <a:xfrm>
              <a:off x="4860032" y="2510212"/>
              <a:ext cx="0" cy="3457402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4348513" y="3954971"/>
              <a:ext cx="1023037" cy="36933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tx2"/>
                  </a:solidFill>
                </a:rPr>
                <a:t>1600mm</a:t>
              </a:r>
              <a:endParaRPr lang="ja-JP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860032" y="1916832"/>
            <a:ext cx="1029449" cy="422756"/>
            <a:chOff x="4860032" y="1916832"/>
            <a:chExt cx="1029449" cy="422756"/>
          </a:xfrm>
        </p:grpSpPr>
        <p:cxnSp>
          <p:nvCxnSpPr>
            <p:cNvPr id="43" name="直線矢印コネクタ 42"/>
            <p:cNvCxnSpPr/>
            <p:nvPr/>
          </p:nvCxnSpPr>
          <p:spPr>
            <a:xfrm>
              <a:off x="5057581" y="2339588"/>
              <a:ext cx="594539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4860032" y="1916832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2"/>
                  </a:solidFill>
                </a:rPr>
                <a:t>230mm</a:t>
              </a:r>
              <a:r>
                <a:rPr kumimoji="1" lang="en-US" altLang="ja-JP" dirty="0" smtClean="0">
                  <a:solidFill>
                    <a:schemeClr val="tx2"/>
                  </a:solidFill>
                  <a:latin typeface="Symbol" pitchFamily="18" charset="2"/>
                </a:rPr>
                <a:t>f</a:t>
              </a:r>
              <a:endParaRPr kumimoji="1" lang="ja-JP" altLang="en-US" dirty="0">
                <a:solidFill>
                  <a:schemeClr val="tx2"/>
                </a:solidFill>
                <a:latin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05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www.ioa.s.u-tokyo.ac.jp/TAO/news/20110531/20110531-3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73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135" y="6334780"/>
            <a:ext cx="71621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Assembly Test at </a:t>
            </a:r>
            <a:r>
              <a:rPr kumimoji="1" lang="en-US" altLang="ja-JP" sz="2800" dirty="0" err="1" smtClean="0"/>
              <a:t>Mitaka</a:t>
            </a:r>
            <a:r>
              <a:rPr kumimoji="1" lang="en-US" altLang="ja-JP" sz="2800" dirty="0" smtClean="0"/>
              <a:t> New Building (2011/6)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127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グループ化 27"/>
          <p:cNvGrpSpPr/>
          <p:nvPr/>
        </p:nvGrpSpPr>
        <p:grpSpPr>
          <a:xfrm>
            <a:off x="190772" y="5193196"/>
            <a:ext cx="4703304" cy="697927"/>
            <a:chOff x="323528" y="5013176"/>
            <a:chExt cx="4703304" cy="697927"/>
          </a:xfrm>
        </p:grpSpPr>
        <p:sp>
          <p:nvSpPr>
            <p:cNvPr id="5" name="角丸四角形 4"/>
            <p:cNvSpPr/>
            <p:nvPr/>
          </p:nvSpPr>
          <p:spPr>
            <a:xfrm>
              <a:off x="323528" y="5013176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56234" y="5177473"/>
              <a:ext cx="2603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HG丸ｺﾞｼｯｸM-PRO" pitchFamily="50" charset="-128"/>
                  <a:ea typeface="HG丸ｺﾞｼｯｸM-PRO" pitchFamily="50" charset="-128"/>
                </a:rPr>
                <a:t>MOS</a:t>
              </a:r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スリット交換機構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059832" y="5131306"/>
              <a:ext cx="1601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✓冷却で動作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MOIRCS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の改良版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/>
          <a:lstStyle/>
          <a:p>
            <a:r>
              <a:rPr kumimoji="1" lang="en-US" altLang="ja-JP" dirty="0" smtClean="0"/>
              <a:t>SWIMS</a:t>
            </a:r>
            <a:r>
              <a:rPr kumimoji="1" lang="ja-JP" altLang="en-US" dirty="0" smtClean="0"/>
              <a:t>の作り方</a:t>
            </a:r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189945" y="1052736"/>
            <a:ext cx="4703304" cy="697927"/>
            <a:chOff x="333961" y="1866977"/>
            <a:chExt cx="4703304" cy="697927"/>
          </a:xfrm>
        </p:grpSpPr>
        <p:sp>
          <p:nvSpPr>
            <p:cNvPr id="9" name="角丸四角形 8"/>
            <p:cNvSpPr/>
            <p:nvPr/>
          </p:nvSpPr>
          <p:spPr>
            <a:xfrm>
              <a:off x="333961" y="1866977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56234" y="203127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真空冷却部分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54005" y="1892774"/>
              <a:ext cx="1922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✓大型光学系を搭載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✓全体を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70K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以下に冷却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✓全体の構造体も含む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79512" y="1880828"/>
            <a:ext cx="4703304" cy="697927"/>
            <a:chOff x="323528" y="2780928"/>
            <a:chExt cx="4703304" cy="697927"/>
          </a:xfrm>
        </p:grpSpPr>
        <p:sp>
          <p:nvSpPr>
            <p:cNvPr id="7" name="角丸四角形 6"/>
            <p:cNvSpPr/>
            <p:nvPr/>
          </p:nvSpPr>
          <p:spPr>
            <a:xfrm>
              <a:off x="323528" y="278092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6234" y="2945225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低温大型光学系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754005" y="2806726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✓屈折系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✓非球面石英レンズ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err="1" smtClean="0">
                  <a:latin typeface="HG丸ｺﾞｼｯｸM-PRO" pitchFamily="50" charset="-128"/>
                  <a:ea typeface="HG丸ｺﾞｼｯｸM-PRO" pitchFamily="50" charset="-128"/>
                </a:rPr>
                <a:t>ZnSe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レンズ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179512" y="2642384"/>
            <a:ext cx="4703304" cy="830997"/>
            <a:chOff x="323528" y="3794512"/>
            <a:chExt cx="4703304" cy="830997"/>
          </a:xfrm>
        </p:grpSpPr>
        <p:sp>
          <p:nvSpPr>
            <p:cNvPr id="6" name="角丸四角形 5"/>
            <p:cNvSpPr/>
            <p:nvPr/>
          </p:nvSpPr>
          <p:spPr>
            <a:xfrm>
              <a:off x="323528" y="386104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56234" y="402534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光学素子</a:t>
              </a:r>
              <a:endParaRPr kumimoji="1" lang="en-US" altLang="ja-JP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754051" y="3794512"/>
              <a:ext cx="18774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フィルター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✓グリズム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✓ダイクロイックミラー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✓ウィンドウ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179512" y="4365104"/>
            <a:ext cx="4703304" cy="697927"/>
            <a:chOff x="323528" y="5971433"/>
            <a:chExt cx="4703304" cy="697927"/>
          </a:xfrm>
        </p:grpSpPr>
        <p:sp>
          <p:nvSpPr>
            <p:cNvPr id="4" name="角丸四角形 3"/>
            <p:cNvSpPr/>
            <p:nvPr/>
          </p:nvSpPr>
          <p:spPr>
            <a:xfrm>
              <a:off x="323528" y="5971433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56234" y="6135730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検出器システム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754005" y="6089563"/>
              <a:ext cx="2185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kumimoji="1"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2kx2k </a:t>
              </a:r>
              <a:r>
                <a:rPr kumimoji="1" lang="en-US" altLang="ja-JP" sz="1200" dirty="0" err="1" smtClean="0">
                  <a:latin typeface="HG丸ｺﾞｼｯｸM-PRO" pitchFamily="50" charset="-128"/>
                  <a:ea typeface="HG丸ｺﾞｼｯｸM-PRO" pitchFamily="50" charset="-128"/>
                </a:rPr>
                <a:t>HgCdTe</a:t>
              </a:r>
              <a:r>
                <a:rPr kumimoji="1"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 (H2RG)</a:t>
              </a: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SIDECAR ASIC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読出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pic>
        <p:nvPicPr>
          <p:cNvPr id="30" name="Picture 2" descr="http://www.ioa.s.u-tokyo.ac.jp/TAO/news/20110531/20110531-3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27" y="82364"/>
            <a:ext cx="2742385" cy="27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グループ化 30"/>
          <p:cNvGrpSpPr/>
          <p:nvPr/>
        </p:nvGrpSpPr>
        <p:grpSpPr>
          <a:xfrm>
            <a:off x="5136563" y="3703851"/>
            <a:ext cx="1759274" cy="1206331"/>
            <a:chOff x="842943" y="5157192"/>
            <a:chExt cx="1759274" cy="1206331"/>
          </a:xfrm>
        </p:grpSpPr>
        <p:pic>
          <p:nvPicPr>
            <p:cNvPr id="32" name="Picture 5" descr="\\sanjo\Motohara\Presentations\110414florida-danwakai\s-IMG_22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43" y="5157192"/>
              <a:ext cx="1759274" cy="1172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46875" y="6086524"/>
              <a:ext cx="1054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HAWAII-2RGs</a:t>
              </a:r>
              <a:endParaRPr kumimoji="1" lang="ja-JP" altLang="en-US" sz="1200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5735025" y="4958050"/>
            <a:ext cx="2957940" cy="1968868"/>
            <a:chOff x="282420" y="1205501"/>
            <a:chExt cx="2957940" cy="1968868"/>
          </a:xfrm>
        </p:grpSpPr>
        <p:pic>
          <p:nvPicPr>
            <p:cNvPr id="35" name="Picture 4" descr="\\sanjo\Motohara\Presentations\110414florida-danwakai\s-IMG_483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20" y="1205501"/>
              <a:ext cx="2880320" cy="191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1008112" y="2866592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MOS Exchanger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7058685" y="3237902"/>
            <a:ext cx="2016224" cy="1586056"/>
            <a:chOff x="6012160" y="1200596"/>
            <a:chExt cx="2016224" cy="1586056"/>
          </a:xfrm>
        </p:grpSpPr>
        <p:pic>
          <p:nvPicPr>
            <p:cNvPr id="38" name="Picture 8" descr="C:\Users\Konishi\Desktop\asj2011a\IMG_2044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"/>
            <a:stretch>
              <a:fillRect/>
            </a:stretch>
          </p:blipFill>
          <p:spPr bwMode="auto">
            <a:xfrm>
              <a:off x="6012160" y="1200596"/>
              <a:ext cx="2016224" cy="15860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6723556" y="2509652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/>
                <a:t>Grism</a:t>
              </a:r>
              <a:r>
                <a:rPr kumimoji="1" lang="en-US" altLang="ja-JP" sz="1200" dirty="0" smtClean="0"/>
                <a:t> </a:t>
              </a:r>
              <a:endParaRPr kumimoji="1" lang="ja-JP" altLang="en-US" sz="1200" dirty="0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5031653" y="1921776"/>
            <a:ext cx="1872208" cy="1781372"/>
            <a:chOff x="539552" y="3375820"/>
            <a:chExt cx="1872208" cy="1781372"/>
          </a:xfrm>
        </p:grpSpPr>
        <p:pic>
          <p:nvPicPr>
            <p:cNvPr id="40" name="Picture 3" descr="\\sanjo\Motohara\Presentations\110414florida-danwakai\s-IMG_217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75"/>
            <a:stretch/>
          </p:blipFill>
          <p:spPr bwMode="auto">
            <a:xfrm>
              <a:off x="539552" y="3375820"/>
              <a:ext cx="1872208" cy="1781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984173" y="4819399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err="1" smtClean="0"/>
                <a:t>ZnSe</a:t>
              </a:r>
              <a:r>
                <a:rPr kumimoji="1" lang="en-US" altLang="ja-JP" sz="1200" dirty="0" smtClean="0"/>
                <a:t> Lenses</a:t>
              </a: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92575" y="5942032"/>
            <a:ext cx="4703304" cy="830997"/>
            <a:chOff x="323528" y="4933920"/>
            <a:chExt cx="4703304" cy="830997"/>
          </a:xfrm>
        </p:grpSpPr>
        <p:sp>
          <p:nvSpPr>
            <p:cNvPr id="44" name="角丸四角形 43"/>
            <p:cNvSpPr/>
            <p:nvPr/>
          </p:nvSpPr>
          <p:spPr>
            <a:xfrm>
              <a:off x="323528" y="5013176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456234" y="5177473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HG丸ｺﾞｼｯｸM-PRO" pitchFamily="50" charset="-128"/>
                  <a:ea typeface="HG丸ｺﾞｼｯｸM-PRO" pitchFamily="50" charset="-128"/>
                </a:rPr>
                <a:t>IFU</a:t>
              </a:r>
              <a:r>
                <a:rPr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モジュール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729790" y="4933920"/>
              <a:ext cx="17972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✓最大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28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スライス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✓視野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14”xxx”</a:t>
              </a: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✓非球面切削加工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>
                  <a:latin typeface="HG丸ｺﾞｼｯｸM-PRO" pitchFamily="50" charset="-128"/>
                  <a:ea typeface="HG丸ｺﾞｼｯｸM-PRO" pitchFamily="50" charset="-128"/>
                </a:rPr>
                <a:t>MOS</a:t>
              </a:r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交換機構に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搭載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179512" y="3537012"/>
            <a:ext cx="4703304" cy="697927"/>
            <a:chOff x="323528" y="3861048"/>
            <a:chExt cx="4703304" cy="697927"/>
          </a:xfrm>
        </p:grpSpPr>
        <p:sp>
          <p:nvSpPr>
            <p:cNvPr id="48" name="角丸四角形 47"/>
            <p:cNvSpPr/>
            <p:nvPr/>
          </p:nvSpPr>
          <p:spPr>
            <a:xfrm>
              <a:off x="323528" y="386104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56234" y="402534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低温駆動系</a:t>
              </a:r>
              <a:endParaRPr kumimoji="1" lang="en-US" altLang="ja-JP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742853" y="3966390"/>
              <a:ext cx="2230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✓広帯域フィルタホイール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x4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✓狭帯域</a:t>
              </a:r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フィルタホイール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x2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4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83667" y="2893757"/>
            <a:ext cx="7408333" cy="3450696"/>
          </a:xfrm>
        </p:spPr>
        <p:txBody>
          <a:bodyPr/>
          <a:lstStyle/>
          <a:p>
            <a:endParaRPr kumimoji="1" lang="ja-JP" altLang="en-US" dirty="0"/>
          </a:p>
        </p:txBody>
      </p:sp>
      <p:grpSp>
        <p:nvGrpSpPr>
          <p:cNvPr id="28" name="グループ化 27"/>
          <p:cNvGrpSpPr/>
          <p:nvPr/>
        </p:nvGrpSpPr>
        <p:grpSpPr>
          <a:xfrm>
            <a:off x="190772" y="5193196"/>
            <a:ext cx="4703304" cy="697927"/>
            <a:chOff x="323528" y="5013176"/>
            <a:chExt cx="4703304" cy="697927"/>
          </a:xfrm>
        </p:grpSpPr>
        <p:sp>
          <p:nvSpPr>
            <p:cNvPr id="5" name="角丸四角形 4"/>
            <p:cNvSpPr/>
            <p:nvPr/>
          </p:nvSpPr>
          <p:spPr>
            <a:xfrm>
              <a:off x="323528" y="5013176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56234" y="5177473"/>
              <a:ext cx="26035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HG丸ｺﾞｼｯｸM-PRO" pitchFamily="50" charset="-128"/>
                  <a:ea typeface="HG丸ｺﾞｼｯｸM-PRO" pitchFamily="50" charset="-128"/>
                </a:rPr>
                <a:t>MOS</a:t>
              </a:r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スリット交換機構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059832" y="5131306"/>
              <a:ext cx="1601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✓冷却で動作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MOIRCS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の改良版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/>
          <a:lstStyle/>
          <a:p>
            <a:r>
              <a:rPr kumimoji="1" lang="en-US" altLang="ja-JP" dirty="0" smtClean="0"/>
              <a:t>SWIMS</a:t>
            </a:r>
            <a:r>
              <a:rPr kumimoji="1" lang="ja-JP" altLang="en-US" dirty="0" smtClean="0"/>
              <a:t>の作り方</a:t>
            </a:r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189945" y="1052736"/>
            <a:ext cx="4703304" cy="697927"/>
            <a:chOff x="333961" y="1866977"/>
            <a:chExt cx="4703304" cy="697927"/>
          </a:xfrm>
        </p:grpSpPr>
        <p:sp>
          <p:nvSpPr>
            <p:cNvPr id="9" name="角丸四角形 8"/>
            <p:cNvSpPr/>
            <p:nvPr/>
          </p:nvSpPr>
          <p:spPr>
            <a:xfrm>
              <a:off x="333961" y="1866977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56234" y="203127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真空冷却部分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754005" y="1892774"/>
              <a:ext cx="1922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✓大型光学系を搭載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✓全体を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70K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以下に冷却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✓全体の構造体も含む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79512" y="1880828"/>
            <a:ext cx="4703304" cy="697927"/>
            <a:chOff x="323528" y="2780928"/>
            <a:chExt cx="4703304" cy="697927"/>
          </a:xfrm>
        </p:grpSpPr>
        <p:sp>
          <p:nvSpPr>
            <p:cNvPr id="7" name="角丸四角形 6"/>
            <p:cNvSpPr/>
            <p:nvPr/>
          </p:nvSpPr>
          <p:spPr>
            <a:xfrm>
              <a:off x="323528" y="278092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6234" y="2945225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低温大型光学系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754005" y="2806726"/>
              <a:ext cx="15696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✓屈折系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✓非球面石英レンズ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err="1" smtClean="0">
                  <a:latin typeface="HG丸ｺﾞｼｯｸM-PRO" pitchFamily="50" charset="-128"/>
                  <a:ea typeface="HG丸ｺﾞｼｯｸM-PRO" pitchFamily="50" charset="-128"/>
                </a:rPr>
                <a:t>ZnSe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レンズ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179512" y="2642384"/>
            <a:ext cx="4703304" cy="830997"/>
            <a:chOff x="323528" y="3794512"/>
            <a:chExt cx="4703304" cy="830997"/>
          </a:xfrm>
        </p:grpSpPr>
        <p:sp>
          <p:nvSpPr>
            <p:cNvPr id="6" name="角丸四角形 5"/>
            <p:cNvSpPr/>
            <p:nvPr/>
          </p:nvSpPr>
          <p:spPr>
            <a:xfrm>
              <a:off x="323528" y="386104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56234" y="402534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光学素子</a:t>
              </a:r>
              <a:endParaRPr kumimoji="1" lang="en-US" altLang="ja-JP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754051" y="3794512"/>
              <a:ext cx="18774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フィルター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✓グリズム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✓ウィンドウ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✓ダイクロイックミラー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179512" y="4365104"/>
            <a:ext cx="4703304" cy="697927"/>
            <a:chOff x="323528" y="5971433"/>
            <a:chExt cx="4703304" cy="697927"/>
          </a:xfrm>
        </p:grpSpPr>
        <p:sp>
          <p:nvSpPr>
            <p:cNvPr id="4" name="角丸四角形 3"/>
            <p:cNvSpPr/>
            <p:nvPr/>
          </p:nvSpPr>
          <p:spPr>
            <a:xfrm>
              <a:off x="323528" y="5971433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56234" y="6135730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検出器システム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754005" y="6089563"/>
              <a:ext cx="2185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kumimoji="1"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2kx2k </a:t>
              </a:r>
              <a:r>
                <a:rPr kumimoji="1" lang="en-US" altLang="ja-JP" sz="1200" dirty="0" err="1" smtClean="0">
                  <a:latin typeface="HG丸ｺﾞｼｯｸM-PRO" pitchFamily="50" charset="-128"/>
                  <a:ea typeface="HG丸ｺﾞｼｯｸM-PRO" pitchFamily="50" charset="-128"/>
                </a:rPr>
                <a:t>HgCdTe</a:t>
              </a:r>
              <a:r>
                <a:rPr kumimoji="1"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 (H2RG)</a:t>
              </a: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SIDECAR ASIC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読出</a:t>
              </a:r>
              <a:endPara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192575" y="5949280"/>
            <a:ext cx="4703304" cy="830997"/>
            <a:chOff x="323528" y="4941168"/>
            <a:chExt cx="4703304" cy="830997"/>
          </a:xfrm>
        </p:grpSpPr>
        <p:sp>
          <p:nvSpPr>
            <p:cNvPr id="44" name="角丸四角形 43"/>
            <p:cNvSpPr/>
            <p:nvPr/>
          </p:nvSpPr>
          <p:spPr>
            <a:xfrm>
              <a:off x="323528" y="5013176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456234" y="5177473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HG丸ｺﾞｼｯｸM-PRO" pitchFamily="50" charset="-128"/>
                  <a:ea typeface="HG丸ｺﾞｼｯｸM-PRO" pitchFamily="50" charset="-128"/>
                </a:rPr>
                <a:t>IFU</a:t>
              </a:r>
              <a:r>
                <a:rPr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モジュール</a:t>
              </a:r>
              <a:endParaRPr kumimoji="1" lang="ja-JP" altLang="en-US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740988" y="4941168"/>
              <a:ext cx="17972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✓最大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28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スライス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✓視野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14”xxx”</a:t>
              </a: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✓非球面切削加工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/>
              </a:r>
              <a:b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</a:b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MOS</a:t>
              </a:r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交換機構に搭載</a:t>
              </a:r>
              <a:endParaRPr lang="en-US" altLang="ja-JP" sz="1200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179512" y="3537012"/>
            <a:ext cx="4703304" cy="697927"/>
            <a:chOff x="323528" y="3861048"/>
            <a:chExt cx="4703304" cy="697927"/>
          </a:xfrm>
        </p:grpSpPr>
        <p:sp>
          <p:nvSpPr>
            <p:cNvPr id="48" name="角丸四角形 47"/>
            <p:cNvSpPr/>
            <p:nvPr/>
          </p:nvSpPr>
          <p:spPr>
            <a:xfrm>
              <a:off x="323528" y="3861048"/>
              <a:ext cx="4703304" cy="697927"/>
            </a:xfrm>
            <a:prstGeom prst="roundRect">
              <a:avLst>
                <a:gd name="adj" fmla="val 11590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56234" y="402534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 pitchFamily="50" charset="-128"/>
                  <a:ea typeface="HG丸ｺﾞｼｯｸM-PRO" pitchFamily="50" charset="-128"/>
                </a:rPr>
                <a:t>低温駆動系</a:t>
              </a:r>
              <a:endParaRPr kumimoji="1" lang="en-US" altLang="ja-JP" dirty="0" smtClean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742853" y="3966390"/>
              <a:ext cx="2230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✓広帯域フィルタホイール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x4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  <a:p>
              <a:r>
                <a:rPr lang="ja-JP" altLang="en-US" sz="1200" dirty="0" smtClean="0">
                  <a:latin typeface="HG丸ｺﾞｼｯｸM-PRO" pitchFamily="50" charset="-128"/>
                  <a:ea typeface="HG丸ｺﾞｼｯｸM-PRO" pitchFamily="50" charset="-128"/>
                </a:rPr>
                <a:t>✓狭帯域</a:t>
              </a:r>
              <a:r>
                <a:rPr lang="ja-JP" altLang="en-US" sz="1200" dirty="0">
                  <a:latin typeface="HG丸ｺﾞｼｯｸM-PRO" pitchFamily="50" charset="-128"/>
                  <a:ea typeface="HG丸ｺﾞｼｯｸM-PRO" pitchFamily="50" charset="-128"/>
                </a:rPr>
                <a:t>フィルタホイール</a:t>
              </a:r>
              <a:r>
                <a:rPr lang="en-US" altLang="ja-JP" sz="1200" dirty="0" smtClean="0">
                  <a:latin typeface="HG丸ｺﾞｼｯｸM-PRO" pitchFamily="50" charset="-128"/>
                  <a:ea typeface="HG丸ｺﾞｼｯｸM-PRO" pitchFamily="50" charset="-128"/>
                </a:rPr>
                <a:t>x2</a:t>
              </a:r>
              <a:endParaRPr lang="en-US" altLang="ja-JP" sz="1200" dirty="0">
                <a:latin typeface="HG丸ｺﾞｼｯｸM-PRO" pitchFamily="50" charset="-128"/>
                <a:ea typeface="HG丸ｺﾞｼｯｸM-PRO" pitchFamily="50" charset="-128"/>
              </a:endParaRPr>
            </a:p>
          </p:txBody>
        </p:sp>
      </p:grpSp>
      <p:cxnSp>
        <p:nvCxnSpPr>
          <p:cNvPr id="51" name="直線矢印コネクタ 50"/>
          <p:cNvCxnSpPr/>
          <p:nvPr/>
        </p:nvCxnSpPr>
        <p:spPr>
          <a:xfrm>
            <a:off x="4882816" y="2069851"/>
            <a:ext cx="769304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5656988" y="1916832"/>
            <a:ext cx="2443404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オプトクラフト</a:t>
            </a:r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636476" y="2527828"/>
            <a:ext cx="48442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200" b="1" dirty="0" smtClean="0">
                <a:latin typeface="HG丸ｺﾞｼｯｸM-PRO" pitchFamily="50" charset="-128"/>
                <a:ea typeface="HG丸ｺﾞｼｯｸM-PRO" pitchFamily="50" charset="-128"/>
              </a:rPr>
              <a:t>II-VI</a:t>
            </a:r>
            <a:endParaRPr kumimoji="1" lang="ja-JP" altLang="en-US" sz="12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939971" y="2238072"/>
            <a:ext cx="187743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1200" b="1" dirty="0" smtClean="0">
                <a:latin typeface="HG丸ｺﾞｼｯｸM-PRO" pitchFamily="50" charset="-128"/>
                <a:ea typeface="HG丸ｺﾞｼｯｸM-PRO" pitchFamily="50" charset="-128"/>
              </a:rPr>
              <a:t>国内中小レンズメーカー</a:t>
            </a:r>
            <a:endParaRPr kumimoji="1" lang="ja-JP" altLang="en-US" sz="12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652120" y="1226599"/>
            <a:ext cx="193934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住友重機械工業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4882816" y="1414473"/>
            <a:ext cx="769304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5650944" y="4564328"/>
            <a:ext cx="193934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Teledyne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>
            <a:off x="4881640" y="4768401"/>
            <a:ext cx="769304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5650943" y="5097958"/>
            <a:ext cx="193934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センテンシア</a:t>
            </a:r>
            <a:endParaRPr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kumimoji="1" lang="en-US" altLang="ja-JP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169210" y="5439425"/>
            <a:ext cx="124824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ルミナス</a:t>
            </a:r>
            <a:endParaRPr kumimoji="1" lang="en-US" altLang="ja-JP" sz="1400" b="1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endParaRPr kumimoji="1" lang="ja-JP" altLang="en-US" sz="1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650943" y="3851756"/>
            <a:ext cx="11144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朝日分光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62" name="直線矢印コネクタ 61"/>
          <p:cNvCxnSpPr>
            <a:endCxn id="53" idx="1"/>
          </p:cNvCxnSpPr>
          <p:nvPr/>
        </p:nvCxnSpPr>
        <p:spPr>
          <a:xfrm>
            <a:off x="3835335" y="2439183"/>
            <a:ext cx="2801141" cy="22714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>
            <a:endCxn id="54" idx="1"/>
          </p:cNvCxnSpPr>
          <p:nvPr/>
        </p:nvCxnSpPr>
        <p:spPr>
          <a:xfrm>
            <a:off x="4179649" y="2254517"/>
            <a:ext cx="1760322" cy="12205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6339921" y="2835605"/>
            <a:ext cx="107753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200" b="1" dirty="0" smtClean="0">
                <a:latin typeface="HG丸ｺﾞｼｯｸM-PRO" pitchFamily="50" charset="-128"/>
                <a:ea typeface="HG丸ｺﾞｼｯｸM-PRO" pitchFamily="50" charset="-128"/>
              </a:rPr>
              <a:t>Richardson</a:t>
            </a:r>
            <a:endParaRPr kumimoji="1" lang="ja-JP" altLang="en-US" sz="12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65" name="直線矢印コネクタ 64"/>
          <p:cNvCxnSpPr>
            <a:endCxn id="64" idx="1"/>
          </p:cNvCxnSpPr>
          <p:nvPr/>
        </p:nvCxnSpPr>
        <p:spPr>
          <a:xfrm>
            <a:off x="3571149" y="2974105"/>
            <a:ext cx="2768772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>
            <a:endCxn id="54" idx="1"/>
          </p:cNvCxnSpPr>
          <p:nvPr/>
        </p:nvCxnSpPr>
        <p:spPr>
          <a:xfrm flipV="1">
            <a:off x="3835335" y="2376572"/>
            <a:ext cx="2104636" cy="740589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>
            <a:stCxn id="48" idx="3"/>
          </p:cNvCxnSpPr>
          <p:nvPr/>
        </p:nvCxnSpPr>
        <p:spPr>
          <a:xfrm flipV="1">
            <a:off x="4882816" y="2069851"/>
            <a:ext cx="768127" cy="181612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>
            <a:off x="4894076" y="5543363"/>
            <a:ext cx="769304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6747362" y="5685646"/>
            <a:ext cx="44114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 smtClean="0">
                <a:latin typeface="HG丸ｺﾞｼｯｸM-PRO" pitchFamily="50" charset="-128"/>
                <a:ea typeface="HG丸ｺﾞｼｯｸM-PRO" pitchFamily="50" charset="-128"/>
              </a:rPr>
              <a:t>VIC</a:t>
            </a:r>
            <a:endParaRPr kumimoji="1" lang="ja-JP" altLang="en-US" sz="11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5652120" y="3347700"/>
            <a:ext cx="157927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日本真空光学</a:t>
            </a:r>
          </a:p>
        </p:txBody>
      </p:sp>
      <p:cxnSp>
        <p:nvCxnSpPr>
          <p:cNvPr id="71" name="直線矢印コネクタ 70"/>
          <p:cNvCxnSpPr>
            <a:endCxn id="70" idx="1"/>
          </p:cNvCxnSpPr>
          <p:nvPr/>
        </p:nvCxnSpPr>
        <p:spPr>
          <a:xfrm>
            <a:off x="3723549" y="2807054"/>
            <a:ext cx="1928571" cy="72531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>
            <a:endCxn id="61" idx="1"/>
          </p:cNvCxnSpPr>
          <p:nvPr/>
        </p:nvCxnSpPr>
        <p:spPr>
          <a:xfrm>
            <a:off x="4482818" y="3324173"/>
            <a:ext cx="1168125" cy="712249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7411498" y="6364397"/>
            <a:ext cx="1732502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b="1" dirty="0" smtClean="0">
                <a:latin typeface="HG丸ｺﾞｼｯｸM-PRO" pitchFamily="50" charset="-128"/>
                <a:ea typeface="HG丸ｺﾞｼｯｸM-PRO" pitchFamily="50" charset="-128"/>
              </a:rPr>
              <a:t>日精テクノロジー</a:t>
            </a:r>
            <a:endParaRPr kumimoji="1" lang="ja-JP" altLang="en-US" sz="1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6" name="ホームベース 75"/>
          <p:cNvSpPr/>
          <p:nvPr/>
        </p:nvSpPr>
        <p:spPr>
          <a:xfrm>
            <a:off x="5076056" y="6195757"/>
            <a:ext cx="872717" cy="26587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9" name="直線矢印コネクタ 78"/>
          <p:cNvCxnSpPr>
            <a:endCxn id="75" idx="1"/>
          </p:cNvCxnSpPr>
          <p:nvPr/>
        </p:nvCxnSpPr>
        <p:spPr>
          <a:xfrm>
            <a:off x="3995936" y="6461636"/>
            <a:ext cx="3415562" cy="5665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/楕円 76"/>
          <p:cNvSpPr/>
          <p:nvPr/>
        </p:nvSpPr>
        <p:spPr>
          <a:xfrm>
            <a:off x="6055070" y="5862688"/>
            <a:ext cx="1080120" cy="9506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049880" y="6021288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尾崎</a:t>
            </a:r>
            <a:endParaRPr kumimoji="1"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ポスター</a:t>
            </a:r>
            <a:endParaRPr kumimoji="1"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6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75252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大型冷却光学系</a:t>
            </a:r>
            <a:r>
              <a:rPr lang="ja-JP" altLang="en-US" dirty="0" smtClean="0"/>
              <a:t>⇒オプトクラフト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フィールドレンズ</a:t>
            </a:r>
            <a:r>
              <a:rPr lang="en-US" altLang="ja-JP" dirty="0" smtClean="0"/>
              <a:t>Φ230mm</a:t>
            </a:r>
          </a:p>
          <a:p>
            <a:pPr lvl="1"/>
            <a:r>
              <a:rPr kumimoji="1" lang="ja-JP" altLang="en-US" dirty="0" smtClean="0"/>
              <a:t>ウィンドウ</a:t>
            </a:r>
            <a:r>
              <a:rPr kumimoji="1" lang="en-US" altLang="ja-JP" dirty="0" smtClean="0"/>
              <a:t>Φ250mm</a:t>
            </a:r>
          </a:p>
          <a:p>
            <a:pPr lvl="1"/>
            <a:r>
              <a:rPr lang="ja-JP" altLang="en-US" dirty="0" smtClean="0"/>
              <a:t>大型</a:t>
            </a:r>
            <a:r>
              <a:rPr lang="ja-JP" altLang="en-US" dirty="0" smtClean="0"/>
              <a:t>ダイクロイックミラー</a:t>
            </a:r>
            <a:r>
              <a:rPr lang="en-US" altLang="ja-JP" dirty="0" smtClean="0"/>
              <a:t>165x120mm</a:t>
            </a:r>
            <a:br>
              <a:rPr lang="en-US" altLang="ja-JP" dirty="0" smtClean="0"/>
            </a:br>
            <a:r>
              <a:rPr lang="ja-JP" altLang="en-US" dirty="0" smtClean="0"/>
              <a:t>　　：平面度</a:t>
            </a:r>
            <a:r>
              <a:rPr lang="ja-JP" altLang="en-US" dirty="0" smtClean="0"/>
              <a:t>をいかに出すか（朝日分光）</a:t>
            </a:r>
            <a:endParaRPr lang="en-US" altLang="ja-JP" dirty="0"/>
          </a:p>
          <a:p>
            <a:pPr lvl="1"/>
            <a:r>
              <a:rPr lang="ja-JP" altLang="en-US" dirty="0"/>
              <a:t>フィルターホイール</a:t>
            </a:r>
            <a:r>
              <a:rPr lang="ja-JP" altLang="en-US" dirty="0" smtClean="0"/>
              <a:t>６枚</a:t>
            </a:r>
            <a:endParaRPr lang="en-US" altLang="ja-JP" dirty="0"/>
          </a:p>
          <a:p>
            <a:pPr lvl="2"/>
            <a:r>
              <a:rPr lang="en-US" altLang="ja-JP" dirty="0"/>
              <a:t>NBF</a:t>
            </a:r>
            <a:r>
              <a:rPr lang="ja-JP" altLang="en-US" dirty="0"/>
              <a:t>ホイールを別途</a:t>
            </a:r>
            <a:r>
              <a:rPr lang="ja-JP" altLang="en-US" dirty="0" smtClean="0"/>
              <a:t>用意</a:t>
            </a:r>
            <a:endParaRPr kumimoji="1" lang="en-US" altLang="ja-JP" dirty="0" smtClean="0"/>
          </a:p>
          <a:p>
            <a:r>
              <a:rPr lang="ja-JP" altLang="en-US" dirty="0" smtClean="0"/>
              <a:t>大型</a:t>
            </a:r>
            <a:r>
              <a:rPr lang="en-US" altLang="ja-JP" dirty="0" smtClean="0"/>
              <a:t>MOS</a:t>
            </a:r>
            <a:r>
              <a:rPr lang="ja-JP" altLang="en-US" dirty="0" smtClean="0"/>
              <a:t>交換ユニット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⇒センテンシア・ルミナス＋オプトクラフト</a:t>
            </a:r>
            <a:r>
              <a:rPr lang="en-US" altLang="ja-JP" dirty="0" smtClean="0"/>
              <a:t>/</a:t>
            </a:r>
            <a:r>
              <a:rPr lang="ja-JP" altLang="en-US" dirty="0" smtClean="0"/>
              <a:t>住友重機の</a:t>
            </a:r>
            <a:r>
              <a:rPr lang="ja-JP" altLang="en-US" dirty="0"/>
              <a:t>アドバイス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真空冷却</a:t>
            </a:r>
            <a:r>
              <a:rPr lang="ja-JP" altLang="en-US" dirty="0"/>
              <a:t>システムの</a:t>
            </a:r>
            <a:r>
              <a:rPr lang="ja-JP" altLang="en-US" dirty="0" smtClean="0"/>
              <a:t>経験はなかった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ロボットハンドによる</a:t>
            </a:r>
            <a:r>
              <a:rPr lang="en-US" altLang="ja-JP" dirty="0" smtClean="0"/>
              <a:t>MOS</a:t>
            </a:r>
            <a:r>
              <a:rPr lang="ja-JP" altLang="en-US" dirty="0" smtClean="0"/>
              <a:t>プレート交換機構</a:t>
            </a:r>
            <a:r>
              <a:rPr lang="en-US" altLang="ja-JP" dirty="0" smtClean="0"/>
              <a:t>(+VIC</a:t>
            </a:r>
            <a:r>
              <a:rPr lang="ja-JP" altLang="en-US" dirty="0" smtClean="0"/>
              <a:t>インターナショナル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kumimoji="1" lang="en-US" altLang="ja-JP" dirty="0" smtClean="0"/>
              <a:t>IFU</a:t>
            </a:r>
            <a:br>
              <a:rPr kumimoji="1" lang="en-US" altLang="ja-JP" dirty="0" smtClean="0"/>
            </a:br>
            <a:r>
              <a:rPr kumimoji="1" lang="ja-JP" altLang="en-US" dirty="0" smtClean="0"/>
              <a:t>⇒</a:t>
            </a:r>
            <a:r>
              <a:rPr lang="en-US" altLang="ja-JP" dirty="0" smtClean="0"/>
              <a:t>SWIMS</a:t>
            </a:r>
            <a:r>
              <a:rPr lang="ja-JP" altLang="en-US" dirty="0" smtClean="0"/>
              <a:t>チーム＋尾崎</a:t>
            </a:r>
            <a:r>
              <a:rPr lang="en-US" altLang="ja-JP" dirty="0" smtClean="0"/>
              <a:t>(ATC)</a:t>
            </a:r>
            <a:r>
              <a:rPr lang="ja-JP" altLang="en-US" dirty="0" smtClean="0"/>
              <a:t>＋吉川</a:t>
            </a:r>
            <a:r>
              <a:rPr lang="en-US" altLang="ja-JP" dirty="0" smtClean="0"/>
              <a:t>(</a:t>
            </a:r>
            <a:r>
              <a:rPr lang="ja-JP" altLang="en-US" dirty="0" smtClean="0"/>
              <a:t>京産大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超精密加工機に</a:t>
            </a:r>
            <a:r>
              <a:rPr lang="ja-JP" altLang="en-US" dirty="0" smtClean="0"/>
              <a:t>よる非球面光学素子（日精テクノロジー）</a:t>
            </a:r>
            <a:endParaRPr kumimoji="1" lang="en-US" altLang="ja-JP" dirty="0" smtClean="0"/>
          </a:p>
          <a:p>
            <a:pPr marL="301943" lvl="1" indent="0">
              <a:buNone/>
            </a:pP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SWIMS</a:t>
            </a:r>
            <a:r>
              <a:rPr kumimoji="1" lang="ja-JP" altLang="en-US" dirty="0" smtClean="0"/>
              <a:t>のポイント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82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27584" y="1346456"/>
            <a:ext cx="7408333" cy="3450696"/>
          </a:xfrm>
        </p:spPr>
        <p:txBody>
          <a:bodyPr/>
          <a:lstStyle/>
          <a:p>
            <a:r>
              <a:rPr kumimoji="1" lang="ja-JP" altLang="en-US" dirty="0" smtClean="0"/>
              <a:t>コリメータの一部を取り替えて、すばる・</a:t>
            </a:r>
            <a:r>
              <a:rPr kumimoji="1" lang="en-US" altLang="ja-JP" dirty="0" smtClean="0"/>
              <a:t>TAO</a:t>
            </a:r>
            <a:r>
              <a:rPr kumimoji="1" lang="ja-JP" altLang="en-US" dirty="0" smtClean="0"/>
              <a:t>両対応</a:t>
            </a:r>
            <a:endParaRPr kumimoji="1" lang="en-US" altLang="ja-JP" dirty="0" smtClean="0"/>
          </a:p>
          <a:p>
            <a:r>
              <a:rPr kumimoji="1" lang="ja-JP" altLang="en-US" dirty="0" smtClean="0"/>
              <a:t>相談</a:t>
            </a:r>
            <a:r>
              <a:rPr kumimoji="1" lang="ja-JP" altLang="en-US" dirty="0" smtClean="0"/>
              <a:t>しながら一年程度かけて落とし所を探った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レンズ枚数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スポットサイズ</a:t>
            </a:r>
            <a:endParaRPr lang="en-US" altLang="ja-JP" dirty="0"/>
          </a:p>
          <a:p>
            <a:pPr lvl="1"/>
            <a:r>
              <a:rPr lang="ja-JP" altLang="en-US" dirty="0" smtClean="0"/>
              <a:t>購入できそうなレンズ材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納品</a:t>
            </a:r>
            <a:r>
              <a:rPr kumimoji="1" lang="ja-JP" altLang="en-US" dirty="0" smtClean="0"/>
              <a:t>期限（</a:t>
            </a:r>
            <a:r>
              <a:rPr kumimoji="1" lang="en-US" altLang="ja-JP" dirty="0" smtClean="0"/>
              <a:t>2011/3</a:t>
            </a:r>
            <a:r>
              <a:rPr kumimoji="1" lang="ja-JP" altLang="en-US" dirty="0" smtClean="0"/>
              <a:t>末）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最後の最後で良い解が見つかった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光学設計</a:t>
            </a:r>
            <a:endParaRPr kumimoji="1" lang="ja-JP" altLang="en-US" dirty="0"/>
          </a:p>
        </p:txBody>
      </p:sp>
      <p:pic>
        <p:nvPicPr>
          <p:cNvPr id="4" name="図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0" b="42950"/>
          <a:stretch/>
        </p:blipFill>
        <p:spPr bwMode="auto">
          <a:xfrm>
            <a:off x="5656892" y="4448094"/>
            <a:ext cx="2224816" cy="207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図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3" b="41840"/>
          <a:stretch/>
        </p:blipFill>
        <p:spPr bwMode="auto">
          <a:xfrm>
            <a:off x="1866437" y="4381644"/>
            <a:ext cx="2197536" cy="213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244360" y="648994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Blue Channel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66223" y="651605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Red Channel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854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1412776"/>
                <a:ext cx="7408333" cy="3450696"/>
              </a:xfrm>
            </p:spPr>
            <p:txBody>
              <a:bodyPr>
                <a:normAutofit/>
              </a:bodyPr>
              <a:lstStyle/>
              <a:p>
                <a:r>
                  <a:rPr lang="ja-JP" altLang="en-US" sz="2000" dirty="0" smtClean="0"/>
                  <a:t>光軸に垂直に置きたい</a:t>
                </a:r>
                <a:endParaRPr lang="en-US" altLang="ja-JP" sz="2000" dirty="0" smtClean="0"/>
              </a:p>
              <a:p>
                <a:pPr lvl="1"/>
                <a:r>
                  <a:rPr lang="ja-JP" altLang="en-US" sz="2000" dirty="0" smtClean="0"/>
                  <a:t>入射</a:t>
                </a:r>
                <a:r>
                  <a:rPr lang="ja-JP" altLang="en-US" sz="2000" dirty="0"/>
                  <a:t>角</a:t>
                </a:r>
                <a14:m>
                  <m:oMath xmlns:m="http://schemas.openxmlformats.org/officeDocument/2006/math">
                    <m:r>
                      <a:rPr lang="ja-JP" altLang="en-US" sz="2000" i="1">
                        <a:latin typeface="Cambria Math"/>
                      </a:rPr>
                      <m:t>𝜃</m:t>
                    </m:r>
                  </m:oMath>
                </a14:m>
                <a:r>
                  <a:rPr lang="ja-JP" altLang="en-US" sz="2000" dirty="0"/>
                  <a:t>のときの中心波長のズレ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000" i="1">
                        <a:latin typeface="Cambria Math"/>
                        <a:ea typeface="Cambria Math"/>
                      </a:rPr>
                      <m:t>Δ</m:t>
                    </m:r>
                    <m:r>
                      <a:rPr lang="ja-JP" altLang="el-GR" sz="2000" i="1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ja-JP" altLang="en-US" sz="2000" dirty="0"/>
                  <a:t>は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000" i="1">
                        <a:latin typeface="Cambria Math"/>
                        <a:ea typeface="Cambria Math"/>
                      </a:rPr>
                      <m:t>Δ</m:t>
                    </m:r>
                    <m:r>
                      <a:rPr lang="ja-JP" altLang="el-GR" sz="2000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altLang="ja-JP" sz="2000" i="1">
                            <a:latin typeface="Cambria Math"/>
                            <a:ea typeface="Cambria Math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ja-JP" sz="20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/>
                            <a:ea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en-US" altLang="ja-JP" sz="20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ja-JP" sz="2000" i="1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2000">
                                        <a:latin typeface="Cambria Math"/>
                                        <a:ea typeface="Cambria Math"/>
                                      </a:rPr>
                                      <m:t>eff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000">
                                        <a:latin typeface="Cambria Math"/>
                                        <a:ea typeface="Cambria Math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altLang="ja-JP" sz="20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ja-JP" altLang="en-US" sz="20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rad>
                          </m:num>
                          <m:den>
                            <m:sSub>
                              <m:sSubPr>
                                <m:ctrlPr>
                                  <a:rPr lang="en-US" altLang="ja-JP" sz="20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000" i="1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sz="2000">
                                    <a:latin typeface="Cambria Math"/>
                                    <a:ea typeface="Cambria Math"/>
                                  </a:rPr>
                                  <m:t>eff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ja-JP" altLang="en-US" sz="2000" dirty="0"/>
                  <a:t>　</a:t>
                </a:r>
                <a:endParaRPr lang="en-US" altLang="ja-JP" sz="2000" dirty="0" smtClean="0"/>
              </a:p>
              <a:p>
                <a:pPr lvl="1"/>
                <a:r>
                  <a:rPr lang="ja-JP" altLang="en-US" sz="2000" dirty="0" smtClean="0"/>
                  <a:t>平行光に置くと、ゴースト防止の為傾ける必要あり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収束光中にホイールを置く</a:t>
                </a:r>
                <a:endParaRPr lang="en-US" altLang="ja-JP" sz="2000" dirty="0" smtClean="0"/>
              </a:p>
              <a:p>
                <a:pPr lvl="1"/>
                <a:r>
                  <a:rPr kumimoji="1" lang="en-US" altLang="ja-JP" sz="2000" dirty="0" smtClean="0"/>
                  <a:t>NBF</a:t>
                </a:r>
                <a:r>
                  <a:rPr lang="ja-JP" altLang="en-US" sz="2000" dirty="0" smtClean="0"/>
                  <a:t>を使わないときは</a:t>
                </a:r>
                <a:r>
                  <a:rPr lang="en-US" altLang="ja-JP" sz="2000" dirty="0" smtClean="0"/>
                  <a:t>AR</a:t>
                </a:r>
                <a:r>
                  <a:rPr lang="ja-JP" altLang="en-US" sz="2000" dirty="0" smtClean="0"/>
                  <a:t>コートのみの基板を挿入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2" name="コンテンツ プレースホルダー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1412776"/>
                <a:ext cx="7408333" cy="3450696"/>
              </a:xfrm>
              <a:blipFill rotWithShape="1">
                <a:blip r:embed="rId3"/>
                <a:stretch>
                  <a:fillRect l="-905" t="-14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NBF</a:t>
            </a:r>
            <a:r>
              <a:rPr kumimoji="1" lang="ja-JP" altLang="en-US" dirty="0" smtClean="0"/>
              <a:t>ホイール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/>
          <a:stretch/>
        </p:blipFill>
        <p:spPr bwMode="auto">
          <a:xfrm>
            <a:off x="3409602" y="3789040"/>
            <a:ext cx="5740461" cy="32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88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71600" y="1772816"/>
            <a:ext cx="7408333" cy="3450696"/>
          </a:xfrm>
        </p:spPr>
        <p:txBody>
          <a:bodyPr/>
          <a:lstStyle/>
          <a:p>
            <a:r>
              <a:rPr kumimoji="1" lang="ja-JP" altLang="en-US" dirty="0" smtClean="0"/>
              <a:t>大型ウィンドウに</a:t>
            </a:r>
            <a:r>
              <a:rPr kumimoji="1" lang="en-US" altLang="ja-JP" dirty="0" smtClean="0"/>
              <a:t>CaF2</a:t>
            </a:r>
            <a:r>
              <a:rPr kumimoji="1" lang="ja-JP" altLang="en-US" dirty="0" smtClean="0"/>
              <a:t>を使いたくない⇒無水石英</a:t>
            </a:r>
            <a:endParaRPr kumimoji="1" lang="en-US" altLang="ja-JP" dirty="0" smtClean="0"/>
          </a:p>
          <a:p>
            <a:r>
              <a:rPr lang="ja-JP" altLang="en-US" dirty="0" smtClean="0"/>
              <a:t>ウィンドウ</a:t>
            </a:r>
            <a:r>
              <a:rPr lang="ja-JP" altLang="en-US" dirty="0"/>
              <a:t>中心</a:t>
            </a:r>
            <a:r>
              <a:rPr lang="ja-JP" altLang="en-US" dirty="0" smtClean="0"/>
              <a:t>の結露を防ぐ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二重ウィンドウ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76064" y="2781300"/>
            <a:ext cx="8521700" cy="4076700"/>
            <a:chOff x="539552" y="2781300"/>
            <a:chExt cx="8521700" cy="40767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781300"/>
              <a:ext cx="7810500" cy="407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正方形/長方形 3"/>
            <p:cNvSpPr/>
            <p:nvPr/>
          </p:nvSpPr>
          <p:spPr>
            <a:xfrm>
              <a:off x="8017644" y="4011623"/>
              <a:ext cx="1043608" cy="187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99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MOS</a:t>
            </a:r>
            <a:r>
              <a:rPr kumimoji="1" lang="ja-JP" altLang="en-US" dirty="0" smtClean="0"/>
              <a:t>ユニット</a:t>
            </a:r>
            <a:endParaRPr kumimoji="1" lang="ja-JP" altLang="en-US" dirty="0"/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>
          <a:xfrm>
            <a:off x="882321" y="1844824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Robotic Mask Exchange Unit</a:t>
            </a:r>
          </a:p>
          <a:p>
            <a:r>
              <a:rPr lang="en-US" altLang="ja-JP" dirty="0" smtClean="0"/>
              <a:t>Maximum # of mask slit : 20 </a:t>
            </a:r>
          </a:p>
          <a:p>
            <a:r>
              <a:rPr lang="en-US" altLang="ja-JP" dirty="0" smtClean="0"/>
              <a:t>New design with high reliability</a:t>
            </a:r>
          </a:p>
          <a:p>
            <a:pPr lvl="1"/>
            <a:r>
              <a:rPr lang="en-US" altLang="ja-JP" dirty="0" smtClean="0"/>
              <a:t>Magnet – latch (Both at the focus and the stock)</a:t>
            </a:r>
          </a:p>
          <a:p>
            <a:pPr lvl="1"/>
            <a:r>
              <a:rPr lang="en-US" altLang="ja-JP" dirty="0" smtClean="0"/>
              <a:t>Curved mask to adjust focal plane curvature</a:t>
            </a:r>
          </a:p>
          <a:p>
            <a:pPr lvl="1"/>
            <a:endParaRPr lang="en-US" altLang="ja-JP" dirty="0" smtClean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268760"/>
            <a:ext cx="1676400" cy="193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2"/>
          <p:cNvSpPr txBox="1"/>
          <p:nvPr/>
        </p:nvSpPr>
        <p:spPr>
          <a:xfrm>
            <a:off x="490442" y="4457412"/>
            <a:ext cx="270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Prototype Mask Holder</a:t>
            </a:r>
            <a:endParaRPr lang="en-US" sz="20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pic>
        <p:nvPicPr>
          <p:cNvPr id="11" name="Picture 4" descr="F:\DCIM\100KMA35\MA3505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857522"/>
            <a:ext cx="2667303" cy="2000478"/>
          </a:xfrm>
          <a:prstGeom prst="rect">
            <a:avLst/>
          </a:prstGeom>
          <a:noFill/>
        </p:spPr>
      </p:pic>
      <p:cxnSp>
        <p:nvCxnSpPr>
          <p:cNvPr id="12" name="Straight Arrow Connector 6"/>
          <p:cNvCxnSpPr/>
          <p:nvPr/>
        </p:nvCxnSpPr>
        <p:spPr>
          <a:xfrm>
            <a:off x="602382" y="6306144"/>
            <a:ext cx="2276405" cy="2759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/>
          <p:nvPr/>
        </p:nvSpPr>
        <p:spPr>
          <a:xfrm>
            <a:off x="1182051" y="644410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メイリオ" pitchFamily="50" charset="-128"/>
              </a:rPr>
              <a:t>250mm</a:t>
            </a:r>
            <a:endParaRPr lang="en-US" sz="1600" dirty="0">
              <a:solidFill>
                <a:schemeClr val="tx2">
                  <a:lumMod val="75000"/>
                </a:schemeClr>
              </a:solidFill>
              <a:ea typeface="メイリオ" pitchFamily="50" charset="-128"/>
            </a:endParaRPr>
          </a:p>
        </p:txBody>
      </p:sp>
      <p:cxnSp>
        <p:nvCxnSpPr>
          <p:cNvPr id="14" name="Straight Arrow Connector 8"/>
          <p:cNvCxnSpPr/>
          <p:nvPr/>
        </p:nvCxnSpPr>
        <p:spPr>
          <a:xfrm rot="16200000" flipH="1">
            <a:off x="2533878" y="5892252"/>
            <a:ext cx="827784" cy="1379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"/>
          <p:cNvSpPr txBox="1"/>
          <p:nvPr/>
        </p:nvSpPr>
        <p:spPr>
          <a:xfrm>
            <a:off x="2915816" y="57135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ea typeface="メイリオ" pitchFamily="50" charset="-128"/>
              </a:rPr>
              <a:t>210mm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sp>
        <p:nvSpPr>
          <p:cNvPr id="16" name="Oval 13"/>
          <p:cNvSpPr/>
          <p:nvPr/>
        </p:nvSpPr>
        <p:spPr>
          <a:xfrm>
            <a:off x="1281608" y="534039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Oval 14"/>
          <p:cNvSpPr/>
          <p:nvPr/>
        </p:nvSpPr>
        <p:spPr>
          <a:xfrm>
            <a:off x="2523283" y="540937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Oval 15"/>
          <p:cNvSpPr/>
          <p:nvPr/>
        </p:nvSpPr>
        <p:spPr>
          <a:xfrm>
            <a:off x="798733" y="5961235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Oval 16"/>
          <p:cNvSpPr/>
          <p:nvPr/>
        </p:nvSpPr>
        <p:spPr>
          <a:xfrm>
            <a:off x="2592265" y="6099198"/>
            <a:ext cx="344910" cy="34491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22"/>
          <p:cNvSpPr txBox="1"/>
          <p:nvPr/>
        </p:nvSpPr>
        <p:spPr>
          <a:xfrm>
            <a:off x="539552" y="4890646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2"/>
                </a:solidFill>
                <a:ea typeface="メイリオ" pitchFamily="50" charset="-128"/>
              </a:rPr>
              <a:t>Neodyium</a:t>
            </a:r>
            <a:r>
              <a:rPr lang="en-US" altLang="ja-JP" sz="1600" dirty="0" smtClean="0">
                <a:solidFill>
                  <a:schemeClr val="tx2"/>
                </a:solidFill>
                <a:ea typeface="メイリオ" pitchFamily="50" charset="-128"/>
              </a:rPr>
              <a:t> Magnets</a:t>
            </a:r>
            <a:endParaRPr lang="en-US" sz="1600" dirty="0">
              <a:solidFill>
                <a:schemeClr val="tx2"/>
              </a:solidFill>
              <a:ea typeface="メイリオ" pitchFamily="50" charset="-128"/>
            </a:endParaRPr>
          </a:p>
        </p:txBody>
      </p:sp>
      <p:cxnSp>
        <p:nvCxnSpPr>
          <p:cNvPr id="21" name="Straight Connector 24"/>
          <p:cNvCxnSpPr>
            <a:endCxn id="16" idx="0"/>
          </p:cNvCxnSpPr>
          <p:nvPr/>
        </p:nvCxnSpPr>
        <p:spPr>
          <a:xfrm>
            <a:off x="1269208" y="5202432"/>
            <a:ext cx="184855" cy="1379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1020576_converted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3972672"/>
            <a:ext cx="3847413" cy="2885328"/>
          </a:xfrm>
        </p:spPr>
      </p:pic>
    </p:spTree>
    <p:extLst>
      <p:ext uri="{BB962C8B-B14F-4D97-AF65-F5344CB8AC3E}">
        <p14:creationId xmlns:p14="http://schemas.microsoft.com/office/powerpoint/2010/main" val="11094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1140" y="2426576"/>
            <a:ext cx="7408333" cy="3450696"/>
          </a:xfrm>
        </p:spPr>
        <p:txBody>
          <a:bodyPr/>
          <a:lstStyle/>
          <a:p>
            <a:r>
              <a:rPr kumimoji="1" lang="en-US" altLang="ja-JP" dirty="0" smtClean="0"/>
              <a:t>TAO : The University of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</a:t>
            </a:r>
            <a:r>
              <a:rPr kumimoji="1" lang="en-US" altLang="ja-JP" dirty="0" smtClean="0"/>
              <a:t>okyo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dirty="0" smtClean="0"/>
              <a:t>tacama </a:t>
            </a:r>
            <a:r>
              <a:rPr kumimoji="1" lang="en-US" altLang="ja-JP" dirty="0" smtClean="0">
                <a:solidFill>
                  <a:srgbClr val="FF0000"/>
                </a:solidFill>
              </a:rPr>
              <a:t>O</a:t>
            </a:r>
            <a:r>
              <a:rPr kumimoji="1" lang="en-US" altLang="ja-JP" dirty="0" smtClean="0"/>
              <a:t>bservatory</a:t>
            </a:r>
          </a:p>
          <a:p>
            <a:endParaRPr lang="en-US" altLang="ja-JP" dirty="0"/>
          </a:p>
          <a:p>
            <a:pPr lvl="1"/>
            <a:r>
              <a:rPr kumimoji="1" lang="en-US" altLang="ja-JP" dirty="0" smtClean="0"/>
              <a:t>A 6.5m IR/Optical telescope</a:t>
            </a:r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 smtClean="0"/>
              <a:t>At the highest site on the world (</a:t>
            </a:r>
            <a:r>
              <a:rPr lang="en-US" altLang="ja-JP" dirty="0" smtClean="0"/>
              <a:t>18500ft</a:t>
            </a:r>
            <a:r>
              <a:rPr kumimoji="1" lang="en-US" altLang="ja-JP" dirty="0" smtClean="0"/>
              <a:t>)</a:t>
            </a:r>
          </a:p>
          <a:p>
            <a:pPr lvl="1"/>
            <a:endParaRPr lang="en-US" altLang="ja-JP" dirty="0"/>
          </a:p>
          <a:p>
            <a:pPr lvl="1"/>
            <a:r>
              <a:rPr kumimoji="1" lang="en-US" altLang="ja-JP" dirty="0" smtClean="0"/>
              <a:t>Led by Institute of Astronomy,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University of Tokyo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TAO Project</a:t>
            </a:r>
            <a:endParaRPr kumimoji="1" lang="ja-JP" altLang="en-US" dirty="0"/>
          </a:p>
        </p:txBody>
      </p:sp>
      <p:pic>
        <p:nvPicPr>
          <p:cNvPr id="5" name="図 93" descr="TAO65_全体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14700" r="26596" b="13901"/>
          <a:stretch>
            <a:fillRect/>
          </a:stretch>
        </p:blipFill>
        <p:spPr bwMode="auto">
          <a:xfrm>
            <a:off x="6012160" y="2951634"/>
            <a:ext cx="3066557" cy="386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3493" r="8845"/>
          <a:stretch/>
        </p:blipFill>
        <p:spPr bwMode="auto">
          <a:xfrm>
            <a:off x="4283968" y="3321944"/>
            <a:ext cx="4835976" cy="35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2019" y="1706496"/>
            <a:ext cx="8272429" cy="3450696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 smtClean="0"/>
              <a:t>東大＋住重・センテンシア</a:t>
            </a:r>
            <a:r>
              <a:rPr lang="en-US" altLang="ja-JP" dirty="0" smtClean="0"/>
              <a:t>(+</a:t>
            </a:r>
            <a:r>
              <a:rPr lang="ja-JP" altLang="en-US" dirty="0" smtClean="0"/>
              <a:t>ルミナス</a:t>
            </a:r>
            <a:r>
              <a:rPr lang="en-US" altLang="ja-JP" dirty="0" smtClean="0"/>
              <a:t>)</a:t>
            </a:r>
            <a:r>
              <a:rPr lang="ja-JP" altLang="en-US" dirty="0" smtClean="0"/>
              <a:t>・オプトクラフトの関係者全員に</a:t>
            </a:r>
            <a:r>
              <a:rPr lang="ja-JP" altLang="en-US" dirty="0"/>
              <a:t>よる</a:t>
            </a:r>
            <a:r>
              <a:rPr lang="ja-JP" altLang="en-US" dirty="0" smtClean="0"/>
              <a:t>インターフェース会議を月一回開催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設計図面などの共有を可能な限り行う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設計図面において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座標系</a:t>
            </a:r>
            <a:r>
              <a:rPr kumimoji="1" lang="ja-JP" altLang="en-US" dirty="0" smtClean="0"/>
              <a:t>を定義</a:t>
            </a:r>
            <a:endParaRPr kumimoji="1" lang="en-US" altLang="ja-JP" dirty="0" smtClean="0"/>
          </a:p>
          <a:p>
            <a:pPr lvl="2"/>
            <a:r>
              <a:rPr lang="ja-JP" altLang="en-US" dirty="0"/>
              <a:t>望遠鏡</a:t>
            </a:r>
            <a:r>
              <a:rPr lang="ja-JP" altLang="en-US" dirty="0" smtClean="0"/>
              <a:t>焦点・視野中心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冷却時</a:t>
            </a:r>
            <a:r>
              <a:rPr lang="ja-JP" altLang="en-US" dirty="0" smtClean="0"/>
              <a:t>収縮の処理に注意</a:t>
            </a:r>
            <a:endParaRPr kumimoji="1" lang="en-US" altLang="ja-JP" dirty="0" smtClean="0"/>
          </a:p>
          <a:p>
            <a:r>
              <a:rPr lang="ja-JP" altLang="en-US" dirty="0"/>
              <a:t>情報</a:t>
            </a:r>
            <a:r>
              <a:rPr lang="ja-JP" altLang="en-US" dirty="0" smtClean="0"/>
              <a:t>共有は</a:t>
            </a:r>
            <a:r>
              <a:rPr lang="en-US" altLang="ja-JP" dirty="0" smtClean="0"/>
              <a:t>Wiki</a:t>
            </a:r>
            <a:r>
              <a:rPr lang="ja-JP" altLang="en-US" dirty="0" smtClean="0"/>
              <a:t>を用いた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図面、打合せメモ、写真など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それなり</a:t>
            </a:r>
            <a:r>
              <a:rPr lang="ja-JP" altLang="en-US" dirty="0"/>
              <a:t>に</a:t>
            </a:r>
            <a:r>
              <a:rPr lang="ja-JP" altLang="en-US" dirty="0" smtClean="0"/>
              <a:t>機能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情報</a:t>
            </a:r>
            <a:r>
              <a:rPr kumimoji="1" lang="ja-JP" altLang="en-US" dirty="0" smtClean="0"/>
              <a:t>の検索性に問題あり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インターフェース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94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9879" y="2268294"/>
            <a:ext cx="8656577" cy="4329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dirty="0" smtClean="0">
                <a:solidFill>
                  <a:schemeClr val="tx1"/>
                </a:solidFill>
              </a:rPr>
              <a:t>id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>
                <a:solidFill>
                  <a:schemeClr val="tx1"/>
                </a:solidFill>
              </a:rPr>
              <a:t>nfrared </a:t>
            </a:r>
            <a:r>
              <a:rPr lang="en-US" altLang="ja-JP" dirty="0" smtClean="0">
                <a:solidFill>
                  <a:srgbClr val="FF0000"/>
                </a:solidFill>
              </a:rPr>
              <a:t>M</a:t>
            </a:r>
            <a:r>
              <a:rPr lang="en-US" altLang="ja-JP" dirty="0" smtClean="0">
                <a:solidFill>
                  <a:schemeClr val="tx1"/>
                </a:solidFill>
              </a:rPr>
              <a:t>ulti-mode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>
                <a:solidFill>
                  <a:schemeClr val="tx1"/>
                </a:solidFill>
              </a:rPr>
              <a:t>mager for </a:t>
            </a:r>
            <a:r>
              <a:rPr lang="en-US" altLang="ja-JP" dirty="0" err="1" smtClean="0">
                <a:solidFill>
                  <a:schemeClr val="tx1"/>
                </a:solidFill>
              </a:rPr>
              <a:t>ga</a:t>
            </a:r>
            <a:r>
              <a:rPr lang="en-US" altLang="ja-JP" dirty="0" err="1" smtClean="0">
                <a:solidFill>
                  <a:srgbClr val="FF0000"/>
                </a:solidFill>
              </a:rPr>
              <a:t>Z</a:t>
            </a:r>
            <a:r>
              <a:rPr lang="en-US" altLang="ja-JP" dirty="0" err="1" smtClean="0">
                <a:solidFill>
                  <a:schemeClr val="tx1"/>
                </a:solidFill>
              </a:rPr>
              <a:t>ing</a:t>
            </a:r>
            <a:r>
              <a:rPr lang="en-US" altLang="ja-JP" dirty="0" smtClean="0">
                <a:solidFill>
                  <a:schemeClr val="tx1"/>
                </a:solidFill>
              </a:rPr>
              <a:t> at the </a:t>
            </a:r>
            <a:r>
              <a:rPr lang="en-US" altLang="ja-JP" dirty="0" err="1" smtClean="0">
                <a:solidFill>
                  <a:srgbClr val="FF0000"/>
                </a:solidFill>
              </a:rPr>
              <a:t>U</a:t>
            </a:r>
            <a:r>
              <a:rPr lang="en-US" altLang="ja-JP" dirty="0" err="1" smtClean="0">
                <a:solidFill>
                  <a:schemeClr val="tx1"/>
                </a:solidFill>
              </a:rPr>
              <a:t>n</a:t>
            </a:r>
            <a:r>
              <a:rPr lang="en-US" altLang="ja-JP" dirty="0" err="1" smtClean="0">
                <a:solidFill>
                  <a:srgbClr val="FF0000"/>
                </a:solidFill>
              </a:rPr>
              <a:t>k</a:t>
            </a:r>
            <a:r>
              <a:rPr lang="en-US" altLang="ja-JP" dirty="0" err="1" smtClean="0">
                <a:solidFill>
                  <a:schemeClr val="tx1"/>
                </a:solidFill>
              </a:rPr>
              <a:t>own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>
                <a:solidFill>
                  <a:schemeClr val="tx1"/>
                </a:solidFill>
              </a:rPr>
              <a:t>niverse</a:t>
            </a:r>
          </a:p>
          <a:p>
            <a:pPr lvl="1"/>
            <a:r>
              <a:rPr lang="ja-JP" altLang="en-US" dirty="0" smtClean="0"/>
              <a:t>中間赤外線観測装置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広い波長範囲をカバー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NIR channel : 2um – 5.6um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InSb</a:t>
            </a:r>
            <a:r>
              <a:rPr lang="en-US" altLang="ja-JP" dirty="0" smtClean="0"/>
              <a:t>) 	</a:t>
            </a:r>
          </a:p>
          <a:p>
            <a:pPr lvl="2"/>
            <a:r>
              <a:rPr lang="en-US" altLang="ja-JP" dirty="0" smtClean="0"/>
              <a:t>MIR-S channel : 6 – 26um     (</a:t>
            </a:r>
            <a:r>
              <a:rPr lang="en-US" altLang="ja-JP" dirty="0" err="1" smtClean="0"/>
              <a:t>Si:As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/>
              <a:t>MIR-L channel : 24 – 38um   (</a:t>
            </a:r>
            <a:r>
              <a:rPr lang="en-US" altLang="ja-JP" dirty="0" err="1" smtClean="0"/>
              <a:t>Si:Sb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高い空間分解能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&gt;6um</a:t>
            </a:r>
            <a:r>
              <a:rPr lang="ja-JP" altLang="en-US" dirty="0" smtClean="0"/>
              <a:t>で回折限界を達成</a:t>
            </a:r>
            <a:endParaRPr lang="en-US" altLang="ja-JP" dirty="0" smtClean="0"/>
          </a:p>
          <a:p>
            <a:pPr marL="627063" lvl="2" indent="0">
              <a:buFont typeface="Symbol" pitchFamily="18" charset="2"/>
              <a:buNone/>
            </a:pPr>
            <a:r>
              <a:rPr lang="ja-JP" altLang="en-US" dirty="0" smtClean="0"/>
              <a:t>　　　　　　　</a:t>
            </a:r>
            <a:r>
              <a:rPr lang="en-US" altLang="ja-JP" dirty="0" smtClean="0"/>
              <a:t>1.2 </a:t>
            </a:r>
            <a:r>
              <a:rPr lang="en-US" altLang="ja-JP" dirty="0" err="1" smtClean="0"/>
              <a:t>arcsec</a:t>
            </a:r>
            <a:r>
              <a:rPr lang="en-US" altLang="ja-JP" dirty="0" smtClean="0"/>
              <a:t> @ 30um</a:t>
            </a:r>
          </a:p>
          <a:p>
            <a:pPr lvl="1"/>
            <a:r>
              <a:rPr lang="ja-JP" altLang="en-US" dirty="0" smtClean="0"/>
              <a:t>相対測光による変光天体検出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Member : </a:t>
            </a:r>
            <a:r>
              <a:rPr lang="ja-JP" altLang="en-US" dirty="0" smtClean="0"/>
              <a:t>宮田、酒向、上塚、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　　　　中村、浅野、内山</a:t>
            </a:r>
          </a:p>
          <a:p>
            <a:pPr lvl="2"/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MIR Camera : MIMIZUKU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5508104" y="3356992"/>
            <a:ext cx="3096344" cy="322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9187" r="32112" b="64423"/>
          <a:stretch/>
        </p:blipFill>
        <p:spPr bwMode="auto">
          <a:xfrm>
            <a:off x="5148064" y="1268760"/>
            <a:ext cx="26276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5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Accurate Photometry in MIR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67544" y="2675467"/>
            <a:ext cx="7408333" cy="345069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Simultaneously observe two objects</a:t>
            </a:r>
            <a:br>
              <a:rPr lang="en-US" altLang="ja-JP" sz="2400" dirty="0" smtClean="0"/>
            </a:br>
            <a:r>
              <a:rPr lang="en-US" altLang="ja-JP" sz="2400" dirty="0" smtClean="0"/>
              <a:t>for </a:t>
            </a:r>
            <a:r>
              <a:rPr lang="en-US" altLang="ja-JP" sz="2400" dirty="0" err="1" smtClean="0"/>
              <a:t>diffferential</a:t>
            </a:r>
            <a:r>
              <a:rPr lang="en-US" altLang="ja-JP" sz="2400" dirty="0" smtClean="0"/>
              <a:t> photometry</a:t>
            </a:r>
          </a:p>
          <a:p>
            <a:r>
              <a:rPr lang="en-US" altLang="ja-JP" dirty="0"/>
              <a:t>~50% of 9/18um sources have</a:t>
            </a:r>
            <a:br>
              <a:rPr lang="en-US" altLang="ja-JP" dirty="0"/>
            </a:br>
            <a:r>
              <a:rPr lang="en-US" altLang="ja-JP" dirty="0"/>
              <a:t> a counterpart star</a:t>
            </a:r>
          </a:p>
          <a:p>
            <a:pPr marL="0" indent="0">
              <a:buNone/>
            </a:pPr>
            <a:r>
              <a:rPr lang="ja-JP" altLang="en-US" dirty="0"/>
              <a:t>↓</a:t>
            </a:r>
            <a:endParaRPr lang="en-US" altLang="ja-JP" dirty="0" smtClean="0"/>
          </a:p>
          <a:p>
            <a:r>
              <a:rPr lang="en-US" altLang="ja-JP" dirty="0" smtClean="0"/>
              <a:t>Field </a:t>
            </a:r>
            <a:r>
              <a:rPr lang="en-US" altLang="ja-JP" dirty="0"/>
              <a:t>Stacker Unit</a:t>
            </a:r>
          </a:p>
          <a:p>
            <a:r>
              <a:rPr lang="en-US" altLang="ja-JP" dirty="0" smtClean="0"/>
              <a:t>Movable Cryostat necessary!</a:t>
            </a:r>
            <a:endParaRPr lang="en-US" altLang="ja-JP" sz="2400" dirty="0" smtClean="0"/>
          </a:p>
          <a:p>
            <a:endParaRPr kumimoji="1" lang="en-US" altLang="ja-JP" sz="2400" dirty="0"/>
          </a:p>
          <a:p>
            <a:endParaRPr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4" name="Picture 2" descr="Fig-cham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03" y="4193563"/>
            <a:ext cx="3351659" cy="264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5148064" y="260648"/>
            <a:ext cx="3960441" cy="4219322"/>
            <a:chOff x="575320" y="436880"/>
            <a:chExt cx="4718040" cy="5026443"/>
          </a:xfrm>
        </p:grpSpPr>
        <p:sp>
          <p:nvSpPr>
            <p:cNvPr id="6" name="正方形/長方形 5"/>
            <p:cNvSpPr/>
            <p:nvPr/>
          </p:nvSpPr>
          <p:spPr>
            <a:xfrm>
              <a:off x="2864532" y="4369830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3082022" y="4798458"/>
              <a:ext cx="68262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435872" y="4298392"/>
              <a:ext cx="428628" cy="965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isometricOffAxis2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2638824" y="4708895"/>
              <a:ext cx="68262" cy="7302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0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 rot="5400000">
              <a:off x="2533250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 bwMode="auto">
            <a:xfrm rot="5400000">
              <a:off x="2733096" y="4379246"/>
              <a:ext cx="61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グループ化 177"/>
            <p:cNvGrpSpPr/>
            <p:nvPr/>
          </p:nvGrpSpPr>
          <p:grpSpPr>
            <a:xfrm>
              <a:off x="1331536" y="3549648"/>
              <a:ext cx="3221753" cy="931262"/>
              <a:chOff x="6051335" y="2796900"/>
              <a:chExt cx="1431975" cy="413919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49" name="グループ化 164"/>
              <p:cNvGrpSpPr/>
              <p:nvPr/>
            </p:nvGrpSpPr>
            <p:grpSpPr>
              <a:xfrm>
                <a:off x="6051335" y="2796900"/>
                <a:ext cx="1431975" cy="413919"/>
                <a:chOff x="8223217" y="1136869"/>
                <a:chExt cx="2632943" cy="788388"/>
              </a:xfrm>
              <a:grpFill/>
            </p:grpSpPr>
            <p:sp>
              <p:nvSpPr>
                <p:cNvPr id="54" name="円/楕円 53"/>
                <p:cNvSpPr/>
                <p:nvPr/>
              </p:nvSpPr>
              <p:spPr>
                <a:xfrm>
                  <a:off x="8223217" y="1198388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>
                  <a:off x="8234525" y="1141855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6" name="円/楕円 55"/>
                <p:cNvSpPr/>
                <p:nvPr/>
              </p:nvSpPr>
              <p:spPr>
                <a:xfrm>
                  <a:off x="8237825" y="1193402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  <p:sp>
              <p:nvSpPr>
                <p:cNvPr id="57" name="円/楕円 56"/>
                <p:cNvSpPr/>
                <p:nvPr/>
              </p:nvSpPr>
              <p:spPr>
                <a:xfrm>
                  <a:off x="8249134" y="1136869"/>
                  <a:ext cx="2607026" cy="726869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solidFill>
                      <a:schemeClr val="tx1"/>
                    </a:solidFill>
                    <a:ea typeface="HGPｺﾞｼｯｸM" pitchFamily="50" charset="-128"/>
                  </a:endParaRPr>
                </a:p>
              </p:txBody>
            </p:sp>
          </p:grpSp>
          <p:sp>
            <p:nvSpPr>
              <p:cNvPr id="50" name="直方体 49"/>
              <p:cNvSpPr/>
              <p:nvPr/>
            </p:nvSpPr>
            <p:spPr>
              <a:xfrm>
                <a:off x="6945708" y="2948092"/>
                <a:ext cx="499772" cy="62997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1" name="直方体 50"/>
              <p:cNvSpPr/>
              <p:nvPr/>
            </p:nvSpPr>
            <p:spPr>
              <a:xfrm>
                <a:off x="6118352" y="2948092"/>
                <a:ext cx="491373" cy="75596"/>
              </a:xfrm>
              <a:prstGeom prst="cub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6650623" y="3003563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53" name="円/楕円 52"/>
              <p:cNvSpPr/>
              <p:nvPr/>
            </p:nvSpPr>
            <p:spPr>
              <a:xfrm>
                <a:off x="6649118" y="2992511"/>
                <a:ext cx="266777" cy="74381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</p:grpSp>
        <p:sp>
          <p:nvSpPr>
            <p:cNvPr id="13" name="正方形/長方形 12"/>
            <p:cNvSpPr/>
            <p:nvPr/>
          </p:nvSpPr>
          <p:spPr bwMode="auto">
            <a:xfrm>
              <a:off x="1494024" y="3633494"/>
              <a:ext cx="285678" cy="3570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>
                <a:rot lat="1515986" lon="17586500" rev="2900325"/>
              </a:camera>
              <a:lightRig rig="threePt" dir="t"/>
            </a:scene3d>
            <a:sp3d extrusionH="69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sp>
          <p:nvSpPr>
            <p:cNvPr id="14" name="二等辺三角形 13"/>
            <p:cNvSpPr/>
            <p:nvPr/>
          </p:nvSpPr>
          <p:spPr bwMode="auto">
            <a:xfrm flipV="1">
              <a:off x="2779574" y="3750576"/>
              <a:ext cx="357097" cy="214260"/>
            </a:xfrm>
            <a:prstGeom prst="triangle">
              <a:avLst/>
            </a:prstGeom>
            <a:solidFill>
              <a:srgbClr val="00B0F0"/>
            </a:solidFill>
            <a:scene3d>
              <a:camera prst="orthographicFront">
                <a:rot lat="834135" lon="19784076" rev="21145882"/>
              </a:camera>
              <a:lightRig rig="threePt" dir="t"/>
            </a:scene3d>
            <a:sp3d extrusionH="101600">
              <a:extrusionClr>
                <a:srgbClr val="FFFF00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solidFill>
                  <a:schemeClr val="tx1"/>
                </a:solidFill>
                <a:ea typeface="HGPｺﾞｼｯｸM" pitchFamily="50" charset="-128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 bwMode="auto">
            <a:xfrm rot="16200000" flipH="1">
              <a:off x="1030174" y="3226868"/>
              <a:ext cx="119085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 bwMode="auto">
            <a:xfrm>
              <a:off x="1636899" y="3822295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フリーフォーム 16"/>
            <p:cNvSpPr/>
            <p:nvPr/>
          </p:nvSpPr>
          <p:spPr bwMode="auto">
            <a:xfrm>
              <a:off x="1513074" y="3968345"/>
              <a:ext cx="365125" cy="304800"/>
            </a:xfrm>
            <a:custGeom>
              <a:avLst/>
              <a:gdLst>
                <a:gd name="connsiteX0" fmla="*/ 0 w 365760"/>
                <a:gd name="connsiteY0" fmla="*/ 0 h 304800"/>
                <a:gd name="connsiteX1" fmla="*/ 97536 w 365760"/>
                <a:gd name="connsiteY1" fmla="*/ 170688 h 304800"/>
                <a:gd name="connsiteX2" fmla="*/ 365760 w 365760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760" h="304800">
                  <a:moveTo>
                    <a:pt x="0" y="0"/>
                  </a:moveTo>
                  <a:cubicBezTo>
                    <a:pt x="18288" y="59944"/>
                    <a:pt x="36576" y="119888"/>
                    <a:pt x="97536" y="170688"/>
                  </a:cubicBezTo>
                  <a:cubicBezTo>
                    <a:pt x="158496" y="221488"/>
                    <a:pt x="262128" y="263144"/>
                    <a:pt x="365760" y="30480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800">
                <a:ea typeface="HGPｺﾞｼｯｸM" pitchFamily="50" charset="-128"/>
              </a:endParaRPr>
            </a:p>
          </p:txBody>
        </p:sp>
        <p:sp>
          <p:nvSpPr>
            <p:cNvPr id="18" name="テキスト ボックス 28"/>
            <p:cNvSpPr txBox="1">
              <a:spLocks noChangeArrowheads="1"/>
            </p:cNvSpPr>
            <p:nvPr/>
          </p:nvSpPr>
          <p:spPr bwMode="auto">
            <a:xfrm>
              <a:off x="2150120" y="3172138"/>
              <a:ext cx="1411163" cy="549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Triangle Prism Shape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 rot="5400000">
              <a:off x="2675102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 bwMode="auto">
            <a:xfrm rot="5400000">
              <a:off x="2874948" y="4001276"/>
              <a:ext cx="324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3" descr="C:\Users\sako\Desktop\クリップボード01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075568" y="3588642"/>
              <a:ext cx="361950" cy="514350"/>
            </a:xfrm>
            <a:prstGeom prst="rect">
              <a:avLst/>
            </a:prstGeom>
            <a:noFill/>
          </p:spPr>
        </p:pic>
        <p:cxnSp>
          <p:nvCxnSpPr>
            <p:cNvPr id="22" name="直線矢印コネクタ 25"/>
            <p:cNvCxnSpPr/>
            <p:nvPr/>
          </p:nvCxnSpPr>
          <p:spPr bwMode="auto">
            <a:xfrm>
              <a:off x="3051428" y="3833028"/>
              <a:ext cx="1214437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 bwMode="auto">
            <a:xfrm rot="5400000">
              <a:off x="3672370" y="3259699"/>
              <a:ext cx="11520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>
              <a:off x="1668090" y="4167833"/>
              <a:ext cx="901521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3353076" y="4165687"/>
              <a:ext cx="901521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弧 25"/>
            <p:cNvSpPr/>
            <p:nvPr/>
          </p:nvSpPr>
          <p:spPr>
            <a:xfrm>
              <a:off x="3561284" y="3639801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ea typeface="HGPｺﾞｼｯｸM" pitchFamily="50" charset="-128"/>
              </a:endParaRPr>
            </a:p>
          </p:txBody>
        </p:sp>
        <p:sp>
          <p:nvSpPr>
            <p:cNvPr id="27" name="円弧 26"/>
            <p:cNvSpPr/>
            <p:nvPr/>
          </p:nvSpPr>
          <p:spPr>
            <a:xfrm flipH="1">
              <a:off x="1112151" y="3611896"/>
              <a:ext cx="1197735" cy="824248"/>
            </a:xfrm>
            <a:prstGeom prst="arc">
              <a:avLst>
                <a:gd name="adj1" fmla="val 20498601"/>
                <a:gd name="adj2" fmla="val 4060677"/>
              </a:avLst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ea typeface="HGPｺﾞｼｯｸM" pitchFamily="50" charset="-128"/>
              </a:endParaRPr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3474836" y="3406772"/>
              <a:ext cx="675548" cy="2857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1650054" y="3406772"/>
              <a:ext cx="571504" cy="28575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10800000" flipV="1">
              <a:off x="960543" y="4189296"/>
              <a:ext cx="522950" cy="2827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28"/>
            <p:cNvSpPr txBox="1">
              <a:spLocks noChangeArrowheads="1"/>
            </p:cNvSpPr>
            <p:nvPr/>
          </p:nvSpPr>
          <p:spPr bwMode="auto">
            <a:xfrm>
              <a:off x="2282517" y="5060006"/>
              <a:ext cx="2024008" cy="40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600" dirty="0" smtClean="0">
                  <a:ea typeface="HGPｺﾞｼｯｸM" pitchFamily="50" charset="-128"/>
                </a:rPr>
                <a:t>to Cold Optics</a:t>
              </a:r>
              <a:endParaRPr lang="en-US" altLang="ja-JP" sz="1600" dirty="0">
                <a:ea typeface="HGPｺﾞｼｯｸM" pitchFamily="50" charset="-128"/>
              </a:endParaRPr>
            </a:p>
          </p:txBody>
        </p:sp>
        <p:sp>
          <p:nvSpPr>
            <p:cNvPr id="32" name="テキスト ボックス 28"/>
            <p:cNvSpPr txBox="1">
              <a:spLocks noChangeArrowheads="1"/>
            </p:cNvSpPr>
            <p:nvPr/>
          </p:nvSpPr>
          <p:spPr bwMode="auto">
            <a:xfrm>
              <a:off x="575320" y="3334698"/>
              <a:ext cx="1070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Pick-up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sp>
          <p:nvSpPr>
            <p:cNvPr id="33" name="テキスト ボックス 28"/>
            <p:cNvSpPr txBox="1">
              <a:spLocks noChangeArrowheads="1"/>
            </p:cNvSpPr>
            <p:nvPr/>
          </p:nvSpPr>
          <p:spPr bwMode="auto">
            <a:xfrm>
              <a:off x="4222760" y="3365178"/>
              <a:ext cx="1070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Pick-up mirror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sp>
          <p:nvSpPr>
            <p:cNvPr id="34" name="テキスト ボックス 28"/>
            <p:cNvSpPr txBox="1">
              <a:spLocks noChangeArrowheads="1"/>
            </p:cNvSpPr>
            <p:nvPr/>
          </p:nvSpPr>
          <p:spPr bwMode="auto">
            <a:xfrm>
              <a:off x="4013200" y="4452298"/>
              <a:ext cx="12801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smtClean="0">
                  <a:ea typeface="HGPｺﾞｼｯｸM" pitchFamily="50" charset="-128"/>
                </a:rPr>
                <a:t>Rotatable Table</a:t>
              </a:r>
              <a:endParaRPr lang="en-US" altLang="ja-JP" sz="1200" dirty="0">
                <a:ea typeface="HGPｺﾞｼｯｸM" pitchFamily="50" charset="-128"/>
              </a:endParaRPr>
            </a:p>
          </p:txBody>
        </p:sp>
        <p:grpSp>
          <p:nvGrpSpPr>
            <p:cNvPr id="35" name="グループ化 241"/>
            <p:cNvGrpSpPr/>
            <p:nvPr/>
          </p:nvGrpSpPr>
          <p:grpSpPr>
            <a:xfrm>
              <a:off x="987078" y="436880"/>
              <a:ext cx="3960000" cy="3960000"/>
              <a:chOff x="4898678" y="-619760"/>
              <a:chExt cx="3960000" cy="3960000"/>
            </a:xfrm>
          </p:grpSpPr>
          <p:sp>
            <p:nvSpPr>
              <p:cNvPr id="39" name="円/楕円 38"/>
              <p:cNvSpPr/>
              <p:nvPr/>
            </p:nvSpPr>
            <p:spPr>
              <a:xfrm>
                <a:off x="4898678" y="-619760"/>
                <a:ext cx="3960000" cy="3960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 bwMode="auto">
              <a:xfrm>
                <a:off x="6546084" y="1586516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 bwMode="auto">
              <a:xfrm>
                <a:off x="6021724" y="964001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 bwMode="auto">
              <a:xfrm>
                <a:off x="7297751" y="922672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5374074" y="875001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4" name="円/楕円 43"/>
              <p:cNvSpPr/>
              <p:nvPr/>
            </p:nvSpPr>
            <p:spPr>
              <a:xfrm>
                <a:off x="5577026" y="1285504"/>
                <a:ext cx="68262" cy="7302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7966506" y="885329"/>
                <a:ext cx="428628" cy="9657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isometricOffAxis2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6" name="円/楕円 45"/>
              <p:cNvSpPr/>
              <p:nvPr/>
            </p:nvSpPr>
            <p:spPr>
              <a:xfrm>
                <a:off x="8183996" y="1313957"/>
                <a:ext cx="68262" cy="714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7" name="円/楕円 46"/>
              <p:cNvSpPr/>
              <p:nvPr/>
            </p:nvSpPr>
            <p:spPr bwMode="auto">
              <a:xfrm>
                <a:off x="7672294" y="1695004"/>
                <a:ext cx="68263" cy="7143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2000">
                  <a:solidFill>
                    <a:schemeClr val="tx1"/>
                  </a:solidFill>
                  <a:ea typeface="HGPｺﾞｼｯｸM" pitchFamily="50" charset="-128"/>
                </a:endParaRPr>
              </a:p>
            </p:txBody>
          </p:sp>
          <p:sp>
            <p:nvSpPr>
              <p:cNvPr id="48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5773345" y="410156"/>
                <a:ext cx="208800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600" i="1" dirty="0" smtClean="0">
                    <a:ea typeface="HGPｺﾞｼｯｸM" pitchFamily="50" charset="-128"/>
                  </a:rPr>
                  <a:t>Telescope Field of View</a:t>
                </a:r>
                <a:endParaRPr lang="ja-JP" altLang="en-US" sz="1600" i="1" dirty="0">
                  <a:ea typeface="HGPｺﾞｼｯｸM" pitchFamily="50" charset="-128"/>
                </a:endParaRPr>
              </a:p>
            </p:txBody>
          </p:sp>
        </p:grpSp>
        <p:sp>
          <p:nvSpPr>
            <p:cNvPr id="36" name="テキスト ボックス 26"/>
            <p:cNvSpPr txBox="1">
              <a:spLocks noChangeArrowheads="1"/>
            </p:cNvSpPr>
            <p:nvPr/>
          </p:nvSpPr>
          <p:spPr bwMode="auto">
            <a:xfrm>
              <a:off x="1035449" y="2801918"/>
              <a:ext cx="140504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1’x2’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  <p:sp>
          <p:nvSpPr>
            <p:cNvPr id="37" name="テキスト ボックス 26"/>
            <p:cNvSpPr txBox="1">
              <a:spLocks noChangeArrowheads="1"/>
            </p:cNvSpPr>
            <p:nvPr/>
          </p:nvSpPr>
          <p:spPr bwMode="auto">
            <a:xfrm>
              <a:off x="4215529" y="2822238"/>
              <a:ext cx="6206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1’x2’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  <p:sp>
          <p:nvSpPr>
            <p:cNvPr id="38" name="テキスト ボックス 26"/>
            <p:cNvSpPr txBox="1">
              <a:spLocks noChangeArrowheads="1"/>
            </p:cNvSpPr>
            <p:nvPr/>
          </p:nvSpPr>
          <p:spPr bwMode="auto">
            <a:xfrm>
              <a:off x="3290969" y="4823758"/>
              <a:ext cx="8136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ea typeface="HGPｺﾞｼｯｸM" pitchFamily="50" charset="-128"/>
                </a:rPr>
                <a:t>2’x2’</a:t>
              </a:r>
              <a:endParaRPr lang="en-US" altLang="ja-JP" sz="1400" dirty="0">
                <a:ea typeface="HGPｺﾞｼｯｸM" pitchFamily="50" charset="-128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6498214" y="4653136"/>
            <a:ext cx="1450173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6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-84878"/>
            <a:ext cx="8229600" cy="1252728"/>
          </a:xfrm>
        </p:spPr>
        <p:txBody>
          <a:bodyPr/>
          <a:lstStyle/>
          <a:p>
            <a:r>
              <a:rPr kumimoji="1" lang="en-US" altLang="ja-JP" dirty="0" smtClean="0"/>
              <a:t>MIMIZUKU</a:t>
            </a:r>
            <a:r>
              <a:rPr kumimoji="1" lang="ja-JP" altLang="en-US" dirty="0" smtClean="0"/>
              <a:t>の作り方</a:t>
            </a:r>
            <a:endParaRPr kumimoji="1" lang="ja-JP" altLang="en-US" dirty="0"/>
          </a:p>
        </p:txBody>
      </p:sp>
      <p:pic>
        <p:nvPicPr>
          <p:cNvPr id="11" name="Picture 6" descr="http://www.ioa.s.u-tokyo.ac.jp/TAO/mimizuku/pub/index.php?plugin=attach&amp;refer=TopPage&amp;openfile=mimizuku-photo2.jpg"/>
          <p:cNvPicPr>
            <a:picLocks noChangeAspect="1" noChangeArrowheads="1"/>
          </p:cNvPicPr>
          <p:nvPr/>
        </p:nvPicPr>
        <p:blipFill rotWithShape="1">
          <a:blip r:embed="rId3" cstate="print"/>
          <a:srcRect b="11266"/>
          <a:stretch/>
        </p:blipFill>
        <p:spPr bwMode="auto">
          <a:xfrm>
            <a:off x="6622950" y="930873"/>
            <a:ext cx="2088232" cy="24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 descr="P102030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4951195" y="3500746"/>
            <a:ext cx="3118642" cy="233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7" descr="G:\DCIM\102SPORT\102_00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" r="21354"/>
          <a:stretch/>
        </p:blipFill>
        <p:spPr bwMode="auto">
          <a:xfrm>
            <a:off x="5138236" y="1279836"/>
            <a:ext cx="1847815" cy="11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Takashi Miyata\Desktop\写真（FOLD02） (1)\P1010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711102"/>
            <a:ext cx="1348447" cy="10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2969" r="70549" b="60919"/>
          <a:stretch/>
        </p:blipFill>
        <p:spPr bwMode="auto">
          <a:xfrm>
            <a:off x="7413655" y="4075286"/>
            <a:ext cx="1190793" cy="92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直線矢印コネクタ 27"/>
          <p:cNvCxnSpPr/>
          <p:nvPr/>
        </p:nvCxnSpPr>
        <p:spPr>
          <a:xfrm flipV="1">
            <a:off x="6732240" y="2380095"/>
            <a:ext cx="818275" cy="109876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6690269" y="1335621"/>
            <a:ext cx="860246" cy="4524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6876256" y="4437112"/>
            <a:ext cx="674260" cy="233125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6444208" y="4437112"/>
            <a:ext cx="432048" cy="127399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5053040" y="1000130"/>
            <a:ext cx="1506228" cy="8619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5037265" y="1897995"/>
            <a:ext cx="470839" cy="2957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 flipV="1">
            <a:off x="5052151" y="3097958"/>
            <a:ext cx="599969" cy="27589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5066302" y="4231489"/>
            <a:ext cx="2484214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5053040" y="5379511"/>
            <a:ext cx="1637229" cy="59192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角丸四角形 36"/>
          <p:cNvSpPr/>
          <p:nvPr/>
        </p:nvSpPr>
        <p:spPr>
          <a:xfrm>
            <a:off x="323528" y="5971433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323528" y="5013176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323528" y="3861048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323528" y="2780928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316691" y="1844824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333961" y="930873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80435" y="10951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真空冷却部分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80435" y="1901399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Field Stacker</a:t>
            </a:r>
          </a:p>
          <a:p>
            <a:r>
              <a:rPr lang="ja-JP" altLang="en-US" sz="1400" dirty="0">
                <a:latin typeface="HG丸ｺﾞｼｯｸM-PRO" pitchFamily="50" charset="-128"/>
                <a:ea typeface="HG丸ｺﾞｼｯｸM-PRO" pitchFamily="50" charset="-128"/>
              </a:rPr>
              <a:t>常温駆動ユニット</a:t>
            </a:r>
            <a:endParaRPr kumimoji="1" lang="ja-JP" altLang="en-US" sz="14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80435" y="2945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低温大型光学系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80435" y="3826358"/>
            <a:ext cx="20313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低温屈折光学要素</a:t>
            </a:r>
            <a:endParaRPr kumimoji="1"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　グリズム　</a:t>
            </a:r>
            <a:endParaRPr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　メッシュフィルター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80435" y="51774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低温駆動部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80435" y="61357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電気回路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40000" y="278092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✓反射系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✓軸外し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16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枚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で構成</a:t>
            </a:r>
            <a:endParaRPr lang="en-US" altLang="ja-JP" sz="1200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✓難易度の高い設置調整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340000" y="386104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✓分光用グリズム（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Si/</a:t>
            </a:r>
            <a:r>
              <a:rPr kumimoji="1" lang="en-US" altLang="ja-JP" sz="1200" dirty="0" err="1" smtClean="0">
                <a:latin typeface="HG丸ｺﾞｼｯｸM-PRO" pitchFamily="50" charset="-128"/>
                <a:ea typeface="HG丸ｺﾞｼｯｸM-PRO" pitchFamily="50" charset="-128"/>
              </a:rPr>
              <a:t>Ge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✓長波長用メッシュフィルター</a:t>
            </a:r>
            <a:endParaRPr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✓高効率モスアイ付きレンズ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340000" y="5061956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8</a:t>
            </a:r>
            <a:r>
              <a:rPr kumimoji="1"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つの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低温駆動部品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✓回転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x5</a:t>
            </a:r>
            <a:r>
              <a:rPr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鏡移動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x1</a:t>
            </a:r>
            <a:r>
              <a:rPr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鏡傾け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x2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40000" y="6083423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MIR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検出器用高速読み出し回路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✓低温部分にバッファアンプ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8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ホームベース 59"/>
          <p:cNvSpPr/>
          <p:nvPr/>
        </p:nvSpPr>
        <p:spPr>
          <a:xfrm>
            <a:off x="6084168" y="4251541"/>
            <a:ext cx="872717" cy="26587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020272" y="2852936"/>
            <a:ext cx="1080120" cy="9506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323528" y="5971433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323528" y="5013176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323528" y="3861048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23528" y="2780928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316691" y="1844824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333961" y="930873"/>
            <a:ext cx="4703304" cy="697927"/>
          </a:xfrm>
          <a:prstGeom prst="roundRect">
            <a:avLst>
              <a:gd name="adj" fmla="val 1159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0435" y="10951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真空冷却部分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0435" y="1901399"/>
            <a:ext cx="1701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Field Stacker</a:t>
            </a:r>
          </a:p>
          <a:p>
            <a:r>
              <a:rPr lang="ja-JP" altLang="en-US" sz="1400" dirty="0">
                <a:latin typeface="HG丸ｺﾞｼｯｸM-PRO" pitchFamily="50" charset="-128"/>
                <a:ea typeface="HG丸ｺﾞｼｯｸM-PRO" pitchFamily="50" charset="-128"/>
              </a:rPr>
              <a:t>常温駆動ユニット</a:t>
            </a:r>
            <a:endParaRPr kumimoji="1" lang="ja-JP" altLang="en-US" sz="14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0435" y="29452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低温大型光学系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0435" y="3826358"/>
            <a:ext cx="20313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低温屈折光学要素</a:t>
            </a:r>
            <a:endParaRPr kumimoji="1"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　グリズム　</a:t>
            </a:r>
            <a:endParaRPr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　メッシュフィルター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80435" y="51774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低温駆動部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0435" y="61357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電気回路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40000" y="278092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✓反射系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✓軸外し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16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枚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で構成</a:t>
            </a:r>
            <a:endParaRPr lang="en-US" altLang="ja-JP" sz="1200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✓難易度の高い設置調整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40000" y="386104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✓分光用グリズム（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Si/</a:t>
            </a:r>
            <a:r>
              <a:rPr kumimoji="1" lang="en-US" altLang="ja-JP" sz="1200" dirty="0" err="1" smtClean="0">
                <a:latin typeface="HG丸ｺﾞｼｯｸM-PRO" pitchFamily="50" charset="-128"/>
                <a:ea typeface="HG丸ｺﾞｼｯｸM-PRO" pitchFamily="50" charset="-128"/>
              </a:rPr>
              <a:t>Ge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✓長波長用メッシュフィルター</a:t>
            </a:r>
            <a:endParaRPr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✓高効率モスアイ付きレンズ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40000" y="5061956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8</a:t>
            </a:r>
            <a:r>
              <a:rPr kumimoji="1"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つの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低温駆動部品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✓回転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x5</a:t>
            </a:r>
            <a:r>
              <a:rPr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鏡移動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x1</a:t>
            </a:r>
            <a:r>
              <a:rPr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鏡傾け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x2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40000" y="6083423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kumimoji="1"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MIR</a:t>
            </a:r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検出器用高速読み出し回路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✓低温部分にバッファアンプ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247044" y="2352702"/>
            <a:ext cx="18117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クリスタル光学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689840" y="5147900"/>
            <a:ext cx="111440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鈴木商館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739144" y="3815473"/>
            <a:ext cx="118494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G丸ｺﾞｼｯｸM-PRO" pitchFamily="50" charset="-128"/>
                <a:ea typeface="HG丸ｺﾞｼｯｸM-PRO" pitchFamily="50" charset="-128"/>
              </a:rPr>
              <a:t>NTT-AT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50" name="直線矢印コネクタ 49"/>
          <p:cNvCxnSpPr>
            <a:endCxn id="36" idx="1"/>
          </p:cNvCxnSpPr>
          <p:nvPr/>
        </p:nvCxnSpPr>
        <p:spPr>
          <a:xfrm flipV="1">
            <a:off x="5033076" y="2537368"/>
            <a:ext cx="1213968" cy="38757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23" idx="3"/>
            <a:endCxn id="48" idx="1"/>
          </p:cNvCxnSpPr>
          <p:nvPr/>
        </p:nvCxnSpPr>
        <p:spPr>
          <a:xfrm flipV="1">
            <a:off x="5026832" y="4000139"/>
            <a:ext cx="712312" cy="209873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5046406" y="5362139"/>
            <a:ext cx="479945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985984" y="2932865"/>
            <a:ext cx="1114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内山</a:t>
            </a:r>
            <a:endParaRPr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ポスター</a:t>
            </a:r>
            <a:endParaRPr kumimoji="1" lang="ja-JP" altLang="en-US" b="1" dirty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6991174" y="3918472"/>
            <a:ext cx="1080120" cy="9506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232231" y="4078813"/>
            <a:ext cx="649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上塚</a:t>
            </a:r>
            <a:endParaRPr kumimoji="1"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lang="ja-JP" altLang="en-US" b="1" dirty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講演</a:t>
            </a:r>
            <a:endParaRPr kumimoji="1"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1" name="ホームベース 60"/>
          <p:cNvSpPr/>
          <p:nvPr/>
        </p:nvSpPr>
        <p:spPr>
          <a:xfrm>
            <a:off x="5177162" y="6195757"/>
            <a:ext cx="872717" cy="26587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6156176" y="5862688"/>
            <a:ext cx="1080120" cy="9506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113266" y="5949280"/>
            <a:ext cx="1114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 smtClean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岡田</a:t>
            </a:r>
            <a:endParaRPr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accent2">
                    <a:lumMod val="75000"/>
                  </a:schemeClr>
                </a:solidFill>
                <a:latin typeface="HG丸ｺﾞｼｯｸM-PRO" pitchFamily="50" charset="-128"/>
                <a:ea typeface="HG丸ｺﾞｼｯｸM-PRO" pitchFamily="50" charset="-128"/>
              </a:rPr>
              <a:t>ポスター</a:t>
            </a:r>
            <a:endParaRPr kumimoji="1" lang="en-US" altLang="ja-JP" b="1" dirty="0" smtClean="0">
              <a:solidFill>
                <a:schemeClr val="accent2">
                  <a:lumMod val="75000"/>
                </a:schemeClr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25800" y="1052736"/>
            <a:ext cx="277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lang="ja-JP" altLang="en-US" sz="1200" dirty="0">
                <a:latin typeface="HG丸ｺﾞｼｯｸM-PRO" pitchFamily="50" charset="-128"/>
                <a:ea typeface="HG丸ｺﾞｼｯｸM-PRO" pitchFamily="50" charset="-128"/>
              </a:rPr>
              <a:t>全体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を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20K</a:t>
            </a:r>
            <a:r>
              <a:rPr lang="ja-JP" altLang="en-US" sz="1200" dirty="0" err="1" smtClean="0">
                <a:latin typeface="HG丸ｺﾞｼｯｸM-PRO" pitchFamily="50" charset="-128"/>
                <a:ea typeface="HG丸ｺﾞｼｯｸM-PRO" pitchFamily="50" charset="-128"/>
              </a:rPr>
              <a:t>、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検出器部を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5K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に冷却</a:t>
            </a:r>
            <a:endParaRPr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✓デュワー全体を上下動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25800" y="1984193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✓ピックアップミラー２枚を駆動</a:t>
            </a:r>
            <a:endParaRPr kumimoji="1" lang="en-US" altLang="ja-JP" sz="1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✓</a:t>
            </a:r>
            <a:r>
              <a:rPr lang="ja-JP" altLang="en-US" sz="1200" dirty="0">
                <a:latin typeface="HG丸ｺﾞｼｯｸM-PRO" pitchFamily="50" charset="-128"/>
                <a:ea typeface="HG丸ｺﾞｼｯｸM-PRO" pitchFamily="50" charset="-128"/>
              </a:rPr>
              <a:t>平行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移動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2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軸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+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傾け</a:t>
            </a:r>
            <a:r>
              <a:rPr lang="en-US" altLang="ja-JP" sz="1200" dirty="0" smtClean="0">
                <a:latin typeface="HG丸ｺﾞｼｯｸM-PRO" pitchFamily="50" charset="-128"/>
                <a:ea typeface="HG丸ｺﾞｼｯｸM-PRO" pitchFamily="50" charset="-128"/>
              </a:rPr>
              <a:t>2</a:t>
            </a:r>
            <a:r>
              <a:rPr lang="ja-JP" altLang="en-US" sz="1200" dirty="0" smtClean="0">
                <a:latin typeface="HG丸ｺﾞｼｯｸM-PRO" pitchFamily="50" charset="-128"/>
                <a:ea typeface="HG丸ｺﾞｼｯｸM-PRO" pitchFamily="50" charset="-128"/>
              </a:rPr>
              <a:t>軸</a:t>
            </a:r>
            <a:endParaRPr kumimoji="1" lang="ja-JP" altLang="en-US" sz="12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53847" y="1572016"/>
            <a:ext cx="18117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HG丸ｺﾞｼｯｸM-PRO" pitchFamily="50" charset="-128"/>
                <a:ea typeface="HG丸ｺﾞｼｯｸM-PRO" pitchFamily="50" charset="-128"/>
              </a:rPr>
              <a:t>住友重機械工業</a:t>
            </a:r>
            <a:endParaRPr kumimoji="1" lang="ja-JP" altLang="en-US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cxnSp>
        <p:nvCxnSpPr>
          <p:cNvPr id="13" name="直線矢印コネクタ 12"/>
          <p:cNvCxnSpPr>
            <a:endCxn id="3" idx="1"/>
          </p:cNvCxnSpPr>
          <p:nvPr/>
        </p:nvCxnSpPr>
        <p:spPr>
          <a:xfrm>
            <a:off x="5072264" y="1366034"/>
            <a:ext cx="1081583" cy="39064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>
            <a:endCxn id="3" idx="1"/>
          </p:cNvCxnSpPr>
          <p:nvPr/>
        </p:nvCxnSpPr>
        <p:spPr>
          <a:xfrm flipV="1">
            <a:off x="5037265" y="1756682"/>
            <a:ext cx="1116582" cy="44428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タイトル 2"/>
          <p:cNvSpPr txBox="1">
            <a:spLocks/>
          </p:cNvSpPr>
          <p:nvPr/>
        </p:nvSpPr>
        <p:spPr>
          <a:xfrm>
            <a:off x="457200" y="16004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dirty="0" smtClean="0"/>
              <a:t>MIMIZUKU</a:t>
            </a:r>
            <a:r>
              <a:rPr lang="ja-JP" altLang="en-US" dirty="0" smtClean="0"/>
              <a:t>の作り方</a:t>
            </a:r>
            <a:endParaRPr lang="ja-JP" altLang="en-US" dirty="0"/>
          </a:p>
        </p:txBody>
      </p:sp>
      <p:sp>
        <p:nvSpPr>
          <p:cNvPr id="64" name="ホームベース 63"/>
          <p:cNvSpPr/>
          <p:nvPr/>
        </p:nvSpPr>
        <p:spPr>
          <a:xfrm>
            <a:off x="6117577" y="3195340"/>
            <a:ext cx="872717" cy="26587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9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3434688"/>
            <a:ext cx="7408333" cy="309065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/>
              <a:t>大学</a:t>
            </a:r>
            <a:r>
              <a:rPr lang="ja-JP" altLang="en-US" sz="2800" dirty="0" smtClean="0"/>
              <a:t>でやる</a:t>
            </a:r>
            <a:endParaRPr kumimoji="1" lang="en-US" altLang="ja-JP" sz="2800" dirty="0" smtClean="0"/>
          </a:p>
          <a:p>
            <a:r>
              <a:rPr kumimoji="1" lang="ja-JP" altLang="en-US" dirty="0" smtClean="0"/>
              <a:t>先端的で研究となるような項目</a:t>
            </a:r>
            <a:endParaRPr kumimoji="1" lang="en-US" altLang="ja-JP" dirty="0" smtClean="0"/>
          </a:p>
          <a:p>
            <a:r>
              <a:rPr lang="ja-JP" altLang="en-US" dirty="0"/>
              <a:t>次世代装置</a:t>
            </a:r>
            <a:r>
              <a:rPr lang="ja-JP" altLang="en-US" dirty="0" smtClean="0"/>
              <a:t>に</a:t>
            </a:r>
            <a:r>
              <a:rPr lang="ja-JP" altLang="en-US" dirty="0"/>
              <a:t>役立ちそう</a:t>
            </a:r>
            <a:r>
              <a:rPr lang="ja-JP" altLang="en-US" dirty="0" smtClean="0"/>
              <a:t>な要素技術開発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2800" dirty="0"/>
              <a:t>企業</a:t>
            </a:r>
            <a:r>
              <a:rPr lang="ja-JP" altLang="en-US" sz="2800" dirty="0" smtClean="0"/>
              <a:t>に外注</a:t>
            </a:r>
            <a:endParaRPr lang="en-US" altLang="ja-JP" sz="2800" dirty="0" smtClean="0"/>
          </a:p>
          <a:p>
            <a:r>
              <a:rPr kumimoji="1" lang="ja-JP" altLang="en-US" dirty="0"/>
              <a:t>それだけでは研究にならない開発項目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TAO</a:t>
            </a:r>
            <a:r>
              <a:rPr kumimoji="1" lang="ja-JP" altLang="en-US" dirty="0" smtClean="0"/>
              <a:t>の装置開発の指針</a:t>
            </a:r>
            <a:endParaRPr kumimoji="1" lang="ja-JP" altLang="en-US" dirty="0"/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>
          <a:xfrm>
            <a:off x="894819" y="2060848"/>
            <a:ext cx="740833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ja-JP" altLang="en-US" dirty="0" smtClean="0"/>
              <a:t>マンパワーはない</a:t>
            </a:r>
            <a:endParaRPr lang="en-US" altLang="ja-JP" dirty="0" smtClean="0"/>
          </a:p>
          <a:p>
            <a:pPr marL="0" indent="0">
              <a:buFont typeface="Symbol" pitchFamily="18" charset="2"/>
              <a:buNone/>
            </a:pPr>
            <a:r>
              <a:rPr lang="ja-JP" altLang="en-US" dirty="0" smtClean="0"/>
              <a:t>お金はそれなりにあった</a:t>
            </a:r>
            <a:r>
              <a:rPr lang="ja-JP" altLang="en-US" dirty="0" smtClean="0"/>
              <a:t>（</a:t>
            </a:r>
            <a:r>
              <a:rPr lang="ja-JP" altLang="en-US" dirty="0"/>
              <a:t>過去形</a:t>
            </a:r>
            <a:r>
              <a:rPr lang="ja-JP" altLang="en-US" dirty="0" smtClean="0"/>
              <a:t>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23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801991"/>
              </p:ext>
            </p:extLst>
          </p:nvPr>
        </p:nvGraphicFramePr>
        <p:xfrm>
          <a:off x="35496" y="2039707"/>
          <a:ext cx="8856983" cy="4127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8398"/>
                <a:gridCol w="613175"/>
                <a:gridCol w="613175"/>
                <a:gridCol w="613175"/>
                <a:gridCol w="613175"/>
                <a:gridCol w="613175"/>
                <a:gridCol w="613175"/>
                <a:gridCol w="613175"/>
                <a:gridCol w="613180"/>
                <a:gridCol w="613180"/>
              </a:tblGrid>
              <a:tr h="3780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Items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2009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2010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2011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2012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2013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2014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2015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2016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2017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8042">
                <a:tc>
                  <a:txBody>
                    <a:bodyPr/>
                    <a:lstStyle/>
                    <a:p>
                      <a:r>
                        <a:rPr kumimoji="1" lang="en-US" altLang="ja-JP" b="1" dirty="0" smtClean="0"/>
                        <a:t>6.5-m</a:t>
                      </a:r>
                      <a:r>
                        <a:rPr kumimoji="1" lang="en-US" altLang="ja-JP" b="1" baseline="0" dirty="0" smtClean="0"/>
                        <a:t> telescope</a:t>
                      </a:r>
                    </a:p>
                    <a:p>
                      <a:r>
                        <a:rPr kumimoji="1" lang="en-US" altLang="ja-JP" baseline="0" dirty="0" smtClean="0"/>
                        <a:t>     Detailed design</a:t>
                      </a:r>
                    </a:p>
                    <a:p>
                      <a:r>
                        <a:rPr kumimoji="1" lang="en-US" altLang="ja-JP" baseline="0" dirty="0" smtClean="0"/>
                        <a:t>     Primary</a:t>
                      </a:r>
                    </a:p>
                    <a:p>
                      <a:r>
                        <a:rPr kumimoji="1" lang="en-US" altLang="ja-JP" baseline="0" dirty="0" smtClean="0"/>
                        <a:t>     Enclosure/Telescope structure</a:t>
                      </a:r>
                    </a:p>
                    <a:p>
                      <a:r>
                        <a:rPr kumimoji="1" lang="en-US" altLang="ja-JP" baseline="0" dirty="0" smtClean="0"/>
                        <a:t>     Road and ground activities</a:t>
                      </a:r>
                    </a:p>
                    <a:p>
                      <a:r>
                        <a:rPr kumimoji="1" lang="en-US" altLang="ja-JP" baseline="0" dirty="0" smtClean="0"/>
                        <a:t>     Enclosure installation</a:t>
                      </a:r>
                    </a:p>
                    <a:p>
                      <a:r>
                        <a:rPr kumimoji="1" lang="en-US" altLang="ja-JP" baseline="0" dirty="0" smtClean="0"/>
                        <a:t>     6.5-m telescope installation</a:t>
                      </a:r>
                    </a:p>
                    <a:p>
                      <a:r>
                        <a:rPr kumimoji="1" lang="en-US" altLang="ja-JP" baseline="0" dirty="0" smtClean="0"/>
                        <a:t>     6.5-m telescope operation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8042">
                <a:tc>
                  <a:txBody>
                    <a:bodyPr/>
                    <a:lstStyle/>
                    <a:p>
                      <a:r>
                        <a:rPr kumimoji="1" lang="en-US" altLang="ja-JP" b="1" baseline="0" dirty="0" smtClean="0"/>
                        <a:t>1</a:t>
                      </a:r>
                      <a:r>
                        <a:rPr kumimoji="1" lang="en-US" altLang="ja-JP" b="1" baseline="30000" dirty="0" smtClean="0"/>
                        <a:t>st</a:t>
                      </a:r>
                      <a:r>
                        <a:rPr kumimoji="1" lang="en-US" altLang="ja-JP" b="1" baseline="0" dirty="0" smtClean="0"/>
                        <a:t> generation instruments</a:t>
                      </a:r>
                    </a:p>
                    <a:p>
                      <a:r>
                        <a:rPr kumimoji="1" lang="en-US" altLang="ja-JP" baseline="0" dirty="0" smtClean="0"/>
                        <a:t>     Detailed design</a:t>
                      </a:r>
                      <a:endParaRPr kumimoji="1" lang="en-US" altLang="ja-JP" dirty="0" smtClean="0"/>
                    </a:p>
                    <a:p>
                      <a:r>
                        <a:rPr kumimoji="1" lang="en-US" altLang="ja-JP" dirty="0" smtClean="0"/>
                        <a:t>     Assemble,</a:t>
                      </a:r>
                      <a:r>
                        <a:rPr kumimoji="1" lang="en-US" altLang="ja-JP" baseline="0" dirty="0" smtClean="0"/>
                        <a:t> laboratory tests</a:t>
                      </a:r>
                    </a:p>
                    <a:p>
                      <a:r>
                        <a:rPr kumimoji="1" lang="en-US" altLang="ja-JP" baseline="0" dirty="0" smtClean="0"/>
                        <a:t>     test observations at Subaru</a:t>
                      </a:r>
                    </a:p>
                    <a:p>
                      <a:r>
                        <a:rPr kumimoji="1" lang="en-US" altLang="ja-JP" baseline="0" dirty="0" smtClean="0"/>
                        <a:t>     Observations at TAO</a:t>
                      </a:r>
                      <a:r>
                        <a:rPr kumimoji="1" lang="ja-JP" altLang="en-US" baseline="0" dirty="0" smtClean="0"/>
                        <a:t> </a:t>
                      </a:r>
                      <a:r>
                        <a:rPr kumimoji="1" lang="en-US" altLang="ja-JP" baseline="0" dirty="0" smtClean="0"/>
                        <a:t>6.5m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5724560" y="2780928"/>
            <a:ext cx="936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228512" y="3032976"/>
            <a:ext cx="2952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52360" y="3321008"/>
            <a:ext cx="1260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173432" y="3609040"/>
            <a:ext cx="792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8028416" y="3861048"/>
            <a:ext cx="28800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8270848" y="4113096"/>
            <a:ext cx="1197696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636068" y="5047812"/>
            <a:ext cx="963364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608160" y="5299820"/>
            <a:ext cx="1845192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597368" y="5551868"/>
            <a:ext cx="2200320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?? TBD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??</a:t>
            </a:r>
            <a:endParaRPr lang="ja-JP" altLang="en-US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7543258" y="4797152"/>
            <a:ext cx="918600" cy="95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図 50" descr="tao-g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8" b="98686" l="25155" r="65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7" r="32058"/>
          <a:stretch/>
        </p:blipFill>
        <p:spPr bwMode="auto">
          <a:xfrm>
            <a:off x="3427637" y="2708920"/>
            <a:ext cx="1072355" cy="171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8875964" y="5884268"/>
            <a:ext cx="693616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 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4" b="97515" l="3439" r="97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6" y="5577677"/>
            <a:ext cx="1008112" cy="94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コネクタ 24"/>
          <p:cNvCxnSpPr/>
          <p:nvPr/>
        </p:nvCxnSpPr>
        <p:spPr>
          <a:xfrm>
            <a:off x="5274156" y="2420888"/>
            <a:ext cx="0" cy="37444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8898724" y="4379618"/>
            <a:ext cx="670856" cy="1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6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068" y="1706496"/>
            <a:ext cx="7408333" cy="3450696"/>
          </a:xfrm>
        </p:spPr>
        <p:txBody>
          <a:bodyPr/>
          <a:lstStyle/>
          <a:p>
            <a:pPr lvl="1"/>
            <a:r>
              <a:rPr kumimoji="1" lang="en-US" altLang="ja-JP" dirty="0" smtClean="0"/>
              <a:t>One of the peaks at the </a:t>
            </a:r>
            <a:r>
              <a:rPr kumimoji="1" lang="en-US" altLang="ja-JP" dirty="0" err="1" smtClean="0"/>
              <a:t>Chajnantor</a:t>
            </a:r>
            <a:r>
              <a:rPr kumimoji="1" lang="en-US" altLang="ja-JP" dirty="0" smtClean="0"/>
              <a:t> plateau</a:t>
            </a:r>
          </a:p>
          <a:p>
            <a:pPr lvl="1"/>
            <a:r>
              <a:rPr lang="en-US" altLang="ja-JP" dirty="0" smtClean="0"/>
              <a:t>At the northern edge of ALMA concession</a:t>
            </a:r>
          </a:p>
          <a:p>
            <a:pPr lvl="1"/>
            <a:r>
              <a:rPr lang="en-US" altLang="ja-JP" dirty="0"/>
              <a:t>Altitude of </a:t>
            </a:r>
            <a:r>
              <a:rPr lang="en-US" altLang="ja-JP" dirty="0" smtClean="0"/>
              <a:t>5640m (18500ft)</a:t>
            </a:r>
          </a:p>
          <a:p>
            <a:pPr lvl="1"/>
            <a:r>
              <a:rPr lang="ja-JP" altLang="en-US" dirty="0" smtClean="0"/>
              <a:t>南緯</a:t>
            </a:r>
            <a:r>
              <a:rPr lang="en-US" altLang="ja-JP" dirty="0" smtClean="0"/>
              <a:t>20</a:t>
            </a:r>
            <a:r>
              <a:rPr lang="ja-JP" altLang="en-US" dirty="0" smtClean="0"/>
              <a:t>度</a:t>
            </a:r>
            <a:r>
              <a:rPr lang="en-US" altLang="ja-JP" dirty="0" smtClean="0"/>
              <a:t>/</a:t>
            </a:r>
            <a:r>
              <a:rPr lang="ja-JP" altLang="en-US" dirty="0" smtClean="0"/>
              <a:t>西経</a:t>
            </a:r>
            <a:r>
              <a:rPr lang="en-US" altLang="ja-JP" dirty="0" smtClean="0"/>
              <a:t>30</a:t>
            </a:r>
            <a:r>
              <a:rPr lang="ja-JP" altLang="en-US" dirty="0" smtClean="0"/>
              <a:t>度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Co. </a:t>
            </a:r>
            <a:r>
              <a:rPr kumimoji="1" lang="en-US" altLang="ja-JP" dirty="0" err="1" smtClean="0"/>
              <a:t>Chajnantor</a:t>
            </a:r>
            <a:endParaRPr kumimoji="1" lang="ja-JP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429000"/>
            <a:ext cx="5040312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4206" t="25150" r="33887" b="24956"/>
          <a:stretch>
            <a:fillRect/>
          </a:stretch>
        </p:blipFill>
        <p:spPr bwMode="auto">
          <a:xfrm>
            <a:off x="6228183" y="1660810"/>
            <a:ext cx="2462437" cy="24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12" descr="image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6924" y="3868375"/>
            <a:ext cx="2900626" cy="2999889"/>
          </a:xfrm>
          <a:prstGeom prst="rect">
            <a:avLst/>
          </a:prstGeom>
          <a:noFill/>
        </p:spPr>
      </p:pic>
      <p:cxnSp>
        <p:nvCxnSpPr>
          <p:cNvPr id="11" name="直線コネクタ 10"/>
          <p:cNvCxnSpPr/>
          <p:nvPr/>
        </p:nvCxnSpPr>
        <p:spPr>
          <a:xfrm>
            <a:off x="7849770" y="3060285"/>
            <a:ext cx="917780" cy="9280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6084168" y="3060285"/>
            <a:ext cx="1584176" cy="9280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035" y="1196752"/>
            <a:ext cx="7408333" cy="3450696"/>
          </a:xfrm>
        </p:spPr>
        <p:txBody>
          <a:bodyPr/>
          <a:lstStyle/>
          <a:p>
            <a:r>
              <a:rPr lang="en-US" altLang="ja-JP" dirty="0" smtClean="0"/>
              <a:t>Very low water vapor (PWV~0.5mm@25%tile)</a:t>
            </a:r>
          </a:p>
          <a:p>
            <a:r>
              <a:rPr kumimoji="1" lang="en-US" altLang="ja-JP" dirty="0" smtClean="0"/>
              <a:t>High transmittance in the infrared</a:t>
            </a:r>
          </a:p>
          <a:p>
            <a:r>
              <a:rPr lang="en-US" altLang="ja-JP" dirty="0" smtClean="0"/>
              <a:t>Good seeing (~0.7” optical)</a:t>
            </a:r>
          </a:p>
          <a:p>
            <a:r>
              <a:rPr kumimoji="1" lang="en-US" altLang="ja-JP" dirty="0" smtClean="0"/>
              <a:t>Excellent weather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Good Conditions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-44376" y="2852936"/>
            <a:ext cx="9188376" cy="4050165"/>
            <a:chOff x="-78349" y="2578998"/>
            <a:chExt cx="9769649" cy="4306386"/>
          </a:xfrm>
        </p:grpSpPr>
        <p:pic>
          <p:nvPicPr>
            <p:cNvPr id="45" name="Picture 2" descr="D:\miyata\Miyata\論文発表\SPIE2010\TAOyoshii\FIGS_TAO_SPIE2010\trans_ir2_color.em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8"/>
            <a:stretch/>
          </p:blipFill>
          <p:spPr bwMode="auto">
            <a:xfrm>
              <a:off x="636668" y="2578998"/>
              <a:ext cx="7632417" cy="430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正方形/長方形 45"/>
            <p:cNvSpPr/>
            <p:nvPr/>
          </p:nvSpPr>
          <p:spPr>
            <a:xfrm>
              <a:off x="6469316" y="2834201"/>
              <a:ext cx="1368152" cy="10081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480108" y="2827527"/>
              <a:ext cx="2036879" cy="10081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-78349" y="2810361"/>
              <a:ext cx="1421821" cy="981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</a:rPr>
                <a:t>continuous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windows in 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the NIR 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7976320" y="2966384"/>
              <a:ext cx="1714980" cy="687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New windows </a:t>
              </a:r>
            </a:p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at 30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um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0" name="直線矢印コネクタ 49"/>
            <p:cNvCxnSpPr>
              <a:stCxn id="48" idx="3"/>
            </p:cNvCxnSpPr>
            <p:nvPr/>
          </p:nvCxnSpPr>
          <p:spPr>
            <a:xfrm flipV="1">
              <a:off x="1343472" y="3161831"/>
              <a:ext cx="652555" cy="139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>
              <a:stCxn id="49" idx="1"/>
            </p:cNvCxnSpPr>
            <p:nvPr/>
          </p:nvCxnSpPr>
          <p:spPr>
            <a:xfrm flipH="1" flipV="1">
              <a:off x="7356658" y="3231531"/>
              <a:ext cx="619663" cy="78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7022610" y="6489114"/>
              <a:ext cx="194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ATRAN sim</a:t>
              </a:r>
              <a:r>
                <a:rPr lang="en-US" altLang="ja-JP" dirty="0" smtClean="0"/>
                <a:t>ulation</a:t>
              </a:r>
              <a:endParaRPr kumimoji="1" lang="ja-JP" altLang="en-US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02038" y="5949279"/>
              <a:ext cx="896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FF0000"/>
                  </a:solidFill>
                </a:rPr>
                <a:t>PWV=5mm</a:t>
              </a:r>
              <a:endParaRPr kumimoji="1" lang="ja-JP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535352" y="4732191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rgbClr val="00B050"/>
                  </a:solidFill>
                </a:rPr>
                <a:t>PWV=1mm</a:t>
              </a:r>
              <a:endParaRPr kumimoji="1" lang="ja-JP" altLang="en-US" sz="1200" dirty="0">
                <a:solidFill>
                  <a:srgbClr val="00B05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486112" y="3515103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solidFill>
                    <a:schemeClr val="tx2">
                      <a:lumMod val="75000"/>
                    </a:schemeClr>
                  </a:solidFill>
                </a:rPr>
                <a:t>PWV=0.5mm</a:t>
              </a:r>
              <a:endParaRPr kumimoji="1" lang="ja-JP" alt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2019" y="1274448"/>
            <a:ext cx="7408333" cy="3450696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A pathfinder telescope</a:t>
            </a:r>
            <a:endParaRPr lang="en-US" altLang="ja-JP" sz="2400" dirty="0" smtClean="0"/>
          </a:p>
          <a:p>
            <a:pPr lvl="1"/>
            <a:r>
              <a:rPr lang="en-US" altLang="ja-JP" sz="2000" dirty="0"/>
              <a:t>RC </a:t>
            </a:r>
            <a:r>
              <a:rPr lang="en-US" altLang="ja-JP" sz="2000" dirty="0" err="1"/>
              <a:t>Cassegrain</a:t>
            </a:r>
            <a:r>
              <a:rPr lang="en-US" altLang="ja-JP" sz="2000" dirty="0"/>
              <a:t> telescope</a:t>
            </a:r>
          </a:p>
          <a:p>
            <a:pPr lvl="1"/>
            <a:r>
              <a:rPr lang="en-US" altLang="ja-JP" sz="2000" dirty="0" smtClean="0"/>
              <a:t>Focal </a:t>
            </a:r>
            <a:r>
              <a:rPr lang="en-US" altLang="ja-JP" sz="2000" dirty="0"/>
              <a:t>ratio F/12.0</a:t>
            </a:r>
          </a:p>
          <a:p>
            <a:pPr lvl="1"/>
            <a:r>
              <a:rPr lang="en-US" altLang="ja-JP" sz="2000" dirty="0" smtClean="0"/>
              <a:t>FOV </a:t>
            </a:r>
            <a:r>
              <a:rPr lang="el-GR" altLang="ja-JP" sz="2000" dirty="0"/>
              <a:t>φ10 </a:t>
            </a:r>
            <a:r>
              <a:rPr lang="en-US" altLang="ja-JP" sz="2000" dirty="0" err="1"/>
              <a:t>arcmin</a:t>
            </a:r>
            <a:endParaRPr lang="en-US" altLang="ja-JP" sz="2000" dirty="0"/>
          </a:p>
          <a:p>
            <a:pPr lvl="1"/>
            <a:r>
              <a:rPr lang="en-US" altLang="ja-JP" sz="2000" dirty="0" smtClean="0"/>
              <a:t>Two </a:t>
            </a:r>
            <a:r>
              <a:rPr lang="en-US" altLang="ja-JP" sz="2000" dirty="0"/>
              <a:t>facility </a:t>
            </a:r>
            <a:r>
              <a:rPr lang="en-US" altLang="ja-JP" sz="2000" dirty="0" smtClean="0"/>
              <a:t>instruments</a:t>
            </a:r>
          </a:p>
          <a:p>
            <a:pPr lvl="2"/>
            <a:r>
              <a:rPr lang="en-US" altLang="ja-JP" sz="1800" dirty="0" smtClean="0"/>
              <a:t>near-infrared </a:t>
            </a:r>
            <a:r>
              <a:rPr lang="en-US" altLang="ja-JP" sz="1800" dirty="0"/>
              <a:t>camera </a:t>
            </a:r>
            <a:r>
              <a:rPr lang="en-US" altLang="ja-JP" sz="1800" dirty="0" smtClean="0"/>
              <a:t>ANIR</a:t>
            </a:r>
          </a:p>
          <a:p>
            <a:pPr lvl="2"/>
            <a:r>
              <a:rPr lang="en-US" altLang="ja-JP" sz="1800" dirty="0" smtClean="0"/>
              <a:t>mid-infrared </a:t>
            </a:r>
            <a:r>
              <a:rPr lang="en-US" altLang="ja-JP" sz="1800" dirty="0"/>
              <a:t>camera MAX38</a:t>
            </a:r>
          </a:p>
          <a:p>
            <a:pPr marL="0" indent="0">
              <a:buNone/>
            </a:pPr>
            <a:r>
              <a:rPr kumimoji="1" lang="en-US" altLang="ja-JP" sz="2400" dirty="0" smtClean="0"/>
              <a:t>  Installed at the summit in 2009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Existing Facility : </a:t>
            </a:r>
            <a:r>
              <a:rPr kumimoji="1" lang="en-US" altLang="ja-JP" dirty="0" err="1" smtClean="0"/>
              <a:t>miniTAO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1</a:t>
            </a:r>
            <a:r>
              <a:rPr kumimoji="1" lang="en-US" altLang="ja-JP" dirty="0" smtClean="0"/>
              <a:t>.0m</a:t>
            </a:r>
            <a:endParaRPr kumimoji="1" lang="ja-JP" altLang="en-US" dirty="0"/>
          </a:p>
        </p:txBody>
      </p:sp>
      <p:pic>
        <p:nvPicPr>
          <p:cNvPr id="4" name="Picture 5" descr="P10101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590" y="1484784"/>
            <a:ext cx="4028921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46028"/>
            <a:ext cx="4682067" cy="261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8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Now Seen in Google Earth, 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/>
          <a:stretch/>
        </p:blipFill>
        <p:spPr bwMode="auto">
          <a:xfrm>
            <a:off x="-3464" y="1298448"/>
            <a:ext cx="9144000" cy="5559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 Wikipedia,</a:t>
            </a:r>
            <a:endParaRPr kumimoji="1" lang="ja-JP" alt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7"/>
          <a:stretch/>
        </p:blipFill>
        <p:spPr bwMode="auto">
          <a:xfrm>
            <a:off x="611560" y="1772817"/>
            <a:ext cx="7992888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971600" y="1268760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smtClean="0"/>
              <a:t>en.wikipedia.org/wiki/List_of_highest_astronomical_observatories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685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856984" cy="1252728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… and </a:t>
            </a:r>
            <a:r>
              <a:rPr lang="en-US" altLang="ja-JP" sz="3600" dirty="0"/>
              <a:t>Certified as</a:t>
            </a:r>
            <a:r>
              <a:rPr kumimoji="1" lang="en-US" altLang="ja-JP" sz="3600" dirty="0" smtClean="0"/>
              <a:t> Guinness World Record</a:t>
            </a:r>
            <a:endParaRPr kumimoji="1" lang="ja-JP" altLang="en-US" sz="3600" dirty="0"/>
          </a:p>
        </p:txBody>
      </p:sp>
      <p:pic>
        <p:nvPicPr>
          <p:cNvPr id="1026" name="Picture 2" descr="C:\Users\motohara\Desktop\111019spicaws\ギネスブック認定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5049" r="10905" b="6689"/>
          <a:stretch/>
        </p:blipFill>
        <p:spPr bwMode="auto">
          <a:xfrm>
            <a:off x="2771800" y="936841"/>
            <a:ext cx="3888431" cy="594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Instrumentation for TAO 6.5m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67544" y="1922520"/>
            <a:ext cx="7408333" cy="3450696"/>
          </a:xfrm>
        </p:spPr>
        <p:txBody>
          <a:bodyPr/>
          <a:lstStyle/>
          <a:p>
            <a:r>
              <a:rPr lang="en-US" altLang="ja-JP" dirty="0" smtClean="0"/>
              <a:t>Two Instruments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NIR MOS spectrograph/Imager (SWIMS)</a:t>
            </a:r>
          </a:p>
          <a:p>
            <a:pPr lvl="1"/>
            <a:r>
              <a:rPr kumimoji="1" lang="en-US" altLang="ja-JP" dirty="0" smtClean="0"/>
              <a:t>MIR Imager/Spectrograph (MIMIZUKU)</a:t>
            </a:r>
            <a:endParaRPr lang="en-US" altLang="ja-JP" dirty="0"/>
          </a:p>
          <a:p>
            <a:r>
              <a:rPr kumimoji="1" lang="ja-JP" altLang="en-US" dirty="0" smtClean="0"/>
              <a:t>２００９年度補正予算で製作費用が措置された。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（</a:t>
            </a:r>
            <a:r>
              <a:rPr lang="ja-JP" altLang="en-US" dirty="0"/>
              <a:t>～</a:t>
            </a:r>
            <a:r>
              <a:rPr lang="ja-JP" altLang="en-US" dirty="0" smtClean="0"/>
              <a:t>２０１０年度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11" b="93418" l="20893" r="69881"/>
                    </a14:imgEffect>
                  </a14:imgLayer>
                </a14:imgProps>
              </a:ext>
            </a:extLst>
          </a:blip>
          <a:srcRect l="20495" t="9275" r="30499" b="6550"/>
          <a:stretch>
            <a:fillRect/>
          </a:stretch>
        </p:blipFill>
        <p:spPr bwMode="auto">
          <a:xfrm>
            <a:off x="4932040" y="4045134"/>
            <a:ext cx="2659683" cy="276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sanjo\Motohara\Presentations\110414florida-danwakai\SWIMS_2011030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16264" r="17736" b="7409"/>
          <a:stretch/>
        </p:blipFill>
        <p:spPr bwMode="auto">
          <a:xfrm>
            <a:off x="1547664" y="4142230"/>
            <a:ext cx="2468880" cy="267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846</TotalTime>
  <Words>1146</Words>
  <Application>Microsoft Office PowerPoint</Application>
  <PresentationFormat>画面に合わせる (4:3)</PresentationFormat>
  <Paragraphs>353</Paragraphs>
  <Slides>26</Slides>
  <Notes>26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ウェーブ</vt:lpstr>
      <vt:lpstr>TAO観測装置の作られ方</vt:lpstr>
      <vt:lpstr>TAO Project</vt:lpstr>
      <vt:lpstr>Co. Chajnantor</vt:lpstr>
      <vt:lpstr>Good Conditions</vt:lpstr>
      <vt:lpstr>Existing Facility : miniTAO 1.0m</vt:lpstr>
      <vt:lpstr>Now Seen in Google Earth, </vt:lpstr>
      <vt:lpstr>in Wikipedia,</vt:lpstr>
      <vt:lpstr>… and Certified as Guinness World Record</vt:lpstr>
      <vt:lpstr>Instrumentation for TAO 6.5m</vt:lpstr>
      <vt:lpstr>NIR Camera : SWIMS</vt:lpstr>
      <vt:lpstr>SWIMS Optics</vt:lpstr>
      <vt:lpstr>PowerPoint プレゼンテーション</vt:lpstr>
      <vt:lpstr>SWIMSの作り方</vt:lpstr>
      <vt:lpstr>SWIMSの作り方</vt:lpstr>
      <vt:lpstr>SWIMSのポイント</vt:lpstr>
      <vt:lpstr>光学設計</vt:lpstr>
      <vt:lpstr>NBFホイール</vt:lpstr>
      <vt:lpstr>二重ウィンドウ</vt:lpstr>
      <vt:lpstr>MOSユニット</vt:lpstr>
      <vt:lpstr>インターフェース</vt:lpstr>
      <vt:lpstr>MIR Camera : MIMIZUKU</vt:lpstr>
      <vt:lpstr>Accurate Photometry in MIR</vt:lpstr>
      <vt:lpstr>MIMIZUKUの作り方</vt:lpstr>
      <vt:lpstr>PowerPoint プレゼンテーション</vt:lpstr>
      <vt:lpstr>TAOの装置開発の指針</vt:lpstr>
      <vt:lpstr>Schedule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SPICAとTAO</dc:title>
  <dc:creator>motohara</dc:creator>
  <cp:lastModifiedBy>motohara</cp:lastModifiedBy>
  <cp:revision>240</cp:revision>
  <dcterms:created xsi:type="dcterms:W3CDTF">2011-10-09T19:12:56Z</dcterms:created>
  <dcterms:modified xsi:type="dcterms:W3CDTF">2012-02-22T02:50:13Z</dcterms:modified>
</cp:coreProperties>
</file>