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7"/>
  </p:handout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6" r:id="rId22"/>
    <p:sldId id="274" r:id="rId23"/>
    <p:sldId id="275" r:id="rId24"/>
    <p:sldId id="277" r:id="rId25"/>
    <p:sldId id="278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C09C0-6A1C-4F70-BE92-E95B449C6245}" type="datetimeFigureOut">
              <a:rPr kumimoji="1" lang="ja-JP" altLang="en-US" smtClean="0"/>
              <a:t>2013/6/11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62906-4EBD-482C-9CF8-FB608E493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52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4400" dirty="0" smtClean="0">
                <a:ea typeface="HGS行書体" pitchFamily="66" charset="-128"/>
              </a:rPr>
              <a:t>NIR </a:t>
            </a:r>
            <a:r>
              <a:rPr lang="en-US" altLang="ja-JP" sz="4400" dirty="0" smtClean="0">
                <a:ea typeface="HGS行書体" pitchFamily="66" charset="-128"/>
              </a:rPr>
              <a:t>Instrument for GLAO</a:t>
            </a:r>
            <a:endParaRPr kumimoji="1" lang="ja-JP" altLang="en-US" sz="4400" dirty="0">
              <a:ea typeface="HGS行書体" pitchFamily="66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858000" cy="1752600"/>
          </a:xfrm>
        </p:spPr>
        <p:txBody>
          <a:bodyPr/>
          <a:lstStyle/>
          <a:p>
            <a:r>
              <a:rPr kumimoji="1" lang="en-US" altLang="ja-JP" dirty="0" smtClean="0"/>
              <a:t>Takashi Hattori, </a:t>
            </a:r>
            <a:r>
              <a:rPr lang="en-US" altLang="ja-JP" dirty="0" smtClean="0"/>
              <a:t>Iwata </a:t>
            </a:r>
            <a:r>
              <a:rPr lang="en-US" altLang="ja-JP" dirty="0" err="1" smtClean="0"/>
              <a:t>Ikuru</a:t>
            </a:r>
            <a:r>
              <a:rPr lang="en-US" altLang="ja-JP" dirty="0" smtClean="0"/>
              <a:t> (Subaru Telescope)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66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(1) Wide </a:t>
            </a:r>
            <a:r>
              <a:rPr kumimoji="1" lang="en-US" altLang="ja-JP" dirty="0" smtClean="0"/>
              <a:t>Field NIR Imager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514472"/>
            <a:ext cx="8586788" cy="4876800"/>
          </a:xfrm>
        </p:spPr>
        <p:txBody>
          <a:bodyPr/>
          <a:lstStyle/>
          <a:p>
            <a:r>
              <a:rPr kumimoji="1" lang="en-US" altLang="ja-JP" sz="2800" dirty="0" smtClean="0"/>
              <a:t>conceptual study by Dr. John </a:t>
            </a:r>
            <a:r>
              <a:rPr kumimoji="1" lang="en-US" altLang="ja-JP" sz="2800" dirty="0" err="1" smtClean="0"/>
              <a:t>Pazder</a:t>
            </a:r>
            <a:r>
              <a:rPr kumimoji="1" lang="en-US" altLang="ja-JP" sz="2800" dirty="0" smtClean="0"/>
              <a:t> (HIA)</a:t>
            </a:r>
          </a:p>
          <a:p>
            <a:r>
              <a:rPr lang="en-US" altLang="ja-JP" sz="2800" dirty="0" smtClean="0"/>
              <a:t>concentric corrector + 4-barrel imaging </a:t>
            </a:r>
            <a:r>
              <a:rPr lang="en-US" altLang="ja-JP" sz="2800" dirty="0" smtClean="0"/>
              <a:t>system</a:t>
            </a:r>
            <a:endParaRPr lang="en-US" altLang="ja-JP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4" y="2971855"/>
            <a:ext cx="8558207" cy="3129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72350" y="6157914"/>
            <a:ext cx="175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Pazder</a:t>
            </a:r>
            <a:r>
              <a:rPr kumimoji="1" lang="en-US" altLang="ja-JP" dirty="0" smtClean="0"/>
              <a:t>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68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(1) Wide </a:t>
            </a:r>
            <a:r>
              <a:rPr kumimoji="1" lang="en-US" altLang="ja-JP" dirty="0" smtClean="0"/>
              <a:t>Field NIR Imager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168"/>
            <a:ext cx="8229600" cy="48768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concentric corrector</a:t>
            </a:r>
          </a:p>
          <a:p>
            <a:pPr lvl="1"/>
            <a:r>
              <a:rPr lang="en-US" altLang="ja-JP" sz="2400" dirty="0" smtClean="0"/>
              <a:t>universal GLAO focus station (22’.8 </a:t>
            </a:r>
            <a:r>
              <a:rPr lang="en-US" altLang="ja-JP" sz="2400" dirty="0" err="1" smtClean="0"/>
              <a:t>FoV</a:t>
            </a:r>
            <a:r>
              <a:rPr lang="en-US" altLang="ja-JP" sz="2400" dirty="0" smtClean="0"/>
              <a:t>)</a:t>
            </a:r>
          </a:p>
          <a:p>
            <a:pPr lvl="1"/>
            <a:r>
              <a:rPr kumimoji="1" lang="en-US" altLang="ja-JP" sz="2400" dirty="0" smtClean="0"/>
              <a:t>image quality &lt; 66mas at the telescope </a:t>
            </a:r>
            <a:r>
              <a:rPr kumimoji="1" lang="en-US" altLang="ja-JP" sz="2400" dirty="0" smtClean="0"/>
              <a:t>focus</a:t>
            </a:r>
          </a:p>
          <a:p>
            <a:r>
              <a:rPr lang="en-US" altLang="ja-JP" b="1" u="sng" dirty="0" smtClean="0"/>
              <a:t>require significant modification to the telescope</a:t>
            </a:r>
            <a:endParaRPr kumimoji="1" lang="ja-JP" alt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8" y="3295653"/>
            <a:ext cx="4157663" cy="3119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8" y="3209927"/>
            <a:ext cx="4334061" cy="3219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198" y="6443674"/>
            <a:ext cx="175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Pazder</a:t>
            </a:r>
            <a:r>
              <a:rPr kumimoji="1" lang="en-US" altLang="ja-JP" dirty="0" smtClean="0"/>
              <a:t>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04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(1) Wide </a:t>
            </a:r>
            <a:r>
              <a:rPr kumimoji="1" lang="en-US" altLang="ja-JP" dirty="0" smtClean="0"/>
              <a:t>Field NIR Imager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2475" cy="48768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imaging </a:t>
            </a:r>
            <a:r>
              <a:rPr kumimoji="1" lang="en-US" altLang="ja-JP" sz="2800" dirty="0" smtClean="0"/>
              <a:t>system</a:t>
            </a:r>
          </a:p>
          <a:p>
            <a:pPr lvl="1"/>
            <a:r>
              <a:rPr kumimoji="1" lang="en-US" altLang="ja-JP" sz="2400" dirty="0" smtClean="0"/>
              <a:t>each camera covers 6’.8x6’.8</a:t>
            </a:r>
          </a:p>
          <a:p>
            <a:pPr lvl="2"/>
            <a:r>
              <a:rPr kumimoji="1" lang="en-US" altLang="ja-JP" sz="2200" dirty="0" smtClean="0"/>
              <a:t>0”.1 sampling with one H4RG-15</a:t>
            </a:r>
            <a:endParaRPr kumimoji="1" lang="en-US" altLang="ja-JP" sz="2200" dirty="0" smtClean="0"/>
          </a:p>
          <a:p>
            <a:pPr lvl="1"/>
            <a:r>
              <a:rPr lang="en-US" altLang="ja-JP" sz="2400" dirty="0" smtClean="0"/>
              <a:t>image quality at the detector</a:t>
            </a:r>
          </a:p>
          <a:p>
            <a:pPr marL="274320" lvl="1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&lt; 1pixel (except at the outer corner, </a:t>
            </a:r>
            <a:r>
              <a:rPr lang="en-US" altLang="ja-JP" sz="2400" dirty="0" err="1" smtClean="0"/>
              <a:t>rms</a:t>
            </a:r>
            <a:r>
              <a:rPr lang="en-US" altLang="ja-JP" sz="2400" dirty="0" smtClean="0"/>
              <a:t> diameter~16μm)</a:t>
            </a:r>
          </a:p>
          <a:p>
            <a:pPr lvl="1"/>
            <a:endParaRPr kumimoji="1" lang="ja-JP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889"/>
            <a:ext cx="5793208" cy="2168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44" y="3831800"/>
            <a:ext cx="3340480" cy="2506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8049" y="6446410"/>
            <a:ext cx="175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Pazder</a:t>
            </a:r>
            <a:r>
              <a:rPr kumimoji="1" lang="en-US" altLang="ja-JP" dirty="0" smtClean="0"/>
              <a:t>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61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(1) Wide </a:t>
            </a:r>
            <a:r>
              <a:rPr kumimoji="1" lang="en-US" altLang="ja-JP" dirty="0" smtClean="0"/>
              <a:t>Field NIR Imager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2475" cy="4876800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specifications</a:t>
            </a:r>
            <a:endParaRPr lang="en-US" altLang="ja-JP" sz="2400" dirty="0" smtClean="0"/>
          </a:p>
          <a:p>
            <a:pPr lvl="1"/>
            <a:endParaRPr kumimoji="1" lang="ja-JP" alt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49797"/>
              </p:ext>
            </p:extLst>
          </p:nvPr>
        </p:nvGraphicFramePr>
        <p:xfrm>
          <a:off x="781048" y="2397120"/>
          <a:ext cx="7591428" cy="30863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95714"/>
                <a:gridCol w="3795714"/>
              </a:tblGrid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Wavelength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0.8-2.5μm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Pixel</a:t>
                      </a:r>
                      <a:r>
                        <a:rPr kumimoji="1" lang="en-US" altLang="ja-JP" sz="2800" b="0" baseline="0" dirty="0" smtClean="0"/>
                        <a:t> Scale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0”.1 / pixel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err="1" smtClean="0"/>
                        <a:t>FoV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6’.8x6’.8x4 (185</a:t>
                      </a:r>
                      <a:r>
                        <a:rPr kumimoji="1" lang="ja-JP" altLang="en-US" sz="2800" b="0" dirty="0" smtClean="0"/>
                        <a:t>□</a:t>
                      </a:r>
                      <a:r>
                        <a:rPr kumimoji="1" lang="en-US" altLang="ja-JP" sz="2800" b="0" dirty="0" smtClean="0"/>
                        <a:t>’)</a:t>
                      </a:r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Detectors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H4RG x 4</a:t>
                      </a:r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Filters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Broad + </a:t>
                      </a:r>
                      <a:r>
                        <a:rPr kumimoji="1" lang="en-US" altLang="ja-JP" sz="2800" b="0" dirty="0" smtClean="0"/>
                        <a:t>Narrow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(2) Wide </a:t>
            </a:r>
            <a:r>
              <a:rPr kumimoji="1" lang="en-US" altLang="ja-JP" dirty="0" smtClean="0"/>
              <a:t>Field NIR Imager and MOS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600200"/>
            <a:ext cx="8529638" cy="4876800"/>
          </a:xfrm>
        </p:spPr>
        <p:txBody>
          <a:bodyPr/>
          <a:lstStyle/>
          <a:p>
            <a:r>
              <a:rPr lang="en-US" altLang="ja-JP" sz="2800" dirty="0"/>
              <a:t>optical </a:t>
            </a:r>
            <a:r>
              <a:rPr lang="en-US" altLang="ja-JP" sz="2800" dirty="0" smtClean="0"/>
              <a:t>designs </a:t>
            </a:r>
            <a:r>
              <a:rPr lang="en-US" altLang="ja-JP" sz="2800" dirty="0"/>
              <a:t>by </a:t>
            </a:r>
            <a:r>
              <a:rPr lang="en-US" altLang="ja-JP" sz="2800" dirty="0" err="1"/>
              <a:t>OptCraft</a:t>
            </a:r>
            <a:endParaRPr lang="en-US" altLang="ja-JP" sz="2800" dirty="0"/>
          </a:p>
          <a:p>
            <a:pPr lvl="1"/>
            <a:r>
              <a:rPr lang="en-US" altLang="ja-JP" sz="2400" dirty="0"/>
              <a:t>with/without </a:t>
            </a:r>
            <a:r>
              <a:rPr lang="en-US" altLang="ja-JP" sz="2400" dirty="0" err="1"/>
              <a:t>FoV</a:t>
            </a:r>
            <a:r>
              <a:rPr lang="en-US" altLang="ja-JP" sz="2400" dirty="0"/>
              <a:t> splitting</a:t>
            </a:r>
          </a:p>
          <a:p>
            <a:pPr lvl="1"/>
            <a:r>
              <a:rPr lang="en-US" altLang="ja-JP" sz="2400" dirty="0"/>
              <a:t>with/without change in M2 parameters (and M1 </a:t>
            </a:r>
            <a:r>
              <a:rPr lang="en-US" altLang="ja-JP" sz="2400" dirty="0" smtClean="0"/>
              <a:t>deformation)</a:t>
            </a:r>
            <a:endParaRPr lang="ja-JP" altLang="en-US" sz="2400" dirty="0"/>
          </a:p>
          <a:p>
            <a:pPr lvl="1"/>
            <a:r>
              <a:rPr lang="en-US" altLang="ja-JP" sz="2400" dirty="0" smtClean="0"/>
              <a:t>optical components (CaF2) &lt; 400mm</a:t>
            </a:r>
          </a:p>
          <a:p>
            <a:pPr lvl="1"/>
            <a:r>
              <a:rPr lang="en-US" altLang="ja-JP" sz="2400" dirty="0" smtClean="0"/>
              <a:t>image quality &lt; 0”.15 in 0.8-2.5μm (goal)</a:t>
            </a:r>
          </a:p>
          <a:p>
            <a:pPr lvl="1"/>
            <a:r>
              <a:rPr kumimoji="1" lang="en-US" altLang="ja-JP" sz="2400" dirty="0" smtClean="0"/>
              <a:t>flat focal plane for MOS</a:t>
            </a:r>
          </a:p>
          <a:p>
            <a:r>
              <a:rPr lang="en-US" altLang="ja-JP" sz="2800" dirty="0" smtClean="0"/>
              <a:t>MOS mask </a:t>
            </a:r>
            <a:r>
              <a:rPr lang="en-US" altLang="ja-JP" sz="2800" dirty="0" smtClean="0"/>
              <a:t>exchanger, narrow-band filter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need </a:t>
            </a:r>
            <a:r>
              <a:rPr lang="en-US" altLang="ja-JP" sz="2400" dirty="0" smtClean="0"/>
              <a:t>studies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7158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(2) Wide </a:t>
            </a:r>
            <a:r>
              <a:rPr kumimoji="1" lang="en-US" altLang="ja-JP" dirty="0" smtClean="0"/>
              <a:t>Field NIR Imager and MOS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single </a:t>
            </a:r>
            <a:r>
              <a:rPr kumimoji="1" lang="en-US" altLang="ja-JP" dirty="0" err="1" smtClean="0"/>
              <a:t>FoV</a:t>
            </a:r>
            <a:r>
              <a:rPr kumimoji="1" lang="en-US" altLang="ja-JP" dirty="0" smtClean="0"/>
              <a:t>, no-change to M2 parameters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88" y="2028746"/>
            <a:ext cx="7329429" cy="4514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3" y="5429255"/>
            <a:ext cx="2657477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err="1" smtClean="0">
                <a:solidFill>
                  <a:srgbClr val="002060"/>
                </a:solidFill>
              </a:rPr>
              <a:t>FoV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3600" i="1" dirty="0" smtClean="0">
                <a:solidFill>
                  <a:srgbClr val="002060"/>
                </a:solidFill>
              </a:rPr>
              <a:t>Φ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12</a:t>
            </a:r>
            <a:r>
              <a:rPr kumimoji="1" lang="en-US" altLang="ja-JP" sz="3600" dirty="0" smtClean="0">
                <a:solidFill>
                  <a:srgbClr val="002060"/>
                </a:solidFill>
              </a:rPr>
              <a:t>’.6</a:t>
            </a:r>
            <a:endParaRPr kumimoji="1" lang="ja-JP" alt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3782" y="6400831"/>
            <a:ext cx="192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OptCraft</a:t>
            </a:r>
            <a:r>
              <a:rPr kumimoji="1" lang="en-US" altLang="ja-JP" dirty="0" smtClean="0"/>
              <a:t> (2012)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801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(2) Wide </a:t>
            </a:r>
            <a:r>
              <a:rPr kumimoji="1" lang="en-US" altLang="ja-JP" dirty="0" smtClean="0"/>
              <a:t>Field NIR Imager and MOS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615"/>
            <a:ext cx="8229600" cy="4876800"/>
          </a:xfrm>
        </p:spPr>
        <p:txBody>
          <a:bodyPr/>
          <a:lstStyle/>
          <a:p>
            <a:r>
              <a:rPr kumimoji="1" lang="en-US" altLang="ja-JP" dirty="0" smtClean="0"/>
              <a:t>single </a:t>
            </a:r>
            <a:r>
              <a:rPr kumimoji="1" lang="en-US" altLang="ja-JP" dirty="0" err="1" smtClean="0"/>
              <a:t>FoV</a:t>
            </a:r>
            <a:r>
              <a:rPr kumimoji="1" lang="en-US" altLang="ja-JP" dirty="0" smtClean="0"/>
              <a:t>, no-change to M2 parameters (imaging)</a:t>
            </a:r>
          </a:p>
          <a:p>
            <a:pPr lvl="1"/>
            <a:r>
              <a:rPr kumimoji="1" lang="en-US" altLang="ja-JP" dirty="0" smtClean="0"/>
              <a:t>image quality &lt;0”.15 </a:t>
            </a:r>
            <a:r>
              <a:rPr kumimoji="1" lang="en-US" altLang="ja-JP" dirty="0" err="1" smtClean="0"/>
              <a:t>rms</a:t>
            </a:r>
            <a:r>
              <a:rPr kumimoji="1" lang="en-US" altLang="ja-JP" dirty="0" smtClean="0"/>
              <a:t> except for 800-</a:t>
            </a:r>
            <a:r>
              <a:rPr lang="en-US" altLang="ja-JP" dirty="0" smtClean="0"/>
              <a:t>900nm (&lt;0”.18) </a:t>
            </a:r>
            <a:endParaRPr kumimoji="1" lang="ja-JP" alt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86637" y="2686050"/>
            <a:ext cx="0" cy="64293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86651" y="2614595"/>
            <a:ext cx="121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100μm</a:t>
            </a:r>
          </a:p>
          <a:p>
            <a:r>
              <a:rPr kumimoji="1" lang="en-US" altLang="ja-JP" sz="2400" dirty="0" smtClean="0"/>
              <a:t>=0”.53</a:t>
            </a:r>
            <a:endParaRPr kumimoji="1" lang="ja-JP" alt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2357435"/>
            <a:ext cx="7072313" cy="4429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29473" y="6357967"/>
            <a:ext cx="192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OptCraft</a:t>
            </a:r>
            <a:r>
              <a:rPr kumimoji="1" lang="en-US" altLang="ja-JP" dirty="0" smtClean="0"/>
              <a:t> (2012)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7634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(2) Wide </a:t>
            </a:r>
            <a:r>
              <a:rPr kumimoji="1" lang="en-US" altLang="ja-JP" dirty="0" smtClean="0"/>
              <a:t>Field NIR Imager and MOS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specifications under </a:t>
            </a:r>
            <a:r>
              <a:rPr kumimoji="1" lang="en-US" altLang="ja-JP" sz="2800" dirty="0" smtClean="0"/>
              <a:t>consideration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650489"/>
              </p:ext>
            </p:extLst>
          </p:nvPr>
        </p:nvGraphicFramePr>
        <p:xfrm>
          <a:off x="781048" y="2397120"/>
          <a:ext cx="7591428" cy="37036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95714"/>
                <a:gridCol w="3795714"/>
              </a:tblGrid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Wavelength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0.8-2.5μm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Pixel</a:t>
                      </a:r>
                      <a:r>
                        <a:rPr kumimoji="1" lang="en-US" altLang="ja-JP" sz="2800" b="0" baseline="0" dirty="0" smtClean="0"/>
                        <a:t> Scale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0”.06 – 0”.1 / pixel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Detectors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H4RG x 4</a:t>
                      </a:r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Filters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Broad + Narrow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MOS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Multi Slit Mask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Dispersion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R=2000-3000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48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(2) Wide </a:t>
            </a:r>
            <a:r>
              <a:rPr kumimoji="1" lang="en-US" altLang="ja-JP" dirty="0" smtClean="0"/>
              <a:t>Field NIR Imager and MOS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spatial sampling and </a:t>
            </a:r>
            <a:r>
              <a:rPr kumimoji="1" lang="en-US" altLang="ja-JP" sz="2800" dirty="0" err="1" smtClean="0"/>
              <a:t>FoV</a:t>
            </a:r>
            <a:endParaRPr kumimoji="1" lang="ja-JP" alt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25628"/>
              </p:ext>
            </p:extLst>
          </p:nvPr>
        </p:nvGraphicFramePr>
        <p:xfrm>
          <a:off x="852484" y="2379659"/>
          <a:ext cx="7462840" cy="370681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31420"/>
                <a:gridCol w="3731420"/>
              </a:tblGrid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Pixel Scale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 smtClean="0"/>
                        <a:t>FoV</a:t>
                      </a:r>
                      <a:r>
                        <a:rPr kumimoji="1" lang="en-US" altLang="ja-JP" sz="2800" dirty="0" smtClean="0"/>
                        <a:t> for 4 H4RGs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0.06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8’.19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0.07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9’.56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0.08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10’.92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0.09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12’.29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0.10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13’.65</a:t>
                      </a:r>
                      <a:endParaRPr kumimoji="1" lang="ja-JP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47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" y="1600200"/>
            <a:ext cx="8701087" cy="4876800"/>
          </a:xfrm>
        </p:spPr>
        <p:txBody>
          <a:bodyPr/>
          <a:lstStyle/>
          <a:p>
            <a:r>
              <a:rPr kumimoji="1" lang="en-US" altLang="ja-JP" sz="2800" dirty="0" smtClean="0"/>
              <a:t>A case with </a:t>
            </a:r>
            <a:r>
              <a:rPr kumimoji="1" lang="en-US" altLang="ja-JP" sz="2800" dirty="0" err="1" smtClean="0"/>
              <a:t>FoV</a:t>
            </a:r>
            <a:r>
              <a:rPr kumimoji="1" lang="en-US" altLang="ja-JP" sz="2800" dirty="0" smtClean="0"/>
              <a:t> splitting</a:t>
            </a:r>
          </a:p>
          <a:p>
            <a:pPr marL="457200" lvl="2"/>
            <a:r>
              <a:rPr lang="en-US" altLang="ja-JP" sz="2400" b="1" u="sng" dirty="0" smtClean="0"/>
              <a:t>require</a:t>
            </a:r>
            <a:r>
              <a:rPr lang="en-US" altLang="ja-JP" sz="2400" b="1" u="sng" dirty="0" smtClean="0"/>
              <a:t> </a:t>
            </a:r>
            <a:r>
              <a:rPr lang="en-US" altLang="ja-JP" sz="2400" b="1" u="sng" dirty="0" smtClean="0"/>
              <a:t>significant </a:t>
            </a:r>
            <a:r>
              <a:rPr lang="en-US" altLang="ja-JP" sz="2400" b="1" u="sng" dirty="0"/>
              <a:t>modifications to the </a:t>
            </a:r>
            <a:r>
              <a:rPr lang="en-US" altLang="ja-JP" sz="2400" b="1" u="sng" dirty="0" smtClean="0"/>
              <a:t>telescope</a:t>
            </a:r>
            <a:endParaRPr lang="en-US" altLang="ja-JP" sz="2400" b="1" u="sng" dirty="0"/>
          </a:p>
          <a:p>
            <a:endParaRPr kumimoji="1" lang="en-US" altLang="ja-JP" sz="2800" dirty="0" smtClean="0"/>
          </a:p>
          <a:p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(2) Wide </a:t>
            </a:r>
            <a:r>
              <a:rPr kumimoji="1" lang="en-US" altLang="ja-JP" dirty="0" smtClean="0"/>
              <a:t>Field NIR Imager and MOS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494600"/>
            <a:ext cx="6520007" cy="423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99" y="2496457"/>
            <a:ext cx="6525183" cy="4238171"/>
          </a:xfrm>
          <a:prstGeom prst="rect">
            <a:avLst/>
          </a:prstGeom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1498594" y="2886087"/>
            <a:ext cx="2244725" cy="757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r>
              <a:rPr lang="en-US" altLang="ja-JP" sz="2400" dirty="0">
                <a:solidFill>
                  <a:srgbClr val="2040C8"/>
                </a:solidFill>
                <a:latin typeface="Gill Sans" charset="0"/>
                <a:ea typeface="ＭＳ Ｐゴシック" charset="-128"/>
                <a:sym typeface="Gill Sans" charset="0"/>
              </a:rPr>
              <a:t>AO Guide Star</a:t>
            </a:r>
          </a:p>
          <a:p>
            <a:r>
              <a:rPr lang="en-US" altLang="ja-JP" sz="2400" dirty="0">
                <a:solidFill>
                  <a:srgbClr val="2040C8"/>
                </a:solidFill>
                <a:latin typeface="Gill Sans" charset="0"/>
                <a:ea typeface="ＭＳ Ｐゴシック" charset="-128"/>
                <a:sym typeface="Gill Sans" charset="0"/>
              </a:rPr>
              <a:t>pick-off area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2105038" y="5487991"/>
            <a:ext cx="12255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r>
              <a:rPr lang="en-US" altLang="ja-JP" sz="2400" dirty="0">
                <a:solidFill>
                  <a:schemeClr val="tx1"/>
                </a:solidFill>
                <a:latin typeface="Gill Sans" charset="0"/>
                <a:ea typeface="ＭＳ Ｐゴシック" charset="-128"/>
                <a:sym typeface="Gill Sans" charset="0"/>
              </a:rPr>
              <a:t>4 H4RG</a:t>
            </a:r>
          </a:p>
          <a:p>
            <a:r>
              <a:rPr lang="en-US" altLang="ja-JP" sz="2400" dirty="0">
                <a:solidFill>
                  <a:schemeClr val="tx1"/>
                </a:solidFill>
                <a:latin typeface="Gill Sans" charset="0"/>
                <a:ea typeface="ＭＳ Ｐゴシック" charset="-128"/>
                <a:sym typeface="Gill Sans" charset="0"/>
              </a:rPr>
              <a:t>0.06”/pix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3257569" y="5600703"/>
            <a:ext cx="900112" cy="3286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ヒラギノ角ゴ Pro W3" charset="0"/>
                <a:ea typeface="ヒラギノ角ゴ Pro W3" charset="0"/>
                <a:cs typeface="ヒラギノ角ゴ Pro W3" charset="0"/>
                <a:sym typeface="ヒラギノ角ゴ Pro W3" charset="0"/>
              </a:defRPr>
            </a:lvl9pPr>
          </a:lstStyle>
          <a:p>
            <a:endParaRPr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557961" y="6215092"/>
            <a:ext cx="192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OptCraft</a:t>
            </a:r>
            <a:r>
              <a:rPr kumimoji="1" lang="en-US" altLang="ja-JP" dirty="0" smtClean="0"/>
              <a:t> (2013)</a:t>
            </a:r>
            <a:endParaRPr kumimoji="1" lang="ja-JP" alt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443788" y="3743325"/>
            <a:ext cx="0" cy="2228850"/>
          </a:xfrm>
          <a:prstGeom prst="straightConnector1">
            <a:avLst/>
          </a:pr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58071" y="4672013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~23’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025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Instrument for GLAO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2800" dirty="0" smtClean="0"/>
              <a:t>Need for wide field NIR instrument</a:t>
            </a:r>
          </a:p>
          <a:p>
            <a:pPr lvl="1"/>
            <a:r>
              <a:rPr lang="en-US" altLang="ja-JP" sz="2400" dirty="0" smtClean="0"/>
              <a:t>GLAO : good image quality over 15’ </a:t>
            </a:r>
            <a:r>
              <a:rPr lang="en-US" altLang="ja-JP" sz="2400" dirty="0" err="1" smtClean="0"/>
              <a:t>FoV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cf. current Cs NIR instrument (MOIRCS) has 4’ x 7’ </a:t>
            </a:r>
            <a:r>
              <a:rPr lang="en-US" altLang="ja-JP" sz="2400" dirty="0" err="1" smtClean="0"/>
              <a:t>FoV</a:t>
            </a:r>
            <a:endParaRPr lang="en-US" altLang="ja-JP" sz="2400" dirty="0"/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Three Candidates</a:t>
            </a:r>
          </a:p>
          <a:p>
            <a:pPr lvl="1"/>
            <a:r>
              <a:rPr lang="en-US" altLang="ja-JP" sz="2400" dirty="0" smtClean="0"/>
              <a:t>Wide-Field Imager</a:t>
            </a:r>
          </a:p>
          <a:p>
            <a:pPr lvl="2"/>
            <a:r>
              <a:rPr lang="en-US" altLang="ja-JP" sz="2200" dirty="0" smtClean="0"/>
              <a:t>conceptual study by Dr. John </a:t>
            </a:r>
            <a:r>
              <a:rPr lang="en-US" altLang="ja-JP" sz="2200" dirty="0" err="1" smtClean="0"/>
              <a:t>Pazder</a:t>
            </a:r>
            <a:r>
              <a:rPr lang="en-US" altLang="ja-JP" sz="2200" dirty="0" smtClean="0"/>
              <a:t> (HIA)</a:t>
            </a:r>
          </a:p>
          <a:p>
            <a:pPr lvl="1"/>
            <a:r>
              <a:rPr kumimoji="1" lang="en-US" altLang="ja-JP" sz="2400" dirty="0" smtClean="0"/>
              <a:t>Wide-Field Imager and Multi-Object Spectrograph</a:t>
            </a:r>
          </a:p>
          <a:p>
            <a:pPr lvl="2"/>
            <a:r>
              <a:rPr lang="en-US" altLang="ja-JP" sz="2200" dirty="0" smtClean="0"/>
              <a:t>optical designs by </a:t>
            </a:r>
            <a:r>
              <a:rPr lang="en-US" altLang="ja-JP" sz="2200" dirty="0" err="1" smtClean="0"/>
              <a:t>OptCraft</a:t>
            </a:r>
            <a:endParaRPr kumimoji="1" lang="en-US" altLang="ja-JP" sz="2200" dirty="0" smtClean="0"/>
          </a:p>
          <a:p>
            <a:pPr lvl="1"/>
            <a:r>
              <a:rPr lang="en-US" altLang="ja-JP" sz="2400" dirty="0" smtClean="0"/>
              <a:t>Multi-Object Integral Field Spectrograph</a:t>
            </a:r>
          </a:p>
          <a:p>
            <a:pPr lvl="2"/>
            <a:r>
              <a:rPr lang="en-US" altLang="ja-JP" sz="2200" dirty="0" smtClean="0"/>
              <a:t>KMOS-like instrument?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57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95842" y="414823"/>
            <a:ext cx="4715851" cy="780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A case with </a:t>
            </a:r>
            <a:r>
              <a:rPr kumimoji="1" lang="en-US" altLang="ja-JP" sz="2800" dirty="0" err="1" smtClean="0"/>
              <a:t>FoV</a:t>
            </a:r>
            <a:r>
              <a:rPr kumimoji="1" lang="en-US" altLang="ja-JP" sz="2800" dirty="0" smtClean="0"/>
              <a:t> splitting</a:t>
            </a:r>
          </a:p>
          <a:p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(2) Wide </a:t>
            </a:r>
            <a:r>
              <a:rPr kumimoji="1" lang="en-US" altLang="ja-JP" dirty="0" smtClean="0"/>
              <a:t>Field NIR Imager and MOS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1" y="6300820"/>
            <a:ext cx="192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OptCraft</a:t>
            </a:r>
            <a:r>
              <a:rPr kumimoji="1" lang="en-US" altLang="ja-JP" dirty="0" smtClean="0"/>
              <a:t> (2013)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113" y="6315073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(1 of the four </a:t>
            </a:r>
            <a:r>
              <a:rPr kumimoji="1" lang="en-US" altLang="ja-JP" dirty="0" err="1" smtClean="0"/>
              <a:t>FoVs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293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err="1" smtClean="0"/>
              <a:t>grism</a:t>
            </a:r>
            <a:r>
              <a:rPr kumimoji="1" lang="en-US" altLang="ja-JP" sz="2800" dirty="0" smtClean="0"/>
              <a:t> performance study by </a:t>
            </a:r>
            <a:r>
              <a:rPr kumimoji="1" lang="en-US" altLang="ja-JP" sz="2800" dirty="0" err="1" smtClean="0"/>
              <a:t>Photocoding</a:t>
            </a:r>
            <a:endParaRPr kumimoji="1" lang="en-US" altLang="ja-JP" sz="2800" dirty="0" smtClean="0"/>
          </a:p>
          <a:p>
            <a:pPr lvl="1"/>
            <a:r>
              <a:rPr lang="en-US" altLang="ja-JP" sz="2400" dirty="0" err="1" smtClean="0"/>
              <a:t>ZnSe</a:t>
            </a:r>
            <a:r>
              <a:rPr lang="en-US" altLang="ja-JP" sz="2400" dirty="0" smtClean="0"/>
              <a:t> or Si </a:t>
            </a:r>
            <a:r>
              <a:rPr lang="en-US" altLang="ja-JP" sz="2400" dirty="0" err="1" smtClean="0"/>
              <a:t>grisms</a:t>
            </a:r>
            <a:r>
              <a:rPr lang="en-US" altLang="ja-JP" sz="2400" dirty="0" smtClean="0"/>
              <a:t> for R=3000-3500</a:t>
            </a:r>
          </a:p>
          <a:p>
            <a:endParaRPr kumimoji="1" lang="en-US" altLang="ja-JP" dirty="0" smtClean="0"/>
          </a:p>
          <a:p>
            <a:r>
              <a:rPr lang="en-US" altLang="ja-JP" sz="2800" dirty="0"/>
              <a:t>mechanical feasibility study by </a:t>
            </a:r>
            <a:r>
              <a:rPr lang="en-US" altLang="ja-JP" sz="2800" dirty="0" smtClean="0"/>
              <a:t>SHI</a:t>
            </a:r>
          </a:p>
          <a:p>
            <a:pPr lvl="1"/>
            <a:r>
              <a:rPr lang="en-US" altLang="ja-JP" sz="2400" dirty="0" smtClean="0"/>
              <a:t>the case with </a:t>
            </a:r>
            <a:r>
              <a:rPr lang="en-US" altLang="ja-JP" sz="2400" dirty="0" err="1" smtClean="0"/>
              <a:t>FoV</a:t>
            </a:r>
            <a:r>
              <a:rPr lang="en-US" altLang="ja-JP" sz="2400" dirty="0" smtClean="0"/>
              <a:t> splitting</a:t>
            </a:r>
            <a:endParaRPr lang="en-US" altLang="ja-JP" sz="2400" dirty="0"/>
          </a:p>
          <a:p>
            <a:pPr lvl="1"/>
            <a:r>
              <a:rPr lang="en-US" altLang="ja-JP" sz="2400" dirty="0"/>
              <a:t>ongoing</a:t>
            </a:r>
          </a:p>
          <a:p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(2) Wide </a:t>
            </a:r>
            <a:r>
              <a:rPr kumimoji="1" lang="en-US" altLang="ja-JP" dirty="0" smtClean="0"/>
              <a:t>Field NIR Imager and MOS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2611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486775" cy="990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(3) Multi-Object </a:t>
            </a:r>
            <a:r>
              <a:rPr kumimoji="1" lang="en-US" altLang="ja-JP" dirty="0" smtClean="0"/>
              <a:t>Integral Field Spectrograph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no specific study so far</a:t>
            </a:r>
          </a:p>
          <a:p>
            <a:r>
              <a:rPr kumimoji="1" lang="en-US" altLang="ja-JP" sz="2800" dirty="0" smtClean="0"/>
              <a:t>instrument </a:t>
            </a:r>
            <a:r>
              <a:rPr kumimoji="1" lang="en-US" altLang="ja-JP" sz="2800" dirty="0" smtClean="0"/>
              <a:t>similar to KMOS (VLT)</a:t>
            </a:r>
            <a:endParaRPr kumimoji="1" lang="ja-JP" alt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939"/>
            <a:ext cx="4126456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99" y="3052752"/>
            <a:ext cx="464962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3429" y="6183087"/>
            <a:ext cx="153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KMOS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1631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15338" cy="9906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(3) Multi-Object </a:t>
            </a:r>
            <a:r>
              <a:rPr kumimoji="1" lang="en-US" altLang="ja-JP" dirty="0" smtClean="0"/>
              <a:t>Integral Field Spectrograph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specifications under consideration</a:t>
            </a:r>
            <a:endParaRPr lang="ja-JP" altLang="en-US" sz="2800" dirty="0"/>
          </a:p>
          <a:p>
            <a:endParaRPr kumimoji="1" lang="ja-JP" alt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134454"/>
              </p:ext>
            </p:extLst>
          </p:nvPr>
        </p:nvGraphicFramePr>
        <p:xfrm>
          <a:off x="781048" y="2397120"/>
          <a:ext cx="7591428" cy="370364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95714"/>
                <a:gridCol w="3795714"/>
              </a:tblGrid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Wavelength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0.8-2.5μm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Pixel</a:t>
                      </a:r>
                      <a:r>
                        <a:rPr kumimoji="1" lang="en-US" altLang="ja-JP" sz="2800" b="0" baseline="0" dirty="0" smtClean="0"/>
                        <a:t> Scale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0”.15 / pixel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Number of IFU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24</a:t>
                      </a:r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err="1" smtClean="0"/>
                        <a:t>FoV</a:t>
                      </a:r>
                      <a:r>
                        <a:rPr kumimoji="1" lang="en-US" altLang="ja-JP" sz="2800" b="0" dirty="0" smtClean="0"/>
                        <a:t>/IFU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1”.8 x 1”.8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Patrol Area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13-16’ ?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  <a:tr h="6172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Dispersion</a:t>
                      </a:r>
                      <a:endParaRPr kumimoji="1" lang="ja-JP" alt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 smtClean="0"/>
                        <a:t>R=2000-3000</a:t>
                      </a:r>
                      <a:r>
                        <a:rPr kumimoji="1" lang="en-US" altLang="ja-JP" sz="2800" b="0" baseline="0" dirty="0" smtClean="0"/>
                        <a:t> ?</a:t>
                      </a:r>
                      <a:endParaRPr kumimoji="1" lang="ja-JP" altLang="en-US" sz="2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63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Three Levels of Instrument Plan for GLAO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2475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(0) No new instrument – use MOIRCS</a:t>
            </a:r>
          </a:p>
          <a:p>
            <a:pPr marL="0" indent="0">
              <a:buNone/>
            </a:pPr>
            <a:r>
              <a:rPr lang="en-US" altLang="ja-JP" sz="2800" dirty="0" smtClean="0"/>
              <a:t>(1) Wide-field </a:t>
            </a:r>
            <a:r>
              <a:rPr lang="en-US" altLang="ja-JP" sz="2800" dirty="0" smtClean="0"/>
              <a:t>NIR Imager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(2) Wide-field </a:t>
            </a:r>
            <a:r>
              <a:rPr lang="en-US" altLang="ja-JP" sz="2800" dirty="0" smtClean="0"/>
              <a:t>NIR Imager </a:t>
            </a:r>
            <a:r>
              <a:rPr lang="en-US" altLang="ja-JP" sz="2800" dirty="0" smtClean="0"/>
              <a:t>+ MOS (WFNIRMOS)</a:t>
            </a:r>
          </a:p>
          <a:p>
            <a:pPr marL="0" indent="0">
              <a:buNone/>
            </a:pPr>
            <a:r>
              <a:rPr kumimoji="1" lang="en-US" altLang="ja-JP" sz="2800" dirty="0" smtClean="0"/>
              <a:t>(3) Multi-object </a:t>
            </a:r>
            <a:r>
              <a:rPr kumimoji="1" lang="en-US" altLang="ja-JP" sz="2800" dirty="0" smtClean="0"/>
              <a:t> Integral </a:t>
            </a:r>
            <a:r>
              <a:rPr lang="en-US" altLang="ja-JP" sz="2800" dirty="0"/>
              <a:t>F</a:t>
            </a:r>
            <a:r>
              <a:rPr kumimoji="1" lang="en-US" altLang="ja-JP" sz="2800" dirty="0" smtClean="0"/>
              <a:t>ield </a:t>
            </a:r>
            <a:r>
              <a:rPr lang="en-US" altLang="ja-JP" sz="2800" dirty="0" smtClean="0"/>
              <a:t>S</a:t>
            </a:r>
            <a:r>
              <a:rPr kumimoji="1" lang="en-US" altLang="ja-JP" sz="2800" dirty="0" smtClean="0"/>
              <a:t>pectrograph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 smtClean="0"/>
              <a:t>・</a:t>
            </a:r>
            <a:r>
              <a:rPr kumimoji="1" lang="en-US" altLang="ja-JP" sz="2800" u="sng" dirty="0" smtClean="0">
                <a:solidFill>
                  <a:srgbClr val="FF0000"/>
                </a:solidFill>
              </a:rPr>
              <a:t>Which instrument  is essentially important for your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</a:t>
            </a:r>
            <a:r>
              <a:rPr kumimoji="1" lang="en-US" altLang="ja-JP" sz="2800" u="sng" dirty="0" smtClean="0">
                <a:solidFill>
                  <a:srgbClr val="FF0000"/>
                </a:solidFill>
              </a:rPr>
              <a:t>science cases?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 smtClean="0"/>
              <a:t>・</a:t>
            </a:r>
            <a:r>
              <a:rPr kumimoji="1" lang="en-US" altLang="ja-JP" sz="2800" u="sng" dirty="0" smtClean="0">
                <a:solidFill>
                  <a:srgbClr val="FF0000"/>
                </a:solidFill>
              </a:rPr>
              <a:t>What is the optimal sampling/</a:t>
            </a:r>
            <a:r>
              <a:rPr kumimoji="1" lang="en-US" altLang="ja-JP" sz="2800" u="sng" dirty="0" err="1" smtClean="0">
                <a:solidFill>
                  <a:srgbClr val="FF0000"/>
                </a:solidFill>
              </a:rPr>
              <a:t>FoV</a:t>
            </a:r>
            <a:r>
              <a:rPr kumimoji="1" lang="en-US" altLang="ja-JP" sz="2800" u="sng" dirty="0" smtClean="0">
                <a:solidFill>
                  <a:srgbClr val="FF0000"/>
                </a:solidFill>
              </a:rPr>
              <a:t> for your science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</a:t>
            </a:r>
            <a:r>
              <a:rPr kumimoji="1" lang="en-US" altLang="ja-JP" sz="2800" u="sng" dirty="0" smtClean="0">
                <a:solidFill>
                  <a:srgbClr val="FF0000"/>
                </a:solidFill>
              </a:rPr>
              <a:t>cases?</a:t>
            </a:r>
            <a:endParaRPr kumimoji="1" lang="ja-JP" alt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94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Spatial sampling vs. </a:t>
            </a:r>
            <a:r>
              <a:rPr kumimoji="1" lang="en-US" altLang="ja-JP" dirty="0" err="1" smtClean="0"/>
              <a:t>FoV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NIR Imager or </a:t>
            </a:r>
            <a:r>
              <a:rPr lang="en-US" altLang="ja-JP" sz="2800" dirty="0" err="1"/>
              <a:t>I</a:t>
            </a:r>
            <a:r>
              <a:rPr kumimoji="1" lang="en-US" altLang="ja-JP" sz="2800" dirty="0" err="1" smtClean="0"/>
              <a:t>mager+MOS</a:t>
            </a:r>
            <a:endParaRPr kumimoji="1" lang="ja-JP" alt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15564"/>
              </p:ext>
            </p:extLst>
          </p:nvPr>
        </p:nvGraphicFramePr>
        <p:xfrm>
          <a:off x="852486" y="2335438"/>
          <a:ext cx="7462840" cy="370681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31420"/>
                <a:gridCol w="3731420"/>
              </a:tblGrid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Pixel Scale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 smtClean="0"/>
                        <a:t>FoV</a:t>
                      </a:r>
                      <a:r>
                        <a:rPr kumimoji="1" lang="en-US" altLang="ja-JP" sz="2800" dirty="0" smtClean="0"/>
                        <a:t> for 4 H4RGs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0.06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8’.19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0.07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9’.56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0.08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10’.92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0.09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12’.29</a:t>
                      </a:r>
                      <a:endParaRPr kumimoji="1" lang="ja-JP" altLang="en-US" sz="2800" dirty="0"/>
                    </a:p>
                  </a:txBody>
                  <a:tcPr/>
                </a:tc>
              </a:tr>
              <a:tr h="6178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0.10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13’.65</a:t>
                      </a:r>
                      <a:endParaRPr kumimoji="1" lang="ja-JP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12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Modifications to the Telescope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original design of the telescope : </a:t>
            </a:r>
            <a:r>
              <a:rPr kumimoji="1" lang="en-US" altLang="ja-JP" sz="2800" i="1" dirty="0" smtClean="0"/>
              <a:t>Φ</a:t>
            </a:r>
            <a:r>
              <a:rPr kumimoji="1" lang="en-US" altLang="ja-JP" sz="2800" dirty="0" smtClean="0"/>
              <a:t>6’ </a:t>
            </a:r>
            <a:r>
              <a:rPr kumimoji="1" lang="en-US" altLang="ja-JP" sz="2800" dirty="0" err="1" smtClean="0"/>
              <a:t>FoV</a:t>
            </a:r>
            <a:r>
              <a:rPr kumimoji="1" lang="en-US" altLang="ja-JP" sz="2800" dirty="0" smtClean="0"/>
              <a:t> for Cs</a:t>
            </a:r>
          </a:p>
          <a:p>
            <a:pPr lvl="1"/>
            <a:r>
              <a:rPr lang="en-US" altLang="ja-JP" sz="2400" dirty="0" smtClean="0"/>
              <a:t>modifications are necessary for wider </a:t>
            </a:r>
            <a:r>
              <a:rPr lang="en-US" altLang="ja-JP" sz="2400" dirty="0" err="1" smtClean="0"/>
              <a:t>FoV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/>
              <a:t>may affect the plan of the new instrument</a:t>
            </a:r>
          </a:p>
          <a:p>
            <a:r>
              <a:rPr lang="en-US" altLang="ja-JP" sz="2800" dirty="0" smtClean="0"/>
              <a:t>s</a:t>
            </a:r>
            <a:r>
              <a:rPr kumimoji="1" lang="en-US" altLang="ja-JP" sz="2800" dirty="0" smtClean="0"/>
              <a:t>tudy </a:t>
            </a:r>
            <a:r>
              <a:rPr kumimoji="1" lang="en-US" altLang="ja-JP" sz="2800" dirty="0" smtClean="0"/>
              <a:t>by MELCO</a:t>
            </a:r>
            <a:endParaRPr lang="en-US" altLang="ja-JP" sz="2800" dirty="0" smtClean="0"/>
          </a:p>
          <a:p>
            <a:pPr lvl="1"/>
            <a:r>
              <a:rPr kumimoji="1" lang="en-US" altLang="ja-JP" sz="2400" dirty="0" err="1" smtClean="0"/>
              <a:t>FoV</a:t>
            </a:r>
            <a:r>
              <a:rPr kumimoji="1" lang="en-US" altLang="ja-JP" sz="2400" dirty="0" smtClean="0"/>
              <a:t> up to </a:t>
            </a:r>
            <a:r>
              <a:rPr kumimoji="1" lang="en-US" altLang="ja-JP" sz="2400" b="1" i="1" u="sng" dirty="0" smtClean="0"/>
              <a:t>Φ</a:t>
            </a:r>
            <a:r>
              <a:rPr kumimoji="1" lang="en-US" altLang="ja-JP" sz="2400" b="1" u="sng" dirty="0" smtClean="0"/>
              <a:t>20</a:t>
            </a:r>
            <a:r>
              <a:rPr kumimoji="1" lang="en-US" altLang="ja-JP" sz="2400" b="1" u="sng" dirty="0" smtClean="0"/>
              <a:t>’</a:t>
            </a:r>
            <a:r>
              <a:rPr kumimoji="1" lang="en-US" altLang="ja-JP" sz="2400" dirty="0" smtClean="0"/>
              <a:t> at Cs</a:t>
            </a:r>
            <a:endParaRPr kumimoji="1" lang="en-US" altLang="ja-JP" sz="2400" dirty="0" smtClean="0"/>
          </a:p>
          <a:p>
            <a:pPr lvl="1"/>
            <a:r>
              <a:rPr kumimoji="1" lang="en-US" altLang="ja-JP" sz="2400" dirty="0" err="1" smtClean="0"/>
              <a:t>vignettings</a:t>
            </a:r>
            <a:r>
              <a:rPr kumimoji="1" lang="en-US" altLang="ja-JP" sz="2400" dirty="0" smtClean="0"/>
              <a:t> by </a:t>
            </a:r>
            <a:r>
              <a:rPr kumimoji="1" lang="en-US" altLang="ja-JP" sz="2400" dirty="0" smtClean="0"/>
              <a:t>telescope structures : </a:t>
            </a:r>
            <a:r>
              <a:rPr kumimoji="1" lang="en-US" altLang="ja-JP" sz="2400" u="sng" dirty="0" err="1" smtClean="0"/>
              <a:t>Cassegrain</a:t>
            </a:r>
            <a:r>
              <a:rPr kumimoji="1" lang="en-US" altLang="ja-JP" sz="2400" u="sng" dirty="0" smtClean="0"/>
              <a:t>-unit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u="sng" dirty="0" smtClean="0"/>
              <a:t>M3-unit</a:t>
            </a:r>
            <a:r>
              <a:rPr kumimoji="1" lang="en-US" altLang="ja-JP" sz="2400" dirty="0" smtClean="0"/>
              <a:t>, and </a:t>
            </a:r>
            <a:r>
              <a:rPr kumimoji="1" lang="en-US" altLang="ja-JP" sz="2400" u="sng" dirty="0" smtClean="0"/>
              <a:t>Cell-cover</a:t>
            </a:r>
          </a:p>
        </p:txBody>
      </p:sp>
    </p:spTree>
    <p:extLst>
      <p:ext uri="{BB962C8B-B14F-4D97-AF65-F5344CB8AC3E}">
        <p14:creationId xmlns:p14="http://schemas.microsoft.com/office/powerpoint/2010/main" val="18540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sz="2400" u="sng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8" y="1423988"/>
            <a:ext cx="7893849" cy="5262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Vignettings</a:t>
            </a:r>
            <a:r>
              <a:rPr lang="en-US" altLang="ja-JP" dirty="0" smtClean="0"/>
              <a:t> by Telescope Structure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19939" y="2062165"/>
            <a:ext cx="115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M3-unit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0585" y="6474380"/>
            <a:ext cx="115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Cs-unit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52" y="4200530"/>
            <a:ext cx="138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Cell-cover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3632" y="6372225"/>
            <a:ext cx="19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MELCO (2013)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54625" y="1915885"/>
            <a:ext cx="139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(top view)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07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Vignettings</a:t>
            </a:r>
            <a:r>
              <a:rPr kumimoji="1" lang="en-US" altLang="ja-JP" dirty="0" smtClean="0"/>
              <a:t> by Telescope Structure 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70" y="2067408"/>
            <a:ext cx="2221114" cy="466920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5000696" y="1990725"/>
            <a:ext cx="371476" cy="180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36" y="1785937"/>
            <a:ext cx="2847905" cy="4914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00713" y="3743325"/>
            <a:ext cx="1057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4.9mm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3071" y="5667378"/>
            <a:ext cx="1176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15.2mm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6834" y="1600200"/>
            <a:ext cx="169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Light Path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14’ </a:t>
            </a:r>
            <a:r>
              <a:rPr kumimoji="1" lang="en-US" altLang="ja-JP" sz="2800" dirty="0" err="1" smtClean="0"/>
              <a:t>FoV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M3-unit</a:t>
            </a:r>
          </a:p>
          <a:p>
            <a:pPr lvl="2"/>
            <a:r>
              <a:rPr kumimoji="1" lang="en-US" altLang="ja-JP" sz="2200" dirty="0" smtClean="0"/>
              <a:t>2 small overlaps</a:t>
            </a:r>
          </a:p>
          <a:p>
            <a:pPr lvl="2"/>
            <a:r>
              <a:rPr lang="en-US" altLang="ja-JP" sz="2200" dirty="0" smtClean="0"/>
              <a:t>only small modifications</a:t>
            </a:r>
          </a:p>
          <a:p>
            <a:pPr marL="548640" lvl="2" indent="0">
              <a:buNone/>
            </a:pPr>
            <a:r>
              <a:rPr lang="en-US" altLang="ja-JP" sz="2200" dirty="0" smtClean="0"/>
              <a:t>   are necessary</a:t>
            </a:r>
            <a:endParaRPr kumimoji="1" lang="en-US" altLang="ja-JP" sz="2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400944" y="6457953"/>
            <a:ext cx="19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MELCO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23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Vignettings</a:t>
            </a:r>
            <a:r>
              <a:rPr kumimoji="1" lang="en-US" altLang="ja-JP" dirty="0" smtClean="0"/>
              <a:t> by Telescope Structure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443413" cy="4876800"/>
          </a:xfrm>
        </p:spPr>
        <p:txBody>
          <a:bodyPr/>
          <a:lstStyle/>
          <a:p>
            <a:r>
              <a:rPr kumimoji="1" lang="en-US" altLang="ja-JP" sz="2800" dirty="0" smtClean="0"/>
              <a:t>14’ </a:t>
            </a:r>
            <a:r>
              <a:rPr kumimoji="1" lang="en-US" altLang="ja-JP" sz="2800" dirty="0" err="1" smtClean="0"/>
              <a:t>FoV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Cs-unit</a:t>
            </a:r>
          </a:p>
          <a:p>
            <a:pPr lvl="2"/>
            <a:r>
              <a:rPr kumimoji="1" lang="en-US" altLang="ja-JP" sz="2200" dirty="0" smtClean="0"/>
              <a:t>ADC, AG/SH, CAL, and SV are need to be removed and implemented to the new instrument if necessary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3" y="1286244"/>
            <a:ext cx="3764985" cy="2885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77" y="4114798"/>
            <a:ext cx="4528770" cy="26717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2084" y="6430733"/>
            <a:ext cx="19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MELCO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04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Vignettings</a:t>
            </a:r>
            <a:r>
              <a:rPr kumimoji="1" lang="en-US" altLang="ja-JP" dirty="0" smtClean="0"/>
              <a:t> by Telescope Structure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/>
              <a:t>14’ </a:t>
            </a:r>
            <a:r>
              <a:rPr kumimoji="1" lang="en-US" altLang="ja-JP" sz="2800" dirty="0" err="1" smtClean="0"/>
              <a:t>FoV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Cell-cover</a:t>
            </a:r>
          </a:p>
          <a:p>
            <a:pPr lvl="2"/>
            <a:r>
              <a:rPr kumimoji="1" lang="en-US" altLang="ja-JP" sz="2200" dirty="0" smtClean="0"/>
              <a:t>has to be removed/replaced for </a:t>
            </a:r>
            <a:r>
              <a:rPr kumimoji="1" lang="en-US" altLang="ja-JP" sz="2200" dirty="0" err="1" smtClean="0"/>
              <a:t>FoV</a:t>
            </a:r>
            <a:r>
              <a:rPr kumimoji="1" lang="en-US" altLang="ja-JP" sz="2200" dirty="0" smtClean="0"/>
              <a:t> &gt; </a:t>
            </a:r>
            <a:r>
              <a:rPr kumimoji="1" lang="en-US" altLang="ja-JP" sz="2200" i="1" dirty="0" smtClean="0"/>
              <a:t>Φ</a:t>
            </a:r>
            <a:r>
              <a:rPr kumimoji="1" lang="en-US" altLang="ja-JP" sz="2200" dirty="0" smtClean="0"/>
              <a:t>12’</a:t>
            </a:r>
            <a:endParaRPr kumimoji="1" lang="ja-JP" alt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35" y="3203824"/>
            <a:ext cx="4578482" cy="3497013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6" idx="1"/>
          </p:cNvCxnSpPr>
          <p:nvPr/>
        </p:nvCxnSpPr>
        <p:spPr>
          <a:xfrm flipH="1" flipV="1">
            <a:off x="5686425" y="3486151"/>
            <a:ext cx="976384" cy="7583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62809" y="3829050"/>
            <a:ext cx="169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Light Path</a:t>
            </a:r>
          </a:p>
          <a:p>
            <a:r>
              <a:rPr kumimoji="1"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kumimoji="1" lang="en-US" altLang="ja-JP" sz="2400" i="1" dirty="0" smtClean="0">
                <a:solidFill>
                  <a:schemeClr val="bg1">
                    <a:lumMod val="50000"/>
                  </a:schemeClr>
                </a:solidFill>
              </a:rPr>
              <a:t>Φ</a:t>
            </a:r>
            <a:r>
              <a:rPr kumimoji="1" lang="en-US" altLang="ja-JP" sz="2400" dirty="0" smtClean="0">
                <a:solidFill>
                  <a:schemeClr val="bg1">
                    <a:lumMod val="50000"/>
                  </a:schemeClr>
                </a:solidFill>
              </a:rPr>
              <a:t>14’)</a:t>
            </a:r>
            <a:endParaRPr kumimoji="1" lang="ja-JP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7936" y="6315073"/>
            <a:ext cx="19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MELCO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24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Vignettings</a:t>
            </a:r>
            <a:r>
              <a:rPr kumimoji="1" lang="en-US" altLang="ja-JP" dirty="0" smtClean="0"/>
              <a:t> by Telescope Structure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9164" cy="4876800"/>
          </a:xfrm>
        </p:spPr>
        <p:txBody>
          <a:bodyPr/>
          <a:lstStyle/>
          <a:p>
            <a:r>
              <a:rPr kumimoji="1" lang="en-US" altLang="ja-JP" sz="2800" dirty="0" smtClean="0"/>
              <a:t>20’ </a:t>
            </a:r>
            <a:r>
              <a:rPr kumimoji="1" lang="en-US" altLang="ja-JP" sz="2800" dirty="0" err="1" smtClean="0"/>
              <a:t>FoV</a:t>
            </a:r>
            <a:endParaRPr kumimoji="1" lang="en-US" altLang="ja-JP" sz="2800" dirty="0" smtClean="0"/>
          </a:p>
          <a:p>
            <a:pPr lvl="1"/>
            <a:r>
              <a:rPr kumimoji="1" lang="en-US" altLang="ja-JP" sz="2400" dirty="0" smtClean="0"/>
              <a:t>most structures of M3-unit overlap </a:t>
            </a:r>
            <a:r>
              <a:rPr kumimoji="1" lang="en-US" altLang="ja-JP" sz="2400" i="1" dirty="0" smtClean="0"/>
              <a:t>Φ</a:t>
            </a:r>
            <a:r>
              <a:rPr kumimoji="1" lang="en-US" altLang="ja-JP" sz="2400" dirty="0" smtClean="0"/>
              <a:t>20’ light path</a:t>
            </a:r>
          </a:p>
          <a:p>
            <a:pPr lvl="1"/>
            <a:r>
              <a:rPr kumimoji="1" lang="en-US" altLang="ja-JP" sz="2400" dirty="0" smtClean="0"/>
              <a:t>new </a:t>
            </a:r>
            <a:r>
              <a:rPr kumimoji="1" lang="en-US" altLang="ja-JP" sz="2400" dirty="0" smtClean="0"/>
              <a:t>development of M3-unit </a:t>
            </a:r>
            <a:r>
              <a:rPr lang="en-US" altLang="ja-JP" sz="2400" dirty="0" smtClean="0"/>
              <a:t>is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necessary</a:t>
            </a:r>
            <a:endParaRPr kumimoji="1" lang="ja-JP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12" y="1347064"/>
            <a:ext cx="2352551" cy="53365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29324" y="1957386"/>
            <a:ext cx="1028700" cy="1928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200912" y="6186481"/>
            <a:ext cx="19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MELCO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Modifications to the Telescope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Summary</a:t>
            </a:r>
          </a:p>
          <a:p>
            <a:pPr lvl="1"/>
            <a:r>
              <a:rPr lang="ja-JP" altLang="en-US" sz="2400" dirty="0"/>
              <a:t>≦</a:t>
            </a:r>
            <a:r>
              <a:rPr lang="en-US" altLang="ja-JP" sz="2400" i="1" dirty="0" smtClean="0"/>
              <a:t>Φ</a:t>
            </a:r>
            <a:r>
              <a:rPr lang="en-US" altLang="ja-JP" sz="2400" dirty="0" smtClean="0"/>
              <a:t>12’</a:t>
            </a:r>
            <a:endParaRPr lang="en-US" altLang="ja-JP" sz="2400" dirty="0" smtClean="0"/>
          </a:p>
          <a:p>
            <a:pPr lvl="2"/>
            <a:r>
              <a:rPr kumimoji="1" lang="en-US" altLang="ja-JP" sz="2200" dirty="0" smtClean="0"/>
              <a:t>remove/replace ADC, AG/SH, CAL, and </a:t>
            </a:r>
            <a:r>
              <a:rPr kumimoji="1" lang="en-US" altLang="ja-JP" sz="2200" dirty="0" smtClean="0"/>
              <a:t>SV in Cs-unit</a:t>
            </a:r>
            <a:endParaRPr kumimoji="1" lang="en-US" altLang="ja-JP" sz="2200" dirty="0" smtClean="0"/>
          </a:p>
          <a:p>
            <a:pPr lvl="1"/>
            <a:r>
              <a:rPr lang="en-US" altLang="ja-JP" sz="2400" i="1" dirty="0" smtClean="0"/>
              <a:t>Φ</a:t>
            </a:r>
            <a:r>
              <a:rPr lang="en-US" altLang="ja-JP" sz="2400" dirty="0" smtClean="0"/>
              <a:t>14’</a:t>
            </a:r>
          </a:p>
          <a:p>
            <a:pPr lvl="2"/>
            <a:r>
              <a:rPr lang="en-US" altLang="ja-JP" sz="2200" dirty="0" smtClean="0"/>
              <a:t>remove/replace </a:t>
            </a:r>
            <a:r>
              <a:rPr lang="en-US" altLang="ja-JP" sz="2200" dirty="0" smtClean="0"/>
              <a:t>cell-cover</a:t>
            </a:r>
          </a:p>
          <a:p>
            <a:pPr lvl="2"/>
            <a:r>
              <a:rPr kumimoji="1" lang="en-US" altLang="ja-JP" sz="2200" dirty="0" smtClean="0"/>
              <a:t>small </a:t>
            </a:r>
            <a:r>
              <a:rPr kumimoji="1" lang="en-US" altLang="ja-JP" sz="2200" dirty="0" smtClean="0"/>
              <a:t>modifications </a:t>
            </a:r>
            <a:r>
              <a:rPr kumimoji="1" lang="en-US" altLang="ja-JP" sz="2200" dirty="0" smtClean="0"/>
              <a:t>to M3-unit</a:t>
            </a:r>
          </a:p>
          <a:p>
            <a:pPr lvl="1"/>
            <a:r>
              <a:rPr lang="en-US" altLang="ja-JP" sz="2400" i="1" dirty="0" smtClean="0"/>
              <a:t>Φ</a:t>
            </a:r>
            <a:r>
              <a:rPr lang="en-US" altLang="ja-JP" sz="2400" dirty="0" smtClean="0"/>
              <a:t>20’</a:t>
            </a:r>
            <a:endParaRPr lang="en-US" altLang="ja-JP" sz="2400" dirty="0" smtClean="0"/>
          </a:p>
          <a:p>
            <a:pPr lvl="2"/>
            <a:r>
              <a:rPr kumimoji="1" lang="en-US" altLang="ja-JP" sz="2200" dirty="0" smtClean="0"/>
              <a:t>new development of M3-unit</a:t>
            </a:r>
            <a:endParaRPr kumimoji="1" lang="en-US" altLang="ja-JP" sz="2200" dirty="0" smtClean="0"/>
          </a:p>
          <a:p>
            <a:pPr lvl="3"/>
            <a:r>
              <a:rPr lang="en-US" altLang="ja-JP" sz="2000" dirty="0" smtClean="0"/>
              <a:t>significant modification to the telescope</a:t>
            </a:r>
          </a:p>
          <a:p>
            <a:pPr lvl="2"/>
            <a:r>
              <a:rPr lang="en-US" altLang="ja-JP" sz="2200" dirty="0" smtClean="0"/>
              <a:t>need </a:t>
            </a:r>
            <a:r>
              <a:rPr lang="en-US" altLang="ja-JP" sz="2200" dirty="0" smtClean="0"/>
              <a:t>more </a:t>
            </a:r>
            <a:r>
              <a:rPr lang="en-US" altLang="ja-JP" sz="2200" dirty="0" smtClean="0"/>
              <a:t>study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018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1356</TotalTime>
  <Words>891</Words>
  <Application>Microsoft Office PowerPoint</Application>
  <PresentationFormat>On-screen Show (4:3)</PresentationFormat>
  <Paragraphs>204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NIR Instrument for GLAO</vt:lpstr>
      <vt:lpstr>Instrument for GLAO</vt:lpstr>
      <vt:lpstr>Modifications to the Telescope</vt:lpstr>
      <vt:lpstr>Vignettings by Telescope Structure</vt:lpstr>
      <vt:lpstr>Vignettings by Telescope Structure </vt:lpstr>
      <vt:lpstr>Vignettings by Telescope Structure</vt:lpstr>
      <vt:lpstr>Vignettings by Telescope Structure</vt:lpstr>
      <vt:lpstr>Vignettings by Telescope Structure</vt:lpstr>
      <vt:lpstr>Modifications to the Telescope</vt:lpstr>
      <vt:lpstr>(1) Wide Field NIR Imager</vt:lpstr>
      <vt:lpstr>(1) Wide Field NIR Imager</vt:lpstr>
      <vt:lpstr>(1) Wide Field NIR Imager</vt:lpstr>
      <vt:lpstr>(1) Wide Field NIR Imager</vt:lpstr>
      <vt:lpstr>(2) Wide Field NIR Imager and MOS</vt:lpstr>
      <vt:lpstr>(2) Wide Field NIR Imager and MOS</vt:lpstr>
      <vt:lpstr>(2) Wide Field NIR Imager and MOS</vt:lpstr>
      <vt:lpstr>(2) Wide Field NIR Imager and MOS</vt:lpstr>
      <vt:lpstr>(2) Wide Field NIR Imager and MOS</vt:lpstr>
      <vt:lpstr>(2) Wide Field NIR Imager and MOS</vt:lpstr>
      <vt:lpstr>(2) Wide Field NIR Imager and MOS</vt:lpstr>
      <vt:lpstr>(2) Wide Field NIR Imager and MOS</vt:lpstr>
      <vt:lpstr>(3) Multi-Object Integral Field Spectrograph</vt:lpstr>
      <vt:lpstr>(3) Multi-Object Integral Field Spectrograph</vt:lpstr>
      <vt:lpstr>Three Levels of Instrument Plan for GLAO</vt:lpstr>
      <vt:lpstr>Spatial sampling vs. FoV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NIR Instrument for GLAO</dc:title>
  <dc:creator/>
  <cp:lastModifiedBy>hattori</cp:lastModifiedBy>
  <cp:revision>43</cp:revision>
  <cp:lastPrinted>2013-06-11T04:19:09Z</cp:lastPrinted>
  <dcterms:created xsi:type="dcterms:W3CDTF">2006-08-16T00:00:00Z</dcterms:created>
  <dcterms:modified xsi:type="dcterms:W3CDTF">2013-06-12T23:35:30Z</dcterms:modified>
</cp:coreProperties>
</file>