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86" r:id="rId4"/>
    <p:sldId id="294" r:id="rId5"/>
    <p:sldId id="295" r:id="rId6"/>
    <p:sldId id="287" r:id="rId7"/>
    <p:sldId id="288" r:id="rId8"/>
    <p:sldId id="291" r:id="rId9"/>
    <p:sldId id="289" r:id="rId10"/>
    <p:sldId id="290" r:id="rId11"/>
    <p:sldId id="292" r:id="rId12"/>
    <p:sldId id="293" r:id="rId13"/>
    <p:sldId id="28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1A1"/>
    <a:srgbClr val="009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0" autoAdjust="0"/>
    <p:restoredTop sz="94613" autoAdjust="0"/>
  </p:normalViewPr>
  <p:slideViewPr>
    <p:cSldViewPr>
      <p:cViewPr>
        <p:scale>
          <a:sx n="50" d="100"/>
          <a:sy n="50" d="100"/>
        </p:scale>
        <p:origin x="1860" y="612"/>
      </p:cViewPr>
      <p:guideLst>
        <p:guide orient="horz" pos="192"/>
        <p:guide pos="5520"/>
      </p:guideLst>
    </p:cSldViewPr>
  </p:slideViewPr>
  <p:outlineViewPr>
    <p:cViewPr>
      <p:scale>
        <a:sx n="33" d="100"/>
        <a:sy n="33" d="100"/>
      </p:scale>
      <p:origin x="0" y="11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abtreed\Documents\Publications\All%202011-2015\WTDCU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abtreed\Documents\Publications\All%202011-2015\WTDCU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btreed\Documents\OAP\Subaru\Canadian%20Instruments%20Reques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btreed\Documents\OAP\Subaru\Canadian%20Instruments%20Reques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btreed\Documents\OAP\Gemini\2018%20Assessment\Canadian%20Gemini%20Pap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btreed\Documents\OAP\Gemini\2018%20Assessment\Canadian%20Gemini%20Pap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87027429595044E-2"/>
          <c:y val="2.4385498687664042E-2"/>
          <c:w val="0.85975655152345842"/>
          <c:h val="0.87153444881889763"/>
        </c:manualLayout>
      </c:layout>
      <c:scatterChart>
        <c:scatterStyle val="lineMarker"/>
        <c:varyColors val="0"/>
        <c:ser>
          <c:idx val="1"/>
          <c:order val="0"/>
          <c:tx>
            <c:v>Unity</c:v>
          </c:tx>
          <c:spPr>
            <a:ln w="28575">
              <a:noFill/>
            </a:ln>
          </c:spPr>
          <c:trendline>
            <c:spPr>
              <a:ln w="508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Sheet4!$G$33:$G$35</c:f>
              <c:numCache>
                <c:formatCode>General</c:formatCode>
                <c:ptCount val="3"/>
                <c:pt idx="0" formatCode="0.00">
                  <c:v>3.8704081688608443</c:v>
                </c:pt>
                <c:pt idx="1">
                  <c:v>1</c:v>
                </c:pt>
                <c:pt idx="2">
                  <c:v>8</c:v>
                </c:pt>
              </c:numCache>
            </c:numRef>
          </c:xVal>
          <c:yVal>
            <c:numRef>
              <c:f>Sheet4!$H$33:$H$35</c:f>
              <c:numCache>
                <c:formatCode>0.00</c:formatCode>
                <c:ptCount val="3"/>
                <c:pt idx="0">
                  <c:v>3.6724413669672771</c:v>
                </c:pt>
                <c:pt idx="1">
                  <c:v>1</c:v>
                </c:pt>
                <c:pt idx="2">
                  <c:v>8</c:v>
                </c:pt>
              </c:numCache>
            </c:numRef>
          </c:yVal>
          <c:smooth val="0"/>
        </c:ser>
        <c:ser>
          <c:idx val="2"/>
          <c:order val="1"/>
          <c:tx>
            <c:v>Telescopes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tx>
                <c:strRef>
                  <c:f>Sheet4!$E$4</c:f>
                  <c:strCache>
                    <c:ptCount val="1"/>
                    <c:pt idx="0">
                      <c:v>AAT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{7012D781-B063-4519-98F1-213062EF2717}</c15:txfldGUID>
                      <c15:f>Sheet4!$E$4</c15:f>
                      <c15:dlblFieldTableCache>
                        <c:ptCount val="1"/>
                        <c:pt idx="0">
                          <c:v>AAT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Sheet4!$E$5</c:f>
                  <c:strCache>
                    <c:ptCount val="1"/>
                    <c:pt idx="0">
                      <c:v>ALMA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{F09EB172-6A26-4065-AEC5-12650A5DC9A5}</c15:txfldGUID>
                      <c15:f>Sheet4!$E$5</c15:f>
                      <c15:dlblFieldTableCache>
                        <c:ptCount val="1"/>
                        <c:pt idx="0">
                          <c:v>ALMA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Sheet4!$E$6</c:f>
                  <c:strCache>
                    <c:ptCount val="1"/>
                    <c:pt idx="0">
                      <c:v>Blanco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{A9F23E8D-2652-4408-B5D5-35CDAF7291A3}</c15:txfldGUID>
                      <c15:f>Sheet4!$E$6</c15:f>
                      <c15:dlblFieldTableCache>
                        <c:ptCount val="1"/>
                        <c:pt idx="0">
                          <c:v>Blanco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Sheet4!$E$7</c:f>
                  <c:strCache>
                    <c:ptCount val="1"/>
                    <c:pt idx="0">
                      <c:v>CFHT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{E0122B24-CA4E-444C-8704-E700CE616121}</c15:txfldGUID>
                      <c15:f>Sheet4!$E$7</c15:f>
                      <c15:dlblFieldTableCache>
                        <c:ptCount val="1"/>
                        <c:pt idx="0">
                          <c:v>CFHT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Sheet4!$E$8</c:f>
                  <c:strCache>
                    <c:ptCount val="1"/>
                    <c:pt idx="0">
                      <c:v>ESO3p6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{D152FE88-6D02-4BED-A1A4-D1FF15D2DF17}</c15:txfldGUID>
                      <c15:f>Sheet4!$E$8</c15:f>
                      <c15:dlblFieldTableCache>
                        <c:ptCount val="1"/>
                        <c:pt idx="0">
                          <c:v>ESO3p6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Sheet4!$E$9</c:f>
                  <c:strCache>
                    <c:ptCount val="1"/>
                    <c:pt idx="0">
                      <c:v>GBT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{492E9057-E4AB-4763-B656-534A5E2FF1A6}</c15:txfldGUID>
                      <c15:f>Sheet4!$E$9</c15:f>
                      <c15:dlblFieldTableCache>
                        <c:ptCount val="1"/>
                        <c:pt idx="0">
                          <c:v>GBT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Sheet4!$E$10</c:f>
                  <c:strCache>
                    <c:ptCount val="1"/>
                    <c:pt idx="0">
                      <c:v>Gemini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{0944A7FF-678D-4862-A470-C4257ABB4EDF}</c15:txfldGUID>
                      <c15:f>Sheet4!$E$10</c15:f>
                      <c15:dlblFieldTableCache>
                        <c:ptCount val="1"/>
                        <c:pt idx="0">
                          <c:v>Gemini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Sheet4!$E$11</c:f>
                  <c:strCache>
                    <c:ptCount val="1"/>
                    <c:pt idx="0">
                      <c:v>GTC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{7CD62663-BB61-4F5C-A332-C4F1822A8A64}</c15:txfldGUID>
                      <c15:f>Sheet4!$E$11</c15:f>
                      <c15:dlblFieldTableCache>
                        <c:ptCount val="1"/>
                        <c:pt idx="0">
                          <c:v>GTC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/>
              <c:tx>
                <c:strRef>
                  <c:f>Sheet4!$E$12</c:f>
                  <c:strCache>
                    <c:ptCount val="1"/>
                    <c:pt idx="0">
                      <c:v>HET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{BBE10222-BBD2-4514-91C7-B900CB78C4CD}</c15:txfldGUID>
                      <c15:f>Sheet4!$E$12</c15:f>
                      <c15:dlblFieldTableCache>
                        <c:ptCount val="1"/>
                        <c:pt idx="0">
                          <c:v>HET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Sheet4!$E$13</c:f>
                  <c:strCache>
                    <c:ptCount val="1"/>
                    <c:pt idx="0">
                      <c:v>HST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{4CD93115-B68C-47D3-83A5-3B76E1CB0D5F}</c15:txfldGUID>
                      <c15:f>Sheet4!$E$13</c15:f>
                      <c15:dlblFieldTableCache>
                        <c:ptCount val="1"/>
                        <c:pt idx="0">
                          <c:v>HST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/>
              <c:tx>
                <c:strRef>
                  <c:f>Sheet4!$E$14</c:f>
                  <c:strCache>
                    <c:ptCount val="1"/>
                    <c:pt idx="0">
                      <c:v>INT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{993E213C-E773-401C-AC01-ADCE92D2C365}</c15:txfldGUID>
                      <c15:f>Sheet4!$E$14</c15:f>
                      <c15:dlblFieldTableCache>
                        <c:ptCount val="1"/>
                        <c:pt idx="0">
                          <c:v>INT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strRef>
                  <c:f>Sheet4!$E$15</c:f>
                  <c:strCache>
                    <c:ptCount val="1"/>
                    <c:pt idx="0">
                      <c:v>IRTF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{373CF22A-1DD1-4DF6-959D-5426614963BC}</c15:txfldGUID>
                      <c15:f>Sheet4!$E$15</c15:f>
                      <c15:dlblFieldTableCache>
                        <c:ptCount val="1"/>
                        <c:pt idx="0">
                          <c:v>IRTF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strRef>
                  <c:f>Sheet4!$E$16</c:f>
                  <c:strCache>
                    <c:ptCount val="1"/>
                    <c:pt idx="0">
                      <c:v>JCMT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{0D63CE3A-DE06-454E-B57A-54E251D4FE86}</c15:txfldGUID>
                      <c15:f>Sheet4!$E$16</c15:f>
                      <c15:dlblFieldTableCache>
                        <c:ptCount val="1"/>
                        <c:pt idx="0">
                          <c:v>JCMT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/>
              <c:tx>
                <c:strRef>
                  <c:f>Sheet4!$E$17</c:f>
                  <c:strCache>
                    <c:ptCount val="1"/>
                    <c:pt idx="0">
                      <c:v>Keck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{20AAFAB3-F33B-429A-B039-7D54DB621A4D}</c15:txfldGUID>
                      <c15:f>Sheet4!$E$17</c15:f>
                      <c15:dlblFieldTableCache>
                        <c:ptCount val="1"/>
                        <c:pt idx="0">
                          <c:v>Keck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Sheet4!$E$18</c:f>
                  <c:strCache>
                    <c:ptCount val="1"/>
                    <c:pt idx="0">
                      <c:v>LBT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{4A7A5238-2A6F-4839-85A3-D86AAEA3935B}</c15:txfldGUID>
                      <c15:f>Sheet4!$E$18</c15:f>
                      <c15:dlblFieldTableCache>
                        <c:ptCount val="1"/>
                        <c:pt idx="0">
                          <c:v>LBT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/>
              <c:tx>
                <c:strRef>
                  <c:f>Sheet4!$E$19</c:f>
                  <c:strCache>
                    <c:ptCount val="1"/>
                    <c:pt idx="0">
                      <c:v>Magellan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{FB0C573A-C8B0-4F3C-9D62-8ADF70555DB4}</c15:txfldGUID>
                      <c15:f>Sheet4!$E$19</c15:f>
                      <c15:dlblFieldTableCache>
                        <c:ptCount val="1"/>
                        <c:pt idx="0">
                          <c:v>Magellan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/>
              <c:tx>
                <c:strRef>
                  <c:f>Sheet4!$E$20</c:f>
                  <c:strCache>
                    <c:ptCount val="1"/>
                    <c:pt idx="0">
                      <c:v>Mayall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{5ACD2AF9-F820-4EA1-B1A9-A42ABA62C820}</c15:txfldGUID>
                      <c15:f>Sheet4!$E$20</c15:f>
                      <c15:dlblFieldTableCache>
                        <c:ptCount val="1"/>
                        <c:pt idx="0">
                          <c:v>Mayall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/>
              <c:tx>
                <c:strRef>
                  <c:f>Sheet4!$E$21</c:f>
                  <c:strCache>
                    <c:ptCount val="1"/>
                    <c:pt idx="0">
                      <c:v>MMT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{AD61E7A2-7CD0-4E09-A329-7DE373F40715}</c15:txfldGUID>
                      <c15:f>Sheet4!$E$21</c15:f>
                      <c15:dlblFieldTableCache>
                        <c:ptCount val="1"/>
                        <c:pt idx="0">
                          <c:v>MMT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/>
              <c:tx>
                <c:strRef>
                  <c:f>Sheet4!$E$22</c:f>
                  <c:strCache>
                    <c:ptCount val="1"/>
                    <c:pt idx="0">
                      <c:v>NTT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{4291C334-EE61-4973-942B-494956649F36}</c15:txfldGUID>
                      <c15:f>Sheet4!$E$22</c15:f>
                      <c15:dlblFieldTableCache>
                        <c:ptCount val="1"/>
                        <c:pt idx="0">
                          <c:v>NTT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/>
              <c:tx>
                <c:strRef>
                  <c:f>Sheet4!$E$23</c:f>
                  <c:strCache>
                    <c:ptCount val="1"/>
                    <c:pt idx="0">
                      <c:v>SALT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{9099C8BE-ABF0-4AE8-8C38-3756FA707189}</c15:txfldGUID>
                      <c15:f>Sheet4!$E$23</c15:f>
                      <c15:dlblFieldTableCache>
                        <c:ptCount val="1"/>
                        <c:pt idx="0">
                          <c:v>SALT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/>
              <c:tx>
                <c:strRef>
                  <c:f>Sheet4!$E$24</c:f>
                  <c:strCache>
                    <c:ptCount val="1"/>
                    <c:pt idx="0">
                      <c:v>SOAR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{CF93EA95-49E9-43F6-AACE-4D6DE5CC60D4}</c15:txfldGUID>
                      <c15:f>Sheet4!$E$24</c15:f>
                      <c15:dlblFieldTableCache>
                        <c:ptCount val="1"/>
                        <c:pt idx="0">
                          <c:v>SOAR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/>
              <c:tx>
                <c:strRef>
                  <c:f>Sheet4!$E$25</c:f>
                  <c:strCache>
                    <c:ptCount val="1"/>
                    <c:pt idx="0">
                      <c:v>Subaru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{7E299511-9CCB-40B5-88E1-6266FAEC481E}</c15:txfldGUID>
                      <c15:f>Sheet4!$E$25</c15:f>
                      <c15:dlblFieldTableCache>
                        <c:ptCount val="1"/>
                        <c:pt idx="0">
                          <c:v>Subaru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/>
              <c:tx>
                <c:strRef>
                  <c:f>Sheet4!$E$26</c:f>
                  <c:strCache>
                    <c:ptCount val="1"/>
                    <c:pt idx="0">
                      <c:v>TNG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{9550CDAF-0916-4CA6-B4B8-73007DB1AAD3}</c15:txfldGUID>
                      <c15:f>Sheet4!$E$26</c15:f>
                      <c15:dlblFieldTableCache>
                        <c:ptCount val="1"/>
                        <c:pt idx="0">
                          <c:v>TNG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/>
              <c:tx>
                <c:strRef>
                  <c:f>Sheet4!$E$27</c:f>
                  <c:strCache>
                    <c:ptCount val="1"/>
                    <c:pt idx="0">
                      <c:v>UKIRT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{52A4610F-A901-446A-8CCF-4D92DA041C41}</c15:txfldGUID>
                      <c15:f>Sheet4!$E$27</c15:f>
                      <c15:dlblFieldTableCache>
                        <c:ptCount val="1"/>
                        <c:pt idx="0">
                          <c:v>UKIRT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/>
              <c:tx>
                <c:strRef>
                  <c:f>Sheet4!$E$28</c:f>
                  <c:strCache>
                    <c:ptCount val="1"/>
                    <c:pt idx="0">
                      <c:v>VISTA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{FFDE0B57-FCCC-47DC-B5B0-C49A927FA90E}</c15:txfldGUID>
                      <c15:f>Sheet4!$E$28</c15:f>
                      <c15:dlblFieldTableCache>
                        <c:ptCount val="1"/>
                        <c:pt idx="0">
                          <c:v>VISTA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/>
              <c:tx>
                <c:strRef>
                  <c:f>Sheet4!$E$29</c:f>
                  <c:strCache>
                    <c:ptCount val="1"/>
                    <c:pt idx="0">
                      <c:v>VLA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{88AEDA65-77D1-4009-9B8A-A9F4B10176F8}</c15:txfldGUID>
                      <c15:f>Sheet4!$E$29</c15:f>
                      <c15:dlblFieldTableCache>
                        <c:ptCount val="1"/>
                        <c:pt idx="0">
                          <c:v>VLA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/>
              <c:tx>
                <c:strRef>
                  <c:f>Sheet4!$E$30</c:f>
                  <c:strCache>
                    <c:ptCount val="1"/>
                    <c:pt idx="0">
                      <c:v>VLBA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{B694FB1D-E748-43EF-86C7-AB73AFCCC0F2}</c15:txfldGUID>
                      <c15:f>Sheet4!$E$30</c15:f>
                      <c15:dlblFieldTableCache>
                        <c:ptCount val="1"/>
                        <c:pt idx="0">
                          <c:v>VLBA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/>
              <c:tx>
                <c:strRef>
                  <c:f>Sheet4!$E$31</c:f>
                  <c:strCache>
                    <c:ptCount val="1"/>
                    <c:pt idx="0">
                      <c:v>VLT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{3399CD24-7653-43C3-9BB8-D1B1B25D873D}</c15:txfldGUID>
                      <c15:f>Sheet4!$E$31</c15:f>
                      <c15:dlblFieldTableCache>
                        <c:ptCount val="1"/>
                        <c:pt idx="0">
                          <c:v>VLT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Sheet4!$G$4:$G$31</c:f>
              <c:numCache>
                <c:formatCode>0.00</c:formatCode>
                <c:ptCount val="28"/>
                <c:pt idx="0">
                  <c:v>5.744533530911621</c:v>
                </c:pt>
                <c:pt idx="1">
                  <c:v>6.3135714268684389</c:v>
                </c:pt>
                <c:pt idx="2">
                  <c:v>4.9055334787677838</c:v>
                </c:pt>
                <c:pt idx="3">
                  <c:v>3.9828758009556515</c:v>
                </c:pt>
                <c:pt idx="4">
                  <c:v>3.1801587124665578</c:v>
                </c:pt>
                <c:pt idx="5">
                  <c:v>5.2633753544267483</c:v>
                </c:pt>
                <c:pt idx="6">
                  <c:v>4.1454464308172465</c:v>
                </c:pt>
                <c:pt idx="7">
                  <c:v>3.9765406316694092</c:v>
                </c:pt>
                <c:pt idx="8">
                  <c:v>2.6792328159014382</c:v>
                </c:pt>
                <c:pt idx="9">
                  <c:v>3.7089153343273535</c:v>
                </c:pt>
                <c:pt idx="10">
                  <c:v>5.9619047760963442</c:v>
                </c:pt>
                <c:pt idx="11">
                  <c:v>2.9348845730225244</c:v>
                </c:pt>
                <c:pt idx="12">
                  <c:v>2.8955535393240104</c:v>
                </c:pt>
                <c:pt idx="13">
                  <c:v>4.7391304360063753</c:v>
                </c:pt>
                <c:pt idx="14">
                  <c:v>3.1249999900658927</c:v>
                </c:pt>
                <c:pt idx="15">
                  <c:v>4.1528526602207494</c:v>
                </c:pt>
                <c:pt idx="16">
                  <c:v>4.0108958881790358</c:v>
                </c:pt>
                <c:pt idx="17">
                  <c:v>4.1343537575432237</c:v>
                </c:pt>
                <c:pt idx="18">
                  <c:v>3.212797597795725</c:v>
                </c:pt>
                <c:pt idx="19">
                  <c:v>2.75</c:v>
                </c:pt>
                <c:pt idx="20">
                  <c:v>4.0441017435355624</c:v>
                </c:pt>
                <c:pt idx="21">
                  <c:v>3.8475829552520406</c:v>
                </c:pt>
                <c:pt idx="22">
                  <c:v>4.1597985487717848</c:v>
                </c:pt>
                <c:pt idx="23">
                  <c:v>6.5265217393636705</c:v>
                </c:pt>
                <c:pt idx="24">
                  <c:v>3.3712405985907505</c:v>
                </c:pt>
                <c:pt idx="25">
                  <c:v>3.627935425059436</c:v>
                </c:pt>
                <c:pt idx="26">
                  <c:v>3.8543526264838874</c:v>
                </c:pt>
                <c:pt idx="27">
                  <c:v>4.4059328734264023</c:v>
                </c:pt>
              </c:numCache>
            </c:numRef>
          </c:xVal>
          <c:yVal>
            <c:numRef>
              <c:f>Sheet4!$H$4:$H$31</c:f>
              <c:numCache>
                <c:formatCode>0.00</c:formatCode>
                <c:ptCount val="28"/>
                <c:pt idx="0">
                  <c:v>3.1450413498891834</c:v>
                </c:pt>
                <c:pt idx="1">
                  <c:v>4.2004212453732119</c:v>
                </c:pt>
                <c:pt idx="2">
                  <c:v>3.3812709520190536</c:v>
                </c:pt>
                <c:pt idx="3">
                  <c:v>3.5022189370824917</c:v>
                </c:pt>
                <c:pt idx="4">
                  <c:v>2.9946628162148277</c:v>
                </c:pt>
                <c:pt idx="5">
                  <c:v>3.1645395474525184</c:v>
                </c:pt>
                <c:pt idx="6">
                  <c:v>3.0735233751773592</c:v>
                </c:pt>
                <c:pt idx="7">
                  <c:v>2.8773688061200842</c:v>
                </c:pt>
                <c:pt idx="8">
                  <c:v>3.8613591333333819</c:v>
                </c:pt>
                <c:pt idx="9">
                  <c:v>3.2217444963351047</c:v>
                </c:pt>
                <c:pt idx="10">
                  <c:v>3.2033129493942321</c:v>
                </c:pt>
                <c:pt idx="11">
                  <c:v>2.6550895590984491</c:v>
                </c:pt>
                <c:pt idx="12">
                  <c:v>2.5090121401727328</c:v>
                </c:pt>
                <c:pt idx="13">
                  <c:v>4.1395214490125278</c:v>
                </c:pt>
                <c:pt idx="14">
                  <c:v>2.7979477108713309</c:v>
                </c:pt>
                <c:pt idx="15">
                  <c:v>3.855234579391015</c:v>
                </c:pt>
                <c:pt idx="16">
                  <c:v>3.547002362372639</c:v>
                </c:pt>
                <c:pt idx="17">
                  <c:v>3.7767395195602842</c:v>
                </c:pt>
                <c:pt idx="18">
                  <c:v>2.7371820928528905</c:v>
                </c:pt>
                <c:pt idx="19">
                  <c:v>1.868224415373295</c:v>
                </c:pt>
                <c:pt idx="20">
                  <c:v>2.477248680508799</c:v>
                </c:pt>
                <c:pt idx="21">
                  <c:v>2.9282857831163858</c:v>
                </c:pt>
                <c:pt idx="22">
                  <c:v>2.7055107567098835</c:v>
                </c:pt>
                <c:pt idx="23">
                  <c:v>4.0370100761564558</c:v>
                </c:pt>
                <c:pt idx="24">
                  <c:v>4.1160441261775995</c:v>
                </c:pt>
                <c:pt idx="25">
                  <c:v>2.2144480051444932</c:v>
                </c:pt>
                <c:pt idx="26">
                  <c:v>2.3769763236174759</c:v>
                </c:pt>
                <c:pt idx="27">
                  <c:v>3.0577903954101782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715216"/>
        <c:axId val="343715608"/>
      </c:scatterChart>
      <c:valAx>
        <c:axId val="343715216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Canadian Impact per Paper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43715608"/>
        <c:crosses val="autoZero"/>
        <c:crossBetween val="midCat"/>
      </c:valAx>
      <c:valAx>
        <c:axId val="343715608"/>
        <c:scaling>
          <c:orientation val="minMax"/>
          <c:max val="8"/>
          <c:min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All Impact per Paper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4371521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Sheet4!$E$4:$E$33</c:f>
              <c:strCache>
                <c:ptCount val="30"/>
                <c:pt idx="0">
                  <c:v>AAT</c:v>
                </c:pt>
                <c:pt idx="1">
                  <c:v>ALMA</c:v>
                </c:pt>
                <c:pt idx="2">
                  <c:v>Blanco</c:v>
                </c:pt>
                <c:pt idx="3">
                  <c:v>CFHT</c:v>
                </c:pt>
                <c:pt idx="4">
                  <c:v>ESO3p6</c:v>
                </c:pt>
                <c:pt idx="5">
                  <c:v>GBT</c:v>
                </c:pt>
                <c:pt idx="6">
                  <c:v>Gemini</c:v>
                </c:pt>
                <c:pt idx="7">
                  <c:v>GTC</c:v>
                </c:pt>
                <c:pt idx="8">
                  <c:v>HET</c:v>
                </c:pt>
                <c:pt idx="9">
                  <c:v>HST</c:v>
                </c:pt>
                <c:pt idx="10">
                  <c:v>INT</c:v>
                </c:pt>
                <c:pt idx="11">
                  <c:v>IRTF</c:v>
                </c:pt>
                <c:pt idx="12">
                  <c:v>JCMT</c:v>
                </c:pt>
                <c:pt idx="13">
                  <c:v>Keck</c:v>
                </c:pt>
                <c:pt idx="14">
                  <c:v>LBT</c:v>
                </c:pt>
                <c:pt idx="15">
                  <c:v>Magellan</c:v>
                </c:pt>
                <c:pt idx="16">
                  <c:v>Mayall</c:v>
                </c:pt>
                <c:pt idx="17">
                  <c:v>MMT</c:v>
                </c:pt>
                <c:pt idx="18">
                  <c:v>NTT</c:v>
                </c:pt>
                <c:pt idx="19">
                  <c:v>SALT</c:v>
                </c:pt>
                <c:pt idx="20">
                  <c:v>SOAR</c:v>
                </c:pt>
                <c:pt idx="21">
                  <c:v>Subaru</c:v>
                </c:pt>
                <c:pt idx="22">
                  <c:v>TNG</c:v>
                </c:pt>
                <c:pt idx="23">
                  <c:v>UKIRT</c:v>
                </c:pt>
                <c:pt idx="24">
                  <c:v>VISTA</c:v>
                </c:pt>
                <c:pt idx="25">
                  <c:v>VLA</c:v>
                </c:pt>
                <c:pt idx="26">
                  <c:v>VLBA</c:v>
                </c:pt>
                <c:pt idx="27">
                  <c:v>VLT</c:v>
                </c:pt>
                <c:pt idx="28">
                  <c:v>WHT</c:v>
                </c:pt>
                <c:pt idx="29">
                  <c:v>WIYN</c:v>
                </c:pt>
              </c:strCache>
            </c:strRef>
          </c:cat>
          <c:val>
            <c:numRef>
              <c:f>Sheet4!$I$4:$I$33</c:f>
              <c:numCache>
                <c:formatCode>0.0%</c:formatCode>
                <c:ptCount val="30"/>
                <c:pt idx="0">
                  <c:v>0.13725490196078433</c:v>
                </c:pt>
                <c:pt idx="1">
                  <c:v>0.15384615384615385</c:v>
                </c:pt>
                <c:pt idx="2">
                  <c:v>0.15211267605633802</c:v>
                </c:pt>
                <c:pt idx="3">
                  <c:v>0.39644970414201186</c:v>
                </c:pt>
                <c:pt idx="4">
                  <c:v>4.189944134078212E-2</c:v>
                </c:pt>
                <c:pt idx="5">
                  <c:v>0.25525525525525528</c:v>
                </c:pt>
                <c:pt idx="6">
                  <c:v>0.20283975659229209</c:v>
                </c:pt>
                <c:pt idx="7">
                  <c:v>8.673469387755102E-2</c:v>
                </c:pt>
                <c:pt idx="8">
                  <c:v>0.125</c:v>
                </c:pt>
                <c:pt idx="9">
                  <c:v>0.11298016570424303</c:v>
                </c:pt>
                <c:pt idx="10">
                  <c:v>0.10703363914373089</c:v>
                </c:pt>
                <c:pt idx="11">
                  <c:v>0.12110091743119267</c:v>
                </c:pt>
                <c:pt idx="12">
                  <c:v>0.25269978401727861</c:v>
                </c:pt>
                <c:pt idx="13">
                  <c:v>0.13663366336633664</c:v>
                </c:pt>
                <c:pt idx="14">
                  <c:v>3.6809815950920248E-2</c:v>
                </c:pt>
                <c:pt idx="15">
                  <c:v>0.13070283600493218</c:v>
                </c:pt>
                <c:pt idx="16">
                  <c:v>0.13288288288288289</c:v>
                </c:pt>
                <c:pt idx="17">
                  <c:v>0.15521064301552107</c:v>
                </c:pt>
                <c:pt idx="18">
                  <c:v>7.575757575757576E-2</c:v>
                </c:pt>
                <c:pt idx="19">
                  <c:v>8.5106382978723402E-2</c:v>
                </c:pt>
                <c:pt idx="20">
                  <c:v>0.12222222222222222</c:v>
                </c:pt>
                <c:pt idx="21">
                  <c:v>0.1021671826625387</c:v>
                </c:pt>
                <c:pt idx="22">
                  <c:v>4.1935483870967745E-2</c:v>
                </c:pt>
                <c:pt idx="23">
                  <c:v>0.12877939529675253</c:v>
                </c:pt>
                <c:pt idx="24">
                  <c:v>8.7155963302752298E-2</c:v>
                </c:pt>
                <c:pt idx="25">
                  <c:v>0.12840809146877749</c:v>
                </c:pt>
                <c:pt idx="26">
                  <c:v>8.98876404494382E-2</c:v>
                </c:pt>
                <c:pt idx="27">
                  <c:v>8.5076708507670851E-2</c:v>
                </c:pt>
                <c:pt idx="28">
                  <c:v>0.11599297012302284</c:v>
                </c:pt>
                <c:pt idx="29">
                  <c:v>0.17412935323383086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716392"/>
        <c:axId val="343716784"/>
      </c:barChart>
      <c:catAx>
        <c:axId val="343716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3716784"/>
        <c:crosses val="autoZero"/>
        <c:auto val="1"/>
        <c:lblAlgn val="ctr"/>
        <c:lblOffset val="100"/>
        <c:noMultiLvlLbl val="0"/>
      </c:catAx>
      <c:valAx>
        <c:axId val="3437167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43716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Gemini North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Sheet4!$N$2:$R$2</c:f>
              <c:strCache>
                <c:ptCount val="5"/>
                <c:pt idx="0">
                  <c:v>GMOS-N</c:v>
                </c:pt>
                <c:pt idx="1">
                  <c:v>GNIRS</c:v>
                </c:pt>
                <c:pt idx="2">
                  <c:v>GRACES</c:v>
                </c:pt>
                <c:pt idx="3">
                  <c:v>NIFS</c:v>
                </c:pt>
                <c:pt idx="4">
                  <c:v>NIRI</c:v>
                </c:pt>
              </c:strCache>
            </c:strRef>
          </c:cat>
          <c:val>
            <c:numRef>
              <c:f>Sheet4!$N$3:$R$3</c:f>
              <c:numCache>
                <c:formatCode>General</c:formatCode>
                <c:ptCount val="5"/>
                <c:pt idx="0">
                  <c:v>45</c:v>
                </c:pt>
                <c:pt idx="1">
                  <c:v>19</c:v>
                </c:pt>
                <c:pt idx="2">
                  <c:v>30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Gemini South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41952278023708"/>
          <c:y val="0.18136622010252665"/>
          <c:w val="0.67716095443952584"/>
          <c:h val="0.7127775467116981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8142797008864335E-2"/>
                  <c:y val="-6.57624246968458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4333184766998"/>
                      <c:h val="0.145598008278816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9182389937106806E-2"/>
                  <c:y val="-6.9050545931687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Sheet4!$N$5:$Q$5</c:f>
              <c:strCache>
                <c:ptCount val="4"/>
                <c:pt idx="0">
                  <c:v>Flamingos2</c:v>
                </c:pt>
                <c:pt idx="1">
                  <c:v>GMOS-S</c:v>
                </c:pt>
                <c:pt idx="2">
                  <c:v>GPI</c:v>
                </c:pt>
                <c:pt idx="3">
                  <c:v>GSAOI</c:v>
                </c:pt>
              </c:strCache>
            </c:strRef>
          </c:cat>
          <c:val>
            <c:numRef>
              <c:f>Sheet4!$N$6:$Q$6</c:f>
              <c:numCache>
                <c:formatCode>General</c:formatCode>
                <c:ptCount val="4"/>
                <c:pt idx="0">
                  <c:v>27</c:v>
                </c:pt>
                <c:pt idx="1">
                  <c:v>38</c:v>
                </c:pt>
                <c:pt idx="2">
                  <c:v>27</c:v>
                </c:pt>
                <c:pt idx="3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824840291190018E-2"/>
          <c:y val="0.93017221470240685"/>
          <c:w val="0.96065220621007275"/>
          <c:h val="6.3251542827908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CA"/>
              <a:t>GS </a:t>
            </a:r>
            <a:r>
              <a:rPr lang="en-CA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Instruments used in published papers</a:t>
            </a:r>
            <a:endParaRPr lang="en-CA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" lastClr="FFFFFF">
                    <a:lumMod val="95000"/>
                  </a:sysClr>
                </a:solidFill>
              </a:defRPr>
            </a:pPr>
            <a:endParaRPr lang="en-C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'GS Instrument Pivot'!$A$43:$A$48</c:f>
              <c:strCache>
                <c:ptCount val="6"/>
                <c:pt idx="0">
                  <c:v>GMOS-S</c:v>
                </c:pt>
                <c:pt idx="1">
                  <c:v>GMOS-N</c:v>
                </c:pt>
                <c:pt idx="2">
                  <c:v>GPI</c:v>
                </c:pt>
                <c:pt idx="3">
                  <c:v>NICI</c:v>
                </c:pt>
                <c:pt idx="4">
                  <c:v>GNIRS</c:v>
                </c:pt>
                <c:pt idx="5">
                  <c:v>TRECS</c:v>
                </c:pt>
              </c:strCache>
            </c:strRef>
          </c:cat>
          <c:val>
            <c:numRef>
              <c:f>'GS Instrument Pivot'!$B$43:$B$48</c:f>
              <c:numCache>
                <c:formatCode>General</c:formatCode>
                <c:ptCount val="6"/>
                <c:pt idx="0">
                  <c:v>125</c:v>
                </c:pt>
                <c:pt idx="1">
                  <c:v>46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CA" dirty="0" smtClean="0"/>
              <a:t>GN Instruments </a:t>
            </a:r>
            <a:r>
              <a:rPr lang="en-CA" dirty="0"/>
              <a:t>used in published papers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'GN Instrument Pivot'!$A$45:$A$52</c:f>
              <c:strCache>
                <c:ptCount val="8"/>
                <c:pt idx="0">
                  <c:v>GMOS-N</c:v>
                </c:pt>
                <c:pt idx="1">
                  <c:v>GMOS-S</c:v>
                </c:pt>
                <c:pt idx="2">
                  <c:v>NIRI</c:v>
                </c:pt>
                <c:pt idx="3">
                  <c:v>NIRI+ALTAIR</c:v>
                </c:pt>
                <c:pt idx="4">
                  <c:v>GNIRS</c:v>
                </c:pt>
                <c:pt idx="5">
                  <c:v>NIFS+LGS</c:v>
                </c:pt>
                <c:pt idx="6">
                  <c:v>MICHELLE</c:v>
                </c:pt>
                <c:pt idx="7">
                  <c:v>NIFS+ALTAIR</c:v>
                </c:pt>
              </c:strCache>
            </c:strRef>
          </c:cat>
          <c:val>
            <c:numRef>
              <c:f>'GN Instrument Pivot'!$B$45:$B$52</c:f>
              <c:numCache>
                <c:formatCode>General</c:formatCode>
                <c:ptCount val="8"/>
                <c:pt idx="0">
                  <c:v>156</c:v>
                </c:pt>
                <c:pt idx="1">
                  <c:v>50</c:v>
                </c:pt>
                <c:pt idx="2">
                  <c:v>34</c:v>
                </c:pt>
                <c:pt idx="3">
                  <c:v>31</c:v>
                </c:pt>
                <c:pt idx="4">
                  <c:v>11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Canadian Subaru Papers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# Papers</c:v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Sheet2!$F$3:$F$16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Sheet2!$G$3:$G$16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12</c:v>
                </c:pt>
                <c:pt idx="6">
                  <c:v>2</c:v>
                </c:pt>
                <c:pt idx="7">
                  <c:v>11</c:v>
                </c:pt>
                <c:pt idx="8">
                  <c:v>18</c:v>
                </c:pt>
                <c:pt idx="9">
                  <c:v>13</c:v>
                </c:pt>
                <c:pt idx="10">
                  <c:v>16</c:v>
                </c:pt>
                <c:pt idx="11">
                  <c:v>17</c:v>
                </c:pt>
                <c:pt idx="12">
                  <c:v>10</c:v>
                </c:pt>
                <c:pt idx="1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26864"/>
        <c:axId val="431327256"/>
      </c:lineChart>
      <c:lineChart>
        <c:grouping val="standard"/>
        <c:varyColors val="0"/>
        <c:ser>
          <c:idx val="1"/>
          <c:order val="1"/>
          <c:tx>
            <c:v>AIPP</c:v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Sheet2!$F$3:$F$16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Sheet2!$H$3:$H$16</c:f>
              <c:numCache>
                <c:formatCode>0.00</c:formatCode>
                <c:ptCount val="14"/>
                <c:pt idx="0">
                  <c:v>2.9666666984558105</c:v>
                </c:pt>
                <c:pt idx="1">
                  <c:v>0.81428574025630951</c:v>
                </c:pt>
                <c:pt idx="2">
                  <c:v>1.1309523582458496</c:v>
                </c:pt>
                <c:pt idx="3">
                  <c:v>2.7928571641445159</c:v>
                </c:pt>
                <c:pt idx="4">
                  <c:v>0.91304346919059753</c:v>
                </c:pt>
                <c:pt idx="5">
                  <c:v>4.6825396120548248</c:v>
                </c:pt>
                <c:pt idx="6">
                  <c:v>0.5625000074505806</c:v>
                </c:pt>
                <c:pt idx="7">
                  <c:v>7.5959597724405201</c:v>
                </c:pt>
                <c:pt idx="8">
                  <c:v>8.9851852026250629</c:v>
                </c:pt>
                <c:pt idx="9">
                  <c:v>3.0769230081484866</c:v>
                </c:pt>
                <c:pt idx="10">
                  <c:v>3.8177083134651184</c:v>
                </c:pt>
                <c:pt idx="11">
                  <c:v>5.0147058823529411</c:v>
                </c:pt>
                <c:pt idx="12">
                  <c:v>3.285714292526245</c:v>
                </c:pt>
                <c:pt idx="13">
                  <c:v>3.4750000000000001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328040"/>
        <c:axId val="431327648"/>
      </c:lineChart>
      <c:catAx>
        <c:axId val="4313268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327256"/>
        <c:crosses val="autoZero"/>
        <c:auto val="1"/>
        <c:lblAlgn val="ctr"/>
        <c:lblOffset val="100"/>
        <c:noMultiLvlLbl val="0"/>
      </c:catAx>
      <c:valAx>
        <c:axId val="4313272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Papers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326864"/>
        <c:crosses val="autoZero"/>
        <c:crossBetween val="between"/>
      </c:valAx>
      <c:valAx>
        <c:axId val="4313276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AIPP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328040"/>
        <c:crosses val="max"/>
        <c:crossBetween val="between"/>
      </c:valAx>
      <c:catAx>
        <c:axId val="43132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327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E9206-2468-4F0C-B908-169CE8B6EF2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BDCAC9-656E-44D4-A4E0-697FA8020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1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FHT_2009_W2-1920x1200_mod_duotone_PPT_size.jpg"/>
          <p:cNvPicPr>
            <a:picLocks noChangeAspect="1"/>
          </p:cNvPicPr>
          <p:nvPr userDrawn="1"/>
        </p:nvPicPr>
        <p:blipFill>
          <a:blip r:embed="rId2" cstate="print"/>
          <a:srcRect t="5000" b="1250"/>
          <a:stretch>
            <a:fillRect/>
          </a:stretch>
        </p:blipFill>
        <p:spPr>
          <a:xfrm>
            <a:off x="0" y="0"/>
            <a:ext cx="9144000" cy="685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502920"/>
          </a:xfrm>
          <a:prstGeom prst="rect">
            <a:avLst/>
          </a:prstGeom>
          <a:solidFill>
            <a:srgbClr val="7C5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93776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128016"/>
            <a:ext cx="1549457" cy="243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4224"/>
            <a:ext cx="8229617" cy="3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85"/>
            <a:ext cx="9144000" cy="5181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295400"/>
            <a:ext cx="9144000" cy="3733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FHT_2009_W2-1920x1200_mod_duotone_PPT_size.jpg"/>
          <p:cNvPicPr>
            <a:picLocks noChangeAspect="1"/>
          </p:cNvPicPr>
          <p:nvPr userDrawn="1"/>
        </p:nvPicPr>
        <p:blipFill>
          <a:blip r:embed="rId2" cstate="print"/>
          <a:srcRect t="5000" b="5000"/>
          <a:stretch>
            <a:fillRect/>
          </a:stretch>
        </p:blipFill>
        <p:spPr>
          <a:xfrm>
            <a:off x="0" y="0"/>
            <a:ext cx="9144000" cy="65836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rgbClr val="7C51A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rgbClr val="7C51A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D62621D-BBCA-47A0-AD76-62FC6B4DDD46}" type="datetime1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Dennis Crabtree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Dennis Crabtree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rgbClr val="7C51A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FHT_2009_W2-1920x1200_mod_duotone_PPT_size.jpg"/>
          <p:cNvPicPr>
            <a:picLocks noChangeAspect="1"/>
          </p:cNvPicPr>
          <p:nvPr userDrawn="1"/>
        </p:nvPicPr>
        <p:blipFill>
          <a:blip r:embed="rId12" cstate="print"/>
          <a:srcRect t="31875" b="50437"/>
          <a:stretch>
            <a:fillRect/>
          </a:stretch>
        </p:blipFill>
        <p:spPr>
          <a:xfrm>
            <a:off x="0" y="0"/>
            <a:ext cx="9144000" cy="1293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7" r:id="rId6"/>
    <p:sldLayoutId id="2147483662" r:id="rId7"/>
    <p:sldLayoutId id="2147483654" r:id="rId8"/>
    <p:sldLayoutId id="21474836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1219200"/>
            <a:ext cx="7010400" cy="1981199"/>
          </a:xfrm>
        </p:spPr>
        <p:txBody>
          <a:bodyPr/>
          <a:lstStyle/>
          <a:p>
            <a:r>
              <a:rPr lang="en-US" sz="2800" dirty="0" smtClean="0"/>
              <a:t>Answers to questions about Canadian </a:t>
            </a:r>
            <a:r>
              <a:rPr lang="en-US" dirty="0" smtClean="0"/>
              <a:t>astronomy</a:t>
            </a:r>
            <a:r>
              <a:rPr lang="en-US" sz="2800" dirty="0" smtClean="0"/>
              <a:t> from Iwata-san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Dennis </a:t>
            </a:r>
            <a:r>
              <a:rPr lang="en-US" sz="1600" dirty="0" smtClean="0"/>
              <a:t>Crabtree</a:t>
            </a:r>
          </a:p>
          <a:p>
            <a:r>
              <a:rPr lang="en-US" sz="1600" dirty="0" smtClean="0"/>
              <a:t>Director, Optical Astronomy, NRC Herzberg</a:t>
            </a:r>
          </a:p>
          <a:p>
            <a:r>
              <a:rPr lang="en-US" sz="1600" dirty="0" smtClean="0"/>
              <a:t>January 18, 2018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Long Range Planning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LRP 2010, “Unveiling the Cosmos: A Vision for Canadian Astronomy</a:t>
            </a:r>
            <a:r>
              <a:rPr lang="en-CA" dirty="0" smtClean="0"/>
              <a:t>“, was released in February 2011.</a:t>
            </a:r>
          </a:p>
          <a:p>
            <a:r>
              <a:rPr lang="en-CA" dirty="0" smtClean="0"/>
              <a:t>Process for LRP 2020 will begin ramping up late in 2018</a:t>
            </a:r>
          </a:p>
          <a:p>
            <a:r>
              <a:rPr lang="en-CA" dirty="0" smtClean="0"/>
              <a:t>Lunch session on LRP 2020 will be held at the CASCA meeting in Victoria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0"/>
            <a:ext cx="9144000" cy="43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589"/>
            <a:ext cx="7162800" cy="62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580D42-4309-42CB-9101-536F0D1551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454400" y="3429000"/>
            <a:ext cx="6096000" cy="13827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381000" y="4572000"/>
            <a:ext cx="6096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388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14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4224"/>
            <a:ext cx="8229617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www.cfht.hawaii.edu/en/news/CallForProposals/OpenVents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7" y="902053"/>
            <a:ext cx="218059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emini.edu/files/styles/large/public/gallery/21012/20161209-gn-laser-trai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24" y="3038053"/>
            <a:ext cx="3004820" cy="20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wst.stsci.edu/files/live/sites/jwst/files/home/_images/supplemental%20content/jwst-re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02048"/>
            <a:ext cx="3546474" cy="19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s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41" y="3035653"/>
            <a:ext cx="3260953" cy="24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mse maunak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20441" y="1295400"/>
            <a:ext cx="4029074" cy="20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883283"/>
              </p:ext>
            </p:extLst>
          </p:nvPr>
        </p:nvGraphicFramePr>
        <p:xfrm>
          <a:off x="457200" y="381000"/>
          <a:ext cx="7924798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68362"/>
          </a:xfrm>
        </p:spPr>
        <p:txBody>
          <a:bodyPr/>
          <a:lstStyle/>
          <a:p>
            <a:r>
              <a:rPr lang="en-CA" dirty="0" smtClean="0"/>
              <a:t>What Telescopes Do Canadians Use? (2011-2015)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68124"/>
              </p:ext>
            </p:extLst>
          </p:nvPr>
        </p:nvGraphicFramePr>
        <p:xfrm>
          <a:off x="533400" y="12954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4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304800"/>
            <a:ext cx="61880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4">
                    <a:lumMod val="75000"/>
                  </a:schemeClr>
                </a:solidFill>
              </a:rPr>
              <a:t>Same color scale used </a:t>
            </a:r>
            <a:br>
              <a:rPr lang="en-CA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b="1" dirty="0" smtClean="0">
                <a:solidFill>
                  <a:schemeClr val="accent4">
                    <a:lumMod val="75000"/>
                  </a:schemeClr>
                </a:solidFill>
              </a:rPr>
              <a:t>for AIPP on vertices</a:t>
            </a:r>
            <a:br>
              <a:rPr lang="en-CA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b="1" dirty="0" smtClean="0">
                <a:solidFill>
                  <a:schemeClr val="accent4">
                    <a:lumMod val="75000"/>
                  </a:schemeClr>
                </a:solidFill>
              </a:rPr>
              <a:t>and edges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CANFAR_Functional_Diagram_V4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312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09" y="0"/>
            <a:ext cx="8305800" cy="868362"/>
          </a:xfrm>
        </p:spPr>
        <p:txBody>
          <a:bodyPr>
            <a:normAutofit/>
          </a:bodyPr>
          <a:lstStyle/>
          <a:p>
            <a:r>
              <a:rPr lang="en-CA" sz="2000" dirty="0" smtClean="0"/>
              <a:t>Gemini Instruments Requested by Canadians (2015B – 2018A)</a:t>
            </a:r>
            <a:endParaRPr lang="en-C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751033"/>
              </p:ext>
            </p:extLst>
          </p:nvPr>
        </p:nvGraphicFramePr>
        <p:xfrm>
          <a:off x="-12469" y="1828800"/>
          <a:ext cx="5001491" cy="416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76675"/>
              </p:ext>
            </p:extLst>
          </p:nvPr>
        </p:nvGraphicFramePr>
        <p:xfrm>
          <a:off x="4800600" y="1828800"/>
          <a:ext cx="4343400" cy="416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7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396526"/>
              </p:ext>
            </p:extLst>
          </p:nvPr>
        </p:nvGraphicFramePr>
        <p:xfrm>
          <a:off x="1422400" y="1480358"/>
          <a:ext cx="6715125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9790"/>
            <a:ext cx="8305800" cy="600810"/>
          </a:xfrm>
        </p:spPr>
        <p:txBody>
          <a:bodyPr/>
          <a:lstStyle/>
          <a:p>
            <a:r>
              <a:rPr lang="en-CA" dirty="0" smtClean="0"/>
              <a:t>Instruments used in published papers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110014"/>
              </p:ext>
            </p:extLst>
          </p:nvPr>
        </p:nvGraphicFramePr>
        <p:xfrm>
          <a:off x="1447800" y="1718483"/>
          <a:ext cx="6324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0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22500"/>
              </p:ext>
            </p:extLst>
          </p:nvPr>
        </p:nvGraphicFramePr>
        <p:xfrm>
          <a:off x="762000" y="381000"/>
          <a:ext cx="7620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5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Gemini Assessment Point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Gemini agreement end in 2021</a:t>
            </a:r>
          </a:p>
          <a:p>
            <a:r>
              <a:rPr lang="en-CA" dirty="0" smtClean="0"/>
              <a:t>At November Board meeting participants to </a:t>
            </a:r>
            <a:r>
              <a:rPr lang="en-GB" dirty="0" smtClean="0"/>
              <a:t>declare </a:t>
            </a:r>
            <a:r>
              <a:rPr lang="en-GB" dirty="0"/>
              <a:t>their interest in renewing the Agreement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NRC Herzberg will establish a Review Panel that will provide recommendations to the NRC Herzberg Director-General</a:t>
            </a:r>
          </a:p>
          <a:p>
            <a:pPr lvl="1"/>
            <a:r>
              <a:rPr lang="en-GB" dirty="0"/>
              <a:t>Should our Canadian share of Gemini stay the same, increase or decrease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Should </a:t>
            </a:r>
            <a:r>
              <a:rPr lang="en-GB" dirty="0"/>
              <a:t>Canada consider to seek access to other operating or soon-to-be operating 8m facilities, such as Subaru, Keck or LSST? </a:t>
            </a:r>
            <a:endParaRPr lang="en-GB" dirty="0" smtClean="0"/>
          </a:p>
          <a:p>
            <a:r>
              <a:rPr lang="en-GB" dirty="0" smtClean="0"/>
              <a:t>Chair of panel has been selected – Sarah Gallagher (Western)</a:t>
            </a:r>
          </a:p>
          <a:p>
            <a:r>
              <a:rPr lang="en-GB" dirty="0" smtClean="0"/>
              <a:t>Full panel has not </a:t>
            </a:r>
            <a:r>
              <a:rPr lang="en-GB" smtClean="0"/>
              <a:t>been formed.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14372</TotalTime>
  <Words>243</Words>
  <Application>Microsoft Office PowerPoint</Application>
  <PresentationFormat>On-screen Show (4:3)</PresentationFormat>
  <Paragraphs>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Answers to questions about Canadian astronomy from Iwata-san</vt:lpstr>
      <vt:lpstr>PowerPoint Presentation</vt:lpstr>
      <vt:lpstr>What Telescopes Do Canadians Use? (2011-2015)</vt:lpstr>
      <vt:lpstr>PowerPoint Presentation</vt:lpstr>
      <vt:lpstr>PowerPoint Presentation</vt:lpstr>
      <vt:lpstr>Gemini Instruments Requested by Canadians (2015B – 2018A)</vt:lpstr>
      <vt:lpstr>Instruments used in published papers</vt:lpstr>
      <vt:lpstr>PowerPoint Presentation</vt:lpstr>
      <vt:lpstr>Gemini Assessment Point</vt:lpstr>
      <vt:lpstr>Long Range Planning Process</vt:lpstr>
      <vt:lpstr>PowerPoint Presentation</vt:lpstr>
      <vt:lpstr>PowerPoint Presentation</vt:lpstr>
      <vt:lpstr>PowerPoint Presentation</vt:lpstr>
    </vt:vector>
  </TitlesOfParts>
  <Company>NRC - CNRC- CBS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Cranstone</dc:creator>
  <cp:lastModifiedBy>Crabtree, Dennis</cp:lastModifiedBy>
  <cp:revision>162</cp:revision>
  <dcterms:created xsi:type="dcterms:W3CDTF">2013-06-12T14:07:13Z</dcterms:created>
  <dcterms:modified xsi:type="dcterms:W3CDTF">2018-01-18T07:42:14Z</dcterms:modified>
</cp:coreProperties>
</file>