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62" r:id="rId4"/>
    <p:sldId id="258" r:id="rId5"/>
    <p:sldId id="263" r:id="rId6"/>
    <p:sldId id="259" r:id="rId7"/>
    <p:sldId id="260" r:id="rId8"/>
    <p:sldId id="264" r:id="rId9"/>
    <p:sldId id="261" r:id="rId1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>
        <p:scale>
          <a:sx n="75" d="100"/>
          <a:sy n="75" d="100"/>
        </p:scale>
        <p:origin x="-1176" y="8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printerSettings" Target="printerSettings/printerSettings1.bin"/><Relationship Id="rId12" Type="http://schemas.openxmlformats.org/officeDocument/2006/relationships/presProps" Target="presProps.xml"/><Relationship Id="rId13" Type="http://schemas.openxmlformats.org/officeDocument/2006/relationships/viewProps" Target="viewProps.xml"/><Relationship Id="rId14" Type="http://schemas.openxmlformats.org/officeDocument/2006/relationships/theme" Target="theme/theme1.xml"/><Relationship Id="rId15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altLang="ja-JP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altLang="ja-JP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D9C10A-F877-724F-8C4B-B6D73BDB714B}" type="datetimeFigureOut">
              <a:rPr lang="en-US" smtClean="0"/>
              <a:t>18/01/17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2B354E-2891-A340-B60F-5D6471DE10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66752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D9C10A-F877-724F-8C4B-B6D73BDB714B}" type="datetimeFigureOut">
              <a:rPr lang="en-US" smtClean="0"/>
              <a:t>18/01/17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2B354E-2891-A340-B60F-5D6471DE10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27986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D9C10A-F877-724F-8C4B-B6D73BDB714B}" type="datetimeFigureOut">
              <a:rPr lang="en-US" smtClean="0"/>
              <a:t>18/01/17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2B354E-2891-A340-B60F-5D6471DE10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72976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D9C10A-F877-724F-8C4B-B6D73BDB714B}" type="datetimeFigureOut">
              <a:rPr lang="en-US" smtClean="0"/>
              <a:t>18/01/17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2B354E-2891-A340-B60F-5D6471DE10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77241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D9C10A-F877-724F-8C4B-B6D73BDB714B}" type="datetimeFigureOut">
              <a:rPr lang="en-US" smtClean="0"/>
              <a:t>18/01/17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2B354E-2891-A340-B60F-5D6471DE10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08383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D9C10A-F877-724F-8C4B-B6D73BDB714B}" type="datetimeFigureOut">
              <a:rPr lang="en-US" smtClean="0"/>
              <a:t>18/01/17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2B354E-2891-A340-B60F-5D6471DE10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53957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D9C10A-F877-724F-8C4B-B6D73BDB714B}" type="datetimeFigureOut">
              <a:rPr lang="en-US" smtClean="0"/>
              <a:t>18/01/17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2B354E-2891-A340-B60F-5D6471DE10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63668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D9C10A-F877-724F-8C4B-B6D73BDB714B}" type="datetimeFigureOut">
              <a:rPr lang="en-US" smtClean="0"/>
              <a:t>18/01/17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2B354E-2891-A340-B60F-5D6471DE10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91764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D9C10A-F877-724F-8C4B-B6D73BDB714B}" type="datetimeFigureOut">
              <a:rPr lang="en-US" smtClean="0"/>
              <a:t>18/01/17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2B354E-2891-A340-B60F-5D6471DE10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89962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D9C10A-F877-724F-8C4B-B6D73BDB714B}" type="datetimeFigureOut">
              <a:rPr lang="en-US" smtClean="0"/>
              <a:t>18/01/17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2B354E-2891-A340-B60F-5D6471DE10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31004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D9C10A-F877-724F-8C4B-B6D73BDB714B}" type="datetimeFigureOut">
              <a:rPr lang="en-US" smtClean="0"/>
              <a:t>18/01/17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2B354E-2891-A340-B60F-5D6471DE10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23358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altLang="ja-JP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altLang="ja-JP" smtClean="0"/>
              <a:t>Click to edit Master text styles</a:t>
            </a:r>
          </a:p>
          <a:p>
            <a:pPr lvl="1"/>
            <a:r>
              <a:rPr lang="en-US" altLang="ja-JP" smtClean="0"/>
              <a:t>Second level</a:t>
            </a:r>
          </a:p>
          <a:p>
            <a:pPr lvl="2"/>
            <a:r>
              <a:rPr lang="en-US" altLang="ja-JP" smtClean="0"/>
              <a:t>Third level</a:t>
            </a:r>
          </a:p>
          <a:p>
            <a:pPr lvl="3"/>
            <a:r>
              <a:rPr lang="en-US" altLang="ja-JP" smtClean="0"/>
              <a:t>Fourth level</a:t>
            </a:r>
          </a:p>
          <a:p>
            <a:pPr lvl="4"/>
            <a:r>
              <a:rPr lang="en-US" altLang="ja-JP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D9C10A-F877-724F-8C4B-B6D73BDB714B}" type="datetimeFigureOut">
              <a:rPr lang="en-US" smtClean="0"/>
              <a:t>18/01/17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2B354E-2891-A340-B60F-5D6471DE10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22842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9.png"/><Relationship Id="rId5" Type="http://schemas.openxmlformats.org/officeDocument/2006/relationships/image" Target="../media/image10.png"/><Relationship Id="rId6" Type="http://schemas.openxmlformats.org/officeDocument/2006/relationships/image" Target="../media/image11.png"/><Relationship Id="rId7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Discussion with EAO</a:t>
            </a:r>
            <a:br>
              <a:rPr lang="en-US" dirty="0" smtClean="0"/>
            </a:br>
            <a:r>
              <a:rPr lang="en-US" dirty="0" smtClean="0"/>
              <a:t>(</a:t>
            </a:r>
            <a:r>
              <a:rPr lang="en-US" smtClean="0"/>
              <a:t>and India)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Nagayoshi Ohashi</a:t>
            </a:r>
          </a:p>
          <a:p>
            <a:r>
              <a:rPr lang="en-US" dirty="0" smtClean="0"/>
              <a:t>(Subaru Telescope)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23417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East Asian Observatory (EAO):</a:t>
            </a:r>
            <a:br>
              <a:rPr lang="en-US" dirty="0" smtClean="0"/>
            </a:br>
            <a:r>
              <a:rPr lang="en-US" dirty="0" smtClean="0"/>
              <a:t>Background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99771"/>
            <a:ext cx="5991982" cy="4525963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In order to promote more collaboration with in the  East Asian region, East Asian Core Observatories Association (EACOA) was established in September 2005.</a:t>
            </a:r>
          </a:p>
          <a:p>
            <a:pPr lvl="1"/>
            <a:r>
              <a:rPr lang="en-US" dirty="0" smtClean="0"/>
              <a:t>Core observatories are NAOC (China), NAOJ (Japan), KASI (Korea), and ASIAA (Taiwan)</a:t>
            </a:r>
          </a:p>
          <a:p>
            <a:r>
              <a:rPr lang="en-US" dirty="0" smtClean="0"/>
              <a:t>In 2014 East Asian Observatory (EAO) was formed by EACOA for the purpose of pursing joint project in astronomy within the East Asian region. </a:t>
            </a:r>
          </a:p>
          <a:p>
            <a:pPr lvl="1"/>
            <a:r>
              <a:rPr lang="en-US" dirty="0" smtClean="0"/>
              <a:t>EAO took over the JCMT operation in March 2015 as the first project of EAO.</a:t>
            </a:r>
          </a:p>
          <a:p>
            <a:pPr lvl="1"/>
            <a:r>
              <a:rPr lang="en-US" dirty="0" smtClean="0"/>
              <a:t>Collaboration with Subaru Telescope was already in the scope of EAO future plan.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48753" y="1545771"/>
            <a:ext cx="2237618" cy="134257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48753" y="3314701"/>
            <a:ext cx="2322286" cy="150315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/>
          <a:srcRect l="3795" t="6007" r="41070"/>
          <a:stretch/>
        </p:blipFill>
        <p:spPr>
          <a:xfrm>
            <a:off x="7072085" y="5144424"/>
            <a:ext cx="1614715" cy="15484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9993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Collaboration within EA on astronomy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ASIAA (Taiwan)-NAOJ</a:t>
            </a:r>
          </a:p>
          <a:p>
            <a:pPr lvl="1"/>
            <a:r>
              <a:rPr lang="en-US" dirty="0" smtClean="0"/>
              <a:t>ALMA, HSC, PFS, MOIRCS upgrade, Software development</a:t>
            </a:r>
          </a:p>
          <a:p>
            <a:r>
              <a:rPr lang="en-US" dirty="0" smtClean="0"/>
              <a:t>KASI (Korea)-NAOJ</a:t>
            </a:r>
          </a:p>
          <a:p>
            <a:pPr lvl="1"/>
            <a:r>
              <a:rPr lang="en-US" dirty="0" smtClean="0"/>
              <a:t>ALMA, </a:t>
            </a:r>
            <a:r>
              <a:rPr lang="en-US" dirty="0" err="1" smtClean="0"/>
              <a:t>KaVA</a:t>
            </a:r>
            <a:endParaRPr lang="en-US" dirty="0" smtClean="0"/>
          </a:p>
          <a:p>
            <a:r>
              <a:rPr lang="en-US" dirty="0" smtClean="0"/>
              <a:t>SAO (China)-KASI (Korea)-NAOJ</a:t>
            </a:r>
          </a:p>
          <a:p>
            <a:pPr lvl="1"/>
            <a:r>
              <a:rPr lang="en-US" dirty="0" smtClean="0"/>
              <a:t>East Asian VLBI Network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22300" y="5532734"/>
            <a:ext cx="7882637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accent6"/>
                </a:solidFill>
              </a:rPr>
              <a:t>Good collaborations have been made within EA,</a:t>
            </a:r>
          </a:p>
          <a:p>
            <a:r>
              <a:rPr lang="en-US" sz="2800" dirty="0">
                <a:solidFill>
                  <a:schemeClr val="accent6"/>
                </a:solidFill>
              </a:rPr>
              <a:t>n</a:t>
            </a:r>
            <a:r>
              <a:rPr lang="en-US" sz="2800" dirty="0" smtClean="0">
                <a:solidFill>
                  <a:schemeClr val="accent6"/>
                </a:solidFill>
              </a:rPr>
              <a:t>aturally expanding to the collaboration with Subaru</a:t>
            </a:r>
            <a:endParaRPr lang="en-US" sz="2800" dirty="0">
              <a:solidFill>
                <a:schemeClr val="accent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85602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781"/>
            <a:ext cx="8229600" cy="1143000"/>
          </a:xfrm>
        </p:spPr>
        <p:txBody>
          <a:bodyPr/>
          <a:lstStyle/>
          <a:p>
            <a:r>
              <a:rPr lang="en-US" dirty="0" smtClean="0"/>
              <a:t>Discussion with EAO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945922"/>
            <a:ext cx="8541657" cy="5875790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US" dirty="0" smtClean="0"/>
              <a:t>April 2016: </a:t>
            </a:r>
          </a:p>
          <a:p>
            <a:r>
              <a:rPr lang="en-US" dirty="0" err="1" smtClean="0"/>
              <a:t>Arimoto</a:t>
            </a:r>
            <a:r>
              <a:rPr lang="en-US" dirty="0" smtClean="0"/>
              <a:t>-san, the former Subaru Director, was invited to the EAO board meeting</a:t>
            </a:r>
          </a:p>
          <a:p>
            <a:pPr lvl="1"/>
            <a:r>
              <a:rPr lang="en-US" dirty="0" err="1" smtClean="0"/>
              <a:t>Arimoto</a:t>
            </a:r>
            <a:r>
              <a:rPr lang="en-US" dirty="0" smtClean="0"/>
              <a:t>-san expressed Subaru’s interests in collaborating with EAO for the joint operation of Subaru Telescope</a:t>
            </a:r>
          </a:p>
          <a:p>
            <a:pPr lvl="1"/>
            <a:r>
              <a:rPr lang="en-US" dirty="0" smtClean="0"/>
              <a:t>EAO board also expressed a strong interests to join the Subaru Operation, and decided to have further discussions.</a:t>
            </a:r>
          </a:p>
          <a:p>
            <a:pPr marL="0" indent="0">
              <a:buNone/>
            </a:pPr>
            <a:r>
              <a:rPr lang="en-US" dirty="0" smtClean="0"/>
              <a:t>October 2016: </a:t>
            </a:r>
          </a:p>
          <a:p>
            <a:r>
              <a:rPr lang="en-US" dirty="0" err="1" smtClean="0"/>
              <a:t>Arimoto</a:t>
            </a:r>
            <a:r>
              <a:rPr lang="en-US" dirty="0" smtClean="0"/>
              <a:t>-san proposed EAO to have “EAO time”</a:t>
            </a:r>
          </a:p>
          <a:p>
            <a:pPr lvl="1"/>
            <a:r>
              <a:rPr lang="en-US" dirty="0" smtClean="0"/>
              <a:t>Subaru allocated 6 nights as EAO time in 2017 (17A and 17B)</a:t>
            </a:r>
          </a:p>
          <a:p>
            <a:pPr marL="0" indent="0">
              <a:buNone/>
            </a:pPr>
            <a:r>
              <a:rPr lang="en-US" dirty="0" smtClean="0"/>
              <a:t>April 2017: </a:t>
            </a:r>
          </a:p>
          <a:p>
            <a:r>
              <a:rPr lang="en-US" dirty="0" smtClean="0"/>
              <a:t>EAO board and Yoshida-san discussed to have </a:t>
            </a:r>
            <a:r>
              <a:rPr lang="en-US" dirty="0" smtClean="0">
                <a:solidFill>
                  <a:srgbClr val="FF0000"/>
                </a:solidFill>
              </a:rPr>
              <a:t>“letter of Intent (</a:t>
            </a:r>
            <a:r>
              <a:rPr lang="en-US" dirty="0" err="1" smtClean="0">
                <a:solidFill>
                  <a:srgbClr val="FF0000"/>
                </a:solidFill>
              </a:rPr>
              <a:t>LoI</a:t>
            </a:r>
            <a:r>
              <a:rPr lang="en-US" dirty="0" smtClean="0">
                <a:solidFill>
                  <a:srgbClr val="FF0000"/>
                </a:solidFill>
              </a:rPr>
              <a:t>)” </a:t>
            </a:r>
            <a:r>
              <a:rPr lang="en-US" dirty="0" smtClean="0"/>
              <a:t>to have </a:t>
            </a:r>
            <a:r>
              <a:rPr lang="en-US" dirty="0" smtClean="0"/>
              <a:t>further and more concrete discussions on possible partnership between EAO and Subaru</a:t>
            </a:r>
          </a:p>
          <a:p>
            <a:pPr lvl="1"/>
            <a:r>
              <a:rPr lang="en-US" dirty="0" err="1" smtClean="0"/>
              <a:t>LoI</a:t>
            </a:r>
            <a:r>
              <a:rPr lang="en-US" dirty="0" smtClean="0"/>
              <a:t> was signed in June 2016</a:t>
            </a:r>
          </a:p>
          <a:p>
            <a:pPr marL="0" indent="0">
              <a:buNone/>
            </a:pPr>
            <a:r>
              <a:rPr lang="en-US" dirty="0" smtClean="0"/>
              <a:t>November</a:t>
            </a:r>
            <a:r>
              <a:rPr lang="en-US" dirty="0" smtClean="0"/>
              <a:t> 2017: </a:t>
            </a:r>
          </a:p>
          <a:p>
            <a:r>
              <a:rPr lang="en-US" dirty="0" smtClean="0"/>
              <a:t>Yoshida-san proposed EAO to establish </a:t>
            </a:r>
            <a:r>
              <a:rPr lang="en-US" dirty="0" smtClean="0">
                <a:solidFill>
                  <a:srgbClr val="FF0000"/>
                </a:solidFill>
              </a:rPr>
              <a:t>“working group” to discuss details of the partnership</a:t>
            </a:r>
            <a:r>
              <a:rPr lang="en-US" dirty="0" smtClean="0"/>
              <a:t>. </a:t>
            </a:r>
            <a:r>
              <a:rPr lang="en-US" dirty="0" smtClean="0"/>
              <a:t>He also proposed to </a:t>
            </a:r>
            <a:r>
              <a:rPr lang="en-US" dirty="0" smtClean="0">
                <a:solidFill>
                  <a:srgbClr val="FF0000"/>
                </a:solidFill>
              </a:rPr>
              <a:t>resume “EAO time” </a:t>
            </a:r>
            <a:r>
              <a:rPr lang="en-US" i="1" dirty="0" smtClean="0">
                <a:solidFill>
                  <a:srgbClr val="FF0000"/>
                </a:solidFill>
              </a:rPr>
              <a:t>with actual contribution</a:t>
            </a:r>
            <a:r>
              <a:rPr lang="en-US" dirty="0" smtClean="0"/>
              <a:t>. </a:t>
            </a: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87821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EAO Board of Directors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12339"/>
            <a:ext cx="8521700" cy="4525963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China</a:t>
            </a:r>
          </a:p>
          <a:p>
            <a:pPr lvl="1"/>
            <a:r>
              <a:rPr lang="en-US" dirty="0" smtClean="0"/>
              <a:t>Yan Jun (NAOC) </a:t>
            </a:r>
            <a:r>
              <a:rPr lang="en-US" dirty="0" smtClean="0">
                <a:sym typeface="Wingdings"/>
              </a:rPr>
              <a:t> </a:t>
            </a:r>
            <a:r>
              <a:rPr lang="en-US" dirty="0" smtClean="0">
                <a:sym typeface="Wingdings"/>
              </a:rPr>
              <a:t>will step down</a:t>
            </a:r>
            <a:endParaRPr lang="en-US" dirty="0" smtClean="0"/>
          </a:p>
          <a:p>
            <a:pPr lvl="2"/>
            <a:r>
              <a:rPr lang="en-US" dirty="0" err="1" smtClean="0"/>
              <a:t>Suijian</a:t>
            </a:r>
            <a:r>
              <a:rPr lang="en-US" dirty="0" smtClean="0"/>
              <a:t> </a:t>
            </a:r>
            <a:r>
              <a:rPr lang="en-US" dirty="0" err="1" smtClean="0"/>
              <a:t>Xue</a:t>
            </a:r>
            <a:r>
              <a:rPr lang="en-US" dirty="0" smtClean="0"/>
              <a:t> (NAOC), </a:t>
            </a:r>
            <a:r>
              <a:rPr lang="en-US" dirty="0" err="1" smtClean="0"/>
              <a:t>Ji</a:t>
            </a:r>
            <a:r>
              <a:rPr lang="en-US" dirty="0" smtClean="0"/>
              <a:t> Yang (PMO), </a:t>
            </a:r>
            <a:r>
              <a:rPr lang="en-US" dirty="0" err="1" smtClean="0"/>
              <a:t>Zhiqiang</a:t>
            </a:r>
            <a:r>
              <a:rPr lang="en-US" dirty="0" smtClean="0"/>
              <a:t> </a:t>
            </a:r>
            <a:r>
              <a:rPr lang="en-US" dirty="0" err="1" smtClean="0"/>
              <a:t>Shen</a:t>
            </a:r>
            <a:r>
              <a:rPr lang="en-US" dirty="0" smtClean="0"/>
              <a:t> (SAO)</a:t>
            </a:r>
          </a:p>
          <a:p>
            <a:r>
              <a:rPr lang="en-US" dirty="0" smtClean="0"/>
              <a:t>Japan</a:t>
            </a:r>
          </a:p>
          <a:p>
            <a:pPr lvl="1"/>
            <a:r>
              <a:rPr lang="en-US" dirty="0" err="1" smtClean="0"/>
              <a:t>Masa</a:t>
            </a:r>
            <a:r>
              <a:rPr lang="en-US" dirty="0" smtClean="0"/>
              <a:t> Hayashi (NAOJ) </a:t>
            </a:r>
            <a:r>
              <a:rPr lang="en-US" dirty="0" smtClean="0">
                <a:sym typeface="Wingdings"/>
              </a:rPr>
              <a:t> will step down</a:t>
            </a:r>
            <a:endParaRPr lang="en-US" dirty="0" smtClean="0"/>
          </a:p>
          <a:p>
            <a:r>
              <a:rPr lang="en-US" dirty="0" smtClean="0"/>
              <a:t>Korea </a:t>
            </a:r>
          </a:p>
          <a:p>
            <a:pPr lvl="1"/>
            <a:r>
              <a:rPr lang="en-US" dirty="0" err="1" smtClean="0"/>
              <a:t>Inwoo</a:t>
            </a:r>
            <a:r>
              <a:rPr lang="en-US" dirty="0" smtClean="0"/>
              <a:t> Han (KASI) </a:t>
            </a:r>
            <a:r>
              <a:rPr lang="en-US" dirty="0" smtClean="0">
                <a:sym typeface="Wingdings"/>
              </a:rPr>
              <a:t> will step down</a:t>
            </a:r>
            <a:endParaRPr lang="en-US" dirty="0" smtClean="0"/>
          </a:p>
          <a:p>
            <a:r>
              <a:rPr lang="en-US" dirty="0" smtClean="0"/>
              <a:t>Taiwan</a:t>
            </a:r>
          </a:p>
          <a:p>
            <a:pPr lvl="1"/>
            <a:r>
              <a:rPr lang="en-US" dirty="0" smtClean="0"/>
              <a:t>You-</a:t>
            </a:r>
            <a:r>
              <a:rPr lang="en-US" dirty="0" err="1" smtClean="0"/>
              <a:t>Hua</a:t>
            </a:r>
            <a:r>
              <a:rPr lang="en-US" dirty="0" smtClean="0"/>
              <a:t> Chu (ASIAA)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98500" y="5891539"/>
            <a:ext cx="809984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0000FF"/>
                </a:solidFill>
              </a:rPr>
              <a:t>Hopefully new members of the Board of Directors can continue </a:t>
            </a:r>
          </a:p>
          <a:p>
            <a:r>
              <a:rPr lang="en-US" sz="2400" dirty="0" smtClean="0">
                <a:solidFill>
                  <a:srgbClr val="0000FF"/>
                </a:solidFill>
              </a:rPr>
              <a:t>to support possible collaboration with Subaru </a:t>
            </a:r>
            <a:endParaRPr lang="en-US" sz="24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40726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6966" y="333419"/>
            <a:ext cx="3581400" cy="43815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t="37895"/>
          <a:stretch/>
        </p:blipFill>
        <p:spPr>
          <a:xfrm>
            <a:off x="4284097" y="532659"/>
            <a:ext cx="4127500" cy="328110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68066" y="3813768"/>
            <a:ext cx="4089400" cy="26416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/>
          <a:srcRect b="61391"/>
          <a:stretch/>
        </p:blipFill>
        <p:spPr>
          <a:xfrm>
            <a:off x="156597" y="4424403"/>
            <a:ext cx="4127500" cy="20397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10637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Working Group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773" y="1600200"/>
            <a:ext cx="4831227" cy="4525963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China</a:t>
            </a:r>
          </a:p>
          <a:p>
            <a:pPr lvl="1"/>
            <a:r>
              <a:rPr lang="en-US" dirty="0" smtClean="0"/>
              <a:t>Zhao Gang (NAOC)</a:t>
            </a:r>
          </a:p>
          <a:p>
            <a:pPr lvl="1"/>
            <a:r>
              <a:rPr lang="en-US" dirty="0" err="1" smtClean="0"/>
              <a:t>Cai</a:t>
            </a:r>
            <a:r>
              <a:rPr lang="en-US" dirty="0" smtClean="0"/>
              <a:t> </a:t>
            </a:r>
            <a:r>
              <a:rPr lang="en-US" dirty="0" err="1" smtClean="0"/>
              <a:t>Zheng</a:t>
            </a:r>
            <a:r>
              <a:rPr lang="en-US" dirty="0" smtClean="0"/>
              <a:t> (UCSC </a:t>
            </a:r>
            <a:r>
              <a:rPr lang="en-US" dirty="0" smtClean="0">
                <a:sym typeface="Wingdings"/>
              </a:rPr>
              <a:t> </a:t>
            </a:r>
            <a:r>
              <a:rPr lang="en-US" dirty="0" smtClean="0"/>
              <a:t>NTU)</a:t>
            </a:r>
          </a:p>
          <a:p>
            <a:r>
              <a:rPr lang="en-US" dirty="0" smtClean="0"/>
              <a:t>Taiwan</a:t>
            </a:r>
          </a:p>
          <a:p>
            <a:pPr lvl="1"/>
            <a:r>
              <a:rPr lang="en-US" dirty="0" err="1" smtClean="0"/>
              <a:t>Shiang</a:t>
            </a:r>
            <a:r>
              <a:rPr lang="en-US" dirty="0" smtClean="0"/>
              <a:t>-Yu Wang (ASIAA)</a:t>
            </a:r>
          </a:p>
          <a:p>
            <a:pPr lvl="1"/>
            <a:r>
              <a:rPr lang="en-US" dirty="0" smtClean="0"/>
              <a:t>Wen-Ping Chen (NCU)</a:t>
            </a:r>
          </a:p>
          <a:p>
            <a:r>
              <a:rPr lang="en-US" dirty="0" smtClean="0"/>
              <a:t>Japan</a:t>
            </a:r>
          </a:p>
          <a:p>
            <a:pPr lvl="1"/>
            <a:r>
              <a:rPr lang="en-US" dirty="0" err="1" smtClean="0"/>
              <a:t>Taddy</a:t>
            </a:r>
            <a:r>
              <a:rPr lang="en-US" dirty="0" smtClean="0"/>
              <a:t> Kodama (Tohoku Univ.)</a:t>
            </a:r>
          </a:p>
          <a:p>
            <a:pPr lvl="1"/>
            <a:r>
              <a:rPr lang="en-US" dirty="0" smtClean="0"/>
              <a:t>Nagayoshi Ohashi (NAOJ)</a:t>
            </a:r>
          </a:p>
          <a:p>
            <a:r>
              <a:rPr lang="en-US" dirty="0" smtClean="0"/>
              <a:t>Korea</a:t>
            </a:r>
          </a:p>
          <a:p>
            <a:pPr lvl="1"/>
            <a:r>
              <a:rPr lang="en-US" dirty="0" smtClean="0"/>
              <a:t>Still waiting for the new KASI president to be appointed.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b="31247"/>
          <a:stretch/>
        </p:blipFill>
        <p:spPr>
          <a:xfrm>
            <a:off x="5492251" y="1236210"/>
            <a:ext cx="1529035" cy="132556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38600" y="3378200"/>
            <a:ext cx="1054100" cy="1016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/>
          <a:srcRect l="17610" t="9090" r="20744" b="27419"/>
          <a:stretch/>
        </p:blipFill>
        <p:spPr>
          <a:xfrm>
            <a:off x="7269152" y="1187450"/>
            <a:ext cx="1651907" cy="139496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/>
          <a:srcRect l="67658" t="37425" r="20040" b="41411"/>
          <a:stretch/>
        </p:blipFill>
        <p:spPr>
          <a:xfrm>
            <a:off x="5334000" y="2768698"/>
            <a:ext cx="1687286" cy="163286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384143" y="2739768"/>
            <a:ext cx="1536916" cy="166179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492251" y="4716463"/>
            <a:ext cx="1344650" cy="16135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83279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Time Line (including my personal wish)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As soon as the new president for KASI is going to be appointed, two names from Korea for the WG will be decided.</a:t>
            </a:r>
          </a:p>
          <a:p>
            <a:r>
              <a:rPr lang="en-US" dirty="0" smtClean="0"/>
              <a:t>Kick-off discussions will be held as soon as Korean members for the WG are decided.</a:t>
            </a:r>
          </a:p>
          <a:p>
            <a:pPr lvl="1"/>
            <a:r>
              <a:rPr lang="en-US" dirty="0" smtClean="0"/>
              <a:t>Might be able to hold a face-to-face meeting before the next EAO board (April 2018), making a report at the Board meeting.</a:t>
            </a:r>
          </a:p>
          <a:p>
            <a:r>
              <a:rPr lang="en-US" dirty="0" smtClean="0"/>
              <a:t>By the time of the Board meeting in the fall 2018, further practical discussions are done by the WG.</a:t>
            </a:r>
          </a:p>
          <a:p>
            <a:r>
              <a:rPr lang="en-US" dirty="0" smtClean="0"/>
              <a:t>At </a:t>
            </a:r>
            <a:r>
              <a:rPr lang="en-US" dirty="0" smtClean="0"/>
              <a:t>the Board meeting in the fall 2018, decision to resume EAO time could be made at least?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10803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3208"/>
            <a:ext cx="8229600" cy="1143000"/>
          </a:xfrm>
        </p:spPr>
        <p:txBody>
          <a:bodyPr/>
          <a:lstStyle/>
          <a:p>
            <a:r>
              <a:rPr lang="en-US" dirty="0" smtClean="0"/>
              <a:t>Discussion with India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4627" y="1108315"/>
            <a:ext cx="8414981" cy="4372672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Former </a:t>
            </a:r>
            <a:r>
              <a:rPr lang="en-US" dirty="0" smtClean="0"/>
              <a:t>Director </a:t>
            </a:r>
            <a:r>
              <a:rPr lang="en-US" dirty="0" err="1" smtClean="0"/>
              <a:t>Arimoto</a:t>
            </a:r>
            <a:r>
              <a:rPr lang="en-US" dirty="0" smtClean="0"/>
              <a:t> sent a letter to prof. </a:t>
            </a:r>
            <a:r>
              <a:rPr lang="en-US" dirty="0" err="1" smtClean="0"/>
              <a:t>Ojha</a:t>
            </a:r>
            <a:r>
              <a:rPr lang="en-US" dirty="0" smtClean="0"/>
              <a:t> (TIFR) for discussion of possible collaborations in December 2016.</a:t>
            </a:r>
          </a:p>
          <a:p>
            <a:r>
              <a:rPr lang="en-US" dirty="0" smtClean="0"/>
              <a:t>Dr. M. </a:t>
            </a:r>
            <a:r>
              <a:rPr lang="en-US" dirty="0" err="1" smtClean="0"/>
              <a:t>Puravankara</a:t>
            </a:r>
            <a:r>
              <a:rPr lang="en-US" dirty="0" smtClean="0"/>
              <a:t> (TIFR) and Ohashi/</a:t>
            </a:r>
            <a:r>
              <a:rPr lang="en-US" dirty="0" err="1" smtClean="0"/>
              <a:t>Pyo</a:t>
            </a:r>
            <a:r>
              <a:rPr lang="en-US" dirty="0" smtClean="0"/>
              <a:t>-san had personal informal discussions in December 2017 to follow up what happened after the letter was received.</a:t>
            </a:r>
          </a:p>
          <a:p>
            <a:pPr lvl="1"/>
            <a:r>
              <a:rPr lang="en-US" dirty="0" smtClean="0"/>
              <a:t>India TMT SAC has been discussing a possibility to collaborate with Subaru.</a:t>
            </a:r>
            <a:endParaRPr lang="en-US" dirty="0" smtClean="0"/>
          </a:p>
          <a:p>
            <a:r>
              <a:rPr lang="en-US" dirty="0" smtClean="0"/>
              <a:t>Prof. A. </a:t>
            </a:r>
            <a:r>
              <a:rPr lang="en-US" dirty="0" err="1" smtClean="0"/>
              <a:t>Pandey</a:t>
            </a:r>
            <a:r>
              <a:rPr lang="en-US" dirty="0" smtClean="0"/>
              <a:t> (ARIOS) and Yoshida-san had a discussion in January 2018.</a:t>
            </a:r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48770" y="5373974"/>
            <a:ext cx="8930224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They are preparing a letter to submit to Chair of India-TMT </a:t>
            </a:r>
          </a:p>
          <a:p>
            <a:r>
              <a:rPr lang="en-US" sz="2800" dirty="0" smtClean="0">
                <a:solidFill>
                  <a:srgbClr val="FF0000"/>
                </a:solidFill>
              </a:rPr>
              <a:t>SAC to start official discussions with Subaru on international</a:t>
            </a:r>
          </a:p>
          <a:p>
            <a:r>
              <a:rPr lang="en-US" sz="2800" dirty="0" smtClean="0">
                <a:solidFill>
                  <a:srgbClr val="FF0000"/>
                </a:solidFill>
              </a:rPr>
              <a:t>Partnership.</a:t>
            </a:r>
            <a:endParaRPr lang="en-US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60078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4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1379</TotalTime>
  <Words>710</Words>
  <Application>Microsoft Macintosh PowerPoint</Application>
  <PresentationFormat>On-screen Show (4:3)</PresentationFormat>
  <Paragraphs>69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Office Theme</vt:lpstr>
      <vt:lpstr>Discussion with EAO (and India)</vt:lpstr>
      <vt:lpstr>East Asian Observatory (EAO): Background</vt:lpstr>
      <vt:lpstr>Collaboration within EA on astronomy</vt:lpstr>
      <vt:lpstr>Discussion with EAO</vt:lpstr>
      <vt:lpstr>EAO Board of Directors</vt:lpstr>
      <vt:lpstr>PowerPoint Presentation</vt:lpstr>
      <vt:lpstr>Working Group</vt:lpstr>
      <vt:lpstr>Time Line (including my personal wish)</vt:lpstr>
      <vt:lpstr>Discussion with India</vt:lpstr>
    </vt:vector>
  </TitlesOfParts>
  <Company>Subaru Telescope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Discussion with EAO</dc:title>
  <dc:creator>Nagayoshi Ohashi</dc:creator>
  <cp:lastModifiedBy>Nagayoshi Ohashi</cp:lastModifiedBy>
  <cp:revision>24</cp:revision>
  <dcterms:created xsi:type="dcterms:W3CDTF">2018-01-17T05:26:26Z</dcterms:created>
  <dcterms:modified xsi:type="dcterms:W3CDTF">2018-01-18T04:26:05Z</dcterms:modified>
</cp:coreProperties>
</file>