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1"/>
  </p:notesMasterIdLst>
  <p:handoutMasterIdLst>
    <p:handoutMasterId r:id="rId32"/>
  </p:handoutMasterIdLst>
  <p:sldIdLst>
    <p:sldId id="256" r:id="rId5"/>
    <p:sldId id="344" r:id="rId6"/>
    <p:sldId id="417" r:id="rId7"/>
    <p:sldId id="264" r:id="rId8"/>
    <p:sldId id="265" r:id="rId9"/>
    <p:sldId id="266" r:id="rId10"/>
    <p:sldId id="431" r:id="rId11"/>
    <p:sldId id="432" r:id="rId12"/>
    <p:sldId id="293" r:id="rId13"/>
    <p:sldId id="419" r:id="rId14"/>
    <p:sldId id="420" r:id="rId15"/>
    <p:sldId id="421" r:id="rId16"/>
    <p:sldId id="422" r:id="rId17"/>
    <p:sldId id="423" r:id="rId18"/>
    <p:sldId id="424" r:id="rId19"/>
    <p:sldId id="425" r:id="rId20"/>
    <p:sldId id="427" r:id="rId21"/>
    <p:sldId id="429" r:id="rId22"/>
    <p:sldId id="430" r:id="rId23"/>
    <p:sldId id="409" r:id="rId24"/>
    <p:sldId id="410" r:id="rId25"/>
    <p:sldId id="412" r:id="rId26"/>
    <p:sldId id="407" r:id="rId27"/>
    <p:sldId id="291" r:id="rId28"/>
    <p:sldId id="403" r:id="rId29"/>
    <p:sldId id="416"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E3E5655-C281-4E43-B552-87813016A8AD}">
          <p14:sldIdLst>
            <p14:sldId id="256"/>
            <p14:sldId id="344"/>
            <p14:sldId id="417"/>
            <p14:sldId id="264"/>
            <p14:sldId id="265"/>
            <p14:sldId id="266"/>
            <p14:sldId id="431"/>
            <p14:sldId id="432"/>
            <p14:sldId id="293"/>
            <p14:sldId id="419"/>
            <p14:sldId id="420"/>
            <p14:sldId id="421"/>
            <p14:sldId id="422"/>
            <p14:sldId id="423"/>
            <p14:sldId id="424"/>
            <p14:sldId id="425"/>
            <p14:sldId id="427"/>
            <p14:sldId id="429"/>
            <p14:sldId id="430"/>
            <p14:sldId id="409"/>
            <p14:sldId id="410"/>
            <p14:sldId id="412"/>
            <p14:sldId id="407"/>
            <p14:sldId id="291"/>
            <p14:sldId id="403"/>
            <p14:sldId id="41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h Matsuda" initials="R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20" autoAdjust="0"/>
    <p:restoredTop sz="82556"/>
  </p:normalViewPr>
  <p:slideViewPr>
    <p:cSldViewPr snapToGrid="0">
      <p:cViewPr>
        <p:scale>
          <a:sx n="122" d="100"/>
          <a:sy n="122" d="100"/>
        </p:scale>
        <p:origin x="-288" y="-1448"/>
      </p:cViewPr>
      <p:guideLst>
        <p:guide orient="horz" pos="2160"/>
        <p:guide pos="3840"/>
      </p:guideLst>
    </p:cSldViewPr>
  </p:slideViewPr>
  <p:notesTextViewPr>
    <p:cViewPr>
      <p:scale>
        <a:sx n="3" d="2"/>
        <a:sy n="3" d="2"/>
      </p:scale>
      <p:origin x="0" y="0"/>
    </p:cViewPr>
  </p:notesTextViewPr>
  <p:sorterViewPr>
    <p:cViewPr>
      <p:scale>
        <a:sx n="100" d="100"/>
        <a:sy n="100" d="100"/>
      </p:scale>
      <p:origin x="0" y="-5536"/>
    </p:cViewPr>
  </p:sorterViewPr>
  <p:notesViewPr>
    <p:cSldViewPr snapToGrid="0">
      <p:cViewPr varScale="1">
        <p:scale>
          <a:sx n="84" d="100"/>
          <a:sy n="84" d="100"/>
        </p:scale>
        <p:origin x="3192" y="108"/>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commentAuthors" Target="commentAuthors.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wsfs01\users1$\kamisato\peggi\library\bibliographies\2017\thesesCountAffil.xlsx" TargetMode="External"/><Relationship Id="rId3"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rcampbell:Documents:SSCmeetings:2017:metrics2016v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rcampbell:Downloads:ProjCodes-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1"/>
    </mc:Choice>
    <mc:Fallback>
      <c:style val="2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384341883915488"/>
          <c:y val="0.0225799673797981"/>
          <c:w val="0.97465862094341"/>
          <c:h val="0.85316980715619"/>
        </c:manualLayout>
      </c:layout>
      <c:barChart>
        <c:barDir val="col"/>
        <c:grouping val="stacked"/>
        <c:varyColors val="0"/>
        <c:ser>
          <c:idx val="0"/>
          <c:order val="0"/>
          <c:tx>
            <c:strRef>
              <c:f>Sheet1!$C$1</c:f>
              <c:strCache>
                <c:ptCount val="1"/>
                <c:pt idx="0">
                  <c:v>non -affiliated</c:v>
                </c:pt>
              </c:strCache>
            </c:strRef>
          </c:tx>
          <c:spPr>
            <a:solidFill>
              <a:schemeClr val="accent3">
                <a:lumMod val="50000"/>
              </a:schemeClr>
            </a:solidFill>
            <a:ln>
              <a:noFill/>
            </a:ln>
          </c:spPr>
          <c:invertIfNegative val="0"/>
          <c:dLbls>
            <c:dLbl>
              <c:idx val="1"/>
              <c:layout>
                <c:manualLayout>
                  <c:x val="1.30997667813535E-17"/>
                  <c:y val="0.040626658413584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BC5-4F7E-A9C0-D2771775AE24}"/>
                </c:ext>
                <c:ext xmlns:c15="http://schemas.microsoft.com/office/drawing/2012/chart" uri="{CE6537A1-D6FC-4f65-9D91-7224C49458BB}"/>
              </c:extLst>
            </c:dLbl>
            <c:spPr>
              <a:noFill/>
              <a:ln>
                <a:noFill/>
              </a:ln>
              <a:effectLst/>
            </c:spPr>
            <c:txPr>
              <a:bodyPr/>
              <a:lstStyle/>
              <a:p>
                <a:pPr>
                  <a:defRPr sz="12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Sheet1!$A$2:$A$19</c:f>
              <c:numCache>
                <c:formatCode>General</c:formatCode>
                <c:ptCount val="18"/>
                <c:pt idx="0">
                  <c:v>2000.0</c:v>
                </c:pt>
                <c:pt idx="1">
                  <c:v>2001.0</c:v>
                </c:pt>
                <c:pt idx="2">
                  <c:v>2002.0</c:v>
                </c:pt>
                <c:pt idx="3">
                  <c:v>2003.0</c:v>
                </c:pt>
                <c:pt idx="4">
                  <c:v>2004.0</c:v>
                </c:pt>
                <c:pt idx="5">
                  <c:v>2005.0</c:v>
                </c:pt>
                <c:pt idx="6">
                  <c:v>2006.0</c:v>
                </c:pt>
                <c:pt idx="7">
                  <c:v>2007.0</c:v>
                </c:pt>
                <c:pt idx="8">
                  <c:v>2008.0</c:v>
                </c:pt>
                <c:pt idx="9">
                  <c:v>2009.0</c:v>
                </c:pt>
                <c:pt idx="10">
                  <c:v>2010.0</c:v>
                </c:pt>
                <c:pt idx="11">
                  <c:v>2011.0</c:v>
                </c:pt>
                <c:pt idx="12">
                  <c:v>2012.0</c:v>
                </c:pt>
                <c:pt idx="13">
                  <c:v>2013.0</c:v>
                </c:pt>
                <c:pt idx="14">
                  <c:v>2014.0</c:v>
                </c:pt>
                <c:pt idx="15">
                  <c:v>2015.0</c:v>
                </c:pt>
                <c:pt idx="16">
                  <c:v>2016.0</c:v>
                </c:pt>
                <c:pt idx="17">
                  <c:v>2017.0</c:v>
                </c:pt>
              </c:numCache>
            </c:numRef>
          </c:cat>
          <c:val>
            <c:numRef>
              <c:f>Sheet1!$C$2:$C$19</c:f>
              <c:numCache>
                <c:formatCode>General</c:formatCode>
                <c:ptCount val="18"/>
                <c:pt idx="0">
                  <c:v>3.0</c:v>
                </c:pt>
                <c:pt idx="1">
                  <c:v>1.0</c:v>
                </c:pt>
                <c:pt idx="2">
                  <c:v>4.0</c:v>
                </c:pt>
                <c:pt idx="3">
                  <c:v>4.0</c:v>
                </c:pt>
                <c:pt idx="4">
                  <c:v>11.0</c:v>
                </c:pt>
                <c:pt idx="5">
                  <c:v>3.0</c:v>
                </c:pt>
                <c:pt idx="6">
                  <c:v>4.0</c:v>
                </c:pt>
                <c:pt idx="7">
                  <c:v>6.0</c:v>
                </c:pt>
                <c:pt idx="8">
                  <c:v>8.0</c:v>
                </c:pt>
                <c:pt idx="9">
                  <c:v>3.0</c:v>
                </c:pt>
                <c:pt idx="10">
                  <c:v>8.0</c:v>
                </c:pt>
                <c:pt idx="11">
                  <c:v>6.0</c:v>
                </c:pt>
                <c:pt idx="12">
                  <c:v>9.0</c:v>
                </c:pt>
                <c:pt idx="13">
                  <c:v>5.0</c:v>
                </c:pt>
                <c:pt idx="14">
                  <c:v>5.0</c:v>
                </c:pt>
                <c:pt idx="15">
                  <c:v>7.0</c:v>
                </c:pt>
                <c:pt idx="16">
                  <c:v>5.0</c:v>
                </c:pt>
              </c:numCache>
            </c:numRef>
          </c:val>
          <c:extLst xmlns:c16r2="http://schemas.microsoft.com/office/drawing/2015/06/chart">
            <c:ext xmlns:c16="http://schemas.microsoft.com/office/drawing/2014/chart" uri="{C3380CC4-5D6E-409C-BE32-E72D297353CC}">
              <c16:uniqueId val="{00000001-5BC5-4F7E-A9C0-D2771775AE24}"/>
            </c:ext>
          </c:extLst>
        </c:ser>
        <c:ser>
          <c:idx val="1"/>
          <c:order val="1"/>
          <c:tx>
            <c:strRef>
              <c:f>Sheet1!$D$1</c:f>
              <c:strCache>
                <c:ptCount val="1"/>
                <c:pt idx="0">
                  <c:v>affiliated - WMKO</c:v>
                </c:pt>
              </c:strCache>
            </c:strRef>
          </c:tx>
          <c:spPr>
            <a:solidFill>
              <a:schemeClr val="accent3">
                <a:lumMod val="60000"/>
                <a:lumOff val="40000"/>
              </a:schemeClr>
            </a:solidFill>
            <a:ln>
              <a:noFill/>
            </a:ln>
          </c:spPr>
          <c:invertIfNegative val="0"/>
          <c:dLbls>
            <c:spPr>
              <a:noFill/>
              <a:ln>
                <a:noFill/>
              </a:ln>
              <a:effectLst/>
            </c:spPr>
            <c:txPr>
              <a:bodyPr wrap="square" lIns="38100" tIns="19050" rIns="38100" bIns="19050" anchor="ctr">
                <a:spAutoFit/>
              </a:bodyPr>
              <a:lstStyle/>
              <a:p>
                <a:pPr>
                  <a:defRPr sz="1200"/>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Sheet1!$A$2:$A$19</c:f>
              <c:numCache>
                <c:formatCode>General</c:formatCode>
                <c:ptCount val="18"/>
                <c:pt idx="0">
                  <c:v>2000.0</c:v>
                </c:pt>
                <c:pt idx="1">
                  <c:v>2001.0</c:v>
                </c:pt>
                <c:pt idx="2">
                  <c:v>2002.0</c:v>
                </c:pt>
                <c:pt idx="3">
                  <c:v>2003.0</c:v>
                </c:pt>
                <c:pt idx="4">
                  <c:v>2004.0</c:v>
                </c:pt>
                <c:pt idx="5">
                  <c:v>2005.0</c:v>
                </c:pt>
                <c:pt idx="6">
                  <c:v>2006.0</c:v>
                </c:pt>
                <c:pt idx="7">
                  <c:v>2007.0</c:v>
                </c:pt>
                <c:pt idx="8">
                  <c:v>2008.0</c:v>
                </c:pt>
                <c:pt idx="9">
                  <c:v>2009.0</c:v>
                </c:pt>
                <c:pt idx="10">
                  <c:v>2010.0</c:v>
                </c:pt>
                <c:pt idx="11">
                  <c:v>2011.0</c:v>
                </c:pt>
                <c:pt idx="12">
                  <c:v>2012.0</c:v>
                </c:pt>
                <c:pt idx="13">
                  <c:v>2013.0</c:v>
                </c:pt>
                <c:pt idx="14">
                  <c:v>2014.0</c:v>
                </c:pt>
                <c:pt idx="15">
                  <c:v>2015.0</c:v>
                </c:pt>
                <c:pt idx="16">
                  <c:v>2016.0</c:v>
                </c:pt>
                <c:pt idx="17">
                  <c:v>2017.0</c:v>
                </c:pt>
              </c:numCache>
            </c:numRef>
          </c:cat>
          <c:val>
            <c:numRef>
              <c:f>Sheet1!$D$2:$D$19</c:f>
              <c:numCache>
                <c:formatCode>General</c:formatCode>
                <c:ptCount val="18"/>
                <c:pt idx="0">
                  <c:v>10.0</c:v>
                </c:pt>
                <c:pt idx="1">
                  <c:v>4.0</c:v>
                </c:pt>
                <c:pt idx="2">
                  <c:v>11.0</c:v>
                </c:pt>
                <c:pt idx="3">
                  <c:v>7.0</c:v>
                </c:pt>
                <c:pt idx="4">
                  <c:v>16.0</c:v>
                </c:pt>
                <c:pt idx="5">
                  <c:v>13.0</c:v>
                </c:pt>
                <c:pt idx="6">
                  <c:v>15.0</c:v>
                </c:pt>
                <c:pt idx="7">
                  <c:v>15.0</c:v>
                </c:pt>
                <c:pt idx="8">
                  <c:v>19.0</c:v>
                </c:pt>
                <c:pt idx="9">
                  <c:v>24.0</c:v>
                </c:pt>
                <c:pt idx="10">
                  <c:v>10.0</c:v>
                </c:pt>
                <c:pt idx="11">
                  <c:v>14.0</c:v>
                </c:pt>
                <c:pt idx="12">
                  <c:v>22.0</c:v>
                </c:pt>
                <c:pt idx="13">
                  <c:v>14.0</c:v>
                </c:pt>
                <c:pt idx="14">
                  <c:v>14.0</c:v>
                </c:pt>
                <c:pt idx="15">
                  <c:v>17.0</c:v>
                </c:pt>
                <c:pt idx="16">
                  <c:v>16.0</c:v>
                </c:pt>
                <c:pt idx="17">
                  <c:v>8.0</c:v>
                </c:pt>
              </c:numCache>
            </c:numRef>
          </c:val>
          <c:extLst xmlns:c16r2="http://schemas.microsoft.com/office/drawing/2015/06/chart">
            <c:ext xmlns:c16="http://schemas.microsoft.com/office/drawing/2014/chart" uri="{C3380CC4-5D6E-409C-BE32-E72D297353CC}">
              <c16:uniqueId val="{00000002-5BC5-4F7E-A9C0-D2771775AE24}"/>
            </c:ext>
          </c:extLst>
        </c:ser>
        <c:dLbls>
          <c:showLegendKey val="0"/>
          <c:showVal val="0"/>
          <c:showCatName val="0"/>
          <c:showSerName val="0"/>
          <c:showPercent val="0"/>
          <c:showBubbleSize val="0"/>
        </c:dLbls>
        <c:gapWidth val="75"/>
        <c:overlap val="100"/>
        <c:axId val="1256474864"/>
        <c:axId val="1256476912"/>
      </c:barChart>
      <c:dateAx>
        <c:axId val="1256474864"/>
        <c:scaling>
          <c:orientation val="minMax"/>
        </c:scaling>
        <c:delete val="0"/>
        <c:axPos val="b"/>
        <c:numFmt formatCode="General" sourceLinked="1"/>
        <c:majorTickMark val="none"/>
        <c:minorTickMark val="none"/>
        <c:tickLblPos val="low"/>
        <c:txPr>
          <a:bodyPr/>
          <a:lstStyle/>
          <a:p>
            <a:pPr>
              <a:defRPr sz="1400"/>
            </a:pPr>
            <a:endParaRPr lang="en-US"/>
          </a:p>
        </c:txPr>
        <c:crossAx val="1256476912"/>
        <c:crosses val="autoZero"/>
        <c:auto val="0"/>
        <c:lblOffset val="100"/>
        <c:baseTimeUnit val="days"/>
      </c:dateAx>
      <c:valAx>
        <c:axId val="1256476912"/>
        <c:scaling>
          <c:orientation val="minMax"/>
        </c:scaling>
        <c:delete val="0"/>
        <c:axPos val="l"/>
        <c:numFmt formatCode="General" sourceLinked="1"/>
        <c:majorTickMark val="out"/>
        <c:minorTickMark val="none"/>
        <c:tickLblPos val="nextTo"/>
        <c:txPr>
          <a:bodyPr/>
          <a:lstStyle/>
          <a:p>
            <a:pPr>
              <a:defRPr sz="1600"/>
            </a:pPr>
            <a:endParaRPr lang="en-US"/>
          </a:p>
        </c:txPr>
        <c:crossAx val="1256474864"/>
        <c:crosses val="autoZero"/>
        <c:crossBetween val="between"/>
        <c:minorUnit val="1.0"/>
      </c:valAx>
      <c:spPr>
        <a:noFill/>
      </c:spPr>
    </c:plotArea>
    <c:legend>
      <c:legendPos val="b"/>
      <c:layout>
        <c:manualLayout>
          <c:xMode val="edge"/>
          <c:yMode val="edge"/>
          <c:x val="0.101371198529418"/>
          <c:y val="0.936421905214316"/>
          <c:w val="0.338522288727672"/>
          <c:h val="0.044077790093423"/>
        </c:manualLayout>
      </c:layout>
      <c:overlay val="0"/>
      <c:txPr>
        <a:bodyPr/>
        <a:lstStyle/>
        <a:p>
          <a:pPr>
            <a:defRPr sz="1200">
              <a:latin typeface="Arial Rounded MT Bold" panose="020F0704030504030204" pitchFamily="34" charset="0"/>
            </a:defRPr>
          </a:pPr>
          <a:endParaRPr lang="en-US"/>
        </a:p>
      </c:txPr>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dLbls>
            <c:dLbl>
              <c:idx val="3"/>
              <c:layout>
                <c:manualLayout>
                  <c:x val="-0.053017404950747"/>
                  <c:y val="0.242405615206284"/>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3E00-4D42-B3D7-E6662505EBC4}"/>
                </c:ext>
                <c:ext xmlns:c15="http://schemas.microsoft.com/office/drawing/2012/chart" uri="{CE6537A1-D6FC-4f65-9D91-7224C49458BB}"/>
              </c:extLst>
            </c:dLbl>
            <c:dLbl>
              <c:idx val="5"/>
              <c:layout>
                <c:manualLayout>
                  <c:x val="-0.0244022683542184"/>
                  <c:y val="0.215328975064626"/>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3E00-4D42-B3D7-E6662505EBC4}"/>
                </c:ext>
                <c:ext xmlns:c15="http://schemas.microsoft.com/office/drawing/2012/chart" uri="{CE6537A1-D6FC-4f65-9D91-7224C49458BB}"/>
              </c:extLst>
            </c:dLbl>
            <c:numFmt formatCode="0.0%" sourceLinked="0"/>
            <c:spPr>
              <a:noFill/>
              <a:ln>
                <a:noFill/>
              </a:ln>
              <a:effectLst/>
            </c:spPr>
            <c:txPr>
              <a:bodyPr/>
              <a:lstStyle/>
              <a:p>
                <a:pPr>
                  <a:defRPr sz="1800" b="1" i="0"/>
                </a:pPr>
                <a:endParaRPr lang="en-US"/>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'metrics(12).csv'!$D$845:$M$845</c:f>
              <c:strCache>
                <c:ptCount val="10"/>
                <c:pt idx="0">
                  <c:v>Weather</c:v>
                </c:pt>
                <c:pt idx="1">
                  <c:v>Eng</c:v>
                </c:pt>
                <c:pt idx="2">
                  <c:v>Fault</c:v>
                </c:pt>
                <c:pt idx="3">
                  <c:v>Slew</c:v>
                </c:pt>
                <c:pt idx="4">
                  <c:v>SpecSci</c:v>
                </c:pt>
                <c:pt idx="5">
                  <c:v>ImgSci</c:v>
                </c:pt>
                <c:pt idx="6">
                  <c:v>Focus</c:v>
                </c:pt>
                <c:pt idx="7">
                  <c:v>Offset</c:v>
                </c:pt>
                <c:pt idx="8">
                  <c:v>FineAcq</c:v>
                </c:pt>
                <c:pt idx="9">
                  <c:v>CoarseAcq</c:v>
                </c:pt>
              </c:strCache>
            </c:strRef>
          </c:cat>
          <c:val>
            <c:numRef>
              <c:f>'metrics(12).csv'!$D$846:$M$846</c:f>
              <c:numCache>
                <c:formatCode>General</c:formatCode>
                <c:ptCount val="10"/>
                <c:pt idx="0">
                  <c:v>4.514452E6</c:v>
                </c:pt>
                <c:pt idx="1">
                  <c:v>1.549594E6</c:v>
                </c:pt>
                <c:pt idx="2">
                  <c:v>1.164995E6</c:v>
                </c:pt>
                <c:pt idx="3">
                  <c:v>708802.0</c:v>
                </c:pt>
                <c:pt idx="4">
                  <c:v>1.1769881E7</c:v>
                </c:pt>
                <c:pt idx="5">
                  <c:v>1.458959E6</c:v>
                </c:pt>
                <c:pt idx="6">
                  <c:v>52651.0</c:v>
                </c:pt>
                <c:pt idx="7">
                  <c:v>367183.0</c:v>
                </c:pt>
                <c:pt idx="8">
                  <c:v>3.780774E6</c:v>
                </c:pt>
                <c:pt idx="9">
                  <c:v>1.373349E6</c:v>
                </c:pt>
              </c:numCache>
            </c:numRef>
          </c:val>
          <c:extLst xmlns:c16r2="http://schemas.microsoft.com/office/drawing/2015/06/chart">
            <c:ext xmlns:c16="http://schemas.microsoft.com/office/drawing/2014/chart" uri="{C3380CC4-5D6E-409C-BE32-E72D297353CC}">
              <c16:uniqueId val="{00000002-3E00-4D42-B3D7-E6662505EBC4}"/>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Unique</a:t>
            </a:r>
            <a:r>
              <a:rPr lang="en-US" baseline="0" dirty="0" smtClean="0"/>
              <a:t> </a:t>
            </a:r>
            <a:r>
              <a:rPr lang="en-US" dirty="0" smtClean="0"/>
              <a:t>Programs </a:t>
            </a:r>
            <a:r>
              <a:rPr lang="en-US" dirty="0"/>
              <a:t>per Semester</a:t>
            </a:r>
          </a:p>
        </c:rich>
      </c:tx>
      <c:overlay val="0"/>
    </c:title>
    <c:autoTitleDeleted val="0"/>
    <c:plotArea>
      <c:layout/>
      <c:scatterChart>
        <c:scatterStyle val="smoothMarker"/>
        <c:varyColors val="0"/>
        <c:ser>
          <c:idx val="1"/>
          <c:order val="0"/>
          <c:tx>
            <c:v>K1 Unique Sci</c:v>
          </c:tx>
          <c:xVal>
            <c:numRef>
              <c:f>ProjCodeCounts!$A$4:$A$49</c:f>
              <c:numCache>
                <c:formatCode>General</c:formatCode>
                <c:ptCount val="46"/>
                <c:pt idx="0">
                  <c:v>1994.0</c:v>
                </c:pt>
                <c:pt idx="1">
                  <c:v>1994.5</c:v>
                </c:pt>
                <c:pt idx="2">
                  <c:v>1995.0</c:v>
                </c:pt>
                <c:pt idx="3">
                  <c:v>1995.5</c:v>
                </c:pt>
                <c:pt idx="4">
                  <c:v>1996.0</c:v>
                </c:pt>
                <c:pt idx="5">
                  <c:v>1996.5</c:v>
                </c:pt>
                <c:pt idx="6">
                  <c:v>1997.0</c:v>
                </c:pt>
                <c:pt idx="7">
                  <c:v>1997.5</c:v>
                </c:pt>
                <c:pt idx="8">
                  <c:v>1998.0</c:v>
                </c:pt>
                <c:pt idx="9">
                  <c:v>1998.5</c:v>
                </c:pt>
                <c:pt idx="10">
                  <c:v>1999.0</c:v>
                </c:pt>
                <c:pt idx="11">
                  <c:v>1999.5</c:v>
                </c:pt>
                <c:pt idx="12">
                  <c:v>2000.0</c:v>
                </c:pt>
                <c:pt idx="13">
                  <c:v>2000.5</c:v>
                </c:pt>
                <c:pt idx="14">
                  <c:v>2001.0</c:v>
                </c:pt>
                <c:pt idx="15">
                  <c:v>2001.5</c:v>
                </c:pt>
                <c:pt idx="16">
                  <c:v>2002.0</c:v>
                </c:pt>
                <c:pt idx="17">
                  <c:v>2002.5</c:v>
                </c:pt>
                <c:pt idx="18">
                  <c:v>2003.0</c:v>
                </c:pt>
                <c:pt idx="19">
                  <c:v>2003.5</c:v>
                </c:pt>
                <c:pt idx="20">
                  <c:v>2004.0</c:v>
                </c:pt>
                <c:pt idx="21">
                  <c:v>2004.5</c:v>
                </c:pt>
                <c:pt idx="22">
                  <c:v>2005.0</c:v>
                </c:pt>
                <c:pt idx="23">
                  <c:v>2005.5</c:v>
                </c:pt>
                <c:pt idx="24">
                  <c:v>2006.0</c:v>
                </c:pt>
                <c:pt idx="25">
                  <c:v>2006.5</c:v>
                </c:pt>
                <c:pt idx="26">
                  <c:v>2007.0</c:v>
                </c:pt>
                <c:pt idx="27">
                  <c:v>2007.5</c:v>
                </c:pt>
                <c:pt idx="28">
                  <c:v>2008.0</c:v>
                </c:pt>
                <c:pt idx="29">
                  <c:v>2008.5</c:v>
                </c:pt>
                <c:pt idx="30">
                  <c:v>2009.0</c:v>
                </c:pt>
                <c:pt idx="31">
                  <c:v>2009.5</c:v>
                </c:pt>
                <c:pt idx="32">
                  <c:v>2010.0</c:v>
                </c:pt>
                <c:pt idx="33">
                  <c:v>2010.5</c:v>
                </c:pt>
                <c:pt idx="34">
                  <c:v>2011.0</c:v>
                </c:pt>
                <c:pt idx="35">
                  <c:v>2011.5</c:v>
                </c:pt>
                <c:pt idx="36">
                  <c:v>2012.0</c:v>
                </c:pt>
                <c:pt idx="37">
                  <c:v>2012.5</c:v>
                </c:pt>
                <c:pt idx="38">
                  <c:v>2013.0</c:v>
                </c:pt>
                <c:pt idx="39">
                  <c:v>2013.5</c:v>
                </c:pt>
                <c:pt idx="40">
                  <c:v>2014.0</c:v>
                </c:pt>
                <c:pt idx="41">
                  <c:v>2014.5</c:v>
                </c:pt>
                <c:pt idx="42">
                  <c:v>2015.0</c:v>
                </c:pt>
                <c:pt idx="43">
                  <c:v>2015.5</c:v>
                </c:pt>
                <c:pt idx="44">
                  <c:v>2016.0</c:v>
                </c:pt>
                <c:pt idx="45">
                  <c:v>2016.5</c:v>
                </c:pt>
              </c:numCache>
            </c:numRef>
          </c:xVal>
          <c:yVal>
            <c:numRef>
              <c:f>ProjCodeCounts!$F$4:$F$49</c:f>
              <c:numCache>
                <c:formatCode>General</c:formatCode>
                <c:ptCount val="46"/>
                <c:pt idx="0">
                  <c:v>54.0</c:v>
                </c:pt>
                <c:pt idx="1">
                  <c:v>65.0</c:v>
                </c:pt>
                <c:pt idx="2">
                  <c:v>69.0</c:v>
                </c:pt>
                <c:pt idx="3">
                  <c:v>69.0</c:v>
                </c:pt>
                <c:pt idx="4">
                  <c:v>86.0</c:v>
                </c:pt>
                <c:pt idx="5">
                  <c:v>69.0</c:v>
                </c:pt>
                <c:pt idx="6">
                  <c:v>72.0</c:v>
                </c:pt>
                <c:pt idx="7">
                  <c:v>67.0</c:v>
                </c:pt>
                <c:pt idx="8">
                  <c:v>70.0</c:v>
                </c:pt>
                <c:pt idx="9">
                  <c:v>70.0</c:v>
                </c:pt>
                <c:pt idx="10">
                  <c:v>69.0</c:v>
                </c:pt>
                <c:pt idx="11">
                  <c:v>78.0</c:v>
                </c:pt>
                <c:pt idx="12">
                  <c:v>83.0</c:v>
                </c:pt>
                <c:pt idx="13">
                  <c:v>86.0</c:v>
                </c:pt>
                <c:pt idx="14">
                  <c:v>79.0</c:v>
                </c:pt>
                <c:pt idx="15">
                  <c:v>75.0</c:v>
                </c:pt>
                <c:pt idx="16">
                  <c:v>85.0</c:v>
                </c:pt>
                <c:pt idx="17">
                  <c:v>90.0</c:v>
                </c:pt>
                <c:pt idx="18">
                  <c:v>85.0</c:v>
                </c:pt>
                <c:pt idx="19">
                  <c:v>81.0</c:v>
                </c:pt>
                <c:pt idx="20">
                  <c:v>96.0</c:v>
                </c:pt>
                <c:pt idx="21">
                  <c:v>94.0</c:v>
                </c:pt>
                <c:pt idx="22">
                  <c:v>93.0</c:v>
                </c:pt>
                <c:pt idx="23">
                  <c:v>64.0</c:v>
                </c:pt>
                <c:pt idx="24">
                  <c:v>90.0</c:v>
                </c:pt>
                <c:pt idx="25">
                  <c:v>77.0</c:v>
                </c:pt>
                <c:pt idx="26">
                  <c:v>79.0</c:v>
                </c:pt>
                <c:pt idx="27">
                  <c:v>83.0</c:v>
                </c:pt>
                <c:pt idx="28">
                  <c:v>84.0</c:v>
                </c:pt>
                <c:pt idx="29">
                  <c:v>78.0</c:v>
                </c:pt>
                <c:pt idx="30">
                  <c:v>96.0</c:v>
                </c:pt>
                <c:pt idx="31">
                  <c:v>90.0</c:v>
                </c:pt>
                <c:pt idx="32">
                  <c:v>90.0</c:v>
                </c:pt>
                <c:pt idx="33">
                  <c:v>86.0</c:v>
                </c:pt>
                <c:pt idx="34">
                  <c:v>78.0</c:v>
                </c:pt>
                <c:pt idx="35">
                  <c:v>79.0</c:v>
                </c:pt>
                <c:pt idx="36">
                  <c:v>90.0</c:v>
                </c:pt>
                <c:pt idx="37">
                  <c:v>98.0</c:v>
                </c:pt>
                <c:pt idx="38">
                  <c:v>87.0</c:v>
                </c:pt>
                <c:pt idx="39">
                  <c:v>111.0</c:v>
                </c:pt>
                <c:pt idx="40">
                  <c:v>102.0</c:v>
                </c:pt>
                <c:pt idx="41">
                  <c:v>109.0</c:v>
                </c:pt>
                <c:pt idx="42">
                  <c:v>99.0</c:v>
                </c:pt>
                <c:pt idx="43">
                  <c:v>95.0</c:v>
                </c:pt>
                <c:pt idx="44">
                  <c:v>90.0</c:v>
                </c:pt>
                <c:pt idx="45">
                  <c:v>97.0</c:v>
                </c:pt>
              </c:numCache>
            </c:numRef>
          </c:yVal>
          <c:smooth val="1"/>
          <c:extLst xmlns:c16r2="http://schemas.microsoft.com/office/drawing/2015/06/chart">
            <c:ext xmlns:c16="http://schemas.microsoft.com/office/drawing/2014/chart" uri="{C3380CC4-5D6E-409C-BE32-E72D297353CC}">
              <c16:uniqueId val="{00000000-E34E-4FDD-93F5-5FC47F1FC6ED}"/>
            </c:ext>
          </c:extLst>
        </c:ser>
        <c:ser>
          <c:idx val="3"/>
          <c:order val="1"/>
          <c:tx>
            <c:v>K2 Unique Sci</c:v>
          </c:tx>
          <c:xVal>
            <c:numRef>
              <c:f>ProjCodeCounts!$A$10:$A$49</c:f>
              <c:numCache>
                <c:formatCode>General</c:formatCode>
                <c:ptCount val="40"/>
                <c:pt idx="0">
                  <c:v>1997.0</c:v>
                </c:pt>
                <c:pt idx="1">
                  <c:v>1997.5</c:v>
                </c:pt>
                <c:pt idx="2">
                  <c:v>1998.0</c:v>
                </c:pt>
                <c:pt idx="3">
                  <c:v>1998.5</c:v>
                </c:pt>
                <c:pt idx="4">
                  <c:v>1999.0</c:v>
                </c:pt>
                <c:pt idx="5">
                  <c:v>1999.5</c:v>
                </c:pt>
                <c:pt idx="6">
                  <c:v>2000.0</c:v>
                </c:pt>
                <c:pt idx="7">
                  <c:v>2000.5</c:v>
                </c:pt>
                <c:pt idx="8">
                  <c:v>2001.0</c:v>
                </c:pt>
                <c:pt idx="9">
                  <c:v>2001.5</c:v>
                </c:pt>
                <c:pt idx="10">
                  <c:v>2002.0</c:v>
                </c:pt>
                <c:pt idx="11">
                  <c:v>2002.5</c:v>
                </c:pt>
                <c:pt idx="12">
                  <c:v>2003.0</c:v>
                </c:pt>
                <c:pt idx="13">
                  <c:v>2003.5</c:v>
                </c:pt>
                <c:pt idx="14">
                  <c:v>2004.0</c:v>
                </c:pt>
                <c:pt idx="15">
                  <c:v>2004.5</c:v>
                </c:pt>
                <c:pt idx="16">
                  <c:v>2005.0</c:v>
                </c:pt>
                <c:pt idx="17">
                  <c:v>2005.5</c:v>
                </c:pt>
                <c:pt idx="18">
                  <c:v>2006.0</c:v>
                </c:pt>
                <c:pt idx="19">
                  <c:v>2006.5</c:v>
                </c:pt>
                <c:pt idx="20">
                  <c:v>2007.0</c:v>
                </c:pt>
                <c:pt idx="21">
                  <c:v>2007.5</c:v>
                </c:pt>
                <c:pt idx="22">
                  <c:v>2008.0</c:v>
                </c:pt>
                <c:pt idx="23">
                  <c:v>2008.5</c:v>
                </c:pt>
                <c:pt idx="24">
                  <c:v>2009.0</c:v>
                </c:pt>
                <c:pt idx="25">
                  <c:v>2009.5</c:v>
                </c:pt>
                <c:pt idx="26">
                  <c:v>2010.0</c:v>
                </c:pt>
                <c:pt idx="27">
                  <c:v>2010.5</c:v>
                </c:pt>
                <c:pt idx="28">
                  <c:v>2011.0</c:v>
                </c:pt>
                <c:pt idx="29">
                  <c:v>2011.5</c:v>
                </c:pt>
                <c:pt idx="30">
                  <c:v>2012.0</c:v>
                </c:pt>
                <c:pt idx="31">
                  <c:v>2012.5</c:v>
                </c:pt>
                <c:pt idx="32">
                  <c:v>2013.0</c:v>
                </c:pt>
                <c:pt idx="33">
                  <c:v>2013.5</c:v>
                </c:pt>
                <c:pt idx="34">
                  <c:v>2014.0</c:v>
                </c:pt>
                <c:pt idx="35">
                  <c:v>2014.5</c:v>
                </c:pt>
                <c:pt idx="36">
                  <c:v>2015.0</c:v>
                </c:pt>
                <c:pt idx="37">
                  <c:v>2015.5</c:v>
                </c:pt>
                <c:pt idx="38">
                  <c:v>2016.0</c:v>
                </c:pt>
                <c:pt idx="39">
                  <c:v>2016.5</c:v>
                </c:pt>
              </c:numCache>
            </c:numRef>
          </c:xVal>
          <c:yVal>
            <c:numRef>
              <c:f>ProjCodeCounts!$M$10:$M$49</c:f>
              <c:numCache>
                <c:formatCode>General</c:formatCode>
                <c:ptCount val="40"/>
                <c:pt idx="0">
                  <c:v>60.0</c:v>
                </c:pt>
                <c:pt idx="1">
                  <c:v>60.0</c:v>
                </c:pt>
                <c:pt idx="2">
                  <c:v>76.0</c:v>
                </c:pt>
                <c:pt idx="3">
                  <c:v>70.0</c:v>
                </c:pt>
                <c:pt idx="4">
                  <c:v>69.0</c:v>
                </c:pt>
                <c:pt idx="5">
                  <c:v>79.0</c:v>
                </c:pt>
                <c:pt idx="6">
                  <c:v>91.0</c:v>
                </c:pt>
                <c:pt idx="7">
                  <c:v>83.0</c:v>
                </c:pt>
                <c:pt idx="8">
                  <c:v>86.0</c:v>
                </c:pt>
                <c:pt idx="9">
                  <c:v>69.0</c:v>
                </c:pt>
                <c:pt idx="10">
                  <c:v>82.0</c:v>
                </c:pt>
                <c:pt idx="11">
                  <c:v>80.0</c:v>
                </c:pt>
                <c:pt idx="12">
                  <c:v>77.0</c:v>
                </c:pt>
                <c:pt idx="13">
                  <c:v>81.0</c:v>
                </c:pt>
                <c:pt idx="14">
                  <c:v>80.0</c:v>
                </c:pt>
                <c:pt idx="15">
                  <c:v>82.0</c:v>
                </c:pt>
                <c:pt idx="16">
                  <c:v>86.0</c:v>
                </c:pt>
                <c:pt idx="17">
                  <c:v>95.0</c:v>
                </c:pt>
                <c:pt idx="18">
                  <c:v>102.0</c:v>
                </c:pt>
                <c:pt idx="19">
                  <c:v>102.0</c:v>
                </c:pt>
                <c:pt idx="20">
                  <c:v>96.0</c:v>
                </c:pt>
                <c:pt idx="21">
                  <c:v>102.0</c:v>
                </c:pt>
                <c:pt idx="22">
                  <c:v>109.0</c:v>
                </c:pt>
                <c:pt idx="23">
                  <c:v>104.0</c:v>
                </c:pt>
                <c:pt idx="24">
                  <c:v>117.0</c:v>
                </c:pt>
                <c:pt idx="25">
                  <c:v>115.0</c:v>
                </c:pt>
                <c:pt idx="26">
                  <c:v>110.0</c:v>
                </c:pt>
                <c:pt idx="27">
                  <c:v>123.0</c:v>
                </c:pt>
                <c:pt idx="28">
                  <c:v>112.0</c:v>
                </c:pt>
                <c:pt idx="29">
                  <c:v>117.0</c:v>
                </c:pt>
                <c:pt idx="30">
                  <c:v>100.0</c:v>
                </c:pt>
                <c:pt idx="31">
                  <c:v>106.0</c:v>
                </c:pt>
                <c:pt idx="32">
                  <c:v>116.0</c:v>
                </c:pt>
                <c:pt idx="33">
                  <c:v>114.0</c:v>
                </c:pt>
                <c:pt idx="34">
                  <c:v>107.0</c:v>
                </c:pt>
                <c:pt idx="35">
                  <c:v>112.0</c:v>
                </c:pt>
                <c:pt idx="36">
                  <c:v>113.0</c:v>
                </c:pt>
                <c:pt idx="37">
                  <c:v>100.0</c:v>
                </c:pt>
                <c:pt idx="38">
                  <c:v>98.0</c:v>
                </c:pt>
                <c:pt idx="39">
                  <c:v>104.0</c:v>
                </c:pt>
              </c:numCache>
            </c:numRef>
          </c:yVal>
          <c:smooth val="1"/>
          <c:extLst xmlns:c16r2="http://schemas.microsoft.com/office/drawing/2015/06/chart">
            <c:ext xmlns:c16="http://schemas.microsoft.com/office/drawing/2014/chart" uri="{C3380CC4-5D6E-409C-BE32-E72D297353CC}">
              <c16:uniqueId val="{00000001-E34E-4FDD-93F5-5FC47F1FC6ED}"/>
            </c:ext>
          </c:extLst>
        </c:ser>
        <c:dLbls>
          <c:showLegendKey val="0"/>
          <c:showVal val="0"/>
          <c:showCatName val="0"/>
          <c:showSerName val="0"/>
          <c:showPercent val="0"/>
          <c:showBubbleSize val="0"/>
        </c:dLbls>
        <c:axId val="1256327040"/>
        <c:axId val="1256329360"/>
      </c:scatterChart>
      <c:valAx>
        <c:axId val="1256327040"/>
        <c:scaling>
          <c:orientation val="minMax"/>
        </c:scaling>
        <c:delete val="0"/>
        <c:axPos val="b"/>
        <c:numFmt formatCode="General" sourceLinked="1"/>
        <c:majorTickMark val="none"/>
        <c:minorTickMark val="none"/>
        <c:tickLblPos val="nextTo"/>
        <c:txPr>
          <a:bodyPr/>
          <a:lstStyle/>
          <a:p>
            <a:pPr>
              <a:defRPr sz="1400" b="1"/>
            </a:pPr>
            <a:endParaRPr lang="en-US"/>
          </a:p>
        </c:txPr>
        <c:crossAx val="1256329360"/>
        <c:crosses val="autoZero"/>
        <c:crossBetween val="midCat"/>
      </c:valAx>
      <c:valAx>
        <c:axId val="1256329360"/>
        <c:scaling>
          <c:orientation val="minMax"/>
        </c:scaling>
        <c:delete val="0"/>
        <c:axPos val="l"/>
        <c:majorGridlines/>
        <c:title>
          <c:tx>
            <c:rich>
              <a:bodyPr rot="-5400000" vert="horz"/>
              <a:lstStyle/>
              <a:p>
                <a:pPr>
                  <a:defRPr sz="1400"/>
                </a:pPr>
                <a:r>
                  <a:rPr lang="en-US" sz="1400" dirty="0" smtClean="0"/>
                  <a:t>Number of Unique</a:t>
                </a:r>
                <a:r>
                  <a:rPr lang="en-US" sz="1400" baseline="0" dirty="0" smtClean="0"/>
                  <a:t> Science  Programs</a:t>
                </a:r>
                <a:endParaRPr lang="en-US" sz="1400" dirty="0"/>
              </a:p>
            </c:rich>
          </c:tx>
          <c:overlay val="0"/>
        </c:title>
        <c:numFmt formatCode="General" sourceLinked="1"/>
        <c:majorTickMark val="none"/>
        <c:minorTickMark val="none"/>
        <c:tickLblPos val="nextTo"/>
        <c:txPr>
          <a:bodyPr/>
          <a:lstStyle/>
          <a:p>
            <a:pPr>
              <a:defRPr sz="1400" b="1"/>
            </a:pPr>
            <a:endParaRPr lang="en-US"/>
          </a:p>
        </c:txPr>
        <c:crossAx val="1256327040"/>
        <c:crosses val="autoZero"/>
        <c:crossBetween val="midCat"/>
      </c:valAx>
    </c:plotArea>
    <c:legend>
      <c:legendPos val="r"/>
      <c:overlay val="0"/>
      <c:txPr>
        <a:bodyPr/>
        <a:lstStyle/>
        <a:p>
          <a:pPr>
            <a:defRPr sz="1400" b="1"/>
          </a:pPr>
          <a:endParaRPr lang="en-US"/>
        </a:p>
      </c:txPr>
    </c:legend>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0.23212</cdr:x>
      <cdr:y>0.04038</cdr:y>
    </cdr:from>
    <cdr:to>
      <cdr:x>0.82741</cdr:x>
      <cdr:y>0.15372</cdr:y>
    </cdr:to>
    <cdr:sp macro="" textlink="">
      <cdr:nvSpPr>
        <cdr:cNvPr id="2" name="TextBox 1"/>
        <cdr:cNvSpPr txBox="1"/>
      </cdr:nvSpPr>
      <cdr:spPr>
        <a:xfrm xmlns:a="http://schemas.openxmlformats.org/drawingml/2006/main">
          <a:off x="2113662" y="212695"/>
          <a:ext cx="5420614" cy="5969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latin typeface="Adobe Gothic Std B" pitchFamily="34" charset="-128"/>
            <a:ea typeface="Adobe Gothic Std B" pitchFamily="34" charset="-128"/>
          </a:endParaRPr>
        </a:p>
      </cdr:txBody>
    </cdr:sp>
  </cdr:relSizeAnchor>
  <cdr:relSizeAnchor xmlns:cdr="http://schemas.openxmlformats.org/drawingml/2006/chartDrawing">
    <cdr:from>
      <cdr:x>0.37299</cdr:x>
      <cdr:y>0.92687</cdr:y>
    </cdr:from>
    <cdr:to>
      <cdr:x>0.95177</cdr:x>
      <cdr:y>1</cdr:y>
    </cdr:to>
    <cdr:sp macro="" textlink="">
      <cdr:nvSpPr>
        <cdr:cNvPr id="3" name="TextBox 2"/>
        <cdr:cNvSpPr txBox="1"/>
      </cdr:nvSpPr>
      <cdr:spPr>
        <a:xfrm xmlns:a="http://schemas.openxmlformats.org/drawingml/2006/main">
          <a:off x="3314700" y="4829175"/>
          <a:ext cx="5143500" cy="3809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0.45123</cdr:x>
      <cdr:y>0.93602</cdr:y>
    </cdr:from>
    <cdr:to>
      <cdr:x>0.78556</cdr:x>
      <cdr:y>0.98355</cdr:y>
    </cdr:to>
    <cdr:sp macro="" textlink="">
      <cdr:nvSpPr>
        <cdr:cNvPr id="4" name="TextBox 3"/>
        <cdr:cNvSpPr txBox="1"/>
      </cdr:nvSpPr>
      <cdr:spPr>
        <a:xfrm xmlns:a="http://schemas.openxmlformats.org/drawingml/2006/main">
          <a:off x="4108855" y="4930321"/>
          <a:ext cx="3044420" cy="250356"/>
        </a:xfrm>
        <a:prstGeom xmlns:a="http://schemas.openxmlformats.org/drawingml/2006/main" prst="rect">
          <a:avLst/>
        </a:prstGeom>
        <a:solidFill xmlns:a="http://schemas.openxmlformats.org/drawingml/2006/main">
          <a:schemeClr val="accent3">
            <a:lumMod val="60000"/>
            <a:lumOff val="40000"/>
          </a:schemeClr>
        </a:solidFill>
      </cdr:spPr>
      <cdr:txBody>
        <a:bodyPr xmlns:a="http://schemas.openxmlformats.org/drawingml/2006/main" vertOverflow="clip" wrap="none" rtlCol="0"/>
        <a:lstStyle xmlns:a="http://schemas.openxmlformats.org/drawingml/2006/main"/>
        <a:p xmlns:a="http://schemas.openxmlformats.org/drawingml/2006/main">
          <a:pPr algn="ctr"/>
          <a:r>
            <a:rPr lang="en-US" sz="1000">
              <a:latin typeface="Arial Rounded MT Bold" panose="020F0704030504030204" pitchFamily="34" charset="0"/>
              <a:ea typeface="Adobe Gothic Std B" pitchFamily="34" charset="-128"/>
            </a:rPr>
            <a:t>Affiliated:</a:t>
          </a:r>
          <a:r>
            <a:rPr lang="en-US" sz="1000" baseline="0">
              <a:latin typeface="Arial Rounded MT Bold" panose="020F0704030504030204" pitchFamily="34" charset="0"/>
              <a:ea typeface="Adobe Gothic Std B" pitchFamily="34" charset="-128"/>
            </a:rPr>
            <a:t> </a:t>
          </a:r>
          <a:r>
            <a:rPr lang="en-US" sz="1000">
              <a:latin typeface="Arial Rounded MT Bold" panose="020F0704030504030204" pitchFamily="34" charset="0"/>
              <a:ea typeface="Adobe Gothic Std B" pitchFamily="34" charset="-128"/>
            </a:rPr>
            <a:t>CIT,</a:t>
          </a:r>
          <a:r>
            <a:rPr lang="en-US" sz="1000" baseline="0">
              <a:latin typeface="Arial Rounded MT Bold" panose="020F0704030504030204" pitchFamily="34" charset="0"/>
              <a:ea typeface="Adobe Gothic Std B" pitchFamily="34" charset="-128"/>
            </a:rPr>
            <a:t> UC, UH, Yale, ANU, Swinburne</a:t>
          </a:r>
          <a:endParaRPr lang="en-US" sz="1000">
            <a:latin typeface="Arial Rounded MT Bold" panose="020F0704030504030204" pitchFamily="34" charset="0"/>
            <a:ea typeface="Adobe Gothic Std B" pitchFamily="34" charset="-128"/>
          </a:endParaRPr>
        </a:p>
      </cdr:txBody>
    </cdr:sp>
  </cdr:relSizeAnchor>
  <cdr:relSizeAnchor xmlns:cdr="http://schemas.openxmlformats.org/drawingml/2006/chartDrawing">
    <cdr:from>
      <cdr:x>0.95137</cdr:x>
      <cdr:y>0.19827</cdr:y>
    </cdr:from>
    <cdr:to>
      <cdr:x>0.98839</cdr:x>
      <cdr:y>0.65705</cdr:y>
    </cdr:to>
    <cdr:sp macro="" textlink="">
      <cdr:nvSpPr>
        <cdr:cNvPr id="5" name="TextBox 4"/>
        <cdr:cNvSpPr txBox="1"/>
      </cdr:nvSpPr>
      <cdr:spPr>
        <a:xfrm xmlns:a="http://schemas.openxmlformats.org/drawingml/2006/main">
          <a:off x="10394002" y="1088985"/>
          <a:ext cx="404454" cy="2519725"/>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600" dirty="0" smtClean="0"/>
            <a:t>2017 data incomplete</a:t>
          </a:r>
        </a:p>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757" tIns="46378" rIns="92757" bIns="46378" rtlCol="0"/>
          <a:lstStyle>
            <a:lvl1pPr algn="l">
              <a:defRPr sz="1200"/>
            </a:lvl1pPr>
          </a:lstStyle>
          <a:p>
            <a:r>
              <a:rPr lang="en-US" smtClean="0"/>
              <a:t>Subaru Users' Meeting</a:t>
            </a:r>
            <a:endParaRPr lang="en-US"/>
          </a:p>
        </p:txBody>
      </p:sp>
      <p:sp>
        <p:nvSpPr>
          <p:cNvPr id="3" name="Date Placeholder 2"/>
          <p:cNvSpPr>
            <a:spLocks noGrp="1"/>
          </p:cNvSpPr>
          <p:nvPr>
            <p:ph type="dt" sz="quarter" idx="1"/>
          </p:nvPr>
        </p:nvSpPr>
        <p:spPr>
          <a:xfrm>
            <a:off x="3970938" y="0"/>
            <a:ext cx="3037840" cy="466435"/>
          </a:xfrm>
          <a:prstGeom prst="rect">
            <a:avLst/>
          </a:prstGeom>
        </p:spPr>
        <p:txBody>
          <a:bodyPr vert="horz" lIns="92757" tIns="46378" rIns="92757" bIns="46378" rtlCol="0"/>
          <a:lstStyle>
            <a:lvl1pPr algn="r">
              <a:defRPr sz="1200"/>
            </a:lvl1pPr>
          </a:lstStyle>
          <a:p>
            <a:r>
              <a:rPr lang="en-US" smtClean="0"/>
              <a:t>January 17, 2018</a:t>
            </a:r>
            <a:endParaRPr lang="en-US"/>
          </a:p>
        </p:txBody>
      </p:sp>
      <p:sp>
        <p:nvSpPr>
          <p:cNvPr id="4" name="Footer Placeholder 3"/>
          <p:cNvSpPr>
            <a:spLocks noGrp="1"/>
          </p:cNvSpPr>
          <p:nvPr>
            <p:ph type="ftr" sz="quarter" idx="2"/>
          </p:nvPr>
        </p:nvSpPr>
        <p:spPr>
          <a:xfrm>
            <a:off x="0" y="8829967"/>
            <a:ext cx="3037840" cy="466434"/>
          </a:xfrm>
          <a:prstGeom prst="rect">
            <a:avLst/>
          </a:prstGeom>
        </p:spPr>
        <p:txBody>
          <a:bodyPr vert="horz" lIns="92757" tIns="46378" rIns="92757" bIns="46378" rtlCol="0" anchor="b"/>
          <a:lstStyle>
            <a:lvl1pPr algn="l">
              <a:defRPr sz="1200"/>
            </a:lvl1pPr>
          </a:lstStyle>
          <a:p>
            <a:r>
              <a:rPr lang="en-US" smtClean="0"/>
              <a:t>WMKO Status and Plans</a:t>
            </a:r>
            <a:endParaRPr lang="en-US"/>
          </a:p>
        </p:txBody>
      </p:sp>
      <p:sp>
        <p:nvSpPr>
          <p:cNvPr id="5" name="Slide Number Placeholder 4"/>
          <p:cNvSpPr>
            <a:spLocks noGrp="1"/>
          </p:cNvSpPr>
          <p:nvPr>
            <p:ph type="sldNum" sz="quarter" idx="3"/>
          </p:nvPr>
        </p:nvSpPr>
        <p:spPr>
          <a:xfrm>
            <a:off x="3970938" y="8829967"/>
            <a:ext cx="3037840" cy="466434"/>
          </a:xfrm>
          <a:prstGeom prst="rect">
            <a:avLst/>
          </a:prstGeom>
        </p:spPr>
        <p:txBody>
          <a:bodyPr vert="horz" lIns="92757" tIns="46378" rIns="92757" bIns="46378" rtlCol="0" anchor="b"/>
          <a:lstStyle>
            <a:lvl1pPr algn="r">
              <a:defRPr sz="1200"/>
            </a:lvl1pPr>
          </a:lstStyle>
          <a:p>
            <a:fld id="{69E92428-4D4C-42D4-B115-87F4DD285B08}" type="slidenum">
              <a:rPr lang="en-US" smtClean="0"/>
              <a:t>‹#›</a:t>
            </a:fld>
            <a:endParaRPr lang="en-US"/>
          </a:p>
        </p:txBody>
      </p:sp>
    </p:spTree>
    <p:extLst>
      <p:ext uri="{BB962C8B-B14F-4D97-AF65-F5344CB8AC3E}">
        <p14:creationId xmlns:p14="http://schemas.microsoft.com/office/powerpoint/2010/main" val="328956147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757" tIns="46378" rIns="92757" bIns="46378" rtlCol="0"/>
          <a:lstStyle>
            <a:lvl1pPr algn="l">
              <a:defRPr sz="1200"/>
            </a:lvl1pPr>
          </a:lstStyle>
          <a:p>
            <a:r>
              <a:rPr lang="en-US" smtClean="0"/>
              <a:t>Subaru Users' Meeting</a:t>
            </a:r>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2757" tIns="46378" rIns="92757" bIns="46378" rtlCol="0"/>
          <a:lstStyle>
            <a:lvl1pPr algn="r">
              <a:defRPr sz="1200"/>
            </a:lvl1pPr>
          </a:lstStyle>
          <a:p>
            <a:r>
              <a:rPr lang="en-US" smtClean="0"/>
              <a:t>January 17, 2018</a:t>
            </a:r>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2757" tIns="46378" rIns="92757" bIns="46378"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2757" tIns="46378" rIns="92757" bIns="46378"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4"/>
          </a:xfrm>
          <a:prstGeom prst="rect">
            <a:avLst/>
          </a:prstGeom>
        </p:spPr>
        <p:txBody>
          <a:bodyPr vert="horz" lIns="92757" tIns="46378" rIns="92757" bIns="46378" rtlCol="0" anchor="b"/>
          <a:lstStyle>
            <a:lvl1pPr algn="l">
              <a:defRPr sz="1200"/>
            </a:lvl1pPr>
          </a:lstStyle>
          <a:p>
            <a:r>
              <a:rPr lang="en-US" smtClean="0"/>
              <a:t>WMKO Status and Plans</a:t>
            </a:r>
            <a:endParaRPr lang="en-US"/>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2757" tIns="46378" rIns="92757" bIns="46378" rtlCol="0" anchor="b"/>
          <a:lstStyle>
            <a:lvl1pPr algn="r">
              <a:defRPr sz="1200"/>
            </a:lvl1pPr>
          </a:lstStyle>
          <a:p>
            <a:fld id="{D48020DD-4A89-4BFF-9EBB-E27D8C799E1B}" type="slidenum">
              <a:rPr lang="en-US" smtClean="0"/>
              <a:t>‹#›</a:t>
            </a:fld>
            <a:endParaRPr lang="en-US"/>
          </a:p>
        </p:txBody>
      </p:sp>
    </p:spTree>
    <p:extLst>
      <p:ext uri="{BB962C8B-B14F-4D97-AF65-F5344CB8AC3E}">
        <p14:creationId xmlns:p14="http://schemas.microsoft.com/office/powerpoint/2010/main" val="358828806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D48020DD-4A89-4BFF-9EBB-E27D8C799E1B}" type="slidenum">
              <a:rPr lang="en-US" smtClean="0"/>
              <a:t>1</a:t>
            </a:fld>
            <a:endParaRPr lang="en-US"/>
          </a:p>
        </p:txBody>
      </p:sp>
      <p:sp>
        <p:nvSpPr>
          <p:cNvPr id="5" name="Date Placeholder 4"/>
          <p:cNvSpPr>
            <a:spLocks noGrp="1"/>
          </p:cNvSpPr>
          <p:nvPr>
            <p:ph type="dt" idx="11"/>
          </p:nvPr>
        </p:nvSpPr>
        <p:spPr/>
        <p:txBody>
          <a:bodyPr/>
          <a:lstStyle/>
          <a:p>
            <a:r>
              <a:rPr lang="en-US" smtClean="0"/>
              <a:t>January 17, 2018</a:t>
            </a:r>
            <a:endParaRPr lang="en-US"/>
          </a:p>
        </p:txBody>
      </p:sp>
      <p:sp>
        <p:nvSpPr>
          <p:cNvPr id="6" name="Footer Placeholder 5"/>
          <p:cNvSpPr>
            <a:spLocks noGrp="1"/>
          </p:cNvSpPr>
          <p:nvPr>
            <p:ph type="ftr" sz="quarter" idx="12"/>
          </p:nvPr>
        </p:nvSpPr>
        <p:spPr/>
        <p:txBody>
          <a:bodyPr/>
          <a:lstStyle/>
          <a:p>
            <a:r>
              <a:rPr lang="en-US" smtClean="0"/>
              <a:t>WMKO Status and Plans</a:t>
            </a:r>
            <a:endParaRPr lang="en-US"/>
          </a:p>
        </p:txBody>
      </p:sp>
      <p:sp>
        <p:nvSpPr>
          <p:cNvPr id="7" name="Header Placeholder 6"/>
          <p:cNvSpPr>
            <a:spLocks noGrp="1"/>
          </p:cNvSpPr>
          <p:nvPr>
            <p:ph type="hdr" sz="quarter" idx="13"/>
          </p:nvPr>
        </p:nvSpPr>
        <p:spPr/>
        <p:txBody>
          <a:bodyPr/>
          <a:lstStyle/>
          <a:p>
            <a:r>
              <a:rPr lang="en-US" smtClean="0"/>
              <a:t>Subaru Users' Meeting</a:t>
            </a:r>
            <a:endParaRPr lang="en-US"/>
          </a:p>
        </p:txBody>
      </p:sp>
    </p:spTree>
    <p:extLst>
      <p:ext uri="{BB962C8B-B14F-4D97-AF65-F5344CB8AC3E}">
        <p14:creationId xmlns:p14="http://schemas.microsoft.com/office/powerpoint/2010/main" val="2456071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Subaru Users' Meeting</a:t>
            </a:r>
            <a:endParaRPr lang="en-US"/>
          </a:p>
        </p:txBody>
      </p:sp>
      <p:sp>
        <p:nvSpPr>
          <p:cNvPr id="5" name="Date Placeholder 4"/>
          <p:cNvSpPr>
            <a:spLocks noGrp="1"/>
          </p:cNvSpPr>
          <p:nvPr>
            <p:ph type="dt" idx="11"/>
          </p:nvPr>
        </p:nvSpPr>
        <p:spPr/>
        <p:txBody>
          <a:bodyPr/>
          <a:lstStyle/>
          <a:p>
            <a:r>
              <a:rPr lang="en-US" smtClean="0"/>
              <a:t>January 17, 2018</a:t>
            </a:r>
            <a:endParaRPr lang="en-US"/>
          </a:p>
        </p:txBody>
      </p:sp>
      <p:sp>
        <p:nvSpPr>
          <p:cNvPr id="6" name="Footer Placeholder 5"/>
          <p:cNvSpPr>
            <a:spLocks noGrp="1"/>
          </p:cNvSpPr>
          <p:nvPr>
            <p:ph type="ftr" sz="quarter" idx="12"/>
          </p:nvPr>
        </p:nvSpPr>
        <p:spPr/>
        <p:txBody>
          <a:bodyPr/>
          <a:lstStyle/>
          <a:p>
            <a:r>
              <a:rPr lang="en-US" smtClean="0"/>
              <a:t>WMKO Status and Plans</a:t>
            </a:r>
            <a:endParaRPr lang="en-US"/>
          </a:p>
        </p:txBody>
      </p:sp>
      <p:sp>
        <p:nvSpPr>
          <p:cNvPr id="7" name="Slide Number Placeholder 6"/>
          <p:cNvSpPr>
            <a:spLocks noGrp="1"/>
          </p:cNvSpPr>
          <p:nvPr>
            <p:ph type="sldNum" sz="quarter" idx="13"/>
          </p:nvPr>
        </p:nvSpPr>
        <p:spPr/>
        <p:txBody>
          <a:bodyPr/>
          <a:lstStyle/>
          <a:p>
            <a:fld id="{D48020DD-4A89-4BFF-9EBB-E27D8C799E1B}" type="slidenum">
              <a:rPr lang="en-US" smtClean="0"/>
              <a:t>12</a:t>
            </a:fld>
            <a:endParaRPr lang="en-US"/>
          </a:p>
        </p:txBody>
      </p:sp>
    </p:spTree>
    <p:extLst>
      <p:ext uri="{BB962C8B-B14F-4D97-AF65-F5344CB8AC3E}">
        <p14:creationId xmlns:p14="http://schemas.microsoft.com/office/powerpoint/2010/main" val="1612702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Subaru Users' Meeting</a:t>
            </a:r>
            <a:endParaRPr lang="en-US"/>
          </a:p>
        </p:txBody>
      </p:sp>
      <p:sp>
        <p:nvSpPr>
          <p:cNvPr id="5" name="Date Placeholder 4"/>
          <p:cNvSpPr>
            <a:spLocks noGrp="1"/>
          </p:cNvSpPr>
          <p:nvPr>
            <p:ph type="dt" idx="11"/>
          </p:nvPr>
        </p:nvSpPr>
        <p:spPr/>
        <p:txBody>
          <a:bodyPr/>
          <a:lstStyle/>
          <a:p>
            <a:r>
              <a:rPr lang="en-US" smtClean="0"/>
              <a:t>January 17, 2018</a:t>
            </a:r>
            <a:endParaRPr lang="en-US"/>
          </a:p>
        </p:txBody>
      </p:sp>
      <p:sp>
        <p:nvSpPr>
          <p:cNvPr id="6" name="Footer Placeholder 5"/>
          <p:cNvSpPr>
            <a:spLocks noGrp="1"/>
          </p:cNvSpPr>
          <p:nvPr>
            <p:ph type="ftr" sz="quarter" idx="12"/>
          </p:nvPr>
        </p:nvSpPr>
        <p:spPr/>
        <p:txBody>
          <a:bodyPr/>
          <a:lstStyle/>
          <a:p>
            <a:r>
              <a:rPr lang="en-US" smtClean="0"/>
              <a:t>WMKO Status and Plans</a:t>
            </a:r>
            <a:endParaRPr lang="en-US"/>
          </a:p>
        </p:txBody>
      </p:sp>
      <p:sp>
        <p:nvSpPr>
          <p:cNvPr id="7" name="Slide Number Placeholder 6"/>
          <p:cNvSpPr>
            <a:spLocks noGrp="1"/>
          </p:cNvSpPr>
          <p:nvPr>
            <p:ph type="sldNum" sz="quarter" idx="13"/>
          </p:nvPr>
        </p:nvSpPr>
        <p:spPr/>
        <p:txBody>
          <a:bodyPr/>
          <a:lstStyle/>
          <a:p>
            <a:fld id="{319EB40D-5CAF-46E0-8FD0-A163944CFA89}" type="slidenum">
              <a:rPr lang="en-US" smtClean="0"/>
              <a:t>13</a:t>
            </a:fld>
            <a:endParaRPr lang="en-US"/>
          </a:p>
        </p:txBody>
      </p:sp>
    </p:spTree>
    <p:extLst>
      <p:ext uri="{BB962C8B-B14F-4D97-AF65-F5344CB8AC3E}">
        <p14:creationId xmlns:p14="http://schemas.microsoft.com/office/powerpoint/2010/main" val="704844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1200B</a:t>
            </a:r>
            <a:r>
              <a:rPr lang="en-US" baseline="0" dirty="0" smtClean="0"/>
              <a:t> is blue sensitive</a:t>
            </a:r>
          </a:p>
          <a:p>
            <a:r>
              <a:rPr lang="en-US" baseline="0" dirty="0" smtClean="0"/>
              <a:t>1200G is red sensitive</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FFA2EE5-63B7-45B9-9757-B5E9D1670029}" type="slidenum">
              <a:rPr lang="en-US" smtClean="0"/>
              <a:t>14</a:t>
            </a:fld>
            <a:endParaRPr lang="en-US"/>
          </a:p>
        </p:txBody>
      </p:sp>
    </p:spTree>
    <p:extLst>
      <p:ext uri="{BB962C8B-B14F-4D97-AF65-F5344CB8AC3E}">
        <p14:creationId xmlns:p14="http://schemas.microsoft.com/office/powerpoint/2010/main" val="1023598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7A594-FF3F-4643-B61E-C228422D5FFE}" type="slidenum">
              <a:rPr lang="en-US" smtClean="0"/>
              <a:t>18</a:t>
            </a:fld>
            <a:endParaRPr lang="en-US"/>
          </a:p>
        </p:txBody>
      </p:sp>
    </p:spTree>
    <p:extLst>
      <p:ext uri="{BB962C8B-B14F-4D97-AF65-F5344CB8AC3E}">
        <p14:creationId xmlns:p14="http://schemas.microsoft.com/office/powerpoint/2010/main" val="165348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Subaru Users' Meeting</a:t>
            </a:r>
            <a:endParaRPr lang="en-US"/>
          </a:p>
        </p:txBody>
      </p:sp>
      <p:sp>
        <p:nvSpPr>
          <p:cNvPr id="5" name="Date Placeholder 4"/>
          <p:cNvSpPr>
            <a:spLocks noGrp="1"/>
          </p:cNvSpPr>
          <p:nvPr>
            <p:ph type="dt" idx="11"/>
          </p:nvPr>
        </p:nvSpPr>
        <p:spPr/>
        <p:txBody>
          <a:bodyPr/>
          <a:lstStyle/>
          <a:p>
            <a:r>
              <a:rPr lang="en-US" smtClean="0"/>
              <a:t>January 17, 2018</a:t>
            </a:r>
            <a:endParaRPr lang="en-US"/>
          </a:p>
        </p:txBody>
      </p:sp>
      <p:sp>
        <p:nvSpPr>
          <p:cNvPr id="6" name="Footer Placeholder 5"/>
          <p:cNvSpPr>
            <a:spLocks noGrp="1"/>
          </p:cNvSpPr>
          <p:nvPr>
            <p:ph type="ftr" sz="quarter" idx="12"/>
          </p:nvPr>
        </p:nvSpPr>
        <p:spPr/>
        <p:txBody>
          <a:bodyPr/>
          <a:lstStyle/>
          <a:p>
            <a:r>
              <a:rPr lang="en-US" smtClean="0"/>
              <a:t>WMKO Status and Plans</a:t>
            </a:r>
            <a:endParaRPr lang="en-US"/>
          </a:p>
        </p:txBody>
      </p:sp>
      <p:sp>
        <p:nvSpPr>
          <p:cNvPr id="7" name="Slide Number Placeholder 6"/>
          <p:cNvSpPr>
            <a:spLocks noGrp="1"/>
          </p:cNvSpPr>
          <p:nvPr>
            <p:ph type="sldNum" sz="quarter" idx="13"/>
          </p:nvPr>
        </p:nvSpPr>
        <p:spPr/>
        <p:txBody>
          <a:bodyPr/>
          <a:lstStyle/>
          <a:p>
            <a:fld id="{D48020DD-4A89-4BFF-9EBB-E27D8C799E1B}" type="slidenum">
              <a:rPr lang="en-US" smtClean="0"/>
              <a:t>19</a:t>
            </a:fld>
            <a:endParaRPr lang="en-US"/>
          </a:p>
        </p:txBody>
      </p:sp>
    </p:spTree>
    <p:extLst>
      <p:ext uri="{BB962C8B-B14F-4D97-AF65-F5344CB8AC3E}">
        <p14:creationId xmlns:p14="http://schemas.microsoft.com/office/powerpoint/2010/main" val="1785791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D48020DD-4A89-4BFF-9EBB-E27D8C799E1B}" type="slidenum">
              <a:rPr lang="en-US" smtClean="0"/>
              <a:t>20</a:t>
            </a:fld>
            <a:endParaRPr lang="en-US"/>
          </a:p>
        </p:txBody>
      </p:sp>
      <p:sp>
        <p:nvSpPr>
          <p:cNvPr id="5" name="Date Placeholder 4"/>
          <p:cNvSpPr>
            <a:spLocks noGrp="1"/>
          </p:cNvSpPr>
          <p:nvPr>
            <p:ph type="dt" idx="11"/>
          </p:nvPr>
        </p:nvSpPr>
        <p:spPr/>
        <p:txBody>
          <a:bodyPr/>
          <a:lstStyle/>
          <a:p>
            <a:r>
              <a:rPr lang="en-US" smtClean="0"/>
              <a:t>January 17, 2018</a:t>
            </a:r>
            <a:endParaRPr lang="en-US"/>
          </a:p>
        </p:txBody>
      </p:sp>
      <p:sp>
        <p:nvSpPr>
          <p:cNvPr id="6" name="Footer Placeholder 5"/>
          <p:cNvSpPr>
            <a:spLocks noGrp="1"/>
          </p:cNvSpPr>
          <p:nvPr>
            <p:ph type="ftr" sz="quarter" idx="12"/>
          </p:nvPr>
        </p:nvSpPr>
        <p:spPr/>
        <p:txBody>
          <a:bodyPr/>
          <a:lstStyle/>
          <a:p>
            <a:r>
              <a:rPr lang="en-US" smtClean="0"/>
              <a:t>WMKO Status and Plans</a:t>
            </a:r>
            <a:endParaRPr lang="en-US"/>
          </a:p>
        </p:txBody>
      </p:sp>
      <p:sp>
        <p:nvSpPr>
          <p:cNvPr id="7" name="Header Placeholder 6"/>
          <p:cNvSpPr>
            <a:spLocks noGrp="1"/>
          </p:cNvSpPr>
          <p:nvPr>
            <p:ph type="hdr" sz="quarter" idx="13"/>
          </p:nvPr>
        </p:nvSpPr>
        <p:spPr/>
        <p:txBody>
          <a:bodyPr/>
          <a:lstStyle/>
          <a:p>
            <a:r>
              <a:rPr lang="en-US" smtClean="0"/>
              <a:t>Subaru Users' Meeting</a:t>
            </a:r>
            <a:endParaRPr lang="en-US"/>
          </a:p>
        </p:txBody>
      </p:sp>
    </p:spTree>
    <p:extLst>
      <p:ext uri="{BB962C8B-B14F-4D97-AF65-F5344CB8AC3E}">
        <p14:creationId xmlns:p14="http://schemas.microsoft.com/office/powerpoint/2010/main" val="1686480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Molter</a:t>
            </a:r>
            <a:r>
              <a:rPr lang="en-US" dirty="0" smtClean="0"/>
              <a:t> is the 2</a:t>
            </a:r>
            <a:r>
              <a:rPr lang="en-US" baseline="30000" dirty="0" smtClean="0"/>
              <a:t>nd</a:t>
            </a:r>
            <a:r>
              <a:rPr lang="en-US" dirty="0" smtClean="0"/>
              <a:t> of our visiting</a:t>
            </a:r>
            <a:r>
              <a:rPr lang="en-US" baseline="0" dirty="0" smtClean="0"/>
              <a:t> scholars, in the KVSP program</a:t>
            </a:r>
            <a:endParaRPr lang="en-US" dirty="0" smtClean="0"/>
          </a:p>
          <a:p>
            <a:r>
              <a:rPr lang="en-US" dirty="0" smtClean="0"/>
              <a:t>Amateur</a:t>
            </a:r>
            <a:r>
              <a:rPr lang="en-US" baseline="0" dirty="0" smtClean="0"/>
              <a:t> astronomers are playing an important role in follow-up</a:t>
            </a:r>
          </a:p>
          <a:p>
            <a:r>
              <a:rPr lang="en-US" baseline="0" dirty="0" smtClean="0"/>
              <a:t>Coriolis force would normally prevent long-lived storm </a:t>
            </a:r>
            <a:r>
              <a:rPr lang="en-US" baseline="0" smtClean="0"/>
              <a:t>on equator</a:t>
            </a:r>
            <a:endParaRPr lang="en-US" dirty="0"/>
          </a:p>
        </p:txBody>
      </p:sp>
      <p:sp>
        <p:nvSpPr>
          <p:cNvPr id="4" name="Slide Number Placeholder 3"/>
          <p:cNvSpPr>
            <a:spLocks noGrp="1"/>
          </p:cNvSpPr>
          <p:nvPr>
            <p:ph type="sldNum" sz="quarter" idx="10"/>
          </p:nvPr>
        </p:nvSpPr>
        <p:spPr/>
        <p:txBody>
          <a:bodyPr/>
          <a:lstStyle/>
          <a:p>
            <a:fld id="{9567A594-FF3F-4643-B61E-C228422D5FFE}" type="slidenum">
              <a:rPr lang="en-US" smtClean="0"/>
              <a:t>22</a:t>
            </a:fld>
            <a:endParaRPr lang="en-US"/>
          </a:p>
        </p:txBody>
      </p:sp>
    </p:spTree>
    <p:extLst>
      <p:ext uri="{BB962C8B-B14F-4D97-AF65-F5344CB8AC3E}">
        <p14:creationId xmlns:p14="http://schemas.microsoft.com/office/powerpoint/2010/main" val="2722973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D48020DD-4A89-4BFF-9EBB-E27D8C799E1B}" type="slidenum">
              <a:rPr lang="en-US" smtClean="0"/>
              <a:t>23</a:t>
            </a:fld>
            <a:endParaRPr lang="en-US"/>
          </a:p>
        </p:txBody>
      </p:sp>
      <p:sp>
        <p:nvSpPr>
          <p:cNvPr id="5" name="Date Placeholder 4"/>
          <p:cNvSpPr>
            <a:spLocks noGrp="1"/>
          </p:cNvSpPr>
          <p:nvPr>
            <p:ph type="dt" idx="11"/>
          </p:nvPr>
        </p:nvSpPr>
        <p:spPr/>
        <p:txBody>
          <a:bodyPr/>
          <a:lstStyle/>
          <a:p>
            <a:r>
              <a:rPr lang="en-US" smtClean="0"/>
              <a:t>January 17, 2018</a:t>
            </a:r>
            <a:endParaRPr lang="en-US"/>
          </a:p>
        </p:txBody>
      </p:sp>
      <p:sp>
        <p:nvSpPr>
          <p:cNvPr id="6" name="Footer Placeholder 5"/>
          <p:cNvSpPr>
            <a:spLocks noGrp="1"/>
          </p:cNvSpPr>
          <p:nvPr>
            <p:ph type="ftr" sz="quarter" idx="12"/>
          </p:nvPr>
        </p:nvSpPr>
        <p:spPr/>
        <p:txBody>
          <a:bodyPr/>
          <a:lstStyle/>
          <a:p>
            <a:r>
              <a:rPr lang="en-US" smtClean="0"/>
              <a:t>WMKO Status and Plans</a:t>
            </a:r>
            <a:endParaRPr lang="en-US"/>
          </a:p>
        </p:txBody>
      </p:sp>
      <p:sp>
        <p:nvSpPr>
          <p:cNvPr id="7" name="Header Placeholder 6"/>
          <p:cNvSpPr>
            <a:spLocks noGrp="1"/>
          </p:cNvSpPr>
          <p:nvPr>
            <p:ph type="hdr" sz="quarter" idx="13"/>
          </p:nvPr>
        </p:nvSpPr>
        <p:spPr/>
        <p:txBody>
          <a:bodyPr/>
          <a:lstStyle/>
          <a:p>
            <a:r>
              <a:rPr lang="en-US" smtClean="0"/>
              <a:t>Subaru Users' Meeting</a:t>
            </a:r>
            <a:endParaRPr lang="en-US"/>
          </a:p>
        </p:txBody>
      </p:sp>
    </p:spTree>
    <p:extLst>
      <p:ext uri="{BB962C8B-B14F-4D97-AF65-F5344CB8AC3E}">
        <p14:creationId xmlns:p14="http://schemas.microsoft.com/office/powerpoint/2010/main" val="3595937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Nobel Prize </a:t>
            </a:r>
            <a:r>
              <a:rPr lang="en-US" smtClean="0"/>
              <a:t>in Physics 2017: Ray </a:t>
            </a:r>
            <a:r>
              <a:rPr lang="en-US" dirty="0" smtClean="0"/>
              <a:t>Weiss, Barry </a:t>
            </a:r>
            <a:r>
              <a:rPr lang="en-US" dirty="0" err="1" smtClean="0"/>
              <a:t>Barrish</a:t>
            </a:r>
            <a:r>
              <a:rPr lang="en-US" dirty="0" smtClean="0"/>
              <a:t>, Kip Thorne</a:t>
            </a:r>
            <a:endParaRPr lang="en-US" dirty="0"/>
          </a:p>
        </p:txBody>
      </p:sp>
      <p:sp>
        <p:nvSpPr>
          <p:cNvPr id="4" name="Header Placeholder 3"/>
          <p:cNvSpPr>
            <a:spLocks noGrp="1"/>
          </p:cNvSpPr>
          <p:nvPr>
            <p:ph type="hdr" sz="quarter" idx="10"/>
          </p:nvPr>
        </p:nvSpPr>
        <p:spPr/>
        <p:txBody>
          <a:bodyPr/>
          <a:lstStyle/>
          <a:p>
            <a:r>
              <a:rPr lang="en-US" smtClean="0"/>
              <a:t>Subaru Users' Meeting</a:t>
            </a:r>
            <a:endParaRPr lang="en-US"/>
          </a:p>
        </p:txBody>
      </p:sp>
      <p:sp>
        <p:nvSpPr>
          <p:cNvPr id="5" name="Date Placeholder 4"/>
          <p:cNvSpPr>
            <a:spLocks noGrp="1"/>
          </p:cNvSpPr>
          <p:nvPr>
            <p:ph type="dt" idx="11"/>
          </p:nvPr>
        </p:nvSpPr>
        <p:spPr/>
        <p:txBody>
          <a:bodyPr/>
          <a:lstStyle/>
          <a:p>
            <a:r>
              <a:rPr lang="en-US" smtClean="0"/>
              <a:t>January 17, 2018</a:t>
            </a:r>
            <a:endParaRPr lang="en-US"/>
          </a:p>
        </p:txBody>
      </p:sp>
      <p:sp>
        <p:nvSpPr>
          <p:cNvPr id="6" name="Footer Placeholder 5"/>
          <p:cNvSpPr>
            <a:spLocks noGrp="1"/>
          </p:cNvSpPr>
          <p:nvPr>
            <p:ph type="ftr" sz="quarter" idx="12"/>
          </p:nvPr>
        </p:nvSpPr>
        <p:spPr/>
        <p:txBody>
          <a:bodyPr/>
          <a:lstStyle/>
          <a:p>
            <a:r>
              <a:rPr lang="en-US" smtClean="0"/>
              <a:t>WMKO Status and Plans</a:t>
            </a:r>
            <a:endParaRPr lang="en-US"/>
          </a:p>
        </p:txBody>
      </p:sp>
      <p:sp>
        <p:nvSpPr>
          <p:cNvPr id="7" name="Slide Number Placeholder 6"/>
          <p:cNvSpPr>
            <a:spLocks noGrp="1"/>
          </p:cNvSpPr>
          <p:nvPr>
            <p:ph type="sldNum" sz="quarter" idx="13"/>
          </p:nvPr>
        </p:nvSpPr>
        <p:spPr/>
        <p:txBody>
          <a:bodyPr/>
          <a:lstStyle/>
          <a:p>
            <a:fld id="{D48020DD-4A89-4BFF-9EBB-E27D8C799E1B}" type="slidenum">
              <a:rPr lang="en-US" smtClean="0"/>
              <a:t>26</a:t>
            </a:fld>
            <a:endParaRPr lang="en-US"/>
          </a:p>
        </p:txBody>
      </p:sp>
    </p:spTree>
    <p:extLst>
      <p:ext uri="{BB962C8B-B14F-4D97-AF65-F5344CB8AC3E}">
        <p14:creationId xmlns:p14="http://schemas.microsoft.com/office/powerpoint/2010/main" val="775711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Subaru Users' Meeting</a:t>
            </a:r>
            <a:endParaRPr lang="en-US"/>
          </a:p>
        </p:txBody>
      </p:sp>
      <p:sp>
        <p:nvSpPr>
          <p:cNvPr id="5" name="Date Placeholder 4"/>
          <p:cNvSpPr>
            <a:spLocks noGrp="1"/>
          </p:cNvSpPr>
          <p:nvPr>
            <p:ph type="dt" idx="11"/>
          </p:nvPr>
        </p:nvSpPr>
        <p:spPr/>
        <p:txBody>
          <a:bodyPr/>
          <a:lstStyle/>
          <a:p>
            <a:r>
              <a:rPr lang="en-US" smtClean="0"/>
              <a:t>January 17, 2018</a:t>
            </a:r>
            <a:endParaRPr lang="en-US"/>
          </a:p>
        </p:txBody>
      </p:sp>
      <p:sp>
        <p:nvSpPr>
          <p:cNvPr id="6" name="Footer Placeholder 5"/>
          <p:cNvSpPr>
            <a:spLocks noGrp="1"/>
          </p:cNvSpPr>
          <p:nvPr>
            <p:ph type="ftr" sz="quarter" idx="12"/>
          </p:nvPr>
        </p:nvSpPr>
        <p:spPr/>
        <p:txBody>
          <a:bodyPr/>
          <a:lstStyle/>
          <a:p>
            <a:r>
              <a:rPr lang="en-US" smtClean="0"/>
              <a:t>WMKO Status and Plans</a:t>
            </a:r>
            <a:endParaRPr lang="en-US"/>
          </a:p>
        </p:txBody>
      </p:sp>
      <p:sp>
        <p:nvSpPr>
          <p:cNvPr id="7" name="Slide Number Placeholder 6"/>
          <p:cNvSpPr>
            <a:spLocks noGrp="1"/>
          </p:cNvSpPr>
          <p:nvPr>
            <p:ph type="sldNum" sz="quarter" idx="13"/>
          </p:nvPr>
        </p:nvSpPr>
        <p:spPr/>
        <p:txBody>
          <a:bodyPr/>
          <a:lstStyle/>
          <a:p>
            <a:fld id="{D48020DD-4A89-4BFF-9EBB-E27D8C799E1B}" type="slidenum">
              <a:rPr lang="en-US" smtClean="0"/>
              <a:t>2</a:t>
            </a:fld>
            <a:endParaRPr lang="en-US"/>
          </a:p>
        </p:txBody>
      </p:sp>
    </p:spTree>
    <p:extLst>
      <p:ext uri="{BB962C8B-B14F-4D97-AF65-F5344CB8AC3E}">
        <p14:creationId xmlns:p14="http://schemas.microsoft.com/office/powerpoint/2010/main" val="50615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A2EE5-63B7-45B9-9757-B5E9D1670029}" type="slidenum">
              <a:rPr lang="en-US" smtClean="0"/>
              <a:t>4</a:t>
            </a:fld>
            <a:endParaRPr lang="en-US"/>
          </a:p>
        </p:txBody>
      </p:sp>
    </p:spTree>
    <p:extLst>
      <p:ext uri="{BB962C8B-B14F-4D97-AF65-F5344CB8AC3E}">
        <p14:creationId xmlns:p14="http://schemas.microsoft.com/office/powerpoint/2010/main" val="362139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FA2EE5-63B7-45B9-9757-B5E9D1670029}" type="slidenum">
              <a:rPr lang="en-US" smtClean="0"/>
              <a:t>5</a:t>
            </a:fld>
            <a:endParaRPr lang="en-US"/>
          </a:p>
        </p:txBody>
      </p:sp>
    </p:spTree>
    <p:extLst>
      <p:ext uri="{BB962C8B-B14F-4D97-AF65-F5344CB8AC3E}">
        <p14:creationId xmlns:p14="http://schemas.microsoft.com/office/powerpoint/2010/main" val="333320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Subaru Users' Meeting</a:t>
            </a:r>
            <a:endParaRPr lang="en-US"/>
          </a:p>
        </p:txBody>
      </p:sp>
      <p:sp>
        <p:nvSpPr>
          <p:cNvPr id="5" name="Date Placeholder 4"/>
          <p:cNvSpPr>
            <a:spLocks noGrp="1"/>
          </p:cNvSpPr>
          <p:nvPr>
            <p:ph type="dt" idx="11"/>
          </p:nvPr>
        </p:nvSpPr>
        <p:spPr/>
        <p:txBody>
          <a:bodyPr/>
          <a:lstStyle/>
          <a:p>
            <a:r>
              <a:rPr lang="en-US" smtClean="0"/>
              <a:t>January 17, 2018</a:t>
            </a:r>
            <a:endParaRPr lang="en-US"/>
          </a:p>
        </p:txBody>
      </p:sp>
      <p:sp>
        <p:nvSpPr>
          <p:cNvPr id="6" name="Footer Placeholder 5"/>
          <p:cNvSpPr>
            <a:spLocks noGrp="1"/>
          </p:cNvSpPr>
          <p:nvPr>
            <p:ph type="ftr" sz="quarter" idx="12"/>
          </p:nvPr>
        </p:nvSpPr>
        <p:spPr/>
        <p:txBody>
          <a:bodyPr/>
          <a:lstStyle/>
          <a:p>
            <a:r>
              <a:rPr lang="en-US" smtClean="0"/>
              <a:t>WMKO Status and Plans</a:t>
            </a:r>
            <a:endParaRPr lang="en-US"/>
          </a:p>
        </p:txBody>
      </p:sp>
      <p:sp>
        <p:nvSpPr>
          <p:cNvPr id="7" name="Slide Number Placeholder 6"/>
          <p:cNvSpPr>
            <a:spLocks noGrp="1"/>
          </p:cNvSpPr>
          <p:nvPr>
            <p:ph type="sldNum" sz="quarter" idx="13"/>
          </p:nvPr>
        </p:nvSpPr>
        <p:spPr/>
        <p:txBody>
          <a:bodyPr/>
          <a:lstStyle/>
          <a:p>
            <a:fld id="{D48020DD-4A89-4BFF-9EBB-E27D8C799E1B}" type="slidenum">
              <a:rPr lang="en-US" smtClean="0"/>
              <a:t>6</a:t>
            </a:fld>
            <a:endParaRPr lang="en-US"/>
          </a:p>
        </p:txBody>
      </p:sp>
    </p:spTree>
    <p:extLst>
      <p:ext uri="{BB962C8B-B14F-4D97-AF65-F5344CB8AC3E}">
        <p14:creationId xmlns:p14="http://schemas.microsoft.com/office/powerpoint/2010/main" val="1136669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6BF83-C37B-EF4E-A4F1-0E03DB305B05}" type="slidenum">
              <a:rPr lang="en-US" smtClean="0"/>
              <a:t>7</a:t>
            </a:fld>
            <a:endParaRPr lang="en-US"/>
          </a:p>
        </p:txBody>
      </p:sp>
    </p:spTree>
    <p:extLst>
      <p:ext uri="{BB962C8B-B14F-4D97-AF65-F5344CB8AC3E}">
        <p14:creationId xmlns:p14="http://schemas.microsoft.com/office/powerpoint/2010/main" val="323020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2" marR="0" lvl="0" indent="-171432"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7F830FB-4B8E-6242-AA4F-5DEA120EE903}" type="slidenum">
              <a:rPr lang="en-US" smtClean="0"/>
              <a:pPr/>
              <a:t>9</a:t>
            </a:fld>
            <a:endParaRPr lang="en-US" dirty="0"/>
          </a:p>
        </p:txBody>
      </p:sp>
    </p:spTree>
    <p:extLst>
      <p:ext uri="{BB962C8B-B14F-4D97-AF65-F5344CB8AC3E}">
        <p14:creationId xmlns:p14="http://schemas.microsoft.com/office/powerpoint/2010/main" val="446316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D48020DD-4A89-4BFF-9EBB-E27D8C799E1B}" type="slidenum">
              <a:rPr lang="en-US" smtClean="0"/>
              <a:t>10</a:t>
            </a:fld>
            <a:endParaRPr lang="en-US"/>
          </a:p>
        </p:txBody>
      </p:sp>
      <p:sp>
        <p:nvSpPr>
          <p:cNvPr id="5" name="Date Placeholder 4"/>
          <p:cNvSpPr>
            <a:spLocks noGrp="1"/>
          </p:cNvSpPr>
          <p:nvPr>
            <p:ph type="dt" idx="11"/>
          </p:nvPr>
        </p:nvSpPr>
        <p:spPr/>
        <p:txBody>
          <a:bodyPr/>
          <a:lstStyle/>
          <a:p>
            <a:r>
              <a:rPr lang="en-US" smtClean="0"/>
              <a:t>January 17, 2018</a:t>
            </a:r>
            <a:endParaRPr lang="en-US"/>
          </a:p>
        </p:txBody>
      </p:sp>
      <p:sp>
        <p:nvSpPr>
          <p:cNvPr id="6" name="Footer Placeholder 5"/>
          <p:cNvSpPr>
            <a:spLocks noGrp="1"/>
          </p:cNvSpPr>
          <p:nvPr>
            <p:ph type="ftr" sz="quarter" idx="12"/>
          </p:nvPr>
        </p:nvSpPr>
        <p:spPr/>
        <p:txBody>
          <a:bodyPr/>
          <a:lstStyle/>
          <a:p>
            <a:r>
              <a:rPr lang="en-US" smtClean="0"/>
              <a:t>WMKO Status and Plans</a:t>
            </a:r>
            <a:endParaRPr lang="en-US"/>
          </a:p>
        </p:txBody>
      </p:sp>
      <p:sp>
        <p:nvSpPr>
          <p:cNvPr id="7" name="Header Placeholder 6"/>
          <p:cNvSpPr>
            <a:spLocks noGrp="1"/>
          </p:cNvSpPr>
          <p:nvPr>
            <p:ph type="hdr" sz="quarter" idx="13"/>
          </p:nvPr>
        </p:nvSpPr>
        <p:spPr/>
        <p:txBody>
          <a:bodyPr/>
          <a:lstStyle/>
          <a:p>
            <a:r>
              <a:rPr lang="en-US" smtClean="0"/>
              <a:t>Subaru Users' Meeting</a:t>
            </a:r>
            <a:endParaRPr lang="en-US"/>
          </a:p>
        </p:txBody>
      </p:sp>
    </p:spTree>
    <p:extLst>
      <p:ext uri="{BB962C8B-B14F-4D97-AF65-F5344CB8AC3E}">
        <p14:creationId xmlns:p14="http://schemas.microsoft.com/office/powerpoint/2010/main" val="1398959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A2EE5-63B7-45B9-9757-B5E9D1670029}" type="slidenum">
              <a:rPr lang="en-US" smtClean="0"/>
              <a:t>11</a:t>
            </a:fld>
            <a:endParaRPr lang="en-US"/>
          </a:p>
        </p:txBody>
      </p:sp>
    </p:spTree>
    <p:extLst>
      <p:ext uri="{BB962C8B-B14F-4D97-AF65-F5344CB8AC3E}">
        <p14:creationId xmlns:p14="http://schemas.microsoft.com/office/powerpoint/2010/main" val="1519805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34244"/>
          <a:stretch/>
        </p:blipFill>
        <p:spPr>
          <a:xfrm>
            <a:off x="0" y="-58427"/>
            <a:ext cx="12192000" cy="6952929"/>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January 17, 2018</a:t>
            </a:r>
            <a:endParaRPr lang="en-US"/>
          </a:p>
        </p:txBody>
      </p:sp>
      <p:sp>
        <p:nvSpPr>
          <p:cNvPr id="5" name="Footer Placeholder 4"/>
          <p:cNvSpPr>
            <a:spLocks noGrp="1"/>
          </p:cNvSpPr>
          <p:nvPr>
            <p:ph type="ftr" sz="quarter" idx="11"/>
          </p:nvPr>
        </p:nvSpPr>
        <p:spPr/>
        <p:txBody>
          <a:bodyPr/>
          <a:lstStyle/>
          <a:p>
            <a:r>
              <a:rPr lang="en-US" smtClean="0"/>
              <a:t>Subaru Users' Meeting</a:t>
            </a:r>
            <a:endParaRPr lang="en-US"/>
          </a:p>
        </p:txBody>
      </p:sp>
      <p:sp>
        <p:nvSpPr>
          <p:cNvPr id="6" name="Slide Number Placeholder 5"/>
          <p:cNvSpPr>
            <a:spLocks noGrp="1"/>
          </p:cNvSpPr>
          <p:nvPr>
            <p:ph type="sldNum" sz="quarter" idx="12"/>
          </p:nvPr>
        </p:nvSpPr>
        <p:spPr/>
        <p:txBody>
          <a:bodyPr/>
          <a:lstStyle/>
          <a:p>
            <a:fld id="{95B850CF-438B-4D80-AD13-4633DFB2DF89}" type="slidenum">
              <a:rPr lang="en-US" smtClean="0"/>
              <a:t>‹#›</a:t>
            </a:fld>
            <a:endParaRPr lang="en-US"/>
          </a:p>
        </p:txBody>
      </p:sp>
    </p:spTree>
    <p:extLst>
      <p:ext uri="{BB962C8B-B14F-4D97-AF65-F5344CB8AC3E}">
        <p14:creationId xmlns:p14="http://schemas.microsoft.com/office/powerpoint/2010/main" val="1954252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January 17, 2018</a:t>
            </a:r>
            <a:endParaRPr lang="en-US"/>
          </a:p>
        </p:txBody>
      </p:sp>
      <p:sp>
        <p:nvSpPr>
          <p:cNvPr id="5" name="Footer Placeholder 4"/>
          <p:cNvSpPr>
            <a:spLocks noGrp="1"/>
          </p:cNvSpPr>
          <p:nvPr>
            <p:ph type="ftr" sz="quarter" idx="11"/>
          </p:nvPr>
        </p:nvSpPr>
        <p:spPr/>
        <p:txBody>
          <a:bodyPr/>
          <a:lstStyle/>
          <a:p>
            <a:r>
              <a:rPr lang="en-US" smtClean="0"/>
              <a:t>Subaru Users' Meeting</a:t>
            </a:r>
            <a:endParaRPr lang="en-US"/>
          </a:p>
        </p:txBody>
      </p:sp>
      <p:sp>
        <p:nvSpPr>
          <p:cNvPr id="6" name="Slide Number Placeholder 5"/>
          <p:cNvSpPr>
            <a:spLocks noGrp="1"/>
          </p:cNvSpPr>
          <p:nvPr>
            <p:ph type="sldNum" sz="quarter" idx="12"/>
          </p:nvPr>
        </p:nvSpPr>
        <p:spPr/>
        <p:txBody>
          <a:bodyPr/>
          <a:lstStyle/>
          <a:p>
            <a:fld id="{95B850CF-438B-4D80-AD13-4633DFB2DF89}" type="slidenum">
              <a:rPr lang="en-US" smtClean="0"/>
              <a:t>‹#›</a:t>
            </a:fld>
            <a:endParaRPr lang="en-US"/>
          </a:p>
        </p:txBody>
      </p:sp>
    </p:spTree>
    <p:extLst>
      <p:ext uri="{BB962C8B-B14F-4D97-AF65-F5344CB8AC3E}">
        <p14:creationId xmlns:p14="http://schemas.microsoft.com/office/powerpoint/2010/main" val="937724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January 17, 2018</a:t>
            </a:r>
            <a:endParaRPr lang="en-US"/>
          </a:p>
        </p:txBody>
      </p:sp>
      <p:sp>
        <p:nvSpPr>
          <p:cNvPr id="5" name="Footer Placeholder 4"/>
          <p:cNvSpPr>
            <a:spLocks noGrp="1"/>
          </p:cNvSpPr>
          <p:nvPr>
            <p:ph type="ftr" sz="quarter" idx="11"/>
          </p:nvPr>
        </p:nvSpPr>
        <p:spPr/>
        <p:txBody>
          <a:bodyPr/>
          <a:lstStyle/>
          <a:p>
            <a:r>
              <a:rPr lang="en-US" smtClean="0"/>
              <a:t>Subaru Users' Meeting</a:t>
            </a:r>
            <a:endParaRPr lang="en-US"/>
          </a:p>
        </p:txBody>
      </p:sp>
      <p:sp>
        <p:nvSpPr>
          <p:cNvPr id="6" name="Slide Number Placeholder 5"/>
          <p:cNvSpPr>
            <a:spLocks noGrp="1"/>
          </p:cNvSpPr>
          <p:nvPr>
            <p:ph type="sldNum" sz="quarter" idx="12"/>
          </p:nvPr>
        </p:nvSpPr>
        <p:spPr/>
        <p:txBody>
          <a:bodyPr/>
          <a:lstStyle/>
          <a:p>
            <a:fld id="{95B850CF-438B-4D80-AD13-4633DFB2DF89}" type="slidenum">
              <a:rPr lang="en-US" smtClean="0"/>
              <a:t>‹#›</a:t>
            </a:fld>
            <a:endParaRPr lang="en-US"/>
          </a:p>
        </p:txBody>
      </p:sp>
    </p:spTree>
    <p:extLst>
      <p:ext uri="{BB962C8B-B14F-4D97-AF65-F5344CB8AC3E}">
        <p14:creationId xmlns:p14="http://schemas.microsoft.com/office/powerpoint/2010/main" val="8491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January 17, 2018</a:t>
            </a:r>
            <a:endParaRPr lang="en-US"/>
          </a:p>
        </p:txBody>
      </p:sp>
      <p:sp>
        <p:nvSpPr>
          <p:cNvPr id="5" name="Footer Placeholder 4"/>
          <p:cNvSpPr>
            <a:spLocks noGrp="1"/>
          </p:cNvSpPr>
          <p:nvPr>
            <p:ph type="ftr" sz="quarter" idx="11"/>
          </p:nvPr>
        </p:nvSpPr>
        <p:spPr/>
        <p:txBody>
          <a:bodyPr/>
          <a:lstStyle/>
          <a:p>
            <a:r>
              <a:rPr lang="en-US" smtClean="0"/>
              <a:t>Subaru Users' Meeting</a:t>
            </a:r>
            <a:endParaRPr lang="en-US"/>
          </a:p>
        </p:txBody>
      </p:sp>
      <p:sp>
        <p:nvSpPr>
          <p:cNvPr id="6" name="Slide Number Placeholder 5"/>
          <p:cNvSpPr>
            <a:spLocks noGrp="1"/>
          </p:cNvSpPr>
          <p:nvPr>
            <p:ph type="sldNum" sz="quarter" idx="12"/>
          </p:nvPr>
        </p:nvSpPr>
        <p:spPr/>
        <p:txBody>
          <a:bodyPr/>
          <a:lstStyle/>
          <a:p>
            <a:fld id="{95B850CF-438B-4D80-AD13-4633DFB2DF89}" type="slidenum">
              <a:rPr lang="en-US" smtClean="0"/>
              <a:t>‹#›</a:t>
            </a:fld>
            <a:endParaRPr lang="en-US"/>
          </a:p>
        </p:txBody>
      </p:sp>
    </p:spTree>
    <p:extLst>
      <p:ext uri="{BB962C8B-B14F-4D97-AF65-F5344CB8AC3E}">
        <p14:creationId xmlns:p14="http://schemas.microsoft.com/office/powerpoint/2010/main" val="1967273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34244"/>
          <a:stretch/>
        </p:blipFill>
        <p:spPr>
          <a:xfrm>
            <a:off x="0" y="-58427"/>
            <a:ext cx="12192000" cy="6952929"/>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a:xfrm>
            <a:off x="0" y="6490799"/>
            <a:ext cx="2743200" cy="365125"/>
          </a:xfrm>
        </p:spPr>
        <p:txBody>
          <a:bodyPr/>
          <a:lstStyle/>
          <a:p>
            <a:r>
              <a:rPr lang="en-US" smtClean="0"/>
              <a:t>January 17, 2018</a:t>
            </a:r>
            <a:endParaRPr lang="en-US"/>
          </a:p>
        </p:txBody>
      </p:sp>
      <p:sp>
        <p:nvSpPr>
          <p:cNvPr id="5" name="Footer Placeholder 4"/>
          <p:cNvSpPr>
            <a:spLocks noGrp="1"/>
          </p:cNvSpPr>
          <p:nvPr>
            <p:ph type="ftr" sz="quarter" idx="11"/>
          </p:nvPr>
        </p:nvSpPr>
        <p:spPr>
          <a:xfrm>
            <a:off x="4038600" y="6468766"/>
            <a:ext cx="4114800" cy="365125"/>
          </a:xfrm>
        </p:spPr>
        <p:txBody>
          <a:bodyPr/>
          <a:lstStyle/>
          <a:p>
            <a:r>
              <a:rPr lang="en-US" smtClean="0"/>
              <a:t>Subaru Users' Meeting</a:t>
            </a:r>
            <a:endParaRPr lang="en-US" dirty="0"/>
          </a:p>
        </p:txBody>
      </p:sp>
      <p:sp>
        <p:nvSpPr>
          <p:cNvPr id="6" name="Slide Number Placeholder 5"/>
          <p:cNvSpPr>
            <a:spLocks noGrp="1"/>
          </p:cNvSpPr>
          <p:nvPr>
            <p:ph type="sldNum" sz="quarter" idx="12"/>
          </p:nvPr>
        </p:nvSpPr>
        <p:spPr>
          <a:xfrm>
            <a:off x="9338631" y="6468765"/>
            <a:ext cx="2743200" cy="365125"/>
          </a:xfrm>
        </p:spPr>
        <p:txBody>
          <a:bodyPr/>
          <a:lstStyle/>
          <a:p>
            <a:fld id="{95B850CF-438B-4D80-AD13-4633DFB2DF89}" type="slidenum">
              <a:rPr lang="en-US" smtClean="0"/>
              <a:t>‹#›</a:t>
            </a:fld>
            <a:endParaRPr lang="en-US"/>
          </a:p>
        </p:txBody>
      </p:sp>
    </p:spTree>
    <p:extLst>
      <p:ext uri="{BB962C8B-B14F-4D97-AF65-F5344CB8AC3E}">
        <p14:creationId xmlns:p14="http://schemas.microsoft.com/office/powerpoint/2010/main" val="1229909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January 17, 2018</a:t>
            </a:r>
            <a:endParaRPr lang="en-US"/>
          </a:p>
        </p:txBody>
      </p:sp>
      <p:sp>
        <p:nvSpPr>
          <p:cNvPr id="6" name="Footer Placeholder 5"/>
          <p:cNvSpPr>
            <a:spLocks noGrp="1"/>
          </p:cNvSpPr>
          <p:nvPr>
            <p:ph type="ftr" sz="quarter" idx="11"/>
          </p:nvPr>
        </p:nvSpPr>
        <p:spPr/>
        <p:txBody>
          <a:bodyPr/>
          <a:lstStyle/>
          <a:p>
            <a:r>
              <a:rPr lang="en-US" smtClean="0"/>
              <a:t>Subaru Users' Meeting</a:t>
            </a:r>
            <a:endParaRPr lang="en-US"/>
          </a:p>
        </p:txBody>
      </p:sp>
      <p:sp>
        <p:nvSpPr>
          <p:cNvPr id="7" name="Slide Number Placeholder 6"/>
          <p:cNvSpPr>
            <a:spLocks noGrp="1"/>
          </p:cNvSpPr>
          <p:nvPr>
            <p:ph type="sldNum" sz="quarter" idx="12"/>
          </p:nvPr>
        </p:nvSpPr>
        <p:spPr/>
        <p:txBody>
          <a:bodyPr/>
          <a:lstStyle/>
          <a:p>
            <a:fld id="{95B850CF-438B-4D80-AD13-4633DFB2DF89}" type="slidenum">
              <a:rPr lang="en-US" smtClean="0"/>
              <a:t>‹#›</a:t>
            </a:fld>
            <a:endParaRPr lang="en-US"/>
          </a:p>
        </p:txBody>
      </p:sp>
    </p:spTree>
    <p:extLst>
      <p:ext uri="{BB962C8B-B14F-4D97-AF65-F5344CB8AC3E}">
        <p14:creationId xmlns:p14="http://schemas.microsoft.com/office/powerpoint/2010/main" val="18317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January 17, 2018</a:t>
            </a:r>
            <a:endParaRPr lang="en-US"/>
          </a:p>
        </p:txBody>
      </p:sp>
      <p:sp>
        <p:nvSpPr>
          <p:cNvPr id="8" name="Footer Placeholder 7"/>
          <p:cNvSpPr>
            <a:spLocks noGrp="1"/>
          </p:cNvSpPr>
          <p:nvPr>
            <p:ph type="ftr" sz="quarter" idx="11"/>
          </p:nvPr>
        </p:nvSpPr>
        <p:spPr/>
        <p:txBody>
          <a:bodyPr/>
          <a:lstStyle/>
          <a:p>
            <a:r>
              <a:rPr lang="en-US" smtClean="0"/>
              <a:t>Subaru Users' Meeting</a:t>
            </a:r>
            <a:endParaRPr lang="en-US"/>
          </a:p>
        </p:txBody>
      </p:sp>
      <p:sp>
        <p:nvSpPr>
          <p:cNvPr id="9" name="Slide Number Placeholder 8"/>
          <p:cNvSpPr>
            <a:spLocks noGrp="1"/>
          </p:cNvSpPr>
          <p:nvPr>
            <p:ph type="sldNum" sz="quarter" idx="12"/>
          </p:nvPr>
        </p:nvSpPr>
        <p:spPr/>
        <p:txBody>
          <a:bodyPr/>
          <a:lstStyle/>
          <a:p>
            <a:fld id="{95B850CF-438B-4D80-AD13-4633DFB2DF89}" type="slidenum">
              <a:rPr lang="en-US" smtClean="0"/>
              <a:t>‹#›</a:t>
            </a:fld>
            <a:endParaRPr lang="en-US"/>
          </a:p>
        </p:txBody>
      </p:sp>
    </p:spTree>
    <p:extLst>
      <p:ext uri="{BB962C8B-B14F-4D97-AF65-F5344CB8AC3E}">
        <p14:creationId xmlns:p14="http://schemas.microsoft.com/office/powerpoint/2010/main" val="3618907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January 17, 2018</a:t>
            </a:r>
            <a:endParaRPr lang="en-US"/>
          </a:p>
        </p:txBody>
      </p:sp>
      <p:sp>
        <p:nvSpPr>
          <p:cNvPr id="4" name="Footer Placeholder 3"/>
          <p:cNvSpPr>
            <a:spLocks noGrp="1"/>
          </p:cNvSpPr>
          <p:nvPr>
            <p:ph type="ftr" sz="quarter" idx="11"/>
          </p:nvPr>
        </p:nvSpPr>
        <p:spPr/>
        <p:txBody>
          <a:bodyPr/>
          <a:lstStyle/>
          <a:p>
            <a:r>
              <a:rPr lang="en-US" smtClean="0"/>
              <a:t>Subaru Users' Meeting</a:t>
            </a:r>
            <a:endParaRPr lang="en-US"/>
          </a:p>
        </p:txBody>
      </p:sp>
      <p:sp>
        <p:nvSpPr>
          <p:cNvPr id="5" name="Slide Number Placeholder 4"/>
          <p:cNvSpPr>
            <a:spLocks noGrp="1"/>
          </p:cNvSpPr>
          <p:nvPr>
            <p:ph type="sldNum" sz="quarter" idx="12"/>
          </p:nvPr>
        </p:nvSpPr>
        <p:spPr/>
        <p:txBody>
          <a:bodyPr/>
          <a:lstStyle/>
          <a:p>
            <a:fld id="{95B850CF-438B-4D80-AD13-4633DFB2DF89}" type="slidenum">
              <a:rPr lang="en-US" smtClean="0"/>
              <a:t>‹#›</a:t>
            </a:fld>
            <a:endParaRPr lang="en-US"/>
          </a:p>
        </p:txBody>
      </p:sp>
    </p:spTree>
    <p:extLst>
      <p:ext uri="{BB962C8B-B14F-4D97-AF65-F5344CB8AC3E}">
        <p14:creationId xmlns:p14="http://schemas.microsoft.com/office/powerpoint/2010/main" val="2547337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17, 2018</a:t>
            </a:r>
            <a:endParaRPr lang="en-US"/>
          </a:p>
        </p:txBody>
      </p:sp>
      <p:sp>
        <p:nvSpPr>
          <p:cNvPr id="3" name="Footer Placeholder 2"/>
          <p:cNvSpPr>
            <a:spLocks noGrp="1"/>
          </p:cNvSpPr>
          <p:nvPr>
            <p:ph type="ftr" sz="quarter" idx="11"/>
          </p:nvPr>
        </p:nvSpPr>
        <p:spPr/>
        <p:txBody>
          <a:bodyPr/>
          <a:lstStyle/>
          <a:p>
            <a:r>
              <a:rPr lang="en-US" smtClean="0"/>
              <a:t>Subaru Users' Meeting</a:t>
            </a:r>
            <a:endParaRPr lang="en-US"/>
          </a:p>
        </p:txBody>
      </p:sp>
      <p:sp>
        <p:nvSpPr>
          <p:cNvPr id="4" name="Slide Number Placeholder 3"/>
          <p:cNvSpPr>
            <a:spLocks noGrp="1"/>
          </p:cNvSpPr>
          <p:nvPr>
            <p:ph type="sldNum" sz="quarter" idx="12"/>
          </p:nvPr>
        </p:nvSpPr>
        <p:spPr/>
        <p:txBody>
          <a:bodyPr/>
          <a:lstStyle/>
          <a:p>
            <a:fld id="{95B850CF-438B-4D80-AD13-4633DFB2DF89}" type="slidenum">
              <a:rPr lang="en-US" smtClean="0"/>
              <a:t>‹#›</a:t>
            </a:fld>
            <a:endParaRPr lang="en-US"/>
          </a:p>
        </p:txBody>
      </p:sp>
    </p:spTree>
    <p:extLst>
      <p:ext uri="{BB962C8B-B14F-4D97-AF65-F5344CB8AC3E}">
        <p14:creationId xmlns:p14="http://schemas.microsoft.com/office/powerpoint/2010/main" val="1357344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January 17, 2018</a:t>
            </a:r>
            <a:endParaRPr lang="en-US"/>
          </a:p>
        </p:txBody>
      </p:sp>
      <p:sp>
        <p:nvSpPr>
          <p:cNvPr id="6" name="Footer Placeholder 5"/>
          <p:cNvSpPr>
            <a:spLocks noGrp="1"/>
          </p:cNvSpPr>
          <p:nvPr>
            <p:ph type="ftr" sz="quarter" idx="11"/>
          </p:nvPr>
        </p:nvSpPr>
        <p:spPr/>
        <p:txBody>
          <a:bodyPr/>
          <a:lstStyle/>
          <a:p>
            <a:r>
              <a:rPr lang="en-US" smtClean="0"/>
              <a:t>Subaru Users' Meeting</a:t>
            </a:r>
            <a:endParaRPr lang="en-US"/>
          </a:p>
        </p:txBody>
      </p:sp>
      <p:sp>
        <p:nvSpPr>
          <p:cNvPr id="7" name="Slide Number Placeholder 6"/>
          <p:cNvSpPr>
            <a:spLocks noGrp="1"/>
          </p:cNvSpPr>
          <p:nvPr>
            <p:ph type="sldNum" sz="quarter" idx="12"/>
          </p:nvPr>
        </p:nvSpPr>
        <p:spPr/>
        <p:txBody>
          <a:bodyPr/>
          <a:lstStyle/>
          <a:p>
            <a:fld id="{95B850CF-438B-4D80-AD13-4633DFB2DF89}" type="slidenum">
              <a:rPr lang="en-US" smtClean="0"/>
              <a:t>‹#›</a:t>
            </a:fld>
            <a:endParaRPr lang="en-US"/>
          </a:p>
        </p:txBody>
      </p:sp>
    </p:spTree>
    <p:extLst>
      <p:ext uri="{BB962C8B-B14F-4D97-AF65-F5344CB8AC3E}">
        <p14:creationId xmlns:p14="http://schemas.microsoft.com/office/powerpoint/2010/main" val="1860523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January 17, 2018</a:t>
            </a:r>
            <a:endParaRPr lang="en-US"/>
          </a:p>
        </p:txBody>
      </p:sp>
      <p:sp>
        <p:nvSpPr>
          <p:cNvPr id="6" name="Footer Placeholder 5"/>
          <p:cNvSpPr>
            <a:spLocks noGrp="1"/>
          </p:cNvSpPr>
          <p:nvPr>
            <p:ph type="ftr" sz="quarter" idx="11"/>
          </p:nvPr>
        </p:nvSpPr>
        <p:spPr/>
        <p:txBody>
          <a:bodyPr/>
          <a:lstStyle/>
          <a:p>
            <a:r>
              <a:rPr lang="en-US" smtClean="0"/>
              <a:t>Subaru Users' Meeting</a:t>
            </a:r>
            <a:endParaRPr lang="en-US"/>
          </a:p>
        </p:txBody>
      </p:sp>
      <p:sp>
        <p:nvSpPr>
          <p:cNvPr id="7" name="Slide Number Placeholder 6"/>
          <p:cNvSpPr>
            <a:spLocks noGrp="1"/>
          </p:cNvSpPr>
          <p:nvPr>
            <p:ph type="sldNum" sz="quarter" idx="12"/>
          </p:nvPr>
        </p:nvSpPr>
        <p:spPr/>
        <p:txBody>
          <a:bodyPr/>
          <a:lstStyle/>
          <a:p>
            <a:fld id="{95B850CF-438B-4D80-AD13-4633DFB2DF89}" type="slidenum">
              <a:rPr lang="en-US" smtClean="0"/>
              <a:t>‹#›</a:t>
            </a:fld>
            <a:endParaRPr lang="en-US"/>
          </a:p>
        </p:txBody>
      </p:sp>
    </p:spTree>
    <p:extLst>
      <p:ext uri="{BB962C8B-B14F-4D97-AF65-F5344CB8AC3E}">
        <p14:creationId xmlns:p14="http://schemas.microsoft.com/office/powerpoint/2010/main" val="13949841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lum bright="70000" contrast="-70000"/>
            <a:extLst>
              <a:ext uri="{28A0092B-C50C-407E-A947-70E740481C1C}">
                <a14:useLocalDpi xmlns:a14="http://schemas.microsoft.com/office/drawing/2010/main" val="0"/>
              </a:ext>
            </a:extLst>
          </a:blip>
          <a:srcRect r="34244"/>
          <a:stretch/>
        </p:blipFill>
        <p:spPr>
          <a:xfrm>
            <a:off x="0" y="-94929"/>
            <a:ext cx="12192000" cy="6952929"/>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33121" y="6492875"/>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t>January 17, 2018</a:t>
            </a:r>
            <a:endParaRPr lang="en-US" dirty="0"/>
          </a:p>
        </p:txBody>
      </p:sp>
      <p:sp>
        <p:nvSpPr>
          <p:cNvPr id="5" name="Footer Placeholder 4"/>
          <p:cNvSpPr>
            <a:spLocks noGrp="1"/>
          </p:cNvSpPr>
          <p:nvPr>
            <p:ph type="ftr" sz="quarter" idx="3"/>
          </p:nvPr>
        </p:nvSpPr>
        <p:spPr>
          <a:xfrm>
            <a:off x="4038600" y="6529377"/>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mtClean="0"/>
              <a:t>Subaru Users' Meeting</a:t>
            </a:r>
            <a:endParaRPr lang="en-US" dirty="0"/>
          </a:p>
        </p:txBody>
      </p:sp>
      <p:sp>
        <p:nvSpPr>
          <p:cNvPr id="6" name="Slide Number Placeholder 5"/>
          <p:cNvSpPr>
            <a:spLocks noGrp="1"/>
          </p:cNvSpPr>
          <p:nvPr>
            <p:ph type="sldNum" sz="quarter" idx="4"/>
          </p:nvPr>
        </p:nvSpPr>
        <p:spPr>
          <a:xfrm>
            <a:off x="9315679" y="645747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850CF-438B-4D80-AD13-4633DFB2DF89}" type="slidenum">
              <a:rPr lang="en-US" smtClean="0"/>
              <a:t>‹#›</a:t>
            </a:fld>
            <a:endParaRPr lang="en-US"/>
          </a:p>
        </p:txBody>
      </p:sp>
    </p:spTree>
    <p:extLst>
      <p:ext uri="{BB962C8B-B14F-4D97-AF65-F5344CB8AC3E}">
        <p14:creationId xmlns:p14="http://schemas.microsoft.com/office/powerpoint/2010/main" val="3393514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b="1"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g"/><Relationship Id="rId7" Type="http://schemas.openxmlformats.org/officeDocument/2006/relationships/image" Target="../media/image32.jpeg"/><Relationship Id="rId1" Type="http://schemas.openxmlformats.org/officeDocument/2006/relationships/slideLayout" Target="../slideLayouts/slideLayout8.xml"/><Relationship Id="rId2" Type="http://schemas.openxmlformats.org/officeDocument/2006/relationships/hyperlink" Target="http://www.keckobservatory.org/recent/entry/keck_observatory_open_house_2017"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hart" Target="../charts/char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chart" Target="../charts/char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4879" y="629994"/>
            <a:ext cx="9144000" cy="2387600"/>
          </a:xfrm>
        </p:spPr>
        <p:txBody>
          <a:bodyPr>
            <a:normAutofit fontScale="90000"/>
          </a:bodyPr>
          <a:lstStyle/>
          <a:p>
            <a:pPr algn="ctr"/>
            <a:r>
              <a:rPr lang="en-US" sz="4800" dirty="0" smtClean="0"/>
              <a:t>W. M. Keck Observatory </a:t>
            </a:r>
            <a:br>
              <a:rPr lang="en-US" sz="4800" dirty="0" smtClean="0"/>
            </a:br>
            <a:r>
              <a:rPr lang="en-US" sz="4800" dirty="0" smtClean="0"/>
              <a:t>Status and Plans</a:t>
            </a:r>
            <a:br>
              <a:rPr lang="en-US" sz="4800" dirty="0" smtClean="0"/>
            </a:br>
            <a:r>
              <a:rPr lang="en-US" sz="4800" dirty="0"/>
              <a:t/>
            </a:r>
            <a:br>
              <a:rPr lang="en-US" sz="4800" dirty="0"/>
            </a:br>
            <a:r>
              <a:rPr lang="en-US" sz="4800" dirty="0" smtClean="0"/>
              <a:t>Subaru Users’ Meeting 2018</a:t>
            </a:r>
            <a:endParaRPr lang="en-US" sz="4800" dirty="0"/>
          </a:p>
        </p:txBody>
      </p:sp>
      <p:sp>
        <p:nvSpPr>
          <p:cNvPr id="3" name="Text Placeholder 2"/>
          <p:cNvSpPr>
            <a:spLocks noGrp="1"/>
          </p:cNvSpPr>
          <p:nvPr>
            <p:ph type="subTitle" idx="1"/>
          </p:nvPr>
        </p:nvSpPr>
        <p:spPr>
          <a:xfrm>
            <a:off x="2914879" y="4149970"/>
            <a:ext cx="9144000" cy="2162908"/>
          </a:xfrm>
        </p:spPr>
        <p:txBody>
          <a:bodyPr>
            <a:normAutofit/>
          </a:bodyPr>
          <a:lstStyle/>
          <a:p>
            <a:r>
              <a:rPr lang="en-US" sz="2800" dirty="0" smtClean="0"/>
              <a:t>Hilton Lewis</a:t>
            </a:r>
          </a:p>
          <a:p>
            <a:r>
              <a:rPr lang="en-US" sz="2800" dirty="0" smtClean="0"/>
              <a:t>Director</a:t>
            </a:r>
          </a:p>
          <a:p>
            <a:endParaRPr lang="en-US" sz="2800" dirty="0" smtClean="0"/>
          </a:p>
          <a:p>
            <a:r>
              <a:rPr lang="en-US" sz="2800" dirty="0" smtClean="0"/>
              <a:t>January 17, 2018</a:t>
            </a:r>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5" y="431395"/>
            <a:ext cx="1672971" cy="1487085"/>
          </a:xfrm>
          <a:prstGeom prst="rect">
            <a:avLst/>
          </a:prstGeom>
        </p:spPr>
      </p:pic>
    </p:spTree>
    <p:extLst>
      <p:ext uri="{BB962C8B-B14F-4D97-AF65-F5344CB8AC3E}">
        <p14:creationId xmlns:p14="http://schemas.microsoft.com/office/powerpoint/2010/main" val="2915935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Report</a:t>
            </a:r>
            <a:endParaRPr lang="en-US" dirty="0"/>
          </a:p>
        </p:txBody>
      </p:sp>
      <p:sp>
        <p:nvSpPr>
          <p:cNvPr id="3" name="Text Placeholder 2"/>
          <p:cNvSpPr>
            <a:spLocks noGrp="1"/>
          </p:cNvSpPr>
          <p:nvPr>
            <p:ph type="body" idx="1"/>
          </p:nvPr>
        </p:nvSpPr>
        <p:spPr>
          <a:xfrm>
            <a:off x="831850" y="4754510"/>
            <a:ext cx="10979150" cy="1500187"/>
          </a:xfrm>
        </p:spPr>
        <p:txBody>
          <a:bodyPr/>
          <a:lstStyle/>
          <a:p>
            <a:r>
              <a:rPr lang="en-US" dirty="0" smtClean="0"/>
              <a:t>NIRES, OSIRIS, DEIMOS, K1DM3, NIRSPEC, KCRM, KPF,  Segment Repair &amp; TCSU</a:t>
            </a:r>
          </a:p>
          <a:p>
            <a:endParaRPr lang="en-US" dirty="0"/>
          </a:p>
          <a:p>
            <a:r>
              <a:rPr lang="en-US" dirty="0" smtClean="0"/>
              <a:t>Marc Kassis</a:t>
            </a:r>
          </a:p>
        </p:txBody>
      </p:sp>
      <p:sp>
        <p:nvSpPr>
          <p:cNvPr id="4" name="Date Placeholder 3"/>
          <p:cNvSpPr>
            <a:spLocks noGrp="1"/>
          </p:cNvSpPr>
          <p:nvPr>
            <p:ph type="dt" sz="half" idx="10"/>
          </p:nvPr>
        </p:nvSpPr>
        <p:spPr/>
        <p:txBody>
          <a:bodyPr/>
          <a:lstStyle/>
          <a:p>
            <a:r>
              <a:rPr lang="en-US" smtClean="0"/>
              <a:t>January 17, 2018</a:t>
            </a:r>
            <a:endParaRPr lang="en-US"/>
          </a:p>
        </p:txBody>
      </p:sp>
      <p:sp>
        <p:nvSpPr>
          <p:cNvPr id="5" name="Footer Placeholder 4"/>
          <p:cNvSpPr>
            <a:spLocks noGrp="1"/>
          </p:cNvSpPr>
          <p:nvPr>
            <p:ph type="ftr" sz="quarter" idx="11"/>
          </p:nvPr>
        </p:nvSpPr>
        <p:spPr/>
        <p:txBody>
          <a:bodyPr/>
          <a:lstStyle/>
          <a:p>
            <a:r>
              <a:rPr lang="en-US" smtClean="0"/>
              <a:t>Subaru Users' Meeting</a:t>
            </a:r>
            <a:endParaRPr lang="en-US" dirty="0"/>
          </a:p>
        </p:txBody>
      </p:sp>
      <p:sp>
        <p:nvSpPr>
          <p:cNvPr id="6" name="Slide Number Placeholder 5"/>
          <p:cNvSpPr>
            <a:spLocks noGrp="1"/>
          </p:cNvSpPr>
          <p:nvPr>
            <p:ph type="sldNum" sz="quarter" idx="12"/>
          </p:nvPr>
        </p:nvSpPr>
        <p:spPr/>
        <p:txBody>
          <a:bodyPr/>
          <a:lstStyle/>
          <a:p>
            <a:fld id="{95B850CF-438B-4D80-AD13-4633DFB2DF89}" type="slidenum">
              <a:rPr lang="en-US" smtClean="0"/>
              <a:t>10</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5" y="431395"/>
            <a:ext cx="1672971" cy="1487085"/>
          </a:xfrm>
          <a:prstGeom prst="rect">
            <a:avLst/>
          </a:prstGeom>
        </p:spPr>
      </p:pic>
    </p:spTree>
    <p:extLst>
      <p:ext uri="{BB962C8B-B14F-4D97-AF65-F5344CB8AC3E}">
        <p14:creationId xmlns:p14="http://schemas.microsoft.com/office/powerpoint/2010/main" val="7453841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21" y="325451"/>
            <a:ext cx="6497046" cy="814478"/>
          </a:xfrm>
        </p:spPr>
        <p:txBody>
          <a:bodyPr>
            <a:normAutofit fontScale="90000"/>
          </a:bodyPr>
          <a:lstStyle/>
          <a:p>
            <a:pPr algn="ctr"/>
            <a:r>
              <a:rPr lang="en-US" sz="3600" b="1" dirty="0" smtClean="0"/>
              <a:t>Keck Cosmic Web Imager</a:t>
            </a:r>
            <a:br>
              <a:rPr lang="en-US" sz="3600" b="1" dirty="0" smtClean="0"/>
            </a:br>
            <a:r>
              <a:rPr lang="en-US" sz="3600" dirty="0" smtClean="0"/>
              <a:t>(KCWI)</a:t>
            </a:r>
            <a:endParaRPr lang="en-US" sz="3600" b="1" dirty="0"/>
          </a:p>
        </p:txBody>
      </p:sp>
      <p:sp>
        <p:nvSpPr>
          <p:cNvPr id="4" name="Date Placeholder 3"/>
          <p:cNvSpPr>
            <a:spLocks noGrp="1"/>
          </p:cNvSpPr>
          <p:nvPr>
            <p:ph type="dt" sz="half" idx="10"/>
          </p:nvPr>
        </p:nvSpPr>
        <p:spPr/>
        <p:txBody>
          <a:bodyPr/>
          <a:lstStyle/>
          <a:p>
            <a:r>
              <a:rPr lang="en-US" smtClean="0"/>
              <a:t>January 17, 2018</a:t>
            </a:r>
            <a:endParaRPr lang="en-US"/>
          </a:p>
        </p:txBody>
      </p:sp>
      <p:sp>
        <p:nvSpPr>
          <p:cNvPr id="5" name="Footer Placeholder 4"/>
          <p:cNvSpPr>
            <a:spLocks noGrp="1"/>
          </p:cNvSpPr>
          <p:nvPr>
            <p:ph type="ftr" sz="quarter" idx="11"/>
          </p:nvPr>
        </p:nvSpPr>
        <p:spPr/>
        <p:txBody>
          <a:bodyPr/>
          <a:lstStyle/>
          <a:p>
            <a:r>
              <a:rPr lang="en-US" smtClean="0"/>
              <a:t>Subaru Users' Meeting</a:t>
            </a:r>
            <a:endParaRPr lang="en-US"/>
          </a:p>
        </p:txBody>
      </p:sp>
      <p:sp>
        <p:nvSpPr>
          <p:cNvPr id="6" name="Slide Number Placeholder 5"/>
          <p:cNvSpPr>
            <a:spLocks noGrp="1"/>
          </p:cNvSpPr>
          <p:nvPr>
            <p:ph type="sldNum" sz="quarter" idx="12"/>
          </p:nvPr>
        </p:nvSpPr>
        <p:spPr>
          <a:xfrm>
            <a:off x="9224964" y="6350000"/>
            <a:ext cx="2743200" cy="365125"/>
          </a:xfrm>
        </p:spPr>
        <p:txBody>
          <a:bodyPr/>
          <a:lstStyle/>
          <a:p>
            <a:fld id="{673205EA-E54E-4D2D-9C1D-63404A3F2B4A}" type="slidenum">
              <a:rPr lang="en-US" smtClean="0"/>
              <a:t>11</a:t>
            </a:fld>
            <a:endParaRPr lang="en-US" dirty="0"/>
          </a:p>
        </p:txBody>
      </p:sp>
      <p:sp>
        <p:nvSpPr>
          <p:cNvPr id="11" name="Content Placeholder 2"/>
          <p:cNvSpPr txBox="1">
            <a:spLocks/>
          </p:cNvSpPr>
          <p:nvPr/>
        </p:nvSpPr>
        <p:spPr>
          <a:xfrm>
            <a:off x="361719" y="1384856"/>
            <a:ext cx="6082607" cy="496388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285750" indent="-285750">
              <a:buFont typeface="Arial" charset="0"/>
              <a:buChar char="•"/>
            </a:pPr>
            <a:r>
              <a:rPr lang="en-US" sz="2800" dirty="0"/>
              <a:t>F</a:t>
            </a:r>
            <a:r>
              <a:rPr lang="en-US" sz="2800" dirty="0" smtClean="0"/>
              <a:t>irst light April 12</a:t>
            </a:r>
            <a:r>
              <a:rPr lang="en-US" sz="2800" baseline="30000" dirty="0" smtClean="0"/>
              <a:t>th</a:t>
            </a:r>
            <a:r>
              <a:rPr lang="en-US" sz="2800" dirty="0" smtClean="0"/>
              <a:t>, 2017 (M3) for blue channel (350nm-700nm)</a:t>
            </a:r>
          </a:p>
          <a:p>
            <a:pPr marL="285750" indent="-285750">
              <a:buFont typeface="Arial" charset="0"/>
              <a:buChar char="•"/>
            </a:pPr>
            <a:r>
              <a:rPr lang="en-US" sz="2800" dirty="0" smtClean="0"/>
              <a:t>Commissioning proceeded very smoothly. All capabilities available except for installation of one remaining grating </a:t>
            </a:r>
            <a:endParaRPr lang="en-US" sz="2800" dirty="0"/>
          </a:p>
          <a:p>
            <a:pPr marL="285750" indent="-285750">
              <a:buFont typeface="Arial" charset="0"/>
              <a:buChar char="•"/>
            </a:pPr>
            <a:r>
              <a:rPr lang="en-US" sz="2800" dirty="0" smtClean="0"/>
              <a:t>KCWI in routine science operations since September 2017.</a:t>
            </a:r>
          </a:p>
          <a:p>
            <a:pPr marL="285750" indent="-285750">
              <a:buFont typeface="Arial" charset="0"/>
              <a:buChar char="•"/>
            </a:pPr>
            <a:r>
              <a:rPr lang="en-US" sz="2800" dirty="0" smtClean="0"/>
              <a:t>22 nights allocated to science so far (6 nights/month)</a:t>
            </a:r>
          </a:p>
          <a:p>
            <a:pPr marL="285750" indent="-285750">
              <a:buFont typeface="Arial" charset="0"/>
              <a:buChar char="•"/>
            </a:pPr>
            <a:r>
              <a:rPr lang="en-US" sz="2800" dirty="0" smtClean="0"/>
              <a:t>KCRM - Red channel (530nm-1050nm) preliminary design commencing. Full project funding is in place</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4575" y="3077720"/>
            <a:ext cx="5143564" cy="3857673"/>
          </a:xfrm>
          <a:prstGeom prst="rect">
            <a:avLst/>
          </a:prstGeom>
        </p:spPr>
      </p:pic>
      <p:pic>
        <p:nvPicPr>
          <p:cNvPr id="12" name="Content Placeholder 6"/>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7006443" y="137784"/>
            <a:ext cx="5151696" cy="2897829"/>
          </a:xfrm>
        </p:spPr>
      </p:pic>
    </p:spTree>
    <p:extLst>
      <p:ext uri="{BB962C8B-B14F-4D97-AF65-F5344CB8AC3E}">
        <p14:creationId xmlns:p14="http://schemas.microsoft.com/office/powerpoint/2010/main" val="1669063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20782"/>
            <a:ext cx="10972800" cy="762000"/>
          </a:xfrm>
        </p:spPr>
        <p:txBody>
          <a:bodyPr>
            <a:normAutofit/>
          </a:bodyPr>
          <a:lstStyle/>
          <a:p>
            <a:r>
              <a:rPr lang="en-US" sz="4000" dirty="0" smtClean="0"/>
              <a:t>NIRES Status</a:t>
            </a:r>
            <a:endParaRPr lang="en-US" sz="4000" dirty="0"/>
          </a:p>
        </p:txBody>
      </p:sp>
      <p:sp>
        <p:nvSpPr>
          <p:cNvPr id="3" name="Content Placeholder 2"/>
          <p:cNvSpPr>
            <a:spLocks noGrp="1"/>
          </p:cNvSpPr>
          <p:nvPr>
            <p:ph idx="1"/>
          </p:nvPr>
        </p:nvSpPr>
        <p:spPr>
          <a:xfrm>
            <a:off x="398788" y="815370"/>
            <a:ext cx="7489616" cy="3195935"/>
          </a:xfrm>
        </p:spPr>
        <p:txBody>
          <a:bodyPr>
            <a:noAutofit/>
          </a:bodyPr>
          <a:lstStyle/>
          <a:p>
            <a:r>
              <a:rPr lang="en-US" sz="2000" dirty="0" smtClean="0"/>
              <a:t>NIRES achieved First Light on 10-5-2017.</a:t>
            </a:r>
          </a:p>
          <a:p>
            <a:r>
              <a:rPr lang="en-US" sz="2000" dirty="0" smtClean="0"/>
              <a:t>Commissioning expected to be complete by the end of January 2018.</a:t>
            </a:r>
          </a:p>
          <a:p>
            <a:r>
              <a:rPr lang="en-US" sz="2000" dirty="0" smtClean="0"/>
              <a:t>Available for shared risk observing in 2018A, regular science in 2018B</a:t>
            </a:r>
          </a:p>
        </p:txBody>
      </p:sp>
      <p:sp>
        <p:nvSpPr>
          <p:cNvPr id="4" name="Date Placeholder 3"/>
          <p:cNvSpPr>
            <a:spLocks noGrp="1"/>
          </p:cNvSpPr>
          <p:nvPr>
            <p:ph type="dt" sz="half" idx="10"/>
          </p:nvPr>
        </p:nvSpPr>
        <p:spPr/>
        <p:txBody>
          <a:bodyPr/>
          <a:lstStyle/>
          <a:p>
            <a:r>
              <a:rPr lang="en-US" smtClean="0"/>
              <a:t>January 17, 2018</a:t>
            </a:r>
            <a:endParaRPr lang="en-US" dirty="0"/>
          </a:p>
        </p:txBody>
      </p:sp>
      <p:sp>
        <p:nvSpPr>
          <p:cNvPr id="5" name="Footer Placeholder 4"/>
          <p:cNvSpPr>
            <a:spLocks noGrp="1"/>
          </p:cNvSpPr>
          <p:nvPr>
            <p:ph type="ftr" sz="quarter" idx="11"/>
          </p:nvPr>
        </p:nvSpPr>
        <p:spPr/>
        <p:txBody>
          <a:bodyPr/>
          <a:lstStyle/>
          <a:p>
            <a:r>
              <a:rPr lang="en-US" smtClean="0"/>
              <a:t>Subaru Users' Meeting</a:t>
            </a:r>
            <a:endParaRPr lang="en-US" dirty="0"/>
          </a:p>
        </p:txBody>
      </p:sp>
      <p:sp>
        <p:nvSpPr>
          <p:cNvPr id="6" name="Slide Number Placeholder 5"/>
          <p:cNvSpPr>
            <a:spLocks noGrp="1"/>
          </p:cNvSpPr>
          <p:nvPr>
            <p:ph type="sldNum" sz="quarter" idx="12"/>
          </p:nvPr>
        </p:nvSpPr>
        <p:spPr/>
        <p:txBody>
          <a:bodyPr/>
          <a:lstStyle/>
          <a:p>
            <a:fld id="{4831DFA1-49B3-43F8-9015-90CD7593423F}" type="slidenum">
              <a:rPr lang="en-US" smtClean="0"/>
              <a:t>12</a:t>
            </a:fld>
            <a:endParaRPr lang="en-US" dirty="0"/>
          </a:p>
        </p:txBody>
      </p:sp>
      <p:sp>
        <p:nvSpPr>
          <p:cNvPr id="12" name="TextBox 11"/>
          <p:cNvSpPr txBox="1"/>
          <p:nvPr/>
        </p:nvSpPr>
        <p:spPr>
          <a:xfrm>
            <a:off x="8629793" y="5264568"/>
            <a:ext cx="2057486" cy="307777"/>
          </a:xfrm>
          <a:prstGeom prst="rect">
            <a:avLst/>
          </a:prstGeom>
          <a:noFill/>
        </p:spPr>
        <p:txBody>
          <a:bodyPr wrap="none" rtlCol="0">
            <a:spAutoFit/>
          </a:bodyPr>
          <a:lstStyle/>
          <a:p>
            <a:r>
              <a:rPr lang="en-US" sz="1400" dirty="0" smtClean="0"/>
              <a:t>NIRES Installed on K2 RBC</a:t>
            </a:r>
            <a:endParaRPr lang="en-US" sz="14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656" y="198379"/>
            <a:ext cx="3563925" cy="231443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7262" y="2897000"/>
            <a:ext cx="3561892" cy="2313110"/>
          </a:xfrm>
          <a:prstGeom prst="rect">
            <a:avLst/>
          </a:prstGeom>
        </p:spPr>
      </p:pic>
      <p:pic>
        <p:nvPicPr>
          <p:cNvPr id="14" name="Picture 1" descr="image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90" y="3160856"/>
            <a:ext cx="7128846" cy="234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245113" y="2534765"/>
            <a:ext cx="883447" cy="307777"/>
          </a:xfrm>
          <a:prstGeom prst="rect">
            <a:avLst/>
          </a:prstGeom>
          <a:noFill/>
        </p:spPr>
        <p:txBody>
          <a:bodyPr wrap="none" rtlCol="0">
            <a:spAutoFit/>
          </a:bodyPr>
          <a:lstStyle/>
          <a:p>
            <a:r>
              <a:rPr lang="en-US" sz="1400" dirty="0" smtClean="0"/>
              <a:t>NIRES Lift</a:t>
            </a:r>
            <a:endParaRPr lang="en-US" sz="1400" dirty="0"/>
          </a:p>
        </p:txBody>
      </p:sp>
      <p:sp>
        <p:nvSpPr>
          <p:cNvPr id="7" name="TextBox 6"/>
          <p:cNvSpPr txBox="1"/>
          <p:nvPr/>
        </p:nvSpPr>
        <p:spPr>
          <a:xfrm>
            <a:off x="1567469" y="5151774"/>
            <a:ext cx="2655342" cy="307777"/>
          </a:xfrm>
          <a:prstGeom prst="rect">
            <a:avLst/>
          </a:prstGeom>
          <a:noFill/>
        </p:spPr>
        <p:txBody>
          <a:bodyPr wrap="none" rtlCol="0">
            <a:spAutoFit/>
          </a:bodyPr>
          <a:lstStyle/>
          <a:p>
            <a:r>
              <a:rPr lang="en-US" sz="1400" b="1" dirty="0" smtClean="0">
                <a:solidFill>
                  <a:schemeClr val="bg1"/>
                </a:solidFill>
              </a:rPr>
              <a:t>NIRES First Light Image NGC 7027</a:t>
            </a:r>
            <a:endParaRPr lang="en-US" sz="1400" b="1" dirty="0">
              <a:solidFill>
                <a:schemeClr val="bg1"/>
              </a:solidFill>
            </a:endParaRPr>
          </a:p>
        </p:txBody>
      </p:sp>
      <p:sp>
        <p:nvSpPr>
          <p:cNvPr id="9" name="Rectangle 8"/>
          <p:cNvSpPr/>
          <p:nvPr/>
        </p:nvSpPr>
        <p:spPr>
          <a:xfrm>
            <a:off x="365465" y="5564376"/>
            <a:ext cx="11318535" cy="923330"/>
          </a:xfrm>
          <a:prstGeom prst="rect">
            <a:avLst/>
          </a:prstGeom>
        </p:spPr>
        <p:txBody>
          <a:bodyPr wrap="square">
            <a:spAutoFit/>
          </a:bodyPr>
          <a:lstStyle/>
          <a:p>
            <a:r>
              <a:rPr lang="en-US" dirty="0">
                <a:latin typeface="Garamond" panose="02020404030301010803" pitchFamily="18" charset="0"/>
              </a:rPr>
              <a:t>Kudos to Keith Matthews, the PI for NIRES along with fellow Caltech PI Tom </a:t>
            </a:r>
            <a:r>
              <a:rPr lang="en-US" dirty="0" err="1">
                <a:latin typeface="Garamond" panose="02020404030301010803" pitchFamily="18" charset="0"/>
              </a:rPr>
              <a:t>Soifer</a:t>
            </a:r>
            <a:r>
              <a:rPr lang="en-US" dirty="0">
                <a:latin typeface="Garamond" panose="02020404030301010803" pitchFamily="18" charset="0"/>
              </a:rPr>
              <a:t>, as well as </a:t>
            </a:r>
            <a:r>
              <a:rPr lang="en-US" dirty="0" smtClean="0">
                <a:latin typeface="Garamond" panose="02020404030301010803" pitchFamily="18" charset="0"/>
              </a:rPr>
              <a:t>Percy </a:t>
            </a:r>
            <a:r>
              <a:rPr lang="en-US" dirty="0">
                <a:latin typeface="Garamond" panose="02020404030301010803" pitchFamily="18" charset="0"/>
              </a:rPr>
              <a:t>Gomez (instrument master and </a:t>
            </a:r>
            <a:r>
              <a:rPr lang="en-US" dirty="0" smtClean="0">
                <a:latin typeface="Garamond" panose="02020404030301010803" pitchFamily="18" charset="0"/>
              </a:rPr>
              <a:t>lead</a:t>
            </a:r>
            <a:r>
              <a:rPr lang="en-US" dirty="0">
                <a:latin typeface="Garamond" panose="02020404030301010803" pitchFamily="18" charset="0"/>
              </a:rPr>
              <a:t>), Mavourneen Wilcox (project manager), </a:t>
            </a:r>
            <a:r>
              <a:rPr lang="en-US" dirty="0" err="1">
                <a:latin typeface="Garamond" panose="02020404030301010803" pitchFamily="18" charset="0"/>
              </a:rPr>
              <a:t>Shui</a:t>
            </a:r>
            <a:r>
              <a:rPr lang="en-US" dirty="0">
                <a:latin typeface="Garamond" panose="02020404030301010803" pitchFamily="18" charset="0"/>
              </a:rPr>
              <a:t> Kwok (telescope commissioning lead), Dwight Chan and Steve Milner (instrument engineers), and all the many others </a:t>
            </a:r>
            <a:r>
              <a:rPr lang="en-US" dirty="0" smtClean="0">
                <a:latin typeface="Garamond" panose="02020404030301010803" pitchFamily="18" charset="0"/>
              </a:rPr>
              <a:t>who </a:t>
            </a:r>
            <a:r>
              <a:rPr lang="en-US" dirty="0">
                <a:latin typeface="Garamond" panose="02020404030301010803" pitchFamily="18" charset="0"/>
              </a:rPr>
              <a:t>contributed to the success of NIRES!</a:t>
            </a:r>
            <a:endParaRPr lang="en-US" dirty="0"/>
          </a:p>
        </p:txBody>
      </p:sp>
    </p:spTree>
    <p:extLst>
      <p:ext uri="{BB962C8B-B14F-4D97-AF65-F5344CB8AC3E}">
        <p14:creationId xmlns:p14="http://schemas.microsoft.com/office/powerpoint/2010/main" val="1198608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6927"/>
            <a:ext cx="10972800" cy="1143000"/>
          </a:xfrm>
        </p:spPr>
        <p:txBody>
          <a:bodyPr/>
          <a:lstStyle/>
          <a:p>
            <a:r>
              <a:rPr lang="en-US" dirty="0" smtClean="0"/>
              <a:t>OSIRIS Imager Upgrade Status</a:t>
            </a:r>
            <a:endParaRPr lang="en-US" dirty="0"/>
          </a:p>
        </p:txBody>
      </p:sp>
      <p:sp>
        <p:nvSpPr>
          <p:cNvPr id="3" name="Content Placeholder 2"/>
          <p:cNvSpPr>
            <a:spLocks noGrp="1"/>
          </p:cNvSpPr>
          <p:nvPr>
            <p:ph idx="1"/>
          </p:nvPr>
        </p:nvSpPr>
        <p:spPr>
          <a:xfrm>
            <a:off x="314037" y="1412240"/>
            <a:ext cx="7102764" cy="4953000"/>
          </a:xfrm>
        </p:spPr>
        <p:txBody>
          <a:bodyPr>
            <a:normAutofit fontScale="92500"/>
          </a:bodyPr>
          <a:lstStyle/>
          <a:p>
            <a:pPr>
              <a:spcAft>
                <a:spcPts val="600"/>
              </a:spcAft>
            </a:pPr>
            <a:r>
              <a:rPr lang="en-US" dirty="0" smtClean="0"/>
              <a:t>The OSIRIS Imager and </a:t>
            </a:r>
            <a:r>
              <a:rPr lang="en-US" dirty="0"/>
              <a:t>F</a:t>
            </a:r>
            <a:r>
              <a:rPr lang="en-US" dirty="0" smtClean="0"/>
              <a:t>ilter </a:t>
            </a:r>
            <a:r>
              <a:rPr lang="en-US" dirty="0"/>
              <a:t>W</a:t>
            </a:r>
            <a:r>
              <a:rPr lang="en-US" dirty="0" smtClean="0"/>
              <a:t>heels were successfully installed on 11/15/2017.</a:t>
            </a:r>
          </a:p>
          <a:p>
            <a:pPr lvl="1">
              <a:spcAft>
                <a:spcPts val="600"/>
              </a:spcAft>
            </a:pPr>
            <a:r>
              <a:rPr lang="en-US" dirty="0" smtClean="0"/>
              <a:t>An earlier attempt to install the detector aborted due to broken wire bonds.  The detector was returned to Teledyne and fully repaired. Cause of the failure is unknown, but occurred during the installation attempt.</a:t>
            </a:r>
          </a:p>
          <a:p>
            <a:pPr>
              <a:spcAft>
                <a:spcPts val="600"/>
              </a:spcAft>
            </a:pPr>
            <a:r>
              <a:rPr lang="en-US" dirty="0" smtClean="0"/>
              <a:t>The </a:t>
            </a:r>
            <a:r>
              <a:rPr lang="en-US" dirty="0"/>
              <a:t>detector passed a warm read test (with picture frame</a:t>
            </a:r>
            <a:r>
              <a:rPr lang="en-US" dirty="0" smtClean="0"/>
              <a:t>) </a:t>
            </a:r>
            <a:r>
              <a:rPr lang="en-US" dirty="0"/>
              <a:t>and </a:t>
            </a:r>
            <a:r>
              <a:rPr lang="en-US" dirty="0" smtClean="0"/>
              <a:t>the installation team was able </a:t>
            </a:r>
            <a:r>
              <a:rPr lang="en-US" dirty="0"/>
              <a:t>to demonstrate thermal control of the detector</a:t>
            </a:r>
            <a:r>
              <a:rPr lang="en-US" dirty="0" smtClean="0"/>
              <a:t>.</a:t>
            </a:r>
          </a:p>
          <a:p>
            <a:pPr>
              <a:spcAft>
                <a:spcPts val="600"/>
              </a:spcAft>
            </a:pPr>
            <a:r>
              <a:rPr lang="en-US" dirty="0" smtClean="0"/>
              <a:t>However, cold testing revealed a </a:t>
            </a:r>
            <a:r>
              <a:rPr lang="en-US" dirty="0" err="1" smtClean="0"/>
              <a:t>vignetting</a:t>
            </a:r>
            <a:r>
              <a:rPr lang="en-US" dirty="0" smtClean="0"/>
              <a:t> problem that will be addressed in Jan 2018</a:t>
            </a:r>
          </a:p>
          <a:p>
            <a:pPr>
              <a:spcAft>
                <a:spcPts val="600"/>
              </a:spcAft>
            </a:pPr>
            <a:r>
              <a:rPr lang="en-US" dirty="0" smtClean="0"/>
              <a:t>BUT upgraded </a:t>
            </a:r>
            <a:r>
              <a:rPr lang="en-US" dirty="0" err="1" smtClean="0"/>
              <a:t>specrograph</a:t>
            </a:r>
            <a:r>
              <a:rPr lang="en-US" dirty="0" smtClean="0"/>
              <a:t> works fine!</a:t>
            </a:r>
            <a:endParaRPr lang="en-US" dirty="0"/>
          </a:p>
        </p:txBody>
      </p:sp>
      <p:sp>
        <p:nvSpPr>
          <p:cNvPr id="4" name="Date Placeholder 3"/>
          <p:cNvSpPr>
            <a:spLocks noGrp="1"/>
          </p:cNvSpPr>
          <p:nvPr>
            <p:ph type="dt" sz="half" idx="10"/>
          </p:nvPr>
        </p:nvSpPr>
        <p:spPr/>
        <p:txBody>
          <a:bodyPr/>
          <a:lstStyle/>
          <a:p>
            <a:r>
              <a:rPr lang="en-US" smtClean="0"/>
              <a:t>January 17, 2018</a:t>
            </a:r>
            <a:endParaRPr lang="en-US" dirty="0"/>
          </a:p>
        </p:txBody>
      </p:sp>
      <p:sp>
        <p:nvSpPr>
          <p:cNvPr id="5" name="Footer Placeholder 4"/>
          <p:cNvSpPr>
            <a:spLocks noGrp="1"/>
          </p:cNvSpPr>
          <p:nvPr>
            <p:ph type="ftr" sz="quarter" idx="11"/>
          </p:nvPr>
        </p:nvSpPr>
        <p:spPr/>
        <p:txBody>
          <a:bodyPr/>
          <a:lstStyle/>
          <a:p>
            <a:r>
              <a:rPr lang="en-US" smtClean="0"/>
              <a:t>Subaru Users' Meeting</a:t>
            </a:r>
            <a:endParaRPr lang="en-US" dirty="0"/>
          </a:p>
        </p:txBody>
      </p:sp>
      <p:sp>
        <p:nvSpPr>
          <p:cNvPr id="6" name="Slide Number Placeholder 5"/>
          <p:cNvSpPr>
            <a:spLocks noGrp="1"/>
          </p:cNvSpPr>
          <p:nvPr>
            <p:ph type="sldNum" sz="quarter" idx="12"/>
          </p:nvPr>
        </p:nvSpPr>
        <p:spPr/>
        <p:txBody>
          <a:bodyPr/>
          <a:lstStyle/>
          <a:p>
            <a:fld id="{4831DFA1-49B3-43F8-9015-90CD7593423F}" type="slidenum">
              <a:rPr lang="en-US" smtClean="0"/>
              <a:t>13</a:t>
            </a:fld>
            <a:endParaRPr lang="en-US"/>
          </a:p>
        </p:txBody>
      </p:sp>
      <p:pic>
        <p:nvPicPr>
          <p:cNvPr id="1026" name="Picture 2" descr="C:\Users\mwilcox\AppData\Local\Microsoft\Windows\Temporary Internet Files\Content.Outlook\ZFPQLMAG\IMG_19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8955" y="1247139"/>
            <a:ext cx="3037843" cy="227838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Users\mwilcox\AppData\Local\Microsoft\Windows\Temporary Internet Files\Content.Outlook\ZFPQLMAG\IMG_191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86"/>
          <a:stretch/>
        </p:blipFill>
        <p:spPr bwMode="auto">
          <a:xfrm>
            <a:off x="8159100" y="3758065"/>
            <a:ext cx="3067698" cy="279513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817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97" y="3681042"/>
            <a:ext cx="3737763" cy="2803323"/>
          </a:xfrm>
          <a:prstGeom prst="rect">
            <a:avLst/>
          </a:prstGeom>
          <a:ln w="25400">
            <a:solidFill>
              <a:schemeClr val="tx1"/>
            </a:solidFill>
          </a:ln>
        </p:spPr>
      </p:pic>
      <p:sp>
        <p:nvSpPr>
          <p:cNvPr id="9" name="Rectangle 8"/>
          <p:cNvSpPr/>
          <p:nvPr/>
        </p:nvSpPr>
        <p:spPr>
          <a:xfrm>
            <a:off x="368136" y="663896"/>
            <a:ext cx="11269682" cy="2031325"/>
          </a:xfrm>
          <a:prstGeom prst="rect">
            <a:avLst/>
          </a:prstGeom>
        </p:spPr>
        <p:txBody>
          <a:bodyPr wrap="square">
            <a:spAutoFit/>
          </a:bodyPr>
          <a:lstStyle/>
          <a:p>
            <a:pPr marL="285750" indent="-285750">
              <a:buFont typeface="Arial" charset="0"/>
              <a:buChar char="•"/>
            </a:pPr>
            <a:r>
              <a:rPr lang="en-US" sz="2600" dirty="0" smtClean="0">
                <a:latin typeface="Garamond" panose="02020404030301010803" pitchFamily="18" charset="0"/>
              </a:rPr>
              <a:t>New grating </a:t>
            </a:r>
            <a:r>
              <a:rPr lang="en-US" sz="2600" dirty="0">
                <a:latin typeface="Garamond" panose="02020404030301010803" pitchFamily="18" charset="0"/>
              </a:rPr>
              <a:t>(1200B) integrated in the DEIMOS software:</a:t>
            </a:r>
          </a:p>
          <a:p>
            <a:pPr marL="742950" lvl="1" indent="-285750">
              <a:buFont typeface="Arial" charset="0"/>
              <a:buChar char="•"/>
            </a:pPr>
            <a:r>
              <a:rPr lang="en-US" sz="2400" dirty="0" smtClean="0">
                <a:latin typeface="Garamond" panose="02020404030301010803" pitchFamily="18" charset="0"/>
              </a:rPr>
              <a:t>Grating </a:t>
            </a:r>
            <a:r>
              <a:rPr lang="en-US" sz="2400" dirty="0">
                <a:latin typeface="Garamond" panose="02020404030301010803" pitchFamily="18" charset="0"/>
              </a:rPr>
              <a:t>available in </a:t>
            </a:r>
            <a:r>
              <a:rPr lang="en-US" sz="2400" dirty="0" smtClean="0">
                <a:latin typeface="Garamond" panose="02020404030301010803" pitchFamily="18" charset="0"/>
              </a:rPr>
              <a:t>the DEIMOS </a:t>
            </a:r>
            <a:r>
              <a:rPr lang="en-US" sz="2400" dirty="0">
                <a:latin typeface="Garamond" panose="02020404030301010803" pitchFamily="18" charset="0"/>
              </a:rPr>
              <a:t>configuration </a:t>
            </a:r>
            <a:r>
              <a:rPr lang="en-US" sz="2400" dirty="0" smtClean="0">
                <a:latin typeface="Garamond" panose="02020404030301010803" pitchFamily="18" charset="0"/>
              </a:rPr>
              <a:t>form</a:t>
            </a:r>
            <a:endParaRPr lang="en-US" sz="2400" dirty="0">
              <a:latin typeface="Garamond" panose="02020404030301010803" pitchFamily="18" charset="0"/>
            </a:endParaRPr>
          </a:p>
          <a:p>
            <a:pPr marL="742950" lvl="1" indent="-285750">
              <a:buFont typeface="Arial" charset="0"/>
              <a:buChar char="•"/>
            </a:pPr>
            <a:r>
              <a:rPr lang="en-US" sz="2400" dirty="0">
                <a:latin typeface="Garamond" panose="02020404030301010803" pitchFamily="18" charset="0"/>
              </a:rPr>
              <a:t>I</a:t>
            </a:r>
            <a:r>
              <a:rPr lang="en-US" sz="2400" dirty="0" smtClean="0">
                <a:latin typeface="Garamond" panose="02020404030301010803" pitchFamily="18" charset="0"/>
              </a:rPr>
              <a:t>ntegrated </a:t>
            </a:r>
            <a:r>
              <a:rPr lang="en-US" sz="2400" dirty="0">
                <a:latin typeface="Garamond" panose="02020404030301010803" pitchFamily="18" charset="0"/>
              </a:rPr>
              <a:t>in the </a:t>
            </a:r>
            <a:r>
              <a:rPr lang="en-US" sz="2400" dirty="0" smtClean="0">
                <a:latin typeface="Garamond" panose="02020404030301010803" pitchFamily="18" charset="0"/>
              </a:rPr>
              <a:t>flexure control tracking software</a:t>
            </a:r>
            <a:endParaRPr lang="en-US" sz="2600" dirty="0" smtClean="0">
              <a:latin typeface="Garamond" panose="02020404030301010803" pitchFamily="18" charset="0"/>
            </a:endParaRPr>
          </a:p>
          <a:p>
            <a:pPr marL="285750" indent="-285750">
              <a:buFont typeface="Arial" charset="0"/>
              <a:buChar char="•"/>
            </a:pPr>
            <a:r>
              <a:rPr lang="en-US" sz="2600" dirty="0" smtClean="0">
                <a:latin typeface="Garamond" panose="02020404030301010803" pitchFamily="18" charset="0"/>
              </a:rPr>
              <a:t>Released for general use in semester 2017B</a:t>
            </a:r>
            <a:endParaRPr lang="en-US" sz="2600" dirty="0">
              <a:latin typeface="Garamond" panose="02020404030301010803" pitchFamily="18" charset="0"/>
            </a:endParaRPr>
          </a:p>
          <a:p>
            <a:pPr marL="285750" indent="-285750">
              <a:buFont typeface="Arial" charset="0"/>
              <a:buChar char="•"/>
            </a:pPr>
            <a:r>
              <a:rPr lang="en-US" sz="2600" dirty="0" smtClean="0">
                <a:latin typeface="Garamond" panose="02020404030301010803" pitchFamily="18" charset="0"/>
              </a:rPr>
              <a:t>Web documentation still pending and will be available for 2018B proposal calls </a:t>
            </a:r>
            <a:endParaRPr lang="en-US" sz="2600" dirty="0">
              <a:latin typeface="Garamond" panose="02020404030301010803" pitchFamily="18" charset="0"/>
            </a:endParaRPr>
          </a:p>
        </p:txBody>
      </p:sp>
      <p:sp>
        <p:nvSpPr>
          <p:cNvPr id="6" name="Title 5"/>
          <p:cNvSpPr>
            <a:spLocks noGrp="1"/>
          </p:cNvSpPr>
          <p:nvPr>
            <p:ph type="title"/>
          </p:nvPr>
        </p:nvSpPr>
        <p:spPr>
          <a:xfrm>
            <a:off x="838200" y="132523"/>
            <a:ext cx="10515600" cy="437320"/>
          </a:xfrm>
        </p:spPr>
        <p:txBody>
          <a:bodyPr>
            <a:normAutofit fontScale="90000"/>
          </a:bodyPr>
          <a:lstStyle/>
          <a:p>
            <a:r>
              <a:rPr lang="en-US" b="1" dirty="0"/>
              <a:t>New DEIMOS Blue </a:t>
            </a:r>
            <a:r>
              <a:rPr lang="en-US" b="1" dirty="0" smtClean="0"/>
              <a:t>Grating Installed </a:t>
            </a:r>
            <a:endParaRPr lang="en-US" b="1" dirty="0"/>
          </a:p>
        </p:txBody>
      </p:sp>
      <p:sp>
        <p:nvSpPr>
          <p:cNvPr id="2" name="Slide Number Placeholder 1"/>
          <p:cNvSpPr>
            <a:spLocks noGrp="1"/>
          </p:cNvSpPr>
          <p:nvPr>
            <p:ph type="sldNum" sz="quarter" idx="12"/>
          </p:nvPr>
        </p:nvSpPr>
        <p:spPr/>
        <p:txBody>
          <a:bodyPr/>
          <a:lstStyle/>
          <a:p>
            <a:fld id="{E1066E4D-2CE3-4775-B8EC-E5D287D78589}" type="slidenum">
              <a:rPr lang="en-US" smtClean="0"/>
              <a:t>14</a:t>
            </a:fld>
            <a:endParaRPr lang="en-US" dirty="0"/>
          </a:p>
        </p:txBody>
      </p:sp>
      <p:sp>
        <p:nvSpPr>
          <p:cNvPr id="8" name="Date Placeholder 7"/>
          <p:cNvSpPr>
            <a:spLocks noGrp="1"/>
          </p:cNvSpPr>
          <p:nvPr>
            <p:ph type="dt" sz="half" idx="10"/>
          </p:nvPr>
        </p:nvSpPr>
        <p:spPr/>
        <p:txBody>
          <a:bodyPr/>
          <a:lstStyle/>
          <a:p>
            <a:r>
              <a:rPr lang="en-US" smtClean="0"/>
              <a:t>January 17, 2018</a:t>
            </a:r>
            <a:endParaRPr lang="en-US" dirty="0"/>
          </a:p>
        </p:txBody>
      </p:sp>
      <p:sp>
        <p:nvSpPr>
          <p:cNvPr id="10" name="Footer Placeholder 9"/>
          <p:cNvSpPr>
            <a:spLocks noGrp="1"/>
          </p:cNvSpPr>
          <p:nvPr>
            <p:ph type="ftr" sz="quarter" idx="11"/>
          </p:nvPr>
        </p:nvSpPr>
        <p:spPr/>
        <p:txBody>
          <a:bodyPr/>
          <a:lstStyle/>
          <a:p>
            <a:r>
              <a:rPr lang="en-US" smtClean="0"/>
              <a:t>Subaru Users' Meeting</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7741" y="3660195"/>
            <a:ext cx="3399979" cy="283331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9702" y="3651050"/>
            <a:ext cx="3399980" cy="2833316"/>
          </a:xfrm>
          <a:prstGeom prst="rect">
            <a:avLst/>
          </a:prstGeom>
        </p:spPr>
      </p:pic>
      <p:sp>
        <p:nvSpPr>
          <p:cNvPr id="3" name="TextBox 2"/>
          <p:cNvSpPr txBox="1"/>
          <p:nvPr/>
        </p:nvSpPr>
        <p:spPr>
          <a:xfrm>
            <a:off x="6045416" y="5377218"/>
            <a:ext cx="1542197" cy="646331"/>
          </a:xfrm>
          <a:prstGeom prst="rect">
            <a:avLst/>
          </a:prstGeom>
          <a:noFill/>
        </p:spPr>
        <p:txBody>
          <a:bodyPr wrap="square" rtlCol="0">
            <a:spAutoFit/>
          </a:bodyPr>
          <a:lstStyle/>
          <a:p>
            <a:pPr algn="r"/>
            <a:r>
              <a:rPr lang="en-US" smtClean="0"/>
              <a:t>On Sky </a:t>
            </a:r>
          </a:p>
          <a:p>
            <a:pPr algn="r"/>
            <a:r>
              <a:rPr lang="en-US" dirty="0" smtClean="0"/>
              <a:t>with 0.7” slit</a:t>
            </a:r>
            <a:endParaRPr lang="en-US" dirty="0"/>
          </a:p>
        </p:txBody>
      </p:sp>
      <p:sp>
        <p:nvSpPr>
          <p:cNvPr id="11" name="TextBox 10"/>
          <p:cNvSpPr txBox="1"/>
          <p:nvPr/>
        </p:nvSpPr>
        <p:spPr>
          <a:xfrm>
            <a:off x="10264849" y="3878238"/>
            <a:ext cx="1542197" cy="646331"/>
          </a:xfrm>
          <a:prstGeom prst="rect">
            <a:avLst/>
          </a:prstGeom>
          <a:noFill/>
        </p:spPr>
        <p:txBody>
          <a:bodyPr wrap="square" rtlCol="0">
            <a:spAutoFit/>
          </a:bodyPr>
          <a:lstStyle/>
          <a:p>
            <a:pPr algn="r"/>
            <a:r>
              <a:rPr lang="en-US" dirty="0" smtClean="0"/>
              <a:t>Ratio Blue/Red</a:t>
            </a:r>
            <a:endParaRPr lang="en-US" dirty="0"/>
          </a:p>
        </p:txBody>
      </p:sp>
      <p:sp>
        <p:nvSpPr>
          <p:cNvPr id="12" name="TextBox 11"/>
          <p:cNvSpPr txBox="1"/>
          <p:nvPr/>
        </p:nvSpPr>
        <p:spPr>
          <a:xfrm>
            <a:off x="8307764" y="6453265"/>
            <a:ext cx="3330054" cy="369332"/>
          </a:xfrm>
          <a:prstGeom prst="rect">
            <a:avLst/>
          </a:prstGeom>
          <a:noFill/>
        </p:spPr>
        <p:txBody>
          <a:bodyPr wrap="square" rtlCol="0">
            <a:spAutoFit/>
          </a:bodyPr>
          <a:lstStyle/>
          <a:p>
            <a:r>
              <a:rPr lang="en-US" dirty="0" smtClean="0"/>
              <a:t>Kindly provided by Dr. Evan Kirby</a:t>
            </a:r>
            <a:endParaRPr lang="en-US" dirty="0"/>
          </a:p>
        </p:txBody>
      </p:sp>
    </p:spTree>
    <p:extLst>
      <p:ext uri="{BB962C8B-B14F-4D97-AF65-F5344CB8AC3E}">
        <p14:creationId xmlns:p14="http://schemas.microsoft.com/office/powerpoint/2010/main" val="795832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76200"/>
            <a:ext cx="10972800" cy="762000"/>
          </a:xfrm>
        </p:spPr>
        <p:txBody>
          <a:bodyPr>
            <a:normAutofit/>
          </a:bodyPr>
          <a:lstStyle/>
          <a:p>
            <a:r>
              <a:rPr lang="en-US" sz="4000" dirty="0" smtClean="0"/>
              <a:t>Keck I Deployable Tertiary Status</a:t>
            </a:r>
            <a:endParaRPr lang="en-US" sz="4000" dirty="0"/>
          </a:p>
        </p:txBody>
      </p:sp>
      <p:sp>
        <p:nvSpPr>
          <p:cNvPr id="3" name="Content Placeholder 2"/>
          <p:cNvSpPr>
            <a:spLocks noGrp="1"/>
          </p:cNvSpPr>
          <p:nvPr>
            <p:ph idx="1"/>
          </p:nvPr>
        </p:nvSpPr>
        <p:spPr>
          <a:xfrm>
            <a:off x="144481" y="838200"/>
            <a:ext cx="7627919" cy="2358864"/>
          </a:xfrm>
        </p:spPr>
        <p:txBody>
          <a:bodyPr>
            <a:noAutofit/>
          </a:bodyPr>
          <a:lstStyle/>
          <a:p>
            <a:r>
              <a:rPr lang="en-US" sz="2400" dirty="0" smtClean="0"/>
              <a:t>System in Final Test at UCSC, with fully integrated hardware, software</a:t>
            </a:r>
          </a:p>
          <a:p>
            <a:r>
              <a:rPr lang="en-US" sz="2400" dirty="0" err="1" smtClean="0"/>
              <a:t>Preship</a:t>
            </a:r>
            <a:r>
              <a:rPr lang="en-US" sz="2400" dirty="0" smtClean="0"/>
              <a:t> review held in late Dec. Some outstanding issues, mostly related to reliability</a:t>
            </a:r>
          </a:p>
          <a:p>
            <a:r>
              <a:rPr lang="en-US" sz="2400" dirty="0" smtClean="0"/>
              <a:t>Anticipated shipment in Feb. 2018 with installation complete in March</a:t>
            </a:r>
          </a:p>
        </p:txBody>
      </p:sp>
      <p:sp>
        <p:nvSpPr>
          <p:cNvPr id="4" name="Date Placeholder 3"/>
          <p:cNvSpPr>
            <a:spLocks noGrp="1"/>
          </p:cNvSpPr>
          <p:nvPr>
            <p:ph type="dt" sz="half" idx="10"/>
          </p:nvPr>
        </p:nvSpPr>
        <p:spPr/>
        <p:txBody>
          <a:bodyPr/>
          <a:lstStyle/>
          <a:p>
            <a:r>
              <a:rPr lang="en-US" smtClean="0"/>
              <a:t>January 17, 2018</a:t>
            </a:r>
            <a:endParaRPr lang="en-US" dirty="0"/>
          </a:p>
        </p:txBody>
      </p:sp>
      <p:sp>
        <p:nvSpPr>
          <p:cNvPr id="5" name="Footer Placeholder 4"/>
          <p:cNvSpPr>
            <a:spLocks noGrp="1"/>
          </p:cNvSpPr>
          <p:nvPr>
            <p:ph type="ftr" sz="quarter" idx="11"/>
          </p:nvPr>
        </p:nvSpPr>
        <p:spPr/>
        <p:txBody>
          <a:bodyPr/>
          <a:lstStyle/>
          <a:p>
            <a:r>
              <a:rPr lang="en-US" smtClean="0"/>
              <a:t>Subaru Users' Meeting</a:t>
            </a:r>
            <a:endParaRPr lang="en-US" dirty="0"/>
          </a:p>
        </p:txBody>
      </p:sp>
      <p:sp>
        <p:nvSpPr>
          <p:cNvPr id="6" name="Slide Number Placeholder 5"/>
          <p:cNvSpPr>
            <a:spLocks noGrp="1"/>
          </p:cNvSpPr>
          <p:nvPr>
            <p:ph type="sldNum" sz="quarter" idx="12"/>
          </p:nvPr>
        </p:nvSpPr>
        <p:spPr/>
        <p:txBody>
          <a:bodyPr/>
          <a:lstStyle/>
          <a:p>
            <a:fld id="{4831DFA1-49B3-43F8-9015-90CD7593423F}" type="slidenum">
              <a:rPr lang="en-US" smtClean="0"/>
              <a:t>15</a:t>
            </a:fld>
            <a:endParaRPr lang="en-US" dirty="0"/>
          </a:p>
        </p:txBody>
      </p:sp>
      <p:sp>
        <p:nvSpPr>
          <p:cNvPr id="7" name="TextBox 6"/>
          <p:cNvSpPr txBox="1"/>
          <p:nvPr/>
        </p:nvSpPr>
        <p:spPr>
          <a:xfrm>
            <a:off x="911813" y="5931485"/>
            <a:ext cx="2283254" cy="307777"/>
          </a:xfrm>
          <a:prstGeom prst="rect">
            <a:avLst/>
          </a:prstGeom>
          <a:noFill/>
        </p:spPr>
        <p:txBody>
          <a:bodyPr wrap="none" rtlCol="0">
            <a:spAutoFit/>
          </a:bodyPr>
          <a:lstStyle/>
          <a:p>
            <a:r>
              <a:rPr lang="en-US" sz="1400" dirty="0" smtClean="0"/>
              <a:t>Alignment Dry-run at WMKO</a:t>
            </a:r>
            <a:endParaRPr lang="en-US" sz="1400" dirty="0"/>
          </a:p>
        </p:txBody>
      </p:sp>
      <p:sp>
        <p:nvSpPr>
          <p:cNvPr id="12" name="TextBox 11"/>
          <p:cNvSpPr txBox="1"/>
          <p:nvPr/>
        </p:nvSpPr>
        <p:spPr>
          <a:xfrm>
            <a:off x="5310949" y="5937439"/>
            <a:ext cx="1363194" cy="307777"/>
          </a:xfrm>
          <a:prstGeom prst="rect">
            <a:avLst/>
          </a:prstGeom>
          <a:noFill/>
        </p:spPr>
        <p:txBody>
          <a:bodyPr wrap="none" rtlCol="0">
            <a:spAutoFit/>
          </a:bodyPr>
          <a:lstStyle/>
          <a:p>
            <a:r>
              <a:rPr lang="en-US" sz="1400" dirty="0" smtClean="0"/>
              <a:t>Final Electronics</a:t>
            </a:r>
            <a:endParaRPr lang="en-US" sz="1400" dirty="0"/>
          </a:p>
        </p:txBody>
      </p:sp>
      <p:sp>
        <p:nvSpPr>
          <p:cNvPr id="13" name="TextBox 12"/>
          <p:cNvSpPr txBox="1"/>
          <p:nvPr/>
        </p:nvSpPr>
        <p:spPr>
          <a:xfrm>
            <a:off x="8088046" y="5937438"/>
            <a:ext cx="3872791" cy="307777"/>
          </a:xfrm>
          <a:prstGeom prst="rect">
            <a:avLst/>
          </a:prstGeom>
          <a:noFill/>
        </p:spPr>
        <p:txBody>
          <a:bodyPr wrap="none" rtlCol="0">
            <a:spAutoFit/>
          </a:bodyPr>
          <a:lstStyle/>
          <a:p>
            <a:r>
              <a:rPr lang="en-US" sz="1400" dirty="0" smtClean="0"/>
              <a:t>Undergoing Software and Functional Tests at UCSC</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80" y="3254868"/>
            <a:ext cx="3817921" cy="2682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651261" y="2950309"/>
            <a:ext cx="2682570" cy="329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1387" y="1772456"/>
            <a:ext cx="3966108" cy="416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27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379" y="1007842"/>
            <a:ext cx="7463696" cy="5521535"/>
          </a:xfrm>
        </p:spPr>
        <p:txBody>
          <a:bodyPr>
            <a:noAutofit/>
          </a:bodyPr>
          <a:lstStyle/>
          <a:p>
            <a:pPr>
              <a:spcAft>
                <a:spcPts val="600"/>
              </a:spcAft>
            </a:pPr>
            <a:r>
              <a:rPr lang="en-US" sz="3200" dirty="0" smtClean="0"/>
              <a:t>NIRSPEC Upgrade </a:t>
            </a:r>
            <a:r>
              <a:rPr lang="en-US" sz="3200" dirty="0"/>
              <a:t>review </a:t>
            </a:r>
            <a:r>
              <a:rPr lang="en-US" sz="3200" dirty="0" smtClean="0"/>
              <a:t>held </a:t>
            </a:r>
            <a:r>
              <a:rPr lang="en-US" sz="3200" dirty="0"/>
              <a:t>at UCLA on Oct 13, </a:t>
            </a:r>
            <a:r>
              <a:rPr lang="en-US" sz="3200" dirty="0" smtClean="0"/>
              <a:t>2017.</a:t>
            </a:r>
          </a:p>
          <a:p>
            <a:pPr lvl="1">
              <a:spcAft>
                <a:spcPts val="600"/>
              </a:spcAft>
            </a:pPr>
            <a:r>
              <a:rPr lang="en-US" sz="2800" dirty="0" smtClean="0"/>
              <a:t>During the review, </a:t>
            </a:r>
            <a:r>
              <a:rPr lang="en-US" sz="2800" dirty="0"/>
              <a:t>the new spectrometer, slit-viewing camera, electronics, associated </a:t>
            </a:r>
            <a:r>
              <a:rPr lang="en-US" sz="2800" dirty="0" smtClean="0"/>
              <a:t>hardware and planned </a:t>
            </a:r>
            <a:r>
              <a:rPr lang="en-US" sz="2800" dirty="0" err="1" smtClean="0"/>
              <a:t>dewar</a:t>
            </a:r>
            <a:r>
              <a:rPr lang="en-US" sz="2800" dirty="0" smtClean="0"/>
              <a:t> modifications were presented.</a:t>
            </a:r>
          </a:p>
          <a:p>
            <a:pPr>
              <a:spcAft>
                <a:spcPts val="600"/>
              </a:spcAft>
            </a:pPr>
            <a:r>
              <a:rPr lang="en-US" sz="3200" dirty="0" smtClean="0"/>
              <a:t>NIRSPEC </a:t>
            </a:r>
            <a:r>
              <a:rPr lang="en-US" sz="3200" dirty="0"/>
              <a:t>downtime </a:t>
            </a:r>
            <a:r>
              <a:rPr lang="en-US" sz="3200" dirty="0" smtClean="0"/>
              <a:t>needed to integrate the new </a:t>
            </a:r>
            <a:r>
              <a:rPr lang="en-US" sz="3200" dirty="0" err="1" smtClean="0"/>
              <a:t>dewar</a:t>
            </a:r>
            <a:r>
              <a:rPr lang="en-US" sz="3200" dirty="0" smtClean="0"/>
              <a:t> expected </a:t>
            </a:r>
            <a:r>
              <a:rPr lang="en-US" sz="3200" dirty="0"/>
              <a:t>to last 5 </a:t>
            </a:r>
            <a:r>
              <a:rPr lang="en-US" sz="3200" dirty="0" smtClean="0"/>
              <a:t>months, includes </a:t>
            </a:r>
            <a:r>
              <a:rPr lang="en-US" sz="3200" dirty="0"/>
              <a:t>3 cool down and warm up cycles.</a:t>
            </a:r>
          </a:p>
          <a:p>
            <a:pPr lvl="1">
              <a:spcAft>
                <a:spcPts val="600"/>
              </a:spcAft>
            </a:pPr>
            <a:r>
              <a:rPr lang="en-US" sz="2800" dirty="0" smtClean="0"/>
              <a:t>A decision will be made in mid-February regarding whether to conduct the upgrade in the 2018B semester</a:t>
            </a:r>
          </a:p>
          <a:p>
            <a:pPr lvl="1">
              <a:spcAft>
                <a:spcPts val="600"/>
              </a:spcAft>
            </a:pPr>
            <a:endParaRPr lang="en-US" sz="2800" dirty="0" smtClean="0"/>
          </a:p>
        </p:txBody>
      </p:sp>
      <p:sp>
        <p:nvSpPr>
          <p:cNvPr id="4" name="Date Placeholder 3"/>
          <p:cNvSpPr>
            <a:spLocks noGrp="1"/>
          </p:cNvSpPr>
          <p:nvPr>
            <p:ph type="dt" sz="half" idx="10"/>
          </p:nvPr>
        </p:nvSpPr>
        <p:spPr/>
        <p:txBody>
          <a:bodyPr/>
          <a:lstStyle/>
          <a:p>
            <a:r>
              <a:rPr lang="en-US" smtClean="0"/>
              <a:t>January 17, 2018</a:t>
            </a:r>
            <a:endParaRPr lang="en-US" dirty="0"/>
          </a:p>
        </p:txBody>
      </p:sp>
      <p:sp>
        <p:nvSpPr>
          <p:cNvPr id="5" name="Footer Placeholder 4"/>
          <p:cNvSpPr>
            <a:spLocks noGrp="1"/>
          </p:cNvSpPr>
          <p:nvPr>
            <p:ph type="ftr" sz="quarter" idx="11"/>
          </p:nvPr>
        </p:nvSpPr>
        <p:spPr/>
        <p:txBody>
          <a:bodyPr/>
          <a:lstStyle/>
          <a:p>
            <a:r>
              <a:rPr lang="en-US" smtClean="0"/>
              <a:t>Subaru Users' Meeting</a:t>
            </a:r>
            <a:endParaRPr lang="en-US" dirty="0"/>
          </a:p>
        </p:txBody>
      </p:sp>
      <p:sp>
        <p:nvSpPr>
          <p:cNvPr id="6" name="Slide Number Placeholder 5"/>
          <p:cNvSpPr>
            <a:spLocks noGrp="1"/>
          </p:cNvSpPr>
          <p:nvPr>
            <p:ph type="sldNum" sz="quarter" idx="12"/>
          </p:nvPr>
        </p:nvSpPr>
        <p:spPr>
          <a:xfrm>
            <a:off x="9108143" y="6492876"/>
            <a:ext cx="2844800" cy="365125"/>
          </a:xfrm>
        </p:spPr>
        <p:txBody>
          <a:bodyPr/>
          <a:lstStyle/>
          <a:p>
            <a:fld id="{4831DFA1-49B3-43F8-9015-90CD7593423F}" type="slidenum">
              <a:rPr lang="en-US" smtClean="0"/>
              <a:t>16</a:t>
            </a:fld>
            <a:endParaRPr lang="en-US"/>
          </a:p>
        </p:txBody>
      </p:sp>
      <p:sp>
        <p:nvSpPr>
          <p:cNvPr id="8" name="Title 1"/>
          <p:cNvSpPr>
            <a:spLocks noGrp="1"/>
          </p:cNvSpPr>
          <p:nvPr>
            <p:ph type="title"/>
          </p:nvPr>
        </p:nvSpPr>
        <p:spPr>
          <a:xfrm>
            <a:off x="712741" y="0"/>
            <a:ext cx="10972800" cy="1143000"/>
          </a:xfrm>
        </p:spPr>
        <p:txBody>
          <a:bodyPr/>
          <a:lstStyle/>
          <a:p>
            <a:r>
              <a:rPr lang="en-US" dirty="0" smtClean="0"/>
              <a:t>NIRSPEC Upgrade Status</a:t>
            </a:r>
            <a:endParaRPr lang="en-US" dirty="0"/>
          </a:p>
        </p:txBody>
      </p:sp>
      <p:pic>
        <p:nvPicPr>
          <p:cNvPr id="3074" name="Picture 2" descr="Spec Detector Section Vie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8365" y="520196"/>
            <a:ext cx="4455409" cy="2740926"/>
          </a:xfrm>
          <a:prstGeom prst="rect">
            <a:avLst/>
          </a:prstGeom>
          <a:noFill/>
          <a:ln w="22225">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7814069" y="3225610"/>
            <a:ext cx="4064000" cy="276999"/>
          </a:xfrm>
          <a:prstGeom prst="rect">
            <a:avLst/>
          </a:prstGeom>
        </p:spPr>
        <p:txBody>
          <a:bodyPr wrap="square">
            <a:spAutoFit/>
          </a:bodyPr>
          <a:lstStyle/>
          <a:p>
            <a:pPr algn="ctr"/>
            <a:r>
              <a:rPr lang="en-US" sz="1200" b="1" dirty="0"/>
              <a:t>Upgraded Science Detector Head </a:t>
            </a:r>
            <a:r>
              <a:rPr lang="en-US" sz="1200" b="1" dirty="0" smtClean="0"/>
              <a:t>Assembly</a:t>
            </a:r>
            <a:endParaRPr lang="en-US" sz="1200" b="1" dirty="0"/>
          </a:p>
        </p:txBody>
      </p:sp>
      <p:pic>
        <p:nvPicPr>
          <p:cNvPr id="3076" name="Picture 4" descr="SCAM Detector Overall Vie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8365" y="3545378"/>
            <a:ext cx="4455409" cy="2662645"/>
          </a:xfrm>
          <a:prstGeom prst="rect">
            <a:avLst/>
          </a:prstGeom>
          <a:noFill/>
          <a:ln w="22225">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8192001" y="6208023"/>
            <a:ext cx="3341453" cy="276999"/>
          </a:xfrm>
          <a:prstGeom prst="rect">
            <a:avLst/>
          </a:prstGeom>
        </p:spPr>
        <p:txBody>
          <a:bodyPr wrap="square">
            <a:spAutoFit/>
          </a:bodyPr>
          <a:lstStyle/>
          <a:p>
            <a:pPr algn="ctr"/>
            <a:r>
              <a:rPr lang="en-US" sz="1200" b="1" dirty="0"/>
              <a:t>Upgraded SCAM Detector Head </a:t>
            </a:r>
            <a:r>
              <a:rPr lang="en-US" sz="1200" b="1" dirty="0" smtClean="0"/>
              <a:t>Assembly</a:t>
            </a:r>
            <a:endParaRPr lang="en-US" dirty="0"/>
          </a:p>
        </p:txBody>
      </p:sp>
    </p:spTree>
    <p:extLst>
      <p:ext uri="{BB962C8B-B14F-4D97-AF65-F5344CB8AC3E}">
        <p14:creationId xmlns:p14="http://schemas.microsoft.com/office/powerpoint/2010/main" val="822424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587" y="169365"/>
            <a:ext cx="5843502" cy="1386479"/>
          </a:xfrm>
        </p:spPr>
        <p:txBody>
          <a:bodyPr/>
          <a:lstStyle/>
          <a:p>
            <a:pPr algn="ctr"/>
            <a:r>
              <a:rPr lang="en-US" dirty="0" smtClean="0"/>
              <a:t>Other Instrument Activities</a:t>
            </a:r>
            <a:endParaRPr lang="en-US" dirty="0"/>
          </a:p>
        </p:txBody>
      </p:sp>
      <p:sp>
        <p:nvSpPr>
          <p:cNvPr id="3" name="Content Placeholder 2"/>
          <p:cNvSpPr>
            <a:spLocks noGrp="1"/>
          </p:cNvSpPr>
          <p:nvPr>
            <p:ph idx="1"/>
          </p:nvPr>
        </p:nvSpPr>
        <p:spPr>
          <a:xfrm>
            <a:off x="477671" y="1686281"/>
            <a:ext cx="11581208" cy="4806593"/>
          </a:xfrm>
        </p:spPr>
        <p:txBody>
          <a:bodyPr>
            <a:normAutofit/>
          </a:bodyPr>
          <a:lstStyle/>
          <a:p>
            <a:r>
              <a:rPr lang="en-US" dirty="0" smtClean="0"/>
              <a:t>Keck Planet Finder (KPF) </a:t>
            </a:r>
            <a:br>
              <a:rPr lang="en-US" dirty="0" smtClean="0"/>
            </a:br>
            <a:r>
              <a:rPr lang="en-US" dirty="0" smtClean="0"/>
              <a:t>preliminary design review held in </a:t>
            </a:r>
            <a:br>
              <a:rPr lang="en-US" dirty="0" smtClean="0"/>
            </a:br>
            <a:r>
              <a:rPr lang="en-US" dirty="0" smtClean="0"/>
              <a:t>November 2017.</a:t>
            </a:r>
          </a:p>
          <a:p>
            <a:pPr lvl="1"/>
            <a:r>
              <a:rPr lang="en-US" dirty="0" smtClean="0"/>
              <a:t>Not fully funded yet</a:t>
            </a:r>
          </a:p>
          <a:p>
            <a:r>
              <a:rPr lang="en-US" dirty="0" smtClean="0"/>
              <a:t>Commencing work on a replacement real-time controller for Keck 2 AO system</a:t>
            </a:r>
          </a:p>
          <a:p>
            <a:r>
              <a:rPr lang="en-US" dirty="0" smtClean="0"/>
              <a:t>Proposal submitted for laser tomography system</a:t>
            </a:r>
          </a:p>
          <a:p>
            <a:pPr lvl="0"/>
            <a:r>
              <a:rPr lang="en-US" dirty="0"/>
              <a:t>GLAO </a:t>
            </a:r>
            <a:r>
              <a:rPr lang="en-US" dirty="0" smtClean="0"/>
              <a:t>study led by Jessica </a:t>
            </a:r>
            <a:r>
              <a:rPr lang="en-US" dirty="0"/>
              <a:t>Lu </a:t>
            </a:r>
            <a:r>
              <a:rPr lang="en-US" dirty="0" smtClean="0"/>
              <a:t>(UCCB) and </a:t>
            </a:r>
            <a:r>
              <a:rPr lang="en-US" dirty="0"/>
              <a:t>Mark </a:t>
            </a:r>
            <a:r>
              <a:rPr lang="en-US" dirty="0" smtClean="0"/>
              <a:t>Chun (UH)</a:t>
            </a:r>
            <a:endParaRPr lang="en-US" dirty="0"/>
          </a:p>
          <a:p>
            <a:pPr lvl="1"/>
            <a:r>
              <a:rPr lang="en-US" dirty="0"/>
              <a:t>Gathering Instrument specifications and modeling instrument performance</a:t>
            </a:r>
          </a:p>
          <a:p>
            <a:pPr lvl="1"/>
            <a:r>
              <a:rPr lang="en-US" dirty="0"/>
              <a:t>Hosted a GLAO two day workshop to develop science cases at the </a:t>
            </a:r>
            <a:r>
              <a:rPr lang="en-US" dirty="0" err="1"/>
              <a:t>CfAO</a:t>
            </a:r>
            <a:r>
              <a:rPr lang="en-US" dirty="0"/>
              <a:t> fall retreat </a:t>
            </a:r>
            <a:r>
              <a:rPr lang="mr-IN" dirty="0"/>
              <a:t>–</a:t>
            </a:r>
            <a:r>
              <a:rPr lang="en-US" dirty="0"/>
              <a:t> October</a:t>
            </a:r>
          </a:p>
          <a:p>
            <a:endParaRPr lang="en-US" dirty="0" smtClean="0"/>
          </a:p>
          <a:p>
            <a:endParaRPr lang="en-US" dirty="0" smtClean="0"/>
          </a:p>
        </p:txBody>
      </p:sp>
      <p:sp>
        <p:nvSpPr>
          <p:cNvPr id="4" name="Date Placeholder 3"/>
          <p:cNvSpPr>
            <a:spLocks noGrp="1"/>
          </p:cNvSpPr>
          <p:nvPr>
            <p:ph type="dt" sz="half" idx="10"/>
          </p:nvPr>
        </p:nvSpPr>
        <p:spPr/>
        <p:txBody>
          <a:bodyPr/>
          <a:lstStyle/>
          <a:p>
            <a:r>
              <a:rPr lang="en-US" smtClean="0"/>
              <a:t>January 17, 2018</a:t>
            </a:r>
            <a:endParaRPr lang="en-US"/>
          </a:p>
        </p:txBody>
      </p:sp>
      <p:sp>
        <p:nvSpPr>
          <p:cNvPr id="6" name="Slide Number Placeholder 5"/>
          <p:cNvSpPr>
            <a:spLocks noGrp="1"/>
          </p:cNvSpPr>
          <p:nvPr>
            <p:ph type="sldNum" sz="quarter" idx="12"/>
          </p:nvPr>
        </p:nvSpPr>
        <p:spPr/>
        <p:txBody>
          <a:bodyPr/>
          <a:lstStyle/>
          <a:p>
            <a:fld id="{95B850CF-438B-4D80-AD13-4633DFB2DF89}" type="slidenum">
              <a:rPr lang="en-US" smtClean="0"/>
              <a:t>17</a:t>
            </a:fld>
            <a:endParaRPr lang="en-US"/>
          </a:p>
        </p:txBody>
      </p:sp>
      <p:pic>
        <p:nvPicPr>
          <p:cNvPr id="10" name="Picture 9"/>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121088" y="38928"/>
            <a:ext cx="5937791" cy="3300536"/>
          </a:xfrm>
          <a:prstGeom prst="rect">
            <a:avLst/>
          </a:prstGeom>
        </p:spPr>
      </p:pic>
      <p:sp>
        <p:nvSpPr>
          <p:cNvPr id="5" name="Footer Placeholder 4"/>
          <p:cNvSpPr>
            <a:spLocks noGrp="1"/>
          </p:cNvSpPr>
          <p:nvPr>
            <p:ph type="ftr" sz="quarter" idx="11"/>
          </p:nvPr>
        </p:nvSpPr>
        <p:spPr/>
        <p:txBody>
          <a:bodyPr/>
          <a:lstStyle/>
          <a:p>
            <a:r>
              <a:rPr lang="en-US" smtClean="0"/>
              <a:t>Subaru Users' Meeting</a:t>
            </a:r>
            <a:endParaRPr lang="en-US"/>
          </a:p>
        </p:txBody>
      </p:sp>
    </p:spTree>
    <p:extLst>
      <p:ext uri="{BB962C8B-B14F-4D97-AF65-F5344CB8AC3E}">
        <p14:creationId xmlns:p14="http://schemas.microsoft.com/office/powerpoint/2010/main" val="12286064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48" y="45563"/>
            <a:ext cx="5512496" cy="642717"/>
          </a:xfrm>
        </p:spPr>
        <p:txBody>
          <a:bodyPr>
            <a:normAutofit fontScale="90000"/>
          </a:bodyPr>
          <a:lstStyle/>
          <a:p>
            <a:r>
              <a:rPr lang="en-US" dirty="0" smtClean="0"/>
              <a:t>Segment Repair Project</a:t>
            </a:r>
            <a:endParaRPr lang="en-US" dirty="0"/>
          </a:p>
        </p:txBody>
      </p:sp>
      <p:sp>
        <p:nvSpPr>
          <p:cNvPr id="3" name="Content Placeholder 2"/>
          <p:cNvSpPr>
            <a:spLocks noGrp="1"/>
          </p:cNvSpPr>
          <p:nvPr>
            <p:ph idx="1"/>
          </p:nvPr>
        </p:nvSpPr>
        <p:spPr>
          <a:xfrm>
            <a:off x="247650" y="914400"/>
            <a:ext cx="4997288" cy="4677762"/>
          </a:xfrm>
        </p:spPr>
        <p:txBody>
          <a:bodyPr>
            <a:noAutofit/>
          </a:bodyPr>
          <a:lstStyle/>
          <a:p>
            <a:r>
              <a:rPr lang="en-US" sz="2400" dirty="0" smtClean="0">
                <a:solidFill>
                  <a:srgbClr val="111111"/>
                </a:solidFill>
              </a:rPr>
              <a:t>Project proceeding smoothly</a:t>
            </a:r>
          </a:p>
          <a:p>
            <a:r>
              <a:rPr lang="en-US" sz="2400" dirty="0" smtClean="0"/>
              <a:t>23 segments repaired so far</a:t>
            </a:r>
          </a:p>
          <a:p>
            <a:pPr lvl="1"/>
            <a:r>
              <a:rPr lang="en-US" sz="1800" dirty="0" smtClean="0">
                <a:solidFill>
                  <a:srgbClr val="111111"/>
                </a:solidFill>
              </a:rPr>
              <a:t>All previously unusable segments repaired</a:t>
            </a:r>
          </a:p>
          <a:p>
            <a:r>
              <a:rPr lang="en-US" sz="2400" dirty="0" smtClean="0">
                <a:solidFill>
                  <a:srgbClr val="111111"/>
                </a:solidFill>
              </a:rPr>
              <a:t>Keeping pace with routine segment exchange process – no impact to science operations</a:t>
            </a:r>
          </a:p>
          <a:p>
            <a:r>
              <a:rPr lang="en-US" sz="2400" dirty="0" smtClean="0">
                <a:solidFill>
                  <a:srgbClr val="111111"/>
                </a:solidFill>
              </a:rPr>
              <a:t>Average processing time is 28 days/segment Original plan was 33 days/segment</a:t>
            </a:r>
          </a:p>
          <a:p>
            <a:r>
              <a:rPr lang="en-US" sz="2400" dirty="0" smtClean="0">
                <a:solidFill>
                  <a:srgbClr val="111111"/>
                </a:solidFill>
              </a:rPr>
              <a:t>Expect to meet planned budget, but with modest schedule slip (&lt;6 months)</a:t>
            </a:r>
          </a:p>
        </p:txBody>
      </p:sp>
      <p:sp>
        <p:nvSpPr>
          <p:cNvPr id="4" name="Date Placeholder 3"/>
          <p:cNvSpPr>
            <a:spLocks noGrp="1"/>
          </p:cNvSpPr>
          <p:nvPr>
            <p:ph type="dt" sz="half" idx="10"/>
          </p:nvPr>
        </p:nvSpPr>
        <p:spPr/>
        <p:txBody>
          <a:bodyPr/>
          <a:lstStyle/>
          <a:p>
            <a:r>
              <a:rPr lang="en-US" smtClean="0"/>
              <a:t>January 17, 2018</a:t>
            </a:r>
            <a:endParaRPr lang="en-US" dirty="0"/>
          </a:p>
        </p:txBody>
      </p:sp>
      <p:sp>
        <p:nvSpPr>
          <p:cNvPr id="5" name="Footer Placeholder 4"/>
          <p:cNvSpPr>
            <a:spLocks noGrp="1"/>
          </p:cNvSpPr>
          <p:nvPr>
            <p:ph type="ftr" sz="quarter" idx="11"/>
          </p:nvPr>
        </p:nvSpPr>
        <p:spPr/>
        <p:txBody>
          <a:bodyPr/>
          <a:lstStyle/>
          <a:p>
            <a:r>
              <a:rPr lang="en-US" smtClean="0"/>
              <a:t>Subaru Users' Meeting</a:t>
            </a:r>
            <a:endParaRPr lang="en-US" dirty="0"/>
          </a:p>
        </p:txBody>
      </p:sp>
      <p:sp>
        <p:nvSpPr>
          <p:cNvPr id="6" name="Slide Number Placeholder 5"/>
          <p:cNvSpPr>
            <a:spLocks noGrp="1"/>
          </p:cNvSpPr>
          <p:nvPr>
            <p:ph type="sldNum" sz="quarter" idx="12"/>
          </p:nvPr>
        </p:nvSpPr>
        <p:spPr/>
        <p:txBody>
          <a:bodyPr/>
          <a:lstStyle/>
          <a:p>
            <a:fld id="{2C7A35BE-8490-4678-9565-EDF5301FFFD7}" type="slidenum">
              <a:rPr lang="en-US" smtClean="0"/>
              <a:t>18</a:t>
            </a:fld>
            <a:endParaRPr lang="en-US"/>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4407" y="-84831"/>
            <a:ext cx="5303978" cy="3460594"/>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94954" y="3391860"/>
            <a:ext cx="4957872" cy="3059045"/>
          </a:xfrm>
          <a:prstGeom prst="rect">
            <a:avLst/>
          </a:prstGeom>
        </p:spPr>
      </p:pic>
      <p:sp>
        <p:nvSpPr>
          <p:cNvPr id="9" name="TextBox 8"/>
          <p:cNvSpPr txBox="1"/>
          <p:nvPr/>
        </p:nvSpPr>
        <p:spPr>
          <a:xfrm>
            <a:off x="247648" y="5866130"/>
            <a:ext cx="4882763" cy="584775"/>
          </a:xfrm>
          <a:prstGeom prst="rect">
            <a:avLst/>
          </a:prstGeom>
          <a:noFill/>
        </p:spPr>
        <p:txBody>
          <a:bodyPr wrap="square" rtlCol="0">
            <a:spAutoFit/>
          </a:bodyPr>
          <a:lstStyle/>
          <a:p>
            <a:r>
              <a:rPr lang="en-US" sz="1600" dirty="0" smtClean="0">
                <a:latin typeface="Garamond" panose="02020404030301010803" pitchFamily="18" charset="0"/>
              </a:rPr>
              <a:t>Upper right, installing a radial pad. Lower right, calibrating the laser tracker. Middle, testing flexure rods. </a:t>
            </a:r>
            <a:endParaRPr lang="en-US" sz="1600" dirty="0">
              <a:latin typeface="Garamond" panose="02020404030301010803" pitchFamily="18" charset="0"/>
            </a:endParaRPr>
          </a:p>
        </p:txBody>
      </p:sp>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66328" y="3391860"/>
            <a:ext cx="1952717" cy="3059045"/>
          </a:xfrm>
          <a:prstGeom prst="rect">
            <a:avLst/>
          </a:prstGeom>
        </p:spPr>
      </p:pic>
    </p:spTree>
    <p:extLst>
      <p:ext uri="{BB962C8B-B14F-4D97-AF65-F5344CB8AC3E}">
        <p14:creationId xmlns:p14="http://schemas.microsoft.com/office/powerpoint/2010/main" val="7001675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Telescope Control System (TCSU)</a:t>
            </a:r>
            <a:endParaRPr lang="en-US" dirty="0"/>
          </a:p>
        </p:txBody>
      </p:sp>
      <p:sp>
        <p:nvSpPr>
          <p:cNvPr id="8" name="Content Placeholder 7"/>
          <p:cNvSpPr>
            <a:spLocks noGrp="1"/>
          </p:cNvSpPr>
          <p:nvPr>
            <p:ph idx="1"/>
          </p:nvPr>
        </p:nvSpPr>
        <p:spPr>
          <a:xfrm>
            <a:off x="838200" y="1825625"/>
            <a:ext cx="10579100" cy="4351338"/>
          </a:xfrm>
        </p:spPr>
        <p:txBody>
          <a:bodyPr>
            <a:normAutofit/>
          </a:bodyPr>
          <a:lstStyle/>
          <a:p>
            <a:r>
              <a:rPr lang="en-US" dirty="0" smtClean="0"/>
              <a:t>TCSU is a major performance and obsolescence upgrade of hardware, computer systems and software</a:t>
            </a:r>
          </a:p>
          <a:p>
            <a:r>
              <a:rPr lang="en-US" dirty="0" smtClean="0"/>
              <a:t>TCSU in use for science since October for all instruments on Keck 2. </a:t>
            </a:r>
          </a:p>
          <a:p>
            <a:r>
              <a:rPr lang="en-US" dirty="0"/>
              <a:t>Excellent pointing pointing performance ~1.2 </a:t>
            </a:r>
            <a:r>
              <a:rPr lang="en-US" dirty="0" err="1"/>
              <a:t>arcsec</a:t>
            </a:r>
            <a:r>
              <a:rPr lang="en-US" dirty="0"/>
              <a:t> </a:t>
            </a:r>
            <a:r>
              <a:rPr lang="en-US" dirty="0" err="1"/>
              <a:t>rms</a:t>
            </a:r>
            <a:r>
              <a:rPr lang="en-US" dirty="0"/>
              <a:t> over </a:t>
            </a:r>
            <a:r>
              <a:rPr lang="en-US" dirty="0" smtClean="0"/>
              <a:t>full sky, actual operations (not just fitted data)</a:t>
            </a:r>
            <a:endParaRPr lang="en-US" dirty="0"/>
          </a:p>
          <a:p>
            <a:r>
              <a:rPr lang="en-US" dirty="0"/>
              <a:t>Keck 1 is awaiting final engineering tests (scheduled for December, but weathered out).  Expect to be in full science use by February</a:t>
            </a:r>
          </a:p>
          <a:p>
            <a:r>
              <a:rPr lang="en-US" dirty="0" smtClean="0"/>
              <a:t>Night time revert capability to legacy systems remains in place </a:t>
            </a:r>
            <a:r>
              <a:rPr lang="mr-IN" dirty="0" smtClean="0"/>
              <a:t>–</a:t>
            </a:r>
            <a:r>
              <a:rPr lang="en-US" dirty="0" smtClean="0"/>
              <a:t> will remove after ~1 year</a:t>
            </a:r>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January 17, 2018</a:t>
            </a:r>
            <a:endParaRPr lang="en-US"/>
          </a:p>
        </p:txBody>
      </p:sp>
      <p:sp>
        <p:nvSpPr>
          <p:cNvPr id="5" name="Footer Placeholder 4"/>
          <p:cNvSpPr>
            <a:spLocks noGrp="1"/>
          </p:cNvSpPr>
          <p:nvPr>
            <p:ph type="ftr" sz="quarter" idx="11"/>
          </p:nvPr>
        </p:nvSpPr>
        <p:spPr/>
        <p:txBody>
          <a:bodyPr/>
          <a:lstStyle/>
          <a:p>
            <a:r>
              <a:rPr lang="en-US" smtClean="0"/>
              <a:t>Subaru Users' Meeting</a:t>
            </a:r>
            <a:endParaRPr lang="en-US" dirty="0"/>
          </a:p>
        </p:txBody>
      </p:sp>
      <p:sp>
        <p:nvSpPr>
          <p:cNvPr id="6" name="Slide Number Placeholder 5"/>
          <p:cNvSpPr>
            <a:spLocks noGrp="1"/>
          </p:cNvSpPr>
          <p:nvPr>
            <p:ph type="sldNum" sz="quarter" idx="12"/>
          </p:nvPr>
        </p:nvSpPr>
        <p:spPr/>
        <p:txBody>
          <a:bodyPr/>
          <a:lstStyle/>
          <a:p>
            <a:fld id="{95B850CF-438B-4D80-AD13-4633DFB2DF89}" type="slidenum">
              <a:rPr lang="en-US" smtClean="0"/>
              <a:t>19</a:t>
            </a:fld>
            <a:endParaRPr lang="en-US"/>
          </a:p>
        </p:txBody>
      </p:sp>
    </p:spTree>
    <p:extLst>
      <p:ext uri="{BB962C8B-B14F-4D97-AF65-F5344CB8AC3E}">
        <p14:creationId xmlns:p14="http://schemas.microsoft.com/office/powerpoint/2010/main" val="1611581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525936" y="256288"/>
            <a:ext cx="10199976" cy="5920676"/>
          </a:xfrm>
          <a:prstGeom prst="rect">
            <a:avLst/>
          </a:prstGeom>
        </p:spPr>
      </p:pic>
      <p:sp>
        <p:nvSpPr>
          <p:cNvPr id="4" name="Date Placeholder 3"/>
          <p:cNvSpPr>
            <a:spLocks noGrp="1"/>
          </p:cNvSpPr>
          <p:nvPr>
            <p:ph type="dt" sz="half" idx="10"/>
          </p:nvPr>
        </p:nvSpPr>
        <p:spPr/>
        <p:txBody>
          <a:bodyPr/>
          <a:lstStyle/>
          <a:p>
            <a:r>
              <a:rPr lang="en-US" smtClean="0"/>
              <a:t>January 17, 2018</a:t>
            </a:r>
            <a:endParaRPr lang="en-US"/>
          </a:p>
        </p:txBody>
      </p:sp>
      <p:sp>
        <p:nvSpPr>
          <p:cNvPr id="5" name="Footer Placeholder 4"/>
          <p:cNvSpPr>
            <a:spLocks noGrp="1"/>
          </p:cNvSpPr>
          <p:nvPr>
            <p:ph type="ftr" sz="quarter" idx="11"/>
          </p:nvPr>
        </p:nvSpPr>
        <p:spPr/>
        <p:txBody>
          <a:bodyPr/>
          <a:lstStyle/>
          <a:p>
            <a:r>
              <a:rPr lang="en-US" smtClean="0"/>
              <a:t>Subaru Users' Meeting</a:t>
            </a:r>
            <a:endParaRPr lang="en-US"/>
          </a:p>
        </p:txBody>
      </p:sp>
      <p:sp>
        <p:nvSpPr>
          <p:cNvPr id="6" name="Slide Number Placeholder 5"/>
          <p:cNvSpPr>
            <a:spLocks noGrp="1"/>
          </p:cNvSpPr>
          <p:nvPr>
            <p:ph type="sldNum" sz="quarter" idx="12"/>
          </p:nvPr>
        </p:nvSpPr>
        <p:spPr/>
        <p:txBody>
          <a:bodyPr/>
          <a:lstStyle/>
          <a:p>
            <a:fld id="{95B850CF-438B-4D80-AD13-4633DFB2DF89}" type="slidenum">
              <a:rPr lang="en-US" smtClean="0"/>
              <a:t>2</a:t>
            </a:fld>
            <a:endParaRPr lang="en-US"/>
          </a:p>
        </p:txBody>
      </p:sp>
      <p:sp>
        <p:nvSpPr>
          <p:cNvPr id="2" name="TextBox 1"/>
          <p:cNvSpPr txBox="1"/>
          <p:nvPr/>
        </p:nvSpPr>
        <p:spPr>
          <a:xfrm>
            <a:off x="10298946" y="961122"/>
            <a:ext cx="461665" cy="1995660"/>
          </a:xfrm>
          <a:prstGeom prst="rect">
            <a:avLst/>
          </a:prstGeom>
          <a:noFill/>
        </p:spPr>
        <p:txBody>
          <a:bodyPr vert="vert270" wrap="square" rtlCol="0">
            <a:spAutoFit/>
          </a:bodyPr>
          <a:lstStyle/>
          <a:p>
            <a:r>
              <a:rPr lang="en-US" dirty="0" smtClean="0">
                <a:solidFill>
                  <a:srgbClr val="C00000"/>
                </a:solidFill>
              </a:rPr>
              <a:t>2017 Incomplete</a:t>
            </a:r>
            <a:endParaRPr lang="en-US" dirty="0">
              <a:solidFill>
                <a:srgbClr val="C00000"/>
              </a:solidFill>
            </a:endParaRPr>
          </a:p>
        </p:txBody>
      </p:sp>
    </p:spTree>
    <p:extLst>
      <p:ext uri="{BB962C8B-B14F-4D97-AF65-F5344CB8AC3E}">
        <p14:creationId xmlns:p14="http://schemas.microsoft.com/office/powerpoint/2010/main" val="23353031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Keck Visiting Scholars Program</a:t>
            </a:r>
            <a:endParaRPr lang="en-US" dirty="0"/>
          </a:p>
        </p:txBody>
      </p:sp>
      <p:sp>
        <p:nvSpPr>
          <p:cNvPr id="3" name="Text Placeholder 2"/>
          <p:cNvSpPr>
            <a:spLocks noGrp="1"/>
          </p:cNvSpPr>
          <p:nvPr>
            <p:ph type="body" idx="1"/>
          </p:nvPr>
        </p:nvSpPr>
        <p:spPr>
          <a:xfrm>
            <a:off x="831850" y="4754510"/>
            <a:ext cx="10515600" cy="1500187"/>
          </a:xfrm>
        </p:spPr>
        <p:txBody>
          <a:bodyPr/>
          <a:lstStyle/>
          <a:p>
            <a:r>
              <a:rPr lang="en-US" dirty="0" smtClean="0"/>
              <a:t>Anne Kinney</a:t>
            </a:r>
          </a:p>
        </p:txBody>
      </p:sp>
      <p:sp>
        <p:nvSpPr>
          <p:cNvPr id="4" name="Date Placeholder 3"/>
          <p:cNvSpPr>
            <a:spLocks noGrp="1"/>
          </p:cNvSpPr>
          <p:nvPr>
            <p:ph type="dt" sz="half" idx="10"/>
          </p:nvPr>
        </p:nvSpPr>
        <p:spPr/>
        <p:txBody>
          <a:bodyPr/>
          <a:lstStyle/>
          <a:p>
            <a:r>
              <a:rPr lang="en-US" smtClean="0"/>
              <a:t>January 17, 2018</a:t>
            </a:r>
            <a:endParaRPr lang="en-US"/>
          </a:p>
        </p:txBody>
      </p:sp>
      <p:sp>
        <p:nvSpPr>
          <p:cNvPr id="5" name="Footer Placeholder 4"/>
          <p:cNvSpPr>
            <a:spLocks noGrp="1"/>
          </p:cNvSpPr>
          <p:nvPr>
            <p:ph type="ftr" sz="quarter" idx="11"/>
          </p:nvPr>
        </p:nvSpPr>
        <p:spPr/>
        <p:txBody>
          <a:bodyPr/>
          <a:lstStyle/>
          <a:p>
            <a:r>
              <a:rPr lang="en-US" smtClean="0"/>
              <a:t>Subaru Users' Meeting</a:t>
            </a:r>
            <a:endParaRPr lang="en-US" dirty="0"/>
          </a:p>
        </p:txBody>
      </p:sp>
      <p:sp>
        <p:nvSpPr>
          <p:cNvPr id="6" name="Slide Number Placeholder 5"/>
          <p:cNvSpPr>
            <a:spLocks noGrp="1"/>
          </p:cNvSpPr>
          <p:nvPr>
            <p:ph type="sldNum" sz="quarter" idx="12"/>
          </p:nvPr>
        </p:nvSpPr>
        <p:spPr/>
        <p:txBody>
          <a:bodyPr/>
          <a:lstStyle/>
          <a:p>
            <a:fld id="{95B850CF-438B-4D80-AD13-4633DFB2DF89}" type="slidenum">
              <a:rPr lang="en-US" smtClean="0"/>
              <a:t>20</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5" y="431395"/>
            <a:ext cx="1672971" cy="1487085"/>
          </a:xfrm>
          <a:prstGeom prst="rect">
            <a:avLst/>
          </a:prstGeom>
        </p:spPr>
      </p:pic>
    </p:spTree>
    <p:extLst>
      <p:ext uri="{BB962C8B-B14F-4D97-AF65-F5344CB8AC3E}">
        <p14:creationId xmlns:p14="http://schemas.microsoft.com/office/powerpoint/2010/main" val="38098102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r>
              <a:rPr lang="en-US" b="1" dirty="0" smtClean="0"/>
              <a:t>Keck Visiting Scholars Program</a:t>
            </a:r>
            <a:endParaRPr lang="en-US" b="1" dirty="0"/>
          </a:p>
        </p:txBody>
      </p:sp>
      <p:sp>
        <p:nvSpPr>
          <p:cNvPr id="3" name="Content Placeholder 2"/>
          <p:cNvSpPr>
            <a:spLocks noGrp="1"/>
          </p:cNvSpPr>
          <p:nvPr>
            <p:ph idx="1"/>
          </p:nvPr>
        </p:nvSpPr>
        <p:spPr>
          <a:xfrm>
            <a:off x="493295" y="1275347"/>
            <a:ext cx="11143969" cy="4901616"/>
          </a:xfrm>
        </p:spPr>
        <p:txBody>
          <a:bodyPr>
            <a:normAutofit/>
          </a:bodyPr>
          <a:lstStyle/>
          <a:p>
            <a:r>
              <a:rPr lang="en-US" dirty="0" smtClean="0"/>
              <a:t>Program to bring graduate students and post </a:t>
            </a:r>
            <a:r>
              <a:rPr lang="en-US" dirty="0"/>
              <a:t>d</a:t>
            </a:r>
            <a:r>
              <a:rPr lang="en-US" dirty="0" smtClean="0"/>
              <a:t>octoral </a:t>
            </a:r>
            <a:r>
              <a:rPr lang="en-US" dirty="0"/>
              <a:t>f</a:t>
            </a:r>
            <a:r>
              <a:rPr lang="en-US" dirty="0" smtClean="0"/>
              <a:t>ellows to Keck Observatory from a few weeks to a few months. Had 7 scholars in the first year.</a:t>
            </a:r>
          </a:p>
          <a:p>
            <a:r>
              <a:rPr lang="en-US" dirty="0" smtClean="0"/>
              <a:t>Goal is to provide hands-on exposure to an observatory and instrumentation, to help develop the future leaders in the field.</a:t>
            </a:r>
          </a:p>
          <a:p>
            <a:r>
              <a:rPr lang="en-US" dirty="0"/>
              <a:t>Scholars </a:t>
            </a:r>
            <a:r>
              <a:rPr lang="en-US" dirty="0" smtClean="0"/>
              <a:t>engage </a:t>
            </a:r>
            <a:r>
              <a:rPr lang="en-US" dirty="0"/>
              <a:t>in a project to benefit </a:t>
            </a:r>
            <a:r>
              <a:rPr lang="en-US" dirty="0" smtClean="0"/>
              <a:t>Keck while </a:t>
            </a:r>
            <a:r>
              <a:rPr lang="en-US" dirty="0"/>
              <a:t>honing their </a:t>
            </a:r>
            <a:r>
              <a:rPr lang="en-US" dirty="0" smtClean="0"/>
              <a:t>own skills</a:t>
            </a:r>
            <a:r>
              <a:rPr lang="en-US" dirty="0"/>
              <a:t>.</a:t>
            </a:r>
          </a:p>
          <a:p>
            <a:r>
              <a:rPr lang="en-US" dirty="0" smtClean="0"/>
              <a:t>Visiting Scholars are assigned a Keck mentor to ensure their time at the observatory is productive.</a:t>
            </a:r>
          </a:p>
          <a:p>
            <a:r>
              <a:rPr lang="en-US" dirty="0" smtClean="0"/>
              <a:t>Program funds travel and living expenses (no stipend).  Costs are covered by grants from donors.</a:t>
            </a:r>
          </a:p>
          <a:p>
            <a:endParaRPr lang="en-US" dirty="0" smtClean="0"/>
          </a:p>
        </p:txBody>
      </p:sp>
      <p:sp>
        <p:nvSpPr>
          <p:cNvPr id="4" name="Date Placeholder 3"/>
          <p:cNvSpPr>
            <a:spLocks noGrp="1"/>
          </p:cNvSpPr>
          <p:nvPr>
            <p:ph type="dt" sz="half" idx="10"/>
          </p:nvPr>
        </p:nvSpPr>
        <p:spPr/>
        <p:txBody>
          <a:bodyPr/>
          <a:lstStyle/>
          <a:p>
            <a:r>
              <a:rPr lang="en-US" smtClean="0"/>
              <a:t>January 17, 2018</a:t>
            </a:r>
            <a:endParaRPr lang="en-US" dirty="0"/>
          </a:p>
        </p:txBody>
      </p:sp>
      <p:sp>
        <p:nvSpPr>
          <p:cNvPr id="5" name="Footer Placeholder 4"/>
          <p:cNvSpPr>
            <a:spLocks noGrp="1"/>
          </p:cNvSpPr>
          <p:nvPr>
            <p:ph type="ftr" sz="quarter" idx="11"/>
          </p:nvPr>
        </p:nvSpPr>
        <p:spPr/>
        <p:txBody>
          <a:bodyPr/>
          <a:lstStyle/>
          <a:p>
            <a:r>
              <a:rPr lang="en-US" smtClean="0"/>
              <a:t>Subaru Users' Meeting</a:t>
            </a:r>
            <a:endParaRPr lang="en-US" dirty="0"/>
          </a:p>
        </p:txBody>
      </p:sp>
      <p:sp>
        <p:nvSpPr>
          <p:cNvPr id="6" name="Slide Number Placeholder 5"/>
          <p:cNvSpPr>
            <a:spLocks noGrp="1"/>
          </p:cNvSpPr>
          <p:nvPr>
            <p:ph type="sldNum" sz="quarter" idx="12"/>
          </p:nvPr>
        </p:nvSpPr>
        <p:spPr/>
        <p:txBody>
          <a:bodyPr/>
          <a:lstStyle/>
          <a:p>
            <a:fld id="{E1066E4D-2CE3-4775-B8EC-E5D287D78589}" type="slidenum">
              <a:rPr lang="en-US" smtClean="0"/>
              <a:t>21</a:t>
            </a:fld>
            <a:endParaRPr lang="en-US"/>
          </a:p>
        </p:txBody>
      </p:sp>
    </p:spTree>
    <p:extLst>
      <p:ext uri="{BB962C8B-B14F-4D97-AF65-F5344CB8AC3E}">
        <p14:creationId xmlns:p14="http://schemas.microsoft.com/office/powerpoint/2010/main" val="6752355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0"/>
            <a:ext cx="4602731" cy="1443789"/>
          </a:xfrm>
        </p:spPr>
        <p:txBody>
          <a:bodyPr>
            <a:noAutofit/>
          </a:bodyPr>
          <a:lstStyle/>
          <a:p>
            <a:pPr algn="ctr"/>
            <a:r>
              <a:rPr lang="en-US" sz="2800" b="1" dirty="0" smtClean="0"/>
              <a:t>Massive Storm on Neptune</a:t>
            </a:r>
            <a:br>
              <a:rPr lang="en-US" sz="2800" b="1" dirty="0" smtClean="0"/>
            </a:br>
            <a:r>
              <a:rPr lang="en-US" sz="2400" b="1" dirty="0" smtClean="0"/>
              <a:t>N. </a:t>
            </a:r>
            <a:r>
              <a:rPr lang="en-US" sz="2400" b="1" dirty="0" err="1" smtClean="0"/>
              <a:t>Molter</a:t>
            </a:r>
            <a:r>
              <a:rPr lang="en-US" sz="2400" b="1" dirty="0" smtClean="0"/>
              <a:t>, I. De Pater, (UCB), </a:t>
            </a:r>
            <a:br>
              <a:rPr lang="en-US" sz="2400" b="1" dirty="0" smtClean="0"/>
            </a:br>
            <a:r>
              <a:rPr lang="en-US" sz="2400" b="1" dirty="0" smtClean="0"/>
              <a:t>C. Alvarez (WMKO)</a:t>
            </a:r>
            <a:endParaRPr lang="en-US" sz="2400" b="1" dirty="0"/>
          </a:p>
        </p:txBody>
      </p:sp>
      <p:pic>
        <p:nvPicPr>
          <p:cNvPr id="8" name="Content Placeholder 7"/>
          <p:cNvPicPr>
            <a:picLocks noGrp="1" noChangeAspect="1"/>
          </p:cNvPicPr>
          <p:nvPr>
            <p:ph idx="1"/>
          </p:nvPr>
        </p:nvPicPr>
        <p:blipFill>
          <a:blip r:embed="rId3"/>
          <a:stretch>
            <a:fillRect/>
          </a:stretch>
        </p:blipFill>
        <p:spPr>
          <a:xfrm>
            <a:off x="4940300" y="617263"/>
            <a:ext cx="6925193" cy="5643173"/>
          </a:xfrm>
          <a:prstGeom prst="rect">
            <a:avLst/>
          </a:prstGeom>
        </p:spPr>
      </p:pic>
      <p:sp>
        <p:nvSpPr>
          <p:cNvPr id="5" name="Date Placeholder 4"/>
          <p:cNvSpPr>
            <a:spLocks noGrp="1"/>
          </p:cNvSpPr>
          <p:nvPr>
            <p:ph type="dt" sz="half" idx="10"/>
          </p:nvPr>
        </p:nvSpPr>
        <p:spPr/>
        <p:txBody>
          <a:bodyPr/>
          <a:lstStyle/>
          <a:p>
            <a:r>
              <a:rPr lang="en-US" smtClean="0"/>
              <a:t>January 17, 2018</a:t>
            </a:r>
            <a:endParaRPr lang="en-US"/>
          </a:p>
        </p:txBody>
      </p:sp>
      <p:sp>
        <p:nvSpPr>
          <p:cNvPr id="6" name="Footer Placeholder 5"/>
          <p:cNvSpPr>
            <a:spLocks noGrp="1"/>
          </p:cNvSpPr>
          <p:nvPr>
            <p:ph type="ftr" sz="quarter" idx="11"/>
          </p:nvPr>
        </p:nvSpPr>
        <p:spPr/>
        <p:txBody>
          <a:bodyPr/>
          <a:lstStyle/>
          <a:p>
            <a:r>
              <a:rPr lang="en-US" smtClean="0"/>
              <a:t>Subaru Users' Meeting</a:t>
            </a:r>
            <a:endParaRPr lang="en-US"/>
          </a:p>
        </p:txBody>
      </p:sp>
      <p:sp>
        <p:nvSpPr>
          <p:cNvPr id="7" name="Slide Number Placeholder 6"/>
          <p:cNvSpPr>
            <a:spLocks noGrp="1"/>
          </p:cNvSpPr>
          <p:nvPr>
            <p:ph type="sldNum" sz="quarter" idx="12"/>
          </p:nvPr>
        </p:nvSpPr>
        <p:spPr/>
        <p:txBody>
          <a:bodyPr/>
          <a:lstStyle/>
          <a:p>
            <a:fld id="{2C7A35BE-8490-4678-9565-EDF5301FFFD7}" type="slidenum">
              <a:rPr lang="en-US" smtClean="0"/>
              <a:t>22</a:t>
            </a:fld>
            <a:endParaRPr lang="en-US"/>
          </a:p>
        </p:txBody>
      </p:sp>
      <p:sp>
        <p:nvSpPr>
          <p:cNvPr id="9" name="Content Placeholder 2"/>
          <p:cNvSpPr txBox="1">
            <a:spLocks/>
          </p:cNvSpPr>
          <p:nvPr/>
        </p:nvSpPr>
        <p:spPr>
          <a:xfrm>
            <a:off x="79248" y="1635617"/>
            <a:ext cx="4861052" cy="475248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285750" indent="-285750">
              <a:buFont typeface="Arial" charset="0"/>
              <a:buChar char="•"/>
            </a:pPr>
            <a:r>
              <a:rPr lang="en-US" dirty="0"/>
              <a:t>Outcome of Keck Scholar Ned </a:t>
            </a:r>
            <a:r>
              <a:rPr lang="en-US" dirty="0" err="1"/>
              <a:t>Molter’s</a:t>
            </a:r>
            <a:r>
              <a:rPr lang="en-US" dirty="0"/>
              <a:t> work at the observatory</a:t>
            </a:r>
          </a:p>
          <a:p>
            <a:pPr marL="285750" indent="-285750">
              <a:buFont typeface="Arial" charset="0"/>
              <a:buChar char="•"/>
            </a:pPr>
            <a:r>
              <a:rPr lang="en-US" dirty="0" smtClean="0"/>
              <a:t>Detected an extremely large storm on Neptune</a:t>
            </a:r>
          </a:p>
          <a:p>
            <a:pPr marL="742950" lvl="1" indent="-285750">
              <a:buFont typeface="Arial" charset="0"/>
              <a:buChar char="•"/>
            </a:pPr>
            <a:r>
              <a:rPr lang="en-US" dirty="0" smtClean="0"/>
              <a:t>~9000 km diameter storm </a:t>
            </a:r>
          </a:p>
          <a:p>
            <a:pPr marL="742950" lvl="1" indent="-285750">
              <a:buFont typeface="Arial" charset="0"/>
              <a:buChar char="•"/>
            </a:pPr>
            <a:r>
              <a:rPr lang="en-US" dirty="0" smtClean="0"/>
              <a:t>Brightness varies irregularly with time</a:t>
            </a:r>
          </a:p>
          <a:p>
            <a:pPr marL="742950" lvl="1" indent="-285750">
              <a:buFont typeface="Arial" charset="0"/>
              <a:buChar char="•"/>
            </a:pPr>
            <a:r>
              <a:rPr lang="en-US" dirty="0" smtClean="0"/>
              <a:t>Storm located at the equator where storms have never been detected before</a:t>
            </a:r>
          </a:p>
          <a:p>
            <a:pPr marL="285750" indent="-285750">
              <a:buFont typeface="Arial" charset="0"/>
              <a:buChar char="•"/>
            </a:pPr>
            <a:r>
              <a:rPr lang="en-US" dirty="0" smtClean="0"/>
              <a:t>Example </a:t>
            </a:r>
            <a:r>
              <a:rPr lang="en-US" dirty="0"/>
              <a:t>of </a:t>
            </a:r>
            <a:r>
              <a:rPr lang="en-US" dirty="0" smtClean="0"/>
              <a:t>how new </a:t>
            </a:r>
            <a:r>
              <a:rPr lang="en-US" dirty="0"/>
              <a:t>pilot program for twilight </a:t>
            </a:r>
            <a:r>
              <a:rPr lang="en-US" dirty="0" smtClean="0"/>
              <a:t>observing can yield scientifically valuable results</a:t>
            </a:r>
            <a:endParaRPr lang="en-US" dirty="0"/>
          </a:p>
          <a:p>
            <a:pPr marL="285750" indent="-285750">
              <a:buFont typeface="Arial" charset="0"/>
              <a:buChar char="•"/>
            </a:pPr>
            <a:endParaRPr lang="en-US" dirty="0" smtClean="0"/>
          </a:p>
          <a:p>
            <a:pPr marL="742950" lvl="1" indent="-285750">
              <a:buFont typeface="Arial" charset="0"/>
              <a:buChar char="•"/>
            </a:pPr>
            <a:endParaRPr lang="en-US" dirty="0" smtClean="0"/>
          </a:p>
          <a:p>
            <a:pPr marL="742950" lvl="1" indent="-285750">
              <a:buFont typeface="Arial" charset="0"/>
              <a:buChar char="•"/>
            </a:pPr>
            <a:endParaRPr lang="en-US" dirty="0" smtClean="0"/>
          </a:p>
          <a:p>
            <a:pPr marL="742950" lvl="1" indent="-285750">
              <a:buFont typeface="Arial" charset="0"/>
              <a:buChar char="•"/>
            </a:pPr>
            <a:endParaRPr lang="en-US" dirty="0" smtClean="0"/>
          </a:p>
          <a:p>
            <a:pPr marL="285750" indent="-285750">
              <a:buFont typeface="Arial" charset="0"/>
              <a:buChar char="•"/>
            </a:pPr>
            <a:endParaRPr lang="en-US" dirty="0" smtClean="0"/>
          </a:p>
          <a:p>
            <a:pPr marL="285750" indent="-285750">
              <a:buFont typeface="Arial" charset="0"/>
              <a:buChar char="•"/>
            </a:pPr>
            <a:endParaRPr lang="en-US" dirty="0" smtClean="0"/>
          </a:p>
          <a:p>
            <a:pPr marL="285750" indent="-285750">
              <a:buFont typeface="Arial" charset="0"/>
              <a:buChar char="•"/>
            </a:pPr>
            <a:endParaRPr lang="en-US" dirty="0"/>
          </a:p>
          <a:p>
            <a:endParaRPr lang="en-US" dirty="0" smtClean="0"/>
          </a:p>
        </p:txBody>
      </p:sp>
    </p:spTree>
    <p:extLst>
      <p:ext uri="{BB962C8B-B14F-4D97-AF65-F5344CB8AC3E}">
        <p14:creationId xmlns:p14="http://schemas.microsoft.com/office/powerpoint/2010/main" val="17536311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Matters</a:t>
            </a:r>
            <a:endParaRPr lang="en-US" dirty="0"/>
          </a:p>
        </p:txBody>
      </p:sp>
      <p:sp>
        <p:nvSpPr>
          <p:cNvPr id="3" name="Text Placeholder 2"/>
          <p:cNvSpPr>
            <a:spLocks noGrp="1"/>
          </p:cNvSpPr>
          <p:nvPr>
            <p:ph type="body" idx="1"/>
          </p:nvPr>
        </p:nvSpPr>
        <p:spPr>
          <a:xfrm>
            <a:off x="831850" y="4754510"/>
            <a:ext cx="10515600" cy="1500187"/>
          </a:xfrm>
        </p:spPr>
        <p:txBody>
          <a:bodyPr/>
          <a:lstStyle/>
          <a:p>
            <a:r>
              <a:rPr lang="en-US" dirty="0" smtClean="0"/>
              <a:t>Hilton Lewis</a:t>
            </a:r>
          </a:p>
        </p:txBody>
      </p:sp>
      <p:sp>
        <p:nvSpPr>
          <p:cNvPr id="4" name="Date Placeholder 3"/>
          <p:cNvSpPr>
            <a:spLocks noGrp="1"/>
          </p:cNvSpPr>
          <p:nvPr>
            <p:ph type="dt" sz="half" idx="10"/>
          </p:nvPr>
        </p:nvSpPr>
        <p:spPr/>
        <p:txBody>
          <a:bodyPr/>
          <a:lstStyle/>
          <a:p>
            <a:r>
              <a:rPr lang="en-US" smtClean="0"/>
              <a:t>January 17, 2018</a:t>
            </a:r>
            <a:endParaRPr lang="en-US"/>
          </a:p>
        </p:txBody>
      </p:sp>
      <p:sp>
        <p:nvSpPr>
          <p:cNvPr id="5" name="Footer Placeholder 4"/>
          <p:cNvSpPr>
            <a:spLocks noGrp="1"/>
          </p:cNvSpPr>
          <p:nvPr>
            <p:ph type="ftr" sz="quarter" idx="11"/>
          </p:nvPr>
        </p:nvSpPr>
        <p:spPr/>
        <p:txBody>
          <a:bodyPr/>
          <a:lstStyle/>
          <a:p>
            <a:r>
              <a:rPr lang="en-US" smtClean="0"/>
              <a:t>Subaru Users' Meeting</a:t>
            </a:r>
            <a:endParaRPr lang="en-US" dirty="0"/>
          </a:p>
        </p:txBody>
      </p:sp>
      <p:sp>
        <p:nvSpPr>
          <p:cNvPr id="6" name="Slide Number Placeholder 5"/>
          <p:cNvSpPr>
            <a:spLocks noGrp="1"/>
          </p:cNvSpPr>
          <p:nvPr>
            <p:ph type="sldNum" sz="quarter" idx="12"/>
          </p:nvPr>
        </p:nvSpPr>
        <p:spPr/>
        <p:txBody>
          <a:bodyPr/>
          <a:lstStyle/>
          <a:p>
            <a:fld id="{95B850CF-438B-4D80-AD13-4633DFB2DF89}" type="slidenum">
              <a:rPr lang="en-US" smtClean="0"/>
              <a:t>23</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5" y="431395"/>
            <a:ext cx="1672971" cy="1487085"/>
          </a:xfrm>
          <a:prstGeom prst="rect">
            <a:avLst/>
          </a:prstGeom>
        </p:spPr>
      </p:pic>
    </p:spTree>
    <p:extLst>
      <p:ext uri="{BB962C8B-B14F-4D97-AF65-F5344CB8AC3E}">
        <p14:creationId xmlns:p14="http://schemas.microsoft.com/office/powerpoint/2010/main" val="3058801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91986"/>
          </a:xfrm>
        </p:spPr>
        <p:txBody>
          <a:bodyPr/>
          <a:lstStyle/>
          <a:p>
            <a:r>
              <a:rPr lang="en-US" dirty="0" smtClean="0"/>
              <a:t>Staff Matters</a:t>
            </a:r>
            <a:endParaRPr lang="en-US" dirty="0"/>
          </a:p>
        </p:txBody>
      </p:sp>
      <p:sp>
        <p:nvSpPr>
          <p:cNvPr id="3" name="Content Placeholder 2"/>
          <p:cNvSpPr>
            <a:spLocks noGrp="1"/>
          </p:cNvSpPr>
          <p:nvPr>
            <p:ph idx="1"/>
          </p:nvPr>
        </p:nvSpPr>
        <p:spPr>
          <a:xfrm>
            <a:off x="838200" y="1077686"/>
            <a:ext cx="10515600" cy="5451691"/>
          </a:xfrm>
        </p:spPr>
        <p:txBody>
          <a:bodyPr>
            <a:normAutofit fontScale="92500" lnSpcReduction="10000"/>
          </a:bodyPr>
          <a:lstStyle/>
          <a:p>
            <a:r>
              <a:rPr lang="en-US" dirty="0" smtClean="0"/>
              <a:t>Major management activity is dealing with succession planning.</a:t>
            </a:r>
          </a:p>
          <a:p>
            <a:pPr lvl="1"/>
            <a:r>
              <a:rPr lang="en-US" dirty="0" smtClean="0"/>
              <a:t>A significant fraction of our senior staff will retire in the next 5-10 years</a:t>
            </a:r>
          </a:p>
          <a:p>
            <a:pPr lvl="1"/>
            <a:r>
              <a:rPr lang="en-US" dirty="0" smtClean="0"/>
              <a:t>Are budgeting additional funds so that we can hire to overlap with senior staff</a:t>
            </a:r>
          </a:p>
          <a:p>
            <a:pPr lvl="1"/>
            <a:r>
              <a:rPr lang="en-US" dirty="0" smtClean="0"/>
              <a:t>Are starting training programs later this year to develop internal candidates</a:t>
            </a:r>
          </a:p>
          <a:p>
            <a:pPr lvl="1"/>
            <a:endParaRPr lang="en-US" dirty="0" smtClean="0"/>
          </a:p>
          <a:p>
            <a:r>
              <a:rPr lang="en-US" dirty="0" smtClean="0"/>
              <a:t>Hiring a new chief scientist (Dr. Kinney now heads the Math and Physical Sciences Division at NSF)</a:t>
            </a:r>
          </a:p>
          <a:p>
            <a:endParaRPr lang="en-US" dirty="0" smtClean="0"/>
          </a:p>
          <a:p>
            <a:r>
              <a:rPr lang="en-US" dirty="0" smtClean="0"/>
              <a:t>A new AO Operations Scientist position has been created to bring more focus and expertise to diagnosing AO issues and optimizing the AO systems for observing. Difficult to fill this position with the write operations skills</a:t>
            </a:r>
          </a:p>
          <a:p>
            <a:endParaRPr lang="en-US" dirty="0"/>
          </a:p>
          <a:p>
            <a:r>
              <a:rPr lang="en-US" dirty="0" smtClean="0"/>
              <a:t>Have hired a senior systems engineer to train more junior staff, following the steady loss of expertise in this area over the past decade</a:t>
            </a:r>
          </a:p>
        </p:txBody>
      </p:sp>
      <p:sp>
        <p:nvSpPr>
          <p:cNvPr id="4" name="Date Placeholder 3"/>
          <p:cNvSpPr>
            <a:spLocks noGrp="1"/>
          </p:cNvSpPr>
          <p:nvPr>
            <p:ph type="dt" sz="half" idx="10"/>
          </p:nvPr>
        </p:nvSpPr>
        <p:spPr/>
        <p:txBody>
          <a:bodyPr/>
          <a:lstStyle/>
          <a:p>
            <a:r>
              <a:rPr lang="en-US" smtClean="0"/>
              <a:t>January 17, 2018</a:t>
            </a:r>
            <a:endParaRPr lang="en-US" dirty="0"/>
          </a:p>
        </p:txBody>
      </p:sp>
      <p:sp>
        <p:nvSpPr>
          <p:cNvPr id="5" name="Footer Placeholder 4"/>
          <p:cNvSpPr>
            <a:spLocks noGrp="1"/>
          </p:cNvSpPr>
          <p:nvPr>
            <p:ph type="ftr" sz="quarter" idx="11"/>
          </p:nvPr>
        </p:nvSpPr>
        <p:spPr/>
        <p:txBody>
          <a:bodyPr/>
          <a:lstStyle/>
          <a:p>
            <a:r>
              <a:rPr lang="en-US" smtClean="0"/>
              <a:t>Subaru Users' Meeting</a:t>
            </a:r>
            <a:endParaRPr lang="en-US" dirty="0"/>
          </a:p>
        </p:txBody>
      </p:sp>
      <p:sp>
        <p:nvSpPr>
          <p:cNvPr id="6" name="Slide Number Placeholder 5"/>
          <p:cNvSpPr>
            <a:spLocks noGrp="1"/>
          </p:cNvSpPr>
          <p:nvPr>
            <p:ph type="sldNum" sz="quarter" idx="12"/>
          </p:nvPr>
        </p:nvSpPr>
        <p:spPr/>
        <p:txBody>
          <a:bodyPr/>
          <a:lstStyle/>
          <a:p>
            <a:fld id="{E1066E4D-2CE3-4775-B8EC-E5D287D78589}" type="slidenum">
              <a:rPr lang="en-US" smtClean="0"/>
              <a:t>24</a:t>
            </a:fld>
            <a:endParaRPr lang="en-US"/>
          </a:p>
        </p:txBody>
      </p:sp>
    </p:spTree>
    <p:extLst>
      <p:ext uri="{BB962C8B-B14F-4D97-AF65-F5344CB8AC3E}">
        <p14:creationId xmlns:p14="http://schemas.microsoft.com/office/powerpoint/2010/main" val="40000257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half" idx="2"/>
          </p:nvPr>
        </p:nvSpPr>
        <p:spPr>
          <a:xfrm>
            <a:off x="133121" y="-46420"/>
            <a:ext cx="7244899" cy="3977089"/>
          </a:xfrm>
        </p:spPr>
        <p:txBody>
          <a:bodyPr>
            <a:normAutofit lnSpcReduction="10000"/>
          </a:bodyPr>
          <a:lstStyle/>
          <a:p>
            <a:pPr marL="342900" indent="-342900">
              <a:buFont typeface="Arial" panose="020B0604020202020204" pitchFamily="34" charset="0"/>
              <a:buChar char="•"/>
            </a:pPr>
            <a:endParaRPr lang="en-US" sz="2000" dirty="0" smtClean="0"/>
          </a:p>
          <a:p>
            <a:pPr algn="ctr"/>
            <a:r>
              <a:rPr lang="en-US" sz="2000" b="1" dirty="0" smtClean="0"/>
              <a:t>OPEN HOUSE HIGHLIGHTS</a:t>
            </a:r>
            <a:endParaRPr lang="en-US" sz="2000" b="1" dirty="0"/>
          </a:p>
          <a:p>
            <a:pPr marL="342900" indent="-342900">
              <a:buFont typeface="Arial" panose="020B0604020202020204" pitchFamily="34" charset="0"/>
              <a:buChar char="•"/>
            </a:pPr>
            <a:r>
              <a:rPr lang="en-US" sz="2000" dirty="0" smtClean="0"/>
              <a:t>1,132 Attendees </a:t>
            </a:r>
          </a:p>
          <a:p>
            <a:pPr marL="342900" indent="-342900">
              <a:buFont typeface="Arial" panose="020B0604020202020204" pitchFamily="34" charset="0"/>
              <a:buChar char="•"/>
            </a:pPr>
            <a:r>
              <a:rPr lang="en-US" sz="2000" dirty="0" smtClean="0"/>
              <a:t>26 Staffed Exhibits and Activities </a:t>
            </a:r>
          </a:p>
          <a:p>
            <a:pPr marL="342900" indent="-342900">
              <a:buFont typeface="Arial" panose="020B0604020202020204" pitchFamily="34" charset="0"/>
              <a:buChar char="•"/>
            </a:pPr>
            <a:r>
              <a:rPr lang="en-US" sz="2000" dirty="0" smtClean="0"/>
              <a:t>49 Student Volunteers from 4 local schools and UH</a:t>
            </a:r>
          </a:p>
          <a:p>
            <a:pPr marL="342900" indent="-342900">
              <a:buFont typeface="Arial" panose="020B0604020202020204" pitchFamily="34" charset="0"/>
              <a:buChar char="•"/>
            </a:pPr>
            <a:r>
              <a:rPr lang="en-US" sz="2000" dirty="0"/>
              <a:t>5</a:t>
            </a:r>
            <a:r>
              <a:rPr lang="en-US" sz="2000" dirty="0" smtClean="0"/>
              <a:t> Observers volunteered including Drs. Chas Beichman &amp; Raja </a:t>
            </a:r>
            <a:r>
              <a:rPr lang="en-US" sz="2000" dirty="0" err="1" smtClean="0"/>
              <a:t>Guhathakurta</a:t>
            </a:r>
            <a:endParaRPr lang="en-US" sz="2000" dirty="0" smtClean="0"/>
          </a:p>
          <a:p>
            <a:pPr marL="342900" indent="-342900">
              <a:buFont typeface="Arial" panose="020B0604020202020204" pitchFamily="34" charset="0"/>
              <a:buChar char="•"/>
            </a:pPr>
            <a:r>
              <a:rPr lang="en-US" sz="2000" dirty="0" smtClean="0"/>
              <a:t>2 Staff Talks &amp; 2 Student Talks: Akamai Intern &amp; Keck Scholar</a:t>
            </a:r>
          </a:p>
          <a:p>
            <a:pPr marL="342900" indent="-342900">
              <a:buFont typeface="Arial" panose="020B0604020202020204" pitchFamily="34" charset="0"/>
              <a:buChar char="•"/>
            </a:pPr>
            <a:r>
              <a:rPr lang="en-US" sz="2000" dirty="0" smtClean="0"/>
              <a:t>Media coverage on local television news stations, radio and print</a:t>
            </a:r>
          </a:p>
          <a:p>
            <a:pPr marL="342900" indent="-342900">
              <a:buFont typeface="Arial" panose="020B0604020202020204" pitchFamily="34" charset="0"/>
              <a:buChar char="•"/>
            </a:pPr>
            <a:r>
              <a:rPr lang="en-US" sz="2000" dirty="0">
                <a:hlinkClick r:id="rId2"/>
              </a:rPr>
              <a:t>http://</a:t>
            </a:r>
            <a:r>
              <a:rPr lang="en-US" sz="2000" dirty="0" smtClean="0">
                <a:hlinkClick r:id="rId2"/>
              </a:rPr>
              <a:t>www.keckobservatory.org/recent/entry/keck_observatory_open_house_2017</a:t>
            </a:r>
            <a:endParaRPr lang="en-US" sz="2000" dirty="0" smtClean="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2000" dirty="0"/>
          </a:p>
        </p:txBody>
      </p:sp>
      <p:sp>
        <p:nvSpPr>
          <p:cNvPr id="3" name="Date Placeholder 2"/>
          <p:cNvSpPr>
            <a:spLocks noGrp="1"/>
          </p:cNvSpPr>
          <p:nvPr>
            <p:ph type="dt" sz="half" idx="10"/>
          </p:nvPr>
        </p:nvSpPr>
        <p:spPr/>
        <p:txBody>
          <a:bodyPr/>
          <a:lstStyle/>
          <a:p>
            <a:r>
              <a:rPr lang="en-US" smtClean="0"/>
              <a:t>January 17, 2018</a:t>
            </a:r>
            <a:endParaRPr lang="en-US"/>
          </a:p>
        </p:txBody>
      </p:sp>
      <p:sp>
        <p:nvSpPr>
          <p:cNvPr id="4" name="Footer Placeholder 3"/>
          <p:cNvSpPr>
            <a:spLocks noGrp="1"/>
          </p:cNvSpPr>
          <p:nvPr>
            <p:ph type="ftr" sz="quarter" idx="11"/>
          </p:nvPr>
        </p:nvSpPr>
        <p:spPr/>
        <p:txBody>
          <a:bodyPr/>
          <a:lstStyle/>
          <a:p>
            <a:r>
              <a:rPr lang="en-US" smtClean="0"/>
              <a:t>Subaru Users' Meeting</a:t>
            </a:r>
            <a:endParaRPr lang="en-US" dirty="0"/>
          </a:p>
        </p:txBody>
      </p:sp>
      <p:sp>
        <p:nvSpPr>
          <p:cNvPr id="5" name="Slide Number Placeholder 4"/>
          <p:cNvSpPr>
            <a:spLocks noGrp="1"/>
          </p:cNvSpPr>
          <p:nvPr>
            <p:ph type="sldNum" sz="quarter" idx="12"/>
          </p:nvPr>
        </p:nvSpPr>
        <p:spPr/>
        <p:txBody>
          <a:bodyPr/>
          <a:lstStyle/>
          <a:p>
            <a:fld id="{95B850CF-438B-4D80-AD13-4633DFB2DF89}" type="slidenum">
              <a:rPr lang="en-US" smtClean="0"/>
              <a:t>25</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1371" y="63736"/>
            <a:ext cx="4187853" cy="2787370"/>
          </a:xfrm>
          <a:prstGeom prst="rect">
            <a:avLst/>
          </a:prstGeom>
          <a:ln>
            <a:noFill/>
          </a:ln>
          <a:effectLst>
            <a:softEdge rad="1125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5041" y="2923011"/>
            <a:ext cx="3520293" cy="2343052"/>
          </a:xfrm>
          <a:prstGeom prst="rect">
            <a:avLst/>
          </a:prstGeom>
          <a:ln>
            <a:noFill/>
          </a:ln>
          <a:effectLst>
            <a:softEdge rad="11250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09" y="3718282"/>
            <a:ext cx="4148140" cy="2760937"/>
          </a:xfrm>
          <a:prstGeom prst="rect">
            <a:avLst/>
          </a:prstGeom>
          <a:ln>
            <a:noFill/>
          </a:ln>
          <a:effectLst>
            <a:softEdge rad="112500"/>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9564" y="3745242"/>
            <a:ext cx="4104975" cy="2733977"/>
          </a:xfrm>
          <a:prstGeom prst="rect">
            <a:avLst/>
          </a:prstGeom>
          <a:ln>
            <a:noFill/>
          </a:ln>
          <a:effectLst>
            <a:softEdge rad="112500"/>
          </a:effec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6928" y="4983407"/>
            <a:ext cx="2342296" cy="1756722"/>
          </a:xfrm>
          <a:prstGeom prst="rect">
            <a:avLst/>
          </a:prstGeom>
          <a:ln>
            <a:noFill/>
          </a:ln>
          <a:effectLst>
            <a:softEdge rad="112500"/>
          </a:effectLst>
        </p:spPr>
      </p:pic>
    </p:spTree>
    <p:extLst>
      <p:ext uri="{BB962C8B-B14F-4D97-AF65-F5344CB8AC3E}">
        <p14:creationId xmlns:p14="http://schemas.microsoft.com/office/powerpoint/2010/main" val="11862719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January 17, 2018</a:t>
            </a:r>
            <a:endParaRPr lang="en-US"/>
          </a:p>
        </p:txBody>
      </p:sp>
      <p:sp>
        <p:nvSpPr>
          <p:cNvPr id="5" name="Footer Placeholder 4"/>
          <p:cNvSpPr>
            <a:spLocks noGrp="1"/>
          </p:cNvSpPr>
          <p:nvPr>
            <p:ph type="ftr" sz="quarter" idx="11"/>
          </p:nvPr>
        </p:nvSpPr>
        <p:spPr/>
        <p:txBody>
          <a:bodyPr/>
          <a:lstStyle/>
          <a:p>
            <a:r>
              <a:rPr lang="en-US" smtClean="0"/>
              <a:t>Subaru Users' Meeting</a:t>
            </a:r>
            <a:endParaRPr lang="en-US"/>
          </a:p>
        </p:txBody>
      </p:sp>
      <p:sp>
        <p:nvSpPr>
          <p:cNvPr id="6" name="Slide Number Placeholder 5"/>
          <p:cNvSpPr>
            <a:spLocks noGrp="1"/>
          </p:cNvSpPr>
          <p:nvPr>
            <p:ph type="sldNum" sz="quarter" idx="12"/>
          </p:nvPr>
        </p:nvSpPr>
        <p:spPr>
          <a:xfrm>
            <a:off x="9315679" y="6466072"/>
            <a:ext cx="2743200" cy="365125"/>
          </a:xfrm>
        </p:spPr>
        <p:txBody>
          <a:bodyPr/>
          <a:lstStyle/>
          <a:p>
            <a:fld id="{95B850CF-438B-4D80-AD13-4633DFB2DF89}" type="slidenum">
              <a:rPr lang="en-US" smtClean="0"/>
              <a:t>26</a:t>
            </a:fld>
            <a:endParaRPr lang="en-US"/>
          </a:p>
        </p:txBody>
      </p:sp>
      <p:pic>
        <p:nvPicPr>
          <p:cNvPr id="7" name="Content Placeholder 6"/>
          <p:cNvPicPr>
            <a:picLocks noGrp="1" noChangeAspect="1"/>
          </p:cNvPicPr>
          <p:nvPr>
            <p:ph idx="4294967295"/>
          </p:nvPr>
        </p:nvPicPr>
        <p:blipFill>
          <a:blip r:embed="rId3"/>
          <a:stretch>
            <a:fillRect/>
          </a:stretch>
        </p:blipFill>
        <p:spPr>
          <a:xfrm>
            <a:off x="344408" y="11019"/>
            <a:ext cx="6189786" cy="6189785"/>
          </a:xfrm>
          <a:prstGeom prst="rect">
            <a:avLst/>
          </a:prstGeom>
        </p:spPr>
      </p:pic>
      <p:pic>
        <p:nvPicPr>
          <p:cNvPr id="8" name="Picture 7"/>
          <p:cNvPicPr>
            <a:picLocks noChangeAspect="1"/>
          </p:cNvPicPr>
          <p:nvPr/>
        </p:nvPicPr>
        <p:blipFill rotWithShape="1">
          <a:blip r:embed="rId4"/>
          <a:srcRect l="50881" t="1643" r="1302" b="8280"/>
          <a:stretch/>
        </p:blipFill>
        <p:spPr>
          <a:xfrm>
            <a:off x="6801484" y="23119"/>
            <a:ext cx="5085718" cy="6177685"/>
          </a:xfrm>
          <a:prstGeom prst="rect">
            <a:avLst/>
          </a:prstGeom>
        </p:spPr>
      </p:pic>
      <p:sp>
        <p:nvSpPr>
          <p:cNvPr id="2" name="Rectangle 1"/>
          <p:cNvSpPr/>
          <p:nvPr/>
        </p:nvSpPr>
        <p:spPr>
          <a:xfrm>
            <a:off x="1366200" y="6127164"/>
            <a:ext cx="10238014" cy="584775"/>
          </a:xfrm>
          <a:prstGeom prst="rect">
            <a:avLst/>
          </a:prstGeom>
        </p:spPr>
        <p:txBody>
          <a:bodyPr wrap="square">
            <a:spAutoFit/>
          </a:bodyPr>
          <a:lstStyle/>
          <a:p>
            <a:r>
              <a:rPr lang="en-US" sz="3200" b="1" dirty="0">
                <a:solidFill>
                  <a:srgbClr val="FFC000"/>
                </a:solidFill>
              </a:rPr>
              <a:t>http://</a:t>
            </a:r>
            <a:r>
              <a:rPr lang="en-US" sz="3200" b="1" dirty="0" err="1">
                <a:solidFill>
                  <a:srgbClr val="FFC000"/>
                </a:solidFill>
              </a:rPr>
              <a:t>www.keckobservatory.org</a:t>
            </a:r>
            <a:r>
              <a:rPr lang="en-US" sz="3200" b="1" dirty="0">
                <a:solidFill>
                  <a:srgbClr val="FFC000"/>
                </a:solidFill>
              </a:rPr>
              <a:t>/recent/entry/</a:t>
            </a:r>
            <a:r>
              <a:rPr lang="en-US" sz="3200" b="1" dirty="0" err="1">
                <a:solidFill>
                  <a:srgbClr val="FFC000"/>
                </a:solidFill>
              </a:rPr>
              <a:t>kipthorne</a:t>
            </a:r>
            <a:endParaRPr lang="en-US" sz="3200" b="1" dirty="0">
              <a:solidFill>
                <a:srgbClr val="FFC000"/>
              </a:solidFill>
            </a:endParaRPr>
          </a:p>
        </p:txBody>
      </p:sp>
    </p:spTree>
    <p:extLst>
      <p:ext uri="{BB962C8B-B14F-4D97-AF65-F5344CB8AC3E}">
        <p14:creationId xmlns:p14="http://schemas.microsoft.com/office/powerpoint/2010/main" val="2144463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392"/>
            <a:ext cx="12192000" cy="6631873"/>
          </a:xfrm>
          <a:prstGeom prst="rect">
            <a:avLst/>
          </a:prstGeom>
          <a:solidFill>
            <a:schemeClr val="bg1"/>
          </a:solidFill>
        </p:spPr>
      </p:pic>
      <p:sp>
        <p:nvSpPr>
          <p:cNvPr id="4" name="TextBox 3"/>
          <p:cNvSpPr txBox="1"/>
          <p:nvPr/>
        </p:nvSpPr>
        <p:spPr>
          <a:xfrm>
            <a:off x="653141" y="605295"/>
            <a:ext cx="8515648" cy="738664"/>
          </a:xfrm>
          <a:prstGeom prst="rect">
            <a:avLst/>
          </a:prstGeom>
          <a:noFill/>
        </p:spPr>
        <p:txBody>
          <a:bodyPr wrap="square" rtlCol="0">
            <a:spAutoFit/>
          </a:bodyPr>
          <a:lstStyle/>
          <a:p>
            <a:r>
              <a:rPr lang="en-CA" sz="1400" dirty="0">
                <a:ln w="6350">
                  <a:noFill/>
                </a:ln>
                <a:solidFill>
                  <a:srgbClr val="FF0000"/>
                </a:solidFill>
                <a:effectLst>
                  <a:outerShdw blurRad="114300" dist="101600" dir="2700000" algn="tl" rotWithShape="0">
                    <a:srgbClr val="000000">
                      <a:alpha val="40000"/>
                    </a:srgbClr>
                  </a:outerShdw>
                </a:effectLst>
                <a:latin typeface="+mj-lt"/>
                <a:ea typeface="+mj-ea"/>
                <a:cs typeface="+mj-cs"/>
              </a:rPr>
              <a:t>This slide shows a summary of telescope performance. The two axes are AIPP and Total Impact, while the size of the points represent the total papers per telescope for 2011-2015. The color of the circles represents the fraction of papers in the top 10% of cited papers in the complete sample</a:t>
            </a:r>
            <a:endParaRPr lang="en-US" sz="1400" dirty="0">
              <a:ln w="6350">
                <a:noFill/>
              </a:ln>
              <a:solidFill>
                <a:srgbClr val="FF0000"/>
              </a:solidFill>
              <a:effectLst>
                <a:outerShdw blurRad="114300" dist="101600" dir="2700000" algn="tl" rotWithShape="0">
                  <a:srgbClr val="000000">
                    <a:alpha val="40000"/>
                  </a:srgbClr>
                </a:outerShdw>
              </a:effectLst>
              <a:latin typeface="+mj-lt"/>
              <a:ea typeface="+mj-ea"/>
              <a:cs typeface="+mj-cs"/>
            </a:endParaRPr>
          </a:p>
        </p:txBody>
      </p:sp>
      <p:sp>
        <p:nvSpPr>
          <p:cNvPr id="2" name="Title 1"/>
          <p:cNvSpPr>
            <a:spLocks noGrp="1"/>
          </p:cNvSpPr>
          <p:nvPr>
            <p:ph type="title"/>
          </p:nvPr>
        </p:nvSpPr>
        <p:spPr>
          <a:xfrm>
            <a:off x="1494362" y="231171"/>
            <a:ext cx="8229600" cy="446491"/>
          </a:xfrm>
        </p:spPr>
        <p:txBody>
          <a:bodyPr>
            <a:normAutofit fontScale="90000"/>
          </a:bodyPr>
          <a:lstStyle/>
          <a:p>
            <a:r>
              <a:rPr lang="en-CA" sz="2800" dirty="0"/>
              <a:t>Overall </a:t>
            </a:r>
            <a:r>
              <a:rPr lang="en-CA" sz="2800" dirty="0" smtClean="0"/>
              <a:t>Performance 2011 - 2015</a:t>
            </a:r>
            <a:endParaRPr lang="en-US" sz="2800" dirty="0"/>
          </a:p>
        </p:txBody>
      </p:sp>
      <p:sp>
        <p:nvSpPr>
          <p:cNvPr id="3" name="Date Placeholder 2"/>
          <p:cNvSpPr>
            <a:spLocks noGrp="1"/>
          </p:cNvSpPr>
          <p:nvPr>
            <p:ph type="dt" sz="half" idx="10"/>
          </p:nvPr>
        </p:nvSpPr>
        <p:spPr/>
        <p:txBody>
          <a:bodyPr/>
          <a:lstStyle/>
          <a:p>
            <a:r>
              <a:rPr lang="en-US" smtClean="0"/>
              <a:t>January 17, 2018</a:t>
            </a:r>
            <a:endParaRPr lang="en-US"/>
          </a:p>
        </p:txBody>
      </p:sp>
      <p:sp>
        <p:nvSpPr>
          <p:cNvPr id="6" name="Footer Placeholder 5"/>
          <p:cNvSpPr>
            <a:spLocks noGrp="1"/>
          </p:cNvSpPr>
          <p:nvPr>
            <p:ph type="ftr" sz="quarter" idx="11"/>
          </p:nvPr>
        </p:nvSpPr>
        <p:spPr/>
        <p:txBody>
          <a:bodyPr/>
          <a:lstStyle/>
          <a:p>
            <a:r>
              <a:rPr lang="en-US" smtClean="0"/>
              <a:t>Subaru Users' Meeting</a:t>
            </a:r>
            <a:endParaRPr lang="en-US"/>
          </a:p>
        </p:txBody>
      </p:sp>
      <p:sp>
        <p:nvSpPr>
          <p:cNvPr id="7" name="Slide Number Placeholder 6"/>
          <p:cNvSpPr>
            <a:spLocks noGrp="1"/>
          </p:cNvSpPr>
          <p:nvPr>
            <p:ph type="sldNum" sz="quarter" idx="12"/>
          </p:nvPr>
        </p:nvSpPr>
        <p:spPr/>
        <p:txBody>
          <a:bodyPr/>
          <a:lstStyle/>
          <a:p>
            <a:fld id="{95B850CF-438B-4D80-AD13-4633DFB2DF89}" type="slidenum">
              <a:rPr lang="en-US" smtClean="0"/>
              <a:t>3</a:t>
            </a:fld>
            <a:endParaRPr lang="en-US"/>
          </a:p>
        </p:txBody>
      </p:sp>
    </p:spTree>
    <p:extLst>
      <p:ext uri="{BB962C8B-B14F-4D97-AF65-F5344CB8AC3E}">
        <p14:creationId xmlns:p14="http://schemas.microsoft.com/office/powerpoint/2010/main" val="1272376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6401"/>
            <a:ext cx="10515600" cy="703074"/>
          </a:xfrm>
        </p:spPr>
        <p:txBody>
          <a:bodyPr>
            <a:noAutofit/>
          </a:bodyPr>
          <a:lstStyle/>
          <a:p>
            <a:r>
              <a:rPr lang="en-US" sz="3200" dirty="0">
                <a:latin typeface="Adobe Gothic Std B" pitchFamily="34" charset="-128"/>
                <a:ea typeface="Adobe Gothic Std B" pitchFamily="34" charset="-128"/>
              </a:rPr>
              <a:t>PhD </a:t>
            </a:r>
            <a:r>
              <a:rPr lang="en-US" sz="3200" dirty="0" smtClean="0">
                <a:latin typeface="Adobe Gothic Std B" pitchFamily="34" charset="-128"/>
                <a:ea typeface="Adobe Gothic Std B" pitchFamily="34" charset="-128"/>
              </a:rPr>
              <a:t>Theses </a:t>
            </a:r>
            <a:r>
              <a:rPr lang="en-US" sz="3200" dirty="0">
                <a:latin typeface="Adobe Gothic Std B" pitchFamily="34" charset="-128"/>
                <a:ea typeface="Adobe Gothic Std B" pitchFamily="34" charset="-128"/>
              </a:rPr>
              <a:t>using WMKO </a:t>
            </a:r>
            <a:r>
              <a:rPr lang="en-US" sz="3200" dirty="0" smtClean="0">
                <a:latin typeface="Adobe Gothic Std B" pitchFamily="34" charset="-128"/>
                <a:ea typeface="Adobe Gothic Std B" pitchFamily="34" charset="-128"/>
              </a:rPr>
              <a:t>data</a:t>
            </a:r>
            <a:r>
              <a:rPr lang="en-US" sz="2800" dirty="0">
                <a:latin typeface="Adobe Gothic Std B" pitchFamily="34" charset="-128"/>
                <a:ea typeface="Adobe Gothic Std B" pitchFamily="34" charset="-128"/>
              </a:rPr>
              <a:t/>
            </a:r>
            <a:br>
              <a:rPr lang="en-US" sz="2800" dirty="0">
                <a:latin typeface="Adobe Gothic Std B" pitchFamily="34" charset="-128"/>
                <a:ea typeface="Adobe Gothic Std B" pitchFamily="34" charset="-128"/>
              </a:rPr>
            </a:br>
            <a:endParaRPr lang="en-US" sz="2800" dirty="0"/>
          </a:p>
        </p:txBody>
      </p:sp>
      <p:sp>
        <p:nvSpPr>
          <p:cNvPr id="4" name="Date Placeholder 3"/>
          <p:cNvSpPr>
            <a:spLocks noGrp="1"/>
          </p:cNvSpPr>
          <p:nvPr>
            <p:ph type="dt" sz="half" idx="10"/>
          </p:nvPr>
        </p:nvSpPr>
        <p:spPr/>
        <p:txBody>
          <a:bodyPr/>
          <a:lstStyle/>
          <a:p>
            <a:r>
              <a:rPr lang="en-US" smtClean="0"/>
              <a:t>January 17, 2018</a:t>
            </a:r>
            <a:endParaRPr lang="en-US" dirty="0"/>
          </a:p>
        </p:txBody>
      </p:sp>
      <p:sp>
        <p:nvSpPr>
          <p:cNvPr id="5" name="Footer Placeholder 4"/>
          <p:cNvSpPr>
            <a:spLocks noGrp="1"/>
          </p:cNvSpPr>
          <p:nvPr>
            <p:ph type="ftr" sz="quarter" idx="11"/>
          </p:nvPr>
        </p:nvSpPr>
        <p:spPr/>
        <p:txBody>
          <a:bodyPr/>
          <a:lstStyle/>
          <a:p>
            <a:r>
              <a:rPr lang="en-US" smtClean="0"/>
              <a:t>Subaru Users' Meeting</a:t>
            </a:r>
            <a:endParaRPr lang="en-US" dirty="0"/>
          </a:p>
        </p:txBody>
      </p:sp>
      <p:sp>
        <p:nvSpPr>
          <p:cNvPr id="6" name="Slide Number Placeholder 5"/>
          <p:cNvSpPr>
            <a:spLocks noGrp="1"/>
          </p:cNvSpPr>
          <p:nvPr>
            <p:ph type="sldNum" sz="quarter" idx="12"/>
          </p:nvPr>
        </p:nvSpPr>
        <p:spPr/>
        <p:txBody>
          <a:bodyPr/>
          <a:lstStyle/>
          <a:p>
            <a:fld id="{2C7A35BE-8490-4678-9565-EDF5301FFFD7}" type="slidenum">
              <a:rPr lang="en-US" smtClean="0"/>
              <a:t>4</a:t>
            </a:fld>
            <a:endParaRPr lang="en-US"/>
          </a:p>
        </p:txBody>
      </p:sp>
      <p:graphicFrame>
        <p:nvGraphicFramePr>
          <p:cNvPr id="8" name="Chart 7"/>
          <p:cNvGraphicFramePr>
            <a:graphicFrameLocks/>
          </p:cNvGraphicFramePr>
          <p:nvPr>
            <p:extLst>
              <p:ext uri="{D42A27DB-BD31-4B8C-83A1-F6EECF244321}">
                <p14:modId xmlns:p14="http://schemas.microsoft.com/office/powerpoint/2010/main" val="481547760"/>
              </p:ext>
            </p:extLst>
          </p:nvPr>
        </p:nvGraphicFramePr>
        <p:xfrm>
          <a:off x="505335" y="992064"/>
          <a:ext cx="10925299" cy="54923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45632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normAutofit fontScale="90000"/>
          </a:bodyPr>
          <a:lstStyle/>
          <a:p>
            <a:pPr algn="ctr"/>
            <a:r>
              <a:rPr lang="en-US" dirty="0" smtClean="0"/>
              <a:t>Distribution of Time, by Category, 2016</a:t>
            </a:r>
            <a:endParaRPr lang="en-US" sz="3100" dirty="0"/>
          </a:p>
        </p:txBody>
      </p:sp>
      <p:sp>
        <p:nvSpPr>
          <p:cNvPr id="4" name="Date Placeholder 3"/>
          <p:cNvSpPr>
            <a:spLocks noGrp="1"/>
          </p:cNvSpPr>
          <p:nvPr>
            <p:ph type="dt" sz="half" idx="10"/>
          </p:nvPr>
        </p:nvSpPr>
        <p:spPr/>
        <p:txBody>
          <a:bodyPr/>
          <a:lstStyle/>
          <a:p>
            <a:r>
              <a:rPr lang="en-US" smtClean="0"/>
              <a:t>January 17, 2018</a:t>
            </a:r>
            <a:endParaRPr lang="en-US"/>
          </a:p>
        </p:txBody>
      </p:sp>
      <p:sp>
        <p:nvSpPr>
          <p:cNvPr id="5" name="Footer Placeholder 4"/>
          <p:cNvSpPr>
            <a:spLocks noGrp="1"/>
          </p:cNvSpPr>
          <p:nvPr>
            <p:ph type="ftr" sz="quarter" idx="11"/>
          </p:nvPr>
        </p:nvSpPr>
        <p:spPr/>
        <p:txBody>
          <a:bodyPr/>
          <a:lstStyle/>
          <a:p>
            <a:r>
              <a:rPr lang="en-US" smtClean="0"/>
              <a:t>Subaru Users' Meeting</a:t>
            </a:r>
            <a:endParaRPr lang="en-US"/>
          </a:p>
        </p:txBody>
      </p:sp>
      <p:sp>
        <p:nvSpPr>
          <p:cNvPr id="6" name="Slide Number Placeholder 5"/>
          <p:cNvSpPr>
            <a:spLocks noGrp="1"/>
          </p:cNvSpPr>
          <p:nvPr>
            <p:ph type="sldNum" sz="quarter" idx="12"/>
          </p:nvPr>
        </p:nvSpPr>
        <p:spPr/>
        <p:txBody>
          <a:bodyPr/>
          <a:lstStyle/>
          <a:p>
            <a:fld id="{673205EA-E54E-4D2D-9C1D-63404A3F2B4A}" type="slidenum">
              <a:rPr lang="en-US" smtClean="0"/>
              <a:t>5</a:t>
            </a:fld>
            <a:endParaRPr lang="en-US"/>
          </a:p>
        </p:txBody>
      </p:sp>
      <p:graphicFrame>
        <p:nvGraphicFramePr>
          <p:cNvPr id="7" name="Chart 6"/>
          <p:cNvGraphicFramePr>
            <a:graphicFrameLocks/>
          </p:cNvGraphicFramePr>
          <p:nvPr>
            <p:extLst/>
          </p:nvPr>
        </p:nvGraphicFramePr>
        <p:xfrm>
          <a:off x="2201779" y="903607"/>
          <a:ext cx="8204725" cy="56292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412345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Science Program Trends </a:t>
            </a:r>
          </a:p>
        </p:txBody>
      </p:sp>
      <p:graphicFrame>
        <p:nvGraphicFramePr>
          <p:cNvPr id="3" name="Chart 2"/>
          <p:cNvGraphicFramePr>
            <a:graphicFrameLocks noGrp="1"/>
          </p:cNvGraphicFramePr>
          <p:nvPr>
            <p:extLst/>
          </p:nvPr>
        </p:nvGraphicFramePr>
        <p:xfrm>
          <a:off x="1981201" y="1235049"/>
          <a:ext cx="8450047" cy="5337593"/>
        </p:xfrm>
        <a:graphic>
          <a:graphicData uri="http://schemas.openxmlformats.org/drawingml/2006/chart">
            <c:chart xmlns:c="http://schemas.openxmlformats.org/drawingml/2006/chart" xmlns:r="http://schemas.openxmlformats.org/officeDocument/2006/relationships" r:id="rId3"/>
          </a:graphicData>
        </a:graphic>
      </p:graphicFrame>
      <p:sp>
        <p:nvSpPr>
          <p:cNvPr id="4" name="Date Placeholder 3"/>
          <p:cNvSpPr>
            <a:spLocks noGrp="1"/>
          </p:cNvSpPr>
          <p:nvPr>
            <p:ph type="dt" sz="half" idx="10"/>
          </p:nvPr>
        </p:nvSpPr>
        <p:spPr/>
        <p:txBody>
          <a:bodyPr/>
          <a:lstStyle/>
          <a:p>
            <a:r>
              <a:rPr lang="en-US" smtClean="0"/>
              <a:t>January 17, 2018</a:t>
            </a:r>
            <a:endParaRPr lang="en-US"/>
          </a:p>
        </p:txBody>
      </p:sp>
      <p:sp>
        <p:nvSpPr>
          <p:cNvPr id="5" name="Footer Placeholder 4"/>
          <p:cNvSpPr>
            <a:spLocks noGrp="1"/>
          </p:cNvSpPr>
          <p:nvPr>
            <p:ph type="ftr" sz="quarter" idx="11"/>
          </p:nvPr>
        </p:nvSpPr>
        <p:spPr/>
        <p:txBody>
          <a:bodyPr/>
          <a:lstStyle/>
          <a:p>
            <a:r>
              <a:rPr lang="en-US" smtClean="0"/>
              <a:t>Subaru Users' Meeting</a:t>
            </a:r>
            <a:endParaRPr lang="en-US"/>
          </a:p>
        </p:txBody>
      </p:sp>
      <p:sp>
        <p:nvSpPr>
          <p:cNvPr id="6" name="Slide Number Placeholder 5"/>
          <p:cNvSpPr>
            <a:spLocks noGrp="1"/>
          </p:cNvSpPr>
          <p:nvPr>
            <p:ph type="sldNum" sz="quarter" idx="12"/>
          </p:nvPr>
        </p:nvSpPr>
        <p:spPr/>
        <p:txBody>
          <a:bodyPr/>
          <a:lstStyle/>
          <a:p>
            <a:fld id="{E1066E4D-2CE3-4775-B8EC-E5D287D78589}" type="slidenum">
              <a:rPr lang="en-US" smtClean="0"/>
              <a:t>6</a:t>
            </a:fld>
            <a:endParaRPr lang="en-US"/>
          </a:p>
        </p:txBody>
      </p:sp>
    </p:spTree>
    <p:extLst>
      <p:ext uri="{BB962C8B-B14F-4D97-AF65-F5344CB8AC3E}">
        <p14:creationId xmlns:p14="http://schemas.microsoft.com/office/powerpoint/2010/main" val="31695430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654115" y="2454757"/>
            <a:ext cx="6864789" cy="4087816"/>
          </a:xfrm>
          <a:prstGeom prst="rect">
            <a:avLst/>
          </a:prstGeom>
        </p:spPr>
      </p:pic>
      <p:sp>
        <p:nvSpPr>
          <p:cNvPr id="2" name="Title 1"/>
          <p:cNvSpPr>
            <a:spLocks noGrp="1"/>
          </p:cNvSpPr>
          <p:nvPr>
            <p:ph type="title"/>
          </p:nvPr>
        </p:nvSpPr>
        <p:spPr>
          <a:xfrm>
            <a:off x="2152650" y="-127115"/>
            <a:ext cx="7886700" cy="1325563"/>
          </a:xfrm>
        </p:spPr>
        <p:txBody>
          <a:bodyPr/>
          <a:lstStyle/>
          <a:p>
            <a:r>
              <a:rPr lang="en-US" dirty="0" smtClean="0"/>
              <a:t>Engineering Time Statistics</a:t>
            </a:r>
            <a:endParaRPr lang="en-US" dirty="0"/>
          </a:p>
        </p:txBody>
      </p:sp>
      <p:sp>
        <p:nvSpPr>
          <p:cNvPr id="3" name="Date Placeholder 2"/>
          <p:cNvSpPr>
            <a:spLocks noGrp="1"/>
          </p:cNvSpPr>
          <p:nvPr>
            <p:ph type="dt" sz="half" idx="10"/>
          </p:nvPr>
        </p:nvSpPr>
        <p:spPr/>
        <p:txBody>
          <a:bodyPr/>
          <a:lstStyle/>
          <a:p>
            <a:r>
              <a:rPr lang="en-US" smtClean="0"/>
              <a:t>January 17, 2018</a:t>
            </a:r>
            <a:endParaRPr lang="en-US"/>
          </a:p>
        </p:txBody>
      </p:sp>
      <p:sp>
        <p:nvSpPr>
          <p:cNvPr id="4" name="Footer Placeholder 3"/>
          <p:cNvSpPr>
            <a:spLocks noGrp="1"/>
          </p:cNvSpPr>
          <p:nvPr>
            <p:ph type="ftr" sz="quarter" idx="11"/>
          </p:nvPr>
        </p:nvSpPr>
        <p:spPr/>
        <p:txBody>
          <a:bodyPr/>
          <a:lstStyle/>
          <a:p>
            <a:r>
              <a:rPr lang="en-US" smtClean="0"/>
              <a:t>Subaru Users' Meeting</a:t>
            </a:r>
            <a:endParaRPr lang="en-US"/>
          </a:p>
        </p:txBody>
      </p:sp>
      <p:sp>
        <p:nvSpPr>
          <p:cNvPr id="5" name="Slide Number Placeholder 4"/>
          <p:cNvSpPr>
            <a:spLocks noGrp="1"/>
          </p:cNvSpPr>
          <p:nvPr>
            <p:ph type="sldNum" sz="quarter" idx="12"/>
          </p:nvPr>
        </p:nvSpPr>
        <p:spPr/>
        <p:txBody>
          <a:bodyPr/>
          <a:lstStyle/>
          <a:p>
            <a:fld id="{95B850CF-438B-4D80-AD13-4633DFB2DF89}" type="slidenum">
              <a:rPr lang="en-US" smtClean="0"/>
              <a:t>7</a:t>
            </a:fld>
            <a:endParaRPr lang="en-US"/>
          </a:p>
        </p:txBody>
      </p:sp>
      <p:sp>
        <p:nvSpPr>
          <p:cNvPr id="7" name="TextBox 6"/>
          <p:cNvSpPr txBox="1"/>
          <p:nvPr/>
        </p:nvSpPr>
        <p:spPr>
          <a:xfrm>
            <a:off x="6749614" y="777926"/>
            <a:ext cx="5083443" cy="1569660"/>
          </a:xfrm>
          <a:prstGeom prst="rect">
            <a:avLst/>
          </a:prstGeom>
          <a:noFill/>
        </p:spPr>
        <p:txBody>
          <a:bodyPr wrap="none" rtlCol="0">
            <a:spAutoFit/>
          </a:bodyPr>
          <a:lstStyle/>
          <a:p>
            <a:r>
              <a:rPr lang="en-US" sz="2400" dirty="0"/>
              <a:t>Engineering Time Averages:</a:t>
            </a:r>
          </a:p>
          <a:p>
            <a:pPr marL="342900" indent="-342900">
              <a:buFont typeface="Arial"/>
              <a:buChar char="•"/>
            </a:pPr>
            <a:r>
              <a:rPr lang="en-US" sz="2400" dirty="0"/>
              <a:t>24 Nights Used/ Semester</a:t>
            </a:r>
          </a:p>
          <a:p>
            <a:pPr marL="342900" indent="-342900">
              <a:buFont typeface="Arial"/>
              <a:buChar char="•"/>
            </a:pPr>
            <a:r>
              <a:rPr lang="en-US" sz="2400" dirty="0"/>
              <a:t>29 reserved/ Semester</a:t>
            </a:r>
          </a:p>
          <a:p>
            <a:pPr marL="342900" indent="-342900">
              <a:buFont typeface="Arial"/>
              <a:buChar char="•"/>
            </a:pPr>
            <a:r>
              <a:rPr lang="en-US" sz="2400" dirty="0"/>
              <a:t>5 nights/ Semester give back science</a:t>
            </a:r>
          </a:p>
        </p:txBody>
      </p:sp>
      <p:sp>
        <p:nvSpPr>
          <p:cNvPr id="8" name="TextBox 7"/>
          <p:cNvSpPr txBox="1"/>
          <p:nvPr/>
        </p:nvSpPr>
        <p:spPr>
          <a:xfrm>
            <a:off x="4036275" y="3207712"/>
            <a:ext cx="2933578" cy="369332"/>
          </a:xfrm>
          <a:prstGeom prst="rect">
            <a:avLst/>
          </a:prstGeom>
          <a:noFill/>
        </p:spPr>
        <p:txBody>
          <a:bodyPr wrap="none" rtlCol="0">
            <a:spAutoFit/>
          </a:bodyPr>
          <a:lstStyle/>
          <a:p>
            <a:r>
              <a:rPr lang="en-US" dirty="0"/>
              <a:t>Total includes weather losses</a:t>
            </a:r>
          </a:p>
        </p:txBody>
      </p:sp>
      <p:sp>
        <p:nvSpPr>
          <p:cNvPr id="9" name="TextBox 8"/>
          <p:cNvSpPr txBox="1"/>
          <p:nvPr/>
        </p:nvSpPr>
        <p:spPr>
          <a:xfrm>
            <a:off x="7266626" y="5383294"/>
            <a:ext cx="1621341" cy="646331"/>
          </a:xfrm>
          <a:prstGeom prst="rect">
            <a:avLst/>
          </a:prstGeom>
          <a:noFill/>
        </p:spPr>
        <p:txBody>
          <a:bodyPr wrap="none" rtlCol="0">
            <a:spAutoFit/>
          </a:bodyPr>
          <a:lstStyle/>
          <a:p>
            <a:r>
              <a:rPr lang="en-US" b="1" dirty="0"/>
              <a:t>Hours of Good </a:t>
            </a:r>
          </a:p>
          <a:p>
            <a:r>
              <a:rPr lang="en-US" b="1" dirty="0"/>
              <a:t>Weather Used</a:t>
            </a:r>
          </a:p>
        </p:txBody>
      </p:sp>
      <p:sp>
        <p:nvSpPr>
          <p:cNvPr id="11" name="TextBox 10"/>
          <p:cNvSpPr txBox="1"/>
          <p:nvPr/>
        </p:nvSpPr>
        <p:spPr>
          <a:xfrm>
            <a:off x="1901723" y="4207857"/>
            <a:ext cx="752392" cy="369332"/>
          </a:xfrm>
          <a:prstGeom prst="rect">
            <a:avLst/>
          </a:prstGeom>
          <a:noFill/>
        </p:spPr>
        <p:txBody>
          <a:bodyPr wrap="none" rtlCol="0">
            <a:spAutoFit/>
          </a:bodyPr>
          <a:lstStyle/>
          <a:p>
            <a:r>
              <a:rPr lang="en-US" b="1" dirty="0"/>
              <a:t>Hours</a:t>
            </a:r>
          </a:p>
        </p:txBody>
      </p:sp>
    </p:spTree>
    <p:extLst>
      <p:ext uri="{BB962C8B-B14F-4D97-AF65-F5344CB8AC3E}">
        <p14:creationId xmlns:p14="http://schemas.microsoft.com/office/powerpoint/2010/main" val="549443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876322" y="1524360"/>
            <a:ext cx="6953478" cy="4529809"/>
          </a:xfrm>
          <a:prstGeom prst="rect">
            <a:avLst/>
          </a:prstGeom>
        </p:spPr>
      </p:pic>
      <p:sp>
        <p:nvSpPr>
          <p:cNvPr id="2" name="Title 1"/>
          <p:cNvSpPr>
            <a:spLocks noGrp="1"/>
          </p:cNvSpPr>
          <p:nvPr>
            <p:ph type="title"/>
          </p:nvPr>
        </p:nvSpPr>
        <p:spPr/>
        <p:txBody>
          <a:bodyPr>
            <a:normAutofit/>
          </a:bodyPr>
          <a:lstStyle/>
          <a:p>
            <a:r>
              <a:rPr lang="en-US" dirty="0" smtClean="0"/>
              <a:t>Segment Exchange Engineering Time</a:t>
            </a:r>
            <a:endParaRPr lang="en-US" dirty="0"/>
          </a:p>
        </p:txBody>
      </p:sp>
      <p:sp>
        <p:nvSpPr>
          <p:cNvPr id="3" name="Date Placeholder 2"/>
          <p:cNvSpPr>
            <a:spLocks noGrp="1"/>
          </p:cNvSpPr>
          <p:nvPr>
            <p:ph type="dt" sz="half" idx="10"/>
          </p:nvPr>
        </p:nvSpPr>
        <p:spPr/>
        <p:txBody>
          <a:bodyPr/>
          <a:lstStyle/>
          <a:p>
            <a:r>
              <a:rPr lang="en-US" smtClean="0"/>
              <a:t>January 17, 2018</a:t>
            </a:r>
            <a:endParaRPr lang="en-US"/>
          </a:p>
        </p:txBody>
      </p:sp>
      <p:sp>
        <p:nvSpPr>
          <p:cNvPr id="4" name="Footer Placeholder 3"/>
          <p:cNvSpPr>
            <a:spLocks noGrp="1"/>
          </p:cNvSpPr>
          <p:nvPr>
            <p:ph type="ftr" sz="quarter" idx="11"/>
          </p:nvPr>
        </p:nvSpPr>
        <p:spPr/>
        <p:txBody>
          <a:bodyPr/>
          <a:lstStyle/>
          <a:p>
            <a:r>
              <a:rPr lang="en-US" smtClean="0"/>
              <a:t>Subaru Users' Meeting</a:t>
            </a:r>
            <a:endParaRPr lang="en-US"/>
          </a:p>
        </p:txBody>
      </p:sp>
      <p:sp>
        <p:nvSpPr>
          <p:cNvPr id="5" name="Slide Number Placeholder 4"/>
          <p:cNvSpPr>
            <a:spLocks noGrp="1"/>
          </p:cNvSpPr>
          <p:nvPr>
            <p:ph type="sldNum" sz="quarter" idx="12"/>
          </p:nvPr>
        </p:nvSpPr>
        <p:spPr/>
        <p:txBody>
          <a:bodyPr/>
          <a:lstStyle/>
          <a:p>
            <a:fld id="{95B850CF-438B-4D80-AD13-4633DFB2DF89}" type="slidenum">
              <a:rPr lang="en-US" smtClean="0"/>
              <a:t>8</a:t>
            </a:fld>
            <a:endParaRPr lang="en-US"/>
          </a:p>
        </p:txBody>
      </p:sp>
      <p:sp>
        <p:nvSpPr>
          <p:cNvPr id="7" name="TextBox 6"/>
          <p:cNvSpPr txBox="1"/>
          <p:nvPr/>
        </p:nvSpPr>
        <p:spPr>
          <a:xfrm>
            <a:off x="4921951" y="2499347"/>
            <a:ext cx="3621504" cy="646331"/>
          </a:xfrm>
          <a:prstGeom prst="rect">
            <a:avLst/>
          </a:prstGeom>
          <a:noFill/>
        </p:spPr>
        <p:txBody>
          <a:bodyPr wrap="none" rtlCol="0">
            <a:spAutoFit/>
          </a:bodyPr>
          <a:lstStyle/>
          <a:p>
            <a:pPr algn="ctr"/>
            <a:r>
              <a:rPr lang="en-US" dirty="0"/>
              <a:t>Super Ultra Fine Screen, SUFS, </a:t>
            </a:r>
          </a:p>
          <a:p>
            <a:pPr algn="ctr"/>
            <a:r>
              <a:rPr lang="en-US" dirty="0"/>
              <a:t>reduced </a:t>
            </a:r>
            <a:r>
              <a:rPr lang="en-US" dirty="0" err="1"/>
              <a:t>segEx</a:t>
            </a:r>
            <a:r>
              <a:rPr lang="en-US" dirty="0"/>
              <a:t> recovery time by 40%</a:t>
            </a:r>
          </a:p>
        </p:txBody>
      </p:sp>
      <p:sp>
        <p:nvSpPr>
          <p:cNvPr id="10" name="TextBox 9"/>
          <p:cNvSpPr txBox="1"/>
          <p:nvPr/>
        </p:nvSpPr>
        <p:spPr>
          <a:xfrm>
            <a:off x="2195621" y="3419932"/>
            <a:ext cx="787395" cy="369332"/>
          </a:xfrm>
          <a:prstGeom prst="rect">
            <a:avLst/>
          </a:prstGeom>
          <a:noFill/>
        </p:spPr>
        <p:txBody>
          <a:bodyPr wrap="none" rtlCol="0">
            <a:spAutoFit/>
          </a:bodyPr>
          <a:lstStyle/>
          <a:p>
            <a:r>
              <a:rPr lang="en-US" dirty="0"/>
              <a:t>Nights</a:t>
            </a:r>
          </a:p>
        </p:txBody>
      </p:sp>
      <p:sp>
        <p:nvSpPr>
          <p:cNvPr id="11" name="TextBox 10"/>
          <p:cNvSpPr txBox="1"/>
          <p:nvPr/>
        </p:nvSpPr>
        <p:spPr>
          <a:xfrm>
            <a:off x="5639564" y="6039924"/>
            <a:ext cx="1069524" cy="369332"/>
          </a:xfrm>
          <a:prstGeom prst="rect">
            <a:avLst/>
          </a:prstGeom>
          <a:noFill/>
        </p:spPr>
        <p:txBody>
          <a:bodyPr wrap="none" rtlCol="0">
            <a:spAutoFit/>
          </a:bodyPr>
          <a:lstStyle/>
          <a:p>
            <a:r>
              <a:rPr lang="en-US" dirty="0"/>
              <a:t>Semester</a:t>
            </a:r>
          </a:p>
        </p:txBody>
      </p:sp>
    </p:spTree>
    <p:extLst>
      <p:ext uri="{BB962C8B-B14F-4D97-AF65-F5344CB8AC3E}">
        <p14:creationId xmlns:p14="http://schemas.microsoft.com/office/powerpoint/2010/main" val="172178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658810"/>
            <a:ext cx="9144000" cy="5199190"/>
          </a:xfrm>
          <a:prstGeom prst="rect">
            <a:avLst/>
          </a:prstGeom>
        </p:spPr>
      </p:pic>
      <p:sp>
        <p:nvSpPr>
          <p:cNvPr id="4" name="Slide Number Placeholder 3"/>
          <p:cNvSpPr>
            <a:spLocks noGrp="1"/>
          </p:cNvSpPr>
          <p:nvPr>
            <p:ph type="sldNum" sz="quarter" idx="12"/>
          </p:nvPr>
        </p:nvSpPr>
        <p:spPr/>
        <p:txBody>
          <a:bodyPr/>
          <a:lstStyle/>
          <a:p>
            <a:fld id="{DF28FB93-0A08-4E7D-8E63-9EFA29F1E093}" type="slidenum">
              <a:rPr lang="en-US" smtClean="0"/>
              <a:pPr/>
              <a:t>9</a:t>
            </a:fld>
            <a:endParaRPr lang="en-US" dirty="0"/>
          </a:p>
        </p:txBody>
      </p:sp>
      <p:cxnSp>
        <p:nvCxnSpPr>
          <p:cNvPr id="8" name="Straight Arrow Connector 7"/>
          <p:cNvCxnSpPr/>
          <p:nvPr/>
        </p:nvCxnSpPr>
        <p:spPr>
          <a:xfrm>
            <a:off x="2497440" y="4279889"/>
            <a:ext cx="1" cy="1175657"/>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6200000">
            <a:off x="1960273" y="3553568"/>
            <a:ext cx="1074333" cy="461665"/>
          </a:xfrm>
          <a:prstGeom prst="rect">
            <a:avLst/>
          </a:prstGeom>
          <a:noFill/>
        </p:spPr>
        <p:txBody>
          <a:bodyPr wrap="none" rtlCol="0">
            <a:spAutoFit/>
          </a:bodyPr>
          <a:lstStyle/>
          <a:p>
            <a:r>
              <a:rPr lang="en-US" sz="2400" dirty="0">
                <a:latin typeface="Arial" charset="0"/>
                <a:ea typeface="Arial" charset="0"/>
                <a:cs typeface="Arial" charset="0"/>
              </a:rPr>
              <a:t>6 sites</a:t>
            </a:r>
          </a:p>
        </p:txBody>
      </p:sp>
      <p:cxnSp>
        <p:nvCxnSpPr>
          <p:cNvPr id="11" name="Straight Arrow Connector 10"/>
          <p:cNvCxnSpPr/>
          <p:nvPr/>
        </p:nvCxnSpPr>
        <p:spPr>
          <a:xfrm>
            <a:off x="5904026" y="2810436"/>
            <a:ext cx="2" cy="799153"/>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5366860" y="2084115"/>
            <a:ext cx="1074333" cy="461665"/>
          </a:xfrm>
          <a:prstGeom prst="rect">
            <a:avLst/>
          </a:prstGeom>
          <a:noFill/>
        </p:spPr>
        <p:txBody>
          <a:bodyPr wrap="none" rtlCol="0">
            <a:spAutoFit/>
          </a:bodyPr>
          <a:lstStyle/>
          <a:p>
            <a:r>
              <a:rPr lang="en-US" sz="2400" dirty="0">
                <a:latin typeface="Arial" charset="0"/>
                <a:ea typeface="Arial" charset="0"/>
                <a:cs typeface="Arial" charset="0"/>
              </a:rPr>
              <a:t>9 sites</a:t>
            </a:r>
          </a:p>
        </p:txBody>
      </p:sp>
      <p:cxnSp>
        <p:nvCxnSpPr>
          <p:cNvPr id="13" name="Straight Arrow Connector 12"/>
          <p:cNvCxnSpPr/>
          <p:nvPr/>
        </p:nvCxnSpPr>
        <p:spPr>
          <a:xfrm>
            <a:off x="6638400" y="2810436"/>
            <a:ext cx="2" cy="799153"/>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6015473" y="2022013"/>
            <a:ext cx="1245854" cy="461665"/>
          </a:xfrm>
          <a:prstGeom prst="rect">
            <a:avLst/>
          </a:prstGeom>
          <a:noFill/>
        </p:spPr>
        <p:txBody>
          <a:bodyPr wrap="none" rtlCol="0">
            <a:spAutoFit/>
          </a:bodyPr>
          <a:lstStyle/>
          <a:p>
            <a:r>
              <a:rPr lang="en-US" sz="2400" dirty="0">
                <a:latin typeface="Arial" charset="0"/>
                <a:ea typeface="Arial" charset="0"/>
                <a:cs typeface="Arial" charset="0"/>
              </a:rPr>
              <a:t>10 sites</a:t>
            </a:r>
          </a:p>
        </p:txBody>
      </p:sp>
      <p:cxnSp>
        <p:nvCxnSpPr>
          <p:cNvPr id="15" name="Straight Arrow Connector 14"/>
          <p:cNvCxnSpPr/>
          <p:nvPr/>
        </p:nvCxnSpPr>
        <p:spPr>
          <a:xfrm>
            <a:off x="7372769" y="2113173"/>
            <a:ext cx="2" cy="799153"/>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6761223" y="1324750"/>
            <a:ext cx="1223092" cy="461665"/>
          </a:xfrm>
          <a:prstGeom prst="rect">
            <a:avLst/>
          </a:prstGeom>
          <a:noFill/>
        </p:spPr>
        <p:txBody>
          <a:bodyPr wrap="none" rtlCol="0">
            <a:spAutoFit/>
          </a:bodyPr>
          <a:lstStyle/>
          <a:p>
            <a:r>
              <a:rPr lang="en-US" sz="2400" dirty="0">
                <a:latin typeface="Arial" charset="0"/>
                <a:ea typeface="Arial" charset="0"/>
                <a:cs typeface="Arial" charset="0"/>
              </a:rPr>
              <a:t>11 sites</a:t>
            </a:r>
          </a:p>
        </p:txBody>
      </p:sp>
      <p:cxnSp>
        <p:nvCxnSpPr>
          <p:cNvPr id="17" name="Straight Arrow Connector 16"/>
          <p:cNvCxnSpPr/>
          <p:nvPr/>
        </p:nvCxnSpPr>
        <p:spPr>
          <a:xfrm>
            <a:off x="8107136" y="2107978"/>
            <a:ext cx="2" cy="799153"/>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484209" y="1319555"/>
            <a:ext cx="1245854" cy="461665"/>
          </a:xfrm>
          <a:prstGeom prst="rect">
            <a:avLst/>
          </a:prstGeom>
          <a:noFill/>
        </p:spPr>
        <p:txBody>
          <a:bodyPr wrap="none" rtlCol="0">
            <a:spAutoFit/>
          </a:bodyPr>
          <a:lstStyle/>
          <a:p>
            <a:r>
              <a:rPr lang="en-US" sz="2400" dirty="0">
                <a:latin typeface="Arial" charset="0"/>
                <a:ea typeface="Arial" charset="0"/>
                <a:cs typeface="Arial" charset="0"/>
              </a:rPr>
              <a:t>13 sites</a:t>
            </a:r>
          </a:p>
        </p:txBody>
      </p:sp>
      <p:cxnSp>
        <p:nvCxnSpPr>
          <p:cNvPr id="19" name="Straight Arrow Connector 18"/>
          <p:cNvCxnSpPr/>
          <p:nvPr/>
        </p:nvCxnSpPr>
        <p:spPr>
          <a:xfrm>
            <a:off x="9420093" y="1629918"/>
            <a:ext cx="2" cy="799153"/>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6200000">
            <a:off x="8797166" y="841495"/>
            <a:ext cx="1245854" cy="461665"/>
          </a:xfrm>
          <a:prstGeom prst="rect">
            <a:avLst/>
          </a:prstGeom>
          <a:noFill/>
        </p:spPr>
        <p:txBody>
          <a:bodyPr wrap="none" rtlCol="0">
            <a:spAutoFit/>
          </a:bodyPr>
          <a:lstStyle/>
          <a:p>
            <a:r>
              <a:rPr lang="en-US" sz="2400" dirty="0">
                <a:latin typeface="Arial" charset="0"/>
                <a:ea typeface="Arial" charset="0"/>
                <a:cs typeface="Arial" charset="0"/>
              </a:rPr>
              <a:t>14 sites</a:t>
            </a:r>
          </a:p>
        </p:txBody>
      </p:sp>
      <p:cxnSp>
        <p:nvCxnSpPr>
          <p:cNvPr id="22" name="Straight Arrow Connector 21"/>
          <p:cNvCxnSpPr>
            <a:stCxn id="23" idx="1"/>
          </p:cNvCxnSpPr>
          <p:nvPr/>
        </p:nvCxnSpPr>
        <p:spPr>
          <a:xfrm>
            <a:off x="10011765" y="1156064"/>
            <a:ext cx="1" cy="733816"/>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6200000">
            <a:off x="9388837" y="302304"/>
            <a:ext cx="1245854" cy="461665"/>
          </a:xfrm>
          <a:prstGeom prst="rect">
            <a:avLst/>
          </a:prstGeom>
          <a:noFill/>
        </p:spPr>
        <p:txBody>
          <a:bodyPr wrap="none" rtlCol="0">
            <a:spAutoFit/>
          </a:bodyPr>
          <a:lstStyle/>
          <a:p>
            <a:r>
              <a:rPr lang="en-US" sz="2400" dirty="0">
                <a:latin typeface="Arial" charset="0"/>
                <a:ea typeface="Arial" charset="0"/>
                <a:cs typeface="Arial" charset="0"/>
              </a:rPr>
              <a:t>15 sites</a:t>
            </a:r>
          </a:p>
        </p:txBody>
      </p:sp>
      <p:sp>
        <p:nvSpPr>
          <p:cNvPr id="21" name="Title 1"/>
          <p:cNvSpPr>
            <a:spLocks noGrp="1"/>
          </p:cNvSpPr>
          <p:nvPr>
            <p:ph type="title"/>
          </p:nvPr>
        </p:nvSpPr>
        <p:spPr>
          <a:xfrm>
            <a:off x="1981200" y="152400"/>
            <a:ext cx="8229600" cy="715962"/>
          </a:xfrm>
        </p:spPr>
        <p:txBody>
          <a:bodyPr>
            <a:normAutofit/>
          </a:bodyPr>
          <a:lstStyle/>
          <a:p>
            <a:r>
              <a:rPr lang="en-US" dirty="0" smtClean="0"/>
              <a:t>Mainland Observing Sites</a:t>
            </a:r>
            <a:endParaRPr lang="en-US" dirty="0"/>
          </a:p>
        </p:txBody>
      </p:sp>
      <p:sp>
        <p:nvSpPr>
          <p:cNvPr id="2" name="TextBox 1"/>
          <p:cNvSpPr txBox="1"/>
          <p:nvPr/>
        </p:nvSpPr>
        <p:spPr>
          <a:xfrm>
            <a:off x="1905001" y="914401"/>
            <a:ext cx="3142883" cy="646331"/>
          </a:xfrm>
          <a:prstGeom prst="rect">
            <a:avLst/>
          </a:prstGeom>
          <a:noFill/>
        </p:spPr>
        <p:txBody>
          <a:bodyPr wrap="none" rtlCol="0">
            <a:spAutoFit/>
          </a:bodyPr>
          <a:lstStyle/>
          <a:p>
            <a:r>
              <a:rPr lang="en-US" dirty="0"/>
              <a:t>Some concern about weakened</a:t>
            </a:r>
          </a:p>
          <a:p>
            <a:r>
              <a:rPr lang="en-US" dirty="0"/>
              <a:t> engagement with observers</a:t>
            </a:r>
          </a:p>
        </p:txBody>
      </p:sp>
      <p:sp>
        <p:nvSpPr>
          <p:cNvPr id="3" name="Date Placeholder 2"/>
          <p:cNvSpPr>
            <a:spLocks noGrp="1"/>
          </p:cNvSpPr>
          <p:nvPr>
            <p:ph type="dt" sz="half" idx="10"/>
          </p:nvPr>
        </p:nvSpPr>
        <p:spPr/>
        <p:txBody>
          <a:bodyPr/>
          <a:lstStyle/>
          <a:p>
            <a:r>
              <a:rPr lang="en-US" smtClean="0"/>
              <a:t>January 17, 2018</a:t>
            </a:r>
            <a:endParaRPr lang="en-US"/>
          </a:p>
        </p:txBody>
      </p:sp>
      <p:sp>
        <p:nvSpPr>
          <p:cNvPr id="5" name="Footer Placeholder 4"/>
          <p:cNvSpPr>
            <a:spLocks noGrp="1"/>
          </p:cNvSpPr>
          <p:nvPr>
            <p:ph type="ftr" sz="quarter" idx="11"/>
          </p:nvPr>
        </p:nvSpPr>
        <p:spPr/>
        <p:txBody>
          <a:bodyPr/>
          <a:lstStyle/>
          <a:p>
            <a:r>
              <a:rPr lang="en-US" smtClean="0"/>
              <a:t>Subaru Users' Meeting</a:t>
            </a:r>
            <a:endParaRPr lang="en-US"/>
          </a:p>
        </p:txBody>
      </p:sp>
    </p:spTree>
    <p:extLst>
      <p:ext uri="{BB962C8B-B14F-4D97-AF65-F5344CB8AC3E}">
        <p14:creationId xmlns:p14="http://schemas.microsoft.com/office/powerpoint/2010/main" val="31253771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tions xmlns="ed490243-7856-4b5c-b593-e9c901af8d09" xsi:nil="true"/>
    <Document_x0020_Type xmlns="ed490243-7856-4b5c-b593-e9c901af8d09">Presentation</Document_x0020_Type>
    <Fiscal_x0020_Year xmlns="ed490243-7856-4b5c-b593-e9c901af8d09">2017</Fiscal_x0020_Yea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D7349291A5C64F8540B94F487448B0" ma:contentTypeVersion="4" ma:contentTypeDescription="Create a new document." ma:contentTypeScope="" ma:versionID="4f23baf2bcdf73db4960500b718b9b03">
  <xsd:schema xmlns:xsd="http://www.w3.org/2001/XMLSchema" xmlns:xs="http://www.w3.org/2001/XMLSchema" xmlns:p="http://schemas.microsoft.com/office/2006/metadata/properties" xmlns:ns2="ed490243-7856-4b5c-b593-e9c901af8d09" targetNamespace="http://schemas.microsoft.com/office/2006/metadata/properties" ma:root="true" ma:fieldsID="0390771bccfabdc0459cb1dd4e10a8cc" ns2:_="">
    <xsd:import namespace="ed490243-7856-4b5c-b593-e9c901af8d09"/>
    <xsd:element name="properties">
      <xsd:complexType>
        <xsd:sequence>
          <xsd:element name="documentManagement">
            <xsd:complexType>
              <xsd:all>
                <xsd:element ref="ns2:Document_x0020_Type"/>
                <xsd:element ref="ns2:Fiscal_x0020_Year" minOccurs="0"/>
                <xsd:element ref="ns2:Act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490243-7856-4b5c-b593-e9c901af8d09" elementFormDefault="qualified">
    <xsd:import namespace="http://schemas.microsoft.com/office/2006/documentManagement/types"/>
    <xsd:import namespace="http://schemas.microsoft.com/office/infopath/2007/PartnerControls"/>
    <xsd:element name="Document_x0020_Type" ma:index="8" ma:displayName="Document Type" ma:default="Presentation" ma:format="Dropdown" ma:internalName="Document_x0020_Type">
      <xsd:simpleType>
        <xsd:restriction base="dms:Choice">
          <xsd:enumeration value="Presentation"/>
          <xsd:enumeration value="Attachments"/>
          <xsd:enumeration value="Reference"/>
          <xsd:enumeration value="Other"/>
        </xsd:restriction>
      </xsd:simpleType>
    </xsd:element>
    <xsd:element name="Fiscal_x0020_Year" ma:index="9" nillable="true" ma:displayName="Calendar Year" ma:default="2016" ma:format="Dropdown" ma:internalName="Fiscal_x0020_Year">
      <xsd:simpleType>
        <xsd:restriction base="dms:Choice">
          <xsd:enumeration value="2013"/>
          <xsd:enumeration value="2014"/>
          <xsd:enumeration value="2015"/>
          <xsd:enumeration value="2016"/>
          <xsd:enumeration value="2017"/>
        </xsd:restriction>
      </xsd:simpleType>
    </xsd:element>
    <xsd:element name="Actions" ma:index="11" nillable="true" ma:displayName="Actions" ma:internalName="Action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AED830-32E2-4155-9635-C0EB83041B29}">
  <ds:schemaRefs>
    <ds:schemaRef ds:uri="http://schemas.microsoft.com/sharepoint/v3/contenttype/forms"/>
  </ds:schemaRefs>
</ds:datastoreItem>
</file>

<file path=customXml/itemProps2.xml><?xml version="1.0" encoding="utf-8"?>
<ds:datastoreItem xmlns:ds="http://schemas.openxmlformats.org/officeDocument/2006/customXml" ds:itemID="{7EA71C32-5DAC-49C2-ADB0-3DB5ABB7C351}">
  <ds:schemaRefs>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purl.org/dc/terms/"/>
    <ds:schemaRef ds:uri="http://purl.org/dc/dcmitype/"/>
    <ds:schemaRef ds:uri="ed490243-7856-4b5c-b593-e9c901af8d09"/>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B6F6D379-DE55-4C49-9220-6A9B72001A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490243-7856-4b5c-b593-e9c901af8d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6001</TotalTime>
  <Words>1667</Words>
  <Application>Microsoft Macintosh PowerPoint</Application>
  <PresentationFormat>Widescreen</PresentationFormat>
  <Paragraphs>285</Paragraphs>
  <Slides>26</Slides>
  <Notes>18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Adobe Gothic Std B</vt:lpstr>
      <vt:lpstr>Arial</vt:lpstr>
      <vt:lpstr>Arial Rounded MT Bold</vt:lpstr>
      <vt:lpstr>Calibri</vt:lpstr>
      <vt:lpstr>Calibri Light</vt:lpstr>
      <vt:lpstr>Garamond</vt:lpstr>
      <vt:lpstr>Mangal</vt:lpstr>
      <vt:lpstr>Office Theme</vt:lpstr>
      <vt:lpstr>W. M. Keck Observatory  Status and Plans  Subaru Users’ Meeting 2018</vt:lpstr>
      <vt:lpstr>PowerPoint Presentation</vt:lpstr>
      <vt:lpstr>Overall Performance 2011 - 2015</vt:lpstr>
      <vt:lpstr>PhD Theses using WMKO data </vt:lpstr>
      <vt:lpstr>Distribution of Time, by Category, 2016</vt:lpstr>
      <vt:lpstr>Science Program Trends </vt:lpstr>
      <vt:lpstr>Engineering Time Statistics</vt:lpstr>
      <vt:lpstr>Segment Exchange Engineering Time</vt:lpstr>
      <vt:lpstr>Mainland Observing Sites</vt:lpstr>
      <vt:lpstr>Instrument Report</vt:lpstr>
      <vt:lpstr>Keck Cosmic Web Imager (KCWI)</vt:lpstr>
      <vt:lpstr>NIRES Status</vt:lpstr>
      <vt:lpstr>OSIRIS Imager Upgrade Status</vt:lpstr>
      <vt:lpstr>New DEIMOS Blue Grating Installed </vt:lpstr>
      <vt:lpstr>Keck I Deployable Tertiary Status</vt:lpstr>
      <vt:lpstr>NIRSPEC Upgrade Status</vt:lpstr>
      <vt:lpstr>Other Instrument Activities</vt:lpstr>
      <vt:lpstr>Segment Repair Project</vt:lpstr>
      <vt:lpstr>Telescope Control System (TCSU)</vt:lpstr>
      <vt:lpstr>Keck Visiting Scholars Program</vt:lpstr>
      <vt:lpstr>Keck Visiting Scholars Program</vt:lpstr>
      <vt:lpstr>Massive Storm on Neptune N. Molter, I. De Pater, (UCB),  C. Alvarez (WMKO)</vt:lpstr>
      <vt:lpstr>Other Matters</vt:lpstr>
      <vt:lpstr>Staff Matters</vt:lpstr>
      <vt:lpstr>PowerPoint Presentation</vt:lpstr>
      <vt:lpstr>PowerPoint Presentation</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Leslie Kissner</dc:creator>
  <cp:lastModifiedBy>Hilton Lewis</cp:lastModifiedBy>
  <cp:revision>220</cp:revision>
  <cp:lastPrinted>2017-11-22T21:26:44Z</cp:lastPrinted>
  <dcterms:created xsi:type="dcterms:W3CDTF">2017-10-03T02:12:39Z</dcterms:created>
  <dcterms:modified xsi:type="dcterms:W3CDTF">2018-01-17T06:14:26Z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0x0101007AD7349291A5C64F8540B94F487448B0</vt:lpwstr>
  </property>
</Properties>
</file>