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xlsx" ContentType="application/vnd.openxmlformats-officedocument.spreadsheetml.sheet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1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58" r:id="rId6"/>
    <p:sldId id="260" r:id="rId7"/>
    <p:sldId id="266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59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6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 smtClean="0"/>
              <a:t>The number of nights</a:t>
            </a:r>
            <a:r>
              <a:rPr lang="en-US" sz="1600" baseline="0" dirty="0" smtClean="0"/>
              <a:t> for r</a:t>
            </a:r>
            <a:r>
              <a:rPr lang="en-US" sz="1600" dirty="0" smtClean="0"/>
              <a:t>emote observations since S13A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Mitaka Remote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S13A</c:v>
                </c:pt>
                <c:pt idx="1">
                  <c:v>S13B</c:v>
                </c:pt>
                <c:pt idx="2">
                  <c:v>S14A</c:v>
                </c:pt>
                <c:pt idx="3">
                  <c:v>S14B</c:v>
                </c:pt>
                <c:pt idx="4">
                  <c:v>S15A</c:v>
                </c:pt>
                <c:pt idx="5">
                  <c:v>S15B</c:v>
                </c:pt>
                <c:pt idx="6">
                  <c:v>S16A</c:v>
                </c:pt>
                <c:pt idx="7">
                  <c:v>S16B</c:v>
                </c:pt>
                <c:pt idx="8">
                  <c:v>S17A</c:v>
                </c:pt>
                <c:pt idx="9">
                  <c:v>S17B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10.0</c:v>
                </c:pt>
                <c:pt idx="1">
                  <c:v>5.0</c:v>
                </c:pt>
                <c:pt idx="2">
                  <c:v>10.0</c:v>
                </c:pt>
                <c:pt idx="3">
                  <c:v>25.0</c:v>
                </c:pt>
                <c:pt idx="4">
                  <c:v>15.0</c:v>
                </c:pt>
                <c:pt idx="5">
                  <c:v>32.0</c:v>
                </c:pt>
                <c:pt idx="6">
                  <c:v>40.0</c:v>
                </c:pt>
                <c:pt idx="7">
                  <c:v>32.0</c:v>
                </c:pt>
                <c:pt idx="8">
                  <c:v>40.0</c:v>
                </c:pt>
                <c:pt idx="9">
                  <c:v>54.0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Hilo Remote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4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S13A</c:v>
                </c:pt>
                <c:pt idx="1">
                  <c:v>S13B</c:v>
                </c:pt>
                <c:pt idx="2">
                  <c:v>S14A</c:v>
                </c:pt>
                <c:pt idx="3">
                  <c:v>S14B</c:v>
                </c:pt>
                <c:pt idx="4">
                  <c:v>S15A</c:v>
                </c:pt>
                <c:pt idx="5">
                  <c:v>S15B</c:v>
                </c:pt>
                <c:pt idx="6">
                  <c:v>S16A</c:v>
                </c:pt>
                <c:pt idx="7">
                  <c:v>S16B</c:v>
                </c:pt>
                <c:pt idx="8">
                  <c:v>S17A</c:v>
                </c:pt>
                <c:pt idx="9">
                  <c:v>S17B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5.0</c:v>
                </c:pt>
                <c:pt idx="5">
                  <c:v>0.0</c:v>
                </c:pt>
                <c:pt idx="6">
                  <c:v>2.0</c:v>
                </c:pt>
                <c:pt idx="7">
                  <c:v>1.0</c:v>
                </c:pt>
                <c:pt idx="8">
                  <c:v>6.0</c:v>
                </c:pt>
                <c:pt idx="9">
                  <c:v>16.0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S13A</c:v>
                </c:pt>
                <c:pt idx="1">
                  <c:v>S13B</c:v>
                </c:pt>
                <c:pt idx="2">
                  <c:v>S14A</c:v>
                </c:pt>
                <c:pt idx="3">
                  <c:v>S14B</c:v>
                </c:pt>
                <c:pt idx="4">
                  <c:v>S15A</c:v>
                </c:pt>
                <c:pt idx="5">
                  <c:v>S15B</c:v>
                </c:pt>
                <c:pt idx="6">
                  <c:v>S16A</c:v>
                </c:pt>
                <c:pt idx="7">
                  <c:v>S16B</c:v>
                </c:pt>
                <c:pt idx="8">
                  <c:v>S17A</c:v>
                </c:pt>
                <c:pt idx="9">
                  <c:v>S17B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11.0</c:v>
                </c:pt>
                <c:pt idx="1">
                  <c:v>5.0</c:v>
                </c:pt>
                <c:pt idx="2">
                  <c:v>10.0</c:v>
                </c:pt>
                <c:pt idx="3">
                  <c:v>25.0</c:v>
                </c:pt>
                <c:pt idx="4">
                  <c:v>20.0</c:v>
                </c:pt>
                <c:pt idx="5">
                  <c:v>32.0</c:v>
                </c:pt>
                <c:pt idx="6">
                  <c:v>42.0</c:v>
                </c:pt>
                <c:pt idx="7">
                  <c:v>33.0</c:v>
                </c:pt>
                <c:pt idx="8">
                  <c:v>46.0</c:v>
                </c:pt>
                <c:pt idx="9">
                  <c:v>63.0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70120752"/>
        <c:axId val="670450528"/>
      </c:lineChart>
      <c:catAx>
        <c:axId val="67012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0450528"/>
        <c:crosses val="autoZero"/>
        <c:auto val="1"/>
        <c:lblAlgn val="ctr"/>
        <c:lblOffset val="100"/>
        <c:noMultiLvlLbl val="0"/>
      </c:catAx>
      <c:valAx>
        <c:axId val="6704505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70120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4B488F-EC14-4646-BCDC-8ABA0BE4DFDC}" type="datetimeFigureOut">
              <a:rPr lang="en-US" smtClean="0"/>
              <a:t>1/17/18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EBAEA5-BA86-3E40-8037-F18322E5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92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EBAEA5-BA86-3E40-8037-F18322E55F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7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EBAEA5-BA86-3E40-8037-F18322E55F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21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54852" y="541669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61418" y="5466345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005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Relationship Id="rId3" Type="http://schemas.openxmlformats.org/officeDocument/2006/relationships/image" Target="../media/image3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4" Type="http://schemas.openxmlformats.org/officeDocument/2006/relationships/image" Target="../media/image5.tiff"/><Relationship Id="rId5" Type="http://schemas.openxmlformats.org/officeDocument/2006/relationships/image" Target="../media/image6.tif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Science Operation Report FY2017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Tae-Soo  Pyo</a:t>
            </a:r>
          </a:p>
          <a:p>
            <a:r>
              <a:rPr lang="en-US" dirty="0" smtClean="0"/>
              <a:t>Subaru Telescope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81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of reports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New Members in Science Operation Div.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HSC Queue Mode Operation Report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Remote Operation Report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Announcements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1949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Members in Science </a:t>
            </a:r>
            <a:r>
              <a:rPr lang="en-US" dirty="0" err="1" smtClean="0"/>
              <a:t>OperAtion</a:t>
            </a:r>
            <a:r>
              <a:rPr lang="en-US" dirty="0" smtClean="0"/>
              <a:t> Div.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Etsuko </a:t>
            </a:r>
            <a:r>
              <a:rPr lang="en-US" dirty="0" err="1" smtClean="0"/>
              <a:t>Mieda</a:t>
            </a:r>
            <a:r>
              <a:rPr lang="en-US" dirty="0" smtClean="0"/>
              <a:t> :  AO188 + IRCS Support Astronomer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Yuhei Takagi : HSC Support Astronomer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*cf. Resign: Joanna Bulger (AO188+IRCS), Francois </a:t>
            </a:r>
            <a:r>
              <a:rPr lang="en-US" dirty="0" err="1" smtClean="0"/>
              <a:t>Finet</a:t>
            </a:r>
            <a:r>
              <a:rPr lang="en-US" dirty="0" smtClean="0"/>
              <a:t> (HSC fellow), Jennie </a:t>
            </a:r>
            <a:r>
              <a:rPr lang="en-US" dirty="0" err="1" smtClean="0"/>
              <a:t>Berghuis</a:t>
            </a:r>
            <a:r>
              <a:rPr lang="en-US" dirty="0" smtClean="0"/>
              <a:t> (OSA)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2280" y="2015732"/>
            <a:ext cx="1270000" cy="127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2280" y="3447710"/>
            <a:ext cx="1270000" cy="1270000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51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HSC Queue Operation Mode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HSC Queue Mode was opened to UH  and Gemini TE</a:t>
            </a:r>
          </a:p>
          <a:p>
            <a:pPr lvl="1"/>
            <a:r>
              <a:rPr lang="en-US" dirty="0" smtClean="0"/>
              <a:t>Subaru Users can </a:t>
            </a:r>
            <a:r>
              <a:rPr lang="en-US" dirty="0" smtClean="0"/>
              <a:t>submit</a:t>
            </a:r>
            <a:r>
              <a:rPr lang="en-US" dirty="0" smtClean="0"/>
              <a:t> </a:t>
            </a:r>
            <a:r>
              <a:rPr lang="en-US" dirty="0" smtClean="0"/>
              <a:t>Gemini Filler program at any time.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Available for Time Critical </a:t>
            </a:r>
            <a:r>
              <a:rPr lang="en-US" dirty="0" smtClean="0"/>
              <a:t>Programs since S17A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+ New HSC Queue Working Group members:</a:t>
            </a:r>
          </a:p>
          <a:p>
            <a:pPr lvl="1"/>
            <a:r>
              <a:rPr lang="en-US" dirty="0" err="1" smtClean="0"/>
              <a:t>Terai</a:t>
            </a:r>
            <a:r>
              <a:rPr lang="en-US" dirty="0" smtClean="0"/>
              <a:t> (SA), Takagi (SA), </a:t>
            </a:r>
            <a:r>
              <a:rPr lang="en-US" dirty="0" err="1" smtClean="0"/>
              <a:t>Rusu</a:t>
            </a:r>
            <a:r>
              <a:rPr lang="en-US" dirty="0" smtClean="0"/>
              <a:t> (Fellow), Suh (Fellow)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HSC Queue Operation </a:t>
            </a:r>
            <a:r>
              <a:rPr lang="en-US" dirty="0" smtClean="0"/>
              <a:t>will be executed by </a:t>
            </a:r>
            <a:r>
              <a:rPr lang="en-US" dirty="0" smtClean="0"/>
              <a:t>SA (1) + Operator (1</a:t>
            </a:r>
            <a:r>
              <a:rPr lang="en-US" dirty="0" smtClean="0"/>
              <a:t>) as the final form.</a:t>
            </a:r>
            <a:endParaRPr lang="en-US" dirty="0" smtClean="0"/>
          </a:p>
          <a:p>
            <a:pPr lvl="1"/>
            <a:r>
              <a:rPr lang="en-US" dirty="0" smtClean="0"/>
              <a:t>SA </a:t>
            </a:r>
            <a:r>
              <a:rPr lang="en-US" dirty="0" smtClean="0"/>
              <a:t>Training for Queue operation</a:t>
            </a:r>
          </a:p>
          <a:p>
            <a:pPr lvl="1"/>
            <a:r>
              <a:rPr lang="en-US" dirty="0" smtClean="0"/>
              <a:t>Operation policy and procedures for Filler and Grade C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8070670" y="3407230"/>
            <a:ext cx="817880" cy="817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252790" y="3407230"/>
            <a:ext cx="817880" cy="8178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9648397" y="3407230"/>
            <a:ext cx="817880" cy="8178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8888550" y="3407230"/>
            <a:ext cx="817880" cy="817880"/>
          </a:xfrm>
          <a:prstGeom prst="rect">
            <a:avLst/>
          </a:prstGeom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9526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HSC Queue  mode operation</a:t>
            </a:r>
            <a:br>
              <a:rPr lang="en-US" dirty="0" smtClean="0"/>
            </a:br>
            <a:r>
              <a:rPr lang="en-US" dirty="0" smtClean="0"/>
              <a:t> : Completion Rates </a:t>
            </a:r>
            <a:r>
              <a:rPr lang="en-US" dirty="0" smtClean="0"/>
              <a:t>for 2 years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1120" y="2150809"/>
            <a:ext cx="9540240" cy="32449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91272" y="5508178"/>
            <a:ext cx="10923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From: HSC status report poster by Onodera &amp; HSC QWG   (Please see </a:t>
            </a:r>
            <a:r>
              <a:rPr lang="en-US" smtClean="0"/>
              <a:t>the poster for more detailed information) 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08764" y="1867006"/>
            <a:ext cx="59115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smtClean="0"/>
              <a:t>* Success </a:t>
            </a:r>
            <a:r>
              <a:rPr lang="en-US" sz="1200" dirty="0" smtClean="0"/>
              <a:t>rate = (Good </a:t>
            </a:r>
            <a:r>
              <a:rPr lang="en-US" sz="1200" smtClean="0"/>
              <a:t>OB)/(Executed </a:t>
            </a:r>
            <a:r>
              <a:rPr lang="en-US" sz="1200" dirty="0" smtClean="0"/>
              <a:t>OB), Completion rate = (Good OB</a:t>
            </a:r>
            <a:r>
              <a:rPr lang="en-US" sz="1200" smtClean="0"/>
              <a:t>)/(Allocated OB)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097501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Observation report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4217" y="2015732"/>
            <a:ext cx="5656217" cy="345061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Mitaka</a:t>
            </a:r>
            <a:r>
              <a:rPr lang="en-US" dirty="0" smtClean="0"/>
              <a:t> Observation statics</a:t>
            </a:r>
          </a:p>
          <a:p>
            <a:pPr lvl="1"/>
            <a:r>
              <a:rPr lang="en-US" dirty="0" smtClean="0"/>
              <a:t>Until S15A: </a:t>
            </a:r>
            <a:r>
              <a:rPr lang="en-US" dirty="0" err="1" smtClean="0"/>
              <a:t>HiCIAO</a:t>
            </a:r>
            <a:r>
              <a:rPr lang="en-US" dirty="0" smtClean="0"/>
              <a:t>/IRCS/</a:t>
            </a:r>
            <a:r>
              <a:rPr lang="is-IS" dirty="0" smtClean="0"/>
              <a:t>…</a:t>
            </a:r>
            <a:endParaRPr lang="en-US" dirty="0" smtClean="0"/>
          </a:p>
          <a:p>
            <a:pPr lvl="1"/>
            <a:r>
              <a:rPr lang="en-US" dirty="0" smtClean="0"/>
              <a:t>Since S15B:  50%-70% is </a:t>
            </a:r>
            <a:r>
              <a:rPr lang="en-US" dirty="0" smtClean="0"/>
              <a:t>HSC</a:t>
            </a:r>
          </a:p>
          <a:p>
            <a:pPr lvl="1"/>
            <a:r>
              <a:rPr lang="en-US" dirty="0" smtClean="0"/>
              <a:t>S17B: 63/109 nights = 58% of total observing night</a:t>
            </a:r>
            <a:endParaRPr lang="en-US" dirty="0" smtClean="0"/>
          </a:p>
          <a:p>
            <a:r>
              <a:rPr lang="en-US" dirty="0" smtClean="0"/>
              <a:t>Hilo Remote Observation statics</a:t>
            </a:r>
          </a:p>
          <a:p>
            <a:pPr lvl="1"/>
            <a:r>
              <a:rPr lang="en-US" dirty="0" smtClean="0"/>
              <a:t>Increasing since S17A</a:t>
            </a:r>
          </a:p>
          <a:p>
            <a:pPr lvl="2"/>
            <a:r>
              <a:rPr lang="en-US" dirty="0" err="1" smtClean="0"/>
              <a:t>CHARIS+SCExAO</a:t>
            </a:r>
            <a:r>
              <a:rPr lang="en-US" dirty="0" smtClean="0"/>
              <a:t>, </a:t>
            </a:r>
            <a:r>
              <a:rPr lang="en-US" dirty="0" err="1" smtClean="0"/>
              <a:t>ToO</a:t>
            </a:r>
            <a:endParaRPr lang="en-US" dirty="0" smtClean="0"/>
          </a:p>
          <a:p>
            <a:pPr lvl="1"/>
            <a:r>
              <a:rPr lang="en-US" dirty="0" smtClean="0"/>
              <a:t>Opening Hilo Remote Request </a:t>
            </a:r>
            <a:r>
              <a:rPr lang="en-US" dirty="0"/>
              <a:t>form Since </a:t>
            </a:r>
            <a:r>
              <a:rPr lang="en-US" dirty="0" smtClean="0"/>
              <a:t>S17B (</a:t>
            </a:r>
            <a:r>
              <a:rPr lang="en-US" dirty="0"/>
              <a:t>https://</a:t>
            </a:r>
            <a:r>
              <a:rPr lang="en-US" dirty="0" err="1"/>
              <a:t>www.naoj.org</a:t>
            </a:r>
            <a:r>
              <a:rPr lang="en-US" dirty="0"/>
              <a:t>/Observing/</a:t>
            </a:r>
            <a:r>
              <a:rPr lang="en-US" dirty="0" err="1"/>
              <a:t>HiloRemote</a:t>
            </a:r>
            <a:r>
              <a:rPr lang="en-US" dirty="0" smtClean="0"/>
              <a:t>/)</a:t>
            </a:r>
          </a:p>
          <a:p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568107326"/>
              </p:ext>
            </p:extLst>
          </p:nvPr>
        </p:nvGraphicFramePr>
        <p:xfrm>
          <a:off x="6740434" y="1884105"/>
          <a:ext cx="4068815" cy="3713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1/17/18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63260" y="5494693"/>
            <a:ext cx="3961597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35000">
                <a:schemeClr val="accent1">
                  <a:lumMod val="0"/>
                  <a:lumOff val="100000"/>
                </a:schemeClr>
              </a:gs>
              <a:gs pos="100000">
                <a:srgbClr val="92D050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none" rtlCol="0">
            <a:spAutoFit/>
          </a:bodyPr>
          <a:lstStyle/>
          <a:p>
            <a:r>
              <a:rPr lang="en-US" dirty="0" smtClean="0"/>
              <a:t>Enhance Remote observation/operation.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761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479" y="1761214"/>
            <a:ext cx="8727776" cy="498348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4994" y="87428"/>
            <a:ext cx="3928200" cy="3164691"/>
          </a:xfrm>
          <a:prstGeom prst="rect">
            <a:avLst/>
          </a:prstGeom>
          <a:ln>
            <a:solidFill>
              <a:schemeClr val="accent1">
                <a:shade val="5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630676" y="576293"/>
            <a:ext cx="6821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Trouble Recovery (2012-2017)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: Frequency of access to dome</a:t>
            </a:r>
            <a:endParaRPr lang="en-US" sz="4000" dirty="0"/>
          </a:p>
        </p:txBody>
      </p:sp>
      <p:sp>
        <p:nvSpPr>
          <p:cNvPr id="9" name="Bent-Up Arrow 8"/>
          <p:cNvSpPr/>
          <p:nvPr/>
        </p:nvSpPr>
        <p:spPr>
          <a:xfrm>
            <a:off x="8656320" y="3404519"/>
            <a:ext cx="1700480" cy="618841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>
            <a:off x="8305800" y="3297839"/>
            <a:ext cx="213360" cy="125892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433247" y="5512480"/>
            <a:ext cx="3473259" cy="369332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Report by Michael </a:t>
            </a:r>
            <a:r>
              <a:rPr lang="en-US" dirty="0" err="1" smtClean="0"/>
              <a:t>Letawsky</a:t>
            </a:r>
            <a:r>
              <a:rPr lang="en-US" dirty="0" smtClean="0"/>
              <a:t> (2017)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5111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 (</a:t>
            </a:r>
            <a:r>
              <a:rPr lang="ja-JP" altLang="en-US" dirty="0" smtClean="0"/>
              <a:t>お願い）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[</a:t>
            </a:r>
            <a:r>
              <a:rPr lang="en-US" smtClean="0"/>
              <a:t>No </a:t>
            </a:r>
            <a:r>
              <a:rPr lang="en-US"/>
              <a:t>w</a:t>
            </a:r>
            <a:r>
              <a:rPr lang="en-US" smtClean="0"/>
              <a:t>ind </a:t>
            </a:r>
            <a:r>
              <a:rPr lang="en-US" dirty="0" smtClean="0"/>
              <a:t>screen]  </a:t>
            </a:r>
            <a:r>
              <a:rPr lang="en-US" dirty="0" smtClean="0"/>
              <a:t>Please </a:t>
            </a:r>
            <a:r>
              <a:rPr lang="en-US" dirty="0"/>
              <a:t>p</a:t>
            </a:r>
            <a:r>
              <a:rPr lang="en-US" dirty="0" smtClean="0"/>
              <a:t>repare the back up target for the case of strong winds.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[Schedule] </a:t>
            </a:r>
            <a:r>
              <a:rPr lang="en-US" dirty="0" smtClean="0"/>
              <a:t>Please check any problem for your observational schedule just after you get the acceptance letter (schedule conflict, target visibility, </a:t>
            </a:r>
            <a:r>
              <a:rPr lang="is-IS" dirty="0" smtClean="0"/>
              <a:t>…)</a:t>
            </a:r>
            <a:r>
              <a:rPr lang="en-US" dirty="0" smtClean="0"/>
              <a:t>.  Then let me know it as soon as possible.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[Open </a:t>
            </a:r>
            <a:r>
              <a:rPr lang="en-US" dirty="0" smtClean="0"/>
              <a:t>Use </a:t>
            </a:r>
            <a:r>
              <a:rPr lang="en-US" dirty="0" smtClean="0"/>
              <a:t>Report] Please </a:t>
            </a:r>
            <a:r>
              <a:rPr lang="en-US" dirty="0" smtClean="0"/>
              <a:t>let us know your feed back</a:t>
            </a:r>
            <a:r>
              <a:rPr lang="en-US" dirty="0" smtClean="0"/>
              <a:t>!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[Observation consulting with SA] Please contact SA for the preparation of your observation one month before.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04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During 2018</a:t>
            </a:r>
            <a:r>
              <a:rPr lang="is-IS" dirty="0" smtClean="0"/>
              <a:t>… Toward Full remote...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discuss the full remote operation mode in the final day program.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will be </a:t>
            </a:r>
            <a:r>
              <a:rPr lang="en-US" dirty="0" smtClean="0"/>
              <a:t>asking </a:t>
            </a:r>
            <a:r>
              <a:rPr lang="en-US" dirty="0" smtClean="0"/>
              <a:t>for observer’s active participation in instrument operation.</a:t>
            </a:r>
          </a:p>
          <a:p>
            <a:pPr lvl="1"/>
            <a:r>
              <a:rPr lang="en-US" dirty="0" smtClean="0"/>
              <a:t>Prepare User/Operation manual </a:t>
            </a:r>
            <a:r>
              <a:rPr lang="en-US" dirty="0" smtClean="0"/>
              <a:t>for</a:t>
            </a:r>
            <a:r>
              <a:rPr lang="en-US" dirty="0" smtClean="0"/>
              <a:t> practical and easy use .</a:t>
            </a:r>
            <a:endParaRPr lang="en-US" dirty="0" smtClean="0"/>
          </a:p>
          <a:p>
            <a:pPr lvl="1"/>
            <a:r>
              <a:rPr lang="en-US" dirty="0" smtClean="0"/>
              <a:t>Prepare </a:t>
            </a:r>
            <a:r>
              <a:rPr lang="en-US" dirty="0" smtClean="0"/>
              <a:t>tool </a:t>
            </a:r>
            <a:r>
              <a:rPr lang="en-US" dirty="0" smtClean="0"/>
              <a:t>to check and to make observation script (OPE file) </a:t>
            </a:r>
          </a:p>
          <a:p>
            <a:r>
              <a:rPr lang="en-US" dirty="0" smtClean="0"/>
              <a:t>Improvement Hilo remote room for operation</a:t>
            </a:r>
          </a:p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1/17/18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Subaru UM2017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300584" y="4838008"/>
            <a:ext cx="5320880" cy="461665"/>
          </a:xfrm>
          <a:prstGeom prst="rect">
            <a:avLst/>
          </a:prstGeom>
          <a:gradFill>
            <a:gsLst>
              <a:gs pos="0">
                <a:schemeClr val="bg2">
                  <a:tint val="94000"/>
                  <a:satMod val="80000"/>
                  <a:lumMod val="106000"/>
                </a:schemeClr>
              </a:gs>
              <a:gs pos="100000">
                <a:srgbClr val="00B050"/>
              </a:gs>
            </a:gsLst>
            <a:path path="circle">
              <a:fillToRect l="50000" t="50000" r="50000" b="50000"/>
            </a:path>
          </a:gra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Let’s talk more in the final day discussion.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486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889</TotalTime>
  <Words>484</Words>
  <Application>Microsoft Macintosh PowerPoint</Application>
  <PresentationFormat>Widescreen</PresentationFormat>
  <Paragraphs>82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Gill Sans MT</vt:lpstr>
      <vt:lpstr>游ゴシック Light</vt:lpstr>
      <vt:lpstr>Arial</vt:lpstr>
      <vt:lpstr>Gallery</vt:lpstr>
      <vt:lpstr>Science Operation Report FY2017</vt:lpstr>
      <vt:lpstr>Agenda of reports</vt:lpstr>
      <vt:lpstr>New Members in Science OperAtion Div. </vt:lpstr>
      <vt:lpstr>HSC Queue Operation Mode News</vt:lpstr>
      <vt:lpstr>HSC Queue  mode operation  : Completion Rates for 2 years</vt:lpstr>
      <vt:lpstr>Remote Observation report</vt:lpstr>
      <vt:lpstr>PowerPoint Presentation</vt:lpstr>
      <vt:lpstr>Announcements (お願い）</vt:lpstr>
      <vt:lpstr>During 2018… Toward Full remote...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Operation Report FY2017</dc:title>
  <dc:creator>Tae-Soo Pyo</dc:creator>
  <cp:lastModifiedBy>Tae-Soo Pyo</cp:lastModifiedBy>
  <cp:revision>44</cp:revision>
  <dcterms:created xsi:type="dcterms:W3CDTF">2018-01-15T22:59:35Z</dcterms:created>
  <dcterms:modified xsi:type="dcterms:W3CDTF">2018-01-17T01:11:46Z</dcterms:modified>
</cp:coreProperties>
</file>