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20" r:id="rId3"/>
    <p:sldMasterId id="2147483771" r:id="rId4"/>
  </p:sldMasterIdLst>
  <p:notesMasterIdLst>
    <p:notesMasterId r:id="rId51"/>
  </p:notesMasterIdLst>
  <p:sldIdLst>
    <p:sldId id="256" r:id="rId5"/>
    <p:sldId id="353" r:id="rId6"/>
    <p:sldId id="354" r:id="rId7"/>
    <p:sldId id="346" r:id="rId8"/>
    <p:sldId id="345" r:id="rId9"/>
    <p:sldId id="308" r:id="rId10"/>
    <p:sldId id="352" r:id="rId11"/>
    <p:sldId id="351" r:id="rId12"/>
    <p:sldId id="263" r:id="rId13"/>
    <p:sldId id="297" r:id="rId14"/>
    <p:sldId id="277" r:id="rId15"/>
    <p:sldId id="338" r:id="rId16"/>
    <p:sldId id="322" r:id="rId17"/>
    <p:sldId id="280" r:id="rId18"/>
    <p:sldId id="282" r:id="rId19"/>
    <p:sldId id="285" r:id="rId20"/>
    <p:sldId id="278" r:id="rId21"/>
    <p:sldId id="298" r:id="rId22"/>
    <p:sldId id="266" r:id="rId23"/>
    <p:sldId id="300" r:id="rId24"/>
    <p:sldId id="310" r:id="rId25"/>
    <p:sldId id="311" r:id="rId26"/>
    <p:sldId id="290" r:id="rId27"/>
    <p:sldId id="268" r:id="rId28"/>
    <p:sldId id="269" r:id="rId29"/>
    <p:sldId id="291" r:id="rId30"/>
    <p:sldId id="327" r:id="rId31"/>
    <p:sldId id="301" r:id="rId32"/>
    <p:sldId id="344" r:id="rId33"/>
    <p:sldId id="302" r:id="rId34"/>
    <p:sldId id="303" r:id="rId35"/>
    <p:sldId id="305" r:id="rId36"/>
    <p:sldId id="306" r:id="rId37"/>
    <p:sldId id="307" r:id="rId38"/>
    <p:sldId id="339" r:id="rId39"/>
    <p:sldId id="349" r:id="rId40"/>
    <p:sldId id="328" r:id="rId41"/>
    <p:sldId id="329" r:id="rId42"/>
    <p:sldId id="332" r:id="rId43"/>
    <p:sldId id="333" r:id="rId44"/>
    <p:sldId id="334" r:id="rId45"/>
    <p:sldId id="343" r:id="rId46"/>
    <p:sldId id="287" r:id="rId47"/>
    <p:sldId id="355" r:id="rId48"/>
    <p:sldId id="350" r:id="rId49"/>
    <p:sldId id="314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1D"/>
    <a:srgbClr val="303032"/>
    <a:srgbClr val="2C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shidam\AppData\Local\Temp\20180116budg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&#20869;&#12398;&#12464;&#12521;&#12501;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shidam\Documents\Subaru\presentation\TelescopeTime20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shidam\Documents\Subaru\presentation\TelescopeTime20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rabtreed\Documents\Publications\All%202011-2015\All%202011-201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21-4A11-AC96-930F4C3D73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21-4A11-AC96-930F4C3D73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21-4A11-AC96-930F4C3D73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21-4A11-AC96-930F4C3D73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E21-4A11-AC96-930F4C3D73B3}"/>
              </c:ext>
            </c:extLst>
          </c:dPt>
          <c:cat>
            <c:strRef>
              <c:f>Sheet1!$A$1:$A$5</c:f>
              <c:strCache>
                <c:ptCount val="5"/>
                <c:pt idx="0">
                  <c:v>Scientists</c:v>
                </c:pt>
                <c:pt idx="1">
                  <c:v>Engineers</c:v>
                </c:pt>
                <c:pt idx="2">
                  <c:v>Technicians</c:v>
                </c:pt>
                <c:pt idx="3">
                  <c:v>Admin Staff</c:v>
                </c:pt>
                <c:pt idx="4">
                  <c:v>Other</c:v>
                </c:pt>
              </c:strCache>
            </c:strRef>
          </c:cat>
          <c:val>
            <c:numRef>
              <c:f>Sheet1!$E$1:$E$5</c:f>
              <c:numCache>
                <c:formatCode>General</c:formatCode>
                <c:ptCount val="5"/>
                <c:pt idx="0">
                  <c:v>34</c:v>
                </c:pt>
                <c:pt idx="1">
                  <c:v>25</c:v>
                </c:pt>
                <c:pt idx="2">
                  <c:v>25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21-4A11-AC96-930F4C3D7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Gov. allocation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3233.902</c:v>
                </c:pt>
                <c:pt idx="1">
                  <c:v>3233.902</c:v>
                </c:pt>
                <c:pt idx="2">
                  <c:v>2900.0210000000002</c:v>
                </c:pt>
                <c:pt idx="3">
                  <c:v>2722.5210000000002</c:v>
                </c:pt>
                <c:pt idx="4">
                  <c:v>2672.5210000000002</c:v>
                </c:pt>
                <c:pt idx="5">
                  <c:v>2610.6390000000001</c:v>
                </c:pt>
                <c:pt idx="6">
                  <c:v>2610.6390000000001</c:v>
                </c:pt>
                <c:pt idx="7">
                  <c:v>2237.3389999999999</c:v>
                </c:pt>
                <c:pt idx="8">
                  <c:v>1939.82</c:v>
                </c:pt>
                <c:pt idx="9">
                  <c:v>1690</c:v>
                </c:pt>
                <c:pt idx="10">
                  <c:v>1690</c:v>
                </c:pt>
                <c:pt idx="11">
                  <c:v>1648.8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9E-4148-B42D-879224EB74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NAOJ allocation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2993.002</c:v>
                </c:pt>
                <c:pt idx="1">
                  <c:v>2893.4830000000002</c:v>
                </c:pt>
                <c:pt idx="2">
                  <c:v>2029.5930000000001</c:v>
                </c:pt>
                <c:pt idx="3">
                  <c:v>1994.7940000000001</c:v>
                </c:pt>
                <c:pt idx="4">
                  <c:v>1950</c:v>
                </c:pt>
                <c:pt idx="5">
                  <c:v>2126.0500000000002</c:v>
                </c:pt>
                <c:pt idx="6">
                  <c:v>2011.05</c:v>
                </c:pt>
                <c:pt idx="7">
                  <c:v>1977.95</c:v>
                </c:pt>
                <c:pt idx="8">
                  <c:v>2025.25</c:v>
                </c:pt>
                <c:pt idx="9">
                  <c:v>1909.48</c:v>
                </c:pt>
                <c:pt idx="10">
                  <c:v>1987.873</c:v>
                </c:pt>
                <c:pt idx="11">
                  <c:v>1962.778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9E-4148-B42D-879224EB7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181768"/>
        <c:axId val="319182552"/>
      </c:lineChart>
      <c:catAx>
        <c:axId val="31918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9182552"/>
        <c:crosses val="autoZero"/>
        <c:auto val="1"/>
        <c:lblAlgn val="ctr"/>
        <c:lblOffset val="100"/>
        <c:noMultiLvlLbl val="0"/>
      </c:catAx>
      <c:valAx>
        <c:axId val="319182552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9181768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018132008154949"/>
          <c:y val="0.22615833333333335"/>
          <c:w val="0.29712718881154349"/>
          <c:h val="0.25819460588903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'[20180116budget.xlsx]Sheet1'!$I$1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3-4FC7-9AC2-25478DEAB9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63-4FC7-9AC2-25478DEAB9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63-4FC7-9AC2-25478DEAB9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63-4FC7-9AC2-25478DEAB9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63-4FC7-9AC2-25478DEAB9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63-4FC7-9AC2-25478DEAB9F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63-4FC7-9AC2-25478DEAB9F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63-4FC7-9AC2-25478DEAB9FB}"/>
              </c:ext>
            </c:extLst>
          </c:dPt>
          <c:cat>
            <c:strRef>
              <c:f>'[20180116budget.xlsx]Sheet1'!$H$2:$H$9</c:f>
              <c:strCache>
                <c:ptCount val="8"/>
                <c:pt idx="0">
                  <c:v>Telescope and Dome</c:v>
                </c:pt>
                <c:pt idx="1">
                  <c:v>Computer and Network</c:v>
                </c:pt>
                <c:pt idx="2">
                  <c:v>Existing Instruments</c:v>
                </c:pt>
                <c:pt idx="3">
                  <c:v>Open-use</c:v>
                </c:pt>
                <c:pt idx="4">
                  <c:v>Operations</c:v>
                </c:pt>
                <c:pt idx="5">
                  <c:v>Facility Maintenance</c:v>
                </c:pt>
                <c:pt idx="6">
                  <c:v>Human Resources</c:v>
                </c:pt>
                <c:pt idx="7">
                  <c:v>New Instruments</c:v>
                </c:pt>
              </c:strCache>
            </c:strRef>
          </c:cat>
          <c:val>
            <c:numRef>
              <c:f>'[20180116budget.xlsx]Sheet1'!$I$2:$I$9</c:f>
              <c:numCache>
                <c:formatCode>#,##0_);[Red]\(#,##0\)</c:formatCode>
                <c:ptCount val="8"/>
                <c:pt idx="0">
                  <c:v>472273</c:v>
                </c:pt>
                <c:pt idx="1">
                  <c:v>192415</c:v>
                </c:pt>
                <c:pt idx="2">
                  <c:v>71615</c:v>
                </c:pt>
                <c:pt idx="3">
                  <c:v>45988</c:v>
                </c:pt>
                <c:pt idx="4">
                  <c:v>351660</c:v>
                </c:pt>
                <c:pt idx="5">
                  <c:v>41532</c:v>
                </c:pt>
                <c:pt idx="6">
                  <c:v>805099</c:v>
                </c:pt>
                <c:pt idx="7">
                  <c:v>137900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63-4FC7-9AC2-25478DEAB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'[Microsoft PowerPoint 内のグラフ]Sheet1'!$A$2:$A$14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xVal>
          <c:yVal>
            <c:numRef>
              <c:f>'[Microsoft PowerPoint 内のグラフ]Sheet1'!$B$2:$B$14</c:f>
              <c:numCache>
                <c:formatCode>General</c:formatCode>
                <c:ptCount val="13"/>
                <c:pt idx="0">
                  <c:v>3233.902</c:v>
                </c:pt>
                <c:pt idx="1">
                  <c:v>3233.902</c:v>
                </c:pt>
                <c:pt idx="2">
                  <c:v>2900.0210000000002</c:v>
                </c:pt>
                <c:pt idx="3">
                  <c:v>2722.5210000000002</c:v>
                </c:pt>
                <c:pt idx="4">
                  <c:v>2672.5210000000002</c:v>
                </c:pt>
                <c:pt idx="5">
                  <c:v>2610.6390000000001</c:v>
                </c:pt>
                <c:pt idx="6">
                  <c:v>2610.6390000000001</c:v>
                </c:pt>
                <c:pt idx="7">
                  <c:v>2237.3389999999999</c:v>
                </c:pt>
                <c:pt idx="8">
                  <c:v>1939.82</c:v>
                </c:pt>
                <c:pt idx="9">
                  <c:v>1690</c:v>
                </c:pt>
                <c:pt idx="10">
                  <c:v>1690</c:v>
                </c:pt>
                <c:pt idx="11">
                  <c:v>1648.8</c:v>
                </c:pt>
                <c:pt idx="12">
                  <c:v>1217.2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47-4A1A-84C1-7E1A8854AE94}"/>
            </c:ext>
          </c:extLst>
        </c:ser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'[Microsoft PowerPoint 内のグラフ]Sheet1'!$A$2:$A$14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xVal>
          <c:yVal>
            <c:numRef>
              <c:f>'[Microsoft PowerPoint 内のグラフ]Sheet1'!$C$2:$C$14</c:f>
              <c:numCache>
                <c:formatCode>General</c:formatCode>
                <c:ptCount val="13"/>
                <c:pt idx="0">
                  <c:v>2993.002</c:v>
                </c:pt>
                <c:pt idx="1">
                  <c:v>2893.4830000000002</c:v>
                </c:pt>
                <c:pt idx="2">
                  <c:v>2029.5930000000001</c:v>
                </c:pt>
                <c:pt idx="3">
                  <c:v>1994.7940000000001</c:v>
                </c:pt>
                <c:pt idx="4">
                  <c:v>1950</c:v>
                </c:pt>
                <c:pt idx="5">
                  <c:v>2126.0500000000002</c:v>
                </c:pt>
                <c:pt idx="6">
                  <c:v>2011.05</c:v>
                </c:pt>
                <c:pt idx="7">
                  <c:v>1977.95</c:v>
                </c:pt>
                <c:pt idx="8">
                  <c:v>2025.25</c:v>
                </c:pt>
                <c:pt idx="9">
                  <c:v>1909.48</c:v>
                </c:pt>
                <c:pt idx="10">
                  <c:v>1987.873</c:v>
                </c:pt>
                <c:pt idx="11">
                  <c:v>1962.778</c:v>
                </c:pt>
                <c:pt idx="12">
                  <c:v>1881.6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47-4A1A-84C1-7E1A8854A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153968"/>
        <c:axId val="1389149808"/>
      </c:scatterChart>
      <c:valAx>
        <c:axId val="1389153968"/>
        <c:scaling>
          <c:orientation val="minMax"/>
          <c:min val="200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89149808"/>
        <c:crosses val="autoZero"/>
        <c:crossBetween val="midCat"/>
      </c:valAx>
      <c:valAx>
        <c:axId val="1389149808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89153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0490762285629"/>
          <c:y val="0.21127494523110277"/>
          <c:w val="0.76273636639606723"/>
          <c:h val="0.65395791025502847"/>
        </c:manualLayout>
      </c:layout>
      <c:lineChart>
        <c:grouping val="standard"/>
        <c:varyColors val="0"/>
        <c:ser>
          <c:idx val="1"/>
          <c:order val="0"/>
          <c:tx>
            <c:strRef>
              <c:f>申請・採択夜数!$V$3</c:f>
              <c:strCache>
                <c:ptCount val="1"/>
                <c:pt idx="0">
                  <c:v>proposed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申請・採択夜数!$U$4:$U$38</c:f>
              <c:strCache>
                <c:ptCount val="35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  <c:pt idx="27">
                  <c:v>S14A</c:v>
                </c:pt>
                <c:pt idx="28">
                  <c:v>S14B</c:v>
                </c:pt>
                <c:pt idx="29">
                  <c:v>S15A</c:v>
                </c:pt>
                <c:pt idx="30">
                  <c:v>S15B</c:v>
                </c:pt>
                <c:pt idx="31">
                  <c:v>S16A</c:v>
                </c:pt>
                <c:pt idx="32">
                  <c:v>S16B</c:v>
                </c:pt>
                <c:pt idx="33">
                  <c:v>S17A</c:v>
                </c:pt>
                <c:pt idx="34">
                  <c:v>S17B</c:v>
                </c:pt>
              </c:strCache>
            </c:strRef>
          </c:cat>
          <c:val>
            <c:numRef>
              <c:f>申請・採択夜数!$V$4:$V$38</c:f>
              <c:numCache>
                <c:formatCode>General</c:formatCode>
                <c:ptCount val="35"/>
                <c:pt idx="0">
                  <c:v>223</c:v>
                </c:pt>
                <c:pt idx="1">
                  <c:v>204</c:v>
                </c:pt>
                <c:pt idx="2">
                  <c:v>337</c:v>
                </c:pt>
                <c:pt idx="3">
                  <c:v>460</c:v>
                </c:pt>
                <c:pt idx="4">
                  <c:v>487.5</c:v>
                </c:pt>
                <c:pt idx="5">
                  <c:v>537</c:v>
                </c:pt>
                <c:pt idx="6">
                  <c:v>555</c:v>
                </c:pt>
                <c:pt idx="7">
                  <c:v>527.79999999999995</c:v>
                </c:pt>
                <c:pt idx="8">
                  <c:v>533</c:v>
                </c:pt>
                <c:pt idx="9">
                  <c:v>456.5</c:v>
                </c:pt>
                <c:pt idx="10">
                  <c:v>368.5</c:v>
                </c:pt>
                <c:pt idx="11">
                  <c:v>473.5</c:v>
                </c:pt>
                <c:pt idx="12">
                  <c:v>369.7</c:v>
                </c:pt>
                <c:pt idx="13">
                  <c:v>391.9</c:v>
                </c:pt>
                <c:pt idx="14">
                  <c:v>407.8</c:v>
                </c:pt>
                <c:pt idx="15">
                  <c:v>452.5</c:v>
                </c:pt>
                <c:pt idx="16">
                  <c:v>419</c:v>
                </c:pt>
                <c:pt idx="17">
                  <c:v>429.5</c:v>
                </c:pt>
                <c:pt idx="18">
                  <c:v>379.5</c:v>
                </c:pt>
                <c:pt idx="19">
                  <c:v>413.1</c:v>
                </c:pt>
                <c:pt idx="20">
                  <c:v>380.5</c:v>
                </c:pt>
                <c:pt idx="21">
                  <c:v>441</c:v>
                </c:pt>
                <c:pt idx="22">
                  <c:v>291</c:v>
                </c:pt>
                <c:pt idx="23">
                  <c:v>312</c:v>
                </c:pt>
                <c:pt idx="24">
                  <c:v>350</c:v>
                </c:pt>
                <c:pt idx="25">
                  <c:v>368</c:v>
                </c:pt>
                <c:pt idx="26">
                  <c:v>362.6</c:v>
                </c:pt>
                <c:pt idx="27">
                  <c:v>403.6</c:v>
                </c:pt>
                <c:pt idx="28">
                  <c:v>366.7</c:v>
                </c:pt>
                <c:pt idx="29">
                  <c:v>427</c:v>
                </c:pt>
                <c:pt idx="30">
                  <c:v>372.5</c:v>
                </c:pt>
                <c:pt idx="31">
                  <c:v>451.7</c:v>
                </c:pt>
                <c:pt idx="32">
                  <c:v>409.8</c:v>
                </c:pt>
                <c:pt idx="33">
                  <c:v>418.3</c:v>
                </c:pt>
                <c:pt idx="34">
                  <c:v>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D5-47A7-B091-57CCD511DA68}"/>
            </c:ext>
          </c:extLst>
        </c:ser>
        <c:ser>
          <c:idx val="0"/>
          <c:order val="1"/>
          <c:tx>
            <c:strRef>
              <c:f>申請・採択夜数!$W$3</c:f>
              <c:strCache>
                <c:ptCount val="1"/>
                <c:pt idx="0">
                  <c:v>accepted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1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申請・採択夜数!$U$4:$U$38</c:f>
              <c:strCache>
                <c:ptCount val="35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  <c:pt idx="27">
                  <c:v>S14A</c:v>
                </c:pt>
                <c:pt idx="28">
                  <c:v>S14B</c:v>
                </c:pt>
                <c:pt idx="29">
                  <c:v>S15A</c:v>
                </c:pt>
                <c:pt idx="30">
                  <c:v>S15B</c:v>
                </c:pt>
                <c:pt idx="31">
                  <c:v>S16A</c:v>
                </c:pt>
                <c:pt idx="32">
                  <c:v>S16B</c:v>
                </c:pt>
                <c:pt idx="33">
                  <c:v>S17A</c:v>
                </c:pt>
                <c:pt idx="34">
                  <c:v>S17B</c:v>
                </c:pt>
              </c:strCache>
            </c:strRef>
          </c:cat>
          <c:val>
            <c:numRef>
              <c:f>申請・採択夜数!$W$4:$W$38</c:f>
              <c:numCache>
                <c:formatCode>General</c:formatCode>
                <c:ptCount val="35"/>
                <c:pt idx="0">
                  <c:v>36</c:v>
                </c:pt>
                <c:pt idx="1">
                  <c:v>36</c:v>
                </c:pt>
                <c:pt idx="2">
                  <c:v>47</c:v>
                </c:pt>
                <c:pt idx="3">
                  <c:v>79</c:v>
                </c:pt>
                <c:pt idx="4">
                  <c:v>89</c:v>
                </c:pt>
                <c:pt idx="5">
                  <c:v>86</c:v>
                </c:pt>
                <c:pt idx="6">
                  <c:v>94.5</c:v>
                </c:pt>
                <c:pt idx="7">
                  <c:v>107.5</c:v>
                </c:pt>
                <c:pt idx="8">
                  <c:v>111</c:v>
                </c:pt>
                <c:pt idx="9">
                  <c:v>89</c:v>
                </c:pt>
                <c:pt idx="10">
                  <c:v>88</c:v>
                </c:pt>
                <c:pt idx="11">
                  <c:v>94</c:v>
                </c:pt>
                <c:pt idx="12">
                  <c:v>101</c:v>
                </c:pt>
                <c:pt idx="13">
                  <c:v>110</c:v>
                </c:pt>
                <c:pt idx="14">
                  <c:v>117.5</c:v>
                </c:pt>
                <c:pt idx="15">
                  <c:v>112</c:v>
                </c:pt>
                <c:pt idx="16">
                  <c:v>118</c:v>
                </c:pt>
                <c:pt idx="17">
                  <c:v>113</c:v>
                </c:pt>
                <c:pt idx="18">
                  <c:v>110</c:v>
                </c:pt>
                <c:pt idx="19">
                  <c:v>83</c:v>
                </c:pt>
                <c:pt idx="20">
                  <c:v>51</c:v>
                </c:pt>
                <c:pt idx="21">
                  <c:v>90</c:v>
                </c:pt>
                <c:pt idx="22">
                  <c:v>58.5</c:v>
                </c:pt>
                <c:pt idx="23">
                  <c:v>77.5</c:v>
                </c:pt>
                <c:pt idx="24">
                  <c:v>63</c:v>
                </c:pt>
                <c:pt idx="25">
                  <c:v>85.5</c:v>
                </c:pt>
                <c:pt idx="26">
                  <c:v>62.5</c:v>
                </c:pt>
                <c:pt idx="27">
                  <c:v>104</c:v>
                </c:pt>
                <c:pt idx="28">
                  <c:v>103</c:v>
                </c:pt>
                <c:pt idx="29">
                  <c:v>102</c:v>
                </c:pt>
                <c:pt idx="30">
                  <c:v>97</c:v>
                </c:pt>
                <c:pt idx="31">
                  <c:v>86</c:v>
                </c:pt>
                <c:pt idx="32">
                  <c:v>53</c:v>
                </c:pt>
                <c:pt idx="33">
                  <c:v>82</c:v>
                </c:pt>
                <c:pt idx="34">
                  <c:v>69.5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D5-47A7-B091-57CCD511D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507536"/>
        <c:axId val="-2048510256"/>
      </c:lineChart>
      <c:lineChart>
        <c:grouping val="standard"/>
        <c:varyColors val="0"/>
        <c:ser>
          <c:idx val="2"/>
          <c:order val="2"/>
          <c:tx>
            <c:strRef>
              <c:f>申請・採択夜数!$X$3</c:f>
              <c:strCache>
                <c:ptCount val="1"/>
                <c:pt idx="0">
                  <c:v>oversubscription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triangle"/>
            <c:size val="12"/>
            <c:spPr>
              <a:solidFill>
                <a:srgbClr val="339966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申請・採択夜数!$U$4:$U$38</c:f>
              <c:strCache>
                <c:ptCount val="35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  <c:pt idx="27">
                  <c:v>S14A</c:v>
                </c:pt>
                <c:pt idx="28">
                  <c:v>S14B</c:v>
                </c:pt>
                <c:pt idx="29">
                  <c:v>S15A</c:v>
                </c:pt>
                <c:pt idx="30">
                  <c:v>S15B</c:v>
                </c:pt>
                <c:pt idx="31">
                  <c:v>S16A</c:v>
                </c:pt>
                <c:pt idx="32">
                  <c:v>S16B</c:v>
                </c:pt>
                <c:pt idx="33">
                  <c:v>S17A</c:v>
                </c:pt>
                <c:pt idx="34">
                  <c:v>S17B</c:v>
                </c:pt>
              </c:strCache>
            </c:strRef>
          </c:cat>
          <c:val>
            <c:numRef>
              <c:f>申請・採択夜数!$X$4:$X$38</c:f>
              <c:numCache>
                <c:formatCode>0.0_ </c:formatCode>
                <c:ptCount val="35"/>
                <c:pt idx="0">
                  <c:v>6.1944444444444446</c:v>
                </c:pt>
                <c:pt idx="1">
                  <c:v>5.666666666666667</c:v>
                </c:pt>
                <c:pt idx="2">
                  <c:v>7.1702127659574471</c:v>
                </c:pt>
                <c:pt idx="3">
                  <c:v>5.8227848101265822</c:v>
                </c:pt>
                <c:pt idx="4">
                  <c:v>5.4775280898876408</c:v>
                </c:pt>
                <c:pt idx="5">
                  <c:v>6.2441860465116283</c:v>
                </c:pt>
                <c:pt idx="6">
                  <c:v>5.8730158730158726</c:v>
                </c:pt>
                <c:pt idx="7">
                  <c:v>4.9097674418604651</c:v>
                </c:pt>
                <c:pt idx="8">
                  <c:v>4.801801801801802</c:v>
                </c:pt>
                <c:pt idx="9">
                  <c:v>5.1292134831460672</c:v>
                </c:pt>
                <c:pt idx="10">
                  <c:v>4.1875</c:v>
                </c:pt>
                <c:pt idx="11">
                  <c:v>5.0372340425531918</c:v>
                </c:pt>
                <c:pt idx="12">
                  <c:v>3.6603960396039601</c:v>
                </c:pt>
                <c:pt idx="13">
                  <c:v>3.5627272727272725</c:v>
                </c:pt>
                <c:pt idx="14">
                  <c:v>3.4706382978723407</c:v>
                </c:pt>
                <c:pt idx="15">
                  <c:v>4.0401785714285712</c:v>
                </c:pt>
                <c:pt idx="16">
                  <c:v>3.5508474576271185</c:v>
                </c:pt>
                <c:pt idx="17">
                  <c:v>3.8008849557522124</c:v>
                </c:pt>
                <c:pt idx="18">
                  <c:v>3.45</c:v>
                </c:pt>
                <c:pt idx="19">
                  <c:v>4.9771084337349398</c:v>
                </c:pt>
                <c:pt idx="20">
                  <c:v>7.4607843137254903</c:v>
                </c:pt>
                <c:pt idx="21">
                  <c:v>4.9000000000000004</c:v>
                </c:pt>
                <c:pt idx="22">
                  <c:v>4.9743589743589745</c:v>
                </c:pt>
                <c:pt idx="23">
                  <c:v>4.0258064516129028</c:v>
                </c:pt>
                <c:pt idx="24">
                  <c:v>5.5555555555555554</c:v>
                </c:pt>
                <c:pt idx="25">
                  <c:v>4.3040935672514617</c:v>
                </c:pt>
                <c:pt idx="26">
                  <c:v>5.8016000000000005</c:v>
                </c:pt>
                <c:pt idx="27">
                  <c:v>3.8807692307692312</c:v>
                </c:pt>
                <c:pt idx="28">
                  <c:v>3.5601941747572816</c:v>
                </c:pt>
                <c:pt idx="29">
                  <c:v>4.1862745098039218</c:v>
                </c:pt>
                <c:pt idx="30">
                  <c:v>3.8402061855670104</c:v>
                </c:pt>
                <c:pt idx="31">
                  <c:v>5.2523255813953487</c:v>
                </c:pt>
                <c:pt idx="32">
                  <c:v>7.7320754716981135</c:v>
                </c:pt>
                <c:pt idx="33">
                  <c:v>5.1012195121951223</c:v>
                </c:pt>
                <c:pt idx="34">
                  <c:v>4.2302158273381298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D5-47A7-B091-57CCD511D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506992"/>
        <c:axId val="-2048505904"/>
      </c:lineChart>
      <c:catAx>
        <c:axId val="-20485075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-2048510256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-2048510256"/>
        <c:scaling>
          <c:orientation val="minMax"/>
          <c:max val="60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ja-JP" sz="2400" dirty="0" smtClean="0"/>
                  <a:t>Number</a:t>
                </a:r>
                <a:r>
                  <a:rPr lang="en-US" altLang="ja-JP" sz="2400" baseline="0" dirty="0" smtClean="0"/>
                  <a:t> of nights</a:t>
                </a:r>
                <a:endParaRPr lang="ja-JP" altLang="en-US" sz="2400" dirty="0"/>
              </a:p>
            </c:rich>
          </c:tx>
          <c:layout>
            <c:manualLayout>
              <c:xMode val="edge"/>
              <c:yMode val="edge"/>
              <c:x val="7.0276306915238581E-3"/>
              <c:y val="0.347418544889658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-2048507536"/>
        <c:crosses val="autoZero"/>
        <c:crossBetween val="between"/>
      </c:valAx>
      <c:catAx>
        <c:axId val="-2048506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8505904"/>
        <c:crosses val="autoZero"/>
        <c:auto val="0"/>
        <c:lblAlgn val="ctr"/>
        <c:lblOffset val="100"/>
        <c:noMultiLvlLbl val="0"/>
      </c:catAx>
      <c:valAx>
        <c:axId val="-2048505904"/>
        <c:scaling>
          <c:orientation val="minMax"/>
          <c:max val="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400">
                    <a:solidFill>
                      <a:srgbClr val="339966"/>
                    </a:solidFill>
                  </a:defRPr>
                </a:pPr>
                <a:r>
                  <a:rPr lang="en-US" altLang="ja-JP" sz="2400" dirty="0" smtClean="0">
                    <a:solidFill>
                      <a:srgbClr val="339966"/>
                    </a:solidFill>
                  </a:rPr>
                  <a:t>Oversubscription rate</a:t>
                </a:r>
                <a:endParaRPr lang="ja-JP" altLang="en-US" sz="2400" dirty="0">
                  <a:solidFill>
                    <a:srgbClr val="339966"/>
                  </a:solidFill>
                </a:endParaRPr>
              </a:p>
            </c:rich>
          </c:tx>
          <c:layout>
            <c:manualLayout>
              <c:xMode val="edge"/>
              <c:yMode val="edge"/>
              <c:x val="0.9355589989336589"/>
              <c:y val="0.3027176713696843"/>
            </c:manualLayout>
          </c:layout>
          <c:overlay val="0"/>
        </c:title>
        <c:numFmt formatCode="0.0_ " sourceLinked="0"/>
        <c:majorTickMark val="in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9966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-2048506992"/>
        <c:crosses val="max"/>
        <c:crossBetween val="between"/>
        <c:majorUnit val="2"/>
        <c:minorUnit val="1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6146176235989484"/>
          <c:y val="0.15038172185517149"/>
          <c:w val="0.69841802987094548"/>
          <c:h val="3.699670161550662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Telescope</a:t>
            </a:r>
            <a:r>
              <a:rPr lang="en-US" altLang="ja-JP" baseline="0"/>
              <a:t> time 2017</a:t>
            </a:r>
            <a:endParaRPr lang="ja-JP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3D-4DB0-A1BB-61822EA5F1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3D-4DB0-A1BB-61822EA5F1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3D-4DB0-A1BB-61822EA5F1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3D-4DB0-A1BB-61822EA5F1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3D-4DB0-A1BB-61822EA5F1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3D-4DB0-A1BB-61822EA5F10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3D-4DB0-A1BB-61822EA5F10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03D-4DB0-A1BB-61822EA5F10E}"/>
              </c:ext>
            </c:extLst>
          </c:dPt>
          <c:cat>
            <c:strRef>
              <c:f>Sheet1!$A$3:$A$10</c:f>
              <c:strCache>
                <c:ptCount val="8"/>
                <c:pt idx="0">
                  <c:v>SSP</c:v>
                </c:pt>
                <c:pt idx="1">
                  <c:v>open-use</c:v>
                </c:pt>
                <c:pt idx="2">
                  <c:v>keck</c:v>
                </c:pt>
                <c:pt idx="3">
                  <c:v>gemini</c:v>
                </c:pt>
                <c:pt idx="4">
                  <c:v>UH</c:v>
                </c:pt>
                <c:pt idx="5">
                  <c:v>obs</c:v>
                </c:pt>
                <c:pt idx="6">
                  <c:v>eng.</c:v>
                </c:pt>
                <c:pt idx="7">
                  <c:v>downtime</c:v>
                </c:pt>
              </c:strCache>
            </c:strRef>
          </c:cat>
          <c:val>
            <c:numRef>
              <c:f>Sheet1!$R$3:$R$10</c:f>
              <c:numCache>
                <c:formatCode>General</c:formatCode>
                <c:ptCount val="8"/>
                <c:pt idx="0">
                  <c:v>39</c:v>
                </c:pt>
                <c:pt idx="1">
                  <c:v>130.5</c:v>
                </c:pt>
                <c:pt idx="2">
                  <c:v>16</c:v>
                </c:pt>
                <c:pt idx="3">
                  <c:v>10.5</c:v>
                </c:pt>
                <c:pt idx="4">
                  <c:v>41.5</c:v>
                </c:pt>
                <c:pt idx="5">
                  <c:v>11.5</c:v>
                </c:pt>
                <c:pt idx="6">
                  <c:v>18</c:v>
                </c:pt>
                <c:pt idx="7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3D-4DB0-A1BB-61822EA5F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800"/>
              <a:t>Number</a:t>
            </a:r>
            <a:r>
              <a:rPr lang="en-US" altLang="ja-JP" sz="1800" baseline="0"/>
              <a:t> of Subaru publications</a:t>
            </a:r>
            <a:endParaRPr lang="ja-JP" alt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Sheet2!$A$5:$A$17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Sheet2!$B$5:$B$17</c:f>
              <c:numCache>
                <c:formatCode>General</c:formatCode>
                <c:ptCount val="13"/>
                <c:pt idx="0">
                  <c:v>68</c:v>
                </c:pt>
                <c:pt idx="1">
                  <c:v>92</c:v>
                </c:pt>
                <c:pt idx="2">
                  <c:v>103</c:v>
                </c:pt>
                <c:pt idx="3">
                  <c:v>106</c:v>
                </c:pt>
                <c:pt idx="4">
                  <c:v>122</c:v>
                </c:pt>
                <c:pt idx="5">
                  <c:v>139</c:v>
                </c:pt>
                <c:pt idx="6">
                  <c:v>141</c:v>
                </c:pt>
                <c:pt idx="7">
                  <c:v>166</c:v>
                </c:pt>
                <c:pt idx="8">
                  <c:v>119</c:v>
                </c:pt>
                <c:pt idx="9">
                  <c:v>127</c:v>
                </c:pt>
                <c:pt idx="10">
                  <c:v>144</c:v>
                </c:pt>
                <c:pt idx="11">
                  <c:v>116</c:v>
                </c:pt>
                <c:pt idx="12">
                  <c:v>112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7B-40DF-BDA1-CFB9FD791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59199"/>
        <c:axId val="23463775"/>
      </c:scatterChart>
      <c:valAx>
        <c:axId val="23459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463775"/>
        <c:crosses val="autoZero"/>
        <c:crossBetween val="midCat"/>
      </c:valAx>
      <c:valAx>
        <c:axId val="2346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459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Total Impact per Telescope</a:t>
            </a:r>
          </a:p>
        </c:rich>
      </c:tx>
      <c:layout>
        <c:manualLayout>
          <c:xMode val="edge"/>
          <c:yMode val="edge"/>
          <c:x val="0.3543926364725884"/>
          <c:y val="4.5828852690911456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'P&amp;I Pivot'!$AC$36:$AC$62</c:f>
              <c:strCache>
                <c:ptCount val="27"/>
                <c:pt idx="0">
                  <c:v>Keck</c:v>
                </c:pt>
                <c:pt idx="1">
                  <c:v>VLA</c:v>
                </c:pt>
                <c:pt idx="2">
                  <c:v>CFHT</c:v>
                </c:pt>
                <c:pt idx="3">
                  <c:v>WHT</c:v>
                </c:pt>
                <c:pt idx="4">
                  <c:v>VLT</c:v>
                </c:pt>
                <c:pt idx="5">
                  <c:v>Subaru</c:v>
                </c:pt>
                <c:pt idx="6">
                  <c:v>MMT</c:v>
                </c:pt>
                <c:pt idx="7">
                  <c:v>Mayall</c:v>
                </c:pt>
                <c:pt idx="8">
                  <c:v>Magellan</c:v>
                </c:pt>
                <c:pt idx="9">
                  <c:v>Gemini</c:v>
                </c:pt>
                <c:pt idx="10">
                  <c:v>IRTF</c:v>
                </c:pt>
                <c:pt idx="11">
                  <c:v>NTT</c:v>
                </c:pt>
                <c:pt idx="12">
                  <c:v>ALMA</c:v>
                </c:pt>
                <c:pt idx="13">
                  <c:v>Blanco</c:v>
                </c:pt>
                <c:pt idx="14">
                  <c:v>JCMT</c:v>
                </c:pt>
                <c:pt idx="15">
                  <c:v>AAT</c:v>
                </c:pt>
                <c:pt idx="16">
                  <c:v>ESO3p6</c:v>
                </c:pt>
                <c:pt idx="17">
                  <c:v>INT</c:v>
                </c:pt>
                <c:pt idx="18">
                  <c:v>GBT</c:v>
                </c:pt>
                <c:pt idx="19">
                  <c:v>VISTA</c:v>
                </c:pt>
                <c:pt idx="20">
                  <c:v>TNG</c:v>
                </c:pt>
                <c:pt idx="21">
                  <c:v>WIYN</c:v>
                </c:pt>
                <c:pt idx="22">
                  <c:v>GTC</c:v>
                </c:pt>
                <c:pt idx="23">
                  <c:v>HET</c:v>
                </c:pt>
                <c:pt idx="24">
                  <c:v>LBT</c:v>
                </c:pt>
                <c:pt idx="25">
                  <c:v>SOAR</c:v>
                </c:pt>
                <c:pt idx="26">
                  <c:v>SALT</c:v>
                </c:pt>
              </c:strCache>
            </c:strRef>
          </c:cat>
          <c:val>
            <c:numRef>
              <c:f>'P&amp;I Pivot'!$AG$36:$AG$62</c:f>
              <c:numCache>
                <c:formatCode>0</c:formatCode>
                <c:ptCount val="27"/>
                <c:pt idx="0">
                  <c:v>3177.8809499852359</c:v>
                </c:pt>
                <c:pt idx="1">
                  <c:v>2552.4047628343105</c:v>
                </c:pt>
                <c:pt idx="2">
                  <c:v>2383.2261925116181</c:v>
                </c:pt>
                <c:pt idx="3">
                  <c:v>2239.7499947100878</c:v>
                </c:pt>
                <c:pt idx="4">
                  <c:v>2232.0249991379678</c:v>
                </c:pt>
                <c:pt idx="5">
                  <c:v>1893.6011873558164</c:v>
                </c:pt>
                <c:pt idx="6">
                  <c:v>1710.3095233216882</c:v>
                </c:pt>
                <c:pt idx="7">
                  <c:v>1594.9047631621361</c:v>
                </c:pt>
                <c:pt idx="8">
                  <c:v>1589.8779795542359</c:v>
                </c:pt>
                <c:pt idx="9">
                  <c:v>1523.0684527382255</c:v>
                </c:pt>
                <c:pt idx="10">
                  <c:v>1447.0238097086549</c:v>
                </c:pt>
                <c:pt idx="11">
                  <c:v>1445.589287891984</c:v>
                </c:pt>
                <c:pt idx="12">
                  <c:v>1368.886904746294</c:v>
                </c:pt>
                <c:pt idx="13">
                  <c:v>1238.9226169511676</c:v>
                </c:pt>
                <c:pt idx="14">
                  <c:v>1163.5833351686597</c:v>
                </c:pt>
                <c:pt idx="15">
                  <c:v>1122.7797619104385</c:v>
                </c:pt>
                <c:pt idx="16">
                  <c:v>1079.5892882049084</c:v>
                </c:pt>
                <c:pt idx="17">
                  <c:v>1054.5666678249836</c:v>
                </c:pt>
                <c:pt idx="18">
                  <c:v>1053.7916693016887</c:v>
                </c:pt>
                <c:pt idx="19">
                  <c:v>897.29761950671673</c:v>
                </c:pt>
                <c:pt idx="20">
                  <c:v>843.90476323664188</c:v>
                </c:pt>
                <c:pt idx="21">
                  <c:v>748.91071476042271</c:v>
                </c:pt>
                <c:pt idx="22">
                  <c:v>563.96428599953651</c:v>
                </c:pt>
                <c:pt idx="23">
                  <c:v>556.03571520000696</c:v>
                </c:pt>
                <c:pt idx="24">
                  <c:v>458.72619117051363</c:v>
                </c:pt>
                <c:pt idx="25">
                  <c:v>445.90476249158382</c:v>
                </c:pt>
                <c:pt idx="26">
                  <c:v>209.47023791074753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A-484F-9B0D-CCEF4CBDA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6272"/>
        <c:axId val="6022656"/>
      </c:barChart>
      <c:catAx>
        <c:axId val="600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Telescope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6022656"/>
        <c:crosses val="autoZero"/>
        <c:auto val="1"/>
        <c:lblAlgn val="ctr"/>
        <c:lblOffset val="100"/>
        <c:noMultiLvlLbl val="0"/>
      </c:catAx>
      <c:valAx>
        <c:axId val="602265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Total Impact per Telescope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600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ja-JP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0.02662</cdr:x>
      <cdr:y>0.03348</cdr:y>
    </cdr:from>
    <cdr:to>
      <cdr:x>0.90406</cdr:x>
      <cdr:y>0.17597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38596" y="214850"/>
          <a:ext cx="786309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3600" dirty="0" smtClean="0"/>
            <a:t>Open use proposal statistics (night base)</a:t>
          </a:r>
          <a:endParaRPr lang="ja-JP" altLang="en-US" sz="3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0.35849</cdr:x>
      <cdr:y>0.1875</cdr:y>
    </cdr:from>
    <cdr:to>
      <cdr:x>0.67925</cdr:x>
      <cdr:y>0.275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599" y="1143000"/>
          <a:ext cx="2590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600" dirty="0" smtClean="0">
              <a:solidFill>
                <a:schemeClr val="tx1"/>
              </a:solidFill>
            </a:rPr>
            <a:t>Total impact =</a:t>
          </a:r>
          <a:r>
            <a:rPr lang="en-CA" sz="1600" dirty="0" smtClean="0">
              <a:solidFill>
                <a:schemeClr val="tx1"/>
              </a:solidFill>
              <a:latin typeface="Symbol" panose="05050102010706020507" pitchFamily="18" charset="2"/>
            </a:rPr>
            <a:t> S(</a:t>
          </a:r>
          <a:r>
            <a:rPr lang="en-CA" sz="1600" dirty="0" smtClean="0">
              <a:solidFill>
                <a:schemeClr val="tx1"/>
              </a:solidFill>
            </a:rPr>
            <a:t>individual paper impacts) </a:t>
          </a:r>
          <a:endParaRPr lang="en-US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3A734-29D0-4082-A662-7E8F376B63E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D2E59-8F18-49BD-82AE-D00E4904A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2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70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25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9FCA-31AB-4623-9A2C-1CD44CA0176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645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788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847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スペクトルの絵をつけて、たくさん検出されていることを示す。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D65BA-CED9-BE4B-BB7B-02B9D2C3D3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5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Gain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b,c,d,e</a:t>
            </a:r>
            <a:r>
              <a:rPr lang="en-US" baseline="0" dirty="0" smtClean="0"/>
              <a:t>) = 1, 2.2, 3,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C730-D09D-6647-97BE-95090EDD9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86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Gain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b,c,d,e</a:t>
            </a:r>
            <a:r>
              <a:rPr lang="en-US" baseline="0" dirty="0" smtClean="0"/>
              <a:t>) = 1, 2.2, 3,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C730-D09D-6647-97BE-95090EDD9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47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461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D2E59-8F18-49BD-82AE-D00E4904AC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4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83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1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94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86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0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69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69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2E59-8F18-49BD-82AE-D00E4904ACB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0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34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07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1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405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66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63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11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0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1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9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89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958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99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27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63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24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66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1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149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360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56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9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321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469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456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30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417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15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98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 W3"/>
                <a:sym typeface="ヒラギノ角ゴ Pro W3"/>
              </a:rPr>
              <a:pPr marL="0" marR="0" lvl="0" indent="0" algn="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9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3"/>
              <a:sym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8818745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32145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84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98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 W3"/>
                <a:sym typeface="ヒラギノ角ゴ Pro W3"/>
              </a:rPr>
              <a:pPr marL="0" marR="0" lvl="0" indent="0" algn="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9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3"/>
              <a:sym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2242085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62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11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069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85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329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31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20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144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05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313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202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394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28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696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38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4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28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7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71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3087DD0-404A-420B-8CF5-0303AFF9F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978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05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01836" y="232172"/>
            <a:ext cx="8340328" cy="98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01836" y="1634133"/>
            <a:ext cx="8340328" cy="461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555319" y="6482953"/>
            <a:ext cx="290144" cy="2540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84"/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98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 W3"/>
                <a:sym typeface="ヒラギノ角ゴ Pro W3"/>
              </a:rPr>
              <a:pPr marL="0" marR="0" lvl="0" indent="0" algn="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9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3"/>
              <a:sym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363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 spd="med"/>
  <p:hf hdr="0"/>
  <p:txStyles>
    <p:titleStyle>
      <a:lvl1pPr marL="0" marR="0" indent="0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1pPr>
      <a:lvl2pPr marL="0" marR="0" indent="160729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2pPr>
      <a:lvl3pPr marL="0" marR="0" indent="321457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3pPr>
      <a:lvl4pPr marL="0" marR="0" indent="482186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4pPr>
      <a:lvl5pPr marL="0" marR="0" indent="642915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5pPr>
      <a:lvl6pPr marL="0" marR="0" indent="803643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6pPr>
      <a:lvl7pPr marL="0" marR="0" indent="964372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7pPr>
      <a:lvl8pPr marL="0" marR="0" indent="1125101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8pPr>
      <a:lvl9pPr marL="0" marR="0" indent="1285829" algn="l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9pPr>
    </p:titleStyle>
    <p:bodyStyle>
      <a:lvl1pPr marL="187517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1pPr>
      <a:lvl2pPr marL="500045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2pPr>
      <a:lvl3pPr marL="812573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3pPr>
      <a:lvl4pPr marL="1125101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4pPr>
      <a:lvl5pPr marL="1437629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5pPr>
      <a:lvl6pPr marL="1750157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6pPr>
      <a:lvl7pPr marL="2062684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7pPr>
      <a:lvl8pPr marL="2375212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8pPr>
      <a:lvl9pPr marL="2687740" marR="0" indent="-187517" algn="l" defTabSz="410751" latinLnBrk="0">
        <a:lnSpc>
          <a:spcPct val="100000"/>
        </a:lnSpc>
        <a:spcBef>
          <a:spcPts val="3375"/>
        </a:spcBef>
        <a:spcAft>
          <a:spcPts val="0"/>
        </a:spcAft>
        <a:buClrTx/>
        <a:buSzPct val="100000"/>
        <a:buFontTx/>
        <a:buChar char="•"/>
        <a:tabLst/>
        <a:defRPr sz="1828" b="0" i="0" u="none" strike="noStrike" cap="none" spc="0" baseline="0">
          <a:ln>
            <a:noFill/>
          </a:ln>
          <a:solidFill>
            <a:srgbClr val="747474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9pPr>
    </p:bodyStyle>
    <p:otherStyle>
      <a:lvl1pPr marL="0" marR="0" indent="0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1pPr>
      <a:lvl2pPr marL="0" marR="0" indent="160729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2pPr>
      <a:lvl3pPr marL="0" marR="0" indent="321457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3pPr>
      <a:lvl4pPr marL="0" marR="0" indent="482186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4pPr>
      <a:lvl5pPr marL="0" marR="0" indent="642915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5pPr>
      <a:lvl6pPr marL="0" marR="0" indent="803643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6pPr>
      <a:lvl7pPr marL="0" marR="0" indent="964372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7pPr>
      <a:lvl8pPr marL="0" marR="0" indent="1125101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8pPr>
      <a:lvl9pPr marL="0" marR="0" indent="1285829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2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emf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emf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2386" y="0"/>
            <a:ext cx="10287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Annual Report of Subaru Telescope 2017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err="1" smtClean="0"/>
              <a:t>Michitoshi</a:t>
            </a:r>
            <a:r>
              <a:rPr kumimoji="1" lang="en-US" altLang="ja-JP" sz="2800" dirty="0" smtClean="0"/>
              <a:t> Yoshida</a:t>
            </a:r>
          </a:p>
          <a:p>
            <a:r>
              <a:rPr lang="en-US" altLang="ja-JP" sz="2800" dirty="0" smtClean="0"/>
              <a:t>Subaru Telescope, NAOJ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23" y="126873"/>
            <a:ext cx="2471029" cy="172916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868" y="126872"/>
            <a:ext cx="1213927" cy="1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996636"/>
              </p:ext>
            </p:extLst>
          </p:nvPr>
        </p:nvGraphicFramePr>
        <p:xfrm>
          <a:off x="94891" y="250165"/>
          <a:ext cx="8961484" cy="641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96584" y="6074469"/>
            <a:ext cx="565159" cy="365125"/>
          </a:xfrm>
        </p:spPr>
        <p:txBody>
          <a:bodyPr/>
          <a:lstStyle/>
          <a:p>
            <a:fld id="{7EF5EAAF-A81E-47F9-BFB6-C5FD1D42BB05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7544" y="1768780"/>
            <a:ext cx="7776178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Oversubscription rate is ~ 4 – 6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380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Telescope time allocation in 2017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12276"/>
              </p:ext>
            </p:extLst>
          </p:nvPr>
        </p:nvGraphicFramePr>
        <p:xfrm>
          <a:off x="1077806" y="1577606"/>
          <a:ext cx="7764463" cy="468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5759052" y="6162984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85347" y="6162984"/>
            <a:ext cx="500464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885509" y="6162984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96065" y="244184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SSP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86369" y="3331196"/>
            <a:ext cx="19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Regular Open Use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55426" y="4184531"/>
            <a:ext cx="68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Keck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28372" y="463636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Gemini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97962" y="3821423"/>
            <a:ext cx="71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Staff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51098" y="3397713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</a:t>
            </a:r>
            <a:r>
              <a:rPr kumimoji="1" lang="en-US" altLang="ja-JP" dirty="0" smtClean="0"/>
              <a:t>ngineering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53688" y="2677463"/>
            <a:ext cx="12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Downtime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72092" y="3988495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UH</a:t>
            </a:r>
            <a:endParaRPr kumimoji="1" lang="ja-JP" altLang="en-US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04281" y="1460933"/>
            <a:ext cx="243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wind screen acc</a:t>
            </a:r>
            <a:r>
              <a:rPr lang="en-US" altLang="ja-JP" dirty="0" smtClean="0"/>
              <a:t>., </a:t>
            </a:r>
            <a:r>
              <a:rPr lang="en-US" altLang="ja-JP" dirty="0" smtClean="0"/>
              <a:t>the mirror hatch</a:t>
            </a:r>
          </a:p>
          <a:p>
            <a:r>
              <a:rPr lang="en-US" altLang="ja-JP" dirty="0"/>
              <a:t>r</a:t>
            </a:r>
            <a:r>
              <a:rPr lang="en-US" altLang="ja-JP" dirty="0" smtClean="0"/>
              <a:t>epair </a:t>
            </a:r>
            <a:r>
              <a:rPr lang="en-US" altLang="ja-JP" dirty="0" smtClean="0"/>
              <a:t>works, and M1 recoating works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713864" y="2244509"/>
            <a:ext cx="744424" cy="3341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Wind screen accident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359" y="1163420"/>
            <a:ext cx="6140356" cy="5558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Occurred in Apr. 2017</a:t>
            </a:r>
          </a:p>
          <a:p>
            <a:pPr>
              <a:lnSpc>
                <a:spcPct val="100000"/>
              </a:lnSpc>
            </a:pPr>
            <a:r>
              <a:rPr lang="en-US" altLang="ja-JP" dirty="0" smtClean="0">
                <a:sym typeface="Wingdings" panose="05000000000000000000" pitchFamily="2" charset="2"/>
              </a:rPr>
              <a:t>The damaged panels were removed from the dome and put on the ground near the dome.</a:t>
            </a:r>
          </a:p>
          <a:p>
            <a:pPr>
              <a:lnSpc>
                <a:spcPct val="100000"/>
              </a:lnSpc>
            </a:pPr>
            <a:r>
              <a:rPr kumimoji="1" lang="en-US" altLang="ja-JP" dirty="0" smtClean="0">
                <a:sym typeface="Wingdings" panose="05000000000000000000" pitchFamily="2" charset="2"/>
              </a:rPr>
              <a:t>Mitsubishi and Subaru identified a possible cause of the accident – excessive tilt of the rotation axis of one of the</a:t>
            </a:r>
            <a:r>
              <a:rPr lang="en-US" altLang="ja-JP" dirty="0" smtClean="0">
                <a:sym typeface="Wingdings" panose="05000000000000000000" pitchFamily="2" charset="2"/>
              </a:rPr>
              <a:t> sprockets which hang the drive chain of the screen. </a:t>
            </a:r>
          </a:p>
          <a:p>
            <a:pPr>
              <a:lnSpc>
                <a:spcPct val="100000"/>
              </a:lnSpc>
            </a:pPr>
            <a:r>
              <a:rPr kumimoji="1" lang="en-US" altLang="ja-JP" dirty="0" smtClean="0">
                <a:sym typeface="Wingdings" panose="05000000000000000000" pitchFamily="2" charset="2"/>
              </a:rPr>
              <a:t>Mitsubishi are considering repair work plan. 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Complete repair will take about two years</a:t>
            </a:r>
            <a:r>
              <a:rPr kumimoji="1" lang="en-US" altLang="ja-JP" dirty="0" smtClean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altLang="ja-JP" dirty="0" smtClean="0">
                <a:sym typeface="Wingdings" panose="05000000000000000000" pitchFamily="2" charset="2"/>
              </a:rPr>
              <a:t>Telescope operation is being continued without the wind screen. No big problems are reported so far, but, recently, some observations changed their targets to avoid strong winds. 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EAAF-A81E-47F9-BFB6-C5FD1D42BB05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コンテンツ プレースホルダー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1367926"/>
            <a:ext cx="2807262" cy="3743017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435012" y="178314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Mirror hatch accident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780" y="1353744"/>
            <a:ext cx="5580286" cy="49179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dirty="0" smtClean="0"/>
              <a:t>Occurred in Feb. 2016</a:t>
            </a:r>
          </a:p>
          <a:p>
            <a:pPr>
              <a:lnSpc>
                <a:spcPct val="100000"/>
              </a:lnSpc>
            </a:pPr>
            <a:r>
              <a:rPr lang="en-US" altLang="ja-JP" sz="2400" dirty="0" smtClean="0">
                <a:sym typeface="Wingdings" panose="05000000000000000000" pitchFamily="2" charset="2"/>
              </a:rPr>
              <a:t>Repair works took total of 21 whole days in June and July 2017 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hatch was fully repaired and tested in August 2017.</a:t>
            </a:r>
          </a:p>
          <a:p>
            <a:pPr>
              <a:lnSpc>
                <a:spcPct val="100000"/>
              </a:lnSpc>
            </a:pPr>
            <a:r>
              <a:rPr lang="en-US" altLang="ja-JP" sz="2400" dirty="0" smtClean="0">
                <a:sym typeface="Wingdings" panose="05000000000000000000" pitchFamily="2" charset="2"/>
              </a:rPr>
              <a:t>Reoccurrence prevention measures and safety measures were established in coordination with “Subaru Telescope review committee”.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EAAF-A81E-47F9-BFB6-C5FD1D42BB05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066" y="2642848"/>
            <a:ext cx="3289527" cy="2193018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5142" y="0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Primary mirror (M1) recoating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505" y="1080405"/>
            <a:ext cx="8856870" cy="5117755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M1 surface recoating could not be made from Aug. 2013 due to the mirror hatch accident.</a:t>
            </a:r>
          </a:p>
          <a:p>
            <a:r>
              <a:rPr kumimoji="1" lang="en-US" altLang="ja-JP" sz="2400" dirty="0" smtClean="0"/>
              <a:t>This year’s work : From Oct. 2 to Dec. 13 2017</a:t>
            </a:r>
          </a:p>
          <a:p>
            <a:pPr lvl="1"/>
            <a:r>
              <a:rPr lang="en-US" altLang="ja-JP" sz="2000" dirty="0" smtClean="0"/>
              <a:t>M1 recoating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The </a:t>
            </a:r>
            <a:r>
              <a:rPr lang="en-US" altLang="ja-JP" sz="2000" dirty="0" smtClean="0"/>
              <a:t>CO2 cleaning system maintenance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&amp; other telescope maintenance</a:t>
            </a:r>
          </a:p>
          <a:p>
            <a:pPr lvl="1"/>
            <a:r>
              <a:rPr lang="en-US" altLang="ja-JP" sz="2000" dirty="0" smtClean="0"/>
              <a:t>Pointing </a:t>
            </a:r>
            <a:r>
              <a:rPr lang="en-US" altLang="ja-JP" sz="2000" dirty="0" smtClean="0"/>
              <a:t>&amp; mirror analysis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67" y="3791555"/>
            <a:ext cx="3790604" cy="2831891"/>
          </a:xfrm>
          <a:prstGeom prst="rect">
            <a:avLst/>
          </a:prstGeom>
        </p:spPr>
      </p:pic>
      <p:pic>
        <p:nvPicPr>
          <p:cNvPr id="9" name="コンテンツ プレースホルダー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42" y="4062223"/>
            <a:ext cx="3414409" cy="256122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2363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Reflectivity of the recoated M1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84" y="1072589"/>
            <a:ext cx="7049990" cy="5293613"/>
          </a:xfr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50777" y="1958885"/>
            <a:ext cx="2682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After recoating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0777" y="3719395"/>
            <a:ext cx="2937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Before recoating</a:t>
            </a:r>
            <a:endParaRPr kumimoji="1" lang="ja-JP" altLang="en-US" sz="3200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1882588" y="2485016"/>
            <a:ext cx="0" cy="1430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928969" y="2835332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~20%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8309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Science results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47" y="436990"/>
            <a:ext cx="7765322" cy="970450"/>
          </a:xfrm>
        </p:spPr>
        <p:txBody>
          <a:bodyPr/>
          <a:lstStyle/>
          <a:p>
            <a:r>
              <a:rPr kumimoji="1" lang="en-US" altLang="ja-JP" dirty="0" smtClean="0"/>
              <a:t>Number of publications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4365"/>
              </p:ext>
            </p:extLst>
          </p:nvPr>
        </p:nvGraphicFramePr>
        <p:xfrm>
          <a:off x="311971" y="1484555"/>
          <a:ext cx="8444753" cy="469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5759052" y="6132657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85347" y="6132657"/>
            <a:ext cx="500464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885509" y="6132657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447859" y="3898088"/>
            <a:ext cx="648427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addition, PASJ HSC special issue (39 papers) </a:t>
            </a:r>
            <a:r>
              <a:rPr lang="en-US" altLang="ja-JP" sz="2400" dirty="0" smtClean="0"/>
              <a:t>will be p</a:t>
            </a:r>
            <a:r>
              <a:rPr kumimoji="1" lang="en-US" altLang="ja-JP" sz="2400" dirty="0" smtClean="0"/>
              <a:t>ublished early next year.</a:t>
            </a:r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79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79512" y="188640"/>
          <a:ext cx="87129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6931150" y="6093296"/>
            <a:ext cx="206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ja-JP" sz="1400" dirty="0"/>
              <a:t>Dennis </a:t>
            </a:r>
            <a:r>
              <a:rPr lang="en-CA" altLang="ja-JP" sz="1400" dirty="0" smtClean="0"/>
              <a:t>Crabtree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(2017)</a:t>
            </a:r>
            <a:r>
              <a:rPr lang="en-CA" altLang="ja-JP" sz="1400" dirty="0"/>
              <a:t/>
            </a:r>
            <a:br>
              <a:rPr lang="en-CA" altLang="ja-JP" sz="1400" dirty="0"/>
            </a:br>
            <a:r>
              <a:rPr lang="en-CA" altLang="ja-JP" sz="1400" dirty="0"/>
              <a:t>NRC Herzberg</a:t>
            </a:r>
            <a:endParaRPr lang="en-US" altLang="ja-JP" sz="1400" dirty="0"/>
          </a:p>
        </p:txBody>
      </p:sp>
      <p:sp>
        <p:nvSpPr>
          <p:cNvPr id="6" name="角丸四角形 5"/>
          <p:cNvSpPr/>
          <p:nvPr/>
        </p:nvSpPr>
        <p:spPr>
          <a:xfrm>
            <a:off x="2638890" y="2492896"/>
            <a:ext cx="288032" cy="30963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5149" y="46755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2011 - 2015</a:t>
            </a:r>
            <a:endParaRPr kumimoji="1" lang="ja-JP" altLang="en-US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Subaru Strategic Program of HSC</a:t>
            </a:r>
            <a:endParaRPr kumimoji="1"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9" y="2515446"/>
            <a:ext cx="9144000" cy="435458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6612" y="1048564"/>
            <a:ext cx="420535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Three layer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Wide:           1400 deg</a:t>
            </a:r>
            <a:r>
              <a:rPr kumimoji="1" lang="en-US" altLang="ja-JP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      g: 26.5,  i: 25.9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Deep:               27 deg</a:t>
            </a:r>
            <a:r>
              <a:rPr kumimoji="1" lang="en-US" altLang="ja-JP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      g: 27.5   i: 26.8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Ultra Deep:    3.5 deg</a:t>
            </a:r>
            <a:r>
              <a:rPr kumimoji="1" lang="en-US" altLang="ja-JP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       g: 28.1   i: 27.4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9968" y="1545964"/>
            <a:ext cx="385881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st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 Public Data Release (2017 Feb. 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43073" y="1048564"/>
            <a:ext cx="43236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  <a:cs typeface="+mn-cs"/>
              </a:rPr>
              <a:t>300 nights are allocated from 2014 to 2019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665134" y="1825504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604020202020204" pitchFamily="34" charset="0"/>
                <a:ea typeface="游ゴシック" panose="020B0400000000000000" pitchFamily="50" charset="-128"/>
                <a:cs typeface="+mn-cs"/>
              </a:rPr>
              <a:t>https://hsc-release.mtk.nao.ac.jp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592"/>
            <a:ext cx="9144000" cy="60368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Welcome to </a:t>
            </a:r>
            <a:r>
              <a:rPr kumimoji="1" lang="en-US" altLang="ja-JP" dirty="0" err="1" smtClean="0"/>
              <a:t>Mitaka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5759052" y="6235433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685346" y="6241917"/>
            <a:ext cx="500464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885509" y="6235432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756"/>
            <a:ext cx="9144000" cy="58681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954385" y="3538813"/>
            <a:ext cx="3936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Released on Nov. 22 2017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989215" y="4073236"/>
            <a:ext cx="6292734" cy="374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46405" y="1928946"/>
            <a:ext cx="7910423" cy="17837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CA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</a:rPr>
              <a:t>1</a:t>
            </a:r>
            <a:r>
              <a:rPr kumimoji="1" lang="en-CA" altLang="ja-JP" sz="32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</a:rPr>
              <a:t>st</a:t>
            </a:r>
            <a:r>
              <a:rPr kumimoji="1" lang="en-CA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</a:rPr>
              <a:t> Public Data Release in Feb. 2017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ja-JP" sz="3200" dirty="0" smtClean="0">
                <a:latin typeface="+mj-lt"/>
                <a:ea typeface="游ゴシック" panose="020B0400000000000000" pitchFamily="50" charset="-128"/>
              </a:rPr>
              <a:t>2</a:t>
            </a:r>
            <a:r>
              <a:rPr lang="en-CA" altLang="ja-JP" sz="3200" baseline="30000" dirty="0" smtClean="0">
                <a:latin typeface="+mj-lt"/>
                <a:ea typeface="游ゴシック" panose="020B0400000000000000" pitchFamily="50" charset="-128"/>
              </a:rPr>
              <a:t>nd</a:t>
            </a:r>
            <a:r>
              <a:rPr lang="en-CA" altLang="ja-JP" sz="3200" dirty="0" smtClean="0">
                <a:latin typeface="+mj-lt"/>
                <a:ea typeface="游ゴシック" panose="020B0400000000000000" pitchFamily="50" charset="-128"/>
              </a:rPr>
              <a:t> Incremental Data Release in Nov. 2017</a:t>
            </a:r>
            <a:endParaRPr kumimoji="1" lang="en-CA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CA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游ゴシック" panose="020B0400000000000000" pitchFamily="50" charset="-128"/>
              </a:rPr>
              <a:t>https://hsc-release.mtk.nao.ac.jp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5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168401" y="7044267"/>
            <a:ext cx="8229600" cy="402696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aa</a:t>
            </a:r>
            <a:endParaRPr kumimoji="1" lang="ja-JP" altLang="en-US" dirty="0"/>
          </a:p>
        </p:txBody>
      </p:sp>
      <p:pic>
        <p:nvPicPr>
          <p:cNvPr id="6" name="図 5" descr="スクリーンショット 2017-03-19 10.31.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69" y="2029030"/>
            <a:ext cx="4622554" cy="126224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48246" y="1251217"/>
            <a:ext cx="365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Ono et al. </a:t>
            </a:r>
            <a:r>
              <a:rPr lang="en-US" altLang="ja-JP" dirty="0" smtClean="0"/>
              <a:t>2017, </a:t>
            </a:r>
            <a:r>
              <a:rPr kumimoji="1" lang="en-US" altLang="ja-JP" dirty="0" smtClean="0"/>
              <a:t>Shibuya et al. 2017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82" y="4056450"/>
            <a:ext cx="3392503" cy="474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18" y="4584926"/>
            <a:ext cx="3437467" cy="166313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46968" y="1965530"/>
            <a:ext cx="626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z</a:t>
            </a:r>
            <a:r>
              <a:rPr kumimoji="1" lang="en-US" altLang="ja-JP" dirty="0" smtClean="0"/>
              <a:t>=4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27916" y="1945964"/>
            <a:ext cx="626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z</a:t>
            </a:r>
            <a:r>
              <a:rPr kumimoji="1" lang="en-US" altLang="ja-JP" dirty="0" smtClean="0"/>
              <a:t>=5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79095" y="1978230"/>
            <a:ext cx="626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z</a:t>
            </a:r>
            <a:r>
              <a:rPr kumimoji="1" lang="en-US" altLang="ja-JP" dirty="0" smtClean="0"/>
              <a:t>=6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24580" y="1968693"/>
            <a:ext cx="626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z</a:t>
            </a:r>
            <a:r>
              <a:rPr kumimoji="1" lang="en-US" altLang="ja-JP" dirty="0" smtClean="0"/>
              <a:t>=7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7726" y="3687118"/>
            <a:ext cx="935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z</a:t>
            </a:r>
            <a:r>
              <a:rPr kumimoji="1" lang="en-US" altLang="ja-JP" dirty="0" smtClean="0"/>
              <a:t>=6-7</a:t>
            </a:r>
            <a:endParaRPr kumimoji="1" lang="ja-JP" altLang="en-US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0" y="1909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Subaru Telescope </a:t>
            </a:r>
            <a:endParaRPr lang="en-US" altLang="ja-JP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smtClean="0"/>
              <a:t>Discovery of numerous distant galaxies</a:t>
            </a:r>
            <a:endParaRPr lang="ja-JP" altLang="en-US" dirty="0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849" y="2012463"/>
            <a:ext cx="4174067" cy="418841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65607" y="3174030"/>
            <a:ext cx="7992533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556,465 Galaxies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at z=4-7 in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100</a:t>
            </a:r>
            <a:r>
              <a:rPr lang="ja-JP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deg</a:t>
            </a:r>
            <a:r>
              <a:rPr lang="en-US" altLang="ja-JP" sz="3600" b="1" baseline="30000" dirty="0" smtClean="0">
                <a:solidFill>
                  <a:srgbClr val="FF0000"/>
                </a:solidFill>
              </a:rPr>
              <a:t>2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r>
              <a:rPr lang="en-US" altLang="ja-JP" sz="2800" b="1" dirty="0" smtClean="0">
                <a:solidFill>
                  <a:schemeClr val="bg1"/>
                </a:solidFill>
              </a:rPr>
              <a:t>(incl. 2351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</a:rPr>
              <a:t>Lya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emitters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at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z=6-7)</a:t>
            </a: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>
          <a:xfrm>
            <a:off x="7914004" y="6257445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6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093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UV Luminosity Function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(LF)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642461"/>
            <a:ext cx="9144000" cy="22830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/>
              <a:t>UV LF of z=4 galaxies after correction of </a:t>
            </a:r>
            <a:r>
              <a:rPr lang="en-US" altLang="ja-JP" sz="1800" dirty="0"/>
              <a:t>the AGN LFs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dirty="0"/>
              <a:t>　　</a:t>
            </a:r>
            <a:r>
              <a:rPr lang="en-US" altLang="ja-JP" sz="1800" dirty="0"/>
              <a:t>→ LF excess: Not </a:t>
            </a:r>
            <a:r>
              <a:rPr lang="en-US" altLang="ja-JP" sz="1800" dirty="0" err="1"/>
              <a:t>Schechter+Lensing</a:t>
            </a:r>
            <a:r>
              <a:rPr lang="en-US" altLang="ja-JP" sz="1800" dirty="0"/>
              <a:t>, but double </a:t>
            </a:r>
            <a:r>
              <a:rPr lang="en-US" altLang="ja-JP" sz="1800" dirty="0" err="1"/>
              <a:t>powerlaw</a:t>
            </a:r>
            <a:r>
              <a:rPr lang="en-US" altLang="ja-JP" sz="1800" dirty="0"/>
              <a:t>. (Bowler+15,+17)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dirty="0"/>
              <a:t>           Evidence of weak feedback? </a:t>
            </a:r>
            <a:endParaRPr lang="en-US" altLang="ja-JP" sz="1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/>
              <a:t>Precision UV luminosity function (LF) →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Bridging the LFs of galaxies and SDSS QSOs.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err="1" smtClean="0"/>
              <a:t>Rychard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Bouwens</a:t>
            </a:r>
            <a:r>
              <a:rPr lang="en-US" altLang="ja-JP" sz="1600" dirty="0" smtClean="0"/>
              <a:t> e-mailed us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Apr. 21), saying “</a:t>
            </a:r>
            <a:r>
              <a:rPr lang="en-US" altLang="ja-JP" sz="1600" dirty="0">
                <a:solidFill>
                  <a:srgbClr val="FF0000"/>
                </a:solidFill>
              </a:rPr>
              <a:t>Your figures </a:t>
            </a:r>
            <a:r>
              <a:rPr lang="en-US" altLang="ja-JP" sz="1600" dirty="0"/>
              <a:t>showing the transition between the galaxy </a:t>
            </a:r>
            <a:r>
              <a:rPr lang="en-US" altLang="ja-JP" sz="1600" dirty="0" smtClean="0"/>
              <a:t>and quasar </a:t>
            </a:r>
            <a:r>
              <a:rPr lang="en-US" altLang="ja-JP" sz="1600" dirty="0"/>
              <a:t>LF regimes </a:t>
            </a:r>
            <a:r>
              <a:rPr lang="en-US" altLang="ja-JP" sz="1600" dirty="0">
                <a:solidFill>
                  <a:srgbClr val="FF0000"/>
                </a:solidFill>
              </a:rPr>
              <a:t>will likely appear in </a:t>
            </a:r>
            <a:r>
              <a:rPr lang="en-US" altLang="ja-JP" sz="1600" u="sng" dirty="0">
                <a:solidFill>
                  <a:srgbClr val="FF0000"/>
                </a:solidFill>
              </a:rPr>
              <a:t>many textbooks and 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reviews</a:t>
            </a:r>
            <a:r>
              <a:rPr lang="en-US" altLang="ja-JP" sz="1600" dirty="0" smtClean="0">
                <a:solidFill>
                  <a:srgbClr val="FF0000"/>
                </a:solidFill>
              </a:rPr>
              <a:t> for </a:t>
            </a:r>
            <a:r>
              <a:rPr lang="en-US" altLang="ja-JP" sz="1600" dirty="0">
                <a:solidFill>
                  <a:srgbClr val="FF0000"/>
                </a:solidFill>
              </a:rPr>
              <a:t>many years to come</a:t>
            </a:r>
            <a:r>
              <a:rPr lang="en-US" altLang="ja-JP" sz="1600" dirty="0" smtClean="0"/>
              <a:t>.”</a:t>
            </a:r>
            <a:endParaRPr lang="en-US" altLang="ja-JP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ja-JP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kumimoji="1" lang="ja-JP" altLang="en-US" sz="1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144"/>
            <a:ext cx="9144000" cy="37875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939"/>
            <a:ext cx="9059869" cy="375073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044267" y="4317709"/>
            <a:ext cx="244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Ono et al. (2017)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3742267" y="3166544"/>
            <a:ext cx="304800" cy="84667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3776134" y="2895611"/>
            <a:ext cx="270933" cy="1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861733" y="3014145"/>
            <a:ext cx="169333" cy="203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914004" y="6367370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6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5759052" y="6441706"/>
            <a:ext cx="2057400" cy="365125"/>
          </a:xfrm>
        </p:spPr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85509" y="6441706"/>
            <a:ext cx="565159" cy="365125"/>
          </a:xfrm>
        </p:spPr>
        <p:txBody>
          <a:bodyPr/>
          <a:lstStyle/>
          <a:p>
            <a:fld id="{3E9BE6C7-EBE6-E640-9E14-5E0B4A9B50B4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Shape 3"/>
          <p:cNvSpPr txBox="1"/>
          <p:nvPr/>
        </p:nvSpPr>
        <p:spPr>
          <a:xfrm>
            <a:off x="5674479" y="960784"/>
            <a:ext cx="295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US" sz="1800" b="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Matsuoka et al.  </a:t>
            </a: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2017</a:t>
            </a:r>
          </a:p>
        </p:txBody>
      </p:sp>
      <p:sp>
        <p:nvSpPr>
          <p:cNvPr id="5" name="TextShape 2"/>
          <p:cNvSpPr txBox="1"/>
          <p:nvPr/>
        </p:nvSpPr>
        <p:spPr>
          <a:xfrm>
            <a:off x="193638" y="1445088"/>
            <a:ext cx="8814863" cy="71122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>
              <a:defRPr/>
            </a:pPr>
            <a:r>
              <a:rPr lang="en-US" sz="2000" spc="-1" dirty="0" smtClean="0">
                <a:uFill>
                  <a:solidFill>
                    <a:srgbClr val="FFFFFF"/>
                  </a:solidFill>
                </a:uFill>
                <a:latin typeface="+mj-lt"/>
              </a:rPr>
              <a:t>Over 30 high-redshift quasars whose absolute magnitudes are fainter than -24 were discovered by HSC-SSP survey. </a:t>
            </a:r>
            <a:endParaRPr lang="en-US" sz="2000" b="0" strike="noStrike" spc="-1" dirty="0" smtClean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lvl="0">
              <a:defRPr/>
            </a:pPr>
            <a:endParaRPr lang="en-US" sz="2000" b="0" strike="noStrike" spc="-1" dirty="0" smtClean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4" name="Picture 3" descr="shellqs.002-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2221"/>
            <a:ext cx="4182544" cy="313690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65315" y="42363"/>
            <a:ext cx="8229600" cy="140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Subaru Telescope </a:t>
            </a:r>
            <a:endParaRPr lang="en-US" altLang="ja-JP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smtClean="0"/>
              <a:t>Discovery of tens of low luminosity quasars in the early universe.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316" y="5972433"/>
            <a:ext cx="427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ym typeface="Wingdings" panose="05000000000000000000" pitchFamily="2" charset="2"/>
              </a:rPr>
              <a:t>A sample of spectroscopic follow-up observations of the discovered quasar candidates with FOCAS</a:t>
            </a:r>
            <a:endParaRPr kumimoji="1" lang="en-US" altLang="ja-JP" sz="1400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20" y="2160967"/>
            <a:ext cx="4557383" cy="392980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339909" y="6112287"/>
            <a:ext cx="4668591" cy="646331"/>
          </a:xfrm>
          <a:prstGeom prst="rect">
            <a:avLst/>
          </a:prstGeom>
          <a:solidFill>
            <a:srgbClr val="1B1B1D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Rest UV absolute magnitude of newly discovered quasars (blue color)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5152170" y="4604280"/>
            <a:ext cx="375516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0372" y="1451497"/>
            <a:ext cx="8543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A </a:t>
            </a:r>
            <a:r>
              <a:rPr kumimoji="1" lang="en-US" altLang="ja-JP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type </a:t>
            </a:r>
            <a:r>
              <a:rPr kumimoji="1" lang="en-US" altLang="ja-JP" sz="2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Ia</a:t>
            </a:r>
            <a:r>
              <a:rPr kumimoji="1" lang="en-US" altLang="ja-JP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 supernova within a day after the </a:t>
            </a:r>
            <a:r>
              <a:rPr kumimoji="1" lang="en-US" altLang="ja-JP" sz="2000" b="0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explosion is detected by HSC-SSP.  The light curve showed a clear evidence of early-flash of helium detonation at the surface of the SN progenitor white dwarf.</a:t>
            </a:r>
            <a:endParaRPr kumimoji="1" lang="ja-JP" altLang="en-US" sz="2000" b="0" i="0" u="none" strike="noStrike" kern="1200" cap="none" normalizeH="0" noProof="0" dirty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263" y="3320820"/>
            <a:ext cx="2402343" cy="24023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" y="2692853"/>
            <a:ext cx="6457950" cy="3565327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65315" y="42363"/>
            <a:ext cx="8229600" cy="1409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游ゴシック Light" panose="020B0300000000000000" pitchFamily="50" charset="-128"/>
                <a:cs typeface="+mj-cs"/>
              </a:rPr>
              <a:t>Subaru Telescope 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游ゴシック Light" panose="020B0300000000000000" pitchFamily="50" charset="-128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 Light" panose="020B0300000000000000" pitchFamily="50" charset="-128"/>
                <a:cs typeface="+mj-cs"/>
              </a:rPr>
              <a:t>Detection of early-flash by helium detonation of a type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游ゴシック Light" panose="020B0300000000000000" pitchFamily="50" charset="-128"/>
                <a:cs typeface="+mj-cs"/>
              </a:rPr>
              <a:t>Ia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 Light" panose="020B0300000000000000" pitchFamily="50" charset="-128"/>
                <a:cs typeface="+mj-cs"/>
              </a:rPr>
              <a:t> supernova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23477" y="5981798"/>
            <a:ext cx="169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Jiang et al. 2017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91705" y="4463911"/>
            <a:ext cx="8464841" cy="21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Subaru extreme AO system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SCExAO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detected four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exoplantes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around HR 8799 with high s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ignal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-to-noise ratio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sym typeface="Wingdings" panose="05000000000000000000" pitchFamily="2" charset="2"/>
              </a:rPr>
              <a:t>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Performance Comparable to the Gemini Planet Imager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Near-infrared spectra of the four exoplanets were first obtained with a high angular resolution spectrograph CHARIS +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SCExAO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-534859" y="1617399"/>
            <a:ext cx="4869934" cy="2590692"/>
            <a:chOff x="-332573" y="1133265"/>
            <a:chExt cx="4869934" cy="2590692"/>
          </a:xfrm>
        </p:grpSpPr>
        <p:pic>
          <p:nvPicPr>
            <p:cNvPr id="5" name="Picture 4" descr="hr8799scexao_july2016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092" y="1133265"/>
              <a:ext cx="3445269" cy="2590692"/>
            </a:xfrm>
            <a:prstGeom prst="rect">
              <a:avLst/>
            </a:prstGeom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-332573" y="3123965"/>
              <a:ext cx="4192099" cy="586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0" tIns="45715" rIns="91430" bIns="45715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HR 8799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13636" y="1177865"/>
              <a:ext cx="10711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July 2016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128706" y="6279241"/>
            <a:ext cx="4467189" cy="331693"/>
          </a:xfrm>
          <a:prstGeom prst="rect">
            <a:avLst/>
          </a:prstGeom>
        </p:spPr>
        <p:txBody>
          <a:bodyPr wrap="square" lIns="100772" tIns="50387" rIns="100772" bIns="50387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tstream Vera Sans" pitchFamily="16" charset="0"/>
                <a:ea typeface="+mn-ea"/>
                <a:cs typeface="+mn-cs"/>
              </a:rPr>
              <a:t>Currie et al. 2017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tstream Vera Sans" pitchFamily="16" charset="0"/>
              <a:ea typeface="+mn-ea"/>
              <a:cs typeface="+mn-cs"/>
            </a:endParaRPr>
          </a:p>
        </p:txBody>
      </p:sp>
      <p:pic>
        <p:nvPicPr>
          <p:cNvPr id="13" name="Picture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533" y="1617399"/>
            <a:ext cx="3710923" cy="2801912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65315" y="42363"/>
            <a:ext cx="8229600" cy="1409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游ゴシック Light" panose="020B0300000000000000" pitchFamily="50" charset="-128"/>
                <a:cs typeface="+mj-cs"/>
              </a:rPr>
              <a:t>Subaru Telescope 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游ゴシック Light" panose="020B0300000000000000" pitchFamily="50" charset="-128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 Light" panose="020B0300000000000000" pitchFamily="50" charset="-128"/>
                <a:cs typeface="+mj-cs"/>
              </a:rPr>
              <a:t>Near-infrared spectroscopy of the four extra-solar planets around HR 8799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391388" y="6280049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-1" y="-34836"/>
            <a:ext cx="8489107" cy="140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Subaru Telescope</a:t>
            </a:r>
            <a:endParaRPr lang="en-US" altLang="ja-JP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800" b="1" dirty="0" smtClean="0">
                <a:ea typeface="+mn-ea"/>
              </a:rPr>
              <a:t>Optical – infrared follow-up of the binary neutron star merger GW170817</a:t>
            </a:r>
            <a:endParaRPr lang="ja-JP" altLang="en-US" sz="2800" b="1" dirty="0">
              <a:ea typeface="+mn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5" y="1518410"/>
            <a:ext cx="4397433" cy="248060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45282" y="3419418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NGC4993</a:t>
            </a:r>
            <a:endParaRPr kumimoji="1" lang="ja-JP" altLang="en-US" sz="1200" dirty="0"/>
          </a:p>
        </p:txBody>
      </p:sp>
      <p:sp>
        <p:nvSpPr>
          <p:cNvPr id="21" name="Rectangle 25"/>
          <p:cNvSpPr/>
          <p:nvPr/>
        </p:nvSpPr>
        <p:spPr>
          <a:xfrm>
            <a:off x="2220832" y="5917694"/>
            <a:ext cx="2431230" cy="306109"/>
          </a:xfrm>
          <a:prstGeom prst="rect">
            <a:avLst/>
          </a:prstGeom>
        </p:spPr>
        <p:txBody>
          <a:bodyPr wrap="square" lIns="100772" tIns="50387" rIns="100772" bIns="50387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altLang="ja-JP" sz="1600" dirty="0" err="1" smtClean="0">
                <a:latin typeface="Bitstream Vera Sans" pitchFamily="16" charset="0"/>
              </a:rPr>
              <a:t>Ustumi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tstream Vera Sans" pitchFamily="16" charset="0"/>
              </a:rPr>
              <a:t> et al. 2017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tstream Vera Sans" pitchFamily="16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8602" y="4031446"/>
            <a:ext cx="302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HSC: z-band, IRSF: H, Ks-bands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3985" y="4574044"/>
            <a:ext cx="4022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Subaru HSC &amp; MOIRCS succeeded to </a:t>
            </a:r>
          </a:p>
          <a:p>
            <a:r>
              <a:rPr lang="en-US" altLang="ja-JP" dirty="0"/>
              <a:t>g</a:t>
            </a:r>
            <a:r>
              <a:rPr lang="en-US" altLang="ja-JP" dirty="0" smtClean="0"/>
              <a:t>et the optical – near-infrared light </a:t>
            </a:r>
          </a:p>
          <a:p>
            <a:r>
              <a:rPr lang="en-US" altLang="ja-JP" dirty="0"/>
              <a:t>f</a:t>
            </a:r>
            <a:r>
              <a:rPr kumimoji="1" lang="en-US" altLang="ja-JP" dirty="0" smtClean="0"/>
              <a:t>rom a binary neutron star merger</a:t>
            </a:r>
          </a:p>
          <a:p>
            <a:r>
              <a:rPr lang="en-US" altLang="ja-JP" dirty="0" smtClean="0"/>
              <a:t>event GW170817.</a:t>
            </a:r>
            <a:endParaRPr kumimoji="1" lang="ja-JP" altLang="en-US" dirty="0"/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5281" y="1467367"/>
            <a:ext cx="1740477" cy="369332"/>
          </a:xfrm>
          <a:prstGeom prst="rect">
            <a:avLst/>
          </a:prstGeom>
          <a:solidFill>
            <a:srgbClr val="30303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2017.08.18-19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73566" y="1485052"/>
            <a:ext cx="1740477" cy="369332"/>
          </a:xfrm>
          <a:prstGeom prst="rect">
            <a:avLst/>
          </a:prstGeom>
          <a:solidFill>
            <a:srgbClr val="2C2C2E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2017.08.24-25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069" y="1396954"/>
            <a:ext cx="4558306" cy="323304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600837" y="6004746"/>
            <a:ext cx="2431230" cy="306109"/>
          </a:xfrm>
          <a:prstGeom prst="rect">
            <a:avLst/>
          </a:prstGeom>
        </p:spPr>
        <p:txBody>
          <a:bodyPr wrap="square" lIns="100772" tIns="50387" rIns="100772" bIns="50387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itstream Vera Sans" pitchFamily="16" charset="0"/>
              </a:rPr>
              <a:t>Tominaga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tstream Vera Sans" pitchFamily="16" charset="0"/>
              </a:rPr>
              <a:t> et al. 2017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tstream Vera Sans" pitchFamily="16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22388" y="4663357"/>
            <a:ext cx="4821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surveyed ~70% of the 90% credible area of the localization </a:t>
            </a:r>
            <a:r>
              <a:rPr kumimoji="1" lang="en-US" altLang="ja-JP" dirty="0" err="1" smtClean="0"/>
              <a:t>skymap</a:t>
            </a:r>
            <a:r>
              <a:rPr kumimoji="1" lang="en-US" altLang="ja-JP" dirty="0" smtClean="0"/>
              <a:t> of GW170817 with HSC.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 The OT at NGC4993 is the most promising candidate for the optical counterpart of GW170817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50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-581891" y="42512"/>
            <a:ext cx="9144000" cy="970450"/>
          </a:xfrm>
        </p:spPr>
        <p:txBody>
          <a:bodyPr>
            <a:normAutofit/>
          </a:bodyPr>
          <a:lstStyle/>
          <a:p>
            <a:r>
              <a:rPr kumimoji="1" lang="en-US" altLang="ja-JP" sz="3200" dirty="0" err="1" smtClean="0"/>
              <a:t>Kilonova</a:t>
            </a:r>
            <a:r>
              <a:rPr kumimoji="1" lang="en-US" altLang="ja-JP" sz="3200" dirty="0" smtClean="0"/>
              <a:t> models and the OT of GW170817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83" y="1142036"/>
            <a:ext cx="3857062" cy="32940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89434" y="1270050"/>
            <a:ext cx="58221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</a:rPr>
              <a:t>Optical</a:t>
            </a:r>
          </a:p>
          <a:p>
            <a:r>
              <a:rPr lang="en-US" altLang="ja-JP" sz="1000" dirty="0" smtClean="0">
                <a:solidFill>
                  <a:schemeClr val="bg1"/>
                </a:solidFill>
              </a:rPr>
              <a:t>NIR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34747" y="335882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HSC z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45100" y="2524574"/>
            <a:ext cx="91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MOIRCS</a:t>
            </a:r>
          </a:p>
          <a:p>
            <a:r>
              <a:rPr lang="en-US" altLang="ja-JP" sz="1400" dirty="0" smtClean="0">
                <a:solidFill>
                  <a:schemeClr val="bg1"/>
                </a:solidFill>
              </a:rPr>
              <a:t>       Ks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71798" y="1950755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IRSF Ks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0800000">
            <a:off x="188761" y="1453126"/>
            <a:ext cx="461665" cy="24238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dirty="0" err="1" smtClean="0"/>
              <a:t>Abusolute</a:t>
            </a:r>
            <a:r>
              <a:rPr lang="en-US" altLang="ja-JP" dirty="0" smtClean="0"/>
              <a:t> AB magnitude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37723" y="4397561"/>
            <a:ext cx="247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Days after the GW event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66437" y="1507820"/>
            <a:ext cx="18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Kilonova</a:t>
            </a:r>
            <a:r>
              <a:rPr kumimoji="1" lang="en-US" altLang="ja-JP" dirty="0" smtClean="0">
                <a:solidFill>
                  <a:schemeClr val="bg1"/>
                </a:solidFill>
              </a:rPr>
              <a:t> models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885965" y="1804348"/>
            <a:ext cx="0" cy="55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1682166" y="1816719"/>
            <a:ext cx="17253" cy="84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214339" y="2104582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IRSF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Ks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595" y="1064178"/>
            <a:ext cx="3914578" cy="5563747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88760" y="4839477"/>
            <a:ext cx="46807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optical – NIR light curves and SED variation are well reproduced by the </a:t>
            </a:r>
            <a:r>
              <a:rPr lang="en-US" altLang="ja-JP" sz="2000" dirty="0" err="1" smtClean="0"/>
              <a:t>kilonova</a:t>
            </a:r>
            <a:r>
              <a:rPr lang="en-US" altLang="ja-JP" sz="2000" dirty="0" smtClean="0"/>
              <a:t> models </a:t>
            </a:r>
            <a:r>
              <a:rPr lang="en-US" altLang="ja-JP" sz="2000" dirty="0" smtClean="0">
                <a:sym typeface="Wingdings" panose="05000000000000000000" pitchFamily="2" charset="2"/>
              </a:rPr>
              <a:t> The site of the cosmic </a:t>
            </a:r>
            <a:r>
              <a:rPr lang="en-US" altLang="ja-JP" sz="2000" i="1" dirty="0" smtClean="0">
                <a:sym typeface="Wingdings" panose="05000000000000000000" pitchFamily="2" charset="2"/>
              </a:rPr>
              <a:t>r</a:t>
            </a:r>
            <a:r>
              <a:rPr lang="en-US" altLang="ja-JP" sz="2000" dirty="0" smtClean="0">
                <a:sym typeface="Wingdings" panose="05000000000000000000" pitchFamily="2" charset="2"/>
              </a:rPr>
              <a:t>-process was observationally identified!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22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8309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Instrumentation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28850" y="3698421"/>
            <a:ext cx="5291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err="1" smtClean="0"/>
              <a:t>SCExAO</a:t>
            </a:r>
            <a:r>
              <a:rPr kumimoji="1" lang="en-US" altLang="ja-JP" sz="2400" dirty="0" smtClean="0"/>
              <a:t>	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(operational)</a:t>
            </a:r>
            <a:endParaRPr lang="en-US" altLang="ja-JP" sz="2400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IRD		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(commissioning)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/>
              <a:t>PFS		</a:t>
            </a:r>
            <a:r>
              <a:rPr lang="en-US" altLang="ja-JP" sz="2400" dirty="0" smtClean="0">
                <a:solidFill>
                  <a:srgbClr val="FFC000"/>
                </a:solidFill>
              </a:rPr>
              <a:t>(under development)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ULTIMATE	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(conceptual design phase)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Instrument Lineup of Subaru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6647" y="1001610"/>
            <a:ext cx="8650705" cy="536608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facility instruments</a:t>
            </a:r>
            <a:endParaRPr lang="en-US" altLang="ja-JP" dirty="0"/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Optical wide field camera: HSC  </a:t>
            </a:r>
            <a:r>
              <a:rPr lang="en-US" altLang="ja-JP" dirty="0" smtClean="0"/>
              <a:t>[P]</a:t>
            </a:r>
            <a:endParaRPr lang="en-US" altLang="ja-JP" dirty="0"/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Optical camera and spectrograph: FOCAS  </a:t>
            </a:r>
            <a:r>
              <a:rPr lang="en-US" altLang="ja-JP" dirty="0" smtClean="0"/>
              <a:t>[C]</a:t>
            </a:r>
          </a:p>
          <a:p>
            <a:pPr lvl="1"/>
            <a:r>
              <a:rPr lang="en-US" altLang="ja-JP" dirty="0">
                <a:solidFill>
                  <a:srgbClr val="00B0F0"/>
                </a:solidFill>
              </a:rPr>
              <a:t>Optical high dispersion spectrograph: HDS  </a:t>
            </a:r>
            <a:r>
              <a:rPr lang="en-US" altLang="ja-JP" dirty="0"/>
              <a:t>[N</a:t>
            </a:r>
            <a:r>
              <a:rPr lang="en-US" altLang="ja-JP" dirty="0" smtClean="0"/>
              <a:t>]</a:t>
            </a:r>
            <a:endParaRPr lang="en-US" altLang="ja-JP" dirty="0"/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Near-infrared multi-object spectrograph: MOIRCS  </a:t>
            </a:r>
            <a:r>
              <a:rPr lang="en-US" altLang="ja-JP" dirty="0" smtClean="0"/>
              <a:t>[C]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FFC000"/>
                </a:solidFill>
              </a:rPr>
              <a:t>Near-infrared camera and spectrograph: IRCS </a:t>
            </a:r>
            <a:r>
              <a:rPr lang="en-US" altLang="ja-JP" dirty="0"/>
              <a:t> [N]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Mid-infrared camera </a:t>
            </a:r>
            <a:r>
              <a:rPr lang="en-US" altLang="ja-JP" dirty="0">
                <a:solidFill>
                  <a:srgbClr val="FF0000"/>
                </a:solidFill>
              </a:rPr>
              <a:t>and </a:t>
            </a:r>
            <a:r>
              <a:rPr lang="en-US" altLang="ja-JP" dirty="0" smtClean="0">
                <a:solidFill>
                  <a:srgbClr val="FF0000"/>
                </a:solidFill>
              </a:rPr>
              <a:t>spectrograph: COMICS  </a:t>
            </a:r>
            <a:r>
              <a:rPr lang="en-US" altLang="ja-JP" dirty="0" smtClean="0"/>
              <a:t>[C]</a:t>
            </a:r>
            <a:endParaRPr lang="en-US" altLang="ja-JP" dirty="0"/>
          </a:p>
          <a:p>
            <a:r>
              <a:rPr lang="en-US" altLang="ja-JP" dirty="0" smtClean="0"/>
              <a:t>visiting instruments</a:t>
            </a:r>
            <a:r>
              <a:rPr lang="ja-JP" altLang="en-US" dirty="0"/>
              <a:t> </a:t>
            </a:r>
            <a:r>
              <a:rPr lang="en-US" altLang="ja-JP" dirty="0" smtClean="0"/>
              <a:t>(PI-type)</a:t>
            </a:r>
            <a:endParaRPr lang="en-US" altLang="ja-JP" dirty="0"/>
          </a:p>
          <a:p>
            <a:pPr lvl="1"/>
            <a:r>
              <a:rPr lang="en-US" altLang="ja-JP" dirty="0" err="1">
                <a:solidFill>
                  <a:srgbClr val="FFC000"/>
                </a:solidFill>
              </a:rPr>
              <a:t>Coronagraphic</a:t>
            </a:r>
            <a:r>
              <a:rPr lang="en-US" altLang="ja-JP" dirty="0">
                <a:solidFill>
                  <a:srgbClr val="FFC000"/>
                </a:solidFill>
              </a:rPr>
              <a:t> High Angular Resolution Imaging Spectrograph (CHARIS</a:t>
            </a:r>
            <a:r>
              <a:rPr lang="en-US" altLang="ja-JP" dirty="0" smtClean="0">
                <a:solidFill>
                  <a:srgbClr val="FFC000"/>
                </a:solidFill>
              </a:rPr>
              <a:t>)  </a:t>
            </a:r>
            <a:r>
              <a:rPr lang="en-US" altLang="ja-JP" dirty="0" smtClean="0"/>
              <a:t>[N]</a:t>
            </a:r>
          </a:p>
          <a:p>
            <a:pPr lvl="1"/>
            <a:r>
              <a:rPr lang="en-US" altLang="ja-JP" dirty="0">
                <a:solidFill>
                  <a:srgbClr val="92D050"/>
                </a:solidFill>
              </a:rPr>
              <a:t>Extreme adaptive optics: </a:t>
            </a:r>
            <a:r>
              <a:rPr lang="en-US" altLang="ja-JP" dirty="0" err="1">
                <a:solidFill>
                  <a:srgbClr val="92D050"/>
                </a:solidFill>
              </a:rPr>
              <a:t>SCExAO</a:t>
            </a:r>
            <a:r>
              <a:rPr lang="en-US" altLang="ja-JP" dirty="0">
                <a:solidFill>
                  <a:srgbClr val="92D050"/>
                </a:solidFill>
              </a:rPr>
              <a:t>  </a:t>
            </a:r>
            <a:r>
              <a:rPr lang="en-US" altLang="ja-JP" dirty="0"/>
              <a:t>[N</a:t>
            </a:r>
            <a:r>
              <a:rPr lang="en-US" altLang="ja-JP" dirty="0" smtClean="0"/>
              <a:t>]</a:t>
            </a:r>
            <a:endParaRPr lang="en-US" altLang="ja-JP" dirty="0"/>
          </a:p>
          <a:p>
            <a:r>
              <a:rPr lang="en-US" altLang="ja-JP" dirty="0" smtClean="0"/>
              <a:t>adaptive </a:t>
            </a:r>
            <a:r>
              <a:rPr lang="en-US" altLang="ja-JP" dirty="0"/>
              <a:t>optics</a:t>
            </a:r>
          </a:p>
          <a:p>
            <a:pPr lvl="1"/>
            <a:r>
              <a:rPr lang="en-US" altLang="ja-JP" dirty="0" smtClean="0">
                <a:solidFill>
                  <a:srgbClr val="92D050"/>
                </a:solidFill>
              </a:rPr>
              <a:t>Adaptive optics system: AO188  </a:t>
            </a:r>
            <a:r>
              <a:rPr lang="en-US" altLang="ja-JP" dirty="0" smtClean="0"/>
              <a:t>[N]</a:t>
            </a:r>
            <a:endParaRPr lang="en-US" alt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59052" y="6184492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85347" y="6184492"/>
            <a:ext cx="500464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885509" y="6184492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126723" y="5181767"/>
            <a:ext cx="277062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Suprime</a:t>
            </a:r>
            <a:r>
              <a:rPr kumimoji="1" lang="en-US" altLang="ja-JP" dirty="0" smtClean="0"/>
              <a:t>-Cam and </a:t>
            </a:r>
            <a:r>
              <a:rPr lang="en-US" altLang="ja-JP" dirty="0" err="1" smtClean="0"/>
              <a:t>HiCIAO</a:t>
            </a:r>
            <a:endParaRPr lang="en-US" altLang="ja-JP" dirty="0" smtClean="0"/>
          </a:p>
          <a:p>
            <a:r>
              <a:rPr lang="en-US" altLang="ja-JP" dirty="0"/>
              <a:t>w</a:t>
            </a:r>
            <a:r>
              <a:rPr kumimoji="1" lang="en-US" altLang="ja-JP" dirty="0" smtClean="0"/>
              <a:t>ere decommissioned</a:t>
            </a:r>
          </a:p>
        </p:txBody>
      </p:sp>
    </p:spTree>
    <p:extLst>
      <p:ext uri="{BB962C8B-B14F-4D97-AF65-F5344CB8AC3E}">
        <p14:creationId xmlns:p14="http://schemas.microsoft.com/office/powerpoint/2010/main" val="27880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37018"/>
            <a:ext cx="9091123" cy="541138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kumimoji="1" lang="en-US" altLang="ja-JP" dirty="0" smtClean="0"/>
              <a:t>Beautiful </a:t>
            </a:r>
            <a:r>
              <a:rPr kumimoji="1" lang="en-US" altLang="ja-JP" dirty="0" err="1" smtClean="0"/>
              <a:t>Maunakea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13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121" y="269425"/>
            <a:ext cx="6229351" cy="60869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3800" dirty="0" smtClean="0">
                <a:solidFill>
                  <a:srgbClr val="00B0F0"/>
                </a:solidFill>
              </a:rPr>
              <a:t>1. </a:t>
            </a:r>
            <a:r>
              <a:rPr kumimoji="1" lang="en-US" altLang="ja-JP" sz="3800" dirty="0" err="1" smtClean="0">
                <a:solidFill>
                  <a:srgbClr val="00B0F0"/>
                </a:solidFill>
              </a:rPr>
              <a:t>SCExAO</a:t>
            </a:r>
            <a:r>
              <a:rPr kumimoji="1" lang="en-US" altLang="ja-JP" dirty="0" smtClean="0">
                <a:solidFill>
                  <a:srgbClr val="00B0F0"/>
                </a:solidFill>
              </a:rPr>
              <a:t>  </a:t>
            </a:r>
            <a:r>
              <a:rPr kumimoji="1" lang="en-US" altLang="ja-JP" dirty="0" smtClean="0">
                <a:solidFill>
                  <a:srgbClr val="FFC000"/>
                </a:solidFill>
              </a:rPr>
              <a:t>(operational)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200" dirty="0" smtClean="0">
                <a:solidFill>
                  <a:srgbClr val="FF0000"/>
                </a:solidFill>
              </a:rPr>
              <a:t>Extreme AO 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with a pyramid wave front sensor + a 2000 actuators deformable mirror </a:t>
            </a:r>
            <a:r>
              <a:rPr kumimoji="1"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kumimoji="1" lang="en-US" altLang="ja-JP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Strehl</a:t>
            </a:r>
            <a:r>
              <a:rPr kumimoji="1"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ratio &gt; 0.9 at H-band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Current/future development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CHARIS : integral field spectrograph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MKIDS Exoplanet Camera for ultra-precise speckle cancellation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3800" dirty="0" smtClean="0">
                <a:solidFill>
                  <a:srgbClr val="00B0F0"/>
                </a:solidFill>
              </a:rPr>
              <a:t>2. IRD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InfraRed</a:t>
            </a:r>
            <a:r>
              <a:rPr lang="en-US" altLang="ja-JP" sz="2000" dirty="0" smtClean="0"/>
              <a:t> Doppler spectrograph)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C000"/>
                </a:solidFill>
              </a:rPr>
              <a:t>(commissioning)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200" dirty="0">
                <a:solidFill>
                  <a:schemeClr val="tx1"/>
                </a:solidFill>
              </a:rPr>
              <a:t>A fiber fed </a:t>
            </a:r>
            <a:r>
              <a:rPr lang="en-US" altLang="ja-JP" sz="2200" dirty="0">
                <a:solidFill>
                  <a:srgbClr val="FF0000"/>
                </a:solidFill>
              </a:rPr>
              <a:t>high-dispersion (</a:t>
            </a:r>
            <a:r>
              <a:rPr lang="en-US" altLang="ja-JP" sz="2200" dirty="0" smtClean="0">
                <a:solidFill>
                  <a:srgbClr val="FF0000"/>
                </a:solidFill>
              </a:rPr>
              <a:t>R=70,000) NIR </a:t>
            </a:r>
            <a:r>
              <a:rPr lang="en-US" altLang="ja-JP" sz="2200" dirty="0">
                <a:solidFill>
                  <a:srgbClr val="FF0000"/>
                </a:solidFill>
              </a:rPr>
              <a:t>spectrograph </a:t>
            </a:r>
            <a:r>
              <a:rPr lang="en-US" altLang="ja-JP" sz="2200" dirty="0" smtClean="0">
                <a:solidFill>
                  <a:schemeClr val="tx1"/>
                </a:solidFill>
              </a:rPr>
              <a:t>with laser </a:t>
            </a:r>
            <a:r>
              <a:rPr lang="en-US" altLang="ja-JP" sz="2200" dirty="0">
                <a:solidFill>
                  <a:schemeClr val="tx1"/>
                </a:solidFill>
              </a:rPr>
              <a:t>frequency </a:t>
            </a:r>
            <a:r>
              <a:rPr lang="en-US" altLang="ja-JP" sz="2200" dirty="0" smtClean="0">
                <a:solidFill>
                  <a:schemeClr val="tx1"/>
                </a:solidFill>
              </a:rPr>
              <a:t>comb </a:t>
            </a:r>
            <a:r>
              <a:rPr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precision of radial velocity measurement &lt; 1m/s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First light was done Aug. 2017.  Science operation will start in </a:t>
            </a:r>
            <a:r>
              <a:rPr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late 2018</a:t>
            </a:r>
            <a:r>
              <a:rPr lang="en-US" altLang="ja-JP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altLang="ja-JP" sz="2200" dirty="0">
              <a:solidFill>
                <a:schemeClr val="tx1"/>
              </a:solidFill>
            </a:endParaRPr>
          </a:p>
          <a:p>
            <a:pPr lvl="1"/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80926" y="6220693"/>
            <a:ext cx="5004649" cy="365125"/>
          </a:xfrm>
        </p:spPr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EAAF-A81E-47F9-BFB6-C5FD1D42BB05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7" name="Picture 23" descr="IMG_617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728" y="402666"/>
            <a:ext cx="2578332" cy="2335447"/>
          </a:xfrm>
          <a:prstGeom prst="rect">
            <a:avLst/>
          </a:prstGeom>
        </p:spPr>
      </p:pic>
      <p:sp>
        <p:nvSpPr>
          <p:cNvPr id="8" name="TextBox 25"/>
          <p:cNvSpPr txBox="1"/>
          <p:nvPr/>
        </p:nvSpPr>
        <p:spPr>
          <a:xfrm>
            <a:off x="6575612" y="1202730"/>
            <a:ext cx="92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SCExAO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7595894" y="2029267"/>
            <a:ext cx="898030" cy="36933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CHARIS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4228" y="4054077"/>
            <a:ext cx="3069771" cy="2302329"/>
          </a:xfrm>
          <a:prstGeom prst="rect">
            <a:avLst/>
          </a:prstGeom>
        </p:spPr>
      </p:pic>
      <p:pic>
        <p:nvPicPr>
          <p:cNvPr id="11" name="Picture 26" descr="Screen Shot 2016-09-19 at 6.19.2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858" y="2639673"/>
            <a:ext cx="1310935" cy="1337102"/>
          </a:xfrm>
          <a:prstGeom prst="rect">
            <a:avLst/>
          </a:prstGeom>
        </p:spPr>
      </p:pic>
      <p:pic>
        <p:nvPicPr>
          <p:cNvPr id="12" name="Picture 27" descr="Screen Shot 2016-09-19 at 6.19.36 P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853" y="2639672"/>
            <a:ext cx="1246870" cy="1311924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657315" y="2744123"/>
            <a:ext cx="1196079" cy="30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SCExAO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off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(30%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Strehl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948346" y="2716735"/>
            <a:ext cx="1587386" cy="30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SCExAO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(80-90+%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Strehl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884" y="89015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3. PFS </a:t>
            </a:r>
            <a:r>
              <a:rPr kumimoji="1" lang="en-US" altLang="ja-JP" sz="3200" dirty="0" smtClean="0"/>
              <a:t>(Prime Focus Spectrograph)</a:t>
            </a:r>
            <a:br>
              <a:rPr kumimoji="1" lang="en-US" altLang="ja-JP" sz="3200" dirty="0" smtClean="0"/>
            </a:br>
            <a:r>
              <a:rPr kumimoji="1" lang="en-US" altLang="ja-JP" dirty="0" smtClean="0"/>
              <a:t>     </a:t>
            </a:r>
            <a:r>
              <a:rPr kumimoji="1" lang="en-US" altLang="ja-JP" sz="3600" dirty="0" smtClean="0">
                <a:solidFill>
                  <a:srgbClr val="FFC000"/>
                </a:solidFill>
              </a:rPr>
              <a:t>(under development)</a:t>
            </a:r>
            <a:endParaRPr kumimoji="1" lang="ja-JP" altLang="en-US" sz="3600" dirty="0">
              <a:solidFill>
                <a:srgbClr val="FFC00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658" y="2113446"/>
            <a:ext cx="4683735" cy="4059237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5759052" y="6157596"/>
            <a:ext cx="2057400" cy="365125"/>
          </a:xfrm>
        </p:spPr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85509" y="6157596"/>
            <a:ext cx="565159" cy="365125"/>
          </a:xfrm>
        </p:spPr>
        <p:txBody>
          <a:bodyPr/>
          <a:lstStyle/>
          <a:p>
            <a:fld id="{7EF5EAAF-A81E-47F9-BFB6-C5FD1D42BB05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3284" y="1414578"/>
            <a:ext cx="8453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anose="020B0600070205080204" pitchFamily="50" charset="-128"/>
              </a:rPr>
              <a:t>A fiber fed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anose="020B0600070205080204" pitchFamily="50" charset="-128"/>
              </a:rPr>
              <a:t>multi-object spectrograph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anose="020B0600070205080204" pitchFamily="50" charset="-128"/>
              </a:rPr>
              <a:t>attached to the prime focus of Subaru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anose="020B0600070205080204" pitchFamily="50" charset="-128"/>
              </a:rPr>
              <a:t>     2,400 fibers FOV: 1.25 deg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anose="020B0600070205080204" pitchFamily="50" charset="-128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latin typeface="+mj-lt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+mj-lt"/>
                <a:ea typeface="ＭＳ Ｐゴシック" panose="020B0600070205080204" pitchFamily="50" charset="-128"/>
              </a:rPr>
              <a:t>  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anose="020B0600070205080204" pitchFamily="50" charset="-128"/>
              </a:rPr>
              <a:t>λ range:  0.38 – 1.26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anose="020B0600070205080204" pitchFamily="50" charset="-128"/>
              </a:rPr>
              <a:t>μm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anose="020B0600070205080204" pitchFamily="50" charset="-128"/>
              </a:rPr>
              <a:t>     Spec. R: 2,300 – 5,000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ＭＳ Ｐゴシック" panose="020B0600070205080204" pitchFamily="50" charset="-128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3284" y="3432143"/>
            <a:ext cx="3564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2018 – 2019: installation at Subaru</a:t>
            </a:r>
          </a:p>
          <a:p>
            <a:r>
              <a:rPr lang="en-US" altLang="ja-JP" dirty="0" smtClean="0"/>
              <a:t>2019 – 2021: commissioning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Late 2021 –  : science operation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3284" y="4382911"/>
            <a:ext cx="429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Sensitivity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68177"/>
              </p:ext>
            </p:extLst>
          </p:nvPr>
        </p:nvGraphicFramePr>
        <p:xfrm>
          <a:off x="433383" y="4783021"/>
          <a:ext cx="333355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3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Band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magnitude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Blue (0.38 – 0.65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22.5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Red (0.65 – 0.97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22.4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NIR</a:t>
                      </a:r>
                      <a:r>
                        <a:rPr kumimoji="1" lang="en-US" altLang="ja-JP" sz="1600" baseline="0" dirty="0" smtClean="0"/>
                        <a:t> (0.97 – 1.26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837301" y="6266381"/>
            <a:ext cx="1998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S/N = 5 @ 1 hour exposure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894" y="141441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CA" altLang="ja-JP" dirty="0" smtClean="0"/>
              <a:t>Floor and Clean Room for PFS Spectrographs completed</a:t>
            </a:r>
            <a:endParaRPr kumimoji="1" lang="ja-JP" altLang="en-US" dirty="0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889-D1EE-4A81-BDEF-4957D3ED863B}" type="slidenum">
              <a:rPr lang="en-US" smtClean="0"/>
              <a:t>32</a:t>
            </a:fld>
            <a:endParaRPr 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8" y="1454852"/>
            <a:ext cx="5650101" cy="42375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15" y="1461131"/>
            <a:ext cx="2507447" cy="188058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465870" y="3341716"/>
            <a:ext cx="231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CA" altLang="ja-JP" sz="1600" dirty="0" smtClean="0"/>
              <a:t>Day Crews installing CR</a:t>
            </a:r>
            <a:endParaRPr kumimoji="1" lang="ja-JP" altLang="en-US" sz="1600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58997932-52BC-40C8-AA41-16CEE61F34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2363"/>
            <a:ext cx="1055375" cy="1080000"/>
          </a:xfrm>
          <a:prstGeom prst="rect">
            <a:avLst/>
          </a:prstGeom>
        </p:spPr>
      </p:pic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680" y="3754759"/>
            <a:ext cx="3370320" cy="2923337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6201295" y="4928551"/>
            <a:ext cx="856211" cy="6264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11741254">
            <a:off x="3983385" y="4533234"/>
            <a:ext cx="211009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85347" y="5854092"/>
            <a:ext cx="500464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91287" y="-607465"/>
            <a:ext cx="9778954" cy="2229387"/>
          </a:xfrm>
        </p:spPr>
        <p:txBody>
          <a:bodyPr/>
          <a:lstStyle/>
          <a:p>
            <a:r>
              <a:rPr lang="en-US" altLang="ja-JP" dirty="0" smtClean="0"/>
              <a:t>PFS Installation Timeline</a:t>
            </a:r>
            <a:endParaRPr kumimoji="1" lang="ja-JP" altLang="en-US" dirty="0"/>
          </a:p>
        </p:txBody>
      </p:sp>
      <p:sp>
        <p:nvSpPr>
          <p:cNvPr id="53" name="スライド番号プレースホルダー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63949" y="1779058"/>
            <a:ext cx="80701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87568" y="1309826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2018              2019                       2020                      2021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63949" y="1318210"/>
            <a:ext cx="0" cy="721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880510" y="1357952"/>
            <a:ext cx="0" cy="721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563968" y="1357952"/>
            <a:ext cx="0" cy="721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65678" y="1357952"/>
            <a:ext cx="0" cy="721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13135" y="2698776"/>
            <a:ext cx="1249316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Metrology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Camera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52426" y="2235547"/>
            <a:ext cx="1391984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st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Sp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-graph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32258" y="2818131"/>
            <a:ext cx="1416029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Sp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-graph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43476" y="2091879"/>
            <a:ext cx="1188146" cy="83099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Obs.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766403" y="1808191"/>
            <a:ext cx="0" cy="890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1916474" y="1823368"/>
            <a:ext cx="0" cy="403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3672599" y="1823368"/>
            <a:ext cx="0" cy="985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3001708" y="1823368"/>
            <a:ext cx="0" cy="2646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5840272" y="1835930"/>
            <a:ext cx="0" cy="960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7651651" y="1823368"/>
            <a:ext cx="0" cy="2685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63949" y="780443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Installation Schedule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823" y="3500258"/>
            <a:ext cx="4579608" cy="3236609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2477669" y="5118562"/>
            <a:ext cx="807271" cy="15260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417136" y="4052037"/>
            <a:ext cx="630882" cy="807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 rot="20023069">
            <a:off x="4708875" y="3664433"/>
            <a:ext cx="1640692" cy="3130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2791057" y="4389092"/>
            <a:ext cx="630882" cy="807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3352818" y="4074820"/>
            <a:ext cx="630882" cy="807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057748" y="3671175"/>
            <a:ext cx="630882" cy="807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1013640" y="3334816"/>
            <a:ext cx="1522654" cy="22101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30" idx="0"/>
            <a:endCxn id="14" idx="2"/>
          </p:cNvCxnSpPr>
          <p:nvPr/>
        </p:nvCxnSpPr>
        <p:spPr>
          <a:xfrm flipH="1" flipV="1">
            <a:off x="1748418" y="2604879"/>
            <a:ext cx="984159" cy="14471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36" idx="7"/>
          </p:cNvCxnSpPr>
          <p:nvPr/>
        </p:nvCxnSpPr>
        <p:spPr>
          <a:xfrm flipV="1">
            <a:off x="3596239" y="3204715"/>
            <a:ext cx="601951" cy="584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35" idx="7"/>
            <a:endCxn id="46" idx="2"/>
          </p:cNvCxnSpPr>
          <p:nvPr/>
        </p:nvCxnSpPr>
        <p:spPr>
          <a:xfrm flipV="1">
            <a:off x="3891309" y="2620022"/>
            <a:ext cx="1181617" cy="15730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3057748" y="2816654"/>
            <a:ext cx="1610825" cy="1066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3528129" y="3204715"/>
            <a:ext cx="2044332" cy="14657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2363"/>
            <a:ext cx="1055375" cy="1080000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363308" y="2250690"/>
            <a:ext cx="1419235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rd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Sp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-graph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4980576" y="1823367"/>
            <a:ext cx="0" cy="412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613213" y="2816654"/>
            <a:ext cx="1446486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nd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Sp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-graph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61817" y="2115256"/>
            <a:ext cx="1736373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Top Unit w/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fiber positioner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Content Placeholder 3" descr="subaru_f0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539" y="1354138"/>
            <a:ext cx="407828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3883676" y="2190750"/>
            <a:ext cx="2120900" cy="1041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4525026" y="2400300"/>
            <a:ext cx="2971800" cy="14732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5479907" y="2804319"/>
            <a:ext cx="2116138" cy="10541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668695" y="2023269"/>
            <a:ext cx="2354262" cy="1143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968" name="TextBox 8"/>
          <p:cNvSpPr txBox="1">
            <a:spLocks noChangeArrowheads="1"/>
          </p:cNvSpPr>
          <p:nvPr/>
        </p:nvSpPr>
        <p:spPr bwMode="auto">
          <a:xfrm>
            <a:off x="7405038" y="2979384"/>
            <a:ext cx="1407747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Deformable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Secondary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Mirror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/>
              <a:cs typeface="ヒラギノ角ゴ Pro W3"/>
              <a:sym typeface="ヒラギノ角ゴ Pro W3"/>
            </a:endParaRPr>
          </a:p>
        </p:txBody>
      </p:sp>
      <p:sp>
        <p:nvSpPr>
          <p:cNvPr id="168969" name="TextBox 9"/>
          <p:cNvSpPr txBox="1">
            <a:spLocks noChangeArrowheads="1"/>
          </p:cNvSpPr>
          <p:nvPr/>
        </p:nvSpPr>
        <p:spPr bwMode="auto">
          <a:xfrm>
            <a:off x="7207559" y="4728057"/>
            <a:ext cx="1802704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Wavefront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 Sensors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/>
              <a:cs typeface="ヒラギノ角ゴ Pro W3"/>
              <a:sym typeface="ヒラギノ角ゴ Pro W3"/>
            </a:endParaRPr>
          </a:p>
        </p:txBody>
      </p:sp>
      <p:cxnSp>
        <p:nvCxnSpPr>
          <p:cNvPr id="12" name="Straight Arrow Connector 11"/>
          <p:cNvCxnSpPr>
            <a:stCxn id="25" idx="3"/>
            <a:endCxn id="168976" idx="3"/>
          </p:cNvCxnSpPr>
          <p:nvPr/>
        </p:nvCxnSpPr>
        <p:spPr>
          <a:xfrm flipV="1">
            <a:off x="2945806" y="5075920"/>
            <a:ext cx="1892054" cy="742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8976" idx="6"/>
          </p:cNvCxnSpPr>
          <p:nvPr/>
        </p:nvCxnSpPr>
        <p:spPr>
          <a:xfrm flipH="1" flipV="1">
            <a:off x="5615639" y="4897438"/>
            <a:ext cx="1677987" cy="157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8968" idx="1"/>
            <a:endCxn id="168975" idx="5"/>
          </p:cNvCxnSpPr>
          <p:nvPr/>
        </p:nvCxnSpPr>
        <p:spPr>
          <a:xfrm flipH="1" flipV="1">
            <a:off x="6127403" y="2977152"/>
            <a:ext cx="1277635" cy="510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973" name="TextBox 14"/>
          <p:cNvSpPr txBox="1">
            <a:spLocks noChangeArrowheads="1"/>
          </p:cNvSpPr>
          <p:nvPr/>
        </p:nvSpPr>
        <p:spPr bwMode="auto">
          <a:xfrm>
            <a:off x="7227245" y="1098463"/>
            <a:ext cx="189975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4 Laser Guide Star System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/>
              <a:cs typeface="ヒラギノ角ゴ Pro W3"/>
              <a:sym typeface="ヒラギノ角ゴ Pro W3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44339" y="1529474"/>
            <a:ext cx="649287" cy="3629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975" name="円/楕円 16"/>
          <p:cNvSpPr>
            <a:spLocks noChangeArrowheads="1"/>
          </p:cNvSpPr>
          <p:nvPr/>
        </p:nvSpPr>
        <p:spPr bwMode="auto">
          <a:xfrm>
            <a:off x="5566426" y="2416175"/>
            <a:ext cx="657225" cy="657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  <a:sym typeface="ヒラギノ角ゴ Pro W3"/>
            </a:endParaRPr>
          </a:p>
        </p:txBody>
      </p:sp>
      <p:sp>
        <p:nvSpPr>
          <p:cNvPr id="168976" name="円/楕円 19"/>
          <p:cNvSpPr>
            <a:spLocks noChangeArrowheads="1"/>
          </p:cNvSpPr>
          <p:nvPr/>
        </p:nvSpPr>
        <p:spPr bwMode="auto">
          <a:xfrm>
            <a:off x="4704414" y="4645025"/>
            <a:ext cx="911225" cy="5048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  <a:sym typeface="ヒラギノ角ゴ Pro W3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575690" y="5464177"/>
            <a:ext cx="2370116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Wide Field Near-infrared Instruments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/>
              <a:cs typeface="ヒラギノ角ゴ Pro W3"/>
              <a:sym typeface="ヒラギノ角ゴ Pro W3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43874" y="1406234"/>
            <a:ext cx="2885835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Wide field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near-infrared observation facility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  <a:sym typeface="ヒラギノ角ゴ Pro W3"/>
              </a:rPr>
              <a:t> using ground layer adaptive optics (GLAO)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latin typeface="+mn-lt"/>
              <a:ea typeface="ヒラギノ角ゴ Pro W3"/>
              <a:cs typeface="ヒラギノ角ゴ Pro W3"/>
              <a:sym typeface="ヒラギノ角ゴ Pro W3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ヒラギノ角ゴ Pro W3"/>
                <a:cs typeface="ヒラギノ角ゴ Pro W3"/>
                <a:sym typeface="ヒラギノ角ゴ Pro W3"/>
              </a:rPr>
              <a:t>  Science Operation: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ヒラギノ角ゴ Pro W3"/>
                <a:cs typeface="ヒラギノ角ゴ Pro W3"/>
                <a:sym typeface="ヒラギノ角ゴ Pro W3"/>
              </a:rPr>
              <a:t>  2026 - </a:t>
            </a:r>
            <a:endParaRPr lang="en-US" altLang="ja-JP" sz="2400" dirty="0">
              <a:latin typeface="+mn-lt"/>
              <a:ea typeface="ヒラギノ角ゴ Pro W3"/>
              <a:cs typeface="ヒラギノ角ゴ Pro W3"/>
              <a:sym typeface="ヒラギノ角ゴ Pro W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/>
              <a:cs typeface="ヒラギノ角ゴ Pro W3"/>
              <a:sym typeface="ヒラギノ角ゴ Pro W3"/>
            </a:endParaRPr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309884" y="89015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4. ULTIMATE-Subaru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dirty="0" smtClean="0"/>
              <a:t>     </a:t>
            </a:r>
            <a:r>
              <a:rPr kumimoji="1" lang="en-US" altLang="ja-JP" sz="3600" dirty="0" smtClean="0">
                <a:solidFill>
                  <a:srgbClr val="FFC000"/>
                </a:solidFill>
              </a:rPr>
              <a:t>(conceptual design phase)</a:t>
            </a:r>
            <a:endParaRPr kumimoji="1" lang="ja-JP" altLang="en-US" sz="3600" dirty="0">
              <a:solidFill>
                <a:srgbClr val="FFC000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EAAF-A81E-47F9-BFB6-C5FD1D42BB05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316032" y="229605"/>
            <a:ext cx="7756557" cy="1087365"/>
          </a:xfrm>
          <a:prstGeom prst="rect">
            <a:avLst/>
          </a:prstGeom>
        </p:spPr>
        <p:txBody>
          <a:bodyPr/>
          <a:lstStyle/>
          <a:p>
            <a:pPr>
              <a:defRPr sz="4600"/>
            </a:pPr>
            <a:r>
              <a:rPr lang="en-US" sz="3375" dirty="0"/>
              <a:t>Subaru Telescope Instrument Timeline</a:t>
            </a:r>
            <a:r>
              <a:rPr sz="3375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(</a:t>
            </a:r>
            <a:r>
              <a:rPr/>
              <a:t>version </a:t>
            </a:r>
            <a:r>
              <a:rPr smtClean="0"/>
              <a:t>2017/12/2</a:t>
            </a:r>
            <a:r>
              <a:rPr lang="en-US" dirty="0"/>
              <a:t>8</a:t>
            </a:r>
            <a:r>
              <a:rPr smtClean="0"/>
              <a:t>)</a:t>
            </a:r>
            <a:endParaRPr dirty="0"/>
          </a:p>
        </p:txBody>
      </p:sp>
      <p:graphicFrame>
        <p:nvGraphicFramePr>
          <p:cNvPr id="30" name="Table 30"/>
          <p:cNvGraphicFramePr/>
          <p:nvPr>
            <p:extLst/>
          </p:nvPr>
        </p:nvGraphicFramePr>
        <p:xfrm>
          <a:off x="317428" y="1507423"/>
          <a:ext cx="8563775" cy="4907665"/>
        </p:xfrm>
        <a:graphic>
          <a:graphicData uri="http://schemas.openxmlformats.org/drawingml/2006/table">
            <a:tbl>
              <a:tblPr firstRow="1" firstCol="1"/>
              <a:tblGrid>
                <a:gridCol w="123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13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1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6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6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352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2166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2166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2017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2018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2019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2020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2021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2022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2023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2024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2025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2026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2027</a:t>
                      </a:r>
                      <a:endParaRPr sz="13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sym typeface="Helvetica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548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300" b="1" dirty="0" smtClean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Hiragino Kaku Gothic Pro W6" charset="-128"/>
                          <a:ea typeface="Hiragino Kaku Gothic Pro W6" charset="-128"/>
                          <a:cs typeface="Hiragino Kaku Gothic Pro W6" charset="-128"/>
                          <a:sym typeface="Helvetica"/>
                        </a:rPr>
                        <a:t>PF</a:t>
                      </a:r>
                      <a:endParaRPr sz="23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Hiragino Kaku Gothic Pro W6" charset="-128"/>
                        <a:ea typeface="Hiragino Kaku Gothic Pro W6" charset="-128"/>
                        <a:cs typeface="Hiragino Kaku Gothic Pro W6" charset="-128"/>
                        <a:sym typeface="Helvetica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33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24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rPr lang="en-US" sz="2300" dirty="0" smtClean="0">
                          <a:latin typeface="Hiragino Kaku Gothic Pro W6" charset="-128"/>
                          <a:ea typeface="Hiragino Kaku Gothic Pro W6" charset="-128"/>
                          <a:cs typeface="Hiragino Kaku Gothic Pro W6" charset="-128"/>
                        </a:rPr>
                        <a:t>Cs</a:t>
                      </a:r>
                      <a:endParaRPr sz="2500" dirty="0">
                        <a:latin typeface="Hiragino Kaku Gothic Pro W6" charset="-128"/>
                        <a:ea typeface="Hiragino Kaku Gothic Pro W6" charset="-128"/>
                        <a:cs typeface="Hiragino Kaku Gothic Pro W6" charset="-128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200"/>
                        </a:spcBef>
                        <a:defRPr sz="1500">
                          <a:sym typeface="Helvetica Light"/>
                        </a:defRPr>
                      </a:pPr>
                      <a:endParaRPr sz="11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91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300" b="1" dirty="0" smtClean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Hiragino Kaku Gothic Pro W6" charset="-128"/>
                          <a:ea typeface="Hiragino Kaku Gothic Pro W6" charset="-128"/>
                          <a:cs typeface="Hiragino Kaku Gothic Pro W6" charset="-128"/>
                          <a:sym typeface="Helvetica"/>
                        </a:rPr>
                        <a:t>Ns</a:t>
                      </a:r>
                      <a:endParaRPr sz="23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Hiragino Kaku Gothic Pro W6" charset="-128"/>
                        <a:ea typeface="Hiragino Kaku Gothic Pro W6" charset="-128"/>
                        <a:cs typeface="Hiragino Kaku Gothic Pro W6" charset="-128"/>
                        <a:sym typeface="Helvetica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Hiragino Kaku Gothic Pro W6" charset="-128"/>
                          <a:ea typeface="Hiragino Kaku Gothic Pro W6" charset="-128"/>
                          <a:cs typeface="Hiragino Kaku Gothic Pro W6" charset="-128"/>
                          <a:sym typeface="Helvetica"/>
                        </a:rPr>
                        <a:t>GLAO</a:t>
                      </a:r>
                      <a:endParaRPr sz="20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Hiragino Kaku Gothic Pro W6" charset="-128"/>
                        <a:ea typeface="Hiragino Kaku Gothic Pro W6" charset="-128"/>
                        <a:cs typeface="Hiragino Kaku Gothic Pro W6" charset="-128"/>
                        <a:sym typeface="Helvetica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166">
                          <a:sym typeface="Helvetica Light"/>
                        </a:defRPr>
                      </a:pPr>
                      <a:endParaRPr sz="15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Shape 31"/>
          <p:cNvSpPr/>
          <p:nvPr/>
        </p:nvSpPr>
        <p:spPr>
          <a:xfrm>
            <a:off x="1758122" y="1866426"/>
            <a:ext cx="127631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1" indent="160729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Suprime-Cam</a:t>
            </a:r>
          </a:p>
        </p:txBody>
      </p:sp>
      <p:sp>
        <p:nvSpPr>
          <p:cNvPr id="32" name="Shape 32"/>
          <p:cNvSpPr/>
          <p:nvPr/>
        </p:nvSpPr>
        <p:spPr>
          <a:xfrm>
            <a:off x="2367036" y="2125044"/>
            <a:ext cx="64953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1" indent="160729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sz="168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HSC</a:t>
            </a:r>
          </a:p>
        </p:txBody>
      </p:sp>
      <p:sp>
        <p:nvSpPr>
          <p:cNvPr id="33" name="Shape 33"/>
          <p:cNvSpPr/>
          <p:nvPr/>
        </p:nvSpPr>
        <p:spPr>
          <a:xfrm>
            <a:off x="2356771" y="2438584"/>
            <a:ext cx="635111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1" indent="160729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sz="175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PFS</a:t>
            </a:r>
          </a:p>
        </p:txBody>
      </p:sp>
      <p:sp>
        <p:nvSpPr>
          <p:cNvPr id="34" name="Shape 34"/>
          <p:cNvSpPr/>
          <p:nvPr/>
        </p:nvSpPr>
        <p:spPr>
          <a:xfrm>
            <a:off x="2378450" y="2882504"/>
            <a:ext cx="613951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r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FOCAS</a:t>
            </a:r>
          </a:p>
        </p:txBody>
      </p:sp>
      <p:sp>
        <p:nvSpPr>
          <p:cNvPr id="35" name="Shape 35"/>
          <p:cNvSpPr/>
          <p:nvPr/>
        </p:nvSpPr>
        <p:spPr>
          <a:xfrm>
            <a:off x="2331041" y="3131861"/>
            <a:ext cx="692498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r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COMICS</a:t>
            </a:r>
          </a:p>
        </p:txBody>
      </p:sp>
      <p:sp>
        <p:nvSpPr>
          <p:cNvPr id="36" name="Shape 36"/>
          <p:cNvSpPr/>
          <p:nvPr/>
        </p:nvSpPr>
        <p:spPr>
          <a:xfrm>
            <a:off x="2312843" y="3374558"/>
            <a:ext cx="686086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r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MOIRCS</a:t>
            </a:r>
          </a:p>
        </p:txBody>
      </p:sp>
      <p:sp>
        <p:nvSpPr>
          <p:cNvPr id="37" name="Shape 37"/>
          <p:cNvSpPr/>
          <p:nvPr/>
        </p:nvSpPr>
        <p:spPr>
          <a:xfrm>
            <a:off x="1568189" y="3609548"/>
            <a:ext cx="147759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r">
              <a:spcBef>
                <a:spcPts val="3200"/>
              </a:spcBef>
              <a:defRPr sz="1800">
                <a:solidFill>
                  <a:schemeClr val="accent5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1" i="0" u="none" strike="noStrike" kern="0" cap="none" spc="0" normalizeH="0" baseline="0" noProof="0" dirty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Helvetica Light"/>
                <a:sym typeface="Helvetica Light"/>
              </a:rPr>
              <a:t>ULTIMATE</a:t>
            </a:r>
            <a:r>
              <a:rPr kumimoji="0" lang="en-US" sz="1406" b="1" i="0" u="none" strike="noStrike" kern="0" cap="none" spc="0" normalizeH="0" baseline="0" noProof="0" dirty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Helvetica Light"/>
                <a:sym typeface="Helvetica Light"/>
              </a:rPr>
              <a:t> WFC</a:t>
            </a:r>
            <a:endParaRPr kumimoji="0" sz="1406" b="1" i="0" u="none" strike="noStrike" kern="0" cap="none" spc="0" normalizeH="0" baseline="0" noProof="0" dirty="0">
              <a:ln>
                <a:noFill/>
              </a:ln>
              <a:solidFill>
                <a:srgbClr val="C82506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515785" y="4348369"/>
            <a:ext cx="41357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HDS</a:t>
            </a:r>
          </a:p>
        </p:txBody>
      </p:sp>
      <p:sp>
        <p:nvSpPr>
          <p:cNvPr id="39" name="Shape 39"/>
          <p:cNvSpPr/>
          <p:nvPr/>
        </p:nvSpPr>
        <p:spPr>
          <a:xfrm>
            <a:off x="2472053" y="4597714"/>
            <a:ext cx="45846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IRCS</a:t>
            </a:r>
          </a:p>
        </p:txBody>
      </p:sp>
      <p:sp>
        <p:nvSpPr>
          <p:cNvPr id="40" name="Shape 40"/>
          <p:cNvSpPr/>
          <p:nvPr/>
        </p:nvSpPr>
        <p:spPr>
          <a:xfrm>
            <a:off x="2366629" y="5624823"/>
            <a:ext cx="58349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AO188</a:t>
            </a:r>
          </a:p>
        </p:txBody>
      </p:sp>
      <p:sp>
        <p:nvSpPr>
          <p:cNvPr id="41" name="Shape 41"/>
          <p:cNvSpPr/>
          <p:nvPr/>
        </p:nvSpPr>
        <p:spPr>
          <a:xfrm>
            <a:off x="2067137" y="4908179"/>
            <a:ext cx="729367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SCExAO</a:t>
            </a:r>
          </a:p>
        </p:txBody>
      </p:sp>
      <p:sp>
        <p:nvSpPr>
          <p:cNvPr id="42" name="Shape 42"/>
          <p:cNvSpPr/>
          <p:nvPr/>
        </p:nvSpPr>
        <p:spPr>
          <a:xfrm>
            <a:off x="2427853" y="5122311"/>
            <a:ext cx="34625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IRD</a:t>
            </a:r>
          </a:p>
        </p:txBody>
      </p:sp>
      <p:sp>
        <p:nvSpPr>
          <p:cNvPr id="43" name="Shape 43"/>
          <p:cNvSpPr/>
          <p:nvPr/>
        </p:nvSpPr>
        <p:spPr>
          <a:xfrm>
            <a:off x="3071651" y="2015253"/>
            <a:ext cx="155968" cy="1"/>
          </a:xfrm>
          <a:prstGeom prst="line">
            <a:avLst/>
          </a:prstGeom>
          <a:ln w="50800">
            <a:solidFill>
              <a:srgbClr val="00AAD6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048722" y="2286210"/>
            <a:ext cx="5843889" cy="0"/>
          </a:xfrm>
          <a:prstGeom prst="line">
            <a:avLst/>
          </a:prstGeom>
          <a:ln w="127000">
            <a:solidFill>
              <a:srgbClr val="00AAD6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" name="Shape 45"/>
          <p:cNvSpPr/>
          <p:nvPr/>
        </p:nvSpPr>
        <p:spPr>
          <a:xfrm flipV="1">
            <a:off x="3048722" y="3001023"/>
            <a:ext cx="2914797" cy="0"/>
          </a:xfrm>
          <a:prstGeom prst="line">
            <a:avLst/>
          </a:prstGeom>
          <a:ln w="50800">
            <a:solidFill>
              <a:srgbClr val="00AAD6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" name="Shape 46"/>
          <p:cNvSpPr/>
          <p:nvPr/>
        </p:nvSpPr>
        <p:spPr>
          <a:xfrm flipV="1">
            <a:off x="3053779" y="4491183"/>
            <a:ext cx="5417677" cy="385"/>
          </a:xfrm>
          <a:prstGeom prst="line">
            <a:avLst/>
          </a:prstGeom>
          <a:ln w="50800">
            <a:solidFill>
              <a:srgbClr val="00AAD6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3036677" y="4729655"/>
            <a:ext cx="4296007" cy="0"/>
          </a:xfrm>
          <a:prstGeom prst="line">
            <a:avLst/>
          </a:prstGeom>
          <a:ln w="50800">
            <a:solidFill>
              <a:srgbClr val="FF7D4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7716435" y="3515004"/>
            <a:ext cx="1164769" cy="0"/>
          </a:xfrm>
          <a:prstGeom prst="line">
            <a:avLst/>
          </a:prstGeom>
          <a:ln w="152400">
            <a:solidFill>
              <a:srgbClr val="FF7D4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3043238" y="5770173"/>
            <a:ext cx="590396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" name="Shape 51"/>
          <p:cNvSpPr/>
          <p:nvPr/>
        </p:nvSpPr>
        <p:spPr>
          <a:xfrm flipV="1">
            <a:off x="3046690" y="5003175"/>
            <a:ext cx="1601736" cy="0"/>
          </a:xfrm>
          <a:prstGeom prst="line">
            <a:avLst/>
          </a:prstGeom>
          <a:ln w="50800">
            <a:solidFill>
              <a:srgbClr val="FF7D4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4109821" y="5273683"/>
            <a:ext cx="2657322" cy="1"/>
          </a:xfrm>
          <a:prstGeom prst="line">
            <a:avLst/>
          </a:prstGeom>
          <a:ln w="50800">
            <a:solidFill>
              <a:srgbClr val="FF7D4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3273714" y="1852138"/>
            <a:ext cx="35426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End</a:t>
            </a:r>
            <a:endParaRPr kumimoji="0" sz="140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5990666" y="2823609"/>
            <a:ext cx="35426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End</a:t>
            </a:r>
            <a:endParaRPr kumimoji="0" sz="140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55" name="Shape 55"/>
          <p:cNvSpPr/>
          <p:nvPr/>
        </p:nvSpPr>
        <p:spPr>
          <a:xfrm flipV="1">
            <a:off x="5408479" y="2649198"/>
            <a:ext cx="3474508" cy="0"/>
          </a:xfrm>
          <a:prstGeom prst="line">
            <a:avLst/>
          </a:prstGeom>
          <a:ln w="127000">
            <a:solidFill>
              <a:srgbClr val="00AAD6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2067137" y="5350960"/>
            <a:ext cx="687689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CHARIS</a:t>
            </a:r>
          </a:p>
        </p:txBody>
      </p:sp>
      <p:sp>
        <p:nvSpPr>
          <p:cNvPr id="57" name="Shape 57"/>
          <p:cNvSpPr/>
          <p:nvPr/>
        </p:nvSpPr>
        <p:spPr>
          <a:xfrm>
            <a:off x="3080849" y="5503073"/>
            <a:ext cx="1552379" cy="0"/>
          </a:xfrm>
          <a:prstGeom prst="line">
            <a:avLst/>
          </a:prstGeom>
          <a:ln w="50800">
            <a:solidFill>
              <a:srgbClr val="FF7D4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6791040" y="5106630"/>
            <a:ext cx="35426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End</a:t>
            </a:r>
            <a:endParaRPr kumimoji="0" sz="140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2810207" y="5036710"/>
            <a:ext cx="138109" cy="495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50800">
            <a:solidFill>
              <a:schemeClr val="accent2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2796174" y="5120347"/>
            <a:ext cx="108319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0" i="0" u="none" strike="noStrike" kern="0" cap="none" spc="0" normalizeH="0" baseline="0" noProof="0">
                <a:ln>
                  <a:noFill/>
                </a:ln>
                <a:solidFill>
                  <a:srgbClr val="00882B"/>
                </a:solidFill>
                <a:effectLst/>
                <a:uLnTx/>
                <a:uFillTx/>
                <a:latin typeface="ヒラギノ角ゴ ProN W6"/>
                <a:sym typeface="ヒラギノ角ゴ ProN W6"/>
              </a:rPr>
              <a:t>PI-type</a:t>
            </a:r>
            <a:endParaRPr kumimoji="0" sz="1406" b="0" i="0" u="none" strike="noStrike" kern="0" cap="none" spc="0" normalizeH="0" baseline="0" noProof="0" dirty="0">
              <a:ln>
                <a:noFill/>
              </a:ln>
              <a:solidFill>
                <a:srgbClr val="00882B"/>
              </a:solidFill>
              <a:effectLst/>
              <a:uLnTx/>
              <a:uFillTx/>
              <a:latin typeface="ヒラギノ角ゴ ProN W6"/>
              <a:sym typeface="ヒラギノ角ゴ ProN W6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3876522" y="2649198"/>
            <a:ext cx="1531957" cy="0"/>
          </a:xfrm>
          <a:prstGeom prst="line">
            <a:avLst/>
          </a:prstGeom>
          <a:ln w="50800">
            <a:solidFill>
              <a:srgbClr val="00AAD6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6193106" y="5344548"/>
            <a:ext cx="35426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End</a:t>
            </a:r>
            <a:endParaRPr kumimoji="0" sz="140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8475543" y="4344277"/>
            <a:ext cx="41037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TBD</a:t>
            </a:r>
          </a:p>
        </p:txBody>
      </p:sp>
      <p:sp>
        <p:nvSpPr>
          <p:cNvPr id="68" name="Shape 68"/>
          <p:cNvSpPr/>
          <p:nvPr/>
        </p:nvSpPr>
        <p:spPr>
          <a:xfrm>
            <a:off x="7336967" y="4571737"/>
            <a:ext cx="35426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End</a:t>
            </a:r>
            <a:endParaRPr kumimoji="0" sz="140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056286" y="6632033"/>
            <a:ext cx="785992" cy="1"/>
          </a:xfrm>
          <a:prstGeom prst="line">
            <a:avLst/>
          </a:prstGeom>
          <a:ln w="635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25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3"/>
              <a:sym typeface="ヒラギノ角ゴ Pro W3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827309" y="6463394"/>
            <a:ext cx="115095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r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Optical Inst.</a:t>
            </a:r>
            <a:endParaRPr kumimoji="0" sz="16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3428628" y="6641656"/>
            <a:ext cx="785992" cy="1"/>
          </a:xfrm>
          <a:prstGeom prst="line">
            <a:avLst/>
          </a:prstGeom>
          <a:ln w="635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25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3"/>
              <a:sym typeface="ヒラギノ角ゴ Pro W3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248758" y="6451705"/>
            <a:ext cx="70371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r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IR Inst.</a:t>
            </a:r>
            <a:endParaRPr kumimoji="0" sz="16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79" name="Shape 79"/>
          <p:cNvSpPr/>
          <p:nvPr/>
        </p:nvSpPr>
        <p:spPr>
          <a:xfrm flipV="1">
            <a:off x="3042212" y="3509575"/>
            <a:ext cx="4092446" cy="0"/>
          </a:xfrm>
          <a:prstGeom prst="line">
            <a:avLst/>
          </a:prstGeom>
          <a:ln w="50800">
            <a:solidFill>
              <a:srgbClr val="FF7D4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" name="Shape 82"/>
          <p:cNvSpPr/>
          <p:nvPr/>
        </p:nvSpPr>
        <p:spPr>
          <a:xfrm flipV="1">
            <a:off x="7610041" y="3918210"/>
            <a:ext cx="855499" cy="0"/>
          </a:xfrm>
          <a:prstGeom prst="line">
            <a:avLst/>
          </a:prstGeom>
          <a:ln w="50800">
            <a:solidFill>
              <a:srgbClr val="FF7D4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697861" y="5787537"/>
            <a:ext cx="626463" cy="1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4347696" y="5787537"/>
            <a:ext cx="300977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601804" y="5781561"/>
            <a:ext cx="1210455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upgrade</a:t>
            </a:r>
            <a:endParaRPr kumimoji="0" sz="16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3658410" y="5273683"/>
            <a:ext cx="472975" cy="1"/>
          </a:xfrm>
          <a:prstGeom prst="line">
            <a:avLst/>
          </a:prstGeom>
          <a:ln w="50800">
            <a:solidFill>
              <a:srgbClr val="FF7D4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2150214" y="4029375"/>
            <a:ext cx="89800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1" indent="160729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sz="1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PFS MCS</a:t>
            </a:r>
          </a:p>
        </p:txBody>
      </p:sp>
      <p:sp>
        <p:nvSpPr>
          <p:cNvPr id="90" name="Shape 90"/>
          <p:cNvSpPr/>
          <p:nvPr/>
        </p:nvSpPr>
        <p:spPr>
          <a:xfrm flipV="1">
            <a:off x="5379904" y="4154453"/>
            <a:ext cx="3483285" cy="83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1" name="Shape 91"/>
          <p:cNvSpPr/>
          <p:nvPr/>
        </p:nvSpPr>
        <p:spPr>
          <a:xfrm flipV="1">
            <a:off x="4144184" y="4162358"/>
            <a:ext cx="1264295" cy="0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4" name="Shape 63"/>
          <p:cNvSpPr/>
          <p:nvPr/>
        </p:nvSpPr>
        <p:spPr>
          <a:xfrm>
            <a:off x="7209461" y="3509574"/>
            <a:ext cx="545567" cy="1950"/>
          </a:xfrm>
          <a:prstGeom prst="line">
            <a:avLst/>
          </a:prstGeom>
          <a:ln w="50800">
            <a:solidFill>
              <a:srgbClr val="FF7D4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5" name="Shape 64"/>
          <p:cNvSpPr/>
          <p:nvPr/>
        </p:nvSpPr>
        <p:spPr>
          <a:xfrm>
            <a:off x="7816726" y="3200876"/>
            <a:ext cx="128160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w/ GLAO</a:t>
            </a:r>
            <a:endParaRPr kumimoji="0" sz="1406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6" name="Shape 49"/>
          <p:cNvSpPr/>
          <p:nvPr/>
        </p:nvSpPr>
        <p:spPr>
          <a:xfrm flipV="1">
            <a:off x="8468138" y="3916261"/>
            <a:ext cx="417153" cy="0"/>
          </a:xfrm>
          <a:prstGeom prst="line">
            <a:avLst/>
          </a:prstGeom>
          <a:ln w="152400">
            <a:solidFill>
              <a:srgbClr val="FF7D4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7" name="Shape 86"/>
          <p:cNvSpPr/>
          <p:nvPr/>
        </p:nvSpPr>
        <p:spPr>
          <a:xfrm>
            <a:off x="7716435" y="6139249"/>
            <a:ext cx="1150481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8" name="Shape 85"/>
          <p:cNvSpPr/>
          <p:nvPr/>
        </p:nvSpPr>
        <p:spPr>
          <a:xfrm>
            <a:off x="7061397" y="6124961"/>
            <a:ext cx="626463" cy="1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01" name="Shape 85"/>
          <p:cNvSpPr/>
          <p:nvPr/>
        </p:nvSpPr>
        <p:spPr>
          <a:xfrm>
            <a:off x="7290858" y="5775273"/>
            <a:ext cx="463087" cy="335401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  <a:tailEnd type="stealth" w="lg" len="lg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" name="Shape 37"/>
          <p:cNvSpPr/>
          <p:nvPr/>
        </p:nvSpPr>
        <p:spPr>
          <a:xfrm>
            <a:off x="1523464" y="3790002"/>
            <a:ext cx="147759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r">
              <a:spcBef>
                <a:spcPts val="3200"/>
              </a:spcBef>
              <a:defRPr sz="1800">
                <a:solidFill>
                  <a:schemeClr val="accent5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6" b="1" i="0" u="none" strike="noStrike" kern="0" cap="none" spc="0" normalizeH="0" baseline="0" noProof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Helvetica Light"/>
                <a:sym typeface="Helvetica Light"/>
              </a:rPr>
              <a:t>(w/ GLAO)</a:t>
            </a:r>
            <a:endParaRPr kumimoji="0" sz="1266" b="1" i="0" u="none" strike="noStrike" kern="0" cap="none" spc="0" normalizeH="0" baseline="0" noProof="0" dirty="0">
              <a:ln>
                <a:noFill/>
              </a:ln>
              <a:solidFill>
                <a:srgbClr val="C82506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" name="Shape 64"/>
          <p:cNvSpPr/>
          <p:nvPr/>
        </p:nvSpPr>
        <p:spPr>
          <a:xfrm>
            <a:off x="8072590" y="3600309"/>
            <a:ext cx="128160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w/ GLAO</a:t>
            </a:r>
            <a:endParaRPr kumimoji="0" sz="1406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" name="Shape 88"/>
          <p:cNvSpPr/>
          <p:nvPr/>
        </p:nvSpPr>
        <p:spPr>
          <a:xfrm flipV="1">
            <a:off x="4704830" y="5000163"/>
            <a:ext cx="2627855" cy="5259"/>
          </a:xfrm>
          <a:prstGeom prst="line">
            <a:avLst/>
          </a:prstGeom>
          <a:ln w="50800">
            <a:solidFill>
              <a:srgbClr val="FF7D4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3" name="Shape 88"/>
          <p:cNvSpPr/>
          <p:nvPr/>
        </p:nvSpPr>
        <p:spPr>
          <a:xfrm flipV="1">
            <a:off x="6977748" y="4998736"/>
            <a:ext cx="1885440" cy="0"/>
          </a:xfrm>
          <a:prstGeom prst="line">
            <a:avLst/>
          </a:prstGeom>
          <a:ln w="50800">
            <a:solidFill>
              <a:srgbClr val="FF7D4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9" name="Shape 64"/>
          <p:cNvSpPr/>
          <p:nvPr/>
        </p:nvSpPr>
        <p:spPr>
          <a:xfrm>
            <a:off x="7706902" y="5019625"/>
            <a:ext cx="1281606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w/ ASM? (ULTIMATE)</a:t>
            </a:r>
          </a:p>
        </p:txBody>
      </p:sp>
      <p:sp>
        <p:nvSpPr>
          <p:cNvPr id="102" name="Shape 67"/>
          <p:cNvSpPr/>
          <p:nvPr/>
        </p:nvSpPr>
        <p:spPr>
          <a:xfrm>
            <a:off x="4678031" y="4953237"/>
            <a:ext cx="41037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TBD</a:t>
            </a:r>
          </a:p>
        </p:txBody>
      </p:sp>
      <p:sp>
        <p:nvSpPr>
          <p:cNvPr id="103" name="Shape 88"/>
          <p:cNvSpPr/>
          <p:nvPr/>
        </p:nvSpPr>
        <p:spPr>
          <a:xfrm>
            <a:off x="4658420" y="5507039"/>
            <a:ext cx="1487315" cy="0"/>
          </a:xfrm>
          <a:prstGeom prst="line">
            <a:avLst/>
          </a:prstGeom>
          <a:ln w="50800">
            <a:solidFill>
              <a:srgbClr val="FF7D4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04" name="Shape 54"/>
          <p:cNvSpPr/>
          <p:nvPr/>
        </p:nvSpPr>
        <p:spPr>
          <a:xfrm>
            <a:off x="7321234" y="3054221"/>
            <a:ext cx="35426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MS PGothic" charset="-128"/>
                <a:cs typeface="MS PGothic" charset="-128"/>
                <a:sym typeface="Helvetica Light"/>
              </a:rPr>
              <a:t>End</a:t>
            </a:r>
            <a:endParaRPr kumimoji="0" sz="140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charset="-128"/>
              <a:cs typeface="MS PGothic" charset="-128"/>
              <a:sym typeface="Helvetica Light"/>
            </a:endParaRPr>
          </a:p>
        </p:txBody>
      </p:sp>
      <p:sp>
        <p:nvSpPr>
          <p:cNvPr id="66" name="Shape 47"/>
          <p:cNvSpPr/>
          <p:nvPr/>
        </p:nvSpPr>
        <p:spPr>
          <a:xfrm flipV="1">
            <a:off x="3043076" y="3239068"/>
            <a:ext cx="2935900" cy="0"/>
          </a:xfrm>
          <a:prstGeom prst="line">
            <a:avLst/>
          </a:prstGeom>
          <a:ln w="50800">
            <a:solidFill>
              <a:srgbClr val="FF7D4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" name="Shape 63"/>
          <p:cNvSpPr/>
          <p:nvPr/>
        </p:nvSpPr>
        <p:spPr>
          <a:xfrm flipV="1">
            <a:off x="5897912" y="3237266"/>
            <a:ext cx="1337262" cy="6250"/>
          </a:xfrm>
          <a:prstGeom prst="line">
            <a:avLst/>
          </a:prstGeom>
          <a:ln w="50800">
            <a:solidFill>
              <a:srgbClr val="FF7D4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98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 W3"/>
                <a:sym typeface="ヒラギノ角ゴ Pro W3"/>
              </a:rPr>
              <a:pPr marL="0" marR="0" lvl="0" indent="0" algn="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ja-JP" sz="9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3"/>
              <a:sym typeface="ヒラギノ角ゴ Pro W3"/>
            </a:endParaRPr>
          </a:p>
        </p:txBody>
      </p:sp>
      <p:pic>
        <p:nvPicPr>
          <p:cNvPr id="70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1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8309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International partnership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Discussions with potential international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1634066"/>
            <a:ext cx="865354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Subaru Telescope has been discussing with the following countries/organizations on the international partnership:</a:t>
            </a:r>
          </a:p>
          <a:p>
            <a:pPr lvl="1"/>
            <a:r>
              <a:rPr lang="en-US" sz="2400" dirty="0" smtClean="0"/>
              <a:t>Australia</a:t>
            </a:r>
          </a:p>
          <a:p>
            <a:pPr lvl="1"/>
            <a:r>
              <a:rPr lang="en-US" sz="2400" dirty="0" smtClean="0"/>
              <a:t>East Asian Observatory (EAO)</a:t>
            </a:r>
          </a:p>
          <a:p>
            <a:pPr lvl="1"/>
            <a:r>
              <a:rPr lang="en-US" sz="2400" dirty="0" smtClean="0"/>
              <a:t>Canada</a:t>
            </a:r>
          </a:p>
          <a:p>
            <a:pPr lvl="1"/>
            <a:r>
              <a:rPr lang="en-US" sz="2400" dirty="0" smtClean="0"/>
              <a:t>(India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2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76236"/>
            <a:ext cx="92625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“policy” for international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International partners are expected to contribute </a:t>
            </a:r>
            <a:r>
              <a:rPr lang="en-US" sz="2800" dirty="0" smtClean="0">
                <a:solidFill>
                  <a:srgbClr val="FF0000"/>
                </a:solidFill>
              </a:rPr>
              <a:t>on the operation of the telescope </a:t>
            </a:r>
            <a:r>
              <a:rPr lang="en-US" sz="2800" dirty="0" smtClean="0"/>
              <a:t>(in-cash and in-kind), including the </a:t>
            </a:r>
            <a:r>
              <a:rPr lang="en-US" sz="2800" dirty="0" smtClean="0">
                <a:solidFill>
                  <a:srgbClr val="FF0000"/>
                </a:solidFill>
              </a:rPr>
              <a:t>governance of the telescope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Subaru intends to keep </a:t>
            </a:r>
            <a:r>
              <a:rPr lang="en-US" sz="2800" dirty="0" smtClean="0">
                <a:solidFill>
                  <a:srgbClr val="FF0000"/>
                </a:solidFill>
              </a:rPr>
              <a:t>significant amount of the telescope time for larger projects</a:t>
            </a:r>
            <a:r>
              <a:rPr lang="en-US" sz="2800" dirty="0" smtClean="0"/>
              <a:t> (SSP, intensive) for all the partners; no intention to divide the telescope time into small pieces for each partner</a:t>
            </a:r>
            <a:endParaRPr lang="en-US" sz="28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5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with EAO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Subaru provided 6 nights to EAO members in 2017 (S17A &amp; S17B).</a:t>
            </a:r>
          </a:p>
          <a:p>
            <a:r>
              <a:rPr lang="en-US" sz="2400" dirty="0" smtClean="0"/>
              <a:t>EAO and NAOJ signed </a:t>
            </a:r>
            <a:r>
              <a:rPr lang="en-US" sz="2400" dirty="0" smtClean="0">
                <a:solidFill>
                  <a:srgbClr val="FF0000"/>
                </a:solidFill>
              </a:rPr>
              <a:t>Letter of Intent</a:t>
            </a:r>
            <a:r>
              <a:rPr lang="en-US" sz="2400" dirty="0" smtClean="0"/>
              <a:t> to have further and more concrete discussions on possible partnership between EAO and Subaru in June 2017.</a:t>
            </a:r>
          </a:p>
          <a:p>
            <a:r>
              <a:rPr lang="en-US" sz="2400" dirty="0" smtClean="0"/>
              <a:t>EAO </a:t>
            </a:r>
            <a:r>
              <a:rPr lang="en-US" sz="2400" dirty="0" smtClean="0"/>
              <a:t>is going to have a </a:t>
            </a:r>
            <a:r>
              <a:rPr lang="en-US" sz="2400" dirty="0" smtClean="0">
                <a:solidFill>
                  <a:srgbClr val="FF0000"/>
                </a:solidFill>
              </a:rPr>
              <a:t>working group </a:t>
            </a:r>
            <a:r>
              <a:rPr lang="en-US" sz="2400" dirty="0" smtClean="0"/>
              <a:t>to discuss more details of the partnership, under the EAO board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7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8309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Human resources and budget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/>
          <a:lstStyle/>
          <a:p>
            <a:r>
              <a:rPr lang="en-US" dirty="0" smtClean="0"/>
              <a:t>Discussion with Australia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9135" y="1265743"/>
            <a:ext cx="8587047" cy="5456793"/>
          </a:xfrm>
        </p:spPr>
        <p:txBody>
          <a:bodyPr>
            <a:normAutofit/>
          </a:bodyPr>
          <a:lstStyle/>
          <a:p>
            <a:r>
              <a:rPr lang="en-US" sz="2400" dirty="0"/>
              <a:t>Discussion started in 2015</a:t>
            </a:r>
          </a:p>
          <a:p>
            <a:r>
              <a:rPr lang="en-US" sz="2400" dirty="0" smtClean="0"/>
              <a:t>Regular </a:t>
            </a:r>
            <a:r>
              <a:rPr lang="en-US" sz="2400" dirty="0"/>
              <a:t>working group </a:t>
            </a:r>
            <a:r>
              <a:rPr lang="en-US" sz="2400" dirty="0" smtClean="0"/>
              <a:t>meeting to discuss details of partnership</a:t>
            </a:r>
          </a:p>
          <a:p>
            <a:r>
              <a:rPr lang="en-US" sz="2400" dirty="0" smtClean="0"/>
              <a:t>Subaru </a:t>
            </a:r>
            <a:r>
              <a:rPr lang="en-US" sz="2400" dirty="0" smtClean="0"/>
              <a:t>has </a:t>
            </a:r>
            <a:r>
              <a:rPr lang="en-US" sz="2400" dirty="0" smtClean="0"/>
              <a:t>“Australian Time” (10 nights) in </a:t>
            </a:r>
            <a:r>
              <a:rPr lang="en-US" sz="2400" dirty="0" smtClean="0"/>
              <a:t>2018 (S18A </a:t>
            </a:r>
            <a:r>
              <a:rPr lang="en-US" sz="2400" dirty="0" smtClean="0"/>
              <a:t>and </a:t>
            </a:r>
            <a:r>
              <a:rPr lang="en-US" sz="2400" dirty="0" smtClean="0"/>
              <a:t>S18B</a:t>
            </a:r>
            <a:r>
              <a:rPr lang="en-US" sz="2400" dirty="0" smtClean="0"/>
              <a:t>), with contributions </a:t>
            </a:r>
            <a:r>
              <a:rPr lang="en-US" sz="2400" dirty="0" smtClean="0"/>
              <a:t>(~$1M) from </a:t>
            </a:r>
            <a:r>
              <a:rPr lang="en-US" sz="2400" dirty="0" smtClean="0"/>
              <a:t>Australia.</a:t>
            </a:r>
          </a:p>
          <a:p>
            <a:r>
              <a:rPr lang="en-US" sz="2400" dirty="0" smtClean="0"/>
              <a:t>May 2017 </a:t>
            </a:r>
            <a:r>
              <a:rPr lang="en-US" sz="2400" dirty="0" smtClean="0">
                <a:solidFill>
                  <a:srgbClr val="FF0000"/>
                </a:solidFill>
              </a:rPr>
              <a:t>Australia has decided to enter into a ten-year strategic partnership with ESO </a:t>
            </a:r>
          </a:p>
          <a:p>
            <a:r>
              <a:rPr lang="en-US" sz="2400" dirty="0" smtClean="0"/>
              <a:t>Subaru still </a:t>
            </a:r>
            <a:r>
              <a:rPr lang="en-US" sz="2400" dirty="0" smtClean="0"/>
              <a:t>continues </a:t>
            </a:r>
            <a:r>
              <a:rPr lang="en-US" sz="2400" dirty="0" smtClean="0"/>
              <a:t>to discuss with ANU and AAL to see whether there is any possible collaboration on </a:t>
            </a:r>
            <a:r>
              <a:rPr lang="en-US" sz="2400" dirty="0" smtClean="0"/>
              <a:t>instrumentation.</a:t>
            </a:r>
            <a:endParaRPr lang="en-US" sz="2400" dirty="0" smtClean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39651"/>
            <a:ext cx="7765322" cy="970450"/>
          </a:xfrm>
        </p:spPr>
        <p:txBody>
          <a:bodyPr/>
          <a:lstStyle/>
          <a:p>
            <a:r>
              <a:rPr lang="en-US" dirty="0" smtClean="0"/>
              <a:t>Discussion with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21" y="1904098"/>
            <a:ext cx="8462356" cy="4749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have been several visits to Canada from Subaru Telescope to discuss possible collaboration with Canada.</a:t>
            </a:r>
          </a:p>
          <a:p>
            <a:r>
              <a:rPr lang="en-US" sz="2400" dirty="0" smtClean="0"/>
              <a:t>20</a:t>
            </a:r>
            <a:r>
              <a:rPr lang="en-US" sz="2400" dirty="0" smtClean="0"/>
              <a:t>% partner of Gemini Observatory, until 2021 (renewal in 2018); it might be possible that a part of the future budget could be used for the collaboration with Subaru?</a:t>
            </a:r>
          </a:p>
          <a:p>
            <a:r>
              <a:rPr lang="en-US" altLang="ja-JP" sz="2400" dirty="0"/>
              <a:t>Subaru </a:t>
            </a:r>
            <a:r>
              <a:rPr lang="en-US" altLang="ja-JP" sz="2400" dirty="0" smtClean="0"/>
              <a:t>continues </a:t>
            </a:r>
            <a:r>
              <a:rPr lang="en-US" altLang="ja-JP" sz="2400" dirty="0"/>
              <a:t>to discuss with </a:t>
            </a:r>
            <a:r>
              <a:rPr lang="en-US" altLang="ja-JP" sz="2400" dirty="0" smtClean="0"/>
              <a:t>Canadian institutes to </a:t>
            </a:r>
            <a:r>
              <a:rPr lang="en-US" altLang="ja-JP" sz="2400" dirty="0"/>
              <a:t>see whether there is any possible collaboration on instrumentation.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0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045" name="Straight Arrow Connector 35"/>
          <p:cNvCxnSpPr>
            <a:cxnSpLocks noChangeShapeType="1"/>
          </p:cNvCxnSpPr>
          <p:nvPr/>
        </p:nvCxnSpPr>
        <p:spPr bwMode="auto">
          <a:xfrm>
            <a:off x="5381131" y="3720610"/>
            <a:ext cx="0" cy="1688465"/>
          </a:xfrm>
          <a:prstGeom prst="straightConnector1">
            <a:avLst/>
          </a:prstGeom>
          <a:noFill/>
          <a:ln w="57150">
            <a:solidFill>
              <a:srgbClr val="3366FF"/>
            </a:solidFill>
            <a:prstDash val="sysDot"/>
            <a:round/>
            <a:headEnd type="arrow" w="med" len="med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039" name="Right Arrow 48"/>
          <p:cNvSpPr>
            <a:spLocks noChangeArrowheads="1"/>
          </p:cNvSpPr>
          <p:nvPr/>
        </p:nvSpPr>
        <p:spPr bwMode="auto">
          <a:xfrm>
            <a:off x="1835151" y="4758200"/>
            <a:ext cx="4207702" cy="520700"/>
          </a:xfrm>
          <a:prstGeom prst="rightArrow">
            <a:avLst>
              <a:gd name="adj1" fmla="val 50000"/>
              <a:gd name="adj2" fmla="val 49988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71010" name="グループ化 54"/>
          <p:cNvGrpSpPr>
            <a:grpSpLocks/>
          </p:cNvGrpSpPr>
          <p:nvPr/>
        </p:nvGrpSpPr>
        <p:grpSpPr bwMode="auto">
          <a:xfrm>
            <a:off x="862013" y="1230775"/>
            <a:ext cx="8064500" cy="887413"/>
            <a:chOff x="862013" y="1673225"/>
            <a:chExt cx="8064500" cy="887413"/>
          </a:xfrm>
        </p:grpSpPr>
        <p:sp>
          <p:nvSpPr>
            <p:cNvPr id="20" name="右矢印 20"/>
            <p:cNvSpPr/>
            <p:nvPr/>
          </p:nvSpPr>
          <p:spPr>
            <a:xfrm>
              <a:off x="5237163" y="1673225"/>
              <a:ext cx="3689350" cy="887413"/>
            </a:xfrm>
            <a:prstGeom prst="rightArrow">
              <a:avLst>
                <a:gd name="adj1" fmla="val 61805"/>
                <a:gd name="adj2" fmla="val 50000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正方形/長方形 32"/>
            <p:cNvSpPr/>
            <p:nvPr/>
          </p:nvSpPr>
          <p:spPr>
            <a:xfrm>
              <a:off x="862013" y="2112963"/>
              <a:ext cx="4375150" cy="27781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正方形/長方形 45"/>
            <p:cNvSpPr/>
            <p:nvPr/>
          </p:nvSpPr>
          <p:spPr>
            <a:xfrm>
              <a:off x="862013" y="1841500"/>
              <a:ext cx="4375150" cy="2794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1061" name="TextBox 2"/>
            <p:cNvSpPr txBox="1">
              <a:spLocks noChangeArrowheads="1"/>
            </p:cNvSpPr>
            <p:nvPr/>
          </p:nvSpPr>
          <p:spPr bwMode="auto">
            <a:xfrm>
              <a:off x="2197100" y="1778000"/>
              <a:ext cx="2195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TMT construction</a:t>
              </a:r>
              <a:endPara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1062" name="TextBox 2"/>
            <p:cNvSpPr txBox="1">
              <a:spLocks noChangeArrowheads="1"/>
            </p:cNvSpPr>
            <p:nvPr/>
          </p:nvSpPr>
          <p:spPr bwMode="auto">
            <a:xfrm>
              <a:off x="5476875" y="1882775"/>
              <a:ext cx="32825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rPr>
                <a:t>Subaru/TMT operation</a:t>
              </a:r>
              <a:endPara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1063" name="TextBox 2"/>
            <p:cNvSpPr txBox="1">
              <a:spLocks noChangeArrowheads="1"/>
            </p:cNvSpPr>
            <p:nvPr/>
          </p:nvSpPr>
          <p:spPr bwMode="auto">
            <a:xfrm>
              <a:off x="2081213" y="2051050"/>
              <a:ext cx="23791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Subaru operation</a:t>
              </a:r>
              <a:endPara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95388" y="-48631"/>
            <a:ext cx="7937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Strategy of Subaru </a:t>
            </a:r>
            <a:endParaRPr lang="ja-JP" altLang="en-US" sz="3600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1013" name="Right Arrow 6"/>
          <p:cNvSpPr>
            <a:spLocks noChangeArrowheads="1"/>
          </p:cNvSpPr>
          <p:nvPr/>
        </p:nvSpPr>
        <p:spPr bwMode="auto">
          <a:xfrm>
            <a:off x="6945313" y="3702802"/>
            <a:ext cx="1716549" cy="5207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171014" name="Straight Arrow Connector 37"/>
          <p:cNvCxnSpPr>
            <a:cxnSpLocks noChangeShapeType="1"/>
          </p:cNvCxnSpPr>
          <p:nvPr/>
        </p:nvCxnSpPr>
        <p:spPr bwMode="auto">
          <a:xfrm>
            <a:off x="6435725" y="4350213"/>
            <a:ext cx="0" cy="1460500"/>
          </a:xfrm>
          <a:prstGeom prst="straightConnector1">
            <a:avLst/>
          </a:prstGeom>
          <a:noFill/>
          <a:ln w="57150">
            <a:solidFill>
              <a:srgbClr val="3366FF"/>
            </a:solidFill>
            <a:prstDash val="sysDot"/>
            <a:round/>
            <a:headEnd type="arrow" w="med" len="med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015" name="TextBox 16"/>
          <p:cNvSpPr txBox="1">
            <a:spLocks noChangeArrowheads="1"/>
          </p:cNvSpPr>
          <p:nvPr/>
        </p:nvSpPr>
        <p:spPr bwMode="auto">
          <a:xfrm>
            <a:off x="6890625" y="886586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2040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71016" name="グループ化 51"/>
          <p:cNvGrpSpPr>
            <a:grpSpLocks/>
          </p:cNvGrpSpPr>
          <p:nvPr/>
        </p:nvGrpSpPr>
        <p:grpSpPr bwMode="auto">
          <a:xfrm>
            <a:off x="1339694" y="897220"/>
            <a:ext cx="7583559" cy="461665"/>
            <a:chOff x="1760538" y="1344613"/>
            <a:chExt cx="7161928" cy="461368"/>
          </a:xfrm>
        </p:grpSpPr>
        <p:sp>
          <p:nvSpPr>
            <p:cNvPr id="171051" name="TextBox 11"/>
            <p:cNvSpPr txBox="1">
              <a:spLocks noChangeArrowheads="1"/>
            </p:cNvSpPr>
            <p:nvPr/>
          </p:nvSpPr>
          <p:spPr bwMode="auto">
            <a:xfrm>
              <a:off x="1760538" y="1344613"/>
              <a:ext cx="870666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2018</a:t>
              </a:r>
            </a:p>
          </p:txBody>
        </p:sp>
        <p:sp>
          <p:nvSpPr>
            <p:cNvPr id="171052" name="TextBox 12"/>
            <p:cNvSpPr txBox="1">
              <a:spLocks noChangeArrowheads="1"/>
            </p:cNvSpPr>
            <p:nvPr/>
          </p:nvSpPr>
          <p:spPr bwMode="auto">
            <a:xfrm>
              <a:off x="2659063" y="1344613"/>
              <a:ext cx="870666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2020</a:t>
              </a:r>
            </a:p>
          </p:txBody>
        </p:sp>
        <p:sp>
          <p:nvSpPr>
            <p:cNvPr id="171053" name="TextBox 13"/>
            <p:cNvSpPr txBox="1">
              <a:spLocks noChangeArrowheads="1"/>
            </p:cNvSpPr>
            <p:nvPr/>
          </p:nvSpPr>
          <p:spPr bwMode="auto">
            <a:xfrm>
              <a:off x="3557588" y="1344613"/>
              <a:ext cx="870666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2024</a:t>
              </a:r>
            </a:p>
          </p:txBody>
        </p:sp>
        <p:sp>
          <p:nvSpPr>
            <p:cNvPr id="171054" name="TextBox 14"/>
            <p:cNvSpPr txBox="1">
              <a:spLocks noChangeArrowheads="1"/>
            </p:cNvSpPr>
            <p:nvPr/>
          </p:nvSpPr>
          <p:spPr bwMode="auto">
            <a:xfrm>
              <a:off x="5843128" y="1344613"/>
              <a:ext cx="822339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2033</a:t>
              </a:r>
            </a:p>
          </p:txBody>
        </p:sp>
        <p:sp>
          <p:nvSpPr>
            <p:cNvPr id="171056" name="TextBox 17"/>
            <p:cNvSpPr txBox="1">
              <a:spLocks noChangeArrowheads="1"/>
            </p:cNvSpPr>
            <p:nvPr/>
          </p:nvSpPr>
          <p:spPr bwMode="auto">
            <a:xfrm>
              <a:off x="8051800" y="1344613"/>
              <a:ext cx="870666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2050</a:t>
              </a:r>
            </a:p>
          </p:txBody>
        </p:sp>
        <p:sp>
          <p:nvSpPr>
            <p:cNvPr id="171057" name="TextBox 18"/>
            <p:cNvSpPr txBox="1">
              <a:spLocks noChangeArrowheads="1"/>
            </p:cNvSpPr>
            <p:nvPr/>
          </p:nvSpPr>
          <p:spPr bwMode="auto">
            <a:xfrm>
              <a:off x="4641444" y="1344613"/>
              <a:ext cx="870666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2028</a:t>
              </a:r>
              <a:endPara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24" name="直角三角形 38"/>
          <p:cNvSpPr/>
          <p:nvPr/>
        </p:nvSpPr>
        <p:spPr>
          <a:xfrm rot="16200000">
            <a:off x="4537869" y="1202994"/>
            <a:ext cx="484188" cy="914400"/>
          </a:xfrm>
          <a:prstGeom prst="rtTriangl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71018" name="グループ化 58"/>
          <p:cNvGrpSpPr>
            <a:grpSpLocks/>
          </p:cNvGrpSpPr>
          <p:nvPr/>
        </p:nvGrpSpPr>
        <p:grpSpPr bwMode="auto">
          <a:xfrm>
            <a:off x="179388" y="4405775"/>
            <a:ext cx="4579937" cy="1744663"/>
            <a:chOff x="212725" y="4995863"/>
            <a:chExt cx="4580332" cy="1745698"/>
          </a:xfrm>
        </p:grpSpPr>
        <p:sp>
          <p:nvSpPr>
            <p:cNvPr id="171046" name="TextBox 17"/>
            <p:cNvSpPr txBox="1">
              <a:spLocks noChangeArrowheads="1"/>
            </p:cNvSpPr>
            <p:nvPr/>
          </p:nvSpPr>
          <p:spPr bwMode="auto">
            <a:xfrm>
              <a:off x="644953" y="4995863"/>
              <a:ext cx="728178" cy="40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HSC</a:t>
              </a:r>
            </a:p>
          </p:txBody>
        </p:sp>
        <p:sp>
          <p:nvSpPr>
            <p:cNvPr id="171047" name="TextBox 18"/>
            <p:cNvSpPr txBox="1">
              <a:spLocks noChangeArrowheads="1"/>
            </p:cNvSpPr>
            <p:nvPr/>
          </p:nvSpPr>
          <p:spPr bwMode="auto">
            <a:xfrm>
              <a:off x="2780866" y="5822950"/>
              <a:ext cx="684891" cy="40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PFS</a:t>
              </a:r>
            </a:p>
          </p:txBody>
        </p:sp>
        <p:sp>
          <p:nvSpPr>
            <p:cNvPr id="171048" name="TextBox 19"/>
            <p:cNvSpPr txBox="1">
              <a:spLocks noChangeArrowheads="1"/>
            </p:cNvSpPr>
            <p:nvPr/>
          </p:nvSpPr>
          <p:spPr bwMode="auto">
            <a:xfrm>
              <a:off x="212725" y="5395913"/>
              <a:ext cx="1743010" cy="40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IRD</a:t>
              </a:r>
              <a:r>
                <a:rPr kumimoji="1" lang="ja-JP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・</a:t>
              </a:r>
              <a:r>
                <a:rPr kumimoji="1" lang="en-US" altLang="ja-JP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CHARIS</a:t>
              </a:r>
            </a:p>
          </p:txBody>
        </p:sp>
        <p:sp>
          <p:nvSpPr>
            <p:cNvPr id="171049" name="TextBox 6"/>
            <p:cNvSpPr txBox="1">
              <a:spLocks noChangeArrowheads="1"/>
            </p:cNvSpPr>
            <p:nvPr/>
          </p:nvSpPr>
          <p:spPr bwMode="auto">
            <a:xfrm>
              <a:off x="1725212" y="6341258"/>
              <a:ext cx="3067845" cy="40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      </a:t>
              </a:r>
              <a:r>
                <a:rPr kumimoji="1" lang="en-US" altLang="ja-JP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ULTIMATE-Subaru</a:t>
              </a:r>
              <a:endParaRPr kumimoji="1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cxnSp>
        <p:nvCxnSpPr>
          <p:cNvPr id="171043" name="Straight Arrow Connector 31"/>
          <p:cNvCxnSpPr>
            <a:cxnSpLocks noChangeShapeType="1"/>
          </p:cNvCxnSpPr>
          <p:nvPr/>
        </p:nvCxnSpPr>
        <p:spPr bwMode="auto">
          <a:xfrm>
            <a:off x="2674443" y="2621425"/>
            <a:ext cx="0" cy="2141538"/>
          </a:xfrm>
          <a:prstGeom prst="straightConnector1">
            <a:avLst/>
          </a:prstGeom>
          <a:noFill/>
          <a:ln w="57150">
            <a:solidFill>
              <a:srgbClr val="3366FF"/>
            </a:solidFill>
            <a:prstDash val="sysDot"/>
            <a:round/>
            <a:headEnd type="arrow" w="med" len="med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044" name="Straight Arrow Connector 33"/>
          <p:cNvCxnSpPr>
            <a:cxnSpLocks noChangeShapeType="1"/>
          </p:cNvCxnSpPr>
          <p:nvPr/>
        </p:nvCxnSpPr>
        <p:spPr bwMode="auto">
          <a:xfrm>
            <a:off x="4457206" y="3053963"/>
            <a:ext cx="0" cy="1893150"/>
          </a:xfrm>
          <a:prstGeom prst="straightConnector1">
            <a:avLst/>
          </a:prstGeom>
          <a:noFill/>
          <a:ln w="57150">
            <a:solidFill>
              <a:srgbClr val="3366FF"/>
            </a:solidFill>
            <a:prstDash val="sysDot"/>
            <a:round/>
            <a:headEnd type="arrow" w="med" len="med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020" name="Right Arrow 44"/>
          <p:cNvSpPr>
            <a:spLocks noChangeArrowheads="1"/>
          </p:cNvSpPr>
          <p:nvPr/>
        </p:nvSpPr>
        <p:spPr bwMode="auto">
          <a:xfrm>
            <a:off x="5507038" y="2533263"/>
            <a:ext cx="3154824" cy="5207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21" name="Right Arrow 46"/>
          <p:cNvSpPr>
            <a:spLocks noChangeArrowheads="1"/>
          </p:cNvSpPr>
          <p:nvPr/>
        </p:nvSpPr>
        <p:spPr bwMode="auto">
          <a:xfrm>
            <a:off x="6086475" y="3101082"/>
            <a:ext cx="2575387" cy="520700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35" name="Right Arrow 4"/>
          <p:cNvSpPr>
            <a:spLocks noChangeArrowheads="1"/>
          </p:cNvSpPr>
          <p:nvPr/>
        </p:nvSpPr>
        <p:spPr bwMode="auto">
          <a:xfrm>
            <a:off x="3432140" y="5183650"/>
            <a:ext cx="3396458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36" name="Right Arrow 5"/>
          <p:cNvSpPr>
            <a:spLocks noChangeArrowheads="1"/>
          </p:cNvSpPr>
          <p:nvPr/>
        </p:nvSpPr>
        <p:spPr bwMode="auto">
          <a:xfrm>
            <a:off x="1835150" y="4350213"/>
            <a:ext cx="3849055" cy="520700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37" name="TextBox 39"/>
          <p:cNvSpPr txBox="1">
            <a:spLocks noChangeArrowheads="1"/>
          </p:cNvSpPr>
          <p:nvPr/>
        </p:nvSpPr>
        <p:spPr bwMode="auto">
          <a:xfrm>
            <a:off x="1875518" y="4431175"/>
            <a:ext cx="2188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Ultra wide field survey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38" name="TextBox 43"/>
          <p:cNvSpPr txBox="1">
            <a:spLocks noChangeArrowheads="1"/>
          </p:cNvSpPr>
          <p:nvPr/>
        </p:nvSpPr>
        <p:spPr bwMode="auto">
          <a:xfrm>
            <a:off x="3909135" y="5282075"/>
            <a:ext cx="1935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Expanding universe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40" name="TextBox 41"/>
          <p:cNvSpPr txBox="1">
            <a:spLocks noChangeArrowheads="1"/>
          </p:cNvSpPr>
          <p:nvPr/>
        </p:nvSpPr>
        <p:spPr bwMode="auto">
          <a:xfrm>
            <a:off x="2038280" y="4839163"/>
            <a:ext cx="30844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Earth-like planets, young planets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41" name="Right Arrow 50"/>
          <p:cNvSpPr>
            <a:spLocks noChangeArrowheads="1"/>
          </p:cNvSpPr>
          <p:nvPr/>
        </p:nvSpPr>
        <p:spPr bwMode="auto">
          <a:xfrm>
            <a:off x="4567024" y="5650375"/>
            <a:ext cx="3097800" cy="520700"/>
          </a:xfrm>
          <a:prstGeom prst="rightArrow">
            <a:avLst>
              <a:gd name="adj1" fmla="val 50000"/>
              <a:gd name="adj2" fmla="val 49988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42" name="TextBox 42"/>
          <p:cNvSpPr txBox="1">
            <a:spLocks noChangeArrowheads="1"/>
          </p:cNvSpPr>
          <p:nvPr/>
        </p:nvSpPr>
        <p:spPr bwMode="auto">
          <a:xfrm>
            <a:off x="4658339" y="5729712"/>
            <a:ext cx="203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High-z galaxy survey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23" name="角丸四角形 52"/>
          <p:cNvSpPr>
            <a:spLocks noChangeArrowheads="1"/>
          </p:cNvSpPr>
          <p:nvPr/>
        </p:nvSpPr>
        <p:spPr bwMode="auto">
          <a:xfrm>
            <a:off x="303213" y="2891300"/>
            <a:ext cx="1420812" cy="9556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TMT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detailed study</a:t>
            </a:r>
            <a:endParaRPr kumimoji="1" lang="ja-JP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24" name="角丸四角形 53"/>
          <p:cNvSpPr>
            <a:spLocks noChangeArrowheads="1"/>
          </p:cNvSpPr>
          <p:nvPr/>
        </p:nvSpPr>
        <p:spPr bwMode="auto">
          <a:xfrm>
            <a:off x="384175" y="5213813"/>
            <a:ext cx="1339850" cy="939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Subaru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wide field survey</a:t>
            </a:r>
            <a:endParaRPr kumimoji="1" lang="ja-JP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25" name="Right Arrow 7"/>
          <p:cNvSpPr>
            <a:spLocks noChangeArrowheads="1"/>
          </p:cNvSpPr>
          <p:nvPr/>
        </p:nvSpPr>
        <p:spPr bwMode="auto">
          <a:xfrm>
            <a:off x="4673600" y="2046750"/>
            <a:ext cx="2274888" cy="52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27" name="TextBox 8"/>
          <p:cNvSpPr txBox="1">
            <a:spLocks noChangeArrowheads="1"/>
          </p:cNvSpPr>
          <p:nvPr/>
        </p:nvSpPr>
        <p:spPr bwMode="auto">
          <a:xfrm>
            <a:off x="1825625" y="2110251"/>
            <a:ext cx="2738513" cy="3384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Distribution of dark matter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28" name="TextBox 9"/>
          <p:cNvSpPr txBox="1">
            <a:spLocks noChangeArrowheads="1"/>
          </p:cNvSpPr>
          <p:nvPr/>
        </p:nvSpPr>
        <p:spPr bwMode="auto">
          <a:xfrm>
            <a:off x="2855096" y="2602876"/>
            <a:ext cx="2829109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more than 20 habitable planes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29" name="TextBox 21"/>
          <p:cNvSpPr txBox="1">
            <a:spLocks noChangeArrowheads="1"/>
          </p:cNvSpPr>
          <p:nvPr/>
        </p:nvSpPr>
        <p:spPr bwMode="auto">
          <a:xfrm>
            <a:off x="5600259" y="3712091"/>
            <a:ext cx="1398140" cy="58477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100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z&gt;7.5 galaxies</a:t>
            </a:r>
          </a:p>
        </p:txBody>
      </p:sp>
      <p:sp>
        <p:nvSpPr>
          <p:cNvPr id="171030" name="TextBox 36"/>
          <p:cNvSpPr txBox="1">
            <a:spLocks noChangeArrowheads="1"/>
          </p:cNvSpPr>
          <p:nvPr/>
        </p:nvSpPr>
        <p:spPr bwMode="auto">
          <a:xfrm>
            <a:off x="4941448" y="3067908"/>
            <a:ext cx="1138452" cy="58477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Millions of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galaxies</a:t>
            </a:r>
          </a:p>
        </p:txBody>
      </p:sp>
      <p:sp>
        <p:nvSpPr>
          <p:cNvPr id="171031" name="TextBox 42"/>
          <p:cNvSpPr txBox="1">
            <a:spLocks noChangeArrowheads="1"/>
          </p:cNvSpPr>
          <p:nvPr/>
        </p:nvSpPr>
        <p:spPr bwMode="auto">
          <a:xfrm>
            <a:off x="7099445" y="3797572"/>
            <a:ext cx="1292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Reionization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32" name="TextBox 45"/>
          <p:cNvSpPr txBox="1">
            <a:spLocks noChangeArrowheads="1"/>
          </p:cNvSpPr>
          <p:nvPr/>
        </p:nvSpPr>
        <p:spPr bwMode="auto">
          <a:xfrm>
            <a:off x="5805316" y="2623222"/>
            <a:ext cx="22685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Life signs on exoplanets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33" name="TextBox 47"/>
          <p:cNvSpPr txBox="1">
            <a:spLocks noChangeArrowheads="1"/>
          </p:cNvSpPr>
          <p:nvPr/>
        </p:nvSpPr>
        <p:spPr bwMode="auto">
          <a:xfrm>
            <a:off x="6070717" y="3193313"/>
            <a:ext cx="2108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Origin of dark energy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1034" name="TextBox 41"/>
          <p:cNvSpPr txBox="1">
            <a:spLocks noChangeArrowheads="1"/>
          </p:cNvSpPr>
          <p:nvPr/>
        </p:nvSpPr>
        <p:spPr bwMode="auto">
          <a:xfrm>
            <a:off x="4730102" y="2138820"/>
            <a:ext cx="21098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Origin of dark matter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6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sp>
        <p:nvSpPr>
          <p:cNvPr id="72" name="TextBox 18"/>
          <p:cNvSpPr txBox="1">
            <a:spLocks noChangeArrowheads="1"/>
          </p:cNvSpPr>
          <p:nvPr/>
        </p:nvSpPr>
        <p:spPr bwMode="auto">
          <a:xfrm>
            <a:off x="1543267" y="6171075"/>
            <a:ext cx="2848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WFIRST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collaboration</a:t>
            </a:r>
          </a:p>
        </p:txBody>
      </p:sp>
      <p:sp>
        <p:nvSpPr>
          <p:cNvPr id="73" name="Right Arrow 50"/>
          <p:cNvSpPr>
            <a:spLocks noChangeArrowheads="1"/>
          </p:cNvSpPr>
          <p:nvPr/>
        </p:nvSpPr>
        <p:spPr bwMode="auto">
          <a:xfrm>
            <a:off x="4352977" y="6121847"/>
            <a:ext cx="884186" cy="520700"/>
          </a:xfrm>
          <a:prstGeom prst="rightArrow">
            <a:avLst>
              <a:gd name="adj1" fmla="val 50000"/>
              <a:gd name="adj2" fmla="val 49988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143211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2509" y="1021404"/>
            <a:ext cx="8478982" cy="5214026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The Subaru telescope is working well with the oversubscription rate of the proposals of about 5.</a:t>
            </a:r>
          </a:p>
          <a:p>
            <a:r>
              <a:rPr lang="en-US" altLang="ja-JP" dirty="0" smtClean="0"/>
              <a:t>Number of annual science publications is ~120 – 150. (112 for </a:t>
            </a:r>
            <a:r>
              <a:rPr lang="en-US" altLang="ja-JP" dirty="0" smtClean="0"/>
              <a:t>2017</a:t>
            </a:r>
            <a:r>
              <a:rPr lang="en-US" altLang="ja-JP" dirty="0" smtClean="0"/>
              <a:t>)  </a:t>
            </a:r>
          </a:p>
          <a:p>
            <a:r>
              <a:rPr lang="en-US" altLang="ja-JP" dirty="0" smtClean="0"/>
              <a:t>A large survey program, HSC SSP is going very well and about half of the project has been done. First public data release was made in Feb. 2017.</a:t>
            </a:r>
          </a:p>
          <a:p>
            <a:r>
              <a:rPr lang="en-US" altLang="ja-JP" dirty="0" smtClean="0"/>
              <a:t>The mirror hatch accident was completely fixed and the primary mirror (M1) recoating was done in Oct. – Dec. 2017. The reflectivity of M1 increased 10-20% after the recoating work.</a:t>
            </a:r>
          </a:p>
          <a:p>
            <a:r>
              <a:rPr lang="en-US" altLang="ja-JP" dirty="0" smtClean="0"/>
              <a:t>The first light of IRD was done in Aug. 2017. Preparation of PFS installation is ongoing in the Subaru dome.</a:t>
            </a:r>
          </a:p>
          <a:p>
            <a:r>
              <a:rPr lang="en-US" altLang="ja-JP" dirty="0"/>
              <a:t>Subaru is exploring international partners that can jointly operate the telescope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Financial situation of Subaru is still very severe.</a:t>
            </a:r>
            <a:endParaRPr lang="en-US" altLang="ja-JP" dirty="0" smtClean="0"/>
          </a:p>
          <a:p>
            <a:pPr marL="36900" indent="0">
              <a:buNone/>
            </a:pP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5759052" y="6140970"/>
            <a:ext cx="2057400" cy="365125"/>
          </a:xfrm>
        </p:spPr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85347" y="6140970"/>
            <a:ext cx="5004649" cy="365125"/>
          </a:xfrm>
        </p:spPr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885509" y="6140970"/>
            <a:ext cx="565159" cy="365125"/>
          </a:xfrm>
        </p:spPr>
        <p:txBody>
          <a:bodyPr/>
          <a:lstStyle/>
          <a:p>
            <a:fld id="{A3087DD0-404A-420B-8CF5-0303AFF9F00C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37018"/>
            <a:ext cx="9091123" cy="541138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2018/01/15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ULTIMATE-Subaru Collaboration Meeting 2018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kumimoji="1" lang="en-US" altLang="ja-JP" dirty="0" smtClean="0"/>
              <a:t>Beautiful </a:t>
            </a:r>
            <a:r>
              <a:rPr kumimoji="1" lang="en-US" altLang="ja-JP" dirty="0" err="1" smtClean="0"/>
              <a:t>Maunakea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0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 Japanese participants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ユーザーズミーティング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日目（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月</a:t>
            </a:r>
            <a:r>
              <a:rPr kumimoji="1" lang="en-US" altLang="ja-JP" sz="3200" dirty="0" smtClean="0"/>
              <a:t>19</a:t>
            </a:r>
            <a:r>
              <a:rPr kumimoji="1" lang="ja-JP" altLang="en-US" sz="3200" dirty="0" smtClean="0"/>
              <a:t>日）の朝一番のセッション（午前</a:t>
            </a:r>
            <a:r>
              <a:rPr kumimoji="1" lang="en-US" altLang="ja-JP" sz="3200" dirty="0" smtClean="0"/>
              <a:t>9</a:t>
            </a:r>
            <a:r>
              <a:rPr kumimoji="1" lang="ja-JP" altLang="en-US" sz="3200" dirty="0" smtClean="0"/>
              <a:t>時開始）の冒頭に、林台長からハワイ観測所に関する重要なお話があります。ぜひ、出席してください。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7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46" y="230738"/>
            <a:ext cx="7765322" cy="970450"/>
          </a:xfrm>
        </p:spPr>
        <p:txBody>
          <a:bodyPr/>
          <a:lstStyle/>
          <a:p>
            <a:r>
              <a:rPr kumimoji="1" lang="en-US" altLang="ja-JP" dirty="0" smtClean="0"/>
              <a:t>Human resources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346" y="1275250"/>
            <a:ext cx="7765322" cy="4058751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No. of staff members: 106</a:t>
            </a:r>
          </a:p>
          <a:p>
            <a:pPr lvl="1"/>
            <a:r>
              <a:rPr lang="en-US" altLang="ja-JP" sz="2400" dirty="0" smtClean="0"/>
              <a:t>Hawaii: 87  (NAOJ: 22, RCUH: 65)</a:t>
            </a:r>
          </a:p>
          <a:p>
            <a:pPr lvl="1"/>
            <a:r>
              <a:rPr kumimoji="1" lang="en-US" altLang="ja-JP" sz="2400" dirty="0" err="1" smtClean="0"/>
              <a:t>Mitaka</a:t>
            </a:r>
            <a:r>
              <a:rPr kumimoji="1" lang="en-US" altLang="ja-JP" sz="2400" dirty="0" smtClean="0"/>
              <a:t>: 19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2018/01/17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Subaru Users Meeting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DD0-404A-420B-8CF5-0303AFF9F00C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522678"/>
              </p:ext>
            </p:extLst>
          </p:nvPr>
        </p:nvGraphicFramePr>
        <p:xfrm>
          <a:off x="3313508" y="2480553"/>
          <a:ext cx="5256559" cy="346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293796" y="3035029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Scientists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59052" y="4082374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Engineers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9926" y="3690369"/>
            <a:ext cx="1468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Technicians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90029" y="290451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Admin.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000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841075-1722-4069-94DD-9CAFFD1F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28897"/>
            <a:ext cx="7765322" cy="970450"/>
          </a:xfrm>
        </p:spPr>
        <p:txBody>
          <a:bodyPr/>
          <a:lstStyle/>
          <a:p>
            <a:r>
              <a:rPr kumimoji="1" lang="en-US" altLang="ja-JP" dirty="0"/>
              <a:t>Budget</a:t>
            </a:r>
            <a:endParaRPr kumimoji="1" lang="ja-JP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BFEEF1-D06D-45D5-9551-3CBF634E7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28883"/>
              </p:ext>
            </p:extLst>
          </p:nvPr>
        </p:nvGraphicFramePr>
        <p:xfrm>
          <a:off x="628650" y="1059705"/>
          <a:ext cx="7848000" cy="491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59052" y="6149289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85347" y="6149289"/>
            <a:ext cx="500464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48697-BCB2-4CC0-A548-47983471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0461" y="6231735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6889-D1EE-4A81-BDEF-4957D3ED863B}" type="slidenum">
              <a:rPr kumimoji="1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44F1E5-6FB3-41DF-BEB9-41B97FC037BB}"/>
              </a:ext>
            </a:extLst>
          </p:cNvPr>
          <p:cNvSpPr/>
          <p:nvPr/>
        </p:nvSpPr>
        <p:spPr>
          <a:xfrm>
            <a:off x="7506106" y="4417168"/>
            <a:ext cx="952500" cy="3905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1648.8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830255-7334-4724-BF32-F782E79799C6}"/>
              </a:ext>
            </a:extLst>
          </p:cNvPr>
          <p:cNvSpPr/>
          <p:nvPr/>
        </p:nvSpPr>
        <p:spPr>
          <a:xfrm>
            <a:off x="7486650" y="3720791"/>
            <a:ext cx="952500" cy="390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1962.8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53EB6-7403-4A29-8742-8CD70F9F75A0}"/>
              </a:ext>
            </a:extLst>
          </p:cNvPr>
          <p:cNvSpPr txBox="1"/>
          <p:nvPr/>
        </p:nvSpPr>
        <p:spPr>
          <a:xfrm rot="16200000">
            <a:off x="-55415" y="2623090"/>
            <a:ext cx="9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M JPY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B5B46-CCDA-4789-BCE5-83B7CA8A1A06}"/>
              </a:ext>
            </a:extLst>
          </p:cNvPr>
          <p:cNvSpPr txBox="1"/>
          <p:nvPr/>
        </p:nvSpPr>
        <p:spPr>
          <a:xfrm>
            <a:off x="4020208" y="5602825"/>
            <a:ext cx="146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Fiscal Year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941" y="162128"/>
            <a:ext cx="7765322" cy="970450"/>
          </a:xfrm>
        </p:spPr>
        <p:txBody>
          <a:bodyPr/>
          <a:lstStyle/>
          <a:p>
            <a:r>
              <a:rPr kumimoji="1" lang="en-US" altLang="ja-JP" dirty="0" smtClean="0"/>
              <a:t>2017 budget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517167"/>
              </p:ext>
            </p:extLst>
          </p:nvPr>
        </p:nvGraphicFramePr>
        <p:xfrm>
          <a:off x="685800" y="1132579"/>
          <a:ext cx="7764463" cy="528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1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590635"/>
              </p:ext>
            </p:extLst>
          </p:nvPr>
        </p:nvGraphicFramePr>
        <p:xfrm>
          <a:off x="685346" y="1011676"/>
          <a:ext cx="8186280" cy="497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B841075-1722-4069-94DD-9CAFFD1F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28897"/>
            <a:ext cx="7765322" cy="970450"/>
          </a:xfrm>
        </p:spPr>
        <p:txBody>
          <a:bodyPr/>
          <a:lstStyle/>
          <a:p>
            <a:r>
              <a:rPr kumimoji="1" lang="en-US" altLang="ja-JP" dirty="0"/>
              <a:t>Budget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59052" y="6149289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85347" y="6149289"/>
            <a:ext cx="500464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48697-BCB2-4CC0-A548-47983471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0461" y="6231735"/>
            <a:ext cx="5651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6889-D1EE-4A81-BDEF-4957D3ED863B}" type="slidenum">
              <a:rPr kumimoji="1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44F1E5-6FB3-41DF-BEB9-41B97FC037BB}"/>
              </a:ext>
            </a:extLst>
          </p:cNvPr>
          <p:cNvSpPr/>
          <p:nvPr/>
        </p:nvSpPr>
        <p:spPr>
          <a:xfrm>
            <a:off x="7963425" y="4623386"/>
            <a:ext cx="952500" cy="3905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1212.7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830255-7334-4724-BF32-F782E79799C6}"/>
              </a:ext>
            </a:extLst>
          </p:cNvPr>
          <p:cNvSpPr/>
          <p:nvPr/>
        </p:nvSpPr>
        <p:spPr>
          <a:xfrm>
            <a:off x="7669520" y="3350082"/>
            <a:ext cx="952500" cy="390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1890.9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53EB6-7403-4A29-8742-8CD70F9F75A0}"/>
              </a:ext>
            </a:extLst>
          </p:cNvPr>
          <p:cNvSpPr txBox="1"/>
          <p:nvPr/>
        </p:nvSpPr>
        <p:spPr>
          <a:xfrm rot="16200000">
            <a:off x="-55415" y="2623090"/>
            <a:ext cx="9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M JPY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B5B46-CCDA-4789-BCE5-83B7CA8A1A06}"/>
              </a:ext>
            </a:extLst>
          </p:cNvPr>
          <p:cNvSpPr txBox="1"/>
          <p:nvPr/>
        </p:nvSpPr>
        <p:spPr>
          <a:xfrm>
            <a:off x="4029936" y="5904689"/>
            <a:ext cx="146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ＭＳ Ｐゴシック" panose="020B0600070205080204" pitchFamily="50" charset="-128"/>
                <a:cs typeface="+mn-cs"/>
              </a:rPr>
              <a:t>Fiscal Year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  <p:pic>
        <p:nvPicPr>
          <p:cNvPr id="15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405" y="1289433"/>
            <a:ext cx="2726975" cy="1820256"/>
          </a:xfrm>
        </p:spPr>
      </p:pic>
    </p:spTree>
    <p:extLst>
      <p:ext uri="{BB962C8B-B14F-4D97-AF65-F5344CB8AC3E}">
        <p14:creationId xmlns:p14="http://schemas.microsoft.com/office/powerpoint/2010/main" val="17742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8309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Open-use status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2018/01/17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Subaru Users Meeting 2017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5EAAF-A81E-47F9-BFB6-C5FD1D42BB0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584" y="42363"/>
            <a:ext cx="859791" cy="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版">
  <a:themeElements>
    <a:clrScheme name="石版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1_石版">
  <a:themeElements>
    <a:clrScheme name="石版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 W3"/>
            <a:ea typeface="ヒラギノ角ゴ Pro W3"/>
            <a:cs typeface="ヒラギノ角ゴ Pro W3"/>
            <a:sym typeface="ヒラギノ角ゴ Pro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 W3"/>
            <a:ea typeface="ヒラギノ角ゴ Pro W3"/>
            <a:cs typeface="ヒラギノ角ゴ Pro W3"/>
            <a:sym typeface="ヒラギノ角ゴ Pro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石版">
  <a:themeElements>
    <a:clrScheme name="石版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1870</TotalTime>
  <Words>2152</Words>
  <Application>Microsoft Office PowerPoint</Application>
  <PresentationFormat>画面に合わせる (4:3)</PresentationFormat>
  <Paragraphs>469</Paragraphs>
  <Slides>46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46</vt:i4>
      </vt:variant>
    </vt:vector>
  </HeadingPairs>
  <TitlesOfParts>
    <vt:vector size="69" baseType="lpstr">
      <vt:lpstr>Bitstream Vera Sans</vt:lpstr>
      <vt:lpstr>Gill Sans</vt:lpstr>
      <vt:lpstr>Helvetica Light</vt:lpstr>
      <vt:lpstr>Hiragino Kaku Gothic Pro W6</vt:lpstr>
      <vt:lpstr>MS PGothic</vt:lpstr>
      <vt:lpstr>MS PGothic</vt:lpstr>
      <vt:lpstr>ヒラギノ角ゴ Pro W3</vt:lpstr>
      <vt:lpstr>ヒラギノ角ゴ ProN W6</vt:lpstr>
      <vt:lpstr>游ゴシック</vt:lpstr>
      <vt:lpstr>游ゴシック Light</vt:lpstr>
      <vt:lpstr>Arial</vt:lpstr>
      <vt:lpstr>Calibri</vt:lpstr>
      <vt:lpstr>Calisto MT</vt:lpstr>
      <vt:lpstr>Helvetica</vt:lpstr>
      <vt:lpstr>Symbol</vt:lpstr>
      <vt:lpstr>Times New Roman</vt:lpstr>
      <vt:lpstr>Trebuchet MS</vt:lpstr>
      <vt:lpstr>Wingdings</vt:lpstr>
      <vt:lpstr>Wingdings 2</vt:lpstr>
      <vt:lpstr>石版</vt:lpstr>
      <vt:lpstr>1_石版</vt:lpstr>
      <vt:lpstr>White</vt:lpstr>
      <vt:lpstr>2_石版</vt:lpstr>
      <vt:lpstr>Annual Report of Subaru Telescope 2017</vt:lpstr>
      <vt:lpstr>Welcome to Mitaka</vt:lpstr>
      <vt:lpstr>Beautiful Maunakea</vt:lpstr>
      <vt:lpstr>Human resources and budget</vt:lpstr>
      <vt:lpstr>Human resources</vt:lpstr>
      <vt:lpstr>Budget</vt:lpstr>
      <vt:lpstr>2017 budget</vt:lpstr>
      <vt:lpstr>Budget</vt:lpstr>
      <vt:lpstr>Open-use status</vt:lpstr>
      <vt:lpstr>PowerPoint プレゼンテーション</vt:lpstr>
      <vt:lpstr>Telescope time allocation in 2017</vt:lpstr>
      <vt:lpstr>Wind screen accident</vt:lpstr>
      <vt:lpstr>Mirror hatch accident</vt:lpstr>
      <vt:lpstr>Primary mirror (M1) recoating</vt:lpstr>
      <vt:lpstr>Reflectivity of the recoated M1</vt:lpstr>
      <vt:lpstr>Science results</vt:lpstr>
      <vt:lpstr>Number of publications</vt:lpstr>
      <vt:lpstr>PowerPoint プレゼンテーション</vt:lpstr>
      <vt:lpstr>Subaru Strategic Program of HSC</vt:lpstr>
      <vt:lpstr>PowerPoint プレゼンテーション</vt:lpstr>
      <vt:lpstr>PowerPoint プレゼンテーション</vt:lpstr>
      <vt:lpstr>UV Luminosity Function (LF)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Kilonova models and the OT of GW170817</vt:lpstr>
      <vt:lpstr>Instrumentation</vt:lpstr>
      <vt:lpstr>Instrument Lineup of Subaru</vt:lpstr>
      <vt:lpstr>PowerPoint プレゼンテーション</vt:lpstr>
      <vt:lpstr>3. PFS (Prime Focus Spectrograph)      (under development)</vt:lpstr>
      <vt:lpstr>Floor and Clean Room for PFS Spectrographs completed</vt:lpstr>
      <vt:lpstr>PFS Installation Timeline</vt:lpstr>
      <vt:lpstr>4. ULTIMATE-Subaru      (conceptual design phase)</vt:lpstr>
      <vt:lpstr>Subaru Telescope Instrument Timeline  (version 2017/12/28)</vt:lpstr>
      <vt:lpstr>International partnership </vt:lpstr>
      <vt:lpstr>Discussions with potential international partners</vt:lpstr>
      <vt:lpstr>Basic “policy” for international partnership</vt:lpstr>
      <vt:lpstr>Discussion with EAO</vt:lpstr>
      <vt:lpstr>Discussion with Australia</vt:lpstr>
      <vt:lpstr>Discussion with Canada</vt:lpstr>
      <vt:lpstr>Strategy of Subaru </vt:lpstr>
      <vt:lpstr>Summary</vt:lpstr>
      <vt:lpstr>Beautiful Maunakea</vt:lpstr>
      <vt:lpstr>To Japanese participants</vt:lpstr>
      <vt:lpstr>PowerPoint プレゼンテーション</vt:lpstr>
    </vt:vector>
  </TitlesOfParts>
  <Company>Hiroshima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Subaru Telescope &amp; comments to PFS collaboration</dc:title>
  <dc:creator>yoshidam</dc:creator>
  <cp:lastModifiedBy>yoshidam</cp:lastModifiedBy>
  <cp:revision>95</cp:revision>
  <dcterms:created xsi:type="dcterms:W3CDTF">2017-11-25T03:47:17Z</dcterms:created>
  <dcterms:modified xsi:type="dcterms:W3CDTF">2018-01-17T01:41:05Z</dcterms:modified>
</cp:coreProperties>
</file>