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56" r:id="rId3"/>
    <p:sldId id="258" r:id="rId4"/>
    <p:sldId id="259" r:id="rId5"/>
    <p:sldId id="260" r:id="rId6"/>
    <p:sldId id="261" r:id="rId7"/>
    <p:sldId id="262" r:id="rId8"/>
    <p:sldId id="263" r:id="rId9"/>
    <p:sldId id="264" r:id="rId10"/>
    <p:sldId id="265" r:id="rId11"/>
    <p:sldId id="266" r:id="rId12"/>
    <p:sldId id="267" r:id="rId13"/>
    <p:sldId id="286" r:id="rId14"/>
    <p:sldId id="287" r:id="rId15"/>
    <p:sldId id="288" r:id="rId16"/>
    <p:sldId id="289" r:id="rId17"/>
    <p:sldId id="271" r:id="rId18"/>
    <p:sldId id="290" r:id="rId19"/>
    <p:sldId id="294" r:id="rId20"/>
    <p:sldId id="293" r:id="rId21"/>
    <p:sldId id="274" r:id="rId22"/>
    <p:sldId id="282" r:id="rId23"/>
    <p:sldId id="291" r:id="rId24"/>
    <p:sldId id="292" r:id="rId25"/>
    <p:sldId id="277" r:id="rId26"/>
    <p:sldId id="278" r:id="rId27"/>
    <p:sldId id="279" r:id="rId28"/>
    <p:sldId id="280" r:id="rId29"/>
    <p:sldId id="281" r:id="rId30"/>
    <p:sldId id="285" r:id="rId31"/>
    <p:sldId id="296" r:id="rId3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07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7" autoAdjust="0"/>
    <p:restoredTop sz="91582" autoAdjust="0"/>
  </p:normalViewPr>
  <p:slideViewPr>
    <p:cSldViewPr>
      <p:cViewPr>
        <p:scale>
          <a:sx n="70" d="100"/>
          <a:sy n="70" d="100"/>
        </p:scale>
        <p:origin x="-1332"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E7A5E4-A6B1-49BB-B01F-DEFC17DCC0D9}" type="datetimeFigureOut">
              <a:rPr kumimoji="1" lang="ja-JP" altLang="en-US" smtClean="0"/>
              <a:pPr/>
              <a:t>2014/1/21</a:t>
            </a:fld>
            <a:endParaRPr kumimoji="1" lang="ja-JP" altLang="en-US" dirty="0"/>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AD8F46-98C4-4BC8-8728-BA01906E88C6}" type="slidenum">
              <a:rPr kumimoji="1" lang="ja-JP" altLang="en-US" smtClean="0"/>
              <a:pPr/>
              <a:t>‹#›</a:t>
            </a:fld>
            <a:endParaRPr kumimoji="1" lang="ja-JP" altLang="en-US" dirty="0"/>
          </a:p>
        </p:txBody>
      </p:sp>
    </p:spTree>
    <p:extLst>
      <p:ext uri="{BB962C8B-B14F-4D97-AF65-F5344CB8AC3E}">
        <p14:creationId xmlns:p14="http://schemas.microsoft.com/office/powerpoint/2010/main" val="11852063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My name is </a:t>
            </a:r>
            <a:r>
              <a:rPr kumimoji="1" lang="en-US" altLang="ja-JP" dirty="0" err="1" smtClean="0"/>
              <a:t>Tatsuhito</a:t>
            </a:r>
            <a:r>
              <a:rPr kumimoji="1" lang="en-US" altLang="ja-JP" dirty="0" smtClean="0"/>
              <a:t> Yoshikawa, a PhD student of Kyoto University.</a:t>
            </a:r>
          </a:p>
          <a:p>
            <a:r>
              <a:rPr kumimoji="1" lang="en-US" altLang="ja-JP" dirty="0" smtClean="0"/>
              <a:t>I will talk about “Implication for star formation in the central parsec</a:t>
            </a:r>
            <a:r>
              <a:rPr kumimoji="1" lang="en-US" altLang="ja-JP" baseline="0" dirty="0" smtClean="0"/>
              <a:t> of our Galaxy with Subaru observations</a:t>
            </a:r>
            <a:r>
              <a:rPr kumimoji="1" lang="en-US" altLang="ja-JP" dirty="0" smtClean="0"/>
              <a:t>".</a:t>
            </a:r>
          </a:p>
          <a:p>
            <a:r>
              <a:rPr kumimoji="1" lang="en-US" altLang="ja-JP" dirty="0" smtClean="0"/>
              <a:t>These people are my collaborators.</a:t>
            </a:r>
          </a:p>
          <a:p>
            <a:r>
              <a:rPr kumimoji="1" lang="en-US" altLang="ja-JP" dirty="0" smtClean="0"/>
              <a:t>In my talk, I call the central parsec of our Galaxy,</a:t>
            </a:r>
            <a:r>
              <a:rPr kumimoji="1" lang="en-US" altLang="ja-JP" baseline="0" dirty="0" smtClean="0"/>
              <a:t> the Galactic Center.</a:t>
            </a:r>
            <a:endParaRPr kumimoji="1" lang="ja-JP" altLang="en-US" dirty="0"/>
          </a:p>
        </p:txBody>
      </p:sp>
      <p:sp>
        <p:nvSpPr>
          <p:cNvPr id="4" name="スライド番号プレースホルダー 3"/>
          <p:cNvSpPr>
            <a:spLocks noGrp="1"/>
          </p:cNvSpPr>
          <p:nvPr>
            <p:ph type="sldNum" sz="quarter" idx="10"/>
          </p:nvPr>
        </p:nvSpPr>
        <p:spPr/>
        <p:txBody>
          <a:bodyPr/>
          <a:lstStyle/>
          <a:p>
            <a:fld id="{E3AD8F46-98C4-4BC8-8728-BA01906E88C6}" type="slidenum">
              <a:rPr kumimoji="1" lang="ja-JP" altLang="en-US" smtClean="0"/>
              <a:pPr/>
              <a:t>1</a:t>
            </a:fld>
            <a:endParaRPr kumimoji="1" lang="ja-JP" altLang="en-US" dirty="0"/>
          </a:p>
        </p:txBody>
      </p:sp>
    </p:spTree>
    <p:extLst>
      <p:ext uri="{BB962C8B-B14F-4D97-AF65-F5344CB8AC3E}">
        <p14:creationId xmlns:p14="http://schemas.microsoft.com/office/powerpoint/2010/main" val="4217248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For data analysis, we use IRAF/DAOPHOT.</a:t>
            </a:r>
          </a:p>
          <a:p>
            <a:r>
              <a:rPr kumimoji="1" lang="en-US" altLang="ja-JP" dirty="0" smtClean="0"/>
              <a:t>After ordinary data reduction, we conduct PSF photometry and aperture correction for the data of each night, </a:t>
            </a:r>
          </a:p>
          <a:p>
            <a:r>
              <a:rPr kumimoji="1" lang="en-US" altLang="ja-JP" dirty="0" smtClean="0"/>
              <a:t>and check the reproducibility through three nights.</a:t>
            </a:r>
          </a:p>
          <a:p>
            <a:r>
              <a:rPr kumimoji="1" lang="en-US" altLang="ja-JP" dirty="0" smtClean="0"/>
              <a:t>Finally, we obtain good-quality polarization data of 318 stars,</a:t>
            </a:r>
          </a:p>
          <a:p>
            <a:r>
              <a:rPr kumimoji="1" lang="en-US" altLang="ja-JP" dirty="0" smtClean="0"/>
              <a:t>which are brighter than 15.5 magnitude and whose polarization error is smaller than 1%.</a:t>
            </a:r>
            <a:endParaRPr kumimoji="1" lang="ja-JP" altLang="en-US" dirty="0"/>
          </a:p>
        </p:txBody>
      </p:sp>
      <p:sp>
        <p:nvSpPr>
          <p:cNvPr id="4" name="スライド番号プレースホルダー 3"/>
          <p:cNvSpPr>
            <a:spLocks noGrp="1"/>
          </p:cNvSpPr>
          <p:nvPr>
            <p:ph type="sldNum" sz="quarter" idx="10"/>
          </p:nvPr>
        </p:nvSpPr>
        <p:spPr/>
        <p:txBody>
          <a:bodyPr/>
          <a:lstStyle/>
          <a:p>
            <a:fld id="{E3AD8F46-98C4-4BC8-8728-BA01906E88C6}" type="slidenum">
              <a:rPr kumimoji="1" lang="ja-JP" altLang="en-US" smtClean="0"/>
              <a:pPr/>
              <a:t>10</a:t>
            </a:fld>
            <a:endParaRPr kumimoji="1" lang="ja-JP" altLang="en-US" dirty="0"/>
          </a:p>
        </p:txBody>
      </p:sp>
    </p:spTree>
    <p:extLst>
      <p:ext uri="{BB962C8B-B14F-4D97-AF65-F5344CB8AC3E}">
        <p14:creationId xmlns:p14="http://schemas.microsoft.com/office/powerpoint/2010/main" val="1403065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Then, let me talk about our results.</a:t>
            </a:r>
            <a:endParaRPr kumimoji="1" lang="ja-JP" altLang="en-US" dirty="0"/>
          </a:p>
        </p:txBody>
      </p:sp>
      <p:sp>
        <p:nvSpPr>
          <p:cNvPr id="4" name="スライド番号プレースホルダー 3"/>
          <p:cNvSpPr>
            <a:spLocks noGrp="1"/>
          </p:cNvSpPr>
          <p:nvPr>
            <p:ph type="sldNum" sz="quarter" idx="10"/>
          </p:nvPr>
        </p:nvSpPr>
        <p:spPr/>
        <p:txBody>
          <a:bodyPr/>
          <a:lstStyle/>
          <a:p>
            <a:fld id="{E3AD8F46-98C4-4BC8-8728-BA01906E88C6}" type="slidenum">
              <a:rPr kumimoji="1" lang="ja-JP" altLang="en-US" smtClean="0"/>
              <a:pPr/>
              <a:t>11</a:t>
            </a:fld>
            <a:endParaRPr kumimoji="1" lang="ja-JP" altLang="en-US" dirty="0"/>
          </a:p>
        </p:txBody>
      </p:sp>
    </p:spTree>
    <p:extLst>
      <p:ext uri="{BB962C8B-B14F-4D97-AF65-F5344CB8AC3E}">
        <p14:creationId xmlns:p14="http://schemas.microsoft.com/office/powerpoint/2010/main" val="2115155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When</a:t>
            </a:r>
            <a:r>
              <a:rPr kumimoji="1" lang="en-US" altLang="ja-JP" baseline="0" dirty="0" smtClean="0"/>
              <a:t> we see </a:t>
            </a:r>
            <a:r>
              <a:rPr kumimoji="1" lang="en-US" altLang="ja-JP" baseline="0" dirty="0" err="1" smtClean="0"/>
              <a:t>polarimetric</a:t>
            </a:r>
            <a:r>
              <a:rPr kumimoji="1" lang="en-US" altLang="ja-JP" baseline="0" dirty="0" smtClean="0"/>
              <a:t> information, </a:t>
            </a:r>
            <a:r>
              <a:rPr kumimoji="1" lang="en-US" altLang="ja-JP" baseline="0" dirty="0" err="1" smtClean="0"/>
              <a:t>qu</a:t>
            </a:r>
            <a:r>
              <a:rPr kumimoji="1" lang="en-US" altLang="ja-JP" baseline="0" dirty="0" smtClean="0"/>
              <a:t> diagram is useful.</a:t>
            </a:r>
            <a:endParaRPr kumimoji="1" lang="en-US" altLang="ja-JP" dirty="0" smtClean="0"/>
          </a:p>
          <a:p>
            <a:r>
              <a:rPr kumimoji="1" lang="en-US" altLang="ja-JP" dirty="0" smtClean="0"/>
              <a:t>This figure is </a:t>
            </a:r>
            <a:r>
              <a:rPr kumimoji="1" lang="en-US" altLang="ja-JP" dirty="0" err="1" smtClean="0"/>
              <a:t>qu</a:t>
            </a:r>
            <a:r>
              <a:rPr kumimoji="1" lang="en-US" altLang="ja-JP" dirty="0" smtClean="0"/>
              <a:t> plane for our data.</a:t>
            </a:r>
          </a:p>
          <a:p>
            <a:r>
              <a:rPr kumimoji="1" lang="en-US" altLang="ja-JP" dirty="0" smtClean="0"/>
              <a:t>The horizontal axis represents Stokes Q/I and the vertical axis represents Stokes U/I.</a:t>
            </a:r>
          </a:p>
          <a:p>
            <a:r>
              <a:rPr kumimoji="1" lang="en-US" altLang="ja-JP" dirty="0" smtClean="0"/>
              <a:t>By definition, the distance between data point and the origin represents degree of polarization,</a:t>
            </a:r>
          </a:p>
          <a:p>
            <a:r>
              <a:rPr kumimoji="1" lang="en-US" altLang="ja-JP" dirty="0" smtClean="0"/>
              <a:t>and the angle from horizontal axis represents polarization angle.</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3AD8F46-98C4-4BC8-8728-BA01906E88C6}" type="slidenum">
              <a:rPr kumimoji="1" lang="ja-JP" altLang="en-US" smtClean="0"/>
              <a:pPr/>
              <a:t>12</a:t>
            </a:fld>
            <a:endParaRPr kumimoji="1" lang="ja-JP" altLang="en-US" dirty="0"/>
          </a:p>
        </p:txBody>
      </p:sp>
    </p:spTree>
    <p:extLst>
      <p:ext uri="{BB962C8B-B14F-4D97-AF65-F5344CB8AC3E}">
        <p14:creationId xmlns:p14="http://schemas.microsoft.com/office/powerpoint/2010/main" val="970834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Seeing this figure, you can see most data points are concentrated in this region and apart from the origin</a:t>
            </a:r>
          </a:p>
          <a:p>
            <a:r>
              <a:rPr kumimoji="1" lang="en-US" altLang="ja-JP" dirty="0" smtClean="0"/>
              <a:t>This means that most objects have similar polarization and this is the interstellar polarization.</a:t>
            </a:r>
          </a:p>
          <a:p>
            <a:r>
              <a:rPr kumimoji="1" lang="en-US" altLang="ja-JP" dirty="0" smtClean="0"/>
              <a:t>For our purpose, we check intrinsic polarization.</a:t>
            </a:r>
          </a:p>
          <a:p>
            <a:r>
              <a:rPr kumimoji="1" lang="en-US" altLang="ja-JP" dirty="0" smtClean="0"/>
              <a:t>In this figure, intrinsic polarization are roughly represented like this, </a:t>
            </a:r>
          </a:p>
          <a:p>
            <a:r>
              <a:rPr kumimoji="1" lang="en-US" altLang="ja-JP" dirty="0" smtClean="0"/>
              <a:t>and we have to check this part of polarization is significant or not.</a:t>
            </a:r>
          </a:p>
          <a:p>
            <a:endParaRPr kumimoji="1" lang="ja-JP" altLang="en-US" dirty="0"/>
          </a:p>
        </p:txBody>
      </p:sp>
      <p:sp>
        <p:nvSpPr>
          <p:cNvPr id="4" name="スライド番号プレースホルダー 3"/>
          <p:cNvSpPr>
            <a:spLocks noGrp="1"/>
          </p:cNvSpPr>
          <p:nvPr>
            <p:ph type="sldNum" sz="quarter" idx="10"/>
          </p:nvPr>
        </p:nvSpPr>
        <p:spPr/>
        <p:txBody>
          <a:bodyPr/>
          <a:lstStyle/>
          <a:p>
            <a:fld id="{E3AD8F46-98C4-4BC8-8728-BA01906E88C6}" type="slidenum">
              <a:rPr kumimoji="1" lang="ja-JP" altLang="en-US" smtClean="0"/>
              <a:pPr/>
              <a:t>13</a:t>
            </a:fld>
            <a:endParaRPr kumimoji="1" lang="ja-JP" altLang="en-US" dirty="0"/>
          </a:p>
        </p:txBody>
      </p:sp>
    </p:spTree>
    <p:extLst>
      <p:ext uri="{BB962C8B-B14F-4D97-AF65-F5344CB8AC3E}">
        <p14:creationId xmlns:p14="http://schemas.microsoft.com/office/powerpoint/2010/main" val="446059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To check the significance, we consider two elements.</a:t>
            </a:r>
          </a:p>
          <a:p>
            <a:r>
              <a:rPr kumimoji="1" lang="en-US" altLang="ja-JP" dirty="0" smtClean="0"/>
              <a:t>The first is “photometric error“</a:t>
            </a:r>
            <a:r>
              <a:rPr kumimoji="1" lang="en-US" altLang="ja-JP" baseline="0" dirty="0" smtClean="0"/>
              <a:t> of each star.</a:t>
            </a:r>
          </a:p>
          <a:p>
            <a:r>
              <a:rPr kumimoji="1" lang="en-US" altLang="ja-JP" dirty="0" smtClean="0"/>
              <a:t>The second is “spread of data points", </a:t>
            </a:r>
          </a:p>
          <a:p>
            <a:r>
              <a:rPr kumimoji="1" lang="en-US" altLang="ja-JP" dirty="0" smtClean="0"/>
              <a:t>which reflects the variation of interstellar polarization in our observational field and observational errors. </a:t>
            </a:r>
          </a:p>
          <a:p>
            <a:r>
              <a:rPr kumimoji="1" lang="en-US" altLang="ja-JP" dirty="0" smtClean="0"/>
              <a:t>This is obtained with </a:t>
            </a:r>
            <a:r>
              <a:rPr kumimoji="1" lang="en-US" altLang="ja-JP" dirty="0" err="1" smtClean="0"/>
              <a:t>gaussian</a:t>
            </a:r>
            <a:r>
              <a:rPr kumimoji="1" lang="en-US" altLang="ja-JP" dirty="0" smtClean="0"/>
              <a:t> fit to this part.</a:t>
            </a:r>
          </a:p>
          <a:p>
            <a:r>
              <a:rPr kumimoji="1" lang="en-US" altLang="ja-JP" dirty="0" smtClean="0"/>
              <a:t>We define quadratic sum of these two elements as sigma, </a:t>
            </a:r>
          </a:p>
          <a:p>
            <a:r>
              <a:rPr kumimoji="1" lang="en-US" altLang="ja-JP" dirty="0" smtClean="0"/>
              <a:t>and find 11 3-sigma sources.</a:t>
            </a:r>
          </a:p>
          <a:p>
            <a:r>
              <a:rPr kumimoji="1" lang="en-US" altLang="ja-JP" dirty="0" smtClean="0"/>
              <a:t>We</a:t>
            </a:r>
            <a:r>
              <a:rPr kumimoji="1" lang="en-US" altLang="ja-JP" baseline="0" dirty="0" smtClean="0"/>
              <a:t> call these sources intrinsically polarized stars.</a:t>
            </a:r>
            <a:endParaRPr kumimoji="1" lang="en-US" altLang="ja-JP" dirty="0" smtClean="0"/>
          </a:p>
          <a:p>
            <a:r>
              <a:rPr kumimoji="1" lang="en-US" altLang="ja-JP" dirty="0" smtClean="0"/>
              <a:t>In this figure, red points are 3-sigma sources.</a:t>
            </a:r>
            <a:endParaRPr kumimoji="1" lang="ja-JP" altLang="en-US"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3AD8F46-98C4-4BC8-8728-BA01906E88C6}" type="slidenum">
              <a:rPr kumimoji="1" lang="ja-JP" altLang="en-US" smtClean="0"/>
              <a:pPr/>
              <a:t>14</a:t>
            </a:fld>
            <a:endParaRPr kumimoji="1" lang="ja-JP" altLang="en-US" dirty="0"/>
          </a:p>
        </p:txBody>
      </p:sp>
    </p:spTree>
    <p:extLst>
      <p:ext uri="{BB962C8B-B14F-4D97-AF65-F5344CB8AC3E}">
        <p14:creationId xmlns:p14="http://schemas.microsoft.com/office/powerpoint/2010/main" val="1163846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This figure shows the spatial distribution of intrinsically polarized sources.</a:t>
            </a:r>
            <a:endParaRPr kumimoji="1" lang="ja-JP" altLang="en-US"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3AD8F46-98C4-4BC8-8728-BA01906E88C6}" type="slidenum">
              <a:rPr kumimoji="1" lang="ja-JP" altLang="en-US" smtClean="0"/>
              <a:pPr/>
              <a:t>15</a:t>
            </a:fld>
            <a:endParaRPr kumimoji="1" lang="ja-JP" altLang="en-US" dirty="0"/>
          </a:p>
        </p:txBody>
      </p:sp>
    </p:spTree>
    <p:extLst>
      <p:ext uri="{BB962C8B-B14F-4D97-AF65-F5344CB8AC3E}">
        <p14:creationId xmlns:p14="http://schemas.microsoft.com/office/powerpoint/2010/main" val="1187142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Now, we move to discussion.</a:t>
            </a:r>
            <a:endParaRPr kumimoji="1" lang="ja-JP" altLang="en-US" dirty="0"/>
          </a:p>
        </p:txBody>
      </p:sp>
      <p:sp>
        <p:nvSpPr>
          <p:cNvPr id="4" name="スライド番号プレースホルダー 3"/>
          <p:cNvSpPr>
            <a:spLocks noGrp="1"/>
          </p:cNvSpPr>
          <p:nvPr>
            <p:ph type="sldNum" sz="quarter" idx="10"/>
          </p:nvPr>
        </p:nvSpPr>
        <p:spPr/>
        <p:txBody>
          <a:bodyPr/>
          <a:lstStyle/>
          <a:p>
            <a:fld id="{E3AD8F46-98C4-4BC8-8728-BA01906E88C6}" type="slidenum">
              <a:rPr kumimoji="1" lang="ja-JP" altLang="en-US" smtClean="0"/>
              <a:pPr/>
              <a:t>16</a:t>
            </a:fld>
            <a:endParaRPr kumimoji="1" lang="ja-JP" altLang="en-US" dirty="0"/>
          </a:p>
        </p:txBody>
      </p:sp>
    </p:spTree>
    <p:extLst>
      <p:ext uri="{BB962C8B-B14F-4D97-AF65-F5344CB8AC3E}">
        <p14:creationId xmlns:p14="http://schemas.microsoft.com/office/powerpoint/2010/main" val="2699752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For searching YSOs, the information of color is also useful </a:t>
            </a:r>
          </a:p>
          <a:p>
            <a:r>
              <a:rPr kumimoji="1" lang="en-US" altLang="ja-JP" dirty="0" smtClean="0"/>
              <a:t>because YSOs have infrared excess, namely, red</a:t>
            </a:r>
            <a:r>
              <a:rPr kumimoji="1" lang="en-US" altLang="ja-JP" baseline="0" dirty="0" smtClean="0"/>
              <a:t> color</a:t>
            </a:r>
            <a:r>
              <a:rPr kumimoji="1" lang="en-US" altLang="ja-JP" dirty="0" smtClean="0"/>
              <a:t> due to re-emission from </a:t>
            </a:r>
            <a:r>
              <a:rPr kumimoji="1" lang="en-US" altLang="ja-JP" dirty="0" err="1" smtClean="0"/>
              <a:t>circumstellar</a:t>
            </a:r>
            <a:r>
              <a:rPr kumimoji="1" lang="en-US" altLang="ja-JP" dirty="0" smtClean="0"/>
              <a:t> dust.</a:t>
            </a:r>
          </a:p>
          <a:p>
            <a:r>
              <a:rPr kumimoji="1" lang="en-US" altLang="ja-JP" dirty="0" smtClean="0"/>
              <a:t>This figure is HKL color-color diagram.</a:t>
            </a:r>
          </a:p>
          <a:p>
            <a:r>
              <a:rPr kumimoji="1" lang="en-US" altLang="ja-JP" dirty="0" smtClean="0"/>
              <a:t>The horizontal axis represents Ks-L' and the vertical axis represents H-Ks.</a:t>
            </a:r>
          </a:p>
          <a:p>
            <a:r>
              <a:rPr kumimoji="1" lang="en-US" altLang="ja-JP" dirty="0" smtClean="0"/>
              <a:t>This purple line represents color of early-type dwarf and late-type giant reddened by interstellar matter.</a:t>
            </a:r>
          </a:p>
          <a:p>
            <a:r>
              <a:rPr kumimoji="1" lang="en-US" altLang="ja-JP" dirty="0" smtClean="0"/>
              <a:t>So when objects exist in the right part from this line, that means they have infrared excess.</a:t>
            </a:r>
          </a:p>
          <a:p>
            <a:r>
              <a:rPr kumimoji="1" lang="en-US" altLang="ja-JP" dirty="0" smtClean="0"/>
              <a:t>When we plot intrinsically polarized stars in this figure, 7 of them show infrared excess.</a:t>
            </a:r>
          </a:p>
          <a:p>
            <a:r>
              <a:rPr kumimoji="1" lang="en-US" altLang="ja-JP" dirty="0" smtClean="0"/>
              <a:t>These</a:t>
            </a:r>
            <a:r>
              <a:rPr kumimoji="1" lang="en-US" altLang="ja-JP" baseline="0" dirty="0" smtClean="0"/>
              <a:t> are good YSO candidates because they have both intrinsic polarization and infrared excess.</a:t>
            </a:r>
            <a:r>
              <a:rPr kumimoji="1" lang="en-US" altLang="ja-JP" dirty="0" smtClean="0"/>
              <a:t> </a:t>
            </a:r>
          </a:p>
          <a:p>
            <a:endParaRPr kumimoji="1" lang="ja-JP" altLang="en-US" dirty="0"/>
          </a:p>
        </p:txBody>
      </p:sp>
      <p:sp>
        <p:nvSpPr>
          <p:cNvPr id="4" name="スライド番号プレースホルダー 3"/>
          <p:cNvSpPr>
            <a:spLocks noGrp="1"/>
          </p:cNvSpPr>
          <p:nvPr>
            <p:ph type="sldNum" sz="quarter" idx="10"/>
          </p:nvPr>
        </p:nvSpPr>
        <p:spPr/>
        <p:txBody>
          <a:bodyPr/>
          <a:lstStyle/>
          <a:p>
            <a:fld id="{E3AD8F46-98C4-4BC8-8728-BA01906E88C6}" type="slidenum">
              <a:rPr kumimoji="1" lang="ja-JP" altLang="en-US" smtClean="0"/>
              <a:pPr/>
              <a:t>17</a:t>
            </a:fld>
            <a:endParaRPr kumimoji="1" lang="ja-JP" altLang="en-US" dirty="0"/>
          </a:p>
        </p:txBody>
      </p:sp>
    </p:spTree>
    <p:extLst>
      <p:ext uri="{BB962C8B-B14F-4D97-AF65-F5344CB8AC3E}">
        <p14:creationId xmlns:p14="http://schemas.microsoft.com/office/powerpoint/2010/main" val="3454628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Recently,</a:t>
            </a:r>
            <a:r>
              <a:rPr kumimoji="1" lang="en-US" altLang="ja-JP" baseline="0" dirty="0" smtClean="0"/>
              <a:t> ALMA also pays attention to the GC.</a:t>
            </a:r>
          </a:p>
          <a:p>
            <a:r>
              <a:rPr kumimoji="1" lang="en-US" altLang="ja-JP" baseline="0" dirty="0" smtClean="0"/>
              <a:t>According to the study of </a:t>
            </a:r>
            <a:r>
              <a:rPr kumimoji="1" lang="en-US" altLang="ja-JP" baseline="0" dirty="0" err="1" smtClean="0"/>
              <a:t>Yusef-Zadeh</a:t>
            </a:r>
            <a:r>
              <a:rPr kumimoji="1" lang="en-US" altLang="ja-JP" baseline="0" dirty="0" smtClean="0"/>
              <a:t> et al. , they find 11 </a:t>
            </a:r>
            <a:r>
              <a:rPr kumimoji="1" lang="en-US" altLang="ja-JP" baseline="0" dirty="0" err="1" smtClean="0"/>
              <a:t>SiO</a:t>
            </a:r>
            <a:r>
              <a:rPr kumimoji="1" lang="en-US" altLang="ja-JP" baseline="0" dirty="0" smtClean="0"/>
              <a:t> clumps in the GC.</a:t>
            </a:r>
          </a:p>
          <a:p>
            <a:r>
              <a:rPr kumimoji="1" lang="en-US" altLang="ja-JP" baseline="0" dirty="0" err="1" smtClean="0"/>
              <a:t>SiO</a:t>
            </a:r>
            <a:r>
              <a:rPr kumimoji="1" lang="en-US" altLang="ja-JP" baseline="0" dirty="0" smtClean="0"/>
              <a:t> is used the probe of star formation </a:t>
            </a:r>
          </a:p>
          <a:p>
            <a:r>
              <a:rPr kumimoji="1" lang="en-US" altLang="ja-JP" baseline="0" dirty="0" smtClean="0"/>
              <a:t>because outflow from massive </a:t>
            </a:r>
            <a:r>
              <a:rPr kumimoji="1" lang="en-US" altLang="ja-JP" baseline="0" dirty="0" err="1" smtClean="0"/>
              <a:t>protostar</a:t>
            </a:r>
            <a:r>
              <a:rPr kumimoji="1" lang="en-US" altLang="ja-JP" baseline="0" dirty="0" smtClean="0"/>
              <a:t> sometimes shows </a:t>
            </a:r>
            <a:r>
              <a:rPr kumimoji="1" lang="en-US" altLang="ja-JP" baseline="0" dirty="0" err="1" smtClean="0"/>
              <a:t>SiO</a:t>
            </a:r>
            <a:r>
              <a:rPr kumimoji="1" lang="en-US" altLang="ja-JP" baseline="0" dirty="0" smtClean="0"/>
              <a:t> emission.</a:t>
            </a:r>
          </a:p>
          <a:p>
            <a:r>
              <a:rPr kumimoji="1" lang="en-US" altLang="ja-JP" baseline="0" dirty="0" smtClean="0"/>
              <a:t>Most of their </a:t>
            </a:r>
            <a:r>
              <a:rPr kumimoji="1" lang="en-US" altLang="ja-JP" baseline="0" dirty="0" err="1" smtClean="0"/>
              <a:t>SiO</a:t>
            </a:r>
            <a:r>
              <a:rPr kumimoji="1" lang="en-US" altLang="ja-JP" baseline="0" dirty="0" smtClean="0"/>
              <a:t> clumps are outside of our observational field, </a:t>
            </a:r>
          </a:p>
          <a:p>
            <a:r>
              <a:rPr kumimoji="1" lang="en-US" altLang="ja-JP" baseline="0" dirty="0" smtClean="0"/>
              <a:t>but one of them, clump 1, is very close to one of our </a:t>
            </a:r>
            <a:r>
              <a:rPr kumimoji="1" lang="en-US" altLang="ja-JP" baseline="0" dirty="0" err="1" smtClean="0"/>
              <a:t>YSOcandidates</a:t>
            </a:r>
            <a:r>
              <a:rPr kumimoji="1" lang="en-US" altLang="ja-JP" baseline="0" dirty="0" smtClean="0"/>
              <a:t>.</a:t>
            </a:r>
          </a:p>
          <a:p>
            <a:r>
              <a:rPr kumimoji="1" lang="en-US" altLang="ja-JP" baseline="0" dirty="0" smtClean="0"/>
              <a:t>clump 1 may be the counterpart of our YSO candidate.</a:t>
            </a:r>
          </a:p>
          <a:p>
            <a:r>
              <a:rPr kumimoji="1" lang="en-US" altLang="ja-JP" baseline="0" dirty="0" smtClean="0"/>
              <a:t>Considering the brightness of our YSO candidates, the age of them are less than 10^5 yr.</a:t>
            </a:r>
          </a:p>
          <a:p>
            <a:r>
              <a:rPr kumimoji="1" lang="en-US" altLang="ja-JP" baseline="0" dirty="0" smtClean="0"/>
              <a:t>This is consistent with the age of </a:t>
            </a:r>
            <a:r>
              <a:rPr kumimoji="1" lang="en-US" altLang="ja-JP" baseline="0" dirty="0" err="1" smtClean="0"/>
              <a:t>SiO</a:t>
            </a:r>
            <a:r>
              <a:rPr kumimoji="1" lang="en-US" altLang="ja-JP" baseline="0" dirty="0" smtClean="0"/>
              <a:t> clump estimated by line ratio.</a:t>
            </a:r>
          </a:p>
          <a:p>
            <a:r>
              <a:rPr kumimoji="1" lang="en-US" altLang="ja-JP" baseline="0" dirty="0" smtClean="0"/>
              <a:t>These results suggest the latest, perhaps on-going, in-situ star formation in the GC.</a:t>
            </a:r>
          </a:p>
          <a:p>
            <a:r>
              <a:rPr kumimoji="1" lang="en-US" altLang="ja-JP" baseline="0" dirty="0" smtClean="0"/>
              <a:t>To ensure this, we need to know the nature of our YSO candidates in detail.</a:t>
            </a:r>
            <a:endParaRPr kumimoji="1" lang="ja-JP" altLang="en-US" dirty="0"/>
          </a:p>
        </p:txBody>
      </p:sp>
      <p:sp>
        <p:nvSpPr>
          <p:cNvPr id="4" name="スライド番号プレースホルダー 3"/>
          <p:cNvSpPr>
            <a:spLocks noGrp="1"/>
          </p:cNvSpPr>
          <p:nvPr>
            <p:ph type="sldNum" sz="quarter" idx="10"/>
          </p:nvPr>
        </p:nvSpPr>
        <p:spPr/>
        <p:txBody>
          <a:bodyPr/>
          <a:lstStyle/>
          <a:p>
            <a:fld id="{9CBA1796-AACA-4B7B-A94D-F9C9837347DD}" type="slidenum">
              <a:rPr kumimoji="1" lang="ja-JP" altLang="en-US" smtClean="0"/>
              <a:t>18</a:t>
            </a:fld>
            <a:endParaRPr kumimoji="1" lang="ja-JP" altLang="en-US"/>
          </a:p>
        </p:txBody>
      </p:sp>
    </p:spTree>
    <p:extLst>
      <p:ext uri="{BB962C8B-B14F-4D97-AF65-F5344CB8AC3E}">
        <p14:creationId xmlns:p14="http://schemas.microsoft.com/office/powerpoint/2010/main" val="688108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Last</a:t>
            </a:r>
            <a:r>
              <a:rPr kumimoji="1" lang="en-US" altLang="ja-JP" baseline="0" dirty="0" smtClean="0"/>
              <a:t> year, we carried out spectroscopic observations for our YSO candidates with Subaru/IRCS using AO188.</a:t>
            </a:r>
          </a:p>
          <a:p>
            <a:r>
              <a:rPr kumimoji="1" lang="en-US" altLang="ja-JP" dirty="0" smtClean="0"/>
              <a:t>This is the preliminary result</a:t>
            </a:r>
            <a:r>
              <a:rPr kumimoji="1" lang="en-US" altLang="ja-JP" baseline="0" dirty="0" smtClean="0"/>
              <a:t> of our analysis.</a:t>
            </a:r>
          </a:p>
          <a:p>
            <a:r>
              <a:rPr kumimoji="1" lang="en-US" altLang="ja-JP" baseline="0" dirty="0" smtClean="0"/>
              <a:t>One of our YSO candidates shows the emission line of Br γ, </a:t>
            </a:r>
          </a:p>
          <a:p>
            <a:r>
              <a:rPr kumimoji="1" lang="en-US" altLang="ja-JP" baseline="0" dirty="0" smtClean="0"/>
              <a:t>which is a character of YSO.</a:t>
            </a:r>
          </a:p>
          <a:p>
            <a:r>
              <a:rPr kumimoji="1" lang="en-US" altLang="ja-JP" baseline="0" dirty="0" smtClean="0"/>
              <a:t>We need to continue analysis,</a:t>
            </a:r>
          </a:p>
          <a:p>
            <a:r>
              <a:rPr kumimoji="1" lang="en-US" altLang="ja-JP" baseline="0" dirty="0" smtClean="0"/>
              <a:t>and want to reveal the nature of our YSO candidates,</a:t>
            </a:r>
          </a:p>
          <a:p>
            <a:r>
              <a:rPr kumimoji="1" lang="en-US" altLang="ja-JP" baseline="0" dirty="0" smtClean="0"/>
              <a:t>and want to know the process of the star formation in the GC. </a:t>
            </a:r>
          </a:p>
        </p:txBody>
      </p:sp>
      <p:sp>
        <p:nvSpPr>
          <p:cNvPr id="4" name="スライド番号プレースホルダー 3"/>
          <p:cNvSpPr>
            <a:spLocks noGrp="1"/>
          </p:cNvSpPr>
          <p:nvPr>
            <p:ph type="sldNum" sz="quarter" idx="10"/>
          </p:nvPr>
        </p:nvSpPr>
        <p:spPr/>
        <p:txBody>
          <a:bodyPr/>
          <a:lstStyle/>
          <a:p>
            <a:fld id="{E3AD8F46-98C4-4BC8-8728-BA01906E88C6}" type="slidenum">
              <a:rPr kumimoji="1" lang="ja-JP" altLang="en-US" smtClean="0"/>
              <a:pPr/>
              <a:t>19</a:t>
            </a:fld>
            <a:endParaRPr kumimoji="1" lang="ja-JP" altLang="en-US" dirty="0"/>
          </a:p>
        </p:txBody>
      </p:sp>
    </p:spTree>
    <p:extLst>
      <p:ext uri="{BB962C8B-B14F-4D97-AF65-F5344CB8AC3E}">
        <p14:creationId xmlns:p14="http://schemas.microsoft.com/office/powerpoint/2010/main" val="544719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the beginning, I talk the introduction of the Galactic</a:t>
            </a:r>
            <a:r>
              <a:rPr kumimoji="1" lang="en-US" altLang="ja-JP" baseline="0" dirty="0" smtClean="0"/>
              <a:t> Center</a:t>
            </a:r>
            <a:r>
              <a:rPr kumimoji="1" lang="en-US" altLang="ja-JP" dirty="0" smtClean="0"/>
              <a:t> and motivation of our study.</a:t>
            </a:r>
          </a:p>
        </p:txBody>
      </p:sp>
      <p:sp>
        <p:nvSpPr>
          <p:cNvPr id="4" name="スライド番号プレースホルダー 3"/>
          <p:cNvSpPr>
            <a:spLocks noGrp="1"/>
          </p:cNvSpPr>
          <p:nvPr>
            <p:ph type="sldNum" sz="quarter" idx="10"/>
          </p:nvPr>
        </p:nvSpPr>
        <p:spPr/>
        <p:txBody>
          <a:bodyPr/>
          <a:lstStyle/>
          <a:p>
            <a:fld id="{E3AD8F46-98C4-4BC8-8728-BA01906E88C6}" type="slidenum">
              <a:rPr kumimoji="1" lang="ja-JP" altLang="en-US" smtClean="0"/>
              <a:pPr/>
              <a:t>2</a:t>
            </a:fld>
            <a:endParaRPr kumimoji="1" lang="ja-JP" altLang="en-US" dirty="0"/>
          </a:p>
        </p:txBody>
      </p:sp>
    </p:spTree>
    <p:extLst>
      <p:ext uri="{BB962C8B-B14F-4D97-AF65-F5344CB8AC3E}">
        <p14:creationId xmlns:p14="http://schemas.microsoft.com/office/powerpoint/2010/main" val="1360689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the summary of my talk.</a:t>
            </a:r>
          </a:p>
          <a:p>
            <a:r>
              <a:rPr kumimoji="1" lang="en-US" altLang="ja-JP" dirty="0" smtClean="0"/>
              <a:t>In the central parsec of our Galaxy, there are many young massive stars and the origin is the mystery.</a:t>
            </a:r>
          </a:p>
          <a:p>
            <a:r>
              <a:rPr kumimoji="1" lang="en-US" altLang="ja-JP" dirty="0" smtClean="0"/>
              <a:t>We think YSO is the key to solve this question and carried out near-infrared </a:t>
            </a:r>
            <a:r>
              <a:rPr kumimoji="1" lang="en-US" altLang="ja-JP" dirty="0" err="1" smtClean="0"/>
              <a:t>polarimetric</a:t>
            </a:r>
            <a:r>
              <a:rPr kumimoji="1" lang="en-US" altLang="ja-JP" dirty="0" smtClean="0"/>
              <a:t> observations with Subaru/CIAO.</a:t>
            </a:r>
          </a:p>
          <a:p>
            <a:r>
              <a:rPr kumimoji="1" lang="en-US" altLang="ja-JP" dirty="0" smtClean="0"/>
              <a:t>As a result, we find intrinsically polarized stars and 7 of them have infrared excess.</a:t>
            </a:r>
          </a:p>
          <a:p>
            <a:r>
              <a:rPr kumimoji="1" lang="en-US" altLang="ja-JP" dirty="0" smtClean="0"/>
              <a:t>They are good YSO candidates.</a:t>
            </a:r>
          </a:p>
          <a:p>
            <a:r>
              <a:rPr kumimoji="1" lang="en-US" altLang="ja-JP" dirty="0" smtClean="0"/>
              <a:t>ALMA</a:t>
            </a:r>
            <a:r>
              <a:rPr kumimoji="1" lang="ja-JP" altLang="en-US" baseline="0" dirty="0" smtClean="0"/>
              <a:t> </a:t>
            </a:r>
            <a:r>
              <a:rPr kumimoji="1" lang="en-US" altLang="ja-JP" baseline="0" dirty="0" smtClean="0"/>
              <a:t>observations find </a:t>
            </a:r>
            <a:r>
              <a:rPr kumimoji="1" lang="en-US" altLang="ja-JP" baseline="0" dirty="0" err="1" smtClean="0"/>
              <a:t>SiO</a:t>
            </a:r>
            <a:r>
              <a:rPr kumimoji="1" lang="en-US" altLang="ja-JP" baseline="0" dirty="0" smtClean="0"/>
              <a:t> clumps as YSO candidates, </a:t>
            </a:r>
          </a:p>
          <a:p>
            <a:r>
              <a:rPr kumimoji="1" lang="en-US" altLang="ja-JP" baseline="0" dirty="0" smtClean="0"/>
              <a:t>and one of them may be the counterpart of one of our YSO candidates.</a:t>
            </a:r>
          </a:p>
          <a:p>
            <a:r>
              <a:rPr kumimoji="1" lang="en-US" altLang="ja-JP" dirty="0" smtClean="0"/>
              <a:t>If they are genuine YSOs,</a:t>
            </a:r>
            <a:r>
              <a:rPr kumimoji="1" lang="en-US" altLang="ja-JP" baseline="0" dirty="0" smtClean="0"/>
              <a:t> they cannot be formed by </a:t>
            </a:r>
            <a:r>
              <a:rPr kumimoji="1" lang="en-US" altLang="ja-JP" baseline="0" dirty="0" err="1" smtClean="0"/>
              <a:t>infalling</a:t>
            </a:r>
            <a:r>
              <a:rPr kumimoji="1" lang="en-US" altLang="ja-JP" baseline="0" dirty="0" smtClean="0"/>
              <a:t> stellar cluster scenario, </a:t>
            </a:r>
          </a:p>
          <a:p>
            <a:r>
              <a:rPr kumimoji="1" lang="en-US" altLang="ja-JP" baseline="0" dirty="0" smtClean="0"/>
              <a:t>and we support in-situ star formation scenario.</a:t>
            </a:r>
          </a:p>
          <a:p>
            <a:r>
              <a:rPr kumimoji="1" lang="en-US" altLang="ja-JP" dirty="0" smtClean="0"/>
              <a:t>We carry out spectroscopic observations with Subaru/IRCS and it will advances our study.</a:t>
            </a:r>
          </a:p>
          <a:p>
            <a:r>
              <a:rPr kumimoji="1" lang="en-US" altLang="ja-JP" dirty="0" smtClean="0"/>
              <a:t>Thank you for your attention.</a:t>
            </a:r>
            <a:endParaRPr kumimoji="1" lang="ja-JP" altLang="en-US" dirty="0"/>
          </a:p>
        </p:txBody>
      </p:sp>
      <p:sp>
        <p:nvSpPr>
          <p:cNvPr id="4" name="スライド番号プレースホルダー 3"/>
          <p:cNvSpPr>
            <a:spLocks noGrp="1"/>
          </p:cNvSpPr>
          <p:nvPr>
            <p:ph type="sldNum" sz="quarter" idx="10"/>
          </p:nvPr>
        </p:nvSpPr>
        <p:spPr/>
        <p:txBody>
          <a:bodyPr/>
          <a:lstStyle/>
          <a:p>
            <a:fld id="{E3AD8F46-98C4-4BC8-8728-BA01906E88C6}" type="slidenum">
              <a:rPr kumimoji="1" lang="ja-JP" altLang="en-US" smtClean="0"/>
              <a:pPr/>
              <a:t>20</a:t>
            </a:fld>
            <a:endParaRPr kumimoji="1" lang="ja-JP" altLang="en-US" dirty="0"/>
          </a:p>
        </p:txBody>
      </p:sp>
    </p:spTree>
    <p:extLst>
      <p:ext uri="{BB962C8B-B14F-4D97-AF65-F5344CB8AC3E}">
        <p14:creationId xmlns:p14="http://schemas.microsoft.com/office/powerpoint/2010/main" val="2972542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DESs are distributed along mini spiral and show nearly featureless near-infrared spectra.</a:t>
            </a:r>
          </a:p>
          <a:p>
            <a:r>
              <a:rPr kumimoji="1" lang="en-US" altLang="ja-JP" dirty="0" smtClean="0"/>
              <a:t>Since they also show intrinsic polarization and infrared excess, they were often treated as YSO candidates.</a:t>
            </a:r>
          </a:p>
          <a:p>
            <a:r>
              <a:rPr kumimoji="1" lang="en-US" altLang="ja-JP" dirty="0" smtClean="0"/>
              <a:t>However, according to Tanner's study, some DESs are not YSOs but windy WR stars.</a:t>
            </a:r>
          </a:p>
          <a:p>
            <a:r>
              <a:rPr kumimoji="1" lang="en-US" altLang="ja-JP" dirty="0" smtClean="0"/>
              <a:t>They think DESs are massive stars experiencing rapid mass loss, plowing through the Northern Arm</a:t>
            </a:r>
          </a:p>
          <a:p>
            <a:r>
              <a:rPr kumimoji="1" lang="en-US" altLang="ja-JP" dirty="0" smtClean="0"/>
              <a:t>and generating a bow shock and interaction between the wind or the bow shock and mini spiral creates dust around massive stars.</a:t>
            </a:r>
          </a:p>
          <a:p>
            <a:r>
              <a:rPr kumimoji="1" lang="en-US" altLang="ja-JP" dirty="0" smtClean="0"/>
              <a:t>Surrounding dust causes both infrared excess and intrinsic polarization,</a:t>
            </a:r>
          </a:p>
          <a:p>
            <a:r>
              <a:rPr kumimoji="1" lang="en-US" altLang="ja-JP" dirty="0" smtClean="0"/>
              <a:t>because when massive star heats surrounding dust it leads to red color</a:t>
            </a:r>
          </a:p>
          <a:p>
            <a:r>
              <a:rPr kumimoji="1" lang="en-US" altLang="ja-JP" dirty="0" smtClean="0"/>
              <a:t>and when light from massive star is scattered at surrounding dust it leads to polarization.</a:t>
            </a:r>
          </a:p>
          <a:p>
            <a:r>
              <a:rPr kumimoji="1" lang="en-US" altLang="ja-JP" dirty="0" smtClean="0"/>
              <a:t>Then, we have to check how about our YSO candidates.</a:t>
            </a:r>
          </a:p>
          <a:p>
            <a:r>
              <a:rPr kumimoji="1" lang="en-US" altLang="ja-JP" dirty="0" smtClean="0"/>
              <a:t>Are they DESs, not YSOs?</a:t>
            </a:r>
            <a:endParaRPr kumimoji="1" lang="ja-JP" altLang="en-US" dirty="0"/>
          </a:p>
        </p:txBody>
      </p:sp>
      <p:sp>
        <p:nvSpPr>
          <p:cNvPr id="4" name="スライド番号プレースホルダー 3"/>
          <p:cNvSpPr>
            <a:spLocks noGrp="1"/>
          </p:cNvSpPr>
          <p:nvPr>
            <p:ph type="sldNum" sz="quarter" idx="10"/>
          </p:nvPr>
        </p:nvSpPr>
        <p:spPr/>
        <p:txBody>
          <a:bodyPr/>
          <a:lstStyle/>
          <a:p>
            <a:fld id="{E3AD8F46-98C4-4BC8-8728-BA01906E88C6}" type="slidenum">
              <a:rPr kumimoji="1" lang="ja-JP" altLang="en-US" smtClean="0"/>
              <a:pPr/>
              <a:t>22</a:t>
            </a:fld>
            <a:endParaRPr kumimoji="1" lang="ja-JP" altLang="en-US" dirty="0"/>
          </a:p>
        </p:txBody>
      </p:sp>
    </p:spTree>
    <p:extLst>
      <p:ext uri="{BB962C8B-B14F-4D97-AF65-F5344CB8AC3E}">
        <p14:creationId xmlns:p14="http://schemas.microsoft.com/office/powerpoint/2010/main" val="3286939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figure shows the spatial distribution of intrinsically polarized stars.</a:t>
            </a:r>
          </a:p>
          <a:p>
            <a:r>
              <a:rPr kumimoji="1" lang="en-US" altLang="ja-JP" dirty="0" smtClean="0"/>
              <a:t>Blue cross represents 2-sigma sources and red cross represents 3-sigma sources.</a:t>
            </a:r>
          </a:p>
          <a:p>
            <a:r>
              <a:rPr kumimoji="1" lang="en-US" altLang="ja-JP" dirty="0" smtClean="0"/>
              <a:t>Yellow circle represents that the sources show infrared excess and they are our YSO candidates.</a:t>
            </a:r>
          </a:p>
          <a:p>
            <a:r>
              <a:rPr kumimoji="1" lang="en-US" altLang="ja-JP" dirty="0" smtClean="0"/>
              <a:t>We superimpose 3 reported DESs and two of them are 3-sigma sources.</a:t>
            </a:r>
          </a:p>
          <a:p>
            <a:r>
              <a:rPr kumimoji="1" lang="en-US" altLang="ja-JP" dirty="0" smtClean="0"/>
              <a:t>Since we can only obtain 1st-night data of IRS 1W, we do not include IRS 1W in our results.</a:t>
            </a:r>
          </a:p>
          <a:p>
            <a:r>
              <a:rPr kumimoji="1" lang="en-US" altLang="ja-JP" dirty="0" smtClean="0"/>
              <a:t>But about only 1st-night data, IRS 1W is 3-sigma polarized.</a:t>
            </a:r>
          </a:p>
          <a:p>
            <a:r>
              <a:rPr kumimoji="1" lang="en-US" altLang="ja-JP" dirty="0" smtClean="0"/>
              <a:t>As a result, DESs are contamination of our YSO candidates.</a:t>
            </a:r>
          </a:p>
          <a:p>
            <a:r>
              <a:rPr kumimoji="1" lang="en-US" altLang="ja-JP" dirty="0" smtClean="0"/>
              <a:t>Next, we superimpose mini spiral roughly.</a:t>
            </a:r>
          </a:p>
          <a:p>
            <a:r>
              <a:rPr kumimoji="1" lang="en-US" altLang="ja-JP" dirty="0" smtClean="0"/>
              <a:t>You can see some YSO candidates exist within the mini spiral and they may be new DESs.</a:t>
            </a:r>
          </a:p>
          <a:p>
            <a:r>
              <a:rPr kumimoji="1" lang="en-US" altLang="ja-JP" dirty="0" smtClean="0"/>
              <a:t>But other YSO candidates exist far from the mini spiral.</a:t>
            </a:r>
          </a:p>
          <a:p>
            <a:r>
              <a:rPr kumimoji="1" lang="en-US" altLang="ja-JP" dirty="0" smtClean="0"/>
              <a:t>They are still YSO candidates.</a:t>
            </a:r>
          </a:p>
          <a:p>
            <a:r>
              <a:rPr kumimoji="1" lang="en-US" altLang="ja-JP" dirty="0" smtClean="0"/>
              <a:t>To discuss the detail of intrinsically polarized stars and identify YSO candidates as genuine YSOs,</a:t>
            </a:r>
          </a:p>
          <a:p>
            <a:r>
              <a:rPr kumimoji="1" lang="en-US" altLang="ja-JP" dirty="0" smtClean="0"/>
              <a:t>we need spectroscopy observations.</a:t>
            </a:r>
          </a:p>
          <a:p>
            <a:r>
              <a:rPr kumimoji="1" lang="en-US" altLang="ja-JP" dirty="0" smtClean="0"/>
              <a:t>We can obtain 1-night Subaru/IRCS observations in June, so I'm looking forward to it.</a:t>
            </a:r>
            <a:endParaRPr kumimoji="1" lang="ja-JP" altLang="en-US" dirty="0"/>
          </a:p>
        </p:txBody>
      </p:sp>
      <p:sp>
        <p:nvSpPr>
          <p:cNvPr id="4" name="スライド番号プレースホルダー 3"/>
          <p:cNvSpPr>
            <a:spLocks noGrp="1"/>
          </p:cNvSpPr>
          <p:nvPr>
            <p:ph type="sldNum" sz="quarter" idx="10"/>
          </p:nvPr>
        </p:nvSpPr>
        <p:spPr/>
        <p:txBody>
          <a:bodyPr/>
          <a:lstStyle/>
          <a:p>
            <a:fld id="{E3AD8F46-98C4-4BC8-8728-BA01906E88C6}" type="slidenum">
              <a:rPr kumimoji="1" lang="ja-JP" altLang="en-US" smtClean="0"/>
              <a:pPr/>
              <a:t>23</a:t>
            </a:fld>
            <a:endParaRPr kumimoji="1" lang="ja-JP" altLang="en-US" dirty="0"/>
          </a:p>
        </p:txBody>
      </p:sp>
    </p:spTree>
    <p:extLst>
      <p:ext uri="{BB962C8B-B14F-4D97-AF65-F5344CB8AC3E}">
        <p14:creationId xmlns:p14="http://schemas.microsoft.com/office/powerpoint/2010/main" val="2423293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1</a:t>
            </a:r>
            <a:r>
              <a:rPr kumimoji="1" lang="ja-JP" altLang="en-US" dirty="0" err="1" smtClean="0"/>
              <a:t>つの</a:t>
            </a:r>
            <a:r>
              <a:rPr kumimoji="1" lang="ja-JP" altLang="en-US" dirty="0" smtClean="0"/>
              <a:t>図は</a:t>
            </a:r>
            <a:r>
              <a:rPr kumimoji="1" lang="en-US" altLang="ja-JP" dirty="0" smtClean="0"/>
              <a:t>1.5pc</a:t>
            </a:r>
            <a:r>
              <a:rPr kumimoji="1" lang="ja-JP" altLang="en-US" dirty="0" smtClean="0"/>
              <a:t>四方。二次元（平面）シミュレーション。</a:t>
            </a:r>
            <a:endParaRPr kumimoji="1" lang="en-US" altLang="ja-JP" dirty="0" smtClean="0"/>
          </a:p>
          <a:p>
            <a:r>
              <a:rPr kumimoji="1" lang="ja-JP" altLang="en-US" dirty="0" smtClean="0"/>
              <a:t>密度スケール</a:t>
            </a:r>
            <a:r>
              <a:rPr kumimoji="1" lang="en-US" altLang="ja-JP" dirty="0" smtClean="0"/>
              <a:t>(g/cc)</a:t>
            </a:r>
            <a:r>
              <a:rPr kumimoji="1" lang="ja-JP" altLang="en-US" dirty="0" smtClean="0"/>
              <a:t>は、</a:t>
            </a:r>
            <a:r>
              <a:rPr kumimoji="1" lang="en-US" altLang="ja-JP" dirty="0" smtClean="0"/>
              <a:t>A:0.01-100</a:t>
            </a:r>
            <a:r>
              <a:rPr kumimoji="1" lang="ja-JP" altLang="en-US" dirty="0" err="1" smtClean="0"/>
              <a:t>、</a:t>
            </a:r>
            <a:r>
              <a:rPr kumimoji="1" lang="en-US" altLang="ja-JP" dirty="0" smtClean="0"/>
              <a:t>B:0.025-250</a:t>
            </a:r>
            <a:r>
              <a:rPr kumimoji="1" lang="ja-JP" altLang="en-US" dirty="0" err="1" smtClean="0"/>
              <a:t>、</a:t>
            </a:r>
            <a:r>
              <a:rPr kumimoji="1" lang="en-US" altLang="ja-JP" dirty="0" smtClean="0"/>
              <a:t>C,D:0.1-1000</a:t>
            </a:r>
          </a:p>
          <a:p>
            <a:r>
              <a:rPr kumimoji="1" lang="ja-JP" altLang="en-US" dirty="0" smtClean="0"/>
              <a:t>落ち込む前にできた星は外に散らばる。</a:t>
            </a:r>
            <a:endParaRPr kumimoji="1" lang="en-US" altLang="ja-JP" dirty="0" smtClean="0"/>
          </a:p>
          <a:p>
            <a:r>
              <a:rPr kumimoji="1" lang="ja-JP" altLang="en-US" dirty="0" smtClean="0"/>
              <a:t>星の数は</a:t>
            </a:r>
            <a:r>
              <a:rPr kumimoji="1" lang="en-US" altLang="ja-JP" dirty="0" smtClean="0"/>
              <a:t>498</a:t>
            </a:r>
            <a:r>
              <a:rPr kumimoji="1" lang="ja-JP" altLang="en-US" dirty="0" smtClean="0"/>
              <a:t>個。</a:t>
            </a:r>
            <a:endParaRPr kumimoji="1" lang="ja-JP" altLang="en-US" dirty="0"/>
          </a:p>
        </p:txBody>
      </p:sp>
      <p:sp>
        <p:nvSpPr>
          <p:cNvPr id="4" name="スライド番号プレースホルダ 3"/>
          <p:cNvSpPr>
            <a:spLocks noGrp="1"/>
          </p:cNvSpPr>
          <p:nvPr>
            <p:ph type="sldNum" sz="quarter" idx="10"/>
          </p:nvPr>
        </p:nvSpPr>
        <p:spPr/>
        <p:txBody>
          <a:bodyPr/>
          <a:lstStyle/>
          <a:p>
            <a:fld id="{1AD6FF21-7697-4F70-8171-C0251D1F43CA}" type="slidenum">
              <a:rPr kumimoji="1" lang="ja-JP" altLang="en-US" smtClean="0"/>
              <a:pPr/>
              <a:t>24</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SMBH</a:t>
            </a:r>
            <a:r>
              <a:rPr kumimoji="1" lang="ja-JP" altLang="en-US" dirty="0" smtClean="0"/>
              <a:t>の周りを</a:t>
            </a:r>
            <a:r>
              <a:rPr kumimoji="1" lang="en-US" altLang="ja-JP" dirty="0" err="1" smtClean="0"/>
              <a:t>Kepler</a:t>
            </a:r>
            <a:r>
              <a:rPr kumimoji="1" lang="ja-JP" altLang="en-US" dirty="0" smtClean="0"/>
              <a:t>運動している分子雲を考えたとき、現在観測されているような星のディスクを形成できるレベルのものなら、</a:t>
            </a:r>
            <a:endParaRPr kumimoji="1" lang="en-US" altLang="ja-JP" dirty="0" smtClean="0"/>
          </a:p>
          <a:p>
            <a:r>
              <a:rPr kumimoji="1" lang="en-US" altLang="ja-JP" dirty="0" smtClean="0"/>
              <a:t>0.5pc</a:t>
            </a:r>
            <a:r>
              <a:rPr kumimoji="1" lang="ja-JP" altLang="en-US" dirty="0" smtClean="0"/>
              <a:t>の位置にディスク構造を持つには、最初から</a:t>
            </a:r>
            <a:r>
              <a:rPr kumimoji="1" lang="en-US" altLang="ja-JP" dirty="0" smtClean="0"/>
              <a:t>0.5pc</a:t>
            </a:r>
            <a:r>
              <a:rPr kumimoji="1" lang="ja-JP" altLang="en-US" dirty="0" smtClean="0"/>
              <a:t>の位置にいなければ、</a:t>
            </a:r>
            <a:r>
              <a:rPr kumimoji="1" lang="en-US" altLang="ja-JP" dirty="0" smtClean="0"/>
              <a:t>SMBH</a:t>
            </a:r>
            <a:r>
              <a:rPr kumimoji="1" lang="ja-JP" altLang="en-US" dirty="0" smtClean="0"/>
              <a:t>と衝突を起こす。</a:t>
            </a:r>
            <a:endParaRPr kumimoji="1" lang="en-US" altLang="ja-JP" dirty="0" smtClean="0"/>
          </a:p>
          <a:p>
            <a:r>
              <a:rPr kumimoji="1" lang="en-US" altLang="ja-JP" dirty="0" smtClean="0"/>
              <a:t>SMBH</a:t>
            </a:r>
            <a:r>
              <a:rPr kumimoji="1" lang="ja-JP" altLang="en-US" dirty="0" smtClean="0"/>
              <a:t>の質量は</a:t>
            </a:r>
            <a:r>
              <a:rPr kumimoji="1" lang="en-US" altLang="ja-JP" dirty="0" smtClean="0"/>
              <a:t>3.5×10^6Msun</a:t>
            </a:r>
          </a:p>
          <a:p>
            <a:r>
              <a:rPr kumimoji="1" lang="ja-JP" altLang="en-US" dirty="0" smtClean="0"/>
              <a:t>密度のスケール（</a:t>
            </a:r>
            <a:r>
              <a:rPr kumimoji="1" lang="en-US" altLang="ja-JP" dirty="0" err="1" smtClean="0"/>
              <a:t>Msun</a:t>
            </a:r>
            <a:r>
              <a:rPr kumimoji="1" lang="en-US" altLang="ja-JP" dirty="0" smtClean="0"/>
              <a:t>/pc^3</a:t>
            </a:r>
            <a:r>
              <a:rPr kumimoji="1" lang="ja-JP" altLang="en-US" dirty="0" smtClean="0"/>
              <a:t>）は全て</a:t>
            </a:r>
            <a:r>
              <a:rPr kumimoji="1" lang="en-US" altLang="ja-JP" dirty="0" smtClean="0"/>
              <a:t>0-6</a:t>
            </a:r>
          </a:p>
        </p:txBody>
      </p:sp>
      <p:sp>
        <p:nvSpPr>
          <p:cNvPr id="4" name="スライド番号プレースホルダ 3"/>
          <p:cNvSpPr>
            <a:spLocks noGrp="1"/>
          </p:cNvSpPr>
          <p:nvPr>
            <p:ph type="sldNum" sz="quarter" idx="10"/>
          </p:nvPr>
        </p:nvSpPr>
        <p:spPr/>
        <p:txBody>
          <a:bodyPr/>
          <a:lstStyle/>
          <a:p>
            <a:fld id="{1AD6FF21-7697-4F70-8171-C0251D1F43CA}" type="slidenum">
              <a:rPr kumimoji="1" lang="ja-JP" altLang="en-US" smtClean="0"/>
              <a:pPr/>
              <a:t>25</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2</a:t>
            </a:r>
            <a:r>
              <a:rPr kumimoji="1" lang="ja-JP" altLang="en-US" dirty="0" err="1" smtClean="0"/>
              <a:t>つの</a:t>
            </a:r>
            <a:r>
              <a:rPr kumimoji="1" lang="ja-JP" altLang="en-US" dirty="0" smtClean="0"/>
              <a:t>分子雲は</a:t>
            </a:r>
            <a:r>
              <a:rPr kumimoji="1" lang="en-US" altLang="ja-JP" dirty="0" smtClean="0"/>
              <a:t>SMBH</a:t>
            </a:r>
            <a:r>
              <a:rPr kumimoji="1" lang="ja-JP" altLang="en-US" dirty="0" smtClean="0"/>
              <a:t>の周りを</a:t>
            </a:r>
            <a:r>
              <a:rPr kumimoji="1" lang="en-US" altLang="ja-JP" dirty="0" err="1" smtClean="0"/>
              <a:t>Kepler</a:t>
            </a:r>
            <a:r>
              <a:rPr kumimoji="1" lang="ja-JP" altLang="en-US" dirty="0" smtClean="0"/>
              <a:t>運動</a:t>
            </a:r>
            <a:endParaRPr kumimoji="1" lang="en-US" altLang="ja-JP" dirty="0" smtClean="0"/>
          </a:p>
          <a:p>
            <a:r>
              <a:rPr kumimoji="1" lang="en-US" altLang="ja-JP" dirty="0" smtClean="0"/>
              <a:t>SMBH</a:t>
            </a:r>
            <a:r>
              <a:rPr kumimoji="1" lang="ja-JP" altLang="en-US" dirty="0" smtClean="0"/>
              <a:t>の質量は</a:t>
            </a:r>
            <a:r>
              <a:rPr kumimoji="1" lang="en-US" altLang="ja-JP" dirty="0" smtClean="0"/>
              <a:t>3.5×10^6Msun</a:t>
            </a:r>
          </a:p>
          <a:p>
            <a:r>
              <a:rPr kumimoji="1" lang="ja-JP" altLang="en-US" dirty="0" smtClean="0"/>
              <a:t>時計回りディスクだけなら、</a:t>
            </a:r>
            <a:r>
              <a:rPr kumimoji="1" lang="en-US" altLang="ja-JP" dirty="0" smtClean="0"/>
              <a:t>1</a:t>
            </a:r>
            <a:r>
              <a:rPr kumimoji="1" lang="ja-JP" altLang="en-US" dirty="0" err="1" smtClean="0"/>
              <a:t>つの</a:t>
            </a:r>
            <a:r>
              <a:rPr kumimoji="1" lang="ja-JP" altLang="en-US" dirty="0" smtClean="0"/>
              <a:t>分子雲を考えるだけでいい。</a:t>
            </a:r>
            <a:endParaRPr kumimoji="1" lang="en-US" altLang="ja-JP" dirty="0" smtClean="0"/>
          </a:p>
          <a:p>
            <a:r>
              <a:rPr kumimoji="1" lang="ja-JP" altLang="en-US" dirty="0" smtClean="0"/>
              <a:t>反時計回りディスクを作ろうと思うと、</a:t>
            </a:r>
            <a:r>
              <a:rPr kumimoji="1" lang="en-US" altLang="ja-JP" dirty="0" smtClean="0"/>
              <a:t>2</a:t>
            </a:r>
            <a:r>
              <a:rPr kumimoji="1" lang="ja-JP" altLang="en-US" dirty="0" err="1" smtClean="0"/>
              <a:t>つの</a:t>
            </a:r>
            <a:r>
              <a:rPr kumimoji="1" lang="ja-JP" altLang="en-US" dirty="0" smtClean="0"/>
              <a:t>分子雲の衝突を考える必要がある。</a:t>
            </a:r>
            <a:endParaRPr kumimoji="1" lang="en-US" altLang="ja-JP" dirty="0" smtClean="0"/>
          </a:p>
          <a:p>
            <a:r>
              <a:rPr kumimoji="1" lang="ja-JP" altLang="en-US" dirty="0" smtClean="0"/>
              <a:t>同じ機構で</a:t>
            </a:r>
            <a:r>
              <a:rPr kumimoji="1" lang="en-US" altLang="ja-JP" dirty="0" smtClean="0"/>
              <a:t>CND</a:t>
            </a:r>
            <a:r>
              <a:rPr kumimoji="1" lang="ja-JP" altLang="en-US" dirty="0" smtClean="0"/>
              <a:t>も作れる？</a:t>
            </a:r>
            <a:endParaRPr kumimoji="1" lang="en-US" altLang="ja-JP" dirty="0" smtClean="0"/>
          </a:p>
          <a:p>
            <a:r>
              <a:rPr kumimoji="1" lang="ja-JP" altLang="en-US" dirty="0" smtClean="0"/>
              <a:t>観測に見合うディスクは小さな衝突パラメータで。</a:t>
            </a:r>
            <a:endParaRPr kumimoji="1" lang="ja-JP" altLang="en-US" dirty="0"/>
          </a:p>
        </p:txBody>
      </p:sp>
      <p:sp>
        <p:nvSpPr>
          <p:cNvPr id="4" name="スライド番号プレースホルダ 3"/>
          <p:cNvSpPr>
            <a:spLocks noGrp="1"/>
          </p:cNvSpPr>
          <p:nvPr>
            <p:ph type="sldNum" sz="quarter" idx="10"/>
          </p:nvPr>
        </p:nvSpPr>
        <p:spPr/>
        <p:txBody>
          <a:bodyPr/>
          <a:lstStyle/>
          <a:p>
            <a:fld id="{1AD6FF21-7697-4F70-8171-C0251D1F43CA}" type="slidenum">
              <a:rPr kumimoji="1" lang="ja-JP" altLang="en-US" smtClean="0"/>
              <a:pPr/>
              <a:t>26</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元々の星団を構成していた星の数は</a:t>
            </a:r>
            <a:r>
              <a:rPr kumimoji="1" lang="en-US" altLang="ja-JP" dirty="0" smtClean="0"/>
              <a:t>65536</a:t>
            </a:r>
            <a:r>
              <a:rPr kumimoji="1" lang="ja-JP" altLang="en-US" dirty="0" smtClean="0"/>
              <a:t>個。</a:t>
            </a:r>
            <a:endParaRPr kumimoji="1" lang="en-US" altLang="ja-JP" dirty="0" smtClean="0"/>
          </a:p>
          <a:p>
            <a:r>
              <a:rPr kumimoji="1" lang="ja-JP" altLang="en-US" dirty="0" smtClean="0"/>
              <a:t>この絵の銀河は</a:t>
            </a:r>
            <a:r>
              <a:rPr kumimoji="1" lang="en-US" altLang="ja-JP" dirty="0" smtClean="0"/>
              <a:t>SMBH</a:t>
            </a:r>
            <a:r>
              <a:rPr kumimoji="1" lang="ja-JP" altLang="en-US" dirty="0" smtClean="0"/>
              <a:t>ではなく、</a:t>
            </a:r>
            <a:r>
              <a:rPr kumimoji="1" lang="en-US" altLang="ja-JP" dirty="0" smtClean="0"/>
              <a:t>0.66pc</a:t>
            </a:r>
            <a:r>
              <a:rPr kumimoji="1" lang="ja-JP" altLang="en-US" dirty="0" smtClean="0"/>
              <a:t>のコアを持つ。</a:t>
            </a:r>
            <a:endParaRPr kumimoji="1" lang="en-US" altLang="ja-JP" dirty="0" smtClean="0"/>
          </a:p>
        </p:txBody>
      </p:sp>
      <p:sp>
        <p:nvSpPr>
          <p:cNvPr id="4" name="スライド番号プレースホルダ 3"/>
          <p:cNvSpPr>
            <a:spLocks noGrp="1"/>
          </p:cNvSpPr>
          <p:nvPr>
            <p:ph type="sldNum" sz="quarter" idx="10"/>
          </p:nvPr>
        </p:nvSpPr>
        <p:spPr/>
        <p:txBody>
          <a:bodyPr/>
          <a:lstStyle/>
          <a:p>
            <a:fld id="{1AD6FF21-7697-4F70-8171-C0251D1F43CA}" type="slidenum">
              <a:rPr kumimoji="1" lang="ja-JP" altLang="en-US" smtClean="0"/>
              <a:pPr/>
              <a:t>27</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The Galactic Center is the most nearest galactic nucleus</a:t>
            </a:r>
            <a:r>
              <a:rPr kumimoji="1" lang="ja-JP" altLang="en-US" baseline="0" dirty="0" smtClean="0"/>
              <a:t> </a:t>
            </a:r>
            <a:r>
              <a:rPr kumimoji="1" lang="en-US" altLang="ja-JP" baseline="0" dirty="0" smtClean="0"/>
              <a:t>in the universe.</a:t>
            </a:r>
          </a:p>
          <a:p>
            <a:r>
              <a:rPr kumimoji="1" lang="en-US" altLang="ja-JP" baseline="0" dirty="0" smtClean="0"/>
              <a:t>Thanks to the proxy, people have carried out many kinds of observations and studies for the GC. </a:t>
            </a:r>
            <a:endParaRPr kumimoji="1" lang="en-US" altLang="ja-JP" dirty="0" smtClean="0"/>
          </a:p>
          <a:p>
            <a:r>
              <a:rPr kumimoji="1" lang="en-US" altLang="ja-JP" dirty="0" smtClean="0"/>
              <a:t>As you know, there is a supermassive black hole, called </a:t>
            </a:r>
            <a:r>
              <a:rPr kumimoji="1" lang="en-US" altLang="ja-JP" dirty="0" err="1" smtClean="0"/>
              <a:t>Sgr</a:t>
            </a:r>
            <a:r>
              <a:rPr kumimoji="1" lang="en-US" altLang="ja-JP" dirty="0" smtClean="0"/>
              <a:t> A* in the GC.</a:t>
            </a:r>
          </a:p>
          <a:p>
            <a:r>
              <a:rPr kumimoji="1" lang="en-US" altLang="ja-JP" dirty="0" smtClean="0"/>
              <a:t>This is revealed</a:t>
            </a:r>
            <a:r>
              <a:rPr kumimoji="1" lang="en-US" altLang="ja-JP" baseline="0" dirty="0" smtClean="0"/>
              <a:t> by </a:t>
            </a:r>
            <a:r>
              <a:rPr kumimoji="1" lang="en-US" altLang="ja-JP" baseline="0" dirty="0" err="1" smtClean="0"/>
              <a:t>astrometric</a:t>
            </a:r>
            <a:r>
              <a:rPr kumimoji="1" lang="en-US" altLang="ja-JP" baseline="0" dirty="0" smtClean="0"/>
              <a:t> observations for the star called S2.</a:t>
            </a:r>
          </a:p>
          <a:p>
            <a:r>
              <a:rPr kumimoji="1" lang="en-US" altLang="ja-JP" baseline="0" dirty="0" smtClean="0"/>
              <a:t>This orbit provides the accurate position and mass of the SMBH.</a:t>
            </a:r>
            <a:endParaRPr kumimoji="1" lang="en-US" altLang="ja-JP" dirty="0" smtClean="0"/>
          </a:p>
          <a:p>
            <a:r>
              <a:rPr kumimoji="1" lang="en-US" altLang="ja-JP" dirty="0" smtClean="0"/>
              <a:t>This picture is obtained with radio observations using VLA.</a:t>
            </a:r>
          </a:p>
          <a:p>
            <a:r>
              <a:rPr kumimoji="1" lang="en-US" altLang="ja-JP" dirty="0" smtClean="0"/>
              <a:t>This compact bright objects is </a:t>
            </a:r>
            <a:r>
              <a:rPr kumimoji="1" lang="en-US" altLang="ja-JP" dirty="0" err="1" smtClean="0"/>
              <a:t>Sgr</a:t>
            </a:r>
            <a:r>
              <a:rPr kumimoji="1" lang="en-US" altLang="ja-JP" dirty="0" smtClean="0"/>
              <a:t> A*.</a:t>
            </a:r>
          </a:p>
          <a:p>
            <a:r>
              <a:rPr kumimoji="1" lang="en-US" altLang="ja-JP" dirty="0" smtClean="0"/>
              <a:t>You can also see three gas streams, called the mini spiral.</a:t>
            </a:r>
          </a:p>
          <a:p>
            <a:r>
              <a:rPr kumimoji="1" lang="en-US" altLang="ja-JP" dirty="0" smtClean="0"/>
              <a:t>Some people believe that in this picture, we see the</a:t>
            </a:r>
            <a:r>
              <a:rPr kumimoji="1" lang="en-US" altLang="ja-JP" baseline="0" dirty="0" smtClean="0"/>
              <a:t> tracks of mass transport to the supermassive black hole.</a:t>
            </a:r>
            <a:endParaRPr kumimoji="1" lang="en-US" altLang="ja-JP" dirty="0" smtClean="0"/>
          </a:p>
          <a:p>
            <a:r>
              <a:rPr kumimoji="1" lang="en-US" altLang="ja-JP" dirty="0" smtClean="0"/>
              <a:t>Recently, thanks to high-resolution near-infrared observations with Adaptive Optics,</a:t>
            </a:r>
          </a:p>
          <a:p>
            <a:r>
              <a:rPr kumimoji="1" lang="en-US" altLang="ja-JP" dirty="0" smtClean="0"/>
              <a:t>We know there are more than 100 young massive stars in the GC.</a:t>
            </a:r>
          </a:p>
          <a:p>
            <a:r>
              <a:rPr kumimoji="1" lang="en-US" altLang="ja-JP" dirty="0" smtClean="0"/>
              <a:t>This picture is one example of such discoveries.</a:t>
            </a:r>
            <a:endParaRPr kumimoji="1" lang="ja-JP" altLang="en-US" dirty="0"/>
          </a:p>
        </p:txBody>
      </p:sp>
      <p:sp>
        <p:nvSpPr>
          <p:cNvPr id="4" name="スライド番号プレースホルダー 3"/>
          <p:cNvSpPr>
            <a:spLocks noGrp="1"/>
          </p:cNvSpPr>
          <p:nvPr>
            <p:ph type="sldNum" sz="quarter" idx="10"/>
          </p:nvPr>
        </p:nvSpPr>
        <p:spPr/>
        <p:txBody>
          <a:bodyPr/>
          <a:lstStyle/>
          <a:p>
            <a:fld id="{E3AD8F46-98C4-4BC8-8728-BA01906E88C6}" type="slidenum">
              <a:rPr kumimoji="1" lang="ja-JP" altLang="en-US" smtClean="0"/>
              <a:pPr/>
              <a:t>3</a:t>
            </a:fld>
            <a:endParaRPr kumimoji="1" lang="ja-JP" altLang="en-US"/>
          </a:p>
        </p:txBody>
      </p:sp>
    </p:spTree>
    <p:extLst>
      <p:ext uri="{BB962C8B-B14F-4D97-AF65-F5344CB8AC3E}">
        <p14:creationId xmlns:p14="http://schemas.microsoft.com/office/powerpoint/2010/main" val="2499523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When we know new objects, we want to know their origin.</a:t>
            </a:r>
          </a:p>
          <a:p>
            <a:r>
              <a:rPr kumimoji="1" lang="en-US" altLang="ja-JP" dirty="0" smtClean="0"/>
              <a:t>Past studies showed that the age of young massive stars in the GC is about 3 </a:t>
            </a:r>
            <a:r>
              <a:rPr kumimoji="1" lang="en-US" altLang="ja-JP" dirty="0" err="1" smtClean="0"/>
              <a:t>Myrs</a:t>
            </a:r>
            <a:r>
              <a:rPr kumimoji="1" lang="en-US" altLang="ja-JP" dirty="0" smtClean="0"/>
              <a:t>.</a:t>
            </a:r>
          </a:p>
          <a:p>
            <a:r>
              <a:rPr kumimoji="1" lang="en-US" altLang="ja-JP" dirty="0" smtClean="0"/>
              <a:t>Thinking simply, this means that star formation occurred in the GC about 3 </a:t>
            </a:r>
            <a:r>
              <a:rPr kumimoji="1" lang="en-US" altLang="ja-JP" dirty="0" err="1" smtClean="0"/>
              <a:t>Myrs</a:t>
            </a:r>
            <a:r>
              <a:rPr kumimoji="1" lang="en-US" altLang="ja-JP" dirty="0" smtClean="0"/>
              <a:t> ago.</a:t>
            </a:r>
          </a:p>
          <a:p>
            <a:r>
              <a:rPr kumimoji="1" lang="en-US" altLang="ja-JP" dirty="0" smtClean="0"/>
              <a:t>However, the situation is not so simple.</a:t>
            </a:r>
          </a:p>
          <a:p>
            <a:r>
              <a:rPr kumimoji="1" lang="en-US" altLang="ja-JP" dirty="0" smtClean="0"/>
              <a:t>In the GC, strong tidal forces from </a:t>
            </a:r>
            <a:r>
              <a:rPr kumimoji="1" lang="en-US" altLang="ja-JP" dirty="0" err="1" smtClean="0"/>
              <a:t>Sgr</a:t>
            </a:r>
            <a:r>
              <a:rPr kumimoji="1" lang="en-US" altLang="ja-JP" dirty="0" smtClean="0"/>
              <a:t> A* shear molecular clouds,</a:t>
            </a:r>
          </a:p>
          <a:p>
            <a:r>
              <a:rPr kumimoji="1" lang="en-US" altLang="ja-JP" dirty="0" smtClean="0"/>
              <a:t>and it makes difficult for stars to be formed by "normal" gravitational collapse.</a:t>
            </a:r>
          </a:p>
          <a:p>
            <a:r>
              <a:rPr kumimoji="1" lang="en-US" altLang="ja-JP" dirty="0" smtClean="0"/>
              <a:t>According to the study of Morris 1993, 10^9 per cubic centimeter is needed to form stars at 10 </a:t>
            </a:r>
            <a:r>
              <a:rPr kumimoji="1" lang="en-US" altLang="ja-JP" dirty="0" err="1" smtClean="0"/>
              <a:t>arcseconds</a:t>
            </a:r>
            <a:r>
              <a:rPr kumimoji="1" lang="en-US" altLang="ja-JP" dirty="0" smtClean="0"/>
              <a:t> from </a:t>
            </a:r>
            <a:r>
              <a:rPr kumimoji="1" lang="en-US" altLang="ja-JP" dirty="0" err="1" smtClean="0"/>
              <a:t>Sgr</a:t>
            </a:r>
            <a:r>
              <a:rPr kumimoji="1" lang="en-US" altLang="ja-JP" dirty="0" smtClean="0"/>
              <a:t> A*.</a:t>
            </a:r>
          </a:p>
          <a:p>
            <a:r>
              <a:rPr kumimoji="1" lang="en-US" altLang="ja-JP" dirty="0" smtClean="0"/>
              <a:t>This value is much greater than that of molecular cloud core.</a:t>
            </a:r>
          </a:p>
          <a:p>
            <a:r>
              <a:rPr kumimoji="1" lang="en-US" altLang="ja-JP" dirty="0" smtClean="0"/>
              <a:t>"What is the origin of young stars in the GC?"</a:t>
            </a:r>
          </a:p>
          <a:p>
            <a:r>
              <a:rPr kumimoji="1" lang="en-US" altLang="ja-JP" dirty="0" smtClean="0"/>
              <a:t>This is a controversial issue.</a:t>
            </a:r>
          </a:p>
          <a:p>
            <a:r>
              <a:rPr kumimoji="1" lang="en-US" altLang="ja-JP" dirty="0" smtClean="0"/>
              <a:t>Various scenarios have been constructed for this issue and now two of them are predominant.</a:t>
            </a:r>
          </a:p>
          <a:p>
            <a:r>
              <a:rPr kumimoji="1" lang="en-US" altLang="ja-JP" dirty="0" smtClean="0"/>
              <a:t>I show you them briefly in the next slide.</a:t>
            </a:r>
            <a:endParaRPr kumimoji="1" lang="ja-JP" altLang="en-US" dirty="0"/>
          </a:p>
        </p:txBody>
      </p:sp>
      <p:sp>
        <p:nvSpPr>
          <p:cNvPr id="4" name="スライド番号プレースホルダー 3"/>
          <p:cNvSpPr>
            <a:spLocks noGrp="1"/>
          </p:cNvSpPr>
          <p:nvPr>
            <p:ph type="sldNum" sz="quarter" idx="10"/>
          </p:nvPr>
        </p:nvSpPr>
        <p:spPr/>
        <p:txBody>
          <a:bodyPr/>
          <a:lstStyle/>
          <a:p>
            <a:fld id="{E3AD8F46-98C4-4BC8-8728-BA01906E88C6}" type="slidenum">
              <a:rPr kumimoji="1" lang="ja-JP" altLang="en-US" smtClean="0"/>
              <a:pPr/>
              <a:t>4</a:t>
            </a:fld>
            <a:endParaRPr kumimoji="1" lang="ja-JP" altLang="en-US" dirty="0"/>
          </a:p>
        </p:txBody>
      </p:sp>
    </p:spTree>
    <p:extLst>
      <p:ext uri="{BB962C8B-B14F-4D97-AF65-F5344CB8AC3E}">
        <p14:creationId xmlns:p14="http://schemas.microsoft.com/office/powerpoint/2010/main" val="3218309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first scenario is called "in situ star formation" scenario.</a:t>
            </a:r>
          </a:p>
          <a:p>
            <a:r>
              <a:rPr kumimoji="1" lang="en-US" altLang="ja-JP" dirty="0" smtClean="0"/>
              <a:t>In this scenario, molecular clouds collide far from </a:t>
            </a:r>
            <a:r>
              <a:rPr kumimoji="1" lang="en-US" altLang="ja-JP" dirty="0" err="1" smtClean="0"/>
              <a:t>Sgr</a:t>
            </a:r>
            <a:r>
              <a:rPr kumimoji="1" lang="en-US" altLang="ja-JP" dirty="0" smtClean="0"/>
              <a:t> A* and lose their angular momentum.</a:t>
            </a:r>
          </a:p>
          <a:p>
            <a:r>
              <a:rPr kumimoji="1" lang="en-US" altLang="ja-JP" dirty="0" smtClean="0"/>
              <a:t>And then, molecular clouds accrete to </a:t>
            </a:r>
            <a:r>
              <a:rPr kumimoji="1" lang="en-US" altLang="ja-JP" dirty="0" err="1" smtClean="0"/>
              <a:t>Sgr</a:t>
            </a:r>
            <a:r>
              <a:rPr kumimoji="1" lang="en-US" altLang="ja-JP" dirty="0" smtClean="0"/>
              <a:t> A* and make a high-density gaseous disk.</a:t>
            </a:r>
          </a:p>
          <a:p>
            <a:r>
              <a:rPr kumimoji="1" lang="en-US" altLang="ja-JP" dirty="0" smtClean="0"/>
              <a:t>Finally, in this gaseous disk, star formation occurs due to gravitational instability.</a:t>
            </a:r>
          </a:p>
          <a:p>
            <a:r>
              <a:rPr kumimoji="1" lang="en-US" altLang="ja-JP" dirty="0" smtClean="0"/>
              <a:t>The second scenario is called "</a:t>
            </a:r>
            <a:r>
              <a:rPr kumimoji="1" lang="en-US" altLang="ja-JP" dirty="0" err="1" smtClean="0"/>
              <a:t>infalling</a:t>
            </a:r>
            <a:r>
              <a:rPr kumimoji="1" lang="en-US" altLang="ja-JP" dirty="0" smtClean="0"/>
              <a:t> stellar cluster" scenario.</a:t>
            </a:r>
          </a:p>
          <a:p>
            <a:r>
              <a:rPr kumimoji="1" lang="en-US" altLang="ja-JP" dirty="0" smtClean="0"/>
              <a:t>This scenario escapes the problem of strong tidal forces from </a:t>
            </a:r>
            <a:r>
              <a:rPr kumimoji="1" lang="en-US" altLang="ja-JP" dirty="0" err="1" smtClean="0"/>
              <a:t>Sgr</a:t>
            </a:r>
            <a:r>
              <a:rPr kumimoji="1" lang="en-US" altLang="ja-JP" dirty="0" smtClean="0"/>
              <a:t> A*.</a:t>
            </a:r>
          </a:p>
          <a:p>
            <a:r>
              <a:rPr kumimoji="1" lang="en-US" altLang="ja-JP" dirty="0" smtClean="0"/>
              <a:t>In this scenario, stars are not formed in the GC, but formed about 30 pc away from the GC as a stellar cluster.</a:t>
            </a:r>
          </a:p>
          <a:p>
            <a:r>
              <a:rPr kumimoji="1" lang="en-US" altLang="ja-JP" dirty="0" smtClean="0"/>
              <a:t>The stellar cluster falls into the GC by dynamical friction and breaks up on its way.</a:t>
            </a:r>
          </a:p>
          <a:p>
            <a:r>
              <a:rPr kumimoji="1" lang="en-US" altLang="ja-JP" dirty="0" smtClean="0"/>
              <a:t>and</a:t>
            </a:r>
            <a:r>
              <a:rPr kumimoji="1" lang="en-US" altLang="ja-JP" baseline="0" dirty="0" smtClean="0"/>
              <a:t> stars move to the position we observe now.</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3AD8F46-98C4-4BC8-8728-BA01906E88C6}" type="slidenum">
              <a:rPr kumimoji="1" lang="ja-JP" altLang="en-US" smtClean="0"/>
              <a:pPr/>
              <a:t>5</a:t>
            </a:fld>
            <a:endParaRPr kumimoji="1" lang="ja-JP" altLang="en-US" dirty="0"/>
          </a:p>
        </p:txBody>
      </p:sp>
    </p:spTree>
    <p:extLst>
      <p:ext uri="{BB962C8B-B14F-4D97-AF65-F5344CB8AC3E}">
        <p14:creationId xmlns:p14="http://schemas.microsoft.com/office/powerpoint/2010/main" val="1814970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However, "</a:t>
            </a:r>
            <a:r>
              <a:rPr kumimoji="1" lang="en-US" altLang="ja-JP" dirty="0" err="1" smtClean="0"/>
              <a:t>Infalling</a:t>
            </a:r>
            <a:r>
              <a:rPr kumimoji="1" lang="en-US" altLang="ja-JP" dirty="0" smtClean="0"/>
              <a:t> stellar cluster" scenario has a critical problem,</a:t>
            </a:r>
          </a:p>
          <a:p>
            <a:r>
              <a:rPr kumimoji="1" lang="en-US" altLang="ja-JP" dirty="0" smtClean="0"/>
              <a:t>which a stellar cluster have to fall into the GC within the age of young stars we</a:t>
            </a:r>
            <a:r>
              <a:rPr kumimoji="1" lang="en-US" altLang="ja-JP" baseline="0" dirty="0" smtClean="0"/>
              <a:t> observe</a:t>
            </a:r>
            <a:r>
              <a:rPr kumimoji="1" lang="en-US" altLang="ja-JP" dirty="0" smtClean="0"/>
              <a:t>.</a:t>
            </a:r>
          </a:p>
          <a:p>
            <a:r>
              <a:rPr kumimoji="1" lang="en-US" altLang="ja-JP" dirty="0" smtClean="0"/>
              <a:t>The </a:t>
            </a:r>
            <a:r>
              <a:rPr kumimoji="1" lang="en-US" altLang="ja-JP" dirty="0" err="1" smtClean="0"/>
              <a:t>infall</a:t>
            </a:r>
            <a:r>
              <a:rPr kumimoji="1" lang="en-US" altLang="ja-JP" dirty="0" smtClean="0"/>
              <a:t> time is shorter when the stellar cluster is heavier and the initial position of the stellar cluster is nearer from </a:t>
            </a:r>
            <a:r>
              <a:rPr kumimoji="1" lang="en-US" altLang="ja-JP" dirty="0" err="1" smtClean="0"/>
              <a:t>Sgr</a:t>
            </a:r>
            <a:r>
              <a:rPr kumimoji="1" lang="en-US" altLang="ja-JP" dirty="0" smtClean="0"/>
              <a:t> A*.</a:t>
            </a:r>
          </a:p>
          <a:p>
            <a:r>
              <a:rPr kumimoji="1" lang="en-US" altLang="ja-JP" dirty="0" smtClean="0"/>
              <a:t>According to some studies, if we set the </a:t>
            </a:r>
            <a:r>
              <a:rPr kumimoji="1" lang="en-US" altLang="ja-JP" dirty="0" err="1" smtClean="0"/>
              <a:t>infall</a:t>
            </a:r>
            <a:r>
              <a:rPr kumimoji="1" lang="en-US" altLang="ja-JP" dirty="0" smtClean="0"/>
              <a:t> timescale is 3Myrs and initial position of the stellar cluster is 30 pc away from </a:t>
            </a:r>
            <a:r>
              <a:rPr kumimoji="1" lang="en-US" altLang="ja-JP" dirty="0" err="1" smtClean="0"/>
              <a:t>Sgr</a:t>
            </a:r>
            <a:r>
              <a:rPr kumimoji="1" lang="en-US" altLang="ja-JP" dirty="0" smtClean="0"/>
              <a:t> A*, </a:t>
            </a:r>
          </a:p>
          <a:p>
            <a:r>
              <a:rPr kumimoji="1" lang="en-US" altLang="ja-JP" dirty="0" smtClean="0"/>
              <a:t>10^6 solar mass is needed for the stellar cluster. </a:t>
            </a:r>
          </a:p>
          <a:p>
            <a:r>
              <a:rPr kumimoji="1" lang="en-US" altLang="ja-JP" dirty="0" smtClean="0"/>
              <a:t>This value is comparable to the mass of the largest globular cluster.</a:t>
            </a:r>
          </a:p>
          <a:p>
            <a:r>
              <a:rPr kumimoji="1" lang="en-US" altLang="ja-JP" dirty="0" smtClean="0"/>
              <a:t>This is the disadvantage of "</a:t>
            </a:r>
            <a:r>
              <a:rPr kumimoji="1" lang="en-US" altLang="ja-JP" dirty="0" err="1" smtClean="0"/>
              <a:t>infalling</a:t>
            </a:r>
            <a:r>
              <a:rPr kumimoji="1" lang="en-US" altLang="ja-JP" dirty="0" smtClean="0"/>
              <a:t> stellar cluster" scenario</a:t>
            </a:r>
            <a:r>
              <a:rPr kumimoji="1" lang="en-US" altLang="ja-JP" baseline="0" dirty="0" smtClean="0"/>
              <a:t>, and motivates our study.</a:t>
            </a:r>
            <a:endParaRPr kumimoji="1" lang="en-US" altLang="ja-JP" dirty="0" smtClean="0"/>
          </a:p>
          <a:p>
            <a:r>
              <a:rPr kumimoji="1" lang="en-US" altLang="ja-JP" dirty="0" smtClean="0"/>
              <a:t>The existence of younger objects, whose age is less than 1 </a:t>
            </a:r>
            <a:r>
              <a:rPr kumimoji="1" lang="en-US" altLang="ja-JP" dirty="0" err="1" smtClean="0"/>
              <a:t>Myrs</a:t>
            </a:r>
            <a:r>
              <a:rPr kumimoji="1" lang="en-US" altLang="ja-JP" dirty="0" smtClean="0"/>
              <a:t>, can reject "</a:t>
            </a:r>
            <a:r>
              <a:rPr kumimoji="1" lang="en-US" altLang="ja-JP" dirty="0" err="1" smtClean="0"/>
              <a:t>infalling</a:t>
            </a:r>
            <a:r>
              <a:rPr kumimoji="1" lang="en-US" altLang="ja-JP" dirty="0" smtClean="0"/>
              <a:t> stellar cluster" scenario.</a:t>
            </a:r>
          </a:p>
          <a:p>
            <a:r>
              <a:rPr kumimoji="1" lang="en-US" altLang="ja-JP" dirty="0" smtClean="0"/>
              <a:t>As younger objects, we consider intermediate-mass YSOs with </a:t>
            </a:r>
            <a:r>
              <a:rPr kumimoji="1" lang="en-US" altLang="ja-JP" dirty="0" err="1" smtClean="0"/>
              <a:t>circumstellar</a:t>
            </a:r>
            <a:r>
              <a:rPr kumimoji="1" lang="en-US" altLang="ja-JP" dirty="0" smtClean="0"/>
              <a:t> disk, called </a:t>
            </a:r>
            <a:r>
              <a:rPr kumimoji="1" lang="en-US" altLang="ja-JP" dirty="0" err="1" smtClean="0"/>
              <a:t>Herbig</a:t>
            </a:r>
            <a:r>
              <a:rPr kumimoji="1" lang="en-US" altLang="ja-JP" dirty="0" smtClean="0"/>
              <a:t> </a:t>
            </a:r>
            <a:r>
              <a:rPr kumimoji="1" lang="en-US" altLang="ja-JP" dirty="0" err="1" smtClean="0"/>
              <a:t>Ae</a:t>
            </a:r>
            <a:r>
              <a:rPr kumimoji="1" lang="en-US" altLang="ja-JP" dirty="0" smtClean="0"/>
              <a:t>/Be stars.</a:t>
            </a:r>
          </a:p>
          <a:p>
            <a:r>
              <a:rPr kumimoji="1" lang="en-US" altLang="ja-JP" dirty="0" smtClean="0"/>
              <a:t>According to some observations, the lifetime of disk of </a:t>
            </a:r>
            <a:r>
              <a:rPr kumimoji="1" lang="en-US" altLang="ja-JP" dirty="0" err="1" smtClean="0"/>
              <a:t>Herbig</a:t>
            </a:r>
            <a:r>
              <a:rPr kumimoji="1" lang="en-US" altLang="ja-JP" dirty="0" smtClean="0"/>
              <a:t> </a:t>
            </a:r>
            <a:r>
              <a:rPr kumimoji="1" lang="en-US" altLang="ja-JP" dirty="0" err="1" smtClean="0"/>
              <a:t>Ae</a:t>
            </a:r>
            <a:r>
              <a:rPr kumimoji="1" lang="en-US" altLang="ja-JP" dirty="0" smtClean="0"/>
              <a:t>/Be stars is less than 1 </a:t>
            </a:r>
            <a:r>
              <a:rPr kumimoji="1" lang="en-US" altLang="ja-JP" dirty="0" err="1" smtClean="0"/>
              <a:t>Myrs</a:t>
            </a:r>
            <a:r>
              <a:rPr kumimoji="1" lang="en-US" altLang="ja-JP" dirty="0" smtClean="0"/>
              <a:t>.</a:t>
            </a:r>
          </a:p>
          <a:p>
            <a:r>
              <a:rPr kumimoji="1" lang="en-US" altLang="ja-JP" dirty="0" smtClean="0"/>
              <a:t>To search this kind of objects, we carried out near-infrared </a:t>
            </a:r>
            <a:r>
              <a:rPr kumimoji="1" lang="en-US" altLang="ja-JP" dirty="0" err="1" smtClean="0"/>
              <a:t>polarimetric</a:t>
            </a:r>
            <a:r>
              <a:rPr kumimoji="1" lang="en-US" altLang="ja-JP" dirty="0" smtClean="0"/>
              <a:t> observations.</a:t>
            </a:r>
          </a:p>
          <a:p>
            <a:r>
              <a:rPr kumimoji="1" lang="en-US" altLang="ja-JP" dirty="0" smtClean="0"/>
              <a:t>In the next slide, I show you how we can find </a:t>
            </a:r>
            <a:r>
              <a:rPr kumimoji="1" lang="en-US" altLang="ja-JP" dirty="0" err="1" smtClean="0"/>
              <a:t>Herbig</a:t>
            </a:r>
            <a:r>
              <a:rPr kumimoji="1" lang="en-US" altLang="ja-JP" dirty="0" smtClean="0"/>
              <a:t> </a:t>
            </a:r>
            <a:r>
              <a:rPr kumimoji="1" lang="en-US" altLang="ja-JP" dirty="0" err="1" smtClean="0"/>
              <a:t>Ae</a:t>
            </a:r>
            <a:r>
              <a:rPr kumimoji="1" lang="en-US" altLang="ja-JP" dirty="0" smtClean="0"/>
              <a:t>/Be stars with </a:t>
            </a:r>
            <a:r>
              <a:rPr kumimoji="1" lang="en-US" altLang="ja-JP" dirty="0" err="1" smtClean="0"/>
              <a:t>polarimetric</a:t>
            </a:r>
            <a:r>
              <a:rPr kumimoji="1" lang="en-US" altLang="ja-JP" dirty="0" smtClean="0"/>
              <a:t> observations, briefly.</a:t>
            </a:r>
            <a:endParaRPr kumimoji="1" lang="ja-JP" altLang="en-US" dirty="0"/>
          </a:p>
        </p:txBody>
      </p:sp>
      <p:sp>
        <p:nvSpPr>
          <p:cNvPr id="4" name="スライド番号プレースホルダー 3"/>
          <p:cNvSpPr>
            <a:spLocks noGrp="1"/>
          </p:cNvSpPr>
          <p:nvPr>
            <p:ph type="sldNum" sz="quarter" idx="10"/>
          </p:nvPr>
        </p:nvSpPr>
        <p:spPr/>
        <p:txBody>
          <a:bodyPr/>
          <a:lstStyle/>
          <a:p>
            <a:fld id="{E3AD8F46-98C4-4BC8-8728-BA01906E88C6}" type="slidenum">
              <a:rPr kumimoji="1" lang="ja-JP" altLang="en-US" smtClean="0"/>
              <a:pPr/>
              <a:t>6</a:t>
            </a:fld>
            <a:endParaRPr kumimoji="1" lang="ja-JP" altLang="en-US" dirty="0"/>
          </a:p>
        </p:txBody>
      </p:sp>
    </p:spTree>
    <p:extLst>
      <p:ext uri="{BB962C8B-B14F-4D97-AF65-F5344CB8AC3E}">
        <p14:creationId xmlns:p14="http://schemas.microsoft.com/office/powerpoint/2010/main" val="236866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When we observe YSO with </a:t>
            </a:r>
            <a:r>
              <a:rPr kumimoji="1" lang="en-US" altLang="ja-JP" dirty="0" err="1" smtClean="0"/>
              <a:t>circumstellar</a:t>
            </a:r>
            <a:r>
              <a:rPr kumimoji="1" lang="en-US" altLang="ja-JP" dirty="0" smtClean="0"/>
              <a:t> disk, we see three kinds of light.</a:t>
            </a:r>
          </a:p>
          <a:p>
            <a:r>
              <a:rPr kumimoji="1" lang="en-US" altLang="ja-JP" dirty="0" smtClean="0"/>
              <a:t>The first is direct light from the central star.</a:t>
            </a:r>
          </a:p>
          <a:p>
            <a:r>
              <a:rPr kumimoji="1" lang="en-US" altLang="ja-JP" dirty="0" smtClean="0"/>
              <a:t>The second is re-emission from dust in the </a:t>
            </a:r>
            <a:r>
              <a:rPr kumimoji="1" lang="en-US" altLang="ja-JP" dirty="0" err="1" smtClean="0"/>
              <a:t>circumstellar</a:t>
            </a:r>
            <a:r>
              <a:rPr kumimoji="1" lang="en-US" altLang="ja-JP" dirty="0" smtClean="0"/>
              <a:t> disk, which is warmed by radiation from the central star.</a:t>
            </a:r>
          </a:p>
          <a:p>
            <a:r>
              <a:rPr kumimoji="1" lang="en-US" altLang="ja-JP" dirty="0" smtClean="0"/>
              <a:t>This light causes infrared excess and the color of YSO is redder than normal stars such as main-sequence stars.</a:t>
            </a:r>
          </a:p>
          <a:p>
            <a:r>
              <a:rPr kumimoji="1" lang="en-US" altLang="ja-JP" dirty="0" smtClean="0"/>
              <a:t>The third is the light scattered by dust in the </a:t>
            </a:r>
            <a:r>
              <a:rPr kumimoji="1" lang="en-US" altLang="ja-JP" dirty="0" err="1" smtClean="0"/>
              <a:t>circumstellar</a:t>
            </a:r>
            <a:r>
              <a:rPr kumimoji="1" lang="en-US" altLang="ja-JP" dirty="0" smtClean="0"/>
              <a:t> disk and this light is polarized.</a:t>
            </a:r>
          </a:p>
          <a:p>
            <a:r>
              <a:rPr kumimoji="1" lang="en-US" altLang="ja-JP" dirty="0" smtClean="0"/>
              <a:t>Since normal star is not polarized, we can search YSOs with </a:t>
            </a:r>
            <a:r>
              <a:rPr kumimoji="1" lang="en-US" altLang="ja-JP" dirty="0" err="1" smtClean="0"/>
              <a:t>polarimetric</a:t>
            </a:r>
            <a:r>
              <a:rPr kumimoji="1" lang="en-US" altLang="ja-JP" dirty="0" smtClean="0"/>
              <a:t> observations.</a:t>
            </a:r>
          </a:p>
          <a:p>
            <a:r>
              <a:rPr kumimoji="1" lang="en-US" altLang="ja-JP" dirty="0" smtClean="0"/>
              <a:t>However, we have to care that there is interstellar polarization when we observe toward the GC.</a:t>
            </a:r>
          </a:p>
          <a:p>
            <a:r>
              <a:rPr kumimoji="1" lang="en-US" altLang="ja-JP" dirty="0" smtClean="0"/>
              <a:t>So, we need to detect intrinsic polarization, which reflects the </a:t>
            </a:r>
            <a:r>
              <a:rPr kumimoji="1" lang="en-US" altLang="ja-JP" dirty="0" err="1" smtClean="0"/>
              <a:t>exsistence</a:t>
            </a:r>
            <a:r>
              <a:rPr kumimoji="1" lang="en-US" altLang="ja-JP" dirty="0" smtClean="0"/>
              <a:t> of </a:t>
            </a:r>
            <a:r>
              <a:rPr kumimoji="1" lang="en-US" altLang="ja-JP" dirty="0" err="1" smtClean="0"/>
              <a:t>circumstellar</a:t>
            </a:r>
            <a:r>
              <a:rPr kumimoji="1" lang="en-US" altLang="ja-JP" dirty="0" smtClean="0"/>
              <a:t> disk and YSOs.</a:t>
            </a:r>
            <a:endParaRPr kumimoji="1" lang="ja-JP" altLang="en-US" dirty="0"/>
          </a:p>
        </p:txBody>
      </p:sp>
      <p:sp>
        <p:nvSpPr>
          <p:cNvPr id="4" name="スライド番号プレースホルダー 3"/>
          <p:cNvSpPr>
            <a:spLocks noGrp="1"/>
          </p:cNvSpPr>
          <p:nvPr>
            <p:ph type="sldNum" sz="quarter" idx="10"/>
          </p:nvPr>
        </p:nvSpPr>
        <p:spPr/>
        <p:txBody>
          <a:bodyPr/>
          <a:lstStyle/>
          <a:p>
            <a:fld id="{E3AD8F46-98C4-4BC8-8728-BA01906E88C6}" type="slidenum">
              <a:rPr kumimoji="1" lang="ja-JP" altLang="en-US" smtClean="0"/>
              <a:pPr/>
              <a:t>7</a:t>
            </a:fld>
            <a:endParaRPr kumimoji="1" lang="ja-JP" altLang="en-US" dirty="0"/>
          </a:p>
        </p:txBody>
      </p:sp>
    </p:spTree>
    <p:extLst>
      <p:ext uri="{BB962C8B-B14F-4D97-AF65-F5344CB8AC3E}">
        <p14:creationId xmlns:p14="http://schemas.microsoft.com/office/powerpoint/2010/main" val="3025299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Now, we move to observations and analysis.</a:t>
            </a:r>
            <a:endParaRPr kumimoji="1" lang="ja-JP" altLang="en-US" dirty="0"/>
          </a:p>
        </p:txBody>
      </p:sp>
      <p:sp>
        <p:nvSpPr>
          <p:cNvPr id="4" name="スライド番号プレースホルダー 3"/>
          <p:cNvSpPr>
            <a:spLocks noGrp="1"/>
          </p:cNvSpPr>
          <p:nvPr>
            <p:ph type="sldNum" sz="quarter" idx="10"/>
          </p:nvPr>
        </p:nvSpPr>
        <p:spPr/>
        <p:txBody>
          <a:bodyPr/>
          <a:lstStyle/>
          <a:p>
            <a:fld id="{E3AD8F46-98C4-4BC8-8728-BA01906E88C6}" type="slidenum">
              <a:rPr kumimoji="1" lang="ja-JP" altLang="en-US" smtClean="0"/>
              <a:pPr/>
              <a:t>8</a:t>
            </a:fld>
            <a:endParaRPr kumimoji="1" lang="ja-JP" altLang="en-US" dirty="0"/>
          </a:p>
        </p:txBody>
      </p:sp>
    </p:spTree>
    <p:extLst>
      <p:ext uri="{BB962C8B-B14F-4D97-AF65-F5344CB8AC3E}">
        <p14:creationId xmlns:p14="http://schemas.microsoft.com/office/powerpoint/2010/main" val="1097685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We carried out Ks-band </a:t>
            </a:r>
            <a:r>
              <a:rPr kumimoji="1" lang="en-US" altLang="ja-JP" dirty="0" err="1" smtClean="0"/>
              <a:t>polarimetric</a:t>
            </a:r>
            <a:r>
              <a:rPr kumimoji="1" lang="en-US" altLang="ja-JP" dirty="0" smtClean="0"/>
              <a:t> observations toward the GC with Subaru/CIAO using AO36 during three nights of May, 2008. </a:t>
            </a:r>
          </a:p>
          <a:p>
            <a:r>
              <a:rPr kumimoji="1" lang="en-US" altLang="ja-JP" dirty="0" smtClean="0"/>
              <a:t>This picture shows our observational field.</a:t>
            </a:r>
          </a:p>
          <a:p>
            <a:r>
              <a:rPr kumimoji="1" lang="en-US" altLang="ja-JP" dirty="0" smtClean="0"/>
              <a:t>To obtain </a:t>
            </a:r>
            <a:r>
              <a:rPr kumimoji="1" lang="en-US" altLang="ja-JP" dirty="0" err="1" smtClean="0"/>
              <a:t>polarimetric</a:t>
            </a:r>
            <a:r>
              <a:rPr kumimoji="1" lang="en-US" altLang="ja-JP" dirty="0" smtClean="0"/>
              <a:t> information, we used half-wave plate and wire grid analyzer.</a:t>
            </a:r>
          </a:p>
          <a:p>
            <a:r>
              <a:rPr kumimoji="1" lang="en-US" altLang="ja-JP" dirty="0" smtClean="0"/>
              <a:t>The exposure time is 20 sec and during three nights, we obtained 189 sets.</a:t>
            </a:r>
            <a:endParaRPr kumimoji="1" lang="ja-JP" altLang="en-US" dirty="0"/>
          </a:p>
        </p:txBody>
      </p:sp>
      <p:sp>
        <p:nvSpPr>
          <p:cNvPr id="4" name="スライド番号プレースホルダー 3"/>
          <p:cNvSpPr>
            <a:spLocks noGrp="1"/>
          </p:cNvSpPr>
          <p:nvPr>
            <p:ph type="sldNum" sz="quarter" idx="10"/>
          </p:nvPr>
        </p:nvSpPr>
        <p:spPr/>
        <p:txBody>
          <a:bodyPr/>
          <a:lstStyle/>
          <a:p>
            <a:fld id="{E3AD8F46-98C4-4BC8-8728-BA01906E88C6}" type="slidenum">
              <a:rPr kumimoji="1" lang="ja-JP" altLang="en-US" smtClean="0"/>
              <a:pPr/>
              <a:t>9</a:t>
            </a:fld>
            <a:endParaRPr kumimoji="1" lang="ja-JP" altLang="en-US" dirty="0"/>
          </a:p>
        </p:txBody>
      </p:sp>
    </p:spTree>
    <p:extLst>
      <p:ext uri="{BB962C8B-B14F-4D97-AF65-F5344CB8AC3E}">
        <p14:creationId xmlns:p14="http://schemas.microsoft.com/office/powerpoint/2010/main" val="1965233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42F173A-2798-40E3-937C-5ED98EDC8EEF}" type="datetimeFigureOut">
              <a:rPr kumimoji="1" lang="ja-JP" altLang="en-US" smtClean="0"/>
              <a:pPr/>
              <a:t>2014/1/21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659F3D7-300B-458C-8799-7D3721EB831A}" type="slidenum">
              <a:rPr kumimoji="1" lang="ja-JP" altLang="en-US" smtClean="0"/>
              <a:pPr/>
              <a:t>‹#›</a:t>
            </a:fld>
            <a:endParaRPr kumimoji="1" lang="ja-JP" altLang="en-US" dirty="0"/>
          </a:p>
        </p:txBody>
      </p:sp>
    </p:spTree>
    <p:extLst>
      <p:ext uri="{BB962C8B-B14F-4D97-AF65-F5344CB8AC3E}">
        <p14:creationId xmlns:p14="http://schemas.microsoft.com/office/powerpoint/2010/main" val="2267402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42F173A-2798-40E3-937C-5ED98EDC8EEF}" type="datetimeFigureOut">
              <a:rPr kumimoji="1" lang="ja-JP" altLang="en-US" smtClean="0"/>
              <a:pPr/>
              <a:t>2014/1/21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659F3D7-300B-458C-8799-7D3721EB831A}" type="slidenum">
              <a:rPr kumimoji="1" lang="ja-JP" altLang="en-US" smtClean="0"/>
              <a:pPr/>
              <a:t>‹#›</a:t>
            </a:fld>
            <a:endParaRPr kumimoji="1" lang="ja-JP" altLang="en-US" dirty="0"/>
          </a:p>
        </p:txBody>
      </p:sp>
    </p:spTree>
    <p:extLst>
      <p:ext uri="{BB962C8B-B14F-4D97-AF65-F5344CB8AC3E}">
        <p14:creationId xmlns:p14="http://schemas.microsoft.com/office/powerpoint/2010/main" val="2849614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42F173A-2798-40E3-937C-5ED98EDC8EEF}" type="datetimeFigureOut">
              <a:rPr kumimoji="1" lang="ja-JP" altLang="en-US" smtClean="0"/>
              <a:pPr/>
              <a:t>2014/1/21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659F3D7-300B-458C-8799-7D3721EB831A}" type="slidenum">
              <a:rPr kumimoji="1" lang="ja-JP" altLang="en-US" smtClean="0"/>
              <a:pPr/>
              <a:t>‹#›</a:t>
            </a:fld>
            <a:endParaRPr kumimoji="1" lang="ja-JP" altLang="en-US" dirty="0"/>
          </a:p>
        </p:txBody>
      </p:sp>
    </p:spTree>
    <p:extLst>
      <p:ext uri="{BB962C8B-B14F-4D97-AF65-F5344CB8AC3E}">
        <p14:creationId xmlns:p14="http://schemas.microsoft.com/office/powerpoint/2010/main" val="1341802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9" name="サブタイトル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タイトル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ja-JP" altLang="en-US" smtClean="0"/>
              <a:t>マスタ タイトルの書式設定</a:t>
            </a:r>
            <a:endParaRPr kumimoji="0" lang="en-US"/>
          </a:p>
        </p:txBody>
      </p:sp>
      <p:cxnSp>
        <p:nvCxnSpPr>
          <p:cNvPr id="8" name="直線コネクタ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円/楕円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日付プレースホルダ 14"/>
          <p:cNvSpPr>
            <a:spLocks noGrp="1"/>
          </p:cNvSpPr>
          <p:nvPr>
            <p:ph type="dt" sz="half" idx="10"/>
          </p:nvPr>
        </p:nvSpPr>
        <p:spPr/>
        <p:txBody>
          <a:bodyPr/>
          <a:lstStyle/>
          <a:p>
            <a:fld id="{342F173A-2798-40E3-937C-5ED98EDC8EEF}" type="datetimeFigureOut">
              <a:rPr kumimoji="1" lang="ja-JP" altLang="en-US" smtClean="0"/>
              <a:pPr/>
              <a:t>2014/1/21</a:t>
            </a:fld>
            <a:endParaRPr kumimoji="1" lang="ja-JP" altLang="en-US" dirty="0"/>
          </a:p>
        </p:txBody>
      </p:sp>
      <p:sp>
        <p:nvSpPr>
          <p:cNvPr id="16" name="スライド番号プレースホルダ 15"/>
          <p:cNvSpPr>
            <a:spLocks noGrp="1"/>
          </p:cNvSpPr>
          <p:nvPr>
            <p:ph type="sldNum" sz="quarter" idx="11"/>
          </p:nvPr>
        </p:nvSpPr>
        <p:spPr/>
        <p:txBody>
          <a:bodyPr/>
          <a:lstStyle/>
          <a:p>
            <a:fld id="{3659F3D7-300B-458C-8799-7D3721EB831A}" type="slidenum">
              <a:rPr kumimoji="1" lang="ja-JP" altLang="en-US" smtClean="0"/>
              <a:pPr/>
              <a:t>‹#›</a:t>
            </a:fld>
            <a:endParaRPr kumimoji="1" lang="ja-JP" altLang="en-US" dirty="0"/>
          </a:p>
        </p:txBody>
      </p:sp>
      <p:sp>
        <p:nvSpPr>
          <p:cNvPr id="17" name="フッター プレースホルダ 16"/>
          <p:cNvSpPr>
            <a:spLocks noGrp="1"/>
          </p:cNvSpPr>
          <p:nvPr>
            <p:ph type="ftr" sz="quarter" idx="12"/>
          </p:nvPr>
        </p:nvSpPr>
        <p:spPr/>
        <p:txBody>
          <a:bodyPr/>
          <a:lstStyle/>
          <a:p>
            <a:endParaRPr kumimoji="1" lang="ja-JP"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9" name="コンテンツ プレースホルダ 8"/>
          <p:cNvSpPr>
            <a:spLocks noGrp="1"/>
          </p:cNvSpPr>
          <p:nvPr>
            <p:ph idx="1"/>
          </p:nvPr>
        </p:nvSpPr>
        <p:spPr>
          <a:xfrm>
            <a:off x="457200" y="1524000"/>
            <a:ext cx="8229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4" name="日付プレースホルダ 13"/>
          <p:cNvSpPr>
            <a:spLocks noGrp="1"/>
          </p:cNvSpPr>
          <p:nvPr>
            <p:ph type="dt" sz="half" idx="14"/>
          </p:nvPr>
        </p:nvSpPr>
        <p:spPr/>
        <p:txBody>
          <a:bodyPr/>
          <a:lstStyle/>
          <a:p>
            <a:fld id="{342F173A-2798-40E3-937C-5ED98EDC8EEF}" type="datetimeFigureOut">
              <a:rPr kumimoji="1" lang="ja-JP" altLang="en-US" smtClean="0"/>
              <a:pPr/>
              <a:t>2014/1/21</a:t>
            </a:fld>
            <a:endParaRPr kumimoji="1" lang="ja-JP" altLang="en-US" dirty="0"/>
          </a:p>
        </p:txBody>
      </p:sp>
      <p:sp>
        <p:nvSpPr>
          <p:cNvPr id="15" name="スライド番号プレースホルダ 14"/>
          <p:cNvSpPr>
            <a:spLocks noGrp="1"/>
          </p:cNvSpPr>
          <p:nvPr>
            <p:ph type="sldNum" sz="quarter" idx="15"/>
          </p:nvPr>
        </p:nvSpPr>
        <p:spPr/>
        <p:txBody>
          <a:bodyPr/>
          <a:lstStyle>
            <a:lvl1pPr algn="ctr">
              <a:defRPr/>
            </a:lvl1pPr>
          </a:lstStyle>
          <a:p>
            <a:fld id="{3659F3D7-300B-458C-8799-7D3721EB831A}" type="slidenum">
              <a:rPr kumimoji="1" lang="ja-JP" altLang="en-US" smtClean="0"/>
              <a:pPr/>
              <a:t>‹#›</a:t>
            </a:fld>
            <a:endParaRPr kumimoji="1" lang="ja-JP" altLang="en-US" dirty="0"/>
          </a:p>
        </p:txBody>
      </p:sp>
      <p:sp>
        <p:nvSpPr>
          <p:cNvPr id="16" name="フッター プレースホルダ 15"/>
          <p:cNvSpPr>
            <a:spLocks noGrp="1"/>
          </p:cNvSpPr>
          <p:nvPr>
            <p:ph type="ftr" sz="quarter" idx="16"/>
          </p:nvPr>
        </p:nvSpPr>
        <p:spPr/>
        <p:txBody>
          <a:bodyPr/>
          <a:lstStyle/>
          <a:p>
            <a:endParaRPr kumimoji="1" lang="ja-JP" altLang="en-US" dirty="0"/>
          </a:p>
        </p:txBody>
      </p:sp>
      <p:sp>
        <p:nvSpPr>
          <p:cNvPr id="17" name="タイトル 16"/>
          <p:cNvSpPr>
            <a:spLocks noGrp="1"/>
          </p:cNvSpPr>
          <p:nvPr>
            <p:ph type="title"/>
          </p:nvPr>
        </p:nvSpPr>
        <p:spPr/>
        <p:txBody>
          <a:bodyPr rtlCol="0" anchor="b" anchorCtr="0"/>
          <a:lstStyle/>
          <a:p>
            <a:r>
              <a:rPr kumimoji="0" lang="ja-JP" altLang="en-US" smtClean="0"/>
              <a:t>マスタ タイトルの書式設定</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fld id="{342F173A-2798-40E3-937C-5ED98EDC8EEF}" type="datetimeFigureOut">
              <a:rPr kumimoji="1" lang="ja-JP" altLang="en-US" smtClean="0"/>
              <a:pPr/>
              <a:t>2014/1/21</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659F3D7-300B-458C-8799-7D3721EB831A}" type="slidenum">
              <a:rPr kumimoji="1" lang="ja-JP" altLang="en-US" smtClean="0"/>
              <a:pPr/>
              <a:t>‹#›</a:t>
            </a:fld>
            <a:endParaRPr kumimoji="1" lang="ja-JP" altLang="en-US" dirty="0"/>
          </a:p>
        </p:txBody>
      </p:sp>
      <p:sp>
        <p:nvSpPr>
          <p:cNvPr id="2" name="タイトル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cxnSp>
        <p:nvCxnSpPr>
          <p:cNvPr id="7" name="直線コネクタ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日付プレースホルダ 4"/>
          <p:cNvSpPr>
            <a:spLocks noGrp="1"/>
          </p:cNvSpPr>
          <p:nvPr>
            <p:ph type="dt" sz="half" idx="10"/>
          </p:nvPr>
        </p:nvSpPr>
        <p:spPr/>
        <p:txBody>
          <a:bodyPr/>
          <a:lstStyle/>
          <a:p>
            <a:fld id="{342F173A-2798-40E3-937C-5ED98EDC8EEF}" type="datetimeFigureOut">
              <a:rPr kumimoji="1" lang="ja-JP" altLang="en-US" smtClean="0"/>
              <a:pPr/>
              <a:t>2014/1/21</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3659F3D7-300B-458C-8799-7D3721EB831A}" type="slidenum">
              <a:rPr kumimoji="1" lang="ja-JP" altLang="en-US" smtClean="0"/>
              <a:pPr/>
              <a:t>‹#›</a:t>
            </a:fld>
            <a:endParaRPr kumimoji="1" lang="ja-JP" altLang="en-US" dirty="0"/>
          </a:p>
        </p:txBody>
      </p:sp>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11" name="コンテンツ プレースホルダ 10"/>
          <p:cNvSpPr>
            <a:spLocks noGrp="1"/>
          </p:cNvSpPr>
          <p:nvPr>
            <p:ph sz="half" idx="1"/>
          </p:nvPr>
        </p:nvSpPr>
        <p:spPr>
          <a:xfrm>
            <a:off x="457200" y="1524000"/>
            <a:ext cx="4059936"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half" idx="2"/>
          </p:nvPr>
        </p:nvSpPr>
        <p:spPr>
          <a:xfrm>
            <a:off x="4648200" y="1524000"/>
            <a:ext cx="4059936"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9" name="スライド番号プレースホルダ 8"/>
          <p:cNvSpPr>
            <a:spLocks noGrp="1"/>
          </p:cNvSpPr>
          <p:nvPr>
            <p:ph type="sldNum" sz="quarter" idx="12"/>
          </p:nvPr>
        </p:nvSpPr>
        <p:spPr/>
        <p:txBody>
          <a:bodyPr/>
          <a:lstStyle/>
          <a:p>
            <a:fld id="{3659F3D7-300B-458C-8799-7D3721EB831A}" type="slidenum">
              <a:rPr kumimoji="1" lang="ja-JP" altLang="en-US" smtClean="0"/>
              <a:pPr/>
              <a:t>‹#›</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7" name="日付プレースホルダ 6"/>
          <p:cNvSpPr>
            <a:spLocks noGrp="1"/>
          </p:cNvSpPr>
          <p:nvPr>
            <p:ph type="dt" sz="half" idx="10"/>
          </p:nvPr>
        </p:nvSpPr>
        <p:spPr/>
        <p:txBody>
          <a:bodyPr/>
          <a:lstStyle/>
          <a:p>
            <a:fld id="{342F173A-2798-40E3-937C-5ED98EDC8EEF}" type="datetimeFigureOut">
              <a:rPr kumimoji="1" lang="ja-JP" altLang="en-US" smtClean="0"/>
              <a:pPr/>
              <a:t>2014/1/21</a:t>
            </a:fld>
            <a:endParaRPr kumimoji="1" lang="ja-JP" altLang="en-US" dirty="0"/>
          </a:p>
        </p:txBody>
      </p:sp>
      <p:sp>
        <p:nvSpPr>
          <p:cNvPr id="3" name="テキスト プレースホルダ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32" name="コンテンツ プレースホルダ 31"/>
          <p:cNvSpPr>
            <a:spLocks noGrp="1"/>
          </p:cNvSpPr>
          <p:nvPr>
            <p:ph sz="half" idx="2"/>
          </p:nvPr>
        </p:nvSpPr>
        <p:spPr>
          <a:xfrm>
            <a:off x="457200" y="2201896"/>
            <a:ext cx="4038600" cy="3913632"/>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34" name="コンテンツ プレースホルダ 33"/>
          <p:cNvSpPr>
            <a:spLocks noGrp="1"/>
          </p:cNvSpPr>
          <p:nvPr>
            <p:ph sz="quarter" idx="4"/>
          </p:nvPr>
        </p:nvSpPr>
        <p:spPr>
          <a:xfrm>
            <a:off x="4649788" y="2201896"/>
            <a:ext cx="4038600" cy="3913632"/>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 name="タイトル 1"/>
          <p:cNvSpPr>
            <a:spLocks noGrp="1"/>
          </p:cNvSpPr>
          <p:nvPr>
            <p:ph type="title"/>
          </p:nvPr>
        </p:nvSpPr>
        <p:spPr>
          <a:xfrm>
            <a:off x="457200" y="155448"/>
            <a:ext cx="8229600" cy="1143000"/>
          </a:xfrm>
        </p:spPr>
        <p:txBody>
          <a:bodyPr anchor="b" anchorCtr="0"/>
          <a:lstStyle>
            <a:lvl1pPr>
              <a:defRPr/>
            </a:lvl1pPr>
          </a:lstStyle>
          <a:p>
            <a:r>
              <a:rPr kumimoji="0" lang="ja-JP" altLang="en-US" smtClean="0"/>
              <a:t>マスタ タイトルの書式設定</a:t>
            </a:r>
            <a:endParaRPr kumimoji="0" lang="en-US"/>
          </a:p>
        </p:txBody>
      </p:sp>
      <p:sp>
        <p:nvSpPr>
          <p:cNvPr id="12" name="テキスト プレースホルダ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cxnSp>
        <p:nvCxnSpPr>
          <p:cNvPr id="10" name="直線コネクタ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 name="日付プレースホルダ 2"/>
          <p:cNvSpPr>
            <a:spLocks noGrp="1"/>
          </p:cNvSpPr>
          <p:nvPr>
            <p:ph type="dt" sz="half" idx="10"/>
          </p:nvPr>
        </p:nvSpPr>
        <p:spPr/>
        <p:txBody>
          <a:bodyPr/>
          <a:lstStyle/>
          <a:p>
            <a:fld id="{342F173A-2798-40E3-937C-5ED98EDC8EEF}" type="datetimeFigureOut">
              <a:rPr kumimoji="1" lang="ja-JP" altLang="en-US" smtClean="0"/>
              <a:pPr/>
              <a:t>2014/1/21</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3659F3D7-300B-458C-8799-7D3721EB831A}" type="slidenum">
              <a:rPr kumimoji="1" lang="ja-JP" altLang="en-US" smtClean="0"/>
              <a:pPr/>
              <a:t>‹#›</a:t>
            </a:fld>
            <a:endParaRPr kumimoji="1" lang="ja-JP" altLang="en-US" dirty="0"/>
          </a:p>
        </p:txBody>
      </p:sp>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42F173A-2798-40E3-937C-5ED98EDC8EEF}" type="datetimeFigureOut">
              <a:rPr kumimoji="1" lang="ja-JP" altLang="en-US" smtClean="0"/>
              <a:pPr/>
              <a:t>2014/1/21</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3659F3D7-300B-458C-8799-7D3721EB831A}" type="slidenum">
              <a:rPr kumimoji="1" lang="ja-JP" altLang="en-US" smtClean="0"/>
              <a:pPr/>
              <a:t>‹#›</a:t>
            </a:fld>
            <a:endParaRPr kumimoji="1" lang="ja-JP"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9" name="コンテンツ プレースホルダ 28"/>
          <p:cNvSpPr>
            <a:spLocks noGrp="1"/>
          </p:cNvSpPr>
          <p:nvPr>
            <p:ph sz="quarter" idx="1"/>
          </p:nvPr>
        </p:nvSpPr>
        <p:spPr>
          <a:xfrm>
            <a:off x="457200" y="457200"/>
            <a:ext cx="6248400" cy="5715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3" name="テキスト プレースホルダ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31" name="タイトル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ja-JP" altLang="en-US" smtClean="0"/>
              <a:t>マスタ タイトルの書式設定</a:t>
            </a:r>
            <a:endParaRPr kumimoji="0" lang="en-US"/>
          </a:p>
        </p:txBody>
      </p:sp>
      <p:sp>
        <p:nvSpPr>
          <p:cNvPr id="8" name="日付プレースホルダ 7"/>
          <p:cNvSpPr>
            <a:spLocks noGrp="1"/>
          </p:cNvSpPr>
          <p:nvPr>
            <p:ph type="dt" sz="half" idx="14"/>
          </p:nvPr>
        </p:nvSpPr>
        <p:spPr/>
        <p:txBody>
          <a:bodyPr/>
          <a:lstStyle/>
          <a:p>
            <a:fld id="{342F173A-2798-40E3-937C-5ED98EDC8EEF}" type="datetimeFigureOut">
              <a:rPr kumimoji="1" lang="ja-JP" altLang="en-US" smtClean="0"/>
              <a:pPr/>
              <a:t>2014/1/21</a:t>
            </a:fld>
            <a:endParaRPr kumimoji="1" lang="ja-JP" altLang="en-US" dirty="0"/>
          </a:p>
        </p:txBody>
      </p:sp>
      <p:sp>
        <p:nvSpPr>
          <p:cNvPr id="9" name="スライド番号プレースホルダ 8"/>
          <p:cNvSpPr>
            <a:spLocks noGrp="1"/>
          </p:cNvSpPr>
          <p:nvPr>
            <p:ph type="sldNum" sz="quarter" idx="15"/>
          </p:nvPr>
        </p:nvSpPr>
        <p:spPr/>
        <p:txBody>
          <a:bodyPr/>
          <a:lstStyle/>
          <a:p>
            <a:fld id="{3659F3D7-300B-458C-8799-7D3721EB831A}" type="slidenum">
              <a:rPr kumimoji="1" lang="ja-JP" altLang="en-US" smtClean="0"/>
              <a:pPr/>
              <a:t>‹#›</a:t>
            </a:fld>
            <a:endParaRPr kumimoji="1" lang="ja-JP" altLang="en-US" dirty="0"/>
          </a:p>
        </p:txBody>
      </p:sp>
      <p:sp>
        <p:nvSpPr>
          <p:cNvPr id="10" name="フッター プレースホルダ 9"/>
          <p:cNvSpPr>
            <a:spLocks noGrp="1"/>
          </p:cNvSpPr>
          <p:nvPr>
            <p:ph type="ftr" sz="quarter" idx="16"/>
          </p:nvPr>
        </p:nvSpPr>
        <p:spPr/>
        <p:txBody>
          <a:bodyPr/>
          <a:lstStyle/>
          <a:p>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42F173A-2798-40E3-937C-5ED98EDC8EEF}" type="datetimeFigureOut">
              <a:rPr kumimoji="1" lang="ja-JP" altLang="en-US" smtClean="0"/>
              <a:pPr/>
              <a:t>2014/1/21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659F3D7-300B-458C-8799-7D3721EB831A}" type="slidenum">
              <a:rPr kumimoji="1" lang="ja-JP" altLang="en-US" smtClean="0"/>
              <a:pPr/>
              <a:t>‹#›</a:t>
            </a:fld>
            <a:endParaRPr kumimoji="1" lang="ja-JP" altLang="en-US" dirty="0"/>
          </a:p>
        </p:txBody>
      </p:sp>
    </p:spTree>
    <p:extLst>
      <p:ext uri="{BB962C8B-B14F-4D97-AF65-F5344CB8AC3E}">
        <p14:creationId xmlns:p14="http://schemas.microsoft.com/office/powerpoint/2010/main" val="563185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ja-JP" altLang="en-US" smtClean="0"/>
              <a:t>アイコンをクリックして図を追加</a:t>
            </a:r>
            <a:endParaRPr kumimoji="0" lang="en-US"/>
          </a:p>
        </p:txBody>
      </p:sp>
      <p:sp>
        <p:nvSpPr>
          <p:cNvPr id="4" name="テキスト プレースホルダ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8" name="日付プレースホルダ 7"/>
          <p:cNvSpPr>
            <a:spLocks noGrp="1"/>
          </p:cNvSpPr>
          <p:nvPr>
            <p:ph type="dt" sz="half" idx="10"/>
          </p:nvPr>
        </p:nvSpPr>
        <p:spPr/>
        <p:txBody>
          <a:bodyPr/>
          <a:lstStyle/>
          <a:p>
            <a:fld id="{342F173A-2798-40E3-937C-5ED98EDC8EEF}" type="datetimeFigureOut">
              <a:rPr kumimoji="1" lang="ja-JP" altLang="en-US" smtClean="0"/>
              <a:pPr/>
              <a:t>2014/1/21</a:t>
            </a:fld>
            <a:endParaRPr kumimoji="1" lang="ja-JP" altLang="en-US" dirty="0"/>
          </a:p>
        </p:txBody>
      </p:sp>
      <p:sp>
        <p:nvSpPr>
          <p:cNvPr id="9" name="スライド番号プレースホルダ 8"/>
          <p:cNvSpPr>
            <a:spLocks noGrp="1"/>
          </p:cNvSpPr>
          <p:nvPr>
            <p:ph type="sldNum" sz="quarter" idx="11"/>
          </p:nvPr>
        </p:nvSpPr>
        <p:spPr/>
        <p:txBody>
          <a:bodyPr/>
          <a:lstStyle/>
          <a:p>
            <a:fld id="{3659F3D7-300B-458C-8799-7D3721EB831A}" type="slidenum">
              <a:rPr kumimoji="1" lang="ja-JP" altLang="en-US" smtClean="0"/>
              <a:pPr/>
              <a:t>‹#›</a:t>
            </a:fld>
            <a:endParaRPr kumimoji="1" lang="ja-JP" altLang="en-US" dirty="0"/>
          </a:p>
        </p:txBody>
      </p:sp>
      <p:sp>
        <p:nvSpPr>
          <p:cNvPr id="10" name="フッター プレースホルダ 9"/>
          <p:cNvSpPr>
            <a:spLocks noGrp="1"/>
          </p:cNvSpPr>
          <p:nvPr>
            <p:ph type="ftr" sz="quarter" idx="12"/>
          </p:nvPr>
        </p:nvSpPr>
        <p:spPr/>
        <p:txBody>
          <a:bodyPr/>
          <a:lstStyle/>
          <a:p>
            <a:endParaRPr kumimoji="1" lang="ja-JP"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342F173A-2798-40E3-937C-5ED98EDC8EEF}" type="datetimeFigureOut">
              <a:rPr kumimoji="1" lang="ja-JP" altLang="en-US" smtClean="0"/>
              <a:pPr/>
              <a:t>2014/1/21</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659F3D7-300B-458C-8799-7D3721EB831A}" type="slidenum">
              <a:rPr kumimoji="1" lang="ja-JP" altLang="en-US" smtClean="0"/>
              <a:pPr/>
              <a:t>‹#›</a:t>
            </a:fld>
            <a:endParaRPr kumimoji="1" lang="ja-JP"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342F173A-2798-40E3-937C-5ED98EDC8EEF}" type="datetimeFigureOut">
              <a:rPr kumimoji="1" lang="ja-JP" altLang="en-US" smtClean="0"/>
              <a:pPr/>
              <a:t>2014/1/21</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659F3D7-300B-458C-8799-7D3721EB831A}"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42F173A-2798-40E3-937C-5ED98EDC8EEF}" type="datetimeFigureOut">
              <a:rPr kumimoji="1" lang="ja-JP" altLang="en-US" smtClean="0"/>
              <a:pPr/>
              <a:t>2014/1/21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659F3D7-300B-458C-8799-7D3721EB831A}" type="slidenum">
              <a:rPr kumimoji="1" lang="ja-JP" altLang="en-US" smtClean="0"/>
              <a:pPr/>
              <a:t>‹#›</a:t>
            </a:fld>
            <a:endParaRPr kumimoji="1" lang="ja-JP" altLang="en-US" dirty="0"/>
          </a:p>
        </p:txBody>
      </p:sp>
    </p:spTree>
    <p:extLst>
      <p:ext uri="{BB962C8B-B14F-4D97-AF65-F5344CB8AC3E}">
        <p14:creationId xmlns:p14="http://schemas.microsoft.com/office/powerpoint/2010/main" val="3375799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42F173A-2798-40E3-937C-5ED98EDC8EEF}" type="datetimeFigureOut">
              <a:rPr kumimoji="1" lang="ja-JP" altLang="en-US" smtClean="0"/>
              <a:pPr/>
              <a:t>2014/1/21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3659F3D7-300B-458C-8799-7D3721EB831A}" type="slidenum">
              <a:rPr kumimoji="1" lang="ja-JP" altLang="en-US" smtClean="0"/>
              <a:pPr/>
              <a:t>‹#›</a:t>
            </a:fld>
            <a:endParaRPr kumimoji="1" lang="ja-JP" altLang="en-US" dirty="0"/>
          </a:p>
        </p:txBody>
      </p:sp>
    </p:spTree>
    <p:extLst>
      <p:ext uri="{BB962C8B-B14F-4D97-AF65-F5344CB8AC3E}">
        <p14:creationId xmlns:p14="http://schemas.microsoft.com/office/powerpoint/2010/main" val="741983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42F173A-2798-40E3-937C-5ED98EDC8EEF}" type="datetimeFigureOut">
              <a:rPr kumimoji="1" lang="ja-JP" altLang="en-US" smtClean="0"/>
              <a:pPr/>
              <a:t>2014/1/21</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3659F3D7-300B-458C-8799-7D3721EB831A}" type="slidenum">
              <a:rPr kumimoji="1" lang="ja-JP" altLang="en-US" smtClean="0"/>
              <a:pPr/>
              <a:t>‹#›</a:t>
            </a:fld>
            <a:endParaRPr kumimoji="1" lang="ja-JP" altLang="en-US" dirty="0"/>
          </a:p>
        </p:txBody>
      </p:sp>
    </p:spTree>
    <p:extLst>
      <p:ext uri="{BB962C8B-B14F-4D97-AF65-F5344CB8AC3E}">
        <p14:creationId xmlns:p14="http://schemas.microsoft.com/office/powerpoint/2010/main" val="2088599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42F173A-2798-40E3-937C-5ED98EDC8EEF}" type="datetimeFigureOut">
              <a:rPr kumimoji="1" lang="ja-JP" altLang="en-US" smtClean="0"/>
              <a:pPr/>
              <a:t>2014/1/21</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3659F3D7-300B-458C-8799-7D3721EB831A}" type="slidenum">
              <a:rPr kumimoji="1" lang="ja-JP" altLang="en-US" smtClean="0"/>
              <a:pPr/>
              <a:t>‹#›</a:t>
            </a:fld>
            <a:endParaRPr kumimoji="1" lang="ja-JP" altLang="en-US" dirty="0"/>
          </a:p>
        </p:txBody>
      </p:sp>
    </p:spTree>
    <p:extLst>
      <p:ext uri="{BB962C8B-B14F-4D97-AF65-F5344CB8AC3E}">
        <p14:creationId xmlns:p14="http://schemas.microsoft.com/office/powerpoint/2010/main" val="2609772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42F173A-2798-40E3-937C-5ED98EDC8EEF}" type="datetimeFigureOut">
              <a:rPr kumimoji="1" lang="ja-JP" altLang="en-US" smtClean="0"/>
              <a:pPr/>
              <a:t>2014/1/21</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3659F3D7-300B-458C-8799-7D3721EB831A}" type="slidenum">
              <a:rPr kumimoji="1" lang="ja-JP" altLang="en-US" smtClean="0"/>
              <a:pPr/>
              <a:t>‹#›</a:t>
            </a:fld>
            <a:endParaRPr kumimoji="1" lang="ja-JP" altLang="en-US" dirty="0"/>
          </a:p>
        </p:txBody>
      </p:sp>
    </p:spTree>
    <p:extLst>
      <p:ext uri="{BB962C8B-B14F-4D97-AF65-F5344CB8AC3E}">
        <p14:creationId xmlns:p14="http://schemas.microsoft.com/office/powerpoint/2010/main" val="3054940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42F173A-2798-40E3-937C-5ED98EDC8EEF}" type="datetimeFigureOut">
              <a:rPr kumimoji="1" lang="ja-JP" altLang="en-US" smtClean="0"/>
              <a:pPr/>
              <a:t>2014/1/21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3659F3D7-300B-458C-8799-7D3721EB831A}" type="slidenum">
              <a:rPr kumimoji="1" lang="ja-JP" altLang="en-US" smtClean="0"/>
              <a:pPr/>
              <a:t>‹#›</a:t>
            </a:fld>
            <a:endParaRPr kumimoji="1" lang="ja-JP" altLang="en-US" dirty="0"/>
          </a:p>
        </p:txBody>
      </p:sp>
    </p:spTree>
    <p:extLst>
      <p:ext uri="{BB962C8B-B14F-4D97-AF65-F5344CB8AC3E}">
        <p14:creationId xmlns:p14="http://schemas.microsoft.com/office/powerpoint/2010/main" val="1529076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42F173A-2798-40E3-937C-5ED98EDC8EEF}" type="datetimeFigureOut">
              <a:rPr kumimoji="1" lang="ja-JP" altLang="en-US" smtClean="0"/>
              <a:pPr/>
              <a:t>2014/1/21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3659F3D7-300B-458C-8799-7D3721EB831A}" type="slidenum">
              <a:rPr kumimoji="1" lang="ja-JP" altLang="en-US" smtClean="0"/>
              <a:pPr/>
              <a:t>‹#›</a:t>
            </a:fld>
            <a:endParaRPr kumimoji="1" lang="ja-JP" altLang="en-US" dirty="0"/>
          </a:p>
        </p:txBody>
      </p:sp>
    </p:spTree>
    <p:extLst>
      <p:ext uri="{BB962C8B-B14F-4D97-AF65-F5344CB8AC3E}">
        <p14:creationId xmlns:p14="http://schemas.microsoft.com/office/powerpoint/2010/main" val="1371612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2F173A-2798-40E3-937C-5ED98EDC8EEF}" type="datetimeFigureOut">
              <a:rPr kumimoji="1" lang="ja-JP" altLang="en-US" smtClean="0"/>
              <a:pPr/>
              <a:t>2014/1/21</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9F3D7-300B-458C-8799-7D3721EB831A}" type="slidenum">
              <a:rPr kumimoji="1" lang="ja-JP" altLang="en-US" smtClean="0"/>
              <a:pPr/>
              <a:t>‹#›</a:t>
            </a:fld>
            <a:endParaRPr kumimoji="1" lang="ja-JP" altLang="en-US" dirty="0"/>
          </a:p>
        </p:txBody>
      </p:sp>
    </p:spTree>
    <p:extLst>
      <p:ext uri="{BB962C8B-B14F-4D97-AF65-F5344CB8AC3E}">
        <p14:creationId xmlns:p14="http://schemas.microsoft.com/office/powerpoint/2010/main" val="2992603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テキスト プレースホルダ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24" name="日付プレースホルダ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42F173A-2798-40E3-937C-5ED98EDC8EEF}" type="datetimeFigureOut">
              <a:rPr kumimoji="1" lang="ja-JP" altLang="en-US" smtClean="0"/>
              <a:pPr/>
              <a:t>2014/1/21</a:t>
            </a:fld>
            <a:endParaRPr kumimoji="1" lang="ja-JP" altLang="en-US" dirty="0"/>
          </a:p>
        </p:txBody>
      </p:sp>
      <p:sp>
        <p:nvSpPr>
          <p:cNvPr id="10" name="フッター プレースホルダ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1" lang="ja-JP" altLang="en-US" dirty="0"/>
          </a:p>
        </p:txBody>
      </p:sp>
      <p:sp>
        <p:nvSpPr>
          <p:cNvPr id="22" name="スライド番号プレースホルダ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659F3D7-300B-458C-8799-7D3721EB831A}" type="slidenum">
              <a:rPr kumimoji="1" lang="ja-JP" altLang="en-US" smtClean="0"/>
              <a:pPr/>
              <a:t>‹#›</a:t>
            </a:fld>
            <a:endParaRPr kumimoji="1" lang="ja-JP" altLang="en-US" dirty="0"/>
          </a:p>
        </p:txBody>
      </p:sp>
      <p:sp>
        <p:nvSpPr>
          <p:cNvPr id="5" name="タイトル プレースホルダ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ja-JP" altLang="en-US" smtClean="0"/>
              <a:t>マスタ タイトルの書式設定</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1"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1"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1"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1"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1"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1"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1"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1"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1" sz="15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12.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13.xml"/><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5.bin"/><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2.wmf"/><Relationship Id="rId5" Type="http://schemas.openxmlformats.org/officeDocument/2006/relationships/oleObject" Target="../embeddings/oleObject7.bin"/><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2.wmf"/><Relationship Id="rId5" Type="http://schemas.openxmlformats.org/officeDocument/2006/relationships/oleObject" Target="../embeddings/oleObject8.bin"/><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75891" y="1556792"/>
            <a:ext cx="7658764" cy="1877437"/>
          </a:xfrm>
          <a:prstGeom prst="rect">
            <a:avLst/>
          </a:prstGeom>
          <a:noFill/>
        </p:spPr>
        <p:txBody>
          <a:bodyPr wrap="none" rtlCol="0">
            <a:spAutoFit/>
          </a:bodyPr>
          <a:lstStyle/>
          <a:p>
            <a:pPr algn="ctr"/>
            <a:r>
              <a:rPr lang="en-US" altLang="ja-JP" sz="4000" b="1" dirty="0">
                <a:effectLst>
                  <a:outerShdw blurRad="38100" dist="38100" dir="2700000" algn="tl">
                    <a:srgbClr val="000000">
                      <a:alpha val="43137"/>
                    </a:srgbClr>
                  </a:outerShdw>
                </a:effectLst>
              </a:rPr>
              <a:t>Implication for star formation </a:t>
            </a:r>
            <a:endParaRPr lang="en-US" altLang="ja-JP" sz="4000" b="1" dirty="0" smtClean="0">
              <a:effectLst>
                <a:outerShdw blurRad="38100" dist="38100" dir="2700000" algn="tl">
                  <a:srgbClr val="000000">
                    <a:alpha val="43137"/>
                  </a:srgbClr>
                </a:outerShdw>
              </a:effectLst>
            </a:endParaRPr>
          </a:p>
          <a:p>
            <a:pPr algn="ctr"/>
            <a:r>
              <a:rPr lang="en-US" altLang="ja-JP" sz="3600" b="1" dirty="0" smtClean="0">
                <a:effectLst>
                  <a:outerShdw blurRad="38100" dist="38100" dir="2700000" algn="tl">
                    <a:srgbClr val="000000">
                      <a:alpha val="43137"/>
                    </a:srgbClr>
                  </a:outerShdw>
                </a:effectLst>
              </a:rPr>
              <a:t>in </a:t>
            </a:r>
            <a:r>
              <a:rPr lang="en-US" altLang="ja-JP" sz="3600" b="1" dirty="0">
                <a:effectLst>
                  <a:outerShdw blurRad="38100" dist="38100" dir="2700000" algn="tl">
                    <a:srgbClr val="000000">
                      <a:alpha val="43137"/>
                    </a:srgbClr>
                  </a:outerShdw>
                </a:effectLst>
              </a:rPr>
              <a:t>the central parsec </a:t>
            </a:r>
            <a:r>
              <a:rPr lang="en-US" altLang="ja-JP" sz="3600" b="1" dirty="0" smtClean="0">
                <a:effectLst>
                  <a:outerShdw blurRad="38100" dist="38100" dir="2700000" algn="tl">
                    <a:srgbClr val="000000">
                      <a:alpha val="43137"/>
                    </a:srgbClr>
                  </a:outerShdw>
                </a:effectLst>
              </a:rPr>
              <a:t>of </a:t>
            </a:r>
            <a:r>
              <a:rPr lang="en-US" altLang="ja-JP" sz="3600" b="1" dirty="0">
                <a:effectLst>
                  <a:outerShdw blurRad="38100" dist="38100" dir="2700000" algn="tl">
                    <a:srgbClr val="000000">
                      <a:alpha val="43137"/>
                    </a:srgbClr>
                  </a:outerShdw>
                </a:effectLst>
              </a:rPr>
              <a:t>our Galaxy </a:t>
            </a:r>
            <a:endParaRPr lang="en-US" altLang="ja-JP" sz="3600" b="1" dirty="0" smtClean="0">
              <a:effectLst>
                <a:outerShdw blurRad="38100" dist="38100" dir="2700000" algn="tl">
                  <a:srgbClr val="000000">
                    <a:alpha val="43137"/>
                  </a:srgbClr>
                </a:outerShdw>
              </a:effectLst>
            </a:endParaRPr>
          </a:p>
          <a:p>
            <a:pPr algn="ctr"/>
            <a:r>
              <a:rPr lang="en-US" altLang="ja-JP" sz="4000" b="1" dirty="0" smtClean="0">
                <a:effectLst>
                  <a:outerShdw blurRad="38100" dist="38100" dir="2700000" algn="tl">
                    <a:srgbClr val="000000">
                      <a:alpha val="43137"/>
                    </a:srgbClr>
                  </a:outerShdw>
                </a:effectLst>
              </a:rPr>
              <a:t>with</a:t>
            </a:r>
            <a:r>
              <a:rPr lang="en-US" altLang="ja-JP" sz="4000" b="1" dirty="0">
                <a:effectLst>
                  <a:outerShdw blurRad="38100" dist="38100" dir="2700000" algn="tl">
                    <a:srgbClr val="000000">
                      <a:alpha val="43137"/>
                    </a:srgbClr>
                  </a:outerShdw>
                </a:effectLst>
              </a:rPr>
              <a:t> </a:t>
            </a:r>
            <a:r>
              <a:rPr lang="en-US" altLang="ja-JP" sz="4000" b="1" dirty="0" smtClean="0">
                <a:effectLst>
                  <a:outerShdw blurRad="38100" dist="38100" dir="2700000" algn="tl">
                    <a:srgbClr val="000000">
                      <a:alpha val="43137"/>
                    </a:srgbClr>
                  </a:outerShdw>
                </a:effectLst>
              </a:rPr>
              <a:t>Subaru observations</a:t>
            </a:r>
          </a:p>
        </p:txBody>
      </p:sp>
      <p:sp>
        <p:nvSpPr>
          <p:cNvPr id="3" name="テキスト ボックス 2"/>
          <p:cNvSpPr txBox="1"/>
          <p:nvPr/>
        </p:nvSpPr>
        <p:spPr>
          <a:xfrm>
            <a:off x="363339" y="3861048"/>
            <a:ext cx="8329396" cy="1938992"/>
          </a:xfrm>
          <a:prstGeom prst="rect">
            <a:avLst/>
          </a:prstGeom>
          <a:noFill/>
        </p:spPr>
        <p:txBody>
          <a:bodyPr wrap="none" rtlCol="0">
            <a:spAutoFit/>
          </a:bodyPr>
          <a:lstStyle/>
          <a:p>
            <a:pPr algn="ctr"/>
            <a:r>
              <a:rPr kumimoji="1" lang="en-US" altLang="ja-JP" sz="3600" b="1" dirty="0" err="1" smtClean="0">
                <a:effectLst>
                  <a:outerShdw blurRad="38100" dist="38100" dir="2700000" algn="tl">
                    <a:srgbClr val="000000">
                      <a:alpha val="43137"/>
                    </a:srgbClr>
                  </a:outerShdw>
                </a:effectLst>
              </a:rPr>
              <a:t>Tatsuhito</a:t>
            </a:r>
            <a:r>
              <a:rPr kumimoji="1" lang="en-US" altLang="ja-JP" sz="3600" b="1" dirty="0" smtClean="0">
                <a:effectLst>
                  <a:outerShdw blurRad="38100" dist="38100" dir="2700000" algn="tl">
                    <a:srgbClr val="000000">
                      <a:alpha val="43137"/>
                    </a:srgbClr>
                  </a:outerShdw>
                </a:effectLst>
              </a:rPr>
              <a:t> Yoshikawa (Kyoto Univ</a:t>
            </a:r>
            <a:r>
              <a:rPr lang="en-US" altLang="ja-JP" sz="3600" b="1" dirty="0" smtClean="0">
                <a:effectLst>
                  <a:outerShdw blurRad="38100" dist="38100" dir="2700000" algn="tl">
                    <a:srgbClr val="000000">
                      <a:alpha val="43137"/>
                    </a:srgbClr>
                  </a:outerShdw>
                </a:effectLst>
              </a:rPr>
              <a:t>.)</a:t>
            </a:r>
          </a:p>
          <a:p>
            <a:pPr algn="ctr"/>
            <a:r>
              <a:rPr kumimoji="1" lang="en-US" altLang="ja-JP" sz="2800" b="1" dirty="0" smtClean="0">
                <a:effectLst>
                  <a:outerShdw blurRad="38100" dist="38100" dir="2700000" algn="tl">
                    <a:srgbClr val="000000">
                      <a:alpha val="43137"/>
                    </a:srgbClr>
                  </a:outerShdw>
                </a:effectLst>
              </a:rPr>
              <a:t>Shogo </a:t>
            </a:r>
            <a:r>
              <a:rPr kumimoji="1" lang="en-US" altLang="ja-JP" sz="2800" b="1" dirty="0" err="1" smtClean="0">
                <a:effectLst>
                  <a:outerShdw blurRad="38100" dist="38100" dir="2700000" algn="tl">
                    <a:srgbClr val="000000">
                      <a:alpha val="43137"/>
                    </a:srgbClr>
                  </a:outerShdw>
                </a:effectLst>
              </a:rPr>
              <a:t>Nishiyama</a:t>
            </a:r>
            <a:r>
              <a:rPr lang="en-US" altLang="ja-JP" sz="2800" b="1" dirty="0" smtClean="0">
                <a:effectLst>
                  <a:outerShdw blurRad="38100" dist="38100" dir="2700000" algn="tl">
                    <a:srgbClr val="000000">
                      <a:alpha val="43137"/>
                    </a:srgbClr>
                  </a:outerShdw>
                </a:effectLst>
              </a:rPr>
              <a:t>, </a:t>
            </a:r>
            <a:r>
              <a:rPr lang="en-US" altLang="ja-JP" sz="2800" b="1" dirty="0" err="1" smtClean="0">
                <a:effectLst>
                  <a:outerShdw blurRad="38100" dist="38100" dir="2700000" algn="tl">
                    <a:srgbClr val="000000">
                      <a:alpha val="43137"/>
                    </a:srgbClr>
                  </a:outerShdw>
                </a:effectLst>
              </a:rPr>
              <a:t>Motohide</a:t>
            </a:r>
            <a:r>
              <a:rPr lang="en-US" altLang="ja-JP" sz="2800" b="1" dirty="0" smtClean="0">
                <a:effectLst>
                  <a:outerShdw blurRad="38100" dist="38100" dir="2700000" algn="tl">
                    <a:srgbClr val="000000">
                      <a:alpha val="43137"/>
                    </a:srgbClr>
                  </a:outerShdw>
                </a:effectLst>
              </a:rPr>
              <a:t> Tamura, Miki Ishii ,</a:t>
            </a:r>
          </a:p>
          <a:p>
            <a:pPr algn="ctr"/>
            <a:r>
              <a:rPr lang="en-US" altLang="ja-JP" sz="2800" b="1" dirty="0" smtClean="0">
                <a:effectLst>
                  <a:outerShdw blurRad="38100" dist="38100" dir="2700000" algn="tl">
                    <a:srgbClr val="000000">
                      <a:alpha val="43137"/>
                    </a:srgbClr>
                  </a:outerShdw>
                </a:effectLst>
              </a:rPr>
              <a:t>Naoto Emi, </a:t>
            </a:r>
            <a:r>
              <a:rPr lang="en-US" altLang="ja-JP" sz="2800" b="1" dirty="0" err="1" smtClean="0">
                <a:effectLst>
                  <a:outerShdw blurRad="38100" dist="38100" dir="2700000" algn="tl">
                    <a:srgbClr val="000000">
                      <a:alpha val="43137"/>
                    </a:srgbClr>
                  </a:outerShdw>
                </a:effectLst>
              </a:rPr>
              <a:t>Hiroto</a:t>
            </a:r>
            <a:r>
              <a:rPr lang="en-US" altLang="ja-JP" sz="2800" b="1" dirty="0" smtClean="0">
                <a:effectLst>
                  <a:outerShdw blurRad="38100" dist="38100" dir="2700000" algn="tl">
                    <a:srgbClr val="000000">
                      <a:alpha val="43137"/>
                    </a:srgbClr>
                  </a:outerShdw>
                </a:effectLst>
              </a:rPr>
              <a:t> Kawabata</a:t>
            </a:r>
          </a:p>
          <a:p>
            <a:pPr algn="ctr"/>
            <a:r>
              <a:rPr lang="en-US" altLang="ja-JP" sz="2800" b="1" dirty="0" smtClean="0">
                <a:effectLst>
                  <a:outerShdw blurRad="38100" dist="38100" dir="2700000" algn="tl">
                    <a:srgbClr val="000000">
                      <a:alpha val="43137"/>
                    </a:srgbClr>
                  </a:outerShdw>
                </a:effectLst>
              </a:rPr>
              <a:t>and Tetsuya Nagata</a:t>
            </a:r>
            <a:endParaRPr kumimoji="1" lang="ja-JP" altLang="en-US" sz="2800" b="1" dirty="0">
              <a:effectLst>
                <a:outerShdw blurRad="38100" dist="38100" dir="2700000" algn="tl">
                  <a:srgbClr val="000000">
                    <a:alpha val="43137"/>
                  </a:srgbClr>
                </a:outerShdw>
              </a:effectLst>
            </a:endParaRPr>
          </a:p>
        </p:txBody>
      </p:sp>
      <p:sp>
        <p:nvSpPr>
          <p:cNvPr id="4" name="テキスト ボックス 3"/>
          <p:cNvSpPr txBox="1"/>
          <p:nvPr/>
        </p:nvSpPr>
        <p:spPr>
          <a:xfrm>
            <a:off x="2350228" y="5910371"/>
            <a:ext cx="4310091" cy="830997"/>
          </a:xfrm>
          <a:prstGeom prst="rect">
            <a:avLst/>
          </a:prstGeom>
          <a:noFill/>
        </p:spPr>
        <p:txBody>
          <a:bodyPr wrap="none" rtlCol="0">
            <a:spAutoFit/>
          </a:bodyPr>
          <a:lstStyle/>
          <a:p>
            <a:pPr algn="ctr"/>
            <a:r>
              <a:rPr lang="en-US" altLang="ja-JP" sz="2400" b="1" dirty="0" smtClean="0">
                <a:effectLst>
                  <a:outerShdw blurRad="38100" dist="38100" dir="2700000" algn="tl">
                    <a:srgbClr val="000000">
                      <a:alpha val="43137"/>
                    </a:srgbClr>
                  </a:outerShdw>
                </a:effectLst>
              </a:rPr>
              <a:t>2014 </a:t>
            </a:r>
            <a:r>
              <a:rPr kumimoji="1" lang="en-US" altLang="ja-JP" sz="2400" b="1" dirty="0" smtClean="0">
                <a:effectLst>
                  <a:outerShdw blurRad="38100" dist="38100" dir="2700000" algn="tl">
                    <a:srgbClr val="000000">
                      <a:alpha val="43137"/>
                    </a:srgbClr>
                  </a:outerShdw>
                </a:effectLst>
              </a:rPr>
              <a:t>Subaru Users’ Meeting </a:t>
            </a:r>
          </a:p>
          <a:p>
            <a:pPr algn="ctr"/>
            <a:r>
              <a:rPr kumimoji="1" lang="en-US" altLang="ja-JP" sz="2400" b="1" dirty="0" smtClean="0">
                <a:effectLst>
                  <a:outerShdw blurRad="38100" dist="38100" dir="2700000" algn="tl">
                    <a:srgbClr val="000000">
                      <a:alpha val="43137"/>
                    </a:srgbClr>
                  </a:outerShdw>
                </a:effectLst>
              </a:rPr>
              <a:t>2014/01/21-23 @</a:t>
            </a:r>
            <a:r>
              <a:rPr kumimoji="1" lang="en-US" altLang="ja-JP" sz="2400" b="1" dirty="0" err="1" smtClean="0">
                <a:effectLst>
                  <a:outerShdw blurRad="38100" dist="38100" dir="2700000" algn="tl">
                    <a:srgbClr val="000000">
                      <a:alpha val="43137"/>
                    </a:srgbClr>
                  </a:outerShdw>
                </a:effectLst>
              </a:rPr>
              <a:t>Mitaka</a:t>
            </a:r>
            <a:r>
              <a:rPr kumimoji="1" lang="en-US" altLang="ja-JP" sz="2400" b="1" dirty="0" smtClean="0">
                <a:effectLst>
                  <a:outerShdw blurRad="38100" dist="38100" dir="2700000" algn="tl">
                    <a:srgbClr val="000000">
                      <a:alpha val="43137"/>
                    </a:srgbClr>
                  </a:outerShdw>
                </a:effectLst>
              </a:rPr>
              <a:t>, NAOJ</a:t>
            </a:r>
            <a:endParaRPr kumimoji="1" lang="ja-JP" alt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9876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512" y="56818"/>
            <a:ext cx="9144000" cy="707886"/>
          </a:xfrm>
          <a:prstGeom prst="rect">
            <a:avLst/>
          </a:prstGeom>
          <a:noFill/>
        </p:spPr>
        <p:txBody>
          <a:bodyPr wrap="square" rtlCol="0">
            <a:spAutoFit/>
          </a:bodyPr>
          <a:lstStyle/>
          <a:p>
            <a:pPr algn="ctr"/>
            <a:r>
              <a:rPr kumimoji="1" lang="en-US" altLang="ja-JP" sz="4000" dirty="0" smtClean="0"/>
              <a:t>data analysis</a:t>
            </a:r>
            <a:endParaRPr kumimoji="1" lang="ja-JP" altLang="en-US" sz="4000" dirty="0"/>
          </a:p>
        </p:txBody>
      </p:sp>
      <p:sp>
        <p:nvSpPr>
          <p:cNvPr id="3" name="テキスト ボックス 2"/>
          <p:cNvSpPr txBox="1"/>
          <p:nvPr/>
        </p:nvSpPr>
        <p:spPr>
          <a:xfrm>
            <a:off x="107504" y="764704"/>
            <a:ext cx="8660641" cy="2585323"/>
          </a:xfrm>
          <a:prstGeom prst="rect">
            <a:avLst/>
          </a:prstGeom>
          <a:noFill/>
        </p:spPr>
        <p:txBody>
          <a:bodyPr wrap="none" rtlCol="0">
            <a:spAutoFit/>
          </a:bodyPr>
          <a:lstStyle/>
          <a:p>
            <a:r>
              <a:rPr kumimoji="1" lang="en-US" altLang="ja-JP" sz="2800" dirty="0" smtClean="0"/>
              <a:t>software: IRAF/DAOPHOT</a:t>
            </a:r>
          </a:p>
          <a:p>
            <a:r>
              <a:rPr kumimoji="1" lang="en-US" altLang="ja-JP" sz="2800" dirty="0" smtClean="0"/>
              <a:t>    </a:t>
            </a:r>
            <a:r>
              <a:rPr kumimoji="1" lang="ja-JP" altLang="en-US" sz="2800" dirty="0" smtClean="0"/>
              <a:t>・</a:t>
            </a:r>
            <a:r>
              <a:rPr kumimoji="1" lang="en-US" altLang="ja-JP" sz="2800" dirty="0" smtClean="0"/>
              <a:t>ordinary data reduction </a:t>
            </a:r>
            <a:r>
              <a:rPr kumimoji="1" lang="en-US" altLang="ja-JP" sz="2400" dirty="0" smtClean="0"/>
              <a:t>(dark, flat, sky, bad pixel correction)</a:t>
            </a:r>
          </a:p>
          <a:p>
            <a:endParaRPr kumimoji="1" lang="en-US" altLang="ja-JP" sz="1000" dirty="0" smtClean="0"/>
          </a:p>
          <a:p>
            <a:r>
              <a:rPr lang="ja-JP" altLang="en-US" sz="2800" dirty="0" smtClean="0"/>
              <a:t>    ・</a:t>
            </a:r>
            <a:r>
              <a:rPr lang="en-US" altLang="ja-JP" sz="2800" dirty="0" smtClean="0"/>
              <a:t>PSF photometry</a:t>
            </a:r>
            <a:r>
              <a:rPr lang="en-US" altLang="ja-JP" sz="2800" dirty="0"/>
              <a:t> </a:t>
            </a:r>
            <a:r>
              <a:rPr lang="en-US" altLang="ja-JP" sz="2800" dirty="0" smtClean="0"/>
              <a:t>+ aperture correction for each night</a:t>
            </a:r>
          </a:p>
          <a:p>
            <a:endParaRPr lang="en-US" altLang="ja-JP" sz="1050" dirty="0" smtClean="0"/>
          </a:p>
          <a:p>
            <a:r>
              <a:rPr lang="en-US" altLang="ja-JP" sz="2800" dirty="0" smtClean="0"/>
              <a:t>    </a:t>
            </a:r>
            <a:r>
              <a:rPr lang="ja-JP" altLang="en-US" sz="2800" dirty="0" smtClean="0"/>
              <a:t>・</a:t>
            </a:r>
            <a:r>
              <a:rPr lang="en-US" altLang="ja-JP" sz="2800" dirty="0" smtClean="0"/>
              <a:t>check the reproducibility through three nights</a:t>
            </a:r>
          </a:p>
          <a:p>
            <a:r>
              <a:rPr lang="en-US" altLang="ja-JP" sz="2800" dirty="0"/>
              <a:t> </a:t>
            </a:r>
            <a:r>
              <a:rPr lang="en-US" altLang="ja-JP" sz="2800" dirty="0" smtClean="0"/>
              <a:t>              </a:t>
            </a:r>
            <a:r>
              <a:rPr lang="ja-JP" altLang="en-US" sz="2800" dirty="0" smtClean="0"/>
              <a:t>→</a:t>
            </a:r>
            <a:r>
              <a:rPr lang="en-US" altLang="ja-JP" sz="2800" dirty="0" smtClean="0"/>
              <a:t>remove no-reproducibility stars </a:t>
            </a:r>
            <a:endParaRPr lang="en-US" altLang="ja-JP" sz="2800" dirty="0"/>
          </a:p>
        </p:txBody>
      </p:sp>
      <p:sp>
        <p:nvSpPr>
          <p:cNvPr id="4" name="下矢印 3"/>
          <p:cNvSpPr/>
          <p:nvPr/>
        </p:nvSpPr>
        <p:spPr>
          <a:xfrm>
            <a:off x="3995936" y="3514368"/>
            <a:ext cx="576064" cy="6347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043608" y="4140369"/>
            <a:ext cx="7059177" cy="584775"/>
          </a:xfrm>
          <a:prstGeom prst="rect">
            <a:avLst/>
          </a:prstGeom>
          <a:noFill/>
        </p:spPr>
        <p:txBody>
          <a:bodyPr wrap="none" rtlCol="0">
            <a:spAutoFit/>
          </a:bodyPr>
          <a:lstStyle/>
          <a:p>
            <a:r>
              <a:rPr lang="en-US" altLang="ja-JP" sz="3200" dirty="0" smtClean="0"/>
              <a:t> 318-stars polarization</a:t>
            </a:r>
            <a:r>
              <a:rPr lang="ja-JP" altLang="en-US" sz="3200" dirty="0"/>
              <a:t> </a:t>
            </a:r>
            <a:r>
              <a:rPr lang="en-US" altLang="ja-JP" sz="3200" dirty="0" smtClean="0"/>
              <a:t>(</a:t>
            </a:r>
            <a:r>
              <a:rPr lang="en-US" altLang="ja-JP" sz="3200" dirty="0" err="1" smtClean="0"/>
              <a:t>m</a:t>
            </a:r>
            <a:r>
              <a:rPr lang="en-US" altLang="ja-JP" sz="3200" i="1" baseline="-25000" dirty="0" err="1" smtClean="0"/>
              <a:t>Ks</a:t>
            </a:r>
            <a:r>
              <a:rPr lang="en-US" altLang="ja-JP" sz="3200" dirty="0" smtClean="0"/>
              <a:t>&lt;15.5, </a:t>
            </a:r>
            <a:r>
              <a:rPr lang="en-US" altLang="ja-JP" sz="3200" dirty="0" err="1" smtClean="0"/>
              <a:t>δP</a:t>
            </a:r>
            <a:r>
              <a:rPr lang="en-US" altLang="ja-JP" sz="3200" dirty="0" smtClean="0"/>
              <a:t>&lt;1%)</a:t>
            </a: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2449609213"/>
              </p:ext>
            </p:extLst>
          </p:nvPr>
        </p:nvGraphicFramePr>
        <p:xfrm>
          <a:off x="3627438" y="4868863"/>
          <a:ext cx="4535487" cy="1841500"/>
        </p:xfrm>
        <a:graphic>
          <a:graphicData uri="http://schemas.openxmlformats.org/presentationml/2006/ole">
            <mc:AlternateContent xmlns:mc="http://schemas.openxmlformats.org/markup-compatibility/2006">
              <mc:Choice xmlns:v="urn:schemas-microsoft-com:vml" Requires="v">
                <p:oleObj spid="_x0000_s4439" name="数式" r:id="rId4" imgW="1688760" imgH="685800" progId="Equation.3">
                  <p:embed/>
                </p:oleObj>
              </mc:Choice>
              <mc:Fallback>
                <p:oleObj name="数式" r:id="rId4" imgW="1688760" imgH="685800" progId="Equation.3">
                  <p:embed/>
                  <p:pic>
                    <p:nvPicPr>
                      <p:cNvPr id="0" name="Picture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7438" y="4868863"/>
                        <a:ext cx="4535487" cy="184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テキスト ボックス 8"/>
          <p:cNvSpPr txBox="1"/>
          <p:nvPr/>
        </p:nvSpPr>
        <p:spPr>
          <a:xfrm>
            <a:off x="603206" y="5498068"/>
            <a:ext cx="2960682" cy="523220"/>
          </a:xfrm>
          <a:prstGeom prst="rect">
            <a:avLst/>
          </a:prstGeom>
          <a:noFill/>
        </p:spPr>
        <p:txBody>
          <a:bodyPr wrap="none" rtlCol="0">
            <a:spAutoFit/>
          </a:bodyPr>
          <a:lstStyle/>
          <a:p>
            <a:r>
              <a:rPr kumimoji="1" lang="en-US" altLang="ja-JP" sz="2800" dirty="0" smtClean="0"/>
              <a:t>Stokes Parameters:</a:t>
            </a:r>
            <a:endParaRPr kumimoji="1" lang="ja-JP" altLang="en-US" sz="2800" dirty="0"/>
          </a:p>
        </p:txBody>
      </p:sp>
      <p:sp>
        <p:nvSpPr>
          <p:cNvPr id="10" name="正方形/長方形 9"/>
          <p:cNvSpPr/>
          <p:nvPr/>
        </p:nvSpPr>
        <p:spPr>
          <a:xfrm>
            <a:off x="395536" y="4816316"/>
            <a:ext cx="7992888" cy="19250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8545402" y="-27384"/>
            <a:ext cx="635110" cy="369332"/>
          </a:xfrm>
          <a:prstGeom prst="rect">
            <a:avLst/>
          </a:prstGeom>
          <a:noFill/>
        </p:spPr>
        <p:txBody>
          <a:bodyPr wrap="none" rtlCol="0">
            <a:spAutoFit/>
          </a:bodyPr>
          <a:lstStyle/>
          <a:p>
            <a:r>
              <a:rPr lang="en-US" altLang="ja-JP" b="1" dirty="0" smtClean="0"/>
              <a:t>7</a:t>
            </a:r>
            <a:r>
              <a:rPr kumimoji="1" lang="en-US" altLang="ja-JP" b="1" dirty="0" smtClean="0"/>
              <a:t>/15</a:t>
            </a:r>
            <a:endParaRPr kumimoji="1" lang="ja-JP" altLang="en-US" b="1" dirty="0"/>
          </a:p>
        </p:txBody>
      </p:sp>
    </p:spTree>
    <p:extLst>
      <p:ext uri="{BB962C8B-B14F-4D97-AF65-F5344CB8AC3E}">
        <p14:creationId xmlns:p14="http://schemas.microsoft.com/office/powerpoint/2010/main" val="3071329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2557353"/>
            <a:ext cx="9144000" cy="1015663"/>
          </a:xfrm>
          <a:prstGeom prst="rect">
            <a:avLst/>
          </a:prstGeom>
          <a:noFill/>
        </p:spPr>
        <p:txBody>
          <a:bodyPr wrap="square" rtlCol="0">
            <a:spAutoFit/>
          </a:bodyPr>
          <a:lstStyle/>
          <a:p>
            <a:pPr algn="ctr"/>
            <a:r>
              <a:rPr kumimoji="1" lang="en-US" altLang="ja-JP" sz="6000" dirty="0" smtClean="0"/>
              <a:t>RESULTS</a:t>
            </a:r>
          </a:p>
        </p:txBody>
      </p:sp>
    </p:spTree>
    <p:extLst>
      <p:ext uri="{BB962C8B-B14F-4D97-AF65-F5344CB8AC3E}">
        <p14:creationId xmlns:p14="http://schemas.microsoft.com/office/powerpoint/2010/main" val="530513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グループ化 79"/>
          <p:cNvGrpSpPr/>
          <p:nvPr/>
        </p:nvGrpSpPr>
        <p:grpSpPr>
          <a:xfrm>
            <a:off x="-36512" y="922067"/>
            <a:ext cx="6408712" cy="5963317"/>
            <a:chOff x="-756592" y="156130"/>
            <a:chExt cx="6652451" cy="6137737"/>
          </a:xfrm>
        </p:grpSpPr>
        <p:pic>
          <p:nvPicPr>
            <p:cNvPr id="81" name="Picture 2" descr="C:\Users\達人\Downloads\qu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32656"/>
              <a:ext cx="5248659" cy="5248659"/>
            </a:xfrm>
            <a:prstGeom prst="rect">
              <a:avLst/>
            </a:prstGeom>
            <a:noFill/>
            <a:extLst>
              <a:ext uri="{909E8E84-426E-40DD-AFC4-6F175D3DCCD1}">
                <a14:hiddenFill xmlns:a14="http://schemas.microsoft.com/office/drawing/2010/main">
                  <a:solidFill>
                    <a:srgbClr val="FFFFFF"/>
                  </a:solidFill>
                </a14:hiddenFill>
              </a:ext>
            </a:extLst>
          </p:spPr>
        </p:pic>
        <p:sp>
          <p:nvSpPr>
            <p:cNvPr id="82" name="テキスト ボックス 81"/>
            <p:cNvSpPr txBox="1"/>
            <p:nvPr/>
          </p:nvSpPr>
          <p:spPr>
            <a:xfrm>
              <a:off x="1005446" y="5499038"/>
              <a:ext cx="367843" cy="498373"/>
            </a:xfrm>
            <a:prstGeom prst="rect">
              <a:avLst/>
            </a:prstGeom>
            <a:noFill/>
          </p:spPr>
          <p:txBody>
            <a:bodyPr wrap="none" rtlCol="0">
              <a:spAutoFit/>
            </a:bodyPr>
            <a:lstStyle/>
            <a:p>
              <a:r>
                <a:rPr kumimoji="1" lang="en-US" altLang="ja-JP" sz="2400" b="1" dirty="0" smtClean="0"/>
                <a:t>0</a:t>
              </a:r>
              <a:endParaRPr kumimoji="1" lang="ja-JP" altLang="en-US" sz="2400" b="1" dirty="0"/>
            </a:p>
          </p:txBody>
        </p:sp>
        <p:sp>
          <p:nvSpPr>
            <p:cNvPr id="83" name="テキスト ボックス 82"/>
            <p:cNvSpPr txBox="1"/>
            <p:nvPr/>
          </p:nvSpPr>
          <p:spPr>
            <a:xfrm>
              <a:off x="2262946" y="5499038"/>
              <a:ext cx="792541" cy="498373"/>
            </a:xfrm>
            <a:prstGeom prst="rect">
              <a:avLst/>
            </a:prstGeom>
            <a:noFill/>
          </p:spPr>
          <p:txBody>
            <a:bodyPr wrap="none" rtlCol="0">
              <a:spAutoFit/>
            </a:bodyPr>
            <a:lstStyle/>
            <a:p>
              <a:r>
                <a:rPr kumimoji="1" lang="en-US" altLang="ja-JP" sz="2400" b="1" dirty="0" smtClean="0"/>
                <a:t>0.04</a:t>
              </a:r>
              <a:endParaRPr kumimoji="1" lang="ja-JP" altLang="en-US" sz="2400" b="1" dirty="0"/>
            </a:p>
          </p:txBody>
        </p:sp>
        <p:sp>
          <p:nvSpPr>
            <p:cNvPr id="84" name="テキスト ボックス 83"/>
            <p:cNvSpPr txBox="1"/>
            <p:nvPr/>
          </p:nvSpPr>
          <p:spPr>
            <a:xfrm>
              <a:off x="3728206" y="5499038"/>
              <a:ext cx="792541" cy="498373"/>
            </a:xfrm>
            <a:prstGeom prst="rect">
              <a:avLst/>
            </a:prstGeom>
            <a:noFill/>
          </p:spPr>
          <p:txBody>
            <a:bodyPr wrap="none" rtlCol="0">
              <a:spAutoFit/>
            </a:bodyPr>
            <a:lstStyle/>
            <a:p>
              <a:r>
                <a:rPr kumimoji="1" lang="en-US" altLang="ja-JP" sz="2400" b="1" dirty="0" smtClean="0"/>
                <a:t>0.08</a:t>
              </a:r>
              <a:endParaRPr kumimoji="1" lang="ja-JP" altLang="en-US" sz="2400" b="1" dirty="0"/>
            </a:p>
          </p:txBody>
        </p:sp>
        <p:sp>
          <p:nvSpPr>
            <p:cNvPr id="85" name="テキスト ボックス 84"/>
            <p:cNvSpPr txBox="1"/>
            <p:nvPr/>
          </p:nvSpPr>
          <p:spPr>
            <a:xfrm>
              <a:off x="5103318" y="5499038"/>
              <a:ext cx="792541" cy="498373"/>
            </a:xfrm>
            <a:prstGeom prst="rect">
              <a:avLst/>
            </a:prstGeom>
            <a:noFill/>
          </p:spPr>
          <p:txBody>
            <a:bodyPr wrap="none" rtlCol="0">
              <a:spAutoFit/>
            </a:bodyPr>
            <a:lstStyle/>
            <a:p>
              <a:r>
                <a:rPr lang="en-US" altLang="ja-JP" sz="2400" b="1" dirty="0" smtClean="0"/>
                <a:t>0</a:t>
              </a:r>
              <a:r>
                <a:rPr kumimoji="1" lang="en-US" altLang="ja-JP" sz="2400" b="1" dirty="0" smtClean="0"/>
                <a:t>.12</a:t>
              </a:r>
              <a:endParaRPr kumimoji="1" lang="ja-JP" altLang="en-US" sz="2400" b="1" dirty="0"/>
            </a:p>
          </p:txBody>
        </p:sp>
        <p:sp>
          <p:nvSpPr>
            <p:cNvPr id="86" name="テキスト ボックス 85"/>
            <p:cNvSpPr txBox="1"/>
            <p:nvPr/>
          </p:nvSpPr>
          <p:spPr>
            <a:xfrm>
              <a:off x="-77982" y="4449858"/>
              <a:ext cx="367843" cy="498373"/>
            </a:xfrm>
            <a:prstGeom prst="rect">
              <a:avLst/>
            </a:prstGeom>
            <a:noFill/>
          </p:spPr>
          <p:txBody>
            <a:bodyPr wrap="none" rtlCol="0">
              <a:spAutoFit/>
            </a:bodyPr>
            <a:lstStyle/>
            <a:p>
              <a:r>
                <a:rPr kumimoji="1" lang="en-US" altLang="ja-JP" sz="2400" b="1" dirty="0" smtClean="0"/>
                <a:t>0</a:t>
              </a:r>
              <a:endParaRPr kumimoji="1" lang="ja-JP" altLang="en-US" sz="2400" b="1" dirty="0"/>
            </a:p>
          </p:txBody>
        </p:sp>
        <p:sp>
          <p:nvSpPr>
            <p:cNvPr id="87" name="テキスト ボックス 86"/>
            <p:cNvSpPr txBox="1"/>
            <p:nvPr/>
          </p:nvSpPr>
          <p:spPr>
            <a:xfrm>
              <a:off x="-427933" y="3019272"/>
              <a:ext cx="792541" cy="498373"/>
            </a:xfrm>
            <a:prstGeom prst="rect">
              <a:avLst/>
            </a:prstGeom>
            <a:noFill/>
          </p:spPr>
          <p:txBody>
            <a:bodyPr wrap="none" rtlCol="0">
              <a:spAutoFit/>
            </a:bodyPr>
            <a:lstStyle/>
            <a:p>
              <a:r>
                <a:rPr kumimoji="1" lang="en-US" altLang="ja-JP" sz="2400" b="1" dirty="0" smtClean="0"/>
                <a:t>0.04</a:t>
              </a:r>
              <a:endParaRPr kumimoji="1" lang="ja-JP" altLang="en-US" sz="2400" b="1" dirty="0"/>
            </a:p>
          </p:txBody>
        </p:sp>
        <p:sp>
          <p:nvSpPr>
            <p:cNvPr id="88" name="テキスト ボックス 87"/>
            <p:cNvSpPr txBox="1"/>
            <p:nvPr/>
          </p:nvSpPr>
          <p:spPr>
            <a:xfrm>
              <a:off x="-427933" y="1556792"/>
              <a:ext cx="792541" cy="498373"/>
            </a:xfrm>
            <a:prstGeom prst="rect">
              <a:avLst/>
            </a:prstGeom>
            <a:noFill/>
          </p:spPr>
          <p:txBody>
            <a:bodyPr wrap="none" rtlCol="0">
              <a:spAutoFit/>
            </a:bodyPr>
            <a:lstStyle/>
            <a:p>
              <a:r>
                <a:rPr kumimoji="1" lang="en-US" altLang="ja-JP" sz="2400" b="1" dirty="0" smtClean="0"/>
                <a:t>0.08</a:t>
              </a:r>
              <a:endParaRPr kumimoji="1" lang="ja-JP" altLang="en-US" sz="2400" b="1" dirty="0"/>
            </a:p>
          </p:txBody>
        </p:sp>
        <p:sp>
          <p:nvSpPr>
            <p:cNvPr id="89" name="テキスト ボックス 88"/>
            <p:cNvSpPr txBox="1"/>
            <p:nvPr/>
          </p:nvSpPr>
          <p:spPr>
            <a:xfrm>
              <a:off x="-427933" y="156130"/>
              <a:ext cx="792541" cy="498373"/>
            </a:xfrm>
            <a:prstGeom prst="rect">
              <a:avLst/>
            </a:prstGeom>
            <a:noFill/>
          </p:spPr>
          <p:txBody>
            <a:bodyPr wrap="none" rtlCol="0">
              <a:spAutoFit/>
            </a:bodyPr>
            <a:lstStyle/>
            <a:p>
              <a:r>
                <a:rPr kumimoji="1" lang="en-US" altLang="ja-JP" sz="2400" b="1" dirty="0" smtClean="0"/>
                <a:t>0.12</a:t>
              </a:r>
              <a:endParaRPr kumimoji="1" lang="ja-JP" altLang="en-US" sz="2400" b="1" dirty="0"/>
            </a:p>
          </p:txBody>
        </p:sp>
        <p:sp>
          <p:nvSpPr>
            <p:cNvPr id="90" name="テキスト ボックス 89"/>
            <p:cNvSpPr txBox="1"/>
            <p:nvPr/>
          </p:nvSpPr>
          <p:spPr>
            <a:xfrm>
              <a:off x="2639640" y="5755852"/>
              <a:ext cx="714833" cy="538015"/>
            </a:xfrm>
            <a:prstGeom prst="rect">
              <a:avLst/>
            </a:prstGeom>
            <a:noFill/>
          </p:spPr>
          <p:txBody>
            <a:bodyPr wrap="none" rtlCol="0">
              <a:spAutoFit/>
            </a:bodyPr>
            <a:lstStyle/>
            <a:p>
              <a:r>
                <a:rPr kumimoji="1" lang="en-US" altLang="ja-JP" sz="2800" b="1" i="1" dirty="0" smtClean="0"/>
                <a:t>Q/I</a:t>
              </a:r>
              <a:endParaRPr kumimoji="1" lang="ja-JP" altLang="en-US" sz="2800" b="1" i="1" dirty="0"/>
            </a:p>
          </p:txBody>
        </p:sp>
        <p:sp>
          <p:nvSpPr>
            <p:cNvPr id="91" name="テキスト ボックス 90"/>
            <p:cNvSpPr txBox="1"/>
            <p:nvPr/>
          </p:nvSpPr>
          <p:spPr>
            <a:xfrm rot="16200000">
              <a:off x="-833834" y="2640384"/>
              <a:ext cx="689332" cy="534847"/>
            </a:xfrm>
            <a:prstGeom prst="rect">
              <a:avLst/>
            </a:prstGeom>
            <a:noFill/>
          </p:spPr>
          <p:txBody>
            <a:bodyPr wrap="none" rtlCol="0">
              <a:spAutoFit/>
            </a:bodyPr>
            <a:lstStyle/>
            <a:p>
              <a:r>
                <a:rPr kumimoji="1" lang="en-US" altLang="ja-JP" sz="2800" b="1" i="1" dirty="0" smtClean="0"/>
                <a:t>U/I</a:t>
              </a:r>
              <a:endParaRPr kumimoji="1" lang="ja-JP" altLang="en-US" sz="2800" b="1" i="1" dirty="0"/>
            </a:p>
          </p:txBody>
        </p:sp>
      </p:grpSp>
      <p:cxnSp>
        <p:nvCxnSpPr>
          <p:cNvPr id="23" name="直線矢印コネクタ 22"/>
          <p:cNvCxnSpPr/>
          <p:nvPr/>
        </p:nvCxnSpPr>
        <p:spPr>
          <a:xfrm flipV="1">
            <a:off x="1838150" y="2636912"/>
            <a:ext cx="3669954" cy="2626263"/>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rot="19376563">
            <a:off x="1672035" y="3624950"/>
            <a:ext cx="2990883" cy="461665"/>
          </a:xfrm>
          <a:prstGeom prst="rect">
            <a:avLst/>
          </a:prstGeom>
          <a:solidFill>
            <a:schemeClr val="bg1"/>
          </a:solidFill>
        </p:spPr>
        <p:txBody>
          <a:bodyPr wrap="none" rtlCol="0">
            <a:spAutoFit/>
          </a:bodyPr>
          <a:lstStyle/>
          <a:p>
            <a:r>
              <a:rPr kumimoji="1" lang="en-US" altLang="ja-JP" sz="2400" b="1" dirty="0" smtClean="0">
                <a:solidFill>
                  <a:srgbClr val="00B050"/>
                </a:solidFill>
              </a:rPr>
              <a:t>degree of polarization</a:t>
            </a:r>
            <a:endParaRPr kumimoji="1" lang="ja-JP" altLang="en-US" sz="2400" b="1" dirty="0">
              <a:solidFill>
                <a:srgbClr val="00B050"/>
              </a:solidFill>
            </a:endParaRPr>
          </a:p>
        </p:txBody>
      </p:sp>
      <p:sp>
        <p:nvSpPr>
          <p:cNvPr id="30" name="フリーフォーム 29"/>
          <p:cNvSpPr/>
          <p:nvPr/>
        </p:nvSpPr>
        <p:spPr>
          <a:xfrm>
            <a:off x="2868552" y="4516810"/>
            <a:ext cx="414174" cy="746058"/>
          </a:xfrm>
          <a:custGeom>
            <a:avLst/>
            <a:gdLst>
              <a:gd name="connsiteX0" fmla="*/ 280416 w 414174"/>
              <a:gd name="connsiteY0" fmla="*/ 746058 h 746058"/>
              <a:gd name="connsiteX1" fmla="*/ 402336 w 414174"/>
              <a:gd name="connsiteY1" fmla="*/ 526602 h 746058"/>
              <a:gd name="connsiteX2" fmla="*/ 390144 w 414174"/>
              <a:gd name="connsiteY2" fmla="*/ 282762 h 746058"/>
              <a:gd name="connsiteX3" fmla="*/ 231648 w 414174"/>
              <a:gd name="connsiteY3" fmla="*/ 87690 h 746058"/>
              <a:gd name="connsiteX4" fmla="*/ 121920 w 414174"/>
              <a:gd name="connsiteY4" fmla="*/ 26730 h 746058"/>
              <a:gd name="connsiteX5" fmla="*/ 48768 w 414174"/>
              <a:gd name="connsiteY5" fmla="*/ 2346 h 746058"/>
              <a:gd name="connsiteX6" fmla="*/ 0 w 414174"/>
              <a:gd name="connsiteY6" fmla="*/ 2346 h 74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174" h="746058">
                <a:moveTo>
                  <a:pt x="280416" y="746058"/>
                </a:moveTo>
                <a:cubicBezTo>
                  <a:pt x="332232" y="674938"/>
                  <a:pt x="384048" y="603818"/>
                  <a:pt x="402336" y="526602"/>
                </a:cubicBezTo>
                <a:cubicBezTo>
                  <a:pt x="420624" y="449386"/>
                  <a:pt x="418592" y="355914"/>
                  <a:pt x="390144" y="282762"/>
                </a:cubicBezTo>
                <a:cubicBezTo>
                  <a:pt x="361696" y="209610"/>
                  <a:pt x="276352" y="130362"/>
                  <a:pt x="231648" y="87690"/>
                </a:cubicBezTo>
                <a:cubicBezTo>
                  <a:pt x="186944" y="45018"/>
                  <a:pt x="152400" y="40954"/>
                  <a:pt x="121920" y="26730"/>
                </a:cubicBezTo>
                <a:cubicBezTo>
                  <a:pt x="91440" y="12506"/>
                  <a:pt x="69088" y="6410"/>
                  <a:pt x="48768" y="2346"/>
                </a:cubicBezTo>
                <a:cubicBezTo>
                  <a:pt x="28448" y="-1718"/>
                  <a:pt x="14224" y="314"/>
                  <a:pt x="0" y="2346"/>
                </a:cubicBezTo>
              </a:path>
            </a:pathLst>
          </a:custGeom>
          <a:ln w="63500">
            <a:solidFill>
              <a:srgbClr val="00B050"/>
            </a:solidFill>
            <a:headEnd type="none"/>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テキスト ボックス 30"/>
          <p:cNvSpPr txBox="1"/>
          <p:nvPr/>
        </p:nvSpPr>
        <p:spPr>
          <a:xfrm>
            <a:off x="3397981" y="4623519"/>
            <a:ext cx="2470163" cy="461665"/>
          </a:xfrm>
          <a:prstGeom prst="rect">
            <a:avLst/>
          </a:prstGeom>
          <a:solidFill>
            <a:schemeClr val="bg1"/>
          </a:solidFill>
        </p:spPr>
        <p:txBody>
          <a:bodyPr wrap="none" rtlCol="0">
            <a:spAutoFit/>
          </a:bodyPr>
          <a:lstStyle/>
          <a:p>
            <a:r>
              <a:rPr kumimoji="1" lang="en-US" altLang="ja-JP" sz="2400" b="1" dirty="0" smtClean="0">
                <a:solidFill>
                  <a:srgbClr val="00B050"/>
                </a:solidFill>
              </a:rPr>
              <a:t>polarization angle</a:t>
            </a:r>
            <a:endParaRPr kumimoji="1" lang="ja-JP" altLang="en-US" sz="2400" b="1" dirty="0">
              <a:solidFill>
                <a:srgbClr val="00B050"/>
              </a:solidFill>
            </a:endParaRPr>
          </a:p>
        </p:txBody>
      </p:sp>
      <p:graphicFrame>
        <p:nvGraphicFramePr>
          <p:cNvPr id="5120" name="オブジェクト 5119"/>
          <p:cNvGraphicFramePr>
            <a:graphicFrameLocks noChangeAspect="1"/>
          </p:cNvGraphicFramePr>
          <p:nvPr>
            <p:extLst>
              <p:ext uri="{D42A27DB-BD31-4B8C-83A1-F6EECF244321}">
                <p14:modId xmlns:p14="http://schemas.microsoft.com/office/powerpoint/2010/main" val="916595813"/>
              </p:ext>
            </p:extLst>
          </p:nvPr>
        </p:nvGraphicFramePr>
        <p:xfrm>
          <a:off x="6263587" y="1988840"/>
          <a:ext cx="2700901" cy="1239685"/>
        </p:xfrm>
        <a:graphic>
          <a:graphicData uri="http://schemas.openxmlformats.org/presentationml/2006/ole">
            <mc:AlternateContent xmlns:mc="http://schemas.openxmlformats.org/markup-compatibility/2006">
              <mc:Choice xmlns:v="urn:schemas-microsoft-com:vml" Requires="v">
                <p:oleObj spid="_x0000_s15646" name="数式" r:id="rId5" imgW="1257120" imgH="507960" progId="Equation.3">
                  <p:embed/>
                </p:oleObj>
              </mc:Choice>
              <mc:Fallback>
                <p:oleObj name="数式" r:id="rId5" imgW="1257120" imgH="507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3587" y="1988840"/>
                        <a:ext cx="2700901" cy="1239685"/>
                      </a:xfrm>
                      <a:prstGeom prst="rect">
                        <a:avLst/>
                      </a:prstGeom>
                      <a:noFill/>
                      <a:extLst/>
                    </p:spPr>
                  </p:pic>
                </p:oleObj>
              </mc:Fallback>
            </mc:AlternateContent>
          </a:graphicData>
        </a:graphic>
      </p:graphicFrame>
      <p:graphicFrame>
        <p:nvGraphicFramePr>
          <p:cNvPr id="5121" name="オブジェクト 5120"/>
          <p:cNvGraphicFramePr>
            <a:graphicFrameLocks noChangeAspect="1"/>
          </p:cNvGraphicFramePr>
          <p:nvPr>
            <p:extLst>
              <p:ext uri="{D42A27DB-BD31-4B8C-83A1-F6EECF244321}">
                <p14:modId xmlns:p14="http://schemas.microsoft.com/office/powerpoint/2010/main" val="190270781"/>
              </p:ext>
            </p:extLst>
          </p:nvPr>
        </p:nvGraphicFramePr>
        <p:xfrm>
          <a:off x="6358526" y="4105421"/>
          <a:ext cx="2569357" cy="1101153"/>
        </p:xfrm>
        <a:graphic>
          <a:graphicData uri="http://schemas.openxmlformats.org/presentationml/2006/ole">
            <mc:AlternateContent xmlns:mc="http://schemas.openxmlformats.org/markup-compatibility/2006">
              <mc:Choice xmlns:v="urn:schemas-microsoft-com:vml" Requires="v">
                <p:oleObj spid="_x0000_s15647" name="数式" r:id="rId7" imgW="1066680" imgH="457200" progId="Equation.3">
                  <p:embed/>
                </p:oleObj>
              </mc:Choice>
              <mc:Fallback>
                <p:oleObj name="数式" r:id="rId7" imgW="106668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8526" y="4105421"/>
                        <a:ext cx="2569357" cy="11011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3" name="テキスト ボックス 5122"/>
          <p:cNvSpPr txBox="1"/>
          <p:nvPr/>
        </p:nvSpPr>
        <p:spPr>
          <a:xfrm>
            <a:off x="6026569" y="1599183"/>
            <a:ext cx="3009927" cy="461665"/>
          </a:xfrm>
          <a:prstGeom prst="rect">
            <a:avLst/>
          </a:prstGeom>
          <a:noFill/>
        </p:spPr>
        <p:txBody>
          <a:bodyPr wrap="none" rtlCol="0">
            <a:spAutoFit/>
          </a:bodyPr>
          <a:lstStyle/>
          <a:p>
            <a:r>
              <a:rPr kumimoji="1" lang="en-US" altLang="ja-JP" sz="2400" dirty="0" smtClean="0"/>
              <a:t>degree of polarization:</a:t>
            </a:r>
            <a:endParaRPr kumimoji="1" lang="ja-JP" altLang="en-US" sz="2400" dirty="0"/>
          </a:p>
        </p:txBody>
      </p:sp>
      <p:sp>
        <p:nvSpPr>
          <p:cNvPr id="37" name="テキスト ボックス 36"/>
          <p:cNvSpPr txBox="1"/>
          <p:nvPr/>
        </p:nvSpPr>
        <p:spPr>
          <a:xfrm>
            <a:off x="6156176" y="3697868"/>
            <a:ext cx="2563522" cy="461665"/>
          </a:xfrm>
          <a:prstGeom prst="rect">
            <a:avLst/>
          </a:prstGeom>
          <a:noFill/>
        </p:spPr>
        <p:txBody>
          <a:bodyPr wrap="none" rtlCol="0">
            <a:spAutoFit/>
          </a:bodyPr>
          <a:lstStyle/>
          <a:p>
            <a:r>
              <a:rPr kumimoji="1" lang="en-US" altLang="ja-JP" sz="2400" dirty="0" smtClean="0"/>
              <a:t>polarization angle</a:t>
            </a:r>
            <a:r>
              <a:rPr kumimoji="1" lang="ja-JP" altLang="en-US" sz="2400" dirty="0" smtClean="0"/>
              <a:t>：</a:t>
            </a:r>
            <a:endParaRPr kumimoji="1" lang="ja-JP" altLang="en-US" sz="2400" dirty="0"/>
          </a:p>
        </p:txBody>
      </p:sp>
      <p:sp>
        <p:nvSpPr>
          <p:cNvPr id="25" name="テキスト ボックス 24"/>
          <p:cNvSpPr txBox="1"/>
          <p:nvPr/>
        </p:nvSpPr>
        <p:spPr>
          <a:xfrm>
            <a:off x="2627784" y="620688"/>
            <a:ext cx="1913344" cy="523220"/>
          </a:xfrm>
          <a:prstGeom prst="rect">
            <a:avLst/>
          </a:prstGeom>
          <a:noFill/>
        </p:spPr>
        <p:txBody>
          <a:bodyPr wrap="none" rtlCol="0">
            <a:spAutoFit/>
          </a:bodyPr>
          <a:lstStyle/>
          <a:p>
            <a:r>
              <a:rPr lang="en-US" altLang="ja-JP" sz="2800" dirty="0" err="1" smtClean="0"/>
              <a:t>qu</a:t>
            </a:r>
            <a:r>
              <a:rPr lang="en-US" altLang="ja-JP" sz="2800" dirty="0" smtClean="0"/>
              <a:t> diagram</a:t>
            </a:r>
            <a:r>
              <a:rPr kumimoji="1" lang="en-US" altLang="ja-JP" sz="2800" dirty="0" smtClean="0"/>
              <a:t> </a:t>
            </a:r>
            <a:endParaRPr kumimoji="1" lang="ja-JP" altLang="en-US" sz="2800" dirty="0"/>
          </a:p>
        </p:txBody>
      </p:sp>
      <p:sp>
        <p:nvSpPr>
          <p:cNvPr id="27" name="テキスト ボックス 26"/>
          <p:cNvSpPr txBox="1"/>
          <p:nvPr/>
        </p:nvSpPr>
        <p:spPr>
          <a:xfrm>
            <a:off x="-36512" y="56818"/>
            <a:ext cx="9144000" cy="707886"/>
          </a:xfrm>
          <a:prstGeom prst="rect">
            <a:avLst/>
          </a:prstGeom>
          <a:noFill/>
        </p:spPr>
        <p:txBody>
          <a:bodyPr wrap="square" rtlCol="0">
            <a:spAutoFit/>
          </a:bodyPr>
          <a:lstStyle/>
          <a:p>
            <a:pPr algn="ctr"/>
            <a:r>
              <a:rPr lang="en-US" altLang="ja-JP" sz="4000" dirty="0" smtClean="0"/>
              <a:t>intrinsically polarized stars are found</a:t>
            </a:r>
            <a:endParaRPr kumimoji="1" lang="ja-JP" altLang="en-US" sz="4000" dirty="0"/>
          </a:p>
        </p:txBody>
      </p:sp>
      <p:sp>
        <p:nvSpPr>
          <p:cNvPr id="2" name="テキスト ボックス 1"/>
          <p:cNvSpPr txBox="1"/>
          <p:nvPr/>
        </p:nvSpPr>
        <p:spPr>
          <a:xfrm>
            <a:off x="4932040" y="5651956"/>
            <a:ext cx="965329" cy="369332"/>
          </a:xfrm>
          <a:prstGeom prst="rect">
            <a:avLst/>
          </a:prstGeom>
          <a:noFill/>
        </p:spPr>
        <p:txBody>
          <a:bodyPr wrap="none" rtlCol="0">
            <a:spAutoFit/>
          </a:bodyPr>
          <a:lstStyle/>
          <a:p>
            <a:r>
              <a:rPr kumimoji="1" lang="en-US" altLang="ja-JP" b="1" dirty="0" smtClean="0"/>
              <a:t>(TY+ 13)</a:t>
            </a:r>
            <a:endParaRPr kumimoji="1" lang="ja-JP" altLang="en-US" b="1" dirty="0"/>
          </a:p>
        </p:txBody>
      </p:sp>
      <p:sp>
        <p:nvSpPr>
          <p:cNvPr id="28" name="テキスト ボックス 27"/>
          <p:cNvSpPr txBox="1"/>
          <p:nvPr/>
        </p:nvSpPr>
        <p:spPr>
          <a:xfrm>
            <a:off x="8545402" y="-27384"/>
            <a:ext cx="635110" cy="369332"/>
          </a:xfrm>
          <a:prstGeom prst="rect">
            <a:avLst/>
          </a:prstGeom>
          <a:noFill/>
        </p:spPr>
        <p:txBody>
          <a:bodyPr wrap="none" rtlCol="0">
            <a:spAutoFit/>
          </a:bodyPr>
          <a:lstStyle/>
          <a:p>
            <a:r>
              <a:rPr lang="en-US" altLang="ja-JP" b="1" dirty="0" smtClean="0"/>
              <a:t>8</a:t>
            </a:r>
            <a:r>
              <a:rPr kumimoji="1" lang="en-US" altLang="ja-JP" b="1" dirty="0" smtClean="0"/>
              <a:t>/15</a:t>
            </a:r>
            <a:endParaRPr kumimoji="1" lang="ja-JP" altLang="en-US" b="1" dirty="0"/>
          </a:p>
        </p:txBody>
      </p:sp>
    </p:spTree>
    <p:extLst>
      <p:ext uri="{BB962C8B-B14F-4D97-AF65-F5344CB8AC3E}">
        <p14:creationId xmlns:p14="http://schemas.microsoft.com/office/powerpoint/2010/main" val="318201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グループ化 97"/>
          <p:cNvGrpSpPr/>
          <p:nvPr/>
        </p:nvGrpSpPr>
        <p:grpSpPr>
          <a:xfrm>
            <a:off x="-36512" y="922067"/>
            <a:ext cx="6408712" cy="5963317"/>
            <a:chOff x="-756592" y="156130"/>
            <a:chExt cx="6652451" cy="6137737"/>
          </a:xfrm>
        </p:grpSpPr>
        <p:pic>
          <p:nvPicPr>
            <p:cNvPr id="99" name="Picture 2" descr="C:\Users\達人\Downloads\qu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32656"/>
              <a:ext cx="5248659" cy="5248659"/>
            </a:xfrm>
            <a:prstGeom prst="rect">
              <a:avLst/>
            </a:prstGeom>
            <a:noFill/>
            <a:extLst>
              <a:ext uri="{909E8E84-426E-40DD-AFC4-6F175D3DCCD1}">
                <a14:hiddenFill xmlns:a14="http://schemas.microsoft.com/office/drawing/2010/main">
                  <a:solidFill>
                    <a:srgbClr val="FFFFFF"/>
                  </a:solidFill>
                </a14:hiddenFill>
              </a:ext>
            </a:extLst>
          </p:spPr>
        </p:pic>
        <p:sp>
          <p:nvSpPr>
            <p:cNvPr id="100" name="テキスト ボックス 99"/>
            <p:cNvSpPr txBox="1"/>
            <p:nvPr/>
          </p:nvSpPr>
          <p:spPr>
            <a:xfrm>
              <a:off x="1005446" y="5499038"/>
              <a:ext cx="367843" cy="498373"/>
            </a:xfrm>
            <a:prstGeom prst="rect">
              <a:avLst/>
            </a:prstGeom>
            <a:noFill/>
          </p:spPr>
          <p:txBody>
            <a:bodyPr wrap="none" rtlCol="0">
              <a:spAutoFit/>
            </a:bodyPr>
            <a:lstStyle/>
            <a:p>
              <a:r>
                <a:rPr kumimoji="1" lang="en-US" altLang="ja-JP" sz="2400" b="1" dirty="0" smtClean="0"/>
                <a:t>0</a:t>
              </a:r>
              <a:endParaRPr kumimoji="1" lang="ja-JP" altLang="en-US" sz="2400" b="1" dirty="0"/>
            </a:p>
          </p:txBody>
        </p:sp>
        <p:sp>
          <p:nvSpPr>
            <p:cNvPr id="101" name="テキスト ボックス 100"/>
            <p:cNvSpPr txBox="1"/>
            <p:nvPr/>
          </p:nvSpPr>
          <p:spPr>
            <a:xfrm>
              <a:off x="2262946" y="5499038"/>
              <a:ext cx="792541" cy="498373"/>
            </a:xfrm>
            <a:prstGeom prst="rect">
              <a:avLst/>
            </a:prstGeom>
            <a:noFill/>
          </p:spPr>
          <p:txBody>
            <a:bodyPr wrap="none" rtlCol="0">
              <a:spAutoFit/>
            </a:bodyPr>
            <a:lstStyle/>
            <a:p>
              <a:r>
                <a:rPr kumimoji="1" lang="en-US" altLang="ja-JP" sz="2400" b="1" dirty="0" smtClean="0"/>
                <a:t>0.04</a:t>
              </a:r>
              <a:endParaRPr kumimoji="1" lang="ja-JP" altLang="en-US" sz="2400" b="1" dirty="0"/>
            </a:p>
          </p:txBody>
        </p:sp>
        <p:sp>
          <p:nvSpPr>
            <p:cNvPr id="102" name="テキスト ボックス 101"/>
            <p:cNvSpPr txBox="1"/>
            <p:nvPr/>
          </p:nvSpPr>
          <p:spPr>
            <a:xfrm>
              <a:off x="3728206" y="5499038"/>
              <a:ext cx="792541" cy="498373"/>
            </a:xfrm>
            <a:prstGeom prst="rect">
              <a:avLst/>
            </a:prstGeom>
            <a:noFill/>
          </p:spPr>
          <p:txBody>
            <a:bodyPr wrap="none" rtlCol="0">
              <a:spAutoFit/>
            </a:bodyPr>
            <a:lstStyle/>
            <a:p>
              <a:r>
                <a:rPr kumimoji="1" lang="en-US" altLang="ja-JP" sz="2400" b="1" dirty="0" smtClean="0"/>
                <a:t>0.08</a:t>
              </a:r>
              <a:endParaRPr kumimoji="1" lang="ja-JP" altLang="en-US" sz="2400" b="1" dirty="0"/>
            </a:p>
          </p:txBody>
        </p:sp>
        <p:sp>
          <p:nvSpPr>
            <p:cNvPr id="103" name="テキスト ボックス 102"/>
            <p:cNvSpPr txBox="1"/>
            <p:nvPr/>
          </p:nvSpPr>
          <p:spPr>
            <a:xfrm>
              <a:off x="5103318" y="5499038"/>
              <a:ext cx="792541" cy="498373"/>
            </a:xfrm>
            <a:prstGeom prst="rect">
              <a:avLst/>
            </a:prstGeom>
            <a:noFill/>
          </p:spPr>
          <p:txBody>
            <a:bodyPr wrap="none" rtlCol="0">
              <a:spAutoFit/>
            </a:bodyPr>
            <a:lstStyle/>
            <a:p>
              <a:r>
                <a:rPr lang="en-US" altLang="ja-JP" sz="2400" b="1" dirty="0" smtClean="0"/>
                <a:t>0</a:t>
              </a:r>
              <a:r>
                <a:rPr kumimoji="1" lang="en-US" altLang="ja-JP" sz="2400" b="1" dirty="0" smtClean="0"/>
                <a:t>.12</a:t>
              </a:r>
              <a:endParaRPr kumimoji="1" lang="ja-JP" altLang="en-US" sz="2400" b="1" dirty="0"/>
            </a:p>
          </p:txBody>
        </p:sp>
        <p:sp>
          <p:nvSpPr>
            <p:cNvPr id="104" name="テキスト ボックス 103"/>
            <p:cNvSpPr txBox="1"/>
            <p:nvPr/>
          </p:nvSpPr>
          <p:spPr>
            <a:xfrm>
              <a:off x="-77982" y="4449858"/>
              <a:ext cx="367843" cy="498373"/>
            </a:xfrm>
            <a:prstGeom prst="rect">
              <a:avLst/>
            </a:prstGeom>
            <a:noFill/>
          </p:spPr>
          <p:txBody>
            <a:bodyPr wrap="none" rtlCol="0">
              <a:spAutoFit/>
            </a:bodyPr>
            <a:lstStyle/>
            <a:p>
              <a:r>
                <a:rPr kumimoji="1" lang="en-US" altLang="ja-JP" sz="2400" b="1" dirty="0" smtClean="0"/>
                <a:t>0</a:t>
              </a:r>
              <a:endParaRPr kumimoji="1" lang="ja-JP" altLang="en-US" sz="2400" b="1" dirty="0"/>
            </a:p>
          </p:txBody>
        </p:sp>
        <p:sp>
          <p:nvSpPr>
            <p:cNvPr id="105" name="テキスト ボックス 104"/>
            <p:cNvSpPr txBox="1"/>
            <p:nvPr/>
          </p:nvSpPr>
          <p:spPr>
            <a:xfrm>
              <a:off x="-427933" y="3019272"/>
              <a:ext cx="792541" cy="498373"/>
            </a:xfrm>
            <a:prstGeom prst="rect">
              <a:avLst/>
            </a:prstGeom>
            <a:noFill/>
          </p:spPr>
          <p:txBody>
            <a:bodyPr wrap="none" rtlCol="0">
              <a:spAutoFit/>
            </a:bodyPr>
            <a:lstStyle/>
            <a:p>
              <a:r>
                <a:rPr kumimoji="1" lang="en-US" altLang="ja-JP" sz="2400" b="1" dirty="0" smtClean="0"/>
                <a:t>0.04</a:t>
              </a:r>
              <a:endParaRPr kumimoji="1" lang="ja-JP" altLang="en-US" sz="2400" b="1" dirty="0"/>
            </a:p>
          </p:txBody>
        </p:sp>
        <p:sp>
          <p:nvSpPr>
            <p:cNvPr id="106" name="テキスト ボックス 105"/>
            <p:cNvSpPr txBox="1"/>
            <p:nvPr/>
          </p:nvSpPr>
          <p:spPr>
            <a:xfrm>
              <a:off x="-427933" y="1556792"/>
              <a:ext cx="792541" cy="498373"/>
            </a:xfrm>
            <a:prstGeom prst="rect">
              <a:avLst/>
            </a:prstGeom>
            <a:noFill/>
          </p:spPr>
          <p:txBody>
            <a:bodyPr wrap="none" rtlCol="0">
              <a:spAutoFit/>
            </a:bodyPr>
            <a:lstStyle/>
            <a:p>
              <a:r>
                <a:rPr kumimoji="1" lang="en-US" altLang="ja-JP" sz="2400" b="1" dirty="0" smtClean="0"/>
                <a:t>0.08</a:t>
              </a:r>
              <a:endParaRPr kumimoji="1" lang="ja-JP" altLang="en-US" sz="2400" b="1" dirty="0"/>
            </a:p>
          </p:txBody>
        </p:sp>
        <p:sp>
          <p:nvSpPr>
            <p:cNvPr id="107" name="テキスト ボックス 106"/>
            <p:cNvSpPr txBox="1"/>
            <p:nvPr/>
          </p:nvSpPr>
          <p:spPr>
            <a:xfrm>
              <a:off x="-427933" y="156130"/>
              <a:ext cx="792541" cy="498373"/>
            </a:xfrm>
            <a:prstGeom prst="rect">
              <a:avLst/>
            </a:prstGeom>
            <a:noFill/>
          </p:spPr>
          <p:txBody>
            <a:bodyPr wrap="none" rtlCol="0">
              <a:spAutoFit/>
            </a:bodyPr>
            <a:lstStyle/>
            <a:p>
              <a:r>
                <a:rPr kumimoji="1" lang="en-US" altLang="ja-JP" sz="2400" b="1" dirty="0" smtClean="0"/>
                <a:t>0.12</a:t>
              </a:r>
              <a:endParaRPr kumimoji="1" lang="ja-JP" altLang="en-US" sz="2400" b="1" dirty="0"/>
            </a:p>
          </p:txBody>
        </p:sp>
        <p:sp>
          <p:nvSpPr>
            <p:cNvPr id="108" name="テキスト ボックス 107"/>
            <p:cNvSpPr txBox="1"/>
            <p:nvPr/>
          </p:nvSpPr>
          <p:spPr>
            <a:xfrm>
              <a:off x="2639640" y="5755852"/>
              <a:ext cx="714833" cy="538015"/>
            </a:xfrm>
            <a:prstGeom prst="rect">
              <a:avLst/>
            </a:prstGeom>
            <a:noFill/>
          </p:spPr>
          <p:txBody>
            <a:bodyPr wrap="none" rtlCol="0">
              <a:spAutoFit/>
            </a:bodyPr>
            <a:lstStyle/>
            <a:p>
              <a:r>
                <a:rPr kumimoji="1" lang="en-US" altLang="ja-JP" sz="2800" b="1" i="1" dirty="0" smtClean="0"/>
                <a:t>Q/I</a:t>
              </a:r>
              <a:endParaRPr kumimoji="1" lang="ja-JP" altLang="en-US" sz="2800" b="1" i="1" dirty="0"/>
            </a:p>
          </p:txBody>
        </p:sp>
        <p:sp>
          <p:nvSpPr>
            <p:cNvPr id="109" name="テキスト ボックス 108"/>
            <p:cNvSpPr txBox="1"/>
            <p:nvPr/>
          </p:nvSpPr>
          <p:spPr>
            <a:xfrm rot="16200000">
              <a:off x="-833834" y="2640384"/>
              <a:ext cx="689332" cy="534847"/>
            </a:xfrm>
            <a:prstGeom prst="rect">
              <a:avLst/>
            </a:prstGeom>
            <a:noFill/>
          </p:spPr>
          <p:txBody>
            <a:bodyPr wrap="none" rtlCol="0">
              <a:spAutoFit/>
            </a:bodyPr>
            <a:lstStyle/>
            <a:p>
              <a:r>
                <a:rPr kumimoji="1" lang="en-US" altLang="ja-JP" sz="2800" b="1" i="1" dirty="0" smtClean="0"/>
                <a:t>U/I</a:t>
              </a:r>
              <a:endParaRPr kumimoji="1" lang="ja-JP" altLang="en-US" sz="2800" b="1" i="1" dirty="0"/>
            </a:p>
          </p:txBody>
        </p:sp>
      </p:grpSp>
      <p:cxnSp>
        <p:nvCxnSpPr>
          <p:cNvPr id="20" name="直線矢印コネクタ 19"/>
          <p:cNvCxnSpPr/>
          <p:nvPr/>
        </p:nvCxnSpPr>
        <p:spPr>
          <a:xfrm flipV="1">
            <a:off x="1881641" y="3930420"/>
            <a:ext cx="1250199" cy="1320996"/>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2483768" y="4695527"/>
            <a:ext cx="3169009" cy="461665"/>
          </a:xfrm>
          <a:prstGeom prst="rect">
            <a:avLst/>
          </a:prstGeom>
          <a:solidFill>
            <a:schemeClr val="bg1"/>
          </a:solidFill>
        </p:spPr>
        <p:txBody>
          <a:bodyPr wrap="none" rtlCol="0">
            <a:spAutoFit/>
          </a:bodyPr>
          <a:lstStyle/>
          <a:p>
            <a:r>
              <a:rPr kumimoji="1" lang="en-US" altLang="ja-JP" sz="2400" b="1" dirty="0" smtClean="0">
                <a:solidFill>
                  <a:srgbClr val="00B050"/>
                </a:solidFill>
              </a:rPr>
              <a:t>interstellar polarization</a:t>
            </a:r>
            <a:endParaRPr kumimoji="1" lang="ja-JP" altLang="en-US" sz="2400" b="1" dirty="0">
              <a:solidFill>
                <a:srgbClr val="00B050"/>
              </a:solidFill>
            </a:endParaRPr>
          </a:p>
        </p:txBody>
      </p:sp>
      <p:cxnSp>
        <p:nvCxnSpPr>
          <p:cNvPr id="26" name="直線矢印コネクタ 25"/>
          <p:cNvCxnSpPr/>
          <p:nvPr/>
        </p:nvCxnSpPr>
        <p:spPr>
          <a:xfrm flipH="1" flipV="1">
            <a:off x="2560691" y="2868906"/>
            <a:ext cx="571149" cy="1076931"/>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2987824" y="2977788"/>
            <a:ext cx="2797497" cy="461665"/>
          </a:xfrm>
          <a:prstGeom prst="rect">
            <a:avLst/>
          </a:prstGeom>
          <a:solidFill>
            <a:schemeClr val="bg1"/>
          </a:solidFill>
        </p:spPr>
        <p:txBody>
          <a:bodyPr wrap="none" rtlCol="0">
            <a:spAutoFit/>
          </a:bodyPr>
          <a:lstStyle/>
          <a:p>
            <a:r>
              <a:rPr lang="en-US" altLang="ja-JP" sz="2400" b="1" dirty="0" smtClean="0">
                <a:solidFill>
                  <a:srgbClr val="00B050"/>
                </a:solidFill>
              </a:rPr>
              <a:t>intrinsic polarization</a:t>
            </a:r>
            <a:endParaRPr kumimoji="1" lang="ja-JP" altLang="en-US" sz="2400" b="1" dirty="0">
              <a:solidFill>
                <a:srgbClr val="00B050"/>
              </a:solidFill>
            </a:endParaRPr>
          </a:p>
        </p:txBody>
      </p:sp>
      <p:cxnSp>
        <p:nvCxnSpPr>
          <p:cNvPr id="34" name="直線矢印コネクタ 33"/>
          <p:cNvCxnSpPr/>
          <p:nvPr/>
        </p:nvCxnSpPr>
        <p:spPr>
          <a:xfrm flipV="1">
            <a:off x="1827386" y="2868905"/>
            <a:ext cx="708968" cy="245772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35496" y="3615407"/>
            <a:ext cx="2959015" cy="461665"/>
          </a:xfrm>
          <a:prstGeom prst="rect">
            <a:avLst/>
          </a:prstGeom>
          <a:solidFill>
            <a:schemeClr val="bg1"/>
          </a:solidFill>
        </p:spPr>
        <p:txBody>
          <a:bodyPr wrap="none" rtlCol="0">
            <a:spAutoFit/>
          </a:bodyPr>
          <a:lstStyle/>
          <a:p>
            <a:r>
              <a:rPr kumimoji="1" lang="en-US" altLang="ja-JP" sz="2400" b="1" dirty="0" smtClean="0">
                <a:solidFill>
                  <a:srgbClr val="00B050"/>
                </a:solidFill>
              </a:rPr>
              <a:t>observed polarization</a:t>
            </a:r>
            <a:endParaRPr kumimoji="1" lang="ja-JP" altLang="en-US" sz="2400" b="1" dirty="0">
              <a:solidFill>
                <a:srgbClr val="00B050"/>
              </a:solidFill>
            </a:endParaRPr>
          </a:p>
        </p:txBody>
      </p:sp>
      <p:sp>
        <p:nvSpPr>
          <p:cNvPr id="27" name="テキスト ボックス 26"/>
          <p:cNvSpPr txBox="1"/>
          <p:nvPr/>
        </p:nvSpPr>
        <p:spPr>
          <a:xfrm>
            <a:off x="-36512" y="56818"/>
            <a:ext cx="9144000" cy="707886"/>
          </a:xfrm>
          <a:prstGeom prst="rect">
            <a:avLst/>
          </a:prstGeom>
          <a:noFill/>
        </p:spPr>
        <p:txBody>
          <a:bodyPr wrap="square" rtlCol="0">
            <a:spAutoFit/>
          </a:bodyPr>
          <a:lstStyle/>
          <a:p>
            <a:pPr algn="ctr"/>
            <a:r>
              <a:rPr lang="en-US" altLang="ja-JP" sz="4000" dirty="0" smtClean="0"/>
              <a:t>intrinsically polarized stars are found</a:t>
            </a:r>
            <a:endParaRPr kumimoji="1" lang="ja-JP" altLang="en-US" sz="4000" dirty="0"/>
          </a:p>
        </p:txBody>
      </p:sp>
      <p:sp>
        <p:nvSpPr>
          <p:cNvPr id="28" name="テキスト ボックス 27"/>
          <p:cNvSpPr txBox="1"/>
          <p:nvPr/>
        </p:nvSpPr>
        <p:spPr>
          <a:xfrm>
            <a:off x="4932040" y="5651956"/>
            <a:ext cx="965329" cy="369332"/>
          </a:xfrm>
          <a:prstGeom prst="rect">
            <a:avLst/>
          </a:prstGeom>
          <a:noFill/>
        </p:spPr>
        <p:txBody>
          <a:bodyPr wrap="none" rtlCol="0">
            <a:spAutoFit/>
          </a:bodyPr>
          <a:lstStyle/>
          <a:p>
            <a:r>
              <a:rPr kumimoji="1" lang="en-US" altLang="ja-JP" b="1" dirty="0" smtClean="0"/>
              <a:t>(TY+ 13)</a:t>
            </a:r>
            <a:endParaRPr kumimoji="1" lang="ja-JP" altLang="en-US" b="1" dirty="0"/>
          </a:p>
        </p:txBody>
      </p:sp>
      <p:sp>
        <p:nvSpPr>
          <p:cNvPr id="30" name="テキスト ボックス 29"/>
          <p:cNvSpPr txBox="1"/>
          <p:nvPr/>
        </p:nvSpPr>
        <p:spPr>
          <a:xfrm>
            <a:off x="8545402" y="-27384"/>
            <a:ext cx="635110" cy="369332"/>
          </a:xfrm>
          <a:prstGeom prst="rect">
            <a:avLst/>
          </a:prstGeom>
          <a:noFill/>
        </p:spPr>
        <p:txBody>
          <a:bodyPr wrap="none" rtlCol="0">
            <a:spAutoFit/>
          </a:bodyPr>
          <a:lstStyle/>
          <a:p>
            <a:r>
              <a:rPr lang="en-US" altLang="ja-JP" b="1" dirty="0" smtClean="0"/>
              <a:t>9</a:t>
            </a:r>
            <a:r>
              <a:rPr kumimoji="1" lang="en-US" altLang="ja-JP" b="1" dirty="0" smtClean="0"/>
              <a:t>/15</a:t>
            </a:r>
            <a:endParaRPr kumimoji="1" lang="ja-JP" altLang="en-US" b="1" dirty="0"/>
          </a:p>
        </p:txBody>
      </p:sp>
      <p:sp>
        <p:nvSpPr>
          <p:cNvPr id="31" name="テキスト ボックス 30"/>
          <p:cNvSpPr txBox="1"/>
          <p:nvPr/>
        </p:nvSpPr>
        <p:spPr>
          <a:xfrm>
            <a:off x="2627784" y="620688"/>
            <a:ext cx="1913344" cy="523220"/>
          </a:xfrm>
          <a:prstGeom prst="rect">
            <a:avLst/>
          </a:prstGeom>
          <a:noFill/>
        </p:spPr>
        <p:txBody>
          <a:bodyPr wrap="none" rtlCol="0">
            <a:spAutoFit/>
          </a:bodyPr>
          <a:lstStyle/>
          <a:p>
            <a:r>
              <a:rPr lang="en-US" altLang="ja-JP" sz="2800" dirty="0" err="1" smtClean="0"/>
              <a:t>qu</a:t>
            </a:r>
            <a:r>
              <a:rPr lang="en-US" altLang="ja-JP" sz="2800" dirty="0" smtClean="0"/>
              <a:t> diagram</a:t>
            </a:r>
            <a:r>
              <a:rPr kumimoji="1" lang="en-US" altLang="ja-JP" sz="2800" dirty="0" smtClean="0"/>
              <a:t> </a:t>
            </a:r>
            <a:endParaRPr kumimoji="1" lang="ja-JP" altLang="en-US" sz="2800" dirty="0"/>
          </a:p>
        </p:txBody>
      </p:sp>
      <p:graphicFrame>
        <p:nvGraphicFramePr>
          <p:cNvPr id="32" name="オブジェクト 31"/>
          <p:cNvGraphicFramePr>
            <a:graphicFrameLocks noChangeAspect="1"/>
          </p:cNvGraphicFramePr>
          <p:nvPr>
            <p:extLst>
              <p:ext uri="{D42A27DB-BD31-4B8C-83A1-F6EECF244321}">
                <p14:modId xmlns:p14="http://schemas.microsoft.com/office/powerpoint/2010/main" val="2490620588"/>
              </p:ext>
            </p:extLst>
          </p:nvPr>
        </p:nvGraphicFramePr>
        <p:xfrm>
          <a:off x="6263587" y="1988840"/>
          <a:ext cx="2700901" cy="1239685"/>
        </p:xfrm>
        <a:graphic>
          <a:graphicData uri="http://schemas.openxmlformats.org/presentationml/2006/ole">
            <mc:AlternateContent xmlns:mc="http://schemas.openxmlformats.org/markup-compatibility/2006">
              <mc:Choice xmlns:v="urn:schemas-microsoft-com:vml" Requires="v">
                <p:oleObj spid="_x0000_s18470" name="数式" r:id="rId5" imgW="1257120" imgH="507960" progId="Equation.3">
                  <p:embed/>
                </p:oleObj>
              </mc:Choice>
              <mc:Fallback>
                <p:oleObj name="数式" r:id="rId5" imgW="1257120" imgH="507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3587" y="1988840"/>
                        <a:ext cx="2700901" cy="1239685"/>
                      </a:xfrm>
                      <a:prstGeom prst="rect">
                        <a:avLst/>
                      </a:prstGeom>
                      <a:noFill/>
                      <a:extLst/>
                    </p:spPr>
                  </p:pic>
                </p:oleObj>
              </mc:Fallback>
            </mc:AlternateContent>
          </a:graphicData>
        </a:graphic>
      </p:graphicFrame>
      <p:graphicFrame>
        <p:nvGraphicFramePr>
          <p:cNvPr id="33" name="オブジェクト 32"/>
          <p:cNvGraphicFramePr>
            <a:graphicFrameLocks noChangeAspect="1"/>
          </p:cNvGraphicFramePr>
          <p:nvPr>
            <p:extLst>
              <p:ext uri="{D42A27DB-BD31-4B8C-83A1-F6EECF244321}">
                <p14:modId xmlns:p14="http://schemas.microsoft.com/office/powerpoint/2010/main" val="3500037619"/>
              </p:ext>
            </p:extLst>
          </p:nvPr>
        </p:nvGraphicFramePr>
        <p:xfrm>
          <a:off x="6358526" y="4105421"/>
          <a:ext cx="2569357" cy="1101153"/>
        </p:xfrm>
        <a:graphic>
          <a:graphicData uri="http://schemas.openxmlformats.org/presentationml/2006/ole">
            <mc:AlternateContent xmlns:mc="http://schemas.openxmlformats.org/markup-compatibility/2006">
              <mc:Choice xmlns:v="urn:schemas-microsoft-com:vml" Requires="v">
                <p:oleObj spid="_x0000_s18471" name="数式" r:id="rId7" imgW="1066680" imgH="457200" progId="Equation.3">
                  <p:embed/>
                </p:oleObj>
              </mc:Choice>
              <mc:Fallback>
                <p:oleObj name="数式" r:id="rId7" imgW="106668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8526" y="4105421"/>
                        <a:ext cx="2569357" cy="11011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テキスト ボックス 34"/>
          <p:cNvSpPr txBox="1"/>
          <p:nvPr/>
        </p:nvSpPr>
        <p:spPr>
          <a:xfrm>
            <a:off x="6026569" y="1599183"/>
            <a:ext cx="3009927" cy="461665"/>
          </a:xfrm>
          <a:prstGeom prst="rect">
            <a:avLst/>
          </a:prstGeom>
          <a:noFill/>
        </p:spPr>
        <p:txBody>
          <a:bodyPr wrap="none" rtlCol="0">
            <a:spAutoFit/>
          </a:bodyPr>
          <a:lstStyle/>
          <a:p>
            <a:r>
              <a:rPr kumimoji="1" lang="en-US" altLang="ja-JP" sz="2400" dirty="0" smtClean="0"/>
              <a:t>degree of polarization:</a:t>
            </a:r>
            <a:endParaRPr kumimoji="1" lang="ja-JP" altLang="en-US" sz="2400" dirty="0"/>
          </a:p>
        </p:txBody>
      </p:sp>
      <p:sp>
        <p:nvSpPr>
          <p:cNvPr id="36" name="テキスト ボックス 35"/>
          <p:cNvSpPr txBox="1"/>
          <p:nvPr/>
        </p:nvSpPr>
        <p:spPr>
          <a:xfrm>
            <a:off x="6156176" y="3697868"/>
            <a:ext cx="2563522" cy="461665"/>
          </a:xfrm>
          <a:prstGeom prst="rect">
            <a:avLst/>
          </a:prstGeom>
          <a:noFill/>
        </p:spPr>
        <p:txBody>
          <a:bodyPr wrap="none" rtlCol="0">
            <a:spAutoFit/>
          </a:bodyPr>
          <a:lstStyle/>
          <a:p>
            <a:r>
              <a:rPr kumimoji="1" lang="en-US" altLang="ja-JP" sz="2400" dirty="0" smtClean="0"/>
              <a:t>polarization angle</a:t>
            </a:r>
            <a:r>
              <a:rPr kumimoji="1" lang="ja-JP" altLang="en-US" sz="2400" dirty="0" smtClean="0"/>
              <a:t>：</a:t>
            </a:r>
            <a:endParaRPr kumimoji="1" lang="ja-JP" altLang="en-US" sz="2400" dirty="0"/>
          </a:p>
        </p:txBody>
      </p:sp>
    </p:spTree>
    <p:extLst>
      <p:ext uri="{BB962C8B-B14F-4D97-AF65-F5344CB8AC3E}">
        <p14:creationId xmlns:p14="http://schemas.microsoft.com/office/powerpoint/2010/main" val="299378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9"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グループ化 51"/>
          <p:cNvGrpSpPr/>
          <p:nvPr/>
        </p:nvGrpSpPr>
        <p:grpSpPr>
          <a:xfrm>
            <a:off x="-36512" y="922067"/>
            <a:ext cx="6408712" cy="5963317"/>
            <a:chOff x="-756592" y="156130"/>
            <a:chExt cx="6652451" cy="6137737"/>
          </a:xfrm>
        </p:grpSpPr>
        <p:pic>
          <p:nvPicPr>
            <p:cNvPr id="53" name="Picture 2" descr="C:\Users\達人\Downloads\qu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32656"/>
              <a:ext cx="5248659" cy="5248659"/>
            </a:xfrm>
            <a:prstGeom prst="rect">
              <a:avLst/>
            </a:prstGeom>
            <a:noFill/>
            <a:extLst>
              <a:ext uri="{909E8E84-426E-40DD-AFC4-6F175D3DCCD1}">
                <a14:hiddenFill xmlns:a14="http://schemas.microsoft.com/office/drawing/2010/main">
                  <a:solidFill>
                    <a:srgbClr val="FFFFFF"/>
                  </a:solidFill>
                </a14:hiddenFill>
              </a:ext>
            </a:extLst>
          </p:spPr>
        </p:pic>
        <p:sp>
          <p:nvSpPr>
            <p:cNvPr id="54" name="テキスト ボックス 53"/>
            <p:cNvSpPr txBox="1"/>
            <p:nvPr/>
          </p:nvSpPr>
          <p:spPr>
            <a:xfrm>
              <a:off x="1005446" y="5499038"/>
              <a:ext cx="367843" cy="498373"/>
            </a:xfrm>
            <a:prstGeom prst="rect">
              <a:avLst/>
            </a:prstGeom>
            <a:noFill/>
          </p:spPr>
          <p:txBody>
            <a:bodyPr wrap="none" rtlCol="0">
              <a:spAutoFit/>
            </a:bodyPr>
            <a:lstStyle/>
            <a:p>
              <a:r>
                <a:rPr kumimoji="1" lang="en-US" altLang="ja-JP" sz="2400" b="1" dirty="0" smtClean="0"/>
                <a:t>0</a:t>
              </a:r>
              <a:endParaRPr kumimoji="1" lang="ja-JP" altLang="en-US" sz="2400" b="1" dirty="0"/>
            </a:p>
          </p:txBody>
        </p:sp>
        <p:sp>
          <p:nvSpPr>
            <p:cNvPr id="55" name="テキスト ボックス 54"/>
            <p:cNvSpPr txBox="1"/>
            <p:nvPr/>
          </p:nvSpPr>
          <p:spPr>
            <a:xfrm>
              <a:off x="2262946" y="5499038"/>
              <a:ext cx="792541" cy="498373"/>
            </a:xfrm>
            <a:prstGeom prst="rect">
              <a:avLst/>
            </a:prstGeom>
            <a:noFill/>
          </p:spPr>
          <p:txBody>
            <a:bodyPr wrap="none" rtlCol="0">
              <a:spAutoFit/>
            </a:bodyPr>
            <a:lstStyle/>
            <a:p>
              <a:r>
                <a:rPr kumimoji="1" lang="en-US" altLang="ja-JP" sz="2400" b="1" dirty="0" smtClean="0"/>
                <a:t>0.04</a:t>
              </a:r>
              <a:endParaRPr kumimoji="1" lang="ja-JP" altLang="en-US" sz="2400" b="1" dirty="0"/>
            </a:p>
          </p:txBody>
        </p:sp>
        <p:sp>
          <p:nvSpPr>
            <p:cNvPr id="56" name="テキスト ボックス 55"/>
            <p:cNvSpPr txBox="1"/>
            <p:nvPr/>
          </p:nvSpPr>
          <p:spPr>
            <a:xfrm>
              <a:off x="3728206" y="5499038"/>
              <a:ext cx="792541" cy="498373"/>
            </a:xfrm>
            <a:prstGeom prst="rect">
              <a:avLst/>
            </a:prstGeom>
            <a:noFill/>
          </p:spPr>
          <p:txBody>
            <a:bodyPr wrap="none" rtlCol="0">
              <a:spAutoFit/>
            </a:bodyPr>
            <a:lstStyle/>
            <a:p>
              <a:r>
                <a:rPr kumimoji="1" lang="en-US" altLang="ja-JP" sz="2400" b="1" dirty="0" smtClean="0"/>
                <a:t>0.08</a:t>
              </a:r>
              <a:endParaRPr kumimoji="1" lang="ja-JP" altLang="en-US" sz="2400" b="1" dirty="0"/>
            </a:p>
          </p:txBody>
        </p:sp>
        <p:sp>
          <p:nvSpPr>
            <p:cNvPr id="57" name="テキスト ボックス 56"/>
            <p:cNvSpPr txBox="1"/>
            <p:nvPr/>
          </p:nvSpPr>
          <p:spPr>
            <a:xfrm>
              <a:off x="5103318" y="5499038"/>
              <a:ext cx="792541" cy="498373"/>
            </a:xfrm>
            <a:prstGeom prst="rect">
              <a:avLst/>
            </a:prstGeom>
            <a:noFill/>
          </p:spPr>
          <p:txBody>
            <a:bodyPr wrap="none" rtlCol="0">
              <a:spAutoFit/>
            </a:bodyPr>
            <a:lstStyle/>
            <a:p>
              <a:r>
                <a:rPr lang="en-US" altLang="ja-JP" sz="2400" b="1" dirty="0" smtClean="0"/>
                <a:t>0</a:t>
              </a:r>
              <a:r>
                <a:rPr kumimoji="1" lang="en-US" altLang="ja-JP" sz="2400" b="1" dirty="0" smtClean="0"/>
                <a:t>.12</a:t>
              </a:r>
              <a:endParaRPr kumimoji="1" lang="ja-JP" altLang="en-US" sz="2400" b="1" dirty="0"/>
            </a:p>
          </p:txBody>
        </p:sp>
        <p:sp>
          <p:nvSpPr>
            <p:cNvPr id="58" name="テキスト ボックス 57"/>
            <p:cNvSpPr txBox="1"/>
            <p:nvPr/>
          </p:nvSpPr>
          <p:spPr>
            <a:xfrm>
              <a:off x="-77982" y="4449858"/>
              <a:ext cx="367843" cy="498373"/>
            </a:xfrm>
            <a:prstGeom prst="rect">
              <a:avLst/>
            </a:prstGeom>
            <a:noFill/>
          </p:spPr>
          <p:txBody>
            <a:bodyPr wrap="none" rtlCol="0">
              <a:spAutoFit/>
            </a:bodyPr>
            <a:lstStyle/>
            <a:p>
              <a:r>
                <a:rPr kumimoji="1" lang="en-US" altLang="ja-JP" sz="2400" b="1" dirty="0" smtClean="0"/>
                <a:t>0</a:t>
              </a:r>
              <a:endParaRPr kumimoji="1" lang="ja-JP" altLang="en-US" sz="2400" b="1" dirty="0"/>
            </a:p>
          </p:txBody>
        </p:sp>
        <p:sp>
          <p:nvSpPr>
            <p:cNvPr id="59" name="テキスト ボックス 58"/>
            <p:cNvSpPr txBox="1"/>
            <p:nvPr/>
          </p:nvSpPr>
          <p:spPr>
            <a:xfrm>
              <a:off x="-427933" y="3019272"/>
              <a:ext cx="792541" cy="498373"/>
            </a:xfrm>
            <a:prstGeom prst="rect">
              <a:avLst/>
            </a:prstGeom>
            <a:noFill/>
          </p:spPr>
          <p:txBody>
            <a:bodyPr wrap="none" rtlCol="0">
              <a:spAutoFit/>
            </a:bodyPr>
            <a:lstStyle/>
            <a:p>
              <a:r>
                <a:rPr kumimoji="1" lang="en-US" altLang="ja-JP" sz="2400" b="1" dirty="0" smtClean="0"/>
                <a:t>0.04</a:t>
              </a:r>
              <a:endParaRPr kumimoji="1" lang="ja-JP" altLang="en-US" sz="2400" b="1" dirty="0"/>
            </a:p>
          </p:txBody>
        </p:sp>
        <p:sp>
          <p:nvSpPr>
            <p:cNvPr id="60" name="テキスト ボックス 59"/>
            <p:cNvSpPr txBox="1"/>
            <p:nvPr/>
          </p:nvSpPr>
          <p:spPr>
            <a:xfrm>
              <a:off x="-427933" y="1556792"/>
              <a:ext cx="792541" cy="498373"/>
            </a:xfrm>
            <a:prstGeom prst="rect">
              <a:avLst/>
            </a:prstGeom>
            <a:noFill/>
          </p:spPr>
          <p:txBody>
            <a:bodyPr wrap="none" rtlCol="0">
              <a:spAutoFit/>
            </a:bodyPr>
            <a:lstStyle/>
            <a:p>
              <a:r>
                <a:rPr kumimoji="1" lang="en-US" altLang="ja-JP" sz="2400" b="1" dirty="0" smtClean="0"/>
                <a:t>0.08</a:t>
              </a:r>
              <a:endParaRPr kumimoji="1" lang="ja-JP" altLang="en-US" sz="2400" b="1" dirty="0"/>
            </a:p>
          </p:txBody>
        </p:sp>
        <p:sp>
          <p:nvSpPr>
            <p:cNvPr id="61" name="テキスト ボックス 60"/>
            <p:cNvSpPr txBox="1"/>
            <p:nvPr/>
          </p:nvSpPr>
          <p:spPr>
            <a:xfrm>
              <a:off x="-427933" y="156130"/>
              <a:ext cx="792541" cy="498373"/>
            </a:xfrm>
            <a:prstGeom prst="rect">
              <a:avLst/>
            </a:prstGeom>
            <a:noFill/>
          </p:spPr>
          <p:txBody>
            <a:bodyPr wrap="none" rtlCol="0">
              <a:spAutoFit/>
            </a:bodyPr>
            <a:lstStyle/>
            <a:p>
              <a:r>
                <a:rPr kumimoji="1" lang="en-US" altLang="ja-JP" sz="2400" b="1" dirty="0" smtClean="0"/>
                <a:t>0.12</a:t>
              </a:r>
              <a:endParaRPr kumimoji="1" lang="ja-JP" altLang="en-US" sz="2400" b="1" dirty="0"/>
            </a:p>
          </p:txBody>
        </p:sp>
        <p:sp>
          <p:nvSpPr>
            <p:cNvPr id="62" name="テキスト ボックス 61"/>
            <p:cNvSpPr txBox="1"/>
            <p:nvPr/>
          </p:nvSpPr>
          <p:spPr>
            <a:xfrm>
              <a:off x="2639640" y="5755852"/>
              <a:ext cx="714833" cy="538015"/>
            </a:xfrm>
            <a:prstGeom prst="rect">
              <a:avLst/>
            </a:prstGeom>
            <a:noFill/>
          </p:spPr>
          <p:txBody>
            <a:bodyPr wrap="none" rtlCol="0">
              <a:spAutoFit/>
            </a:bodyPr>
            <a:lstStyle/>
            <a:p>
              <a:r>
                <a:rPr kumimoji="1" lang="en-US" altLang="ja-JP" sz="2800" b="1" i="1" dirty="0" smtClean="0"/>
                <a:t>Q/I</a:t>
              </a:r>
              <a:endParaRPr kumimoji="1" lang="ja-JP" altLang="en-US" sz="2800" b="1" i="1" dirty="0"/>
            </a:p>
          </p:txBody>
        </p:sp>
        <p:sp>
          <p:nvSpPr>
            <p:cNvPr id="63" name="テキスト ボックス 62"/>
            <p:cNvSpPr txBox="1"/>
            <p:nvPr/>
          </p:nvSpPr>
          <p:spPr>
            <a:xfrm rot="16200000">
              <a:off x="-833834" y="2640384"/>
              <a:ext cx="689332" cy="534847"/>
            </a:xfrm>
            <a:prstGeom prst="rect">
              <a:avLst/>
            </a:prstGeom>
            <a:noFill/>
          </p:spPr>
          <p:txBody>
            <a:bodyPr wrap="none" rtlCol="0">
              <a:spAutoFit/>
            </a:bodyPr>
            <a:lstStyle/>
            <a:p>
              <a:r>
                <a:rPr kumimoji="1" lang="en-US" altLang="ja-JP" sz="2800" b="1" i="1" dirty="0" smtClean="0"/>
                <a:t>U/I</a:t>
              </a:r>
              <a:endParaRPr kumimoji="1" lang="ja-JP" altLang="en-US" sz="2800" b="1" i="1" dirty="0"/>
            </a:p>
          </p:txBody>
        </p:sp>
      </p:grpSp>
      <p:sp>
        <p:nvSpPr>
          <p:cNvPr id="24" name="テキスト ボックス 23"/>
          <p:cNvSpPr txBox="1"/>
          <p:nvPr/>
        </p:nvSpPr>
        <p:spPr>
          <a:xfrm>
            <a:off x="6156176" y="3257689"/>
            <a:ext cx="2890984" cy="1323439"/>
          </a:xfrm>
          <a:prstGeom prst="rect">
            <a:avLst/>
          </a:prstGeom>
          <a:noFill/>
          <a:ln w="38100">
            <a:solidFill>
              <a:srgbClr val="7030A0"/>
            </a:solidFill>
          </a:ln>
        </p:spPr>
        <p:txBody>
          <a:bodyPr wrap="none" rtlCol="0">
            <a:spAutoFit/>
          </a:bodyPr>
          <a:lstStyle/>
          <a:p>
            <a:pPr algn="ctr"/>
            <a:r>
              <a:rPr kumimoji="1" lang="en-US" altLang="ja-JP" sz="2400" dirty="0" smtClean="0"/>
              <a:t>intrinsically polarized </a:t>
            </a:r>
          </a:p>
          <a:p>
            <a:pPr algn="ctr"/>
            <a:r>
              <a:rPr kumimoji="1" lang="en-US" altLang="ja-JP" sz="2400" dirty="0" smtClean="0"/>
              <a:t>stars are found!</a:t>
            </a:r>
            <a:endParaRPr lang="en-US" altLang="ja-JP" sz="2400" dirty="0"/>
          </a:p>
          <a:p>
            <a:pPr algn="ctr"/>
            <a:r>
              <a:rPr kumimoji="1" lang="en-US" altLang="ja-JP" sz="3200" b="1" dirty="0" smtClean="0">
                <a:solidFill>
                  <a:srgbClr val="FF0000"/>
                </a:solidFill>
              </a:rPr>
              <a:t>&gt;3σ: 11</a:t>
            </a:r>
            <a:endParaRPr kumimoji="1" lang="ja-JP" altLang="en-US" sz="3200" b="1" dirty="0">
              <a:solidFill>
                <a:srgbClr val="FF0000"/>
              </a:solidFill>
            </a:endParaRPr>
          </a:p>
        </p:txBody>
      </p:sp>
      <p:sp>
        <p:nvSpPr>
          <p:cNvPr id="29" name="円/楕円 28"/>
          <p:cNvSpPr/>
          <p:nvPr/>
        </p:nvSpPr>
        <p:spPr>
          <a:xfrm>
            <a:off x="2627784" y="3501008"/>
            <a:ext cx="1008112" cy="919190"/>
          </a:xfrm>
          <a:prstGeom prst="ellips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矢印コネクタ 29"/>
          <p:cNvCxnSpPr/>
          <p:nvPr/>
        </p:nvCxnSpPr>
        <p:spPr>
          <a:xfrm>
            <a:off x="2555776" y="3284984"/>
            <a:ext cx="1072773" cy="0"/>
          </a:xfrm>
          <a:prstGeom prst="straightConnector1">
            <a:avLst/>
          </a:prstGeom>
          <a:ln w="635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517257" y="2564904"/>
            <a:ext cx="3342775" cy="523220"/>
          </a:xfrm>
          <a:prstGeom prst="rect">
            <a:avLst/>
          </a:prstGeom>
          <a:solidFill>
            <a:schemeClr val="bg1"/>
          </a:solidFill>
        </p:spPr>
        <p:txBody>
          <a:bodyPr wrap="none" rtlCol="0">
            <a:spAutoFit/>
          </a:bodyPr>
          <a:lstStyle/>
          <a:p>
            <a:r>
              <a:rPr kumimoji="1" lang="en-US" altLang="ja-JP" sz="2800" b="1" dirty="0" smtClean="0">
                <a:solidFill>
                  <a:srgbClr val="00B050"/>
                </a:solidFill>
              </a:rPr>
              <a:t>spread of data points</a:t>
            </a:r>
            <a:endParaRPr kumimoji="1" lang="ja-JP" altLang="en-US" sz="2800" b="1" dirty="0">
              <a:solidFill>
                <a:srgbClr val="00B050"/>
              </a:solidFill>
            </a:endParaRPr>
          </a:p>
        </p:txBody>
      </p:sp>
      <p:sp>
        <p:nvSpPr>
          <p:cNvPr id="33" name="テキスト ボックス 32"/>
          <p:cNvSpPr txBox="1"/>
          <p:nvPr/>
        </p:nvSpPr>
        <p:spPr>
          <a:xfrm>
            <a:off x="827584" y="5517232"/>
            <a:ext cx="2873800" cy="523220"/>
          </a:xfrm>
          <a:prstGeom prst="rect">
            <a:avLst/>
          </a:prstGeom>
          <a:solidFill>
            <a:schemeClr val="bg1"/>
          </a:solidFill>
        </p:spPr>
        <p:txBody>
          <a:bodyPr wrap="none" rtlCol="0">
            <a:spAutoFit/>
          </a:bodyPr>
          <a:lstStyle/>
          <a:p>
            <a:r>
              <a:rPr kumimoji="1" lang="en-US" altLang="ja-JP" sz="2800" b="1" dirty="0" smtClean="0">
                <a:solidFill>
                  <a:srgbClr val="7030A0"/>
                </a:solidFill>
              </a:rPr>
              <a:t>photometric error</a:t>
            </a:r>
            <a:endParaRPr kumimoji="1" lang="ja-JP" altLang="en-US" sz="2800" b="1" dirty="0">
              <a:solidFill>
                <a:srgbClr val="7030A0"/>
              </a:solidFill>
            </a:endParaRPr>
          </a:p>
        </p:txBody>
      </p:sp>
      <p:cxnSp>
        <p:nvCxnSpPr>
          <p:cNvPr id="34" name="直線矢印コネクタ 33"/>
          <p:cNvCxnSpPr/>
          <p:nvPr/>
        </p:nvCxnSpPr>
        <p:spPr>
          <a:xfrm>
            <a:off x="1889000" y="5445224"/>
            <a:ext cx="666776" cy="0"/>
          </a:xfrm>
          <a:prstGeom prst="straightConnector1">
            <a:avLst/>
          </a:prstGeom>
          <a:ln w="63500">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37" name="オブジェクト 36"/>
          <p:cNvGraphicFramePr>
            <a:graphicFrameLocks noChangeAspect="1"/>
          </p:cNvGraphicFramePr>
          <p:nvPr>
            <p:extLst>
              <p:ext uri="{D42A27DB-BD31-4B8C-83A1-F6EECF244321}">
                <p14:modId xmlns:p14="http://schemas.microsoft.com/office/powerpoint/2010/main" val="47572873"/>
              </p:ext>
            </p:extLst>
          </p:nvPr>
        </p:nvGraphicFramePr>
        <p:xfrm>
          <a:off x="5997758" y="1556792"/>
          <a:ext cx="3110746" cy="864096"/>
        </p:xfrm>
        <a:graphic>
          <a:graphicData uri="http://schemas.openxmlformats.org/presentationml/2006/ole">
            <mc:AlternateContent xmlns:mc="http://schemas.openxmlformats.org/markup-compatibility/2006">
              <mc:Choice xmlns:v="urn:schemas-microsoft-com:vml" Requires="v">
                <p:oleObj spid="_x0000_s16528" name="数式" r:id="rId5" imgW="1536480" imgH="317160" progId="Equation.3">
                  <p:embed/>
                </p:oleObj>
              </mc:Choice>
              <mc:Fallback>
                <p:oleObj name="数式" r:id="rId5" imgW="1536480" imgH="317160" progId="Equation.3">
                  <p:embed/>
                  <p:pic>
                    <p:nvPicPr>
                      <p:cNvPr id="0" name=""/>
                      <p:cNvPicPr>
                        <a:picLocks noChangeAspect="1" noChangeArrowheads="1"/>
                      </p:cNvPicPr>
                      <p:nvPr/>
                    </p:nvPicPr>
                    <p:blipFill>
                      <a:blip r:embed="rId6"/>
                      <a:srcRect/>
                      <a:stretch>
                        <a:fillRect/>
                      </a:stretch>
                    </p:blipFill>
                    <p:spPr bwMode="auto">
                      <a:xfrm>
                        <a:off x="5997758" y="1556792"/>
                        <a:ext cx="3110746" cy="864096"/>
                      </a:xfrm>
                      <a:prstGeom prst="rect">
                        <a:avLst/>
                      </a:prstGeom>
                      <a:noFill/>
                      <a:ln>
                        <a:noFill/>
                      </a:ln>
                      <a:extLst/>
                    </p:spPr>
                  </p:pic>
                </p:oleObj>
              </mc:Fallback>
            </mc:AlternateContent>
          </a:graphicData>
        </a:graphic>
      </p:graphicFrame>
      <p:cxnSp>
        <p:nvCxnSpPr>
          <p:cNvPr id="38" name="直線矢印コネクタ 37"/>
          <p:cNvCxnSpPr/>
          <p:nvPr/>
        </p:nvCxnSpPr>
        <p:spPr>
          <a:xfrm>
            <a:off x="8316416" y="2420888"/>
            <a:ext cx="756811" cy="0"/>
          </a:xfrm>
          <a:prstGeom prst="straightConnector1">
            <a:avLst/>
          </a:prstGeom>
          <a:ln w="635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6948264" y="2420888"/>
            <a:ext cx="954808" cy="8036"/>
          </a:xfrm>
          <a:prstGeom prst="straightConnector1">
            <a:avLst/>
          </a:prstGeom>
          <a:ln w="63500">
            <a:solidFill>
              <a:srgbClr val="7030A0"/>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3" name="グループ化 22"/>
          <p:cNvGrpSpPr/>
          <p:nvPr/>
        </p:nvGrpSpPr>
        <p:grpSpPr>
          <a:xfrm>
            <a:off x="922490" y="1093576"/>
            <a:ext cx="5089670" cy="5099505"/>
            <a:chOff x="957562" y="1093577"/>
            <a:chExt cx="5089670" cy="5099505"/>
          </a:xfrm>
        </p:grpSpPr>
        <p:pic>
          <p:nvPicPr>
            <p:cNvPr id="64" name="Picture 3" descr="C:\Users\達人\Downloads\qu.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7562" y="1093577"/>
              <a:ext cx="5089670" cy="5099505"/>
            </a:xfrm>
            <a:prstGeom prst="rect">
              <a:avLst/>
            </a:prstGeom>
            <a:noFill/>
            <a:extLst>
              <a:ext uri="{909E8E84-426E-40DD-AFC4-6F175D3DCCD1}">
                <a14:hiddenFill xmlns:a14="http://schemas.microsoft.com/office/drawing/2010/main">
                  <a:solidFill>
                    <a:srgbClr val="FFFFFF"/>
                  </a:solidFill>
                </a14:hiddenFill>
              </a:ext>
            </a:extLst>
          </p:spPr>
        </p:pic>
        <p:sp>
          <p:nvSpPr>
            <p:cNvPr id="125" name="テキスト ボックス 124"/>
            <p:cNvSpPr txBox="1"/>
            <p:nvPr/>
          </p:nvSpPr>
          <p:spPr>
            <a:xfrm>
              <a:off x="2277754" y="2175247"/>
              <a:ext cx="494046" cy="461665"/>
            </a:xfrm>
            <a:prstGeom prst="rect">
              <a:avLst/>
            </a:prstGeom>
            <a:noFill/>
          </p:spPr>
          <p:txBody>
            <a:bodyPr wrap="none" rtlCol="0">
              <a:spAutoFit/>
            </a:bodyPr>
            <a:lstStyle/>
            <a:p>
              <a:r>
                <a:rPr kumimoji="1" lang="en-US" altLang="ja-JP" sz="2400" b="1" dirty="0" smtClean="0"/>
                <a:t>#1</a:t>
              </a:r>
              <a:endParaRPr kumimoji="1" lang="ja-JP" altLang="en-US" sz="2400" b="1" dirty="0"/>
            </a:p>
          </p:txBody>
        </p:sp>
        <p:sp>
          <p:nvSpPr>
            <p:cNvPr id="126" name="テキスト ボックス 125"/>
            <p:cNvSpPr txBox="1"/>
            <p:nvPr/>
          </p:nvSpPr>
          <p:spPr>
            <a:xfrm>
              <a:off x="1773698" y="3759423"/>
              <a:ext cx="494046" cy="461665"/>
            </a:xfrm>
            <a:prstGeom prst="rect">
              <a:avLst/>
            </a:prstGeom>
            <a:noFill/>
          </p:spPr>
          <p:txBody>
            <a:bodyPr wrap="none" rtlCol="0">
              <a:spAutoFit/>
            </a:bodyPr>
            <a:lstStyle/>
            <a:p>
              <a:r>
                <a:rPr kumimoji="1" lang="en-US" altLang="ja-JP" sz="2400" b="1" dirty="0" smtClean="0"/>
                <a:t>#4</a:t>
              </a:r>
              <a:endParaRPr kumimoji="1" lang="ja-JP" altLang="en-US" sz="2400" b="1" dirty="0"/>
            </a:p>
          </p:txBody>
        </p:sp>
        <p:sp>
          <p:nvSpPr>
            <p:cNvPr id="127" name="テキスト ボックス 126"/>
            <p:cNvSpPr txBox="1"/>
            <p:nvPr/>
          </p:nvSpPr>
          <p:spPr>
            <a:xfrm>
              <a:off x="1043608" y="4119463"/>
              <a:ext cx="649537" cy="461665"/>
            </a:xfrm>
            <a:prstGeom prst="rect">
              <a:avLst/>
            </a:prstGeom>
            <a:noFill/>
          </p:spPr>
          <p:txBody>
            <a:bodyPr wrap="none" rtlCol="0">
              <a:spAutoFit/>
            </a:bodyPr>
            <a:lstStyle/>
            <a:p>
              <a:r>
                <a:rPr kumimoji="1" lang="en-US" altLang="ja-JP" sz="2400" b="1" dirty="0" smtClean="0"/>
                <a:t>#11</a:t>
              </a:r>
              <a:endParaRPr kumimoji="1" lang="ja-JP" altLang="en-US" sz="2400" b="1" dirty="0"/>
            </a:p>
          </p:txBody>
        </p:sp>
        <p:sp>
          <p:nvSpPr>
            <p:cNvPr id="128" name="テキスト ボックス 127"/>
            <p:cNvSpPr txBox="1"/>
            <p:nvPr/>
          </p:nvSpPr>
          <p:spPr>
            <a:xfrm>
              <a:off x="2051720" y="4437112"/>
              <a:ext cx="494046" cy="461665"/>
            </a:xfrm>
            <a:prstGeom prst="rect">
              <a:avLst/>
            </a:prstGeom>
            <a:noFill/>
          </p:spPr>
          <p:txBody>
            <a:bodyPr wrap="none" rtlCol="0">
              <a:spAutoFit/>
            </a:bodyPr>
            <a:lstStyle/>
            <a:p>
              <a:r>
                <a:rPr kumimoji="1" lang="en-US" altLang="ja-JP" sz="2400" b="1" dirty="0" smtClean="0"/>
                <a:t>#8</a:t>
              </a:r>
              <a:endParaRPr kumimoji="1" lang="ja-JP" altLang="en-US" sz="2400" b="1" dirty="0"/>
            </a:p>
          </p:txBody>
        </p:sp>
        <p:sp>
          <p:nvSpPr>
            <p:cNvPr id="129" name="テキスト ボックス 128"/>
            <p:cNvSpPr txBox="1"/>
            <p:nvPr/>
          </p:nvSpPr>
          <p:spPr>
            <a:xfrm>
              <a:off x="1907704" y="5229200"/>
              <a:ext cx="494046" cy="461665"/>
            </a:xfrm>
            <a:prstGeom prst="rect">
              <a:avLst/>
            </a:prstGeom>
            <a:noFill/>
          </p:spPr>
          <p:txBody>
            <a:bodyPr wrap="none" rtlCol="0">
              <a:spAutoFit/>
            </a:bodyPr>
            <a:lstStyle/>
            <a:p>
              <a:r>
                <a:rPr kumimoji="1" lang="en-US" altLang="ja-JP" sz="2400" b="1" dirty="0" smtClean="0"/>
                <a:t>#3</a:t>
              </a:r>
              <a:endParaRPr kumimoji="1" lang="ja-JP" altLang="en-US" sz="2400" b="1" dirty="0"/>
            </a:p>
          </p:txBody>
        </p:sp>
        <p:sp>
          <p:nvSpPr>
            <p:cNvPr id="130" name="テキスト ボックス 129"/>
            <p:cNvSpPr txBox="1"/>
            <p:nvPr/>
          </p:nvSpPr>
          <p:spPr>
            <a:xfrm>
              <a:off x="2483768" y="4983559"/>
              <a:ext cx="494046" cy="461665"/>
            </a:xfrm>
            <a:prstGeom prst="rect">
              <a:avLst/>
            </a:prstGeom>
            <a:noFill/>
          </p:spPr>
          <p:txBody>
            <a:bodyPr wrap="none" rtlCol="0">
              <a:spAutoFit/>
            </a:bodyPr>
            <a:lstStyle/>
            <a:p>
              <a:r>
                <a:rPr kumimoji="1" lang="en-US" altLang="ja-JP" sz="2400" b="1" dirty="0" smtClean="0"/>
                <a:t>#7</a:t>
              </a:r>
              <a:endParaRPr kumimoji="1" lang="ja-JP" altLang="en-US" sz="2400" b="1" dirty="0"/>
            </a:p>
          </p:txBody>
        </p:sp>
        <p:sp>
          <p:nvSpPr>
            <p:cNvPr id="131" name="テキスト ボックス 130"/>
            <p:cNvSpPr txBox="1"/>
            <p:nvPr/>
          </p:nvSpPr>
          <p:spPr>
            <a:xfrm>
              <a:off x="3418407" y="4839543"/>
              <a:ext cx="649537" cy="461665"/>
            </a:xfrm>
            <a:prstGeom prst="rect">
              <a:avLst/>
            </a:prstGeom>
            <a:noFill/>
          </p:spPr>
          <p:txBody>
            <a:bodyPr wrap="none" rtlCol="0">
              <a:spAutoFit/>
            </a:bodyPr>
            <a:lstStyle/>
            <a:p>
              <a:r>
                <a:rPr kumimoji="1" lang="en-US" altLang="ja-JP" sz="2400" b="1" dirty="0" smtClean="0"/>
                <a:t>#10</a:t>
              </a:r>
              <a:endParaRPr kumimoji="1" lang="ja-JP" altLang="en-US" sz="2400" b="1" dirty="0"/>
            </a:p>
          </p:txBody>
        </p:sp>
        <p:sp>
          <p:nvSpPr>
            <p:cNvPr id="132" name="テキスト ボックス 131"/>
            <p:cNvSpPr txBox="1"/>
            <p:nvPr/>
          </p:nvSpPr>
          <p:spPr>
            <a:xfrm>
              <a:off x="3861930" y="4479503"/>
              <a:ext cx="494046" cy="461665"/>
            </a:xfrm>
            <a:prstGeom prst="rect">
              <a:avLst/>
            </a:prstGeom>
            <a:noFill/>
          </p:spPr>
          <p:txBody>
            <a:bodyPr wrap="none" rtlCol="0">
              <a:spAutoFit/>
            </a:bodyPr>
            <a:lstStyle/>
            <a:p>
              <a:r>
                <a:rPr kumimoji="1" lang="en-US" altLang="ja-JP" sz="2400" b="1" dirty="0" smtClean="0"/>
                <a:t>#9</a:t>
              </a:r>
              <a:endParaRPr kumimoji="1" lang="ja-JP" altLang="en-US" sz="2400" b="1" dirty="0"/>
            </a:p>
          </p:txBody>
        </p:sp>
        <p:sp>
          <p:nvSpPr>
            <p:cNvPr id="134" name="テキスト ボックス 133"/>
            <p:cNvSpPr txBox="1"/>
            <p:nvPr/>
          </p:nvSpPr>
          <p:spPr>
            <a:xfrm>
              <a:off x="4283968" y="4221088"/>
              <a:ext cx="494046" cy="461665"/>
            </a:xfrm>
            <a:prstGeom prst="rect">
              <a:avLst/>
            </a:prstGeom>
            <a:noFill/>
          </p:spPr>
          <p:txBody>
            <a:bodyPr wrap="none" rtlCol="0">
              <a:spAutoFit/>
            </a:bodyPr>
            <a:lstStyle/>
            <a:p>
              <a:r>
                <a:rPr kumimoji="1" lang="en-US" altLang="ja-JP" sz="2400" b="1" dirty="0" smtClean="0"/>
                <a:t>#2</a:t>
              </a:r>
              <a:endParaRPr kumimoji="1" lang="ja-JP" altLang="en-US" sz="2400" b="1" dirty="0"/>
            </a:p>
          </p:txBody>
        </p:sp>
        <p:sp>
          <p:nvSpPr>
            <p:cNvPr id="135" name="テキスト ボックス 134"/>
            <p:cNvSpPr txBox="1"/>
            <p:nvPr/>
          </p:nvSpPr>
          <p:spPr>
            <a:xfrm>
              <a:off x="4005946" y="2823319"/>
              <a:ext cx="494046" cy="461665"/>
            </a:xfrm>
            <a:prstGeom prst="rect">
              <a:avLst/>
            </a:prstGeom>
            <a:noFill/>
          </p:spPr>
          <p:txBody>
            <a:bodyPr wrap="none" rtlCol="0">
              <a:spAutoFit/>
            </a:bodyPr>
            <a:lstStyle/>
            <a:p>
              <a:r>
                <a:rPr kumimoji="1" lang="en-US" altLang="ja-JP" sz="2400" b="1" dirty="0" smtClean="0"/>
                <a:t>#5</a:t>
              </a:r>
              <a:endParaRPr kumimoji="1" lang="ja-JP" altLang="en-US" sz="2400" b="1" dirty="0"/>
            </a:p>
          </p:txBody>
        </p:sp>
        <p:sp>
          <p:nvSpPr>
            <p:cNvPr id="136" name="テキスト ボックス 135"/>
            <p:cNvSpPr txBox="1"/>
            <p:nvPr/>
          </p:nvSpPr>
          <p:spPr>
            <a:xfrm>
              <a:off x="5292080" y="2060848"/>
              <a:ext cx="494046" cy="461665"/>
            </a:xfrm>
            <a:prstGeom prst="rect">
              <a:avLst/>
            </a:prstGeom>
            <a:noFill/>
          </p:spPr>
          <p:txBody>
            <a:bodyPr wrap="none" rtlCol="0">
              <a:spAutoFit/>
            </a:bodyPr>
            <a:lstStyle/>
            <a:p>
              <a:r>
                <a:rPr kumimoji="1" lang="en-US" altLang="ja-JP" sz="2400" b="1" dirty="0" smtClean="0"/>
                <a:t>#6</a:t>
              </a:r>
              <a:endParaRPr kumimoji="1" lang="ja-JP" altLang="en-US" sz="2400" b="1" dirty="0"/>
            </a:p>
          </p:txBody>
        </p:sp>
      </p:grpSp>
      <p:sp>
        <p:nvSpPr>
          <p:cNvPr id="41" name="テキスト ボックス 40"/>
          <p:cNvSpPr txBox="1"/>
          <p:nvPr/>
        </p:nvSpPr>
        <p:spPr>
          <a:xfrm>
            <a:off x="-36512" y="56818"/>
            <a:ext cx="9144000" cy="707886"/>
          </a:xfrm>
          <a:prstGeom prst="rect">
            <a:avLst/>
          </a:prstGeom>
          <a:noFill/>
        </p:spPr>
        <p:txBody>
          <a:bodyPr wrap="square" rtlCol="0">
            <a:spAutoFit/>
          </a:bodyPr>
          <a:lstStyle/>
          <a:p>
            <a:pPr algn="ctr"/>
            <a:r>
              <a:rPr lang="en-US" altLang="ja-JP" sz="4000" dirty="0" smtClean="0"/>
              <a:t>intrinsically polarized stars are found</a:t>
            </a:r>
            <a:endParaRPr kumimoji="1" lang="ja-JP" altLang="en-US" sz="4000" dirty="0"/>
          </a:p>
        </p:txBody>
      </p:sp>
      <p:sp>
        <p:nvSpPr>
          <p:cNvPr id="42" name="テキスト ボックス 41"/>
          <p:cNvSpPr txBox="1"/>
          <p:nvPr/>
        </p:nvSpPr>
        <p:spPr>
          <a:xfrm>
            <a:off x="4932040" y="5651956"/>
            <a:ext cx="965329" cy="369332"/>
          </a:xfrm>
          <a:prstGeom prst="rect">
            <a:avLst/>
          </a:prstGeom>
          <a:noFill/>
        </p:spPr>
        <p:txBody>
          <a:bodyPr wrap="none" rtlCol="0">
            <a:spAutoFit/>
          </a:bodyPr>
          <a:lstStyle/>
          <a:p>
            <a:r>
              <a:rPr kumimoji="1" lang="en-US" altLang="ja-JP" b="1" dirty="0" smtClean="0"/>
              <a:t>(TY+ 13)</a:t>
            </a:r>
            <a:endParaRPr kumimoji="1" lang="ja-JP" altLang="en-US" b="1" dirty="0"/>
          </a:p>
        </p:txBody>
      </p:sp>
      <p:sp>
        <p:nvSpPr>
          <p:cNvPr id="43" name="テキスト ボックス 42"/>
          <p:cNvSpPr txBox="1"/>
          <p:nvPr/>
        </p:nvSpPr>
        <p:spPr>
          <a:xfrm>
            <a:off x="8460432" y="-27384"/>
            <a:ext cx="752129" cy="369332"/>
          </a:xfrm>
          <a:prstGeom prst="rect">
            <a:avLst/>
          </a:prstGeom>
          <a:noFill/>
        </p:spPr>
        <p:txBody>
          <a:bodyPr wrap="none" rtlCol="0">
            <a:spAutoFit/>
          </a:bodyPr>
          <a:lstStyle/>
          <a:p>
            <a:r>
              <a:rPr kumimoji="1" lang="en-US" altLang="ja-JP" b="1" dirty="0" smtClean="0"/>
              <a:t>10/15</a:t>
            </a:r>
            <a:endParaRPr kumimoji="1" lang="ja-JP" altLang="en-US" b="1" dirty="0"/>
          </a:p>
        </p:txBody>
      </p:sp>
      <p:sp>
        <p:nvSpPr>
          <p:cNvPr id="40" name="テキスト ボックス 39"/>
          <p:cNvSpPr txBox="1"/>
          <p:nvPr/>
        </p:nvSpPr>
        <p:spPr>
          <a:xfrm>
            <a:off x="2627784" y="620688"/>
            <a:ext cx="1913344" cy="523220"/>
          </a:xfrm>
          <a:prstGeom prst="rect">
            <a:avLst/>
          </a:prstGeom>
          <a:noFill/>
        </p:spPr>
        <p:txBody>
          <a:bodyPr wrap="none" rtlCol="0">
            <a:spAutoFit/>
          </a:bodyPr>
          <a:lstStyle/>
          <a:p>
            <a:r>
              <a:rPr lang="en-US" altLang="ja-JP" sz="2800" dirty="0" err="1" smtClean="0"/>
              <a:t>qu</a:t>
            </a:r>
            <a:r>
              <a:rPr lang="en-US" altLang="ja-JP" sz="2800" dirty="0" smtClean="0"/>
              <a:t> diagram</a:t>
            </a:r>
            <a:r>
              <a:rPr kumimoji="1" lang="en-US" altLang="ja-JP" sz="2800" dirty="0" smtClean="0"/>
              <a:t> </a:t>
            </a:r>
            <a:endParaRPr kumimoji="1" lang="ja-JP" altLang="en-US" sz="2800" dirty="0"/>
          </a:p>
        </p:txBody>
      </p:sp>
    </p:spTree>
    <p:extLst>
      <p:ext uri="{BB962C8B-B14F-4D97-AF65-F5344CB8AC3E}">
        <p14:creationId xmlns:p14="http://schemas.microsoft.com/office/powerpoint/2010/main" val="255098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グループ化 73"/>
          <p:cNvGrpSpPr/>
          <p:nvPr/>
        </p:nvGrpSpPr>
        <p:grpSpPr>
          <a:xfrm>
            <a:off x="-108520" y="764704"/>
            <a:ext cx="6193107" cy="6165661"/>
            <a:chOff x="1076413" y="404664"/>
            <a:chExt cx="6392596" cy="6530876"/>
          </a:xfrm>
        </p:grpSpPr>
        <p:grpSp>
          <p:nvGrpSpPr>
            <p:cNvPr id="75" name="グループ化 74"/>
            <p:cNvGrpSpPr/>
            <p:nvPr/>
          </p:nvGrpSpPr>
          <p:grpSpPr>
            <a:xfrm>
              <a:off x="1076413" y="404664"/>
              <a:ext cx="6392596" cy="6530876"/>
              <a:chOff x="1076413" y="404664"/>
              <a:chExt cx="6392596" cy="6530876"/>
            </a:xfrm>
          </p:grpSpPr>
          <p:grpSp>
            <p:nvGrpSpPr>
              <p:cNvPr id="87" name="グループ化 86"/>
              <p:cNvGrpSpPr/>
              <p:nvPr/>
            </p:nvGrpSpPr>
            <p:grpSpPr>
              <a:xfrm>
                <a:off x="1076413" y="476672"/>
                <a:ext cx="6392596" cy="6458868"/>
                <a:chOff x="1004405" y="476672"/>
                <a:chExt cx="6392596" cy="6458868"/>
              </a:xfrm>
            </p:grpSpPr>
            <p:pic>
              <p:nvPicPr>
                <p:cNvPr id="99" name="Picture 2" descr="E:\I_image_1st.png"/>
                <p:cNvPicPr>
                  <a:picLocks noChangeAspect="1" noChangeArrowheads="1"/>
                </p:cNvPicPr>
                <p:nvPr/>
              </p:nvPicPr>
              <p:blipFill rotWithShape="1">
                <a:blip r:embed="rId4">
                  <a:extLst>
                    <a:ext uri="{28A0092B-C50C-407E-A947-70E740481C1C}">
                      <a14:useLocalDpi xmlns:a14="http://schemas.microsoft.com/office/drawing/2010/main" val="0"/>
                    </a:ext>
                  </a:extLst>
                </a:blip>
                <a:srcRect l="6548" t="6213" r="9524" b="6806"/>
                <a:stretch/>
              </p:blipFill>
              <p:spPr bwMode="auto">
                <a:xfrm>
                  <a:off x="1835696" y="476672"/>
                  <a:ext cx="5472608" cy="5715054"/>
                </a:xfrm>
                <a:prstGeom prst="rect">
                  <a:avLst/>
                </a:prstGeom>
                <a:solidFill>
                  <a:srgbClr val="33CCFF"/>
                </a:solidFill>
                <a:extLst/>
              </p:spPr>
            </p:pic>
            <p:sp>
              <p:nvSpPr>
                <p:cNvPr id="100" name="テキスト ボックス 99"/>
                <p:cNvSpPr txBox="1"/>
                <p:nvPr/>
              </p:nvSpPr>
              <p:spPr>
                <a:xfrm rot="16200000">
                  <a:off x="142110" y="3090278"/>
                  <a:ext cx="2264664" cy="540074"/>
                </a:xfrm>
                <a:prstGeom prst="rect">
                  <a:avLst/>
                </a:prstGeom>
                <a:noFill/>
              </p:spPr>
              <p:txBody>
                <a:bodyPr wrap="none" rtlCol="0">
                  <a:spAutoFit/>
                </a:bodyPr>
                <a:lstStyle/>
                <a:p>
                  <a:r>
                    <a:rPr kumimoji="1" lang="en-US" altLang="ja-JP" sz="2800" b="1" dirty="0" smtClean="0"/>
                    <a:t>ΔDEC[</a:t>
                  </a:r>
                  <a:r>
                    <a:rPr kumimoji="1" lang="en-US" altLang="ja-JP" sz="2800" b="1" dirty="0" err="1" smtClean="0"/>
                    <a:t>arcsec</a:t>
                  </a:r>
                  <a:r>
                    <a:rPr kumimoji="1" lang="en-US" altLang="ja-JP" sz="2800" b="1" dirty="0" smtClean="0"/>
                    <a:t>]</a:t>
                  </a:r>
                  <a:endParaRPr kumimoji="1" lang="ja-JP" altLang="en-US" sz="2800" b="1" dirty="0"/>
                </a:p>
              </p:txBody>
            </p:sp>
            <p:sp>
              <p:nvSpPr>
                <p:cNvPr id="101" name="テキスト ボックス 100"/>
                <p:cNvSpPr txBox="1"/>
                <p:nvPr/>
              </p:nvSpPr>
              <p:spPr>
                <a:xfrm>
                  <a:off x="3779912" y="6381328"/>
                  <a:ext cx="2035271" cy="554212"/>
                </a:xfrm>
                <a:prstGeom prst="rect">
                  <a:avLst/>
                </a:prstGeom>
                <a:noFill/>
              </p:spPr>
              <p:txBody>
                <a:bodyPr wrap="none" rtlCol="0">
                  <a:spAutoFit/>
                </a:bodyPr>
                <a:lstStyle/>
                <a:p>
                  <a:r>
                    <a:rPr lang="en-US" altLang="ja-JP" sz="2800" b="1" dirty="0" smtClean="0"/>
                    <a:t>ΔRA[</a:t>
                  </a:r>
                  <a:r>
                    <a:rPr lang="en-US" altLang="ja-JP" sz="2800" b="1" dirty="0" err="1" smtClean="0"/>
                    <a:t>arcsec</a:t>
                  </a:r>
                  <a:r>
                    <a:rPr lang="en-US" altLang="ja-JP" sz="2800" b="1" dirty="0" smtClean="0"/>
                    <a:t>]</a:t>
                  </a:r>
                  <a:endParaRPr kumimoji="1" lang="ja-JP" altLang="en-US" sz="2800" b="1" dirty="0"/>
                </a:p>
              </p:txBody>
            </p:sp>
            <p:sp>
              <p:nvSpPr>
                <p:cNvPr id="102" name="テキスト ボックス 101"/>
                <p:cNvSpPr txBox="1"/>
                <p:nvPr/>
              </p:nvSpPr>
              <p:spPr>
                <a:xfrm>
                  <a:off x="4617530" y="6125234"/>
                  <a:ext cx="351115" cy="489011"/>
                </a:xfrm>
                <a:prstGeom prst="rect">
                  <a:avLst/>
                </a:prstGeom>
                <a:noFill/>
              </p:spPr>
              <p:txBody>
                <a:bodyPr wrap="none" rtlCol="0">
                  <a:spAutoFit/>
                </a:bodyPr>
                <a:lstStyle/>
                <a:p>
                  <a:r>
                    <a:rPr kumimoji="1" lang="en-US" altLang="ja-JP" sz="2400" b="1" dirty="0" smtClean="0"/>
                    <a:t>0</a:t>
                  </a:r>
                  <a:endParaRPr kumimoji="1" lang="ja-JP" altLang="en-US" sz="2400" b="1" dirty="0"/>
                </a:p>
              </p:txBody>
            </p:sp>
            <p:sp>
              <p:nvSpPr>
                <p:cNvPr id="103" name="テキスト ボックス 102"/>
                <p:cNvSpPr txBox="1"/>
                <p:nvPr/>
              </p:nvSpPr>
              <p:spPr>
                <a:xfrm>
                  <a:off x="1547664" y="3212976"/>
                  <a:ext cx="351115" cy="489011"/>
                </a:xfrm>
                <a:prstGeom prst="rect">
                  <a:avLst/>
                </a:prstGeom>
                <a:noFill/>
              </p:spPr>
              <p:txBody>
                <a:bodyPr wrap="none" rtlCol="0">
                  <a:spAutoFit/>
                </a:bodyPr>
                <a:lstStyle/>
                <a:p>
                  <a:r>
                    <a:rPr kumimoji="1" lang="en-US" altLang="ja-JP" sz="2400" b="1" dirty="0" smtClean="0"/>
                    <a:t>0</a:t>
                  </a:r>
                  <a:endParaRPr kumimoji="1" lang="ja-JP" altLang="en-US" sz="2400" b="1" dirty="0"/>
                </a:p>
              </p:txBody>
            </p:sp>
            <p:sp>
              <p:nvSpPr>
                <p:cNvPr id="104" name="テキスト ボックス 103"/>
                <p:cNvSpPr txBox="1"/>
                <p:nvPr/>
              </p:nvSpPr>
              <p:spPr>
                <a:xfrm>
                  <a:off x="3491880" y="6125234"/>
                  <a:ext cx="351115" cy="489011"/>
                </a:xfrm>
                <a:prstGeom prst="rect">
                  <a:avLst/>
                </a:prstGeom>
                <a:noFill/>
              </p:spPr>
              <p:txBody>
                <a:bodyPr wrap="none" rtlCol="0">
                  <a:spAutoFit/>
                </a:bodyPr>
                <a:lstStyle/>
                <a:p>
                  <a:r>
                    <a:rPr kumimoji="1" lang="en-US" altLang="ja-JP" sz="2400" b="1" dirty="0" smtClean="0"/>
                    <a:t>4</a:t>
                  </a:r>
                  <a:endParaRPr kumimoji="1" lang="ja-JP" altLang="en-US" sz="2400" b="1" dirty="0"/>
                </a:p>
              </p:txBody>
            </p:sp>
            <p:sp>
              <p:nvSpPr>
                <p:cNvPr id="105" name="テキスト ボックス 104"/>
                <p:cNvSpPr txBox="1"/>
                <p:nvPr/>
              </p:nvSpPr>
              <p:spPr>
                <a:xfrm>
                  <a:off x="2339752" y="6125234"/>
                  <a:ext cx="351115" cy="489011"/>
                </a:xfrm>
                <a:prstGeom prst="rect">
                  <a:avLst/>
                </a:prstGeom>
                <a:noFill/>
              </p:spPr>
              <p:txBody>
                <a:bodyPr wrap="none" rtlCol="0">
                  <a:spAutoFit/>
                </a:bodyPr>
                <a:lstStyle/>
                <a:p>
                  <a:r>
                    <a:rPr lang="en-US" altLang="ja-JP" sz="2400" b="1" dirty="0"/>
                    <a:t>8</a:t>
                  </a:r>
                  <a:endParaRPr kumimoji="1" lang="ja-JP" altLang="en-US" sz="2400" b="1" dirty="0"/>
                </a:p>
              </p:txBody>
            </p:sp>
            <p:sp>
              <p:nvSpPr>
                <p:cNvPr id="106" name="テキスト ボックス 105"/>
                <p:cNvSpPr txBox="1"/>
                <p:nvPr/>
              </p:nvSpPr>
              <p:spPr>
                <a:xfrm>
                  <a:off x="5835128" y="6125234"/>
                  <a:ext cx="448737" cy="489011"/>
                </a:xfrm>
                <a:prstGeom prst="rect">
                  <a:avLst/>
                </a:prstGeom>
                <a:noFill/>
              </p:spPr>
              <p:txBody>
                <a:bodyPr wrap="none" rtlCol="0">
                  <a:spAutoFit/>
                </a:bodyPr>
                <a:lstStyle/>
                <a:p>
                  <a:r>
                    <a:rPr lang="en-US" altLang="ja-JP" sz="2400" b="1" dirty="0" smtClean="0"/>
                    <a:t>-4</a:t>
                  </a:r>
                  <a:endParaRPr kumimoji="1" lang="ja-JP" altLang="en-US" sz="2400" b="1" dirty="0"/>
                </a:p>
              </p:txBody>
            </p:sp>
            <p:sp>
              <p:nvSpPr>
                <p:cNvPr id="107" name="テキスト ボックス 106"/>
                <p:cNvSpPr txBox="1"/>
                <p:nvPr/>
              </p:nvSpPr>
              <p:spPr>
                <a:xfrm>
                  <a:off x="6948264" y="6125234"/>
                  <a:ext cx="448737" cy="489011"/>
                </a:xfrm>
                <a:prstGeom prst="rect">
                  <a:avLst/>
                </a:prstGeom>
                <a:noFill/>
              </p:spPr>
              <p:txBody>
                <a:bodyPr wrap="none" rtlCol="0">
                  <a:spAutoFit/>
                </a:bodyPr>
                <a:lstStyle/>
                <a:p>
                  <a:r>
                    <a:rPr lang="en-US" altLang="ja-JP" sz="2400" b="1" dirty="0" smtClean="0"/>
                    <a:t>-8</a:t>
                  </a:r>
                  <a:endParaRPr kumimoji="1" lang="ja-JP" altLang="en-US" sz="2400" b="1" dirty="0"/>
                </a:p>
              </p:txBody>
            </p:sp>
            <p:sp>
              <p:nvSpPr>
                <p:cNvPr id="108" name="テキスト ボックス 107"/>
                <p:cNvSpPr txBox="1"/>
                <p:nvPr/>
              </p:nvSpPr>
              <p:spPr>
                <a:xfrm>
                  <a:off x="1547664" y="2020778"/>
                  <a:ext cx="351115" cy="489011"/>
                </a:xfrm>
                <a:prstGeom prst="rect">
                  <a:avLst/>
                </a:prstGeom>
                <a:noFill/>
              </p:spPr>
              <p:txBody>
                <a:bodyPr wrap="none" rtlCol="0">
                  <a:spAutoFit/>
                </a:bodyPr>
                <a:lstStyle/>
                <a:p>
                  <a:r>
                    <a:rPr kumimoji="1" lang="en-US" altLang="ja-JP" sz="2400" b="1" dirty="0" smtClean="0"/>
                    <a:t>4</a:t>
                  </a:r>
                  <a:endParaRPr kumimoji="1" lang="ja-JP" altLang="en-US" sz="2400" b="1" dirty="0"/>
                </a:p>
              </p:txBody>
            </p:sp>
            <p:sp>
              <p:nvSpPr>
                <p:cNvPr id="109" name="テキスト ボックス 108"/>
                <p:cNvSpPr txBox="1"/>
                <p:nvPr/>
              </p:nvSpPr>
              <p:spPr>
                <a:xfrm>
                  <a:off x="1547664" y="836712"/>
                  <a:ext cx="351115" cy="489011"/>
                </a:xfrm>
                <a:prstGeom prst="rect">
                  <a:avLst/>
                </a:prstGeom>
                <a:noFill/>
              </p:spPr>
              <p:txBody>
                <a:bodyPr wrap="none" rtlCol="0">
                  <a:spAutoFit/>
                </a:bodyPr>
                <a:lstStyle/>
                <a:p>
                  <a:r>
                    <a:rPr kumimoji="1" lang="en-US" altLang="ja-JP" sz="2400" b="1" dirty="0" smtClean="0"/>
                    <a:t>8</a:t>
                  </a:r>
                  <a:endParaRPr kumimoji="1" lang="ja-JP" altLang="en-US" sz="2400" b="1" dirty="0"/>
                </a:p>
              </p:txBody>
            </p:sp>
            <p:sp>
              <p:nvSpPr>
                <p:cNvPr id="110" name="テキスト ボックス 109"/>
                <p:cNvSpPr txBox="1"/>
                <p:nvPr/>
              </p:nvSpPr>
              <p:spPr>
                <a:xfrm>
                  <a:off x="1475656" y="4397042"/>
                  <a:ext cx="448737" cy="489011"/>
                </a:xfrm>
                <a:prstGeom prst="rect">
                  <a:avLst/>
                </a:prstGeom>
                <a:noFill/>
              </p:spPr>
              <p:txBody>
                <a:bodyPr wrap="none" rtlCol="0">
                  <a:spAutoFit/>
                </a:bodyPr>
                <a:lstStyle/>
                <a:p>
                  <a:r>
                    <a:rPr kumimoji="1" lang="en-US" altLang="ja-JP" sz="2400" b="1" dirty="0" smtClean="0"/>
                    <a:t>-4</a:t>
                  </a:r>
                  <a:endParaRPr kumimoji="1" lang="ja-JP" altLang="en-US" sz="2400" b="1" dirty="0"/>
                </a:p>
              </p:txBody>
            </p:sp>
            <p:sp>
              <p:nvSpPr>
                <p:cNvPr id="111" name="テキスト ボックス 110"/>
                <p:cNvSpPr txBox="1"/>
                <p:nvPr/>
              </p:nvSpPr>
              <p:spPr>
                <a:xfrm>
                  <a:off x="1475656" y="5549170"/>
                  <a:ext cx="448737" cy="489011"/>
                </a:xfrm>
                <a:prstGeom prst="rect">
                  <a:avLst/>
                </a:prstGeom>
                <a:noFill/>
              </p:spPr>
              <p:txBody>
                <a:bodyPr wrap="none" rtlCol="0">
                  <a:spAutoFit/>
                </a:bodyPr>
                <a:lstStyle/>
                <a:p>
                  <a:r>
                    <a:rPr kumimoji="1" lang="en-US" altLang="ja-JP" sz="2400" b="1" dirty="0" smtClean="0"/>
                    <a:t>-8</a:t>
                  </a:r>
                  <a:endParaRPr kumimoji="1" lang="ja-JP" altLang="en-US" sz="2400" b="1" dirty="0"/>
                </a:p>
              </p:txBody>
            </p:sp>
          </p:grpSp>
          <p:sp>
            <p:nvSpPr>
              <p:cNvPr id="88" name="テキスト ボックス 87"/>
              <p:cNvSpPr txBox="1"/>
              <p:nvPr/>
            </p:nvSpPr>
            <p:spPr>
              <a:xfrm>
                <a:off x="1864815" y="404664"/>
                <a:ext cx="546945" cy="523220"/>
              </a:xfrm>
              <a:prstGeom prst="rect">
                <a:avLst/>
              </a:prstGeom>
              <a:noFill/>
            </p:spPr>
            <p:txBody>
              <a:bodyPr wrap="none" rtlCol="0">
                <a:spAutoFit/>
              </a:bodyPr>
              <a:lstStyle/>
              <a:p>
                <a:r>
                  <a:rPr kumimoji="1" lang="en-US" altLang="ja-JP" sz="2800" b="1" dirty="0" smtClean="0">
                    <a:solidFill>
                      <a:srgbClr val="FFFF00"/>
                    </a:solidFill>
                  </a:rPr>
                  <a:t>#1</a:t>
                </a:r>
                <a:endParaRPr kumimoji="1" lang="ja-JP" altLang="en-US" sz="2800" b="1" dirty="0">
                  <a:solidFill>
                    <a:srgbClr val="FFFF00"/>
                  </a:solidFill>
                </a:endParaRPr>
              </a:p>
            </p:txBody>
          </p:sp>
          <p:sp>
            <p:nvSpPr>
              <p:cNvPr id="89" name="テキスト ボックス 88"/>
              <p:cNvSpPr txBox="1"/>
              <p:nvPr/>
            </p:nvSpPr>
            <p:spPr>
              <a:xfrm>
                <a:off x="2483768" y="3573016"/>
                <a:ext cx="546945" cy="523220"/>
              </a:xfrm>
              <a:prstGeom prst="rect">
                <a:avLst/>
              </a:prstGeom>
              <a:noFill/>
            </p:spPr>
            <p:txBody>
              <a:bodyPr wrap="none" rtlCol="0">
                <a:spAutoFit/>
              </a:bodyPr>
              <a:lstStyle/>
              <a:p>
                <a:r>
                  <a:rPr kumimoji="1" lang="en-US" altLang="ja-JP" sz="2800" b="1" dirty="0" smtClean="0">
                    <a:solidFill>
                      <a:srgbClr val="FFFF00"/>
                    </a:solidFill>
                  </a:rPr>
                  <a:t>#2</a:t>
                </a:r>
                <a:endParaRPr kumimoji="1" lang="ja-JP" altLang="en-US" sz="2800" b="1" dirty="0">
                  <a:solidFill>
                    <a:srgbClr val="FFFF00"/>
                  </a:solidFill>
                </a:endParaRPr>
              </a:p>
            </p:txBody>
          </p:sp>
          <p:sp>
            <p:nvSpPr>
              <p:cNvPr id="90" name="テキスト ボックス 89"/>
              <p:cNvSpPr txBox="1"/>
              <p:nvPr/>
            </p:nvSpPr>
            <p:spPr>
              <a:xfrm>
                <a:off x="2728911" y="1321604"/>
                <a:ext cx="546945" cy="523220"/>
              </a:xfrm>
              <a:prstGeom prst="rect">
                <a:avLst/>
              </a:prstGeom>
              <a:noFill/>
            </p:spPr>
            <p:txBody>
              <a:bodyPr wrap="none" rtlCol="0">
                <a:spAutoFit/>
              </a:bodyPr>
              <a:lstStyle/>
              <a:p>
                <a:r>
                  <a:rPr kumimoji="1" lang="en-US" altLang="ja-JP" sz="2800" b="1" dirty="0" smtClean="0">
                    <a:solidFill>
                      <a:srgbClr val="FFFF00"/>
                    </a:solidFill>
                  </a:rPr>
                  <a:t>#3</a:t>
                </a:r>
                <a:endParaRPr kumimoji="1" lang="ja-JP" altLang="en-US" sz="2800" b="1" dirty="0">
                  <a:solidFill>
                    <a:srgbClr val="FFFF00"/>
                  </a:solidFill>
                </a:endParaRPr>
              </a:p>
            </p:txBody>
          </p:sp>
          <p:sp>
            <p:nvSpPr>
              <p:cNvPr id="91" name="テキスト ボックス 90"/>
              <p:cNvSpPr txBox="1"/>
              <p:nvPr/>
            </p:nvSpPr>
            <p:spPr>
              <a:xfrm>
                <a:off x="3304975" y="1340768"/>
                <a:ext cx="546945" cy="523220"/>
              </a:xfrm>
              <a:prstGeom prst="rect">
                <a:avLst/>
              </a:prstGeom>
              <a:noFill/>
            </p:spPr>
            <p:txBody>
              <a:bodyPr wrap="none" rtlCol="0">
                <a:spAutoFit/>
              </a:bodyPr>
              <a:lstStyle/>
              <a:p>
                <a:r>
                  <a:rPr kumimoji="1" lang="en-US" altLang="ja-JP" sz="2800" b="1" dirty="0" smtClean="0">
                    <a:solidFill>
                      <a:srgbClr val="FFFF00"/>
                    </a:solidFill>
                  </a:rPr>
                  <a:t>#4</a:t>
                </a:r>
                <a:endParaRPr kumimoji="1" lang="ja-JP" altLang="en-US" sz="2800" b="1" dirty="0">
                  <a:solidFill>
                    <a:srgbClr val="FFFF00"/>
                  </a:solidFill>
                </a:endParaRPr>
              </a:p>
            </p:txBody>
          </p:sp>
          <p:sp>
            <p:nvSpPr>
              <p:cNvPr id="92" name="テキスト ボックス 91"/>
              <p:cNvSpPr txBox="1"/>
              <p:nvPr/>
            </p:nvSpPr>
            <p:spPr>
              <a:xfrm>
                <a:off x="3448991" y="5661248"/>
                <a:ext cx="546945" cy="523220"/>
              </a:xfrm>
              <a:prstGeom prst="rect">
                <a:avLst/>
              </a:prstGeom>
              <a:noFill/>
            </p:spPr>
            <p:txBody>
              <a:bodyPr wrap="none" rtlCol="0">
                <a:spAutoFit/>
              </a:bodyPr>
              <a:lstStyle/>
              <a:p>
                <a:r>
                  <a:rPr kumimoji="1" lang="en-US" altLang="ja-JP" sz="2800" b="1" dirty="0" smtClean="0">
                    <a:solidFill>
                      <a:srgbClr val="FFFF00"/>
                    </a:solidFill>
                  </a:rPr>
                  <a:t>#5</a:t>
                </a:r>
                <a:endParaRPr kumimoji="1" lang="ja-JP" altLang="en-US" sz="2800" b="1" dirty="0">
                  <a:solidFill>
                    <a:srgbClr val="FFFF00"/>
                  </a:solidFill>
                </a:endParaRPr>
              </a:p>
            </p:txBody>
          </p:sp>
          <p:sp>
            <p:nvSpPr>
              <p:cNvPr id="93" name="テキスト ボックス 92"/>
              <p:cNvSpPr txBox="1"/>
              <p:nvPr/>
            </p:nvSpPr>
            <p:spPr>
              <a:xfrm>
                <a:off x="3881039" y="3717032"/>
                <a:ext cx="546945" cy="523220"/>
              </a:xfrm>
              <a:prstGeom prst="rect">
                <a:avLst/>
              </a:prstGeom>
              <a:noFill/>
            </p:spPr>
            <p:txBody>
              <a:bodyPr wrap="none" rtlCol="0">
                <a:spAutoFit/>
              </a:bodyPr>
              <a:lstStyle/>
              <a:p>
                <a:r>
                  <a:rPr kumimoji="1" lang="en-US" altLang="ja-JP" sz="2800" b="1" dirty="0" smtClean="0">
                    <a:solidFill>
                      <a:srgbClr val="FFFF00"/>
                    </a:solidFill>
                  </a:rPr>
                  <a:t>#6</a:t>
                </a:r>
                <a:endParaRPr kumimoji="1" lang="ja-JP" altLang="en-US" sz="2800" b="1" dirty="0">
                  <a:solidFill>
                    <a:srgbClr val="FFFF00"/>
                  </a:solidFill>
                </a:endParaRPr>
              </a:p>
            </p:txBody>
          </p:sp>
          <p:sp>
            <p:nvSpPr>
              <p:cNvPr id="94" name="テキスト ボックス 93"/>
              <p:cNvSpPr txBox="1"/>
              <p:nvPr/>
            </p:nvSpPr>
            <p:spPr>
              <a:xfrm>
                <a:off x="4355976" y="2204864"/>
                <a:ext cx="546945" cy="523220"/>
              </a:xfrm>
              <a:prstGeom prst="rect">
                <a:avLst/>
              </a:prstGeom>
              <a:noFill/>
            </p:spPr>
            <p:txBody>
              <a:bodyPr wrap="none" rtlCol="0">
                <a:spAutoFit/>
              </a:bodyPr>
              <a:lstStyle/>
              <a:p>
                <a:r>
                  <a:rPr kumimoji="1" lang="en-US" altLang="ja-JP" sz="2800" b="1" dirty="0" smtClean="0">
                    <a:solidFill>
                      <a:srgbClr val="FFFF00"/>
                    </a:solidFill>
                  </a:rPr>
                  <a:t>#7</a:t>
                </a:r>
                <a:endParaRPr kumimoji="1" lang="ja-JP" altLang="en-US" sz="2800" b="1" dirty="0">
                  <a:solidFill>
                    <a:srgbClr val="FFFF00"/>
                  </a:solidFill>
                </a:endParaRPr>
              </a:p>
            </p:txBody>
          </p:sp>
          <p:sp>
            <p:nvSpPr>
              <p:cNvPr id="95" name="テキスト ボックス 94"/>
              <p:cNvSpPr txBox="1"/>
              <p:nvPr/>
            </p:nvSpPr>
            <p:spPr>
              <a:xfrm>
                <a:off x="5076056" y="1825660"/>
                <a:ext cx="546945" cy="523220"/>
              </a:xfrm>
              <a:prstGeom prst="rect">
                <a:avLst/>
              </a:prstGeom>
              <a:noFill/>
            </p:spPr>
            <p:txBody>
              <a:bodyPr wrap="none" rtlCol="0">
                <a:spAutoFit/>
              </a:bodyPr>
              <a:lstStyle/>
              <a:p>
                <a:r>
                  <a:rPr kumimoji="1" lang="en-US" altLang="ja-JP" sz="2800" b="1" dirty="0" smtClean="0">
                    <a:solidFill>
                      <a:srgbClr val="FFFF00"/>
                    </a:solidFill>
                  </a:rPr>
                  <a:t>#8</a:t>
                </a:r>
                <a:endParaRPr kumimoji="1" lang="ja-JP" altLang="en-US" sz="2800" b="1" dirty="0">
                  <a:solidFill>
                    <a:srgbClr val="FFFF00"/>
                  </a:solidFill>
                </a:endParaRPr>
              </a:p>
            </p:txBody>
          </p:sp>
          <p:sp>
            <p:nvSpPr>
              <p:cNvPr id="96" name="テキスト ボックス 95"/>
              <p:cNvSpPr txBox="1"/>
              <p:nvPr/>
            </p:nvSpPr>
            <p:spPr>
              <a:xfrm>
                <a:off x="4961159" y="3049796"/>
                <a:ext cx="546945" cy="523220"/>
              </a:xfrm>
              <a:prstGeom prst="rect">
                <a:avLst/>
              </a:prstGeom>
              <a:noFill/>
            </p:spPr>
            <p:txBody>
              <a:bodyPr wrap="none" rtlCol="0">
                <a:spAutoFit/>
              </a:bodyPr>
              <a:lstStyle/>
              <a:p>
                <a:r>
                  <a:rPr kumimoji="1" lang="en-US" altLang="ja-JP" sz="2800" b="1" dirty="0" smtClean="0">
                    <a:solidFill>
                      <a:srgbClr val="FFFF00"/>
                    </a:solidFill>
                  </a:rPr>
                  <a:t>#9</a:t>
                </a:r>
                <a:endParaRPr kumimoji="1" lang="ja-JP" altLang="en-US" sz="2800" b="1" dirty="0">
                  <a:solidFill>
                    <a:srgbClr val="FFFF00"/>
                  </a:solidFill>
                </a:endParaRPr>
              </a:p>
            </p:txBody>
          </p:sp>
          <p:sp>
            <p:nvSpPr>
              <p:cNvPr id="97" name="テキスト ボックス 96"/>
              <p:cNvSpPr txBox="1"/>
              <p:nvPr/>
            </p:nvSpPr>
            <p:spPr>
              <a:xfrm>
                <a:off x="5508104" y="3140968"/>
                <a:ext cx="729687" cy="523220"/>
              </a:xfrm>
              <a:prstGeom prst="rect">
                <a:avLst/>
              </a:prstGeom>
              <a:noFill/>
            </p:spPr>
            <p:txBody>
              <a:bodyPr wrap="none" rtlCol="0">
                <a:spAutoFit/>
              </a:bodyPr>
              <a:lstStyle/>
              <a:p>
                <a:r>
                  <a:rPr kumimoji="1" lang="en-US" altLang="ja-JP" sz="2800" b="1" dirty="0" smtClean="0">
                    <a:solidFill>
                      <a:srgbClr val="FFFF00"/>
                    </a:solidFill>
                  </a:rPr>
                  <a:t>#10</a:t>
                </a:r>
                <a:endParaRPr kumimoji="1" lang="ja-JP" altLang="en-US" sz="2800" b="1" dirty="0">
                  <a:solidFill>
                    <a:srgbClr val="FFFF00"/>
                  </a:solidFill>
                </a:endParaRPr>
              </a:p>
            </p:txBody>
          </p:sp>
          <p:sp>
            <p:nvSpPr>
              <p:cNvPr id="98" name="テキスト ボックス 97"/>
              <p:cNvSpPr txBox="1"/>
              <p:nvPr/>
            </p:nvSpPr>
            <p:spPr>
              <a:xfrm>
                <a:off x="5498497" y="4077072"/>
                <a:ext cx="729687" cy="523220"/>
              </a:xfrm>
              <a:prstGeom prst="rect">
                <a:avLst/>
              </a:prstGeom>
              <a:noFill/>
            </p:spPr>
            <p:txBody>
              <a:bodyPr wrap="none" rtlCol="0">
                <a:spAutoFit/>
              </a:bodyPr>
              <a:lstStyle/>
              <a:p>
                <a:r>
                  <a:rPr kumimoji="1" lang="en-US" altLang="ja-JP" sz="2800" b="1" dirty="0" smtClean="0">
                    <a:solidFill>
                      <a:srgbClr val="FFFF00"/>
                    </a:solidFill>
                  </a:rPr>
                  <a:t>#11</a:t>
                </a:r>
                <a:endParaRPr kumimoji="1" lang="ja-JP" altLang="en-US" sz="2800" b="1" dirty="0">
                  <a:solidFill>
                    <a:srgbClr val="FFFF00"/>
                  </a:solidFill>
                </a:endParaRPr>
              </a:p>
            </p:txBody>
          </p:sp>
        </p:grpSp>
        <p:sp>
          <p:nvSpPr>
            <p:cNvPr id="76" name="星 5 75"/>
            <p:cNvSpPr>
              <a:spLocks noChangeAspect="1"/>
            </p:cNvSpPr>
            <p:nvPr/>
          </p:nvSpPr>
          <p:spPr>
            <a:xfrm>
              <a:off x="2699792" y="3413355"/>
              <a:ext cx="299182" cy="30367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星 5 76"/>
            <p:cNvSpPr>
              <a:spLocks noChangeAspect="1"/>
            </p:cNvSpPr>
            <p:nvPr/>
          </p:nvSpPr>
          <p:spPr>
            <a:xfrm>
              <a:off x="1907704" y="764704"/>
              <a:ext cx="299182" cy="30367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星 5 77"/>
            <p:cNvSpPr>
              <a:spLocks noChangeAspect="1"/>
            </p:cNvSpPr>
            <p:nvPr/>
          </p:nvSpPr>
          <p:spPr>
            <a:xfrm>
              <a:off x="2832658" y="1700808"/>
              <a:ext cx="299182" cy="30367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星 5 78"/>
            <p:cNvSpPr>
              <a:spLocks noChangeAspect="1"/>
            </p:cNvSpPr>
            <p:nvPr/>
          </p:nvSpPr>
          <p:spPr>
            <a:xfrm>
              <a:off x="3419872" y="1757171"/>
              <a:ext cx="299182" cy="30367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星 5 79"/>
            <p:cNvSpPr>
              <a:spLocks noChangeAspect="1"/>
            </p:cNvSpPr>
            <p:nvPr/>
          </p:nvSpPr>
          <p:spPr>
            <a:xfrm>
              <a:off x="4056794" y="4077072"/>
              <a:ext cx="299182" cy="30367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星 5 80"/>
            <p:cNvSpPr>
              <a:spLocks noChangeAspect="1"/>
            </p:cNvSpPr>
            <p:nvPr/>
          </p:nvSpPr>
          <p:spPr>
            <a:xfrm>
              <a:off x="3491880" y="5501587"/>
              <a:ext cx="299182" cy="30367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星 5 81"/>
            <p:cNvSpPr>
              <a:spLocks noChangeAspect="1"/>
            </p:cNvSpPr>
            <p:nvPr/>
          </p:nvSpPr>
          <p:spPr>
            <a:xfrm>
              <a:off x="5784986" y="4493475"/>
              <a:ext cx="299182" cy="30367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星 5 82"/>
            <p:cNvSpPr>
              <a:spLocks noChangeAspect="1"/>
            </p:cNvSpPr>
            <p:nvPr/>
          </p:nvSpPr>
          <p:spPr>
            <a:xfrm>
              <a:off x="5784986" y="3501008"/>
              <a:ext cx="299182" cy="30367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星 5 83"/>
            <p:cNvSpPr>
              <a:spLocks noChangeAspect="1"/>
            </p:cNvSpPr>
            <p:nvPr/>
          </p:nvSpPr>
          <p:spPr>
            <a:xfrm>
              <a:off x="5148064" y="3413355"/>
              <a:ext cx="299182" cy="30367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星 5 84"/>
            <p:cNvSpPr>
              <a:spLocks noChangeAspect="1"/>
            </p:cNvSpPr>
            <p:nvPr/>
          </p:nvSpPr>
          <p:spPr>
            <a:xfrm>
              <a:off x="4499992" y="2564904"/>
              <a:ext cx="299182" cy="30367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星 5 85"/>
            <p:cNvSpPr>
              <a:spLocks noChangeAspect="1"/>
            </p:cNvSpPr>
            <p:nvPr/>
          </p:nvSpPr>
          <p:spPr>
            <a:xfrm>
              <a:off x="4992898" y="2060848"/>
              <a:ext cx="299182" cy="30367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テキスト ボックス 43"/>
          <p:cNvSpPr txBox="1"/>
          <p:nvPr/>
        </p:nvSpPr>
        <p:spPr>
          <a:xfrm>
            <a:off x="-36512" y="56818"/>
            <a:ext cx="9144000" cy="707886"/>
          </a:xfrm>
          <a:prstGeom prst="rect">
            <a:avLst/>
          </a:prstGeom>
          <a:noFill/>
        </p:spPr>
        <p:txBody>
          <a:bodyPr wrap="square" rtlCol="0">
            <a:spAutoFit/>
          </a:bodyPr>
          <a:lstStyle/>
          <a:p>
            <a:pPr algn="ctr"/>
            <a:r>
              <a:rPr lang="en-US" altLang="ja-JP" sz="4000" dirty="0" smtClean="0"/>
              <a:t>intrinsically polarized stars are found</a:t>
            </a:r>
            <a:endParaRPr kumimoji="1" lang="ja-JP" altLang="en-US" sz="4000" dirty="0"/>
          </a:p>
        </p:txBody>
      </p:sp>
      <p:sp>
        <p:nvSpPr>
          <p:cNvPr id="45" name="テキスト ボックス 44"/>
          <p:cNvSpPr txBox="1"/>
          <p:nvPr/>
        </p:nvSpPr>
        <p:spPr>
          <a:xfrm>
            <a:off x="6156176" y="3257689"/>
            <a:ext cx="2890984" cy="1323439"/>
          </a:xfrm>
          <a:prstGeom prst="rect">
            <a:avLst/>
          </a:prstGeom>
          <a:noFill/>
          <a:ln w="38100">
            <a:solidFill>
              <a:srgbClr val="7030A0"/>
            </a:solidFill>
          </a:ln>
        </p:spPr>
        <p:txBody>
          <a:bodyPr wrap="none" rtlCol="0">
            <a:spAutoFit/>
          </a:bodyPr>
          <a:lstStyle/>
          <a:p>
            <a:pPr algn="ctr"/>
            <a:r>
              <a:rPr kumimoji="1" lang="en-US" altLang="ja-JP" sz="2400" dirty="0" smtClean="0"/>
              <a:t>intrinsically polarized </a:t>
            </a:r>
          </a:p>
          <a:p>
            <a:pPr algn="ctr"/>
            <a:r>
              <a:rPr kumimoji="1" lang="en-US" altLang="ja-JP" sz="2400" dirty="0" smtClean="0"/>
              <a:t>stars are found!</a:t>
            </a:r>
            <a:endParaRPr lang="en-US" altLang="ja-JP" sz="2400" dirty="0"/>
          </a:p>
          <a:p>
            <a:pPr algn="ctr"/>
            <a:r>
              <a:rPr kumimoji="1" lang="en-US" altLang="ja-JP" sz="3200" b="1" dirty="0" smtClean="0">
                <a:solidFill>
                  <a:srgbClr val="FF0000"/>
                </a:solidFill>
              </a:rPr>
              <a:t>&gt;3σ: 11</a:t>
            </a:r>
            <a:endParaRPr kumimoji="1" lang="ja-JP" altLang="en-US" sz="3200" b="1" dirty="0">
              <a:solidFill>
                <a:srgbClr val="FF0000"/>
              </a:solidFill>
            </a:endParaRPr>
          </a:p>
        </p:txBody>
      </p:sp>
      <p:graphicFrame>
        <p:nvGraphicFramePr>
          <p:cNvPr id="46" name="オブジェクト 45"/>
          <p:cNvGraphicFramePr>
            <a:graphicFrameLocks noChangeAspect="1"/>
          </p:cNvGraphicFramePr>
          <p:nvPr>
            <p:extLst>
              <p:ext uri="{D42A27DB-BD31-4B8C-83A1-F6EECF244321}">
                <p14:modId xmlns:p14="http://schemas.microsoft.com/office/powerpoint/2010/main" val="183108603"/>
              </p:ext>
            </p:extLst>
          </p:nvPr>
        </p:nvGraphicFramePr>
        <p:xfrm>
          <a:off x="5997758" y="1556792"/>
          <a:ext cx="3110746" cy="864096"/>
        </p:xfrm>
        <a:graphic>
          <a:graphicData uri="http://schemas.openxmlformats.org/presentationml/2006/ole">
            <mc:AlternateContent xmlns:mc="http://schemas.openxmlformats.org/markup-compatibility/2006">
              <mc:Choice xmlns:v="urn:schemas-microsoft-com:vml" Requires="v">
                <p:oleObj spid="_x0000_s17550" name="数式" r:id="rId5" imgW="1536480" imgH="317160" progId="Equation.3">
                  <p:embed/>
                </p:oleObj>
              </mc:Choice>
              <mc:Fallback>
                <p:oleObj name="数式" r:id="rId5" imgW="1536480" imgH="317160" progId="Equation.3">
                  <p:embed/>
                  <p:pic>
                    <p:nvPicPr>
                      <p:cNvPr id="0" name=""/>
                      <p:cNvPicPr>
                        <a:picLocks noChangeAspect="1" noChangeArrowheads="1"/>
                      </p:cNvPicPr>
                      <p:nvPr/>
                    </p:nvPicPr>
                    <p:blipFill>
                      <a:blip r:embed="rId6"/>
                      <a:srcRect/>
                      <a:stretch>
                        <a:fillRect/>
                      </a:stretch>
                    </p:blipFill>
                    <p:spPr bwMode="auto">
                      <a:xfrm>
                        <a:off x="5997758" y="1556792"/>
                        <a:ext cx="3110746" cy="864096"/>
                      </a:xfrm>
                      <a:prstGeom prst="rect">
                        <a:avLst/>
                      </a:prstGeom>
                      <a:noFill/>
                      <a:ln>
                        <a:noFill/>
                      </a:ln>
                      <a:extLst/>
                    </p:spPr>
                  </p:pic>
                </p:oleObj>
              </mc:Fallback>
            </mc:AlternateContent>
          </a:graphicData>
        </a:graphic>
      </p:graphicFrame>
      <p:sp>
        <p:nvSpPr>
          <p:cNvPr id="47" name="テキスト ボックス 46"/>
          <p:cNvSpPr txBox="1"/>
          <p:nvPr/>
        </p:nvSpPr>
        <p:spPr>
          <a:xfrm>
            <a:off x="150287" y="6300028"/>
            <a:ext cx="965329" cy="369332"/>
          </a:xfrm>
          <a:prstGeom prst="rect">
            <a:avLst/>
          </a:prstGeom>
          <a:noFill/>
        </p:spPr>
        <p:txBody>
          <a:bodyPr wrap="none" rtlCol="0">
            <a:spAutoFit/>
          </a:bodyPr>
          <a:lstStyle/>
          <a:p>
            <a:r>
              <a:rPr kumimoji="1" lang="en-US" altLang="ja-JP" b="1" dirty="0" smtClean="0"/>
              <a:t>(TY+ 13)</a:t>
            </a:r>
            <a:endParaRPr kumimoji="1" lang="ja-JP" altLang="en-US" b="1" dirty="0"/>
          </a:p>
        </p:txBody>
      </p:sp>
      <p:sp>
        <p:nvSpPr>
          <p:cNvPr id="49" name="テキスト ボックス 48"/>
          <p:cNvSpPr txBox="1"/>
          <p:nvPr/>
        </p:nvSpPr>
        <p:spPr>
          <a:xfrm>
            <a:off x="8460432" y="-27384"/>
            <a:ext cx="752129" cy="369332"/>
          </a:xfrm>
          <a:prstGeom prst="rect">
            <a:avLst/>
          </a:prstGeom>
          <a:noFill/>
        </p:spPr>
        <p:txBody>
          <a:bodyPr wrap="none" rtlCol="0">
            <a:spAutoFit/>
          </a:bodyPr>
          <a:lstStyle/>
          <a:p>
            <a:r>
              <a:rPr kumimoji="1" lang="en-US" altLang="ja-JP" b="1" dirty="0" smtClean="0"/>
              <a:t>11/15</a:t>
            </a:r>
            <a:endParaRPr kumimoji="1" lang="ja-JP" altLang="en-US" b="1" dirty="0"/>
          </a:p>
        </p:txBody>
      </p:sp>
    </p:spTree>
    <p:extLst>
      <p:ext uri="{BB962C8B-B14F-4D97-AF65-F5344CB8AC3E}">
        <p14:creationId xmlns:p14="http://schemas.microsoft.com/office/powerpoint/2010/main" val="3789664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2557353"/>
            <a:ext cx="9144000" cy="1015663"/>
          </a:xfrm>
          <a:prstGeom prst="rect">
            <a:avLst/>
          </a:prstGeom>
          <a:noFill/>
        </p:spPr>
        <p:txBody>
          <a:bodyPr wrap="square" rtlCol="0">
            <a:spAutoFit/>
          </a:bodyPr>
          <a:lstStyle/>
          <a:p>
            <a:pPr algn="ctr"/>
            <a:r>
              <a:rPr kumimoji="1" lang="en-US" altLang="ja-JP" sz="6000" dirty="0" smtClean="0"/>
              <a:t>DISCUSSION</a:t>
            </a:r>
          </a:p>
        </p:txBody>
      </p:sp>
    </p:spTree>
    <p:extLst>
      <p:ext uri="{BB962C8B-B14F-4D97-AF65-F5344CB8AC3E}">
        <p14:creationId xmlns:p14="http://schemas.microsoft.com/office/powerpoint/2010/main" val="3969532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達人\Downloads\ccd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052736"/>
            <a:ext cx="5183907" cy="5038337"/>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2915816" y="6290156"/>
            <a:ext cx="850361" cy="523220"/>
          </a:xfrm>
          <a:prstGeom prst="rect">
            <a:avLst/>
          </a:prstGeom>
          <a:noFill/>
        </p:spPr>
        <p:txBody>
          <a:bodyPr wrap="none" rtlCol="0">
            <a:spAutoFit/>
          </a:bodyPr>
          <a:lstStyle/>
          <a:p>
            <a:r>
              <a:rPr kumimoji="1" lang="en-US" altLang="ja-JP" sz="2800" b="1" i="1" dirty="0" smtClean="0"/>
              <a:t>Ks-L’</a:t>
            </a:r>
            <a:endParaRPr kumimoji="1" lang="ja-JP" altLang="en-US" sz="2800" b="1" i="1" dirty="0"/>
          </a:p>
        </p:txBody>
      </p:sp>
      <p:sp>
        <p:nvSpPr>
          <p:cNvPr id="7" name="テキスト ボックス 6"/>
          <p:cNvSpPr txBox="1"/>
          <p:nvPr/>
        </p:nvSpPr>
        <p:spPr>
          <a:xfrm rot="16200000">
            <a:off x="-275360" y="3387011"/>
            <a:ext cx="856901" cy="523220"/>
          </a:xfrm>
          <a:prstGeom prst="rect">
            <a:avLst/>
          </a:prstGeom>
          <a:noFill/>
        </p:spPr>
        <p:txBody>
          <a:bodyPr wrap="none" rtlCol="0">
            <a:spAutoFit/>
          </a:bodyPr>
          <a:lstStyle/>
          <a:p>
            <a:r>
              <a:rPr lang="en-US" altLang="ja-JP" sz="2800" b="1" i="1" dirty="0" smtClean="0"/>
              <a:t>H-</a:t>
            </a:r>
            <a:r>
              <a:rPr kumimoji="1" lang="en-US" altLang="ja-JP" sz="2800" b="1" i="1" dirty="0" smtClean="0"/>
              <a:t>Ks</a:t>
            </a:r>
            <a:endParaRPr kumimoji="1" lang="ja-JP" altLang="en-US" sz="2800" b="1" i="1" dirty="0"/>
          </a:p>
        </p:txBody>
      </p:sp>
      <p:sp>
        <p:nvSpPr>
          <p:cNvPr id="8" name="テキスト ボックス 7"/>
          <p:cNvSpPr txBox="1"/>
          <p:nvPr/>
        </p:nvSpPr>
        <p:spPr>
          <a:xfrm>
            <a:off x="2123728" y="5991671"/>
            <a:ext cx="340158" cy="461665"/>
          </a:xfrm>
          <a:prstGeom prst="rect">
            <a:avLst/>
          </a:prstGeom>
          <a:noFill/>
        </p:spPr>
        <p:txBody>
          <a:bodyPr wrap="none" rtlCol="0">
            <a:spAutoFit/>
          </a:bodyPr>
          <a:lstStyle/>
          <a:p>
            <a:r>
              <a:rPr kumimoji="1" lang="en-US" altLang="ja-JP" sz="2400" b="1" dirty="0" smtClean="0"/>
              <a:t>2</a:t>
            </a:r>
            <a:endParaRPr kumimoji="1" lang="ja-JP" altLang="en-US" sz="2400" b="1" dirty="0"/>
          </a:p>
        </p:txBody>
      </p:sp>
      <p:sp>
        <p:nvSpPr>
          <p:cNvPr id="9" name="テキスト ボックス 8"/>
          <p:cNvSpPr txBox="1"/>
          <p:nvPr/>
        </p:nvSpPr>
        <p:spPr>
          <a:xfrm>
            <a:off x="467544" y="4365104"/>
            <a:ext cx="340158" cy="461665"/>
          </a:xfrm>
          <a:prstGeom prst="rect">
            <a:avLst/>
          </a:prstGeom>
          <a:noFill/>
        </p:spPr>
        <p:txBody>
          <a:bodyPr wrap="none" rtlCol="0">
            <a:spAutoFit/>
          </a:bodyPr>
          <a:lstStyle/>
          <a:p>
            <a:r>
              <a:rPr kumimoji="1" lang="en-US" altLang="ja-JP" sz="2400" b="1" dirty="0" smtClean="0"/>
              <a:t>2</a:t>
            </a:r>
            <a:endParaRPr kumimoji="1" lang="ja-JP" altLang="en-US" sz="2400" b="1" dirty="0"/>
          </a:p>
        </p:txBody>
      </p:sp>
      <p:sp>
        <p:nvSpPr>
          <p:cNvPr id="10" name="テキスト ボックス 9"/>
          <p:cNvSpPr txBox="1"/>
          <p:nvPr/>
        </p:nvSpPr>
        <p:spPr>
          <a:xfrm>
            <a:off x="467544" y="2924944"/>
            <a:ext cx="340158" cy="461665"/>
          </a:xfrm>
          <a:prstGeom prst="rect">
            <a:avLst/>
          </a:prstGeom>
          <a:noFill/>
        </p:spPr>
        <p:txBody>
          <a:bodyPr wrap="none" rtlCol="0">
            <a:spAutoFit/>
          </a:bodyPr>
          <a:lstStyle/>
          <a:p>
            <a:r>
              <a:rPr lang="en-US" altLang="ja-JP" sz="2400" b="1" dirty="0"/>
              <a:t>3</a:t>
            </a:r>
            <a:endParaRPr kumimoji="1" lang="ja-JP" altLang="en-US" sz="2400" b="1" dirty="0"/>
          </a:p>
        </p:txBody>
      </p:sp>
      <p:sp>
        <p:nvSpPr>
          <p:cNvPr id="11" name="テキスト ボックス 10"/>
          <p:cNvSpPr txBox="1"/>
          <p:nvPr/>
        </p:nvSpPr>
        <p:spPr>
          <a:xfrm>
            <a:off x="3563888" y="5991671"/>
            <a:ext cx="340158" cy="461665"/>
          </a:xfrm>
          <a:prstGeom prst="rect">
            <a:avLst/>
          </a:prstGeom>
          <a:noFill/>
        </p:spPr>
        <p:txBody>
          <a:bodyPr wrap="none" rtlCol="0">
            <a:spAutoFit/>
          </a:bodyPr>
          <a:lstStyle/>
          <a:p>
            <a:r>
              <a:rPr lang="en-US" altLang="ja-JP" sz="2400" b="1" dirty="0"/>
              <a:t>3</a:t>
            </a:r>
            <a:endParaRPr kumimoji="1" lang="ja-JP" altLang="en-US" sz="2400" b="1" dirty="0"/>
          </a:p>
        </p:txBody>
      </p:sp>
      <p:sp>
        <p:nvSpPr>
          <p:cNvPr id="12" name="テキスト ボックス 11"/>
          <p:cNvSpPr txBox="1"/>
          <p:nvPr/>
        </p:nvSpPr>
        <p:spPr>
          <a:xfrm>
            <a:off x="5023930" y="5991671"/>
            <a:ext cx="340158" cy="461665"/>
          </a:xfrm>
          <a:prstGeom prst="rect">
            <a:avLst/>
          </a:prstGeom>
          <a:noFill/>
        </p:spPr>
        <p:txBody>
          <a:bodyPr wrap="none" rtlCol="0">
            <a:spAutoFit/>
          </a:bodyPr>
          <a:lstStyle/>
          <a:p>
            <a:r>
              <a:rPr kumimoji="1" lang="en-US" altLang="ja-JP" sz="2400" b="1" dirty="0" smtClean="0"/>
              <a:t>4</a:t>
            </a:r>
            <a:endParaRPr kumimoji="1" lang="ja-JP" altLang="en-US" sz="2400" b="1" dirty="0"/>
          </a:p>
        </p:txBody>
      </p:sp>
      <p:sp>
        <p:nvSpPr>
          <p:cNvPr id="13" name="テキスト ボックス 12"/>
          <p:cNvSpPr txBox="1"/>
          <p:nvPr/>
        </p:nvSpPr>
        <p:spPr>
          <a:xfrm>
            <a:off x="487426" y="1527175"/>
            <a:ext cx="340158" cy="461665"/>
          </a:xfrm>
          <a:prstGeom prst="rect">
            <a:avLst/>
          </a:prstGeom>
          <a:noFill/>
        </p:spPr>
        <p:txBody>
          <a:bodyPr wrap="none" rtlCol="0">
            <a:spAutoFit/>
          </a:bodyPr>
          <a:lstStyle/>
          <a:p>
            <a:r>
              <a:rPr kumimoji="1" lang="en-US" altLang="ja-JP" sz="2400" b="1" dirty="0" smtClean="0"/>
              <a:t>4</a:t>
            </a:r>
            <a:endParaRPr kumimoji="1" lang="ja-JP" altLang="en-US" sz="2400" b="1" dirty="0"/>
          </a:p>
        </p:txBody>
      </p:sp>
      <p:sp>
        <p:nvSpPr>
          <p:cNvPr id="14" name="テキスト ボックス 13"/>
          <p:cNvSpPr txBox="1"/>
          <p:nvPr/>
        </p:nvSpPr>
        <p:spPr>
          <a:xfrm>
            <a:off x="250182" y="3645024"/>
            <a:ext cx="577402" cy="461665"/>
          </a:xfrm>
          <a:prstGeom prst="rect">
            <a:avLst/>
          </a:prstGeom>
          <a:noFill/>
        </p:spPr>
        <p:txBody>
          <a:bodyPr wrap="none" rtlCol="0">
            <a:spAutoFit/>
          </a:bodyPr>
          <a:lstStyle/>
          <a:p>
            <a:r>
              <a:rPr kumimoji="1" lang="en-US" altLang="ja-JP" sz="2400" b="1" dirty="0" smtClean="0"/>
              <a:t>2.5</a:t>
            </a:r>
            <a:endParaRPr kumimoji="1" lang="ja-JP" altLang="en-US" sz="2400" b="1" dirty="0"/>
          </a:p>
        </p:txBody>
      </p:sp>
      <p:sp>
        <p:nvSpPr>
          <p:cNvPr id="15" name="テキスト ボックス 14"/>
          <p:cNvSpPr txBox="1"/>
          <p:nvPr/>
        </p:nvSpPr>
        <p:spPr>
          <a:xfrm>
            <a:off x="2771800" y="5991671"/>
            <a:ext cx="577402" cy="461665"/>
          </a:xfrm>
          <a:prstGeom prst="rect">
            <a:avLst/>
          </a:prstGeom>
          <a:noFill/>
        </p:spPr>
        <p:txBody>
          <a:bodyPr wrap="none" rtlCol="0">
            <a:spAutoFit/>
          </a:bodyPr>
          <a:lstStyle/>
          <a:p>
            <a:r>
              <a:rPr kumimoji="1" lang="en-US" altLang="ja-JP" sz="2400" b="1" dirty="0" smtClean="0"/>
              <a:t>2.5</a:t>
            </a:r>
            <a:endParaRPr kumimoji="1" lang="ja-JP" altLang="en-US" sz="2400" b="1" dirty="0"/>
          </a:p>
        </p:txBody>
      </p:sp>
      <p:sp>
        <p:nvSpPr>
          <p:cNvPr id="16" name="テキスト ボックス 15"/>
          <p:cNvSpPr txBox="1"/>
          <p:nvPr/>
        </p:nvSpPr>
        <p:spPr>
          <a:xfrm>
            <a:off x="4211960" y="5991671"/>
            <a:ext cx="577402" cy="461665"/>
          </a:xfrm>
          <a:prstGeom prst="rect">
            <a:avLst/>
          </a:prstGeom>
          <a:noFill/>
        </p:spPr>
        <p:txBody>
          <a:bodyPr wrap="none" rtlCol="0">
            <a:spAutoFit/>
          </a:bodyPr>
          <a:lstStyle/>
          <a:p>
            <a:r>
              <a:rPr lang="en-US" altLang="ja-JP" sz="2400" b="1" dirty="0"/>
              <a:t>3</a:t>
            </a:r>
            <a:r>
              <a:rPr kumimoji="1" lang="en-US" altLang="ja-JP" sz="2400" b="1" dirty="0" smtClean="0"/>
              <a:t>.5</a:t>
            </a:r>
            <a:endParaRPr kumimoji="1" lang="ja-JP" altLang="en-US" sz="2400" b="1" dirty="0"/>
          </a:p>
        </p:txBody>
      </p:sp>
      <p:sp>
        <p:nvSpPr>
          <p:cNvPr id="17" name="テキスト ボックス 16"/>
          <p:cNvSpPr txBox="1"/>
          <p:nvPr/>
        </p:nvSpPr>
        <p:spPr>
          <a:xfrm>
            <a:off x="250182" y="2247255"/>
            <a:ext cx="577402" cy="461665"/>
          </a:xfrm>
          <a:prstGeom prst="rect">
            <a:avLst/>
          </a:prstGeom>
          <a:noFill/>
        </p:spPr>
        <p:txBody>
          <a:bodyPr wrap="none" rtlCol="0">
            <a:spAutoFit/>
          </a:bodyPr>
          <a:lstStyle/>
          <a:p>
            <a:r>
              <a:rPr lang="en-US" altLang="ja-JP" sz="2400" b="1" dirty="0"/>
              <a:t>3</a:t>
            </a:r>
            <a:r>
              <a:rPr kumimoji="1" lang="en-US" altLang="ja-JP" sz="2400" b="1" dirty="0" smtClean="0"/>
              <a:t>.5</a:t>
            </a:r>
            <a:endParaRPr kumimoji="1" lang="ja-JP" altLang="en-US" sz="2400" b="1" dirty="0"/>
          </a:p>
        </p:txBody>
      </p:sp>
      <p:sp>
        <p:nvSpPr>
          <p:cNvPr id="18" name="テキスト ボックス 17"/>
          <p:cNvSpPr txBox="1"/>
          <p:nvPr/>
        </p:nvSpPr>
        <p:spPr>
          <a:xfrm>
            <a:off x="1259632" y="5991671"/>
            <a:ext cx="577402" cy="461665"/>
          </a:xfrm>
          <a:prstGeom prst="rect">
            <a:avLst/>
          </a:prstGeom>
          <a:noFill/>
        </p:spPr>
        <p:txBody>
          <a:bodyPr wrap="none" rtlCol="0">
            <a:spAutoFit/>
          </a:bodyPr>
          <a:lstStyle/>
          <a:p>
            <a:r>
              <a:rPr lang="en-US" altLang="ja-JP" sz="2400" b="1" dirty="0" smtClean="0"/>
              <a:t>1</a:t>
            </a:r>
            <a:r>
              <a:rPr kumimoji="1" lang="en-US" altLang="ja-JP" sz="2400" b="1" dirty="0" smtClean="0"/>
              <a:t>.5</a:t>
            </a:r>
            <a:endParaRPr kumimoji="1" lang="ja-JP" altLang="en-US" sz="2400" b="1" dirty="0"/>
          </a:p>
        </p:txBody>
      </p:sp>
      <p:sp>
        <p:nvSpPr>
          <p:cNvPr id="19" name="テキスト ボックス 18"/>
          <p:cNvSpPr txBox="1"/>
          <p:nvPr/>
        </p:nvSpPr>
        <p:spPr>
          <a:xfrm>
            <a:off x="631442" y="5991671"/>
            <a:ext cx="340158" cy="461665"/>
          </a:xfrm>
          <a:prstGeom prst="rect">
            <a:avLst/>
          </a:prstGeom>
          <a:noFill/>
        </p:spPr>
        <p:txBody>
          <a:bodyPr wrap="none" rtlCol="0">
            <a:spAutoFit/>
          </a:bodyPr>
          <a:lstStyle/>
          <a:p>
            <a:r>
              <a:rPr lang="en-US" altLang="ja-JP" sz="2400" b="1" dirty="0" smtClean="0"/>
              <a:t>1</a:t>
            </a:r>
            <a:endParaRPr kumimoji="1" lang="ja-JP" altLang="en-US" sz="2400" b="1" dirty="0"/>
          </a:p>
        </p:txBody>
      </p:sp>
      <p:sp>
        <p:nvSpPr>
          <p:cNvPr id="20" name="テキスト ボックス 19"/>
          <p:cNvSpPr txBox="1"/>
          <p:nvPr/>
        </p:nvSpPr>
        <p:spPr>
          <a:xfrm>
            <a:off x="487426" y="5733256"/>
            <a:ext cx="340158" cy="461665"/>
          </a:xfrm>
          <a:prstGeom prst="rect">
            <a:avLst/>
          </a:prstGeom>
          <a:noFill/>
        </p:spPr>
        <p:txBody>
          <a:bodyPr wrap="none" rtlCol="0">
            <a:spAutoFit/>
          </a:bodyPr>
          <a:lstStyle/>
          <a:p>
            <a:r>
              <a:rPr lang="en-US" altLang="ja-JP" sz="2400" b="1" dirty="0" smtClean="0"/>
              <a:t>1</a:t>
            </a:r>
            <a:endParaRPr kumimoji="1" lang="ja-JP" altLang="en-US" sz="2400" b="1" dirty="0"/>
          </a:p>
        </p:txBody>
      </p:sp>
      <p:sp>
        <p:nvSpPr>
          <p:cNvPr id="21" name="テキスト ボックス 20"/>
          <p:cNvSpPr txBox="1"/>
          <p:nvPr/>
        </p:nvSpPr>
        <p:spPr>
          <a:xfrm>
            <a:off x="250182" y="836712"/>
            <a:ext cx="577402" cy="461665"/>
          </a:xfrm>
          <a:prstGeom prst="rect">
            <a:avLst/>
          </a:prstGeom>
          <a:noFill/>
        </p:spPr>
        <p:txBody>
          <a:bodyPr wrap="none" rtlCol="0">
            <a:spAutoFit/>
          </a:bodyPr>
          <a:lstStyle/>
          <a:p>
            <a:r>
              <a:rPr lang="en-US" altLang="ja-JP" sz="2400" b="1" dirty="0"/>
              <a:t>4</a:t>
            </a:r>
            <a:r>
              <a:rPr kumimoji="1" lang="en-US" altLang="ja-JP" sz="2400" b="1" dirty="0" smtClean="0"/>
              <a:t>.5</a:t>
            </a:r>
            <a:endParaRPr kumimoji="1" lang="ja-JP" altLang="en-US" sz="2400" b="1" dirty="0"/>
          </a:p>
        </p:txBody>
      </p:sp>
      <p:sp>
        <p:nvSpPr>
          <p:cNvPr id="22" name="テキスト ボックス 21"/>
          <p:cNvSpPr txBox="1"/>
          <p:nvPr/>
        </p:nvSpPr>
        <p:spPr>
          <a:xfrm>
            <a:off x="4499992" y="4633972"/>
            <a:ext cx="1033168" cy="523220"/>
          </a:xfrm>
          <a:prstGeom prst="rect">
            <a:avLst/>
          </a:prstGeom>
          <a:noFill/>
        </p:spPr>
        <p:txBody>
          <a:bodyPr wrap="none" rtlCol="0">
            <a:spAutoFit/>
          </a:bodyPr>
          <a:lstStyle/>
          <a:p>
            <a:pPr algn="ctr"/>
            <a:r>
              <a:rPr kumimoji="1" lang="en-US" altLang="ja-JP" sz="2800" dirty="0" smtClean="0"/>
              <a:t>A</a:t>
            </a:r>
            <a:r>
              <a:rPr kumimoji="1" lang="en-US" altLang="ja-JP" sz="3600" i="1" baseline="-25000" dirty="0" smtClean="0"/>
              <a:t>Ks</a:t>
            </a:r>
            <a:r>
              <a:rPr kumimoji="1" lang="en-US" altLang="ja-JP" sz="2800" dirty="0" smtClean="0"/>
              <a:t>=1</a:t>
            </a:r>
            <a:endParaRPr kumimoji="1" lang="ja-JP" altLang="en-US" sz="2800" dirty="0"/>
          </a:p>
        </p:txBody>
      </p:sp>
      <p:cxnSp>
        <p:nvCxnSpPr>
          <p:cNvPr id="27" name="直線矢印コネクタ 26"/>
          <p:cNvCxnSpPr/>
          <p:nvPr/>
        </p:nvCxnSpPr>
        <p:spPr>
          <a:xfrm>
            <a:off x="3419872" y="1510415"/>
            <a:ext cx="1492009"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2843808" y="2278613"/>
            <a:ext cx="948978" cy="646331"/>
          </a:xfrm>
          <a:prstGeom prst="rect">
            <a:avLst/>
          </a:prstGeom>
          <a:noFill/>
        </p:spPr>
        <p:txBody>
          <a:bodyPr wrap="none" rtlCol="0">
            <a:spAutoFit/>
          </a:bodyPr>
          <a:lstStyle/>
          <a:p>
            <a:r>
              <a:rPr kumimoji="1" lang="en-US" altLang="ja-JP" sz="3600" b="1" dirty="0" smtClean="0">
                <a:solidFill>
                  <a:srgbClr val="FF0000"/>
                </a:solidFill>
              </a:rPr>
              <a:t>YSO</a:t>
            </a:r>
            <a:endParaRPr kumimoji="1" lang="ja-JP" altLang="en-US" sz="3600" b="1" dirty="0">
              <a:solidFill>
                <a:srgbClr val="FF0000"/>
              </a:solidFill>
            </a:endParaRPr>
          </a:p>
        </p:txBody>
      </p:sp>
      <p:cxnSp>
        <p:nvCxnSpPr>
          <p:cNvPr id="56" name="直線矢印コネクタ 55"/>
          <p:cNvCxnSpPr/>
          <p:nvPr/>
        </p:nvCxnSpPr>
        <p:spPr>
          <a:xfrm>
            <a:off x="2935975" y="2204864"/>
            <a:ext cx="1492009"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3203848" y="1844824"/>
            <a:ext cx="1492009"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5988163" y="5171708"/>
            <a:ext cx="3179845" cy="1508105"/>
          </a:xfrm>
          <a:prstGeom prst="rect">
            <a:avLst/>
          </a:prstGeom>
          <a:noFill/>
        </p:spPr>
        <p:txBody>
          <a:bodyPr wrap="none" rtlCol="0">
            <a:spAutoFit/>
          </a:bodyPr>
          <a:lstStyle/>
          <a:p>
            <a:r>
              <a:rPr lang="ja-JP" altLang="en-US" sz="2400" dirty="0" smtClean="0">
                <a:solidFill>
                  <a:srgbClr val="FF0000"/>
                </a:solidFill>
              </a:rPr>
              <a:t>★： </a:t>
            </a:r>
            <a:r>
              <a:rPr lang="en-US" altLang="ja-JP" sz="2400" dirty="0" smtClean="0">
                <a:solidFill>
                  <a:srgbClr val="FF0000"/>
                </a:solidFill>
              </a:rPr>
              <a:t>&gt;3σ polarized star</a:t>
            </a:r>
          </a:p>
          <a:p>
            <a:r>
              <a:rPr kumimoji="1" lang="en-US" altLang="ja-JP" sz="2400" b="1" dirty="0" smtClean="0">
                <a:solidFill>
                  <a:srgbClr val="C3078D"/>
                </a:solidFill>
              </a:rPr>
              <a:t>--- </a:t>
            </a:r>
            <a:r>
              <a:rPr kumimoji="1" lang="en-US" altLang="ja-JP" sz="2000" b="1" dirty="0" smtClean="0">
                <a:solidFill>
                  <a:srgbClr val="C3078D"/>
                </a:solidFill>
              </a:rPr>
              <a:t>color of early-type dwarf</a:t>
            </a:r>
          </a:p>
          <a:p>
            <a:r>
              <a:rPr lang="en-US" altLang="ja-JP" sz="2000" b="1" dirty="0">
                <a:solidFill>
                  <a:srgbClr val="C3078D"/>
                </a:solidFill>
              </a:rPr>
              <a:t> </a:t>
            </a:r>
            <a:r>
              <a:rPr lang="en-US" altLang="ja-JP" sz="2000" b="1" dirty="0" smtClean="0">
                <a:solidFill>
                  <a:srgbClr val="C3078D"/>
                </a:solidFill>
              </a:rPr>
              <a:t>                    late-type giants</a:t>
            </a:r>
          </a:p>
          <a:p>
            <a:r>
              <a:rPr lang="en-US" altLang="ja-JP" sz="2400" b="1" dirty="0" smtClean="0"/>
              <a:t>--- </a:t>
            </a:r>
            <a:r>
              <a:rPr lang="en-US" altLang="ja-JP" sz="2000" b="1" dirty="0" smtClean="0"/>
              <a:t>color of T </a:t>
            </a:r>
            <a:r>
              <a:rPr lang="en-US" altLang="ja-JP" sz="2000" b="1" dirty="0" err="1" smtClean="0"/>
              <a:t>Tauri</a:t>
            </a:r>
            <a:r>
              <a:rPr lang="en-US" altLang="ja-JP" sz="2000" b="1" dirty="0" smtClean="0"/>
              <a:t> star</a:t>
            </a:r>
            <a:endParaRPr lang="en-US" altLang="ja-JP" sz="2400" b="1" dirty="0" smtClean="0"/>
          </a:p>
        </p:txBody>
      </p:sp>
      <p:sp>
        <p:nvSpPr>
          <p:cNvPr id="59" name="テキスト ボックス 58"/>
          <p:cNvSpPr txBox="1"/>
          <p:nvPr/>
        </p:nvSpPr>
        <p:spPr>
          <a:xfrm>
            <a:off x="6012160" y="1034733"/>
            <a:ext cx="2902333" cy="954107"/>
          </a:xfrm>
          <a:prstGeom prst="rect">
            <a:avLst/>
          </a:prstGeom>
          <a:noFill/>
        </p:spPr>
        <p:txBody>
          <a:bodyPr wrap="none" rtlCol="0">
            <a:spAutoFit/>
          </a:bodyPr>
          <a:lstStyle/>
          <a:p>
            <a:r>
              <a:rPr kumimoji="1" lang="en-US" altLang="ja-JP" sz="2800" dirty="0" smtClean="0"/>
              <a:t>YSO</a:t>
            </a:r>
            <a:r>
              <a:rPr kumimoji="1" lang="ja-JP" altLang="en-US" sz="2800" dirty="0" smtClean="0"/>
              <a:t>・・・</a:t>
            </a:r>
            <a:r>
              <a:rPr kumimoji="1" lang="en-US" altLang="ja-JP" sz="2800" dirty="0" smtClean="0">
                <a:solidFill>
                  <a:srgbClr val="FF0000"/>
                </a:solidFill>
              </a:rPr>
              <a:t>“red” color</a:t>
            </a:r>
            <a:endParaRPr kumimoji="1" lang="en-US" altLang="ja-JP" sz="2800" dirty="0" smtClean="0"/>
          </a:p>
          <a:p>
            <a:r>
              <a:rPr lang="ja-JP" altLang="en-US" sz="2800" dirty="0"/>
              <a:t>　</a:t>
            </a:r>
            <a:r>
              <a:rPr lang="en-US" altLang="ja-JP" sz="2800" dirty="0" smtClean="0"/>
              <a:t>(infrared excess)</a:t>
            </a:r>
          </a:p>
        </p:txBody>
      </p:sp>
      <p:sp>
        <p:nvSpPr>
          <p:cNvPr id="61" name="テキスト ボックス 60"/>
          <p:cNvSpPr txBox="1"/>
          <p:nvPr/>
        </p:nvSpPr>
        <p:spPr>
          <a:xfrm>
            <a:off x="3317892" y="5301208"/>
            <a:ext cx="2406236" cy="369332"/>
          </a:xfrm>
          <a:prstGeom prst="rect">
            <a:avLst/>
          </a:prstGeom>
          <a:noFill/>
        </p:spPr>
        <p:txBody>
          <a:bodyPr wrap="none" rtlCol="0">
            <a:spAutoFit/>
          </a:bodyPr>
          <a:lstStyle/>
          <a:p>
            <a:r>
              <a:rPr kumimoji="1" lang="en-US" altLang="ja-JP" b="1" i="1" dirty="0" err="1" smtClean="0"/>
              <a:t>HKsL</a:t>
            </a:r>
            <a:r>
              <a:rPr kumimoji="1" lang="en-US" altLang="ja-JP" b="1" i="1" dirty="0" smtClean="0"/>
              <a:t>’ </a:t>
            </a:r>
            <a:r>
              <a:rPr kumimoji="1" lang="en-US" altLang="ja-JP" b="1" dirty="0" smtClean="0"/>
              <a:t>from </a:t>
            </a:r>
            <a:r>
              <a:rPr kumimoji="1" lang="en-US" altLang="ja-JP" b="1" dirty="0" err="1" smtClean="0"/>
              <a:t>Scho</a:t>
            </a:r>
            <a:r>
              <a:rPr kumimoji="1" lang="ja-JP" altLang="en-US" b="1" dirty="0" smtClean="0"/>
              <a:t>̈</a:t>
            </a:r>
            <a:r>
              <a:rPr kumimoji="1" lang="en-US" altLang="ja-JP" b="1" dirty="0" smtClean="0"/>
              <a:t>del+ 10</a:t>
            </a:r>
          </a:p>
        </p:txBody>
      </p:sp>
      <p:sp>
        <p:nvSpPr>
          <p:cNvPr id="62" name="テキスト ボックス 61"/>
          <p:cNvSpPr txBox="1"/>
          <p:nvPr/>
        </p:nvSpPr>
        <p:spPr>
          <a:xfrm>
            <a:off x="5986753" y="2132856"/>
            <a:ext cx="3193759" cy="830997"/>
          </a:xfrm>
          <a:prstGeom prst="rect">
            <a:avLst/>
          </a:prstGeom>
          <a:noFill/>
        </p:spPr>
        <p:txBody>
          <a:bodyPr wrap="none" rtlCol="0">
            <a:spAutoFit/>
          </a:bodyPr>
          <a:lstStyle/>
          <a:p>
            <a:pPr algn="ctr"/>
            <a:r>
              <a:rPr lang="en-US" altLang="ja-JP" sz="2400" dirty="0" smtClean="0"/>
              <a:t>7 polarized stars</a:t>
            </a:r>
          </a:p>
          <a:p>
            <a:pPr algn="ctr"/>
            <a:r>
              <a:rPr lang="en-US" altLang="ja-JP" sz="2400" dirty="0" smtClean="0"/>
              <a:t>are red (infrared excess)</a:t>
            </a:r>
          </a:p>
        </p:txBody>
      </p:sp>
      <p:sp>
        <p:nvSpPr>
          <p:cNvPr id="63" name="テキスト ボックス 62"/>
          <p:cNvSpPr txBox="1"/>
          <p:nvPr/>
        </p:nvSpPr>
        <p:spPr>
          <a:xfrm>
            <a:off x="6004706" y="3524815"/>
            <a:ext cx="3103798" cy="1200329"/>
          </a:xfrm>
          <a:prstGeom prst="rect">
            <a:avLst/>
          </a:prstGeom>
          <a:noFill/>
          <a:ln w="28575">
            <a:solidFill>
              <a:srgbClr val="7030A0"/>
            </a:solidFill>
          </a:ln>
        </p:spPr>
        <p:txBody>
          <a:bodyPr wrap="none" rtlCol="0">
            <a:spAutoFit/>
          </a:bodyPr>
          <a:lstStyle/>
          <a:p>
            <a:pPr algn="ctr"/>
            <a:r>
              <a:rPr lang="en-US" altLang="ja-JP" sz="2400" b="1" dirty="0" smtClean="0">
                <a:solidFill>
                  <a:srgbClr val="FF0000"/>
                </a:solidFill>
              </a:rPr>
              <a:t>polarization + color</a:t>
            </a:r>
            <a:endParaRPr lang="en-US" altLang="ja-JP" sz="2400" b="1" dirty="0">
              <a:solidFill>
                <a:srgbClr val="FF0000"/>
              </a:solidFill>
            </a:endParaRPr>
          </a:p>
          <a:p>
            <a:pPr algn="ctr"/>
            <a:r>
              <a:rPr lang="ja-JP" altLang="en-US" sz="2400" b="1" dirty="0" smtClean="0">
                <a:solidFill>
                  <a:srgbClr val="FF0000"/>
                </a:solidFill>
              </a:rPr>
              <a:t>↓</a:t>
            </a:r>
            <a:endParaRPr lang="en-US" altLang="ja-JP" sz="2400" b="1" dirty="0">
              <a:solidFill>
                <a:srgbClr val="FF0000"/>
              </a:solidFill>
            </a:endParaRPr>
          </a:p>
          <a:p>
            <a:pPr algn="ctr"/>
            <a:r>
              <a:rPr lang="en-US" altLang="ja-JP" sz="2400" b="1" dirty="0" smtClean="0">
                <a:solidFill>
                  <a:srgbClr val="FF0000"/>
                </a:solidFill>
              </a:rPr>
              <a:t>certain YSO candidates</a:t>
            </a:r>
            <a:endParaRPr kumimoji="1" lang="ja-JP" altLang="en-US" sz="2400" b="1" dirty="0">
              <a:solidFill>
                <a:srgbClr val="FF0000"/>
              </a:solidFill>
            </a:endParaRPr>
          </a:p>
        </p:txBody>
      </p:sp>
      <p:sp>
        <p:nvSpPr>
          <p:cNvPr id="33" name="テキスト ボックス 32"/>
          <p:cNvSpPr txBox="1"/>
          <p:nvPr/>
        </p:nvSpPr>
        <p:spPr>
          <a:xfrm>
            <a:off x="5650782" y="5991671"/>
            <a:ext cx="577402" cy="461665"/>
          </a:xfrm>
          <a:prstGeom prst="rect">
            <a:avLst/>
          </a:prstGeom>
          <a:noFill/>
        </p:spPr>
        <p:txBody>
          <a:bodyPr wrap="none" rtlCol="0">
            <a:spAutoFit/>
          </a:bodyPr>
          <a:lstStyle/>
          <a:p>
            <a:r>
              <a:rPr kumimoji="1" lang="en-US" altLang="ja-JP" sz="2400" b="1" dirty="0" smtClean="0"/>
              <a:t>4.5</a:t>
            </a:r>
            <a:endParaRPr kumimoji="1" lang="ja-JP" altLang="en-US" sz="2400" b="1" dirty="0"/>
          </a:p>
        </p:txBody>
      </p:sp>
      <p:sp>
        <p:nvSpPr>
          <p:cNvPr id="34" name="テキスト ボックス 33"/>
          <p:cNvSpPr txBox="1"/>
          <p:nvPr/>
        </p:nvSpPr>
        <p:spPr>
          <a:xfrm>
            <a:off x="251520" y="5085184"/>
            <a:ext cx="577402" cy="461665"/>
          </a:xfrm>
          <a:prstGeom prst="rect">
            <a:avLst/>
          </a:prstGeom>
          <a:noFill/>
        </p:spPr>
        <p:txBody>
          <a:bodyPr wrap="none" rtlCol="0">
            <a:spAutoFit/>
          </a:bodyPr>
          <a:lstStyle/>
          <a:p>
            <a:r>
              <a:rPr lang="en-US" altLang="ja-JP" sz="2400" b="1" dirty="0" smtClean="0"/>
              <a:t>1</a:t>
            </a:r>
            <a:r>
              <a:rPr kumimoji="1" lang="en-US" altLang="ja-JP" sz="2400" b="1" dirty="0" smtClean="0"/>
              <a:t>.5</a:t>
            </a:r>
            <a:endParaRPr kumimoji="1" lang="ja-JP" altLang="en-US" sz="2400" b="1" dirty="0"/>
          </a:p>
        </p:txBody>
      </p:sp>
      <p:sp>
        <p:nvSpPr>
          <p:cNvPr id="35" name="テキスト ボックス 34"/>
          <p:cNvSpPr txBox="1"/>
          <p:nvPr/>
        </p:nvSpPr>
        <p:spPr>
          <a:xfrm>
            <a:off x="1259632" y="4839543"/>
            <a:ext cx="494046" cy="461665"/>
          </a:xfrm>
          <a:prstGeom prst="rect">
            <a:avLst/>
          </a:prstGeom>
          <a:noFill/>
        </p:spPr>
        <p:txBody>
          <a:bodyPr wrap="none" rtlCol="0">
            <a:spAutoFit/>
          </a:bodyPr>
          <a:lstStyle/>
          <a:p>
            <a:r>
              <a:rPr kumimoji="1" lang="en-US" altLang="ja-JP" sz="2400" b="1" dirty="0" smtClean="0"/>
              <a:t>#9</a:t>
            </a:r>
            <a:endParaRPr kumimoji="1" lang="ja-JP" altLang="en-US" sz="2400" b="1" dirty="0"/>
          </a:p>
        </p:txBody>
      </p:sp>
      <p:sp>
        <p:nvSpPr>
          <p:cNvPr id="36" name="テキスト ボックス 35"/>
          <p:cNvSpPr txBox="1"/>
          <p:nvPr/>
        </p:nvSpPr>
        <p:spPr>
          <a:xfrm>
            <a:off x="827584" y="4149080"/>
            <a:ext cx="494046" cy="461665"/>
          </a:xfrm>
          <a:prstGeom prst="rect">
            <a:avLst/>
          </a:prstGeom>
          <a:noFill/>
        </p:spPr>
        <p:txBody>
          <a:bodyPr wrap="none" rtlCol="0">
            <a:spAutoFit/>
          </a:bodyPr>
          <a:lstStyle/>
          <a:p>
            <a:r>
              <a:rPr kumimoji="1" lang="en-US" altLang="ja-JP" sz="2400" b="1" dirty="0" smtClean="0"/>
              <a:t>#1</a:t>
            </a:r>
            <a:endParaRPr kumimoji="1" lang="ja-JP" altLang="en-US" sz="2400" b="1" dirty="0"/>
          </a:p>
        </p:txBody>
      </p:sp>
      <p:sp>
        <p:nvSpPr>
          <p:cNvPr id="37" name="テキスト ボックス 36"/>
          <p:cNvSpPr txBox="1"/>
          <p:nvPr/>
        </p:nvSpPr>
        <p:spPr>
          <a:xfrm>
            <a:off x="1125626" y="3861048"/>
            <a:ext cx="494046" cy="461665"/>
          </a:xfrm>
          <a:prstGeom prst="rect">
            <a:avLst/>
          </a:prstGeom>
          <a:noFill/>
        </p:spPr>
        <p:txBody>
          <a:bodyPr wrap="none" rtlCol="0">
            <a:spAutoFit/>
          </a:bodyPr>
          <a:lstStyle/>
          <a:p>
            <a:r>
              <a:rPr kumimoji="1" lang="en-US" altLang="ja-JP" sz="2400" b="1" dirty="0" smtClean="0"/>
              <a:t>#5</a:t>
            </a:r>
            <a:endParaRPr kumimoji="1" lang="ja-JP" altLang="en-US" sz="2400" b="1" dirty="0"/>
          </a:p>
        </p:txBody>
      </p:sp>
      <p:sp>
        <p:nvSpPr>
          <p:cNvPr id="38" name="テキスト ボックス 37"/>
          <p:cNvSpPr txBox="1"/>
          <p:nvPr/>
        </p:nvSpPr>
        <p:spPr>
          <a:xfrm>
            <a:off x="1331640" y="3615407"/>
            <a:ext cx="494046" cy="461665"/>
          </a:xfrm>
          <a:prstGeom prst="rect">
            <a:avLst/>
          </a:prstGeom>
          <a:noFill/>
        </p:spPr>
        <p:txBody>
          <a:bodyPr wrap="none" rtlCol="0">
            <a:spAutoFit/>
          </a:bodyPr>
          <a:lstStyle/>
          <a:p>
            <a:r>
              <a:rPr kumimoji="1" lang="en-US" altLang="ja-JP" sz="2400" b="1" dirty="0" smtClean="0"/>
              <a:t>#8</a:t>
            </a:r>
            <a:endParaRPr kumimoji="1" lang="ja-JP" altLang="en-US" sz="2400" b="1" dirty="0"/>
          </a:p>
        </p:txBody>
      </p:sp>
      <p:sp>
        <p:nvSpPr>
          <p:cNvPr id="39" name="テキスト ボックス 38"/>
          <p:cNvSpPr txBox="1"/>
          <p:nvPr/>
        </p:nvSpPr>
        <p:spPr>
          <a:xfrm>
            <a:off x="2411760" y="4479503"/>
            <a:ext cx="494046" cy="461665"/>
          </a:xfrm>
          <a:prstGeom prst="rect">
            <a:avLst/>
          </a:prstGeom>
          <a:noFill/>
        </p:spPr>
        <p:txBody>
          <a:bodyPr wrap="none" rtlCol="0">
            <a:spAutoFit/>
          </a:bodyPr>
          <a:lstStyle/>
          <a:p>
            <a:r>
              <a:rPr kumimoji="1" lang="en-US" altLang="ja-JP" sz="2400" b="1" dirty="0" smtClean="0"/>
              <a:t>#2</a:t>
            </a:r>
            <a:endParaRPr kumimoji="1" lang="ja-JP" altLang="en-US" sz="2400" b="1" dirty="0"/>
          </a:p>
        </p:txBody>
      </p:sp>
      <p:sp>
        <p:nvSpPr>
          <p:cNvPr id="40" name="テキスト ボックス 39"/>
          <p:cNvSpPr txBox="1"/>
          <p:nvPr/>
        </p:nvSpPr>
        <p:spPr>
          <a:xfrm>
            <a:off x="2853818" y="3933056"/>
            <a:ext cx="494046" cy="461665"/>
          </a:xfrm>
          <a:prstGeom prst="rect">
            <a:avLst/>
          </a:prstGeom>
          <a:noFill/>
        </p:spPr>
        <p:txBody>
          <a:bodyPr wrap="none" rtlCol="0">
            <a:spAutoFit/>
          </a:bodyPr>
          <a:lstStyle/>
          <a:p>
            <a:r>
              <a:rPr kumimoji="1" lang="en-US" altLang="ja-JP" sz="2400" b="1" dirty="0" smtClean="0"/>
              <a:t>#4</a:t>
            </a:r>
            <a:endParaRPr kumimoji="1" lang="ja-JP" altLang="en-US" sz="2400" b="1" dirty="0"/>
          </a:p>
        </p:txBody>
      </p:sp>
      <p:sp>
        <p:nvSpPr>
          <p:cNvPr id="41" name="テキスト ボックス 40"/>
          <p:cNvSpPr txBox="1"/>
          <p:nvPr/>
        </p:nvSpPr>
        <p:spPr>
          <a:xfrm>
            <a:off x="2339752" y="3255367"/>
            <a:ext cx="494046" cy="461665"/>
          </a:xfrm>
          <a:prstGeom prst="rect">
            <a:avLst/>
          </a:prstGeom>
          <a:noFill/>
        </p:spPr>
        <p:txBody>
          <a:bodyPr wrap="none" rtlCol="0">
            <a:spAutoFit/>
          </a:bodyPr>
          <a:lstStyle/>
          <a:p>
            <a:r>
              <a:rPr kumimoji="1" lang="en-US" altLang="ja-JP" sz="2400" b="1" dirty="0" smtClean="0"/>
              <a:t>#7</a:t>
            </a:r>
            <a:endParaRPr kumimoji="1" lang="ja-JP" altLang="en-US" sz="2400" b="1" dirty="0"/>
          </a:p>
        </p:txBody>
      </p:sp>
      <p:sp>
        <p:nvSpPr>
          <p:cNvPr id="42" name="テキスト ボックス 41"/>
          <p:cNvSpPr txBox="1"/>
          <p:nvPr/>
        </p:nvSpPr>
        <p:spPr>
          <a:xfrm>
            <a:off x="3707904" y="4005064"/>
            <a:ext cx="494046" cy="461665"/>
          </a:xfrm>
          <a:prstGeom prst="rect">
            <a:avLst/>
          </a:prstGeom>
          <a:noFill/>
        </p:spPr>
        <p:txBody>
          <a:bodyPr wrap="none" rtlCol="0">
            <a:spAutoFit/>
          </a:bodyPr>
          <a:lstStyle/>
          <a:p>
            <a:r>
              <a:rPr kumimoji="1" lang="en-US" altLang="ja-JP" sz="2400" b="1" dirty="0" smtClean="0"/>
              <a:t>#3</a:t>
            </a:r>
            <a:endParaRPr kumimoji="1" lang="ja-JP" altLang="en-US" sz="2400" b="1" dirty="0"/>
          </a:p>
        </p:txBody>
      </p:sp>
      <p:sp>
        <p:nvSpPr>
          <p:cNvPr id="43" name="テキスト ボックス 42"/>
          <p:cNvSpPr txBox="1"/>
          <p:nvPr/>
        </p:nvSpPr>
        <p:spPr>
          <a:xfrm>
            <a:off x="4570535" y="2607295"/>
            <a:ext cx="649537" cy="461665"/>
          </a:xfrm>
          <a:prstGeom prst="rect">
            <a:avLst/>
          </a:prstGeom>
          <a:noFill/>
        </p:spPr>
        <p:txBody>
          <a:bodyPr wrap="none" rtlCol="0">
            <a:spAutoFit/>
          </a:bodyPr>
          <a:lstStyle/>
          <a:p>
            <a:r>
              <a:rPr kumimoji="1" lang="en-US" altLang="ja-JP" sz="2400" b="1" dirty="0" smtClean="0"/>
              <a:t>#11</a:t>
            </a:r>
            <a:endParaRPr kumimoji="1" lang="ja-JP" altLang="en-US" sz="2400" b="1" dirty="0"/>
          </a:p>
        </p:txBody>
      </p:sp>
      <p:sp>
        <p:nvSpPr>
          <p:cNvPr id="44" name="テキスト ボックス 43"/>
          <p:cNvSpPr txBox="1"/>
          <p:nvPr/>
        </p:nvSpPr>
        <p:spPr>
          <a:xfrm>
            <a:off x="5230082" y="2276872"/>
            <a:ext cx="494046" cy="461665"/>
          </a:xfrm>
          <a:prstGeom prst="rect">
            <a:avLst/>
          </a:prstGeom>
          <a:noFill/>
        </p:spPr>
        <p:txBody>
          <a:bodyPr wrap="none" rtlCol="0">
            <a:spAutoFit/>
          </a:bodyPr>
          <a:lstStyle/>
          <a:p>
            <a:r>
              <a:rPr kumimoji="1" lang="en-US" altLang="ja-JP" sz="2400" b="1" dirty="0" smtClean="0"/>
              <a:t>#6</a:t>
            </a:r>
            <a:endParaRPr kumimoji="1" lang="ja-JP" altLang="en-US" sz="2400" b="1" dirty="0"/>
          </a:p>
        </p:txBody>
      </p:sp>
      <p:sp>
        <p:nvSpPr>
          <p:cNvPr id="46" name="テキスト ボックス 45"/>
          <p:cNvSpPr txBox="1"/>
          <p:nvPr/>
        </p:nvSpPr>
        <p:spPr>
          <a:xfrm>
            <a:off x="-36512" y="44624"/>
            <a:ext cx="9144000" cy="707886"/>
          </a:xfrm>
          <a:prstGeom prst="rect">
            <a:avLst/>
          </a:prstGeom>
          <a:noFill/>
        </p:spPr>
        <p:txBody>
          <a:bodyPr wrap="square" rtlCol="0">
            <a:spAutoFit/>
          </a:bodyPr>
          <a:lstStyle/>
          <a:p>
            <a:pPr algn="ctr"/>
            <a:r>
              <a:rPr kumimoji="1" lang="en-US" altLang="ja-JP" sz="4000" dirty="0" smtClean="0"/>
              <a:t>color of intrinsically polarized stars</a:t>
            </a:r>
            <a:endParaRPr kumimoji="1" lang="ja-JP" altLang="en-US" sz="4000" dirty="0"/>
          </a:p>
        </p:txBody>
      </p:sp>
      <p:sp>
        <p:nvSpPr>
          <p:cNvPr id="47" name="テキスト ボックス 46"/>
          <p:cNvSpPr txBox="1"/>
          <p:nvPr/>
        </p:nvSpPr>
        <p:spPr>
          <a:xfrm>
            <a:off x="899592" y="1268760"/>
            <a:ext cx="965329" cy="369332"/>
          </a:xfrm>
          <a:prstGeom prst="rect">
            <a:avLst/>
          </a:prstGeom>
          <a:noFill/>
        </p:spPr>
        <p:txBody>
          <a:bodyPr wrap="none" rtlCol="0">
            <a:spAutoFit/>
          </a:bodyPr>
          <a:lstStyle/>
          <a:p>
            <a:r>
              <a:rPr kumimoji="1" lang="en-US" altLang="ja-JP" b="1" dirty="0" smtClean="0"/>
              <a:t>(TY+ 13)</a:t>
            </a:r>
            <a:endParaRPr kumimoji="1" lang="ja-JP" altLang="en-US" b="1" dirty="0"/>
          </a:p>
        </p:txBody>
      </p:sp>
      <p:sp>
        <p:nvSpPr>
          <p:cNvPr id="48" name="テキスト ボックス 47"/>
          <p:cNvSpPr txBox="1"/>
          <p:nvPr/>
        </p:nvSpPr>
        <p:spPr>
          <a:xfrm>
            <a:off x="8460432" y="-27384"/>
            <a:ext cx="752129" cy="369332"/>
          </a:xfrm>
          <a:prstGeom prst="rect">
            <a:avLst/>
          </a:prstGeom>
          <a:noFill/>
        </p:spPr>
        <p:txBody>
          <a:bodyPr wrap="none" rtlCol="0">
            <a:spAutoFit/>
          </a:bodyPr>
          <a:lstStyle/>
          <a:p>
            <a:r>
              <a:rPr kumimoji="1" lang="en-US" altLang="ja-JP" b="1" dirty="0" smtClean="0"/>
              <a:t>12/15</a:t>
            </a:r>
            <a:endParaRPr kumimoji="1" lang="ja-JP" altLang="en-US" b="1" dirty="0"/>
          </a:p>
        </p:txBody>
      </p:sp>
      <p:sp>
        <p:nvSpPr>
          <p:cNvPr id="2" name="テキスト ボックス 1"/>
          <p:cNvSpPr txBox="1"/>
          <p:nvPr/>
        </p:nvSpPr>
        <p:spPr>
          <a:xfrm>
            <a:off x="1763688" y="620688"/>
            <a:ext cx="3032753" cy="523220"/>
          </a:xfrm>
          <a:prstGeom prst="rect">
            <a:avLst/>
          </a:prstGeom>
          <a:noFill/>
        </p:spPr>
        <p:txBody>
          <a:bodyPr wrap="none" rtlCol="0">
            <a:spAutoFit/>
          </a:bodyPr>
          <a:lstStyle/>
          <a:p>
            <a:r>
              <a:rPr lang="en-US" altLang="ja-JP" sz="2800" dirty="0" smtClean="0"/>
              <a:t>color-color diagram</a:t>
            </a:r>
            <a:endParaRPr kumimoji="1" lang="ja-JP" altLang="en-US" sz="2800" dirty="0"/>
          </a:p>
        </p:txBody>
      </p:sp>
    </p:spTree>
    <p:extLst>
      <p:ext uri="{BB962C8B-B14F-4D97-AF65-F5344CB8AC3E}">
        <p14:creationId xmlns:p14="http://schemas.microsoft.com/office/powerpoint/2010/main" val="347069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512" y="56818"/>
            <a:ext cx="9144000" cy="707886"/>
          </a:xfrm>
          <a:prstGeom prst="rect">
            <a:avLst/>
          </a:prstGeom>
          <a:noFill/>
        </p:spPr>
        <p:txBody>
          <a:bodyPr wrap="square" rtlCol="0">
            <a:spAutoFit/>
          </a:bodyPr>
          <a:lstStyle/>
          <a:p>
            <a:pPr algn="ctr"/>
            <a:r>
              <a:rPr lang="en-US" altLang="ja-JP" sz="4000" dirty="0" smtClean="0"/>
              <a:t>ALMA finds YSO candidates in the GC</a:t>
            </a:r>
            <a:r>
              <a:rPr kumimoji="1" lang="en-US" altLang="ja-JP" sz="4000" dirty="0" smtClean="0"/>
              <a:t> </a:t>
            </a:r>
            <a:endParaRPr kumimoji="1" lang="ja-JP" altLang="en-US" sz="4000" dirty="0"/>
          </a:p>
        </p:txBody>
      </p:sp>
      <p:sp>
        <p:nvSpPr>
          <p:cNvPr id="7" name="テキスト ボックス 6"/>
          <p:cNvSpPr txBox="1"/>
          <p:nvPr/>
        </p:nvSpPr>
        <p:spPr>
          <a:xfrm>
            <a:off x="137321" y="692696"/>
            <a:ext cx="7724166" cy="954107"/>
          </a:xfrm>
          <a:prstGeom prst="rect">
            <a:avLst/>
          </a:prstGeom>
          <a:noFill/>
        </p:spPr>
        <p:txBody>
          <a:bodyPr wrap="none" rtlCol="0">
            <a:spAutoFit/>
          </a:bodyPr>
          <a:lstStyle/>
          <a:p>
            <a:r>
              <a:rPr kumimoji="1" lang="en-US" altLang="ja-JP" sz="2800" dirty="0" smtClean="0"/>
              <a:t>ALMA finds 11 </a:t>
            </a:r>
            <a:r>
              <a:rPr lang="en-US" altLang="ja-JP" sz="2800" dirty="0" err="1" smtClean="0"/>
              <a:t>SiO</a:t>
            </a:r>
            <a:r>
              <a:rPr lang="en-US" altLang="ja-JP" sz="2800" dirty="0" smtClean="0"/>
              <a:t> clumps in the GC</a:t>
            </a:r>
          </a:p>
          <a:p>
            <a:r>
              <a:rPr lang="ja-JP" altLang="en-US" sz="2800" dirty="0" smtClean="0"/>
              <a:t>  </a:t>
            </a:r>
            <a:r>
              <a:rPr lang="en-US" altLang="ja-JP" sz="2800" dirty="0" err="1" smtClean="0"/>
              <a:t>SiO</a:t>
            </a:r>
            <a:r>
              <a:rPr lang="en-US" altLang="ja-JP" sz="2800" dirty="0" smtClean="0"/>
              <a:t> clump</a:t>
            </a:r>
            <a:r>
              <a:rPr lang="ja-JP" altLang="en-US" sz="2800" dirty="0"/>
              <a:t> </a:t>
            </a:r>
            <a:r>
              <a:rPr lang="en-US" altLang="ja-JP" sz="2800" dirty="0" smtClean="0"/>
              <a:t>reflects outflow from massive </a:t>
            </a:r>
            <a:r>
              <a:rPr lang="en-US" altLang="ja-JP" sz="2800" dirty="0" err="1" smtClean="0"/>
              <a:t>protostar</a:t>
            </a:r>
            <a:endParaRPr kumimoji="1" lang="en-US" altLang="ja-JP" sz="2800" dirty="0" smtClean="0"/>
          </a:p>
        </p:txBody>
      </p:sp>
      <p:sp>
        <p:nvSpPr>
          <p:cNvPr id="8" name="テキスト ボックス 7"/>
          <p:cNvSpPr txBox="1"/>
          <p:nvPr/>
        </p:nvSpPr>
        <p:spPr>
          <a:xfrm>
            <a:off x="5364088" y="827420"/>
            <a:ext cx="1898597" cy="369332"/>
          </a:xfrm>
          <a:prstGeom prst="rect">
            <a:avLst/>
          </a:prstGeom>
          <a:noFill/>
        </p:spPr>
        <p:txBody>
          <a:bodyPr wrap="none" rtlCol="0">
            <a:spAutoFit/>
          </a:bodyPr>
          <a:lstStyle/>
          <a:p>
            <a:r>
              <a:rPr kumimoji="1" lang="en-US" altLang="ja-JP" b="1" dirty="0" smtClean="0"/>
              <a:t>(</a:t>
            </a:r>
            <a:r>
              <a:rPr kumimoji="1" lang="en-US" altLang="ja-JP" b="1" dirty="0" err="1" smtClean="0"/>
              <a:t>Yusef-Zadeh</a:t>
            </a:r>
            <a:r>
              <a:rPr kumimoji="1" lang="en-US" altLang="ja-JP" b="1" dirty="0" smtClean="0"/>
              <a:t>+ 13)</a:t>
            </a:r>
            <a:endParaRPr kumimoji="1" lang="ja-JP" altLang="en-US" b="1" dirty="0"/>
          </a:p>
        </p:txBody>
      </p:sp>
      <p:sp>
        <p:nvSpPr>
          <p:cNvPr id="10" name="テキスト ボックス 9"/>
          <p:cNvSpPr txBox="1"/>
          <p:nvPr/>
        </p:nvSpPr>
        <p:spPr>
          <a:xfrm>
            <a:off x="7668344" y="1268760"/>
            <a:ext cx="1527982" cy="369332"/>
          </a:xfrm>
          <a:prstGeom prst="rect">
            <a:avLst/>
          </a:prstGeom>
          <a:noFill/>
        </p:spPr>
        <p:txBody>
          <a:bodyPr wrap="none" rtlCol="0">
            <a:spAutoFit/>
          </a:bodyPr>
          <a:lstStyle/>
          <a:p>
            <a:r>
              <a:rPr kumimoji="1" lang="en-US" altLang="ja-JP" b="1" dirty="0" smtClean="0"/>
              <a:t>(Gibb+ 04, 07)</a:t>
            </a:r>
            <a:endParaRPr kumimoji="1" lang="ja-JP" altLang="en-US" b="1" dirty="0"/>
          </a:p>
        </p:txBody>
      </p:sp>
      <p:grpSp>
        <p:nvGrpSpPr>
          <p:cNvPr id="11" name="グループ化 10"/>
          <p:cNvGrpSpPr/>
          <p:nvPr/>
        </p:nvGrpSpPr>
        <p:grpSpPr>
          <a:xfrm>
            <a:off x="3419873" y="1673338"/>
            <a:ext cx="5472607" cy="5149038"/>
            <a:chOff x="1016217" y="476672"/>
            <a:chExt cx="6452792" cy="6470177"/>
          </a:xfrm>
        </p:grpSpPr>
        <p:grpSp>
          <p:nvGrpSpPr>
            <p:cNvPr id="24" name="グループ化 23"/>
            <p:cNvGrpSpPr/>
            <p:nvPr/>
          </p:nvGrpSpPr>
          <p:grpSpPr>
            <a:xfrm>
              <a:off x="1016217" y="476672"/>
              <a:ext cx="6452792" cy="6470177"/>
              <a:chOff x="944209" y="476672"/>
              <a:chExt cx="6452792" cy="6470177"/>
            </a:xfrm>
          </p:grpSpPr>
          <p:pic>
            <p:nvPicPr>
              <p:cNvPr id="36" name="Picture 2" descr="E:\I_image_1st.png"/>
              <p:cNvPicPr>
                <a:picLocks noChangeAspect="1" noChangeArrowheads="1"/>
              </p:cNvPicPr>
              <p:nvPr/>
            </p:nvPicPr>
            <p:blipFill rotWithShape="1">
              <a:blip r:embed="rId3">
                <a:extLst>
                  <a:ext uri="{28A0092B-C50C-407E-A947-70E740481C1C}">
                    <a14:useLocalDpi xmlns:a14="http://schemas.microsoft.com/office/drawing/2010/main" val="0"/>
                  </a:ext>
                </a:extLst>
              </a:blip>
              <a:srcRect l="6548" t="6213" r="9524" b="6806"/>
              <a:stretch/>
            </p:blipFill>
            <p:spPr bwMode="auto">
              <a:xfrm>
                <a:off x="1835696" y="476672"/>
                <a:ext cx="5472608" cy="5715054"/>
              </a:xfrm>
              <a:prstGeom prst="rect">
                <a:avLst/>
              </a:prstGeom>
              <a:solidFill>
                <a:srgbClr val="33CCFF"/>
              </a:solidFill>
              <a:extLst/>
            </p:spPr>
          </p:pic>
          <p:sp>
            <p:nvSpPr>
              <p:cNvPr id="37" name="テキスト ボックス 36"/>
              <p:cNvSpPr txBox="1"/>
              <p:nvPr/>
            </p:nvSpPr>
            <p:spPr>
              <a:xfrm rot="16200000">
                <a:off x="81913" y="3180591"/>
                <a:ext cx="2264665" cy="540074"/>
              </a:xfrm>
              <a:prstGeom prst="rect">
                <a:avLst/>
              </a:prstGeom>
              <a:noFill/>
            </p:spPr>
            <p:txBody>
              <a:bodyPr wrap="none" rtlCol="0">
                <a:spAutoFit/>
              </a:bodyPr>
              <a:lstStyle/>
              <a:p>
                <a:r>
                  <a:rPr kumimoji="1" lang="en-US" altLang="ja-JP" sz="2800" b="1" dirty="0" smtClean="0"/>
                  <a:t>ΔDEC[</a:t>
                </a:r>
                <a:r>
                  <a:rPr kumimoji="1" lang="en-US" altLang="ja-JP" sz="2800" b="1" dirty="0" err="1" smtClean="0"/>
                  <a:t>arcsec</a:t>
                </a:r>
                <a:r>
                  <a:rPr kumimoji="1" lang="en-US" altLang="ja-JP" sz="2800" b="1" dirty="0" smtClean="0"/>
                  <a:t>]</a:t>
                </a:r>
                <a:endParaRPr kumimoji="1" lang="ja-JP" altLang="en-US" sz="2800" b="1" dirty="0"/>
              </a:p>
            </p:txBody>
          </p:sp>
          <p:sp>
            <p:nvSpPr>
              <p:cNvPr id="38" name="テキスト ボックス 37"/>
              <p:cNvSpPr txBox="1"/>
              <p:nvPr/>
            </p:nvSpPr>
            <p:spPr>
              <a:xfrm>
                <a:off x="3661173" y="6392637"/>
                <a:ext cx="2035272" cy="554212"/>
              </a:xfrm>
              <a:prstGeom prst="rect">
                <a:avLst/>
              </a:prstGeom>
              <a:noFill/>
            </p:spPr>
            <p:txBody>
              <a:bodyPr wrap="none" rtlCol="0">
                <a:spAutoFit/>
              </a:bodyPr>
              <a:lstStyle/>
              <a:p>
                <a:r>
                  <a:rPr lang="en-US" altLang="ja-JP" sz="2800" b="1" dirty="0" smtClean="0"/>
                  <a:t>ΔRA[</a:t>
                </a:r>
                <a:r>
                  <a:rPr lang="en-US" altLang="ja-JP" sz="2800" b="1" dirty="0" err="1" smtClean="0"/>
                  <a:t>arcsec</a:t>
                </a:r>
                <a:r>
                  <a:rPr lang="en-US" altLang="ja-JP" sz="2800" b="1" dirty="0" smtClean="0"/>
                  <a:t>]</a:t>
                </a:r>
                <a:endParaRPr kumimoji="1" lang="ja-JP" altLang="en-US" sz="2800" b="1" dirty="0"/>
              </a:p>
            </p:txBody>
          </p:sp>
          <p:sp>
            <p:nvSpPr>
              <p:cNvPr id="39" name="テキスト ボックス 38"/>
              <p:cNvSpPr txBox="1"/>
              <p:nvPr/>
            </p:nvSpPr>
            <p:spPr>
              <a:xfrm>
                <a:off x="4617530" y="6125234"/>
                <a:ext cx="351115" cy="489011"/>
              </a:xfrm>
              <a:prstGeom prst="rect">
                <a:avLst/>
              </a:prstGeom>
              <a:noFill/>
            </p:spPr>
            <p:txBody>
              <a:bodyPr wrap="none" rtlCol="0">
                <a:spAutoFit/>
              </a:bodyPr>
              <a:lstStyle/>
              <a:p>
                <a:r>
                  <a:rPr kumimoji="1" lang="en-US" altLang="ja-JP" sz="2400" b="1" dirty="0" smtClean="0"/>
                  <a:t>0</a:t>
                </a:r>
                <a:endParaRPr kumimoji="1" lang="ja-JP" altLang="en-US" sz="2400" b="1" dirty="0"/>
              </a:p>
            </p:txBody>
          </p:sp>
          <p:sp>
            <p:nvSpPr>
              <p:cNvPr id="40" name="テキスト ボックス 39"/>
              <p:cNvSpPr txBox="1"/>
              <p:nvPr/>
            </p:nvSpPr>
            <p:spPr>
              <a:xfrm>
                <a:off x="1440741" y="3212976"/>
                <a:ext cx="351115" cy="489011"/>
              </a:xfrm>
              <a:prstGeom prst="rect">
                <a:avLst/>
              </a:prstGeom>
              <a:noFill/>
            </p:spPr>
            <p:txBody>
              <a:bodyPr wrap="none" rtlCol="0">
                <a:spAutoFit/>
              </a:bodyPr>
              <a:lstStyle/>
              <a:p>
                <a:r>
                  <a:rPr kumimoji="1" lang="en-US" altLang="ja-JP" sz="2400" b="1" dirty="0" smtClean="0"/>
                  <a:t>0</a:t>
                </a:r>
                <a:endParaRPr kumimoji="1" lang="ja-JP" altLang="en-US" sz="2400" b="1" dirty="0"/>
              </a:p>
            </p:txBody>
          </p:sp>
          <p:sp>
            <p:nvSpPr>
              <p:cNvPr id="41" name="テキスト ボックス 40"/>
              <p:cNvSpPr txBox="1"/>
              <p:nvPr/>
            </p:nvSpPr>
            <p:spPr>
              <a:xfrm>
                <a:off x="3491880" y="6125234"/>
                <a:ext cx="351115" cy="489011"/>
              </a:xfrm>
              <a:prstGeom prst="rect">
                <a:avLst/>
              </a:prstGeom>
              <a:noFill/>
            </p:spPr>
            <p:txBody>
              <a:bodyPr wrap="none" rtlCol="0">
                <a:spAutoFit/>
              </a:bodyPr>
              <a:lstStyle/>
              <a:p>
                <a:r>
                  <a:rPr kumimoji="1" lang="en-US" altLang="ja-JP" sz="2400" b="1" dirty="0" smtClean="0"/>
                  <a:t>4</a:t>
                </a:r>
                <a:endParaRPr kumimoji="1" lang="ja-JP" altLang="en-US" sz="2400" b="1" dirty="0"/>
              </a:p>
            </p:txBody>
          </p:sp>
          <p:sp>
            <p:nvSpPr>
              <p:cNvPr id="42" name="テキスト ボックス 41"/>
              <p:cNvSpPr txBox="1"/>
              <p:nvPr/>
            </p:nvSpPr>
            <p:spPr>
              <a:xfrm>
                <a:off x="2339752" y="6125234"/>
                <a:ext cx="351115" cy="489011"/>
              </a:xfrm>
              <a:prstGeom prst="rect">
                <a:avLst/>
              </a:prstGeom>
              <a:noFill/>
            </p:spPr>
            <p:txBody>
              <a:bodyPr wrap="none" rtlCol="0">
                <a:spAutoFit/>
              </a:bodyPr>
              <a:lstStyle/>
              <a:p>
                <a:r>
                  <a:rPr lang="en-US" altLang="ja-JP" sz="2400" b="1" dirty="0"/>
                  <a:t>8</a:t>
                </a:r>
                <a:endParaRPr kumimoji="1" lang="ja-JP" altLang="en-US" sz="2400" b="1" dirty="0"/>
              </a:p>
            </p:txBody>
          </p:sp>
          <p:sp>
            <p:nvSpPr>
              <p:cNvPr id="43" name="テキスト ボックス 42"/>
              <p:cNvSpPr txBox="1"/>
              <p:nvPr/>
            </p:nvSpPr>
            <p:spPr>
              <a:xfrm>
                <a:off x="5835128" y="6125234"/>
                <a:ext cx="448737" cy="489011"/>
              </a:xfrm>
              <a:prstGeom prst="rect">
                <a:avLst/>
              </a:prstGeom>
              <a:noFill/>
            </p:spPr>
            <p:txBody>
              <a:bodyPr wrap="none" rtlCol="0">
                <a:spAutoFit/>
              </a:bodyPr>
              <a:lstStyle/>
              <a:p>
                <a:r>
                  <a:rPr lang="en-US" altLang="ja-JP" sz="2400" b="1" dirty="0" smtClean="0"/>
                  <a:t>-4</a:t>
                </a:r>
                <a:endParaRPr kumimoji="1" lang="ja-JP" altLang="en-US" sz="2400" b="1" dirty="0"/>
              </a:p>
            </p:txBody>
          </p:sp>
          <p:sp>
            <p:nvSpPr>
              <p:cNvPr id="44" name="テキスト ボックス 43"/>
              <p:cNvSpPr txBox="1"/>
              <p:nvPr/>
            </p:nvSpPr>
            <p:spPr>
              <a:xfrm>
                <a:off x="6948264" y="6125234"/>
                <a:ext cx="448737" cy="489011"/>
              </a:xfrm>
              <a:prstGeom prst="rect">
                <a:avLst/>
              </a:prstGeom>
              <a:noFill/>
            </p:spPr>
            <p:txBody>
              <a:bodyPr wrap="none" rtlCol="0">
                <a:spAutoFit/>
              </a:bodyPr>
              <a:lstStyle/>
              <a:p>
                <a:r>
                  <a:rPr lang="en-US" altLang="ja-JP" sz="2400" b="1" dirty="0" smtClean="0"/>
                  <a:t>-8</a:t>
                </a:r>
                <a:endParaRPr kumimoji="1" lang="ja-JP" altLang="en-US" sz="2400" b="1" dirty="0"/>
              </a:p>
            </p:txBody>
          </p:sp>
          <p:sp>
            <p:nvSpPr>
              <p:cNvPr id="45" name="テキスト ボックス 44"/>
              <p:cNvSpPr txBox="1"/>
              <p:nvPr/>
            </p:nvSpPr>
            <p:spPr>
              <a:xfrm>
                <a:off x="1440741" y="2020777"/>
                <a:ext cx="351115" cy="489011"/>
              </a:xfrm>
              <a:prstGeom prst="rect">
                <a:avLst/>
              </a:prstGeom>
              <a:noFill/>
            </p:spPr>
            <p:txBody>
              <a:bodyPr wrap="none" rtlCol="0">
                <a:spAutoFit/>
              </a:bodyPr>
              <a:lstStyle/>
              <a:p>
                <a:r>
                  <a:rPr kumimoji="1" lang="en-US" altLang="ja-JP" sz="2400" b="1" dirty="0" smtClean="0"/>
                  <a:t>4</a:t>
                </a:r>
                <a:endParaRPr kumimoji="1" lang="ja-JP" altLang="en-US" sz="2400" b="1" dirty="0"/>
              </a:p>
            </p:txBody>
          </p:sp>
          <p:sp>
            <p:nvSpPr>
              <p:cNvPr id="46" name="テキスト ボックス 45"/>
              <p:cNvSpPr txBox="1"/>
              <p:nvPr/>
            </p:nvSpPr>
            <p:spPr>
              <a:xfrm>
                <a:off x="1440741" y="836712"/>
                <a:ext cx="351115" cy="489011"/>
              </a:xfrm>
              <a:prstGeom prst="rect">
                <a:avLst/>
              </a:prstGeom>
              <a:noFill/>
            </p:spPr>
            <p:txBody>
              <a:bodyPr wrap="none" rtlCol="0">
                <a:spAutoFit/>
              </a:bodyPr>
              <a:lstStyle/>
              <a:p>
                <a:r>
                  <a:rPr kumimoji="1" lang="en-US" altLang="ja-JP" sz="2400" b="1" dirty="0" smtClean="0"/>
                  <a:t>8</a:t>
                </a:r>
                <a:endParaRPr kumimoji="1" lang="ja-JP" altLang="en-US" sz="2400" b="1" dirty="0"/>
              </a:p>
            </p:txBody>
          </p:sp>
          <p:sp>
            <p:nvSpPr>
              <p:cNvPr id="47" name="テキスト ボックス 46"/>
              <p:cNvSpPr txBox="1"/>
              <p:nvPr/>
            </p:nvSpPr>
            <p:spPr>
              <a:xfrm>
                <a:off x="1368734" y="4397041"/>
                <a:ext cx="448736" cy="489011"/>
              </a:xfrm>
              <a:prstGeom prst="rect">
                <a:avLst/>
              </a:prstGeom>
              <a:noFill/>
            </p:spPr>
            <p:txBody>
              <a:bodyPr wrap="none" rtlCol="0">
                <a:spAutoFit/>
              </a:bodyPr>
              <a:lstStyle/>
              <a:p>
                <a:r>
                  <a:rPr kumimoji="1" lang="en-US" altLang="ja-JP" sz="2400" b="1" dirty="0" smtClean="0"/>
                  <a:t>-4</a:t>
                </a:r>
                <a:endParaRPr kumimoji="1" lang="ja-JP" altLang="en-US" sz="2400" b="1" dirty="0"/>
              </a:p>
            </p:txBody>
          </p:sp>
          <p:sp>
            <p:nvSpPr>
              <p:cNvPr id="48" name="テキスト ボックス 47"/>
              <p:cNvSpPr txBox="1"/>
              <p:nvPr/>
            </p:nvSpPr>
            <p:spPr>
              <a:xfrm>
                <a:off x="1368734" y="5549171"/>
                <a:ext cx="448736" cy="489011"/>
              </a:xfrm>
              <a:prstGeom prst="rect">
                <a:avLst/>
              </a:prstGeom>
              <a:noFill/>
            </p:spPr>
            <p:txBody>
              <a:bodyPr wrap="none" rtlCol="0">
                <a:spAutoFit/>
              </a:bodyPr>
              <a:lstStyle/>
              <a:p>
                <a:r>
                  <a:rPr kumimoji="1" lang="en-US" altLang="ja-JP" sz="2400" b="1" dirty="0" smtClean="0"/>
                  <a:t>-8</a:t>
                </a:r>
                <a:endParaRPr kumimoji="1" lang="ja-JP" altLang="en-US" sz="2400" b="1" dirty="0"/>
              </a:p>
            </p:txBody>
          </p:sp>
        </p:grpSp>
        <p:sp>
          <p:nvSpPr>
            <p:cNvPr id="13" name="星 5 12"/>
            <p:cNvSpPr>
              <a:spLocks noChangeAspect="1"/>
            </p:cNvSpPr>
            <p:nvPr/>
          </p:nvSpPr>
          <p:spPr>
            <a:xfrm>
              <a:off x="2699792" y="3413355"/>
              <a:ext cx="299182" cy="30367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星 5 13"/>
            <p:cNvSpPr>
              <a:spLocks noChangeAspect="1"/>
            </p:cNvSpPr>
            <p:nvPr/>
          </p:nvSpPr>
          <p:spPr>
            <a:xfrm>
              <a:off x="1907704" y="764704"/>
              <a:ext cx="299182" cy="30367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星 5 14"/>
            <p:cNvSpPr>
              <a:spLocks noChangeAspect="1"/>
            </p:cNvSpPr>
            <p:nvPr/>
          </p:nvSpPr>
          <p:spPr>
            <a:xfrm>
              <a:off x="2832658" y="1700808"/>
              <a:ext cx="299182" cy="30367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星 5 15"/>
            <p:cNvSpPr>
              <a:spLocks noChangeAspect="1"/>
            </p:cNvSpPr>
            <p:nvPr/>
          </p:nvSpPr>
          <p:spPr>
            <a:xfrm>
              <a:off x="3419872" y="1757171"/>
              <a:ext cx="299182" cy="30367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星 5 16"/>
            <p:cNvSpPr>
              <a:spLocks noChangeAspect="1"/>
            </p:cNvSpPr>
            <p:nvPr/>
          </p:nvSpPr>
          <p:spPr>
            <a:xfrm>
              <a:off x="4056794" y="4077072"/>
              <a:ext cx="299182" cy="30367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星 5 17"/>
            <p:cNvSpPr>
              <a:spLocks noChangeAspect="1"/>
            </p:cNvSpPr>
            <p:nvPr/>
          </p:nvSpPr>
          <p:spPr>
            <a:xfrm>
              <a:off x="3491880" y="5501587"/>
              <a:ext cx="299182" cy="30367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星 5 18"/>
            <p:cNvSpPr>
              <a:spLocks noChangeAspect="1"/>
            </p:cNvSpPr>
            <p:nvPr/>
          </p:nvSpPr>
          <p:spPr>
            <a:xfrm>
              <a:off x="5784986" y="4493475"/>
              <a:ext cx="299182" cy="30367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星 5 19"/>
            <p:cNvSpPr>
              <a:spLocks noChangeAspect="1"/>
            </p:cNvSpPr>
            <p:nvPr/>
          </p:nvSpPr>
          <p:spPr>
            <a:xfrm>
              <a:off x="5784986" y="3501008"/>
              <a:ext cx="299182" cy="30367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星 5 20"/>
            <p:cNvSpPr>
              <a:spLocks noChangeAspect="1"/>
            </p:cNvSpPr>
            <p:nvPr/>
          </p:nvSpPr>
          <p:spPr>
            <a:xfrm>
              <a:off x="5148064" y="3413355"/>
              <a:ext cx="299182" cy="30367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星 5 21"/>
            <p:cNvSpPr>
              <a:spLocks noChangeAspect="1"/>
            </p:cNvSpPr>
            <p:nvPr/>
          </p:nvSpPr>
          <p:spPr>
            <a:xfrm>
              <a:off x="4499992" y="2564904"/>
              <a:ext cx="299182" cy="30367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星 5 22"/>
            <p:cNvSpPr>
              <a:spLocks noChangeAspect="1"/>
            </p:cNvSpPr>
            <p:nvPr/>
          </p:nvSpPr>
          <p:spPr>
            <a:xfrm>
              <a:off x="4992898" y="2060848"/>
              <a:ext cx="299182" cy="30367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6" name="加算記号 85"/>
          <p:cNvSpPr/>
          <p:nvPr/>
        </p:nvSpPr>
        <p:spPr>
          <a:xfrm rot="18095918">
            <a:off x="4861680" y="3560216"/>
            <a:ext cx="480218" cy="1165918"/>
          </a:xfrm>
          <a:prstGeom prst="mathPlus">
            <a:avLst>
              <a:gd name="adj1" fmla="val 0"/>
            </a:avLst>
          </a:prstGeom>
          <a:solidFill>
            <a:srgbClr val="00B05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sp>
        <p:nvSpPr>
          <p:cNvPr id="87" name="テキスト ボックス 86"/>
          <p:cNvSpPr txBox="1"/>
          <p:nvPr/>
        </p:nvSpPr>
        <p:spPr>
          <a:xfrm>
            <a:off x="4329587" y="4346520"/>
            <a:ext cx="1898597" cy="738664"/>
          </a:xfrm>
          <a:prstGeom prst="rect">
            <a:avLst/>
          </a:prstGeom>
          <a:noFill/>
        </p:spPr>
        <p:txBody>
          <a:bodyPr wrap="none" rtlCol="0">
            <a:spAutoFit/>
          </a:bodyPr>
          <a:lstStyle/>
          <a:p>
            <a:pPr algn="ctr"/>
            <a:r>
              <a:rPr lang="en-US" altLang="ja-JP" sz="2400" b="1" dirty="0" smtClean="0">
                <a:solidFill>
                  <a:srgbClr val="92D050"/>
                </a:solidFill>
                <a:effectLst>
                  <a:outerShdw blurRad="38100" dist="38100" dir="2700000" algn="tl">
                    <a:srgbClr val="000000">
                      <a:alpha val="43137"/>
                    </a:srgbClr>
                  </a:outerShdw>
                </a:effectLst>
              </a:rPr>
              <a:t>c</a:t>
            </a:r>
            <a:r>
              <a:rPr kumimoji="1" lang="en-US" altLang="ja-JP" sz="2400" b="1" dirty="0" smtClean="0">
                <a:solidFill>
                  <a:srgbClr val="92D050"/>
                </a:solidFill>
                <a:effectLst>
                  <a:outerShdw blurRad="38100" dist="38100" dir="2700000" algn="tl">
                    <a:srgbClr val="000000">
                      <a:alpha val="43137"/>
                    </a:srgbClr>
                  </a:outerShdw>
                </a:effectLst>
              </a:rPr>
              <a:t>lump 1</a:t>
            </a:r>
          </a:p>
          <a:p>
            <a:pPr algn="ctr"/>
            <a:r>
              <a:rPr lang="en-US" altLang="ja-JP" b="1" dirty="0" smtClean="0">
                <a:solidFill>
                  <a:srgbClr val="92D050"/>
                </a:solidFill>
                <a:effectLst>
                  <a:outerShdw blurRad="38100" dist="38100" dir="2700000" algn="tl">
                    <a:srgbClr val="000000">
                      <a:alpha val="43137"/>
                    </a:srgbClr>
                  </a:outerShdw>
                </a:effectLst>
              </a:rPr>
              <a:t>(</a:t>
            </a:r>
            <a:r>
              <a:rPr lang="en-US" altLang="ja-JP" b="1" dirty="0" err="1" smtClean="0">
                <a:solidFill>
                  <a:srgbClr val="92D050"/>
                </a:solidFill>
                <a:effectLst>
                  <a:outerShdw blurRad="38100" dist="38100" dir="2700000" algn="tl">
                    <a:srgbClr val="000000">
                      <a:alpha val="43137"/>
                    </a:srgbClr>
                  </a:outerShdw>
                </a:effectLst>
              </a:rPr>
              <a:t>Yusef-Zadeh</a:t>
            </a:r>
            <a:r>
              <a:rPr lang="en-US" altLang="ja-JP" b="1" dirty="0" smtClean="0">
                <a:solidFill>
                  <a:srgbClr val="92D050"/>
                </a:solidFill>
                <a:effectLst>
                  <a:outerShdw blurRad="38100" dist="38100" dir="2700000" algn="tl">
                    <a:srgbClr val="000000">
                      <a:alpha val="43137"/>
                    </a:srgbClr>
                  </a:outerShdw>
                </a:effectLst>
              </a:rPr>
              <a:t>+ 13)</a:t>
            </a:r>
            <a:endParaRPr kumimoji="1" lang="ja-JP" altLang="en-US" b="1" dirty="0">
              <a:solidFill>
                <a:srgbClr val="92D050"/>
              </a:solidFill>
              <a:effectLst>
                <a:outerShdw blurRad="38100" dist="38100" dir="2700000" algn="tl">
                  <a:srgbClr val="000000">
                    <a:alpha val="43137"/>
                  </a:srgbClr>
                </a:outerShdw>
              </a:effectLst>
            </a:endParaRPr>
          </a:p>
        </p:txBody>
      </p:sp>
      <p:grpSp>
        <p:nvGrpSpPr>
          <p:cNvPr id="88" name="グループ化 87"/>
          <p:cNvGrpSpPr/>
          <p:nvPr/>
        </p:nvGrpSpPr>
        <p:grpSpPr>
          <a:xfrm>
            <a:off x="3491880" y="1584087"/>
            <a:ext cx="5544616" cy="5229289"/>
            <a:chOff x="1619672" y="1628800"/>
            <a:chExt cx="5040560" cy="4671347"/>
          </a:xfrm>
        </p:grpSpPr>
        <p:pic>
          <p:nvPicPr>
            <p:cNvPr id="89" name="Picture 2" descr="C:\Users\達人\Downloads\pi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1628800"/>
              <a:ext cx="5040560" cy="4671347"/>
            </a:xfrm>
            <a:prstGeom prst="rect">
              <a:avLst/>
            </a:prstGeom>
            <a:noFill/>
            <a:extLst>
              <a:ext uri="{909E8E84-426E-40DD-AFC4-6F175D3DCCD1}">
                <a14:hiddenFill xmlns:a14="http://schemas.microsoft.com/office/drawing/2010/main">
                  <a:solidFill>
                    <a:srgbClr val="FFFFFF"/>
                  </a:solidFill>
                </a14:hiddenFill>
              </a:ext>
            </a:extLst>
          </p:spPr>
        </p:pic>
        <p:sp>
          <p:nvSpPr>
            <p:cNvPr id="90" name="円/楕円 89"/>
            <p:cNvSpPr/>
            <p:nvPr/>
          </p:nvSpPr>
          <p:spPr>
            <a:xfrm>
              <a:off x="3131840" y="4221088"/>
              <a:ext cx="504056" cy="50405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加算記号 90"/>
            <p:cNvSpPr/>
            <p:nvPr/>
          </p:nvSpPr>
          <p:spPr>
            <a:xfrm rot="18095918">
              <a:off x="3249009" y="2166189"/>
              <a:ext cx="1610661" cy="4557012"/>
            </a:xfrm>
            <a:prstGeom prst="mathPlus">
              <a:avLst>
                <a:gd name="adj1" fmla="val 0"/>
              </a:avLst>
            </a:prstGeom>
            <a:solidFill>
              <a:srgbClr val="00B05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sp>
          <p:nvSpPr>
            <p:cNvPr id="92" name="テキスト ボックス 91"/>
            <p:cNvSpPr txBox="1"/>
            <p:nvPr/>
          </p:nvSpPr>
          <p:spPr>
            <a:xfrm>
              <a:off x="2077905" y="4725144"/>
              <a:ext cx="2656322" cy="862654"/>
            </a:xfrm>
            <a:prstGeom prst="rect">
              <a:avLst/>
            </a:prstGeom>
            <a:noFill/>
          </p:spPr>
          <p:txBody>
            <a:bodyPr wrap="none" rtlCol="0">
              <a:spAutoFit/>
            </a:bodyPr>
            <a:lstStyle/>
            <a:p>
              <a:pPr algn="ctr"/>
              <a:r>
                <a:rPr kumimoji="1" lang="en-US" altLang="ja-JP" sz="2800" b="1" dirty="0" smtClean="0">
                  <a:solidFill>
                    <a:srgbClr val="FF0000"/>
                  </a:solidFill>
                </a:rPr>
                <a:t>our YSO candidate</a:t>
              </a:r>
            </a:p>
            <a:p>
              <a:pPr algn="ctr"/>
              <a:r>
                <a:rPr kumimoji="1" lang="en-US" altLang="ja-JP" sz="2800" b="1" dirty="0" smtClean="0">
                  <a:solidFill>
                    <a:srgbClr val="FF0000"/>
                  </a:solidFill>
                </a:rPr>
                <a:t> (#2)</a:t>
              </a:r>
            </a:p>
          </p:txBody>
        </p:sp>
        <p:sp>
          <p:nvSpPr>
            <p:cNvPr id="93" name="テキスト ボックス 92"/>
            <p:cNvSpPr txBox="1"/>
            <p:nvPr/>
          </p:nvSpPr>
          <p:spPr>
            <a:xfrm>
              <a:off x="4287644" y="3891229"/>
              <a:ext cx="1902385" cy="751344"/>
            </a:xfrm>
            <a:prstGeom prst="rect">
              <a:avLst/>
            </a:prstGeom>
            <a:noFill/>
          </p:spPr>
          <p:txBody>
            <a:bodyPr wrap="none" rtlCol="0">
              <a:spAutoFit/>
            </a:bodyPr>
            <a:lstStyle/>
            <a:p>
              <a:pPr algn="ctr"/>
              <a:r>
                <a:rPr kumimoji="1" lang="en-US" altLang="ja-JP" sz="2800" b="1" dirty="0" smtClean="0">
                  <a:solidFill>
                    <a:srgbClr val="92D050"/>
                  </a:solidFill>
                </a:rPr>
                <a:t>clump 1</a:t>
              </a:r>
            </a:p>
            <a:p>
              <a:pPr algn="ctr"/>
              <a:r>
                <a:rPr lang="en-US" altLang="ja-JP" sz="2000" b="1" dirty="0" smtClean="0">
                  <a:solidFill>
                    <a:srgbClr val="92D050"/>
                  </a:solidFill>
                </a:rPr>
                <a:t>(</a:t>
              </a:r>
              <a:r>
                <a:rPr lang="en-US" altLang="ja-JP" sz="2000" b="1" dirty="0" err="1" smtClean="0">
                  <a:solidFill>
                    <a:srgbClr val="92D050"/>
                  </a:solidFill>
                </a:rPr>
                <a:t>Yusef-Zadeh</a:t>
              </a:r>
              <a:r>
                <a:rPr lang="en-US" altLang="ja-JP" sz="2000" b="1" dirty="0" smtClean="0">
                  <a:solidFill>
                    <a:srgbClr val="92D050"/>
                  </a:solidFill>
                </a:rPr>
                <a:t>+ 13)</a:t>
              </a:r>
              <a:endParaRPr kumimoji="1" lang="ja-JP" altLang="en-US" sz="2000" b="1" dirty="0">
                <a:solidFill>
                  <a:srgbClr val="92D050"/>
                </a:solidFill>
              </a:endParaRPr>
            </a:p>
          </p:txBody>
        </p:sp>
      </p:grpSp>
      <p:sp>
        <p:nvSpPr>
          <p:cNvPr id="3" name="テキスト ボックス 2"/>
          <p:cNvSpPr txBox="1"/>
          <p:nvPr/>
        </p:nvSpPr>
        <p:spPr>
          <a:xfrm>
            <a:off x="323528" y="2132856"/>
            <a:ext cx="2585964" cy="2677656"/>
          </a:xfrm>
          <a:prstGeom prst="rect">
            <a:avLst/>
          </a:prstGeom>
          <a:noFill/>
        </p:spPr>
        <p:txBody>
          <a:bodyPr wrap="none" rtlCol="0">
            <a:spAutoFit/>
          </a:bodyPr>
          <a:lstStyle/>
          <a:p>
            <a:r>
              <a:rPr kumimoji="1" lang="en-US" altLang="ja-JP" sz="2800" dirty="0" err="1" smtClean="0"/>
              <a:t>SiO</a:t>
            </a:r>
            <a:r>
              <a:rPr kumimoji="1" lang="en-US" altLang="ja-JP" sz="2800" dirty="0" smtClean="0"/>
              <a:t> clump</a:t>
            </a:r>
          </a:p>
          <a:p>
            <a:r>
              <a:rPr kumimoji="1" lang="ja-JP" altLang="en-US" sz="2800" dirty="0"/>
              <a:t>　</a:t>
            </a:r>
            <a:r>
              <a:rPr kumimoji="1" lang="ja-JP" altLang="en-US" sz="2800" dirty="0" smtClean="0"/>
              <a:t>→</a:t>
            </a:r>
            <a:r>
              <a:rPr kumimoji="1" lang="en-US" altLang="ja-JP" sz="2800" dirty="0" smtClean="0"/>
              <a:t>t~10</a:t>
            </a:r>
            <a:r>
              <a:rPr kumimoji="1" lang="en-US" altLang="ja-JP" sz="4000" baseline="30000" dirty="0" smtClean="0"/>
              <a:t>4</a:t>
            </a:r>
            <a:r>
              <a:rPr kumimoji="1" lang="en-US" altLang="ja-JP" sz="2800" dirty="0" smtClean="0"/>
              <a:t>-10</a:t>
            </a:r>
            <a:r>
              <a:rPr kumimoji="1" lang="en-US" altLang="ja-JP" sz="4000" baseline="30000" dirty="0" smtClean="0"/>
              <a:t>5</a:t>
            </a:r>
            <a:r>
              <a:rPr kumimoji="1" lang="en-US" altLang="ja-JP" sz="3200" baseline="30000" dirty="0" smtClean="0"/>
              <a:t> </a:t>
            </a:r>
            <a:r>
              <a:rPr kumimoji="1" lang="en-US" altLang="ja-JP" sz="2800" dirty="0" err="1" smtClean="0"/>
              <a:t>yr</a:t>
            </a:r>
            <a:endParaRPr kumimoji="1" lang="en-US" altLang="ja-JP" sz="2800" dirty="0" smtClean="0"/>
          </a:p>
          <a:p>
            <a:r>
              <a:rPr lang="ja-JP" altLang="en-US" sz="2800" dirty="0"/>
              <a:t>　</a:t>
            </a:r>
            <a:r>
              <a:rPr lang="ja-JP" altLang="en-US" sz="2800" dirty="0" smtClean="0"/>
              <a:t>　 </a:t>
            </a:r>
            <a:r>
              <a:rPr lang="en-US" altLang="ja-JP" sz="2800" dirty="0"/>
              <a:t>(</a:t>
            </a:r>
            <a:r>
              <a:rPr lang="en-US" altLang="ja-JP" sz="2800" dirty="0" smtClean="0"/>
              <a:t>line ratio</a:t>
            </a:r>
            <a:r>
              <a:rPr lang="en-US" altLang="ja-JP" sz="2800" dirty="0"/>
              <a:t>)</a:t>
            </a:r>
            <a:endParaRPr kumimoji="1" lang="en-US" altLang="ja-JP" sz="2800" dirty="0" smtClean="0"/>
          </a:p>
          <a:p>
            <a:r>
              <a:rPr lang="en-US" altLang="ja-JP" sz="2800" dirty="0" smtClean="0"/>
              <a:t>polarized stars</a:t>
            </a:r>
          </a:p>
          <a:p>
            <a:r>
              <a:rPr kumimoji="1" lang="ja-JP" altLang="en-US" sz="2800" dirty="0"/>
              <a:t>　</a:t>
            </a:r>
            <a:r>
              <a:rPr kumimoji="1" lang="ja-JP" altLang="en-US" sz="2800" dirty="0" smtClean="0"/>
              <a:t>→</a:t>
            </a:r>
            <a:r>
              <a:rPr kumimoji="1" lang="en-US" altLang="ja-JP" sz="2800" dirty="0" smtClean="0"/>
              <a:t>t&lt;10</a:t>
            </a:r>
            <a:r>
              <a:rPr kumimoji="1" lang="en-US" altLang="ja-JP" sz="4000" baseline="30000" dirty="0" smtClean="0"/>
              <a:t>5</a:t>
            </a:r>
            <a:r>
              <a:rPr kumimoji="1" lang="en-US" altLang="ja-JP" sz="2800" dirty="0" smtClean="0"/>
              <a:t>yr </a:t>
            </a:r>
          </a:p>
          <a:p>
            <a:r>
              <a:rPr lang="en-US" altLang="ja-JP" sz="2800" dirty="0"/>
              <a:t> </a:t>
            </a:r>
            <a:r>
              <a:rPr lang="en-US" altLang="ja-JP" sz="2800" dirty="0" smtClean="0"/>
              <a:t>      (brightness)</a:t>
            </a:r>
            <a:endParaRPr kumimoji="1" lang="en-US" altLang="ja-JP" sz="2800" dirty="0" smtClean="0"/>
          </a:p>
        </p:txBody>
      </p:sp>
      <p:sp>
        <p:nvSpPr>
          <p:cNvPr id="9" name="下矢印 8"/>
          <p:cNvSpPr/>
          <p:nvPr/>
        </p:nvSpPr>
        <p:spPr>
          <a:xfrm>
            <a:off x="1331640" y="4921052"/>
            <a:ext cx="576064" cy="7401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16" name="テキスト ボックス 9215"/>
          <p:cNvSpPr txBox="1"/>
          <p:nvPr/>
        </p:nvSpPr>
        <p:spPr>
          <a:xfrm>
            <a:off x="66006" y="5643245"/>
            <a:ext cx="3425874" cy="954107"/>
          </a:xfrm>
          <a:prstGeom prst="rect">
            <a:avLst/>
          </a:prstGeom>
          <a:noFill/>
        </p:spPr>
        <p:txBody>
          <a:bodyPr wrap="none" rtlCol="0">
            <a:spAutoFit/>
          </a:bodyPr>
          <a:lstStyle/>
          <a:p>
            <a:r>
              <a:rPr lang="en-US" altLang="ja-JP" sz="2800" dirty="0" smtClean="0"/>
              <a:t>latest</a:t>
            </a:r>
            <a:r>
              <a:rPr kumimoji="1" lang="ja-JP" altLang="en-US" sz="2800" dirty="0" smtClean="0"/>
              <a:t>（</a:t>
            </a:r>
            <a:r>
              <a:rPr kumimoji="1" lang="en-US" altLang="ja-JP" sz="2800" dirty="0" smtClean="0"/>
              <a:t>on going</a:t>
            </a:r>
            <a:r>
              <a:rPr kumimoji="1" lang="ja-JP" altLang="en-US" sz="2800" dirty="0" smtClean="0"/>
              <a:t>？）</a:t>
            </a:r>
            <a:endParaRPr kumimoji="1" lang="en-US" altLang="ja-JP" sz="2800" dirty="0" smtClean="0"/>
          </a:p>
          <a:p>
            <a:r>
              <a:rPr kumimoji="1" lang="en-US" altLang="ja-JP" sz="2800" dirty="0" smtClean="0">
                <a:solidFill>
                  <a:srgbClr val="FF0000"/>
                </a:solidFill>
              </a:rPr>
              <a:t>  in-situ star formation</a:t>
            </a:r>
          </a:p>
        </p:txBody>
      </p:sp>
      <p:sp>
        <p:nvSpPr>
          <p:cNvPr id="49" name="テキスト ボックス 48"/>
          <p:cNvSpPr txBox="1"/>
          <p:nvPr/>
        </p:nvSpPr>
        <p:spPr>
          <a:xfrm>
            <a:off x="8460432" y="-27384"/>
            <a:ext cx="752129" cy="369332"/>
          </a:xfrm>
          <a:prstGeom prst="rect">
            <a:avLst/>
          </a:prstGeom>
          <a:noFill/>
        </p:spPr>
        <p:txBody>
          <a:bodyPr wrap="none" rtlCol="0">
            <a:spAutoFit/>
          </a:bodyPr>
          <a:lstStyle/>
          <a:p>
            <a:r>
              <a:rPr kumimoji="1" lang="en-US" altLang="ja-JP" b="1" dirty="0" smtClean="0"/>
              <a:t>13/15</a:t>
            </a:r>
            <a:endParaRPr kumimoji="1" lang="ja-JP" altLang="en-US" b="1" dirty="0"/>
          </a:p>
        </p:txBody>
      </p:sp>
    </p:spTree>
    <p:extLst>
      <p:ext uri="{BB962C8B-B14F-4D97-AF65-F5344CB8AC3E}">
        <p14:creationId xmlns:p14="http://schemas.microsoft.com/office/powerpoint/2010/main" val="256172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512" y="56818"/>
            <a:ext cx="9144000" cy="707886"/>
          </a:xfrm>
          <a:prstGeom prst="rect">
            <a:avLst/>
          </a:prstGeom>
          <a:noFill/>
        </p:spPr>
        <p:txBody>
          <a:bodyPr wrap="square" rtlCol="0">
            <a:spAutoFit/>
          </a:bodyPr>
          <a:lstStyle/>
          <a:p>
            <a:pPr algn="ctr"/>
            <a:r>
              <a:rPr kumimoji="1" lang="en-US" altLang="ja-JP" sz="4000" dirty="0" smtClean="0"/>
              <a:t>Spectroscopic observations</a:t>
            </a:r>
            <a:endParaRPr kumimoji="1" lang="ja-JP" altLang="en-US" sz="4000" dirty="0"/>
          </a:p>
        </p:txBody>
      </p:sp>
      <p:pic>
        <p:nvPicPr>
          <p:cNvPr id="18434" name="Picture 2" descr="C:\Users\達人\Downloads\YSOC11_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2759" t="3276" r="3103" b="10862"/>
          <a:stretch/>
        </p:blipFill>
        <p:spPr bwMode="auto">
          <a:xfrm>
            <a:off x="2042180" y="2158829"/>
            <a:ext cx="6418252" cy="436651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07504" y="749022"/>
            <a:ext cx="5170839" cy="1815882"/>
          </a:xfrm>
          <a:prstGeom prst="rect">
            <a:avLst/>
          </a:prstGeom>
          <a:noFill/>
        </p:spPr>
        <p:txBody>
          <a:bodyPr wrap="none" rtlCol="0">
            <a:spAutoFit/>
          </a:bodyPr>
          <a:lstStyle/>
          <a:p>
            <a:r>
              <a:rPr lang="ja-JP" altLang="en-US" sz="2800" dirty="0" smtClean="0"/>
              <a:t>・</a:t>
            </a:r>
            <a:r>
              <a:rPr lang="en-US" altLang="ja-JP" sz="2800" dirty="0" smtClean="0"/>
              <a:t>Subaru/IRCS+AO188 (52mas/pix)</a:t>
            </a:r>
          </a:p>
          <a:p>
            <a:r>
              <a:rPr kumimoji="1" lang="ja-JP" altLang="en-US" sz="2800" dirty="0" smtClean="0"/>
              <a:t>・</a:t>
            </a:r>
            <a:r>
              <a:rPr lang="en-US" altLang="ja-JP" sz="2800" dirty="0" smtClean="0"/>
              <a:t>2013/05/21, 22</a:t>
            </a:r>
          </a:p>
          <a:p>
            <a:r>
              <a:rPr kumimoji="1" lang="ja-JP" altLang="en-US" sz="2800" dirty="0" smtClean="0"/>
              <a:t>・</a:t>
            </a:r>
            <a:r>
              <a:rPr kumimoji="1" lang="en-US" altLang="ja-JP" sz="2800" dirty="0" err="1" smtClean="0"/>
              <a:t>grism</a:t>
            </a:r>
            <a:r>
              <a:rPr kumimoji="1" lang="en-US" altLang="ja-JP" sz="2800" dirty="0" smtClean="0"/>
              <a:t> mode (</a:t>
            </a:r>
            <a:r>
              <a:rPr kumimoji="1" lang="en-US" altLang="ja-JP" sz="2800" i="1" dirty="0" smtClean="0"/>
              <a:t>K</a:t>
            </a:r>
            <a:r>
              <a:rPr lang="en-US" altLang="ja-JP" sz="2800" dirty="0"/>
              <a:t>-</a:t>
            </a:r>
            <a:r>
              <a:rPr kumimoji="1" lang="en-US" altLang="ja-JP" sz="2800" dirty="0" smtClean="0"/>
              <a:t>band filter)</a:t>
            </a:r>
            <a:r>
              <a:rPr lang="ja-JP" altLang="en-US" sz="2800" dirty="0" smtClean="0"/>
              <a:t> </a:t>
            </a:r>
            <a:endParaRPr lang="en-US" altLang="ja-JP" sz="2800" dirty="0"/>
          </a:p>
          <a:p>
            <a:r>
              <a:rPr lang="ja-JP" altLang="en-US" sz="2800" dirty="0" smtClean="0"/>
              <a:t>・</a:t>
            </a:r>
            <a:r>
              <a:rPr lang="en-US" altLang="ja-JP" sz="2800" dirty="0" smtClean="0"/>
              <a:t>R=1200</a:t>
            </a:r>
            <a:endParaRPr kumimoji="1" lang="en-US" altLang="ja-JP" sz="2800" dirty="0" smtClean="0"/>
          </a:p>
        </p:txBody>
      </p:sp>
      <p:sp>
        <p:nvSpPr>
          <p:cNvPr id="7" name="テキスト ボックス 6"/>
          <p:cNvSpPr txBox="1"/>
          <p:nvPr/>
        </p:nvSpPr>
        <p:spPr>
          <a:xfrm>
            <a:off x="2906276" y="6021288"/>
            <a:ext cx="572593" cy="461665"/>
          </a:xfrm>
          <a:prstGeom prst="rect">
            <a:avLst/>
          </a:prstGeom>
          <a:noFill/>
        </p:spPr>
        <p:txBody>
          <a:bodyPr wrap="none" rtlCol="0">
            <a:spAutoFit/>
          </a:bodyPr>
          <a:lstStyle/>
          <a:p>
            <a:r>
              <a:rPr kumimoji="1" lang="en-US" altLang="ja-JP" sz="2400" dirty="0" smtClean="0"/>
              <a:t>2.0</a:t>
            </a:r>
            <a:endParaRPr kumimoji="1" lang="ja-JP" altLang="en-US" sz="2400" dirty="0"/>
          </a:p>
        </p:txBody>
      </p:sp>
      <p:sp>
        <p:nvSpPr>
          <p:cNvPr id="8" name="テキスト ボックス 7"/>
          <p:cNvSpPr txBox="1"/>
          <p:nvPr/>
        </p:nvSpPr>
        <p:spPr>
          <a:xfrm>
            <a:off x="4997979" y="6021288"/>
            <a:ext cx="572593" cy="461665"/>
          </a:xfrm>
          <a:prstGeom prst="rect">
            <a:avLst/>
          </a:prstGeom>
          <a:noFill/>
        </p:spPr>
        <p:txBody>
          <a:bodyPr wrap="none" rtlCol="0">
            <a:spAutoFit/>
          </a:bodyPr>
          <a:lstStyle/>
          <a:p>
            <a:r>
              <a:rPr kumimoji="1" lang="en-US" altLang="ja-JP" sz="2400" dirty="0" smtClean="0"/>
              <a:t>2.2</a:t>
            </a:r>
            <a:endParaRPr kumimoji="1" lang="ja-JP" altLang="en-US" sz="2400" dirty="0"/>
          </a:p>
        </p:txBody>
      </p:sp>
      <p:sp>
        <p:nvSpPr>
          <p:cNvPr id="9" name="テキスト ボックス 8"/>
          <p:cNvSpPr txBox="1"/>
          <p:nvPr/>
        </p:nvSpPr>
        <p:spPr>
          <a:xfrm>
            <a:off x="7014203" y="6021288"/>
            <a:ext cx="572593" cy="461665"/>
          </a:xfrm>
          <a:prstGeom prst="rect">
            <a:avLst/>
          </a:prstGeom>
          <a:noFill/>
        </p:spPr>
        <p:txBody>
          <a:bodyPr wrap="none" rtlCol="0">
            <a:spAutoFit/>
          </a:bodyPr>
          <a:lstStyle/>
          <a:p>
            <a:r>
              <a:rPr kumimoji="1" lang="en-US" altLang="ja-JP" sz="2400" dirty="0" smtClean="0"/>
              <a:t>2.4</a:t>
            </a:r>
            <a:endParaRPr kumimoji="1" lang="ja-JP" altLang="en-US" sz="2400" dirty="0"/>
          </a:p>
        </p:txBody>
      </p:sp>
      <p:sp>
        <p:nvSpPr>
          <p:cNvPr id="10" name="テキスト ボックス 9"/>
          <p:cNvSpPr txBox="1"/>
          <p:nvPr/>
        </p:nvSpPr>
        <p:spPr>
          <a:xfrm>
            <a:off x="3986396" y="6381328"/>
            <a:ext cx="2647135" cy="523220"/>
          </a:xfrm>
          <a:prstGeom prst="rect">
            <a:avLst/>
          </a:prstGeom>
          <a:noFill/>
        </p:spPr>
        <p:txBody>
          <a:bodyPr wrap="none" rtlCol="0">
            <a:spAutoFit/>
          </a:bodyPr>
          <a:lstStyle/>
          <a:p>
            <a:r>
              <a:rPr kumimoji="1" lang="en-US" altLang="ja-JP" sz="2800" dirty="0" smtClean="0"/>
              <a:t>wavelength [</a:t>
            </a:r>
            <a:r>
              <a:rPr kumimoji="1" lang="en-US" altLang="ja-JP" sz="2800" dirty="0" err="1" smtClean="0"/>
              <a:t>μm</a:t>
            </a:r>
            <a:r>
              <a:rPr kumimoji="1" lang="en-US" altLang="ja-JP" sz="2800" dirty="0" smtClean="0"/>
              <a:t>]</a:t>
            </a:r>
            <a:endParaRPr kumimoji="1" lang="ja-JP" altLang="en-US" sz="2800" dirty="0"/>
          </a:p>
        </p:txBody>
      </p:sp>
      <p:sp>
        <p:nvSpPr>
          <p:cNvPr id="11" name="テキスト ボックス 10"/>
          <p:cNvSpPr txBox="1"/>
          <p:nvPr/>
        </p:nvSpPr>
        <p:spPr>
          <a:xfrm rot="16200000">
            <a:off x="1147409" y="3891723"/>
            <a:ext cx="1448666" cy="523220"/>
          </a:xfrm>
          <a:prstGeom prst="rect">
            <a:avLst/>
          </a:prstGeom>
          <a:noFill/>
        </p:spPr>
        <p:txBody>
          <a:bodyPr wrap="none" rtlCol="0">
            <a:spAutoFit/>
          </a:bodyPr>
          <a:lstStyle/>
          <a:p>
            <a:r>
              <a:rPr kumimoji="1" lang="en-US" altLang="ja-JP" sz="2800" dirty="0" smtClean="0"/>
              <a:t>Intensity</a:t>
            </a:r>
            <a:endParaRPr kumimoji="1" lang="ja-JP" altLang="en-US" sz="2800" dirty="0"/>
          </a:p>
        </p:txBody>
      </p:sp>
      <p:cxnSp>
        <p:nvCxnSpPr>
          <p:cNvPr id="12" name="直線コネクタ 11"/>
          <p:cNvCxnSpPr/>
          <p:nvPr/>
        </p:nvCxnSpPr>
        <p:spPr>
          <a:xfrm>
            <a:off x="4886532" y="3284984"/>
            <a:ext cx="0" cy="10801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4490452" y="2708920"/>
            <a:ext cx="747320" cy="523220"/>
          </a:xfrm>
          <a:prstGeom prst="rect">
            <a:avLst/>
          </a:prstGeom>
          <a:noFill/>
        </p:spPr>
        <p:txBody>
          <a:bodyPr wrap="none" rtlCol="0">
            <a:spAutoFit/>
          </a:bodyPr>
          <a:lstStyle/>
          <a:p>
            <a:r>
              <a:rPr lang="en-US" altLang="ja-JP" sz="2800" dirty="0" smtClean="0"/>
              <a:t>Br γ</a:t>
            </a:r>
            <a:endParaRPr kumimoji="1" lang="ja-JP" altLang="en-US" sz="2800" dirty="0"/>
          </a:p>
        </p:txBody>
      </p:sp>
      <p:sp>
        <p:nvSpPr>
          <p:cNvPr id="17" name="テキスト ボックス 16"/>
          <p:cNvSpPr txBox="1"/>
          <p:nvPr/>
        </p:nvSpPr>
        <p:spPr>
          <a:xfrm>
            <a:off x="2258204" y="2276872"/>
            <a:ext cx="729687" cy="523220"/>
          </a:xfrm>
          <a:prstGeom prst="rect">
            <a:avLst/>
          </a:prstGeom>
          <a:noFill/>
        </p:spPr>
        <p:txBody>
          <a:bodyPr wrap="none" rtlCol="0">
            <a:spAutoFit/>
          </a:bodyPr>
          <a:lstStyle/>
          <a:p>
            <a:r>
              <a:rPr kumimoji="1" lang="en-US" altLang="ja-JP" sz="2800" dirty="0" smtClean="0"/>
              <a:t>#11</a:t>
            </a:r>
            <a:endParaRPr kumimoji="1" lang="ja-JP" altLang="en-US" sz="2800" dirty="0">
              <a:solidFill>
                <a:srgbClr val="FF0000"/>
              </a:solidFill>
            </a:endParaRPr>
          </a:p>
        </p:txBody>
      </p:sp>
      <p:sp>
        <p:nvSpPr>
          <p:cNvPr id="16" name="正方形/長方形 15"/>
          <p:cNvSpPr/>
          <p:nvPr/>
        </p:nvSpPr>
        <p:spPr>
          <a:xfrm rot="19584384">
            <a:off x="5638271" y="4367229"/>
            <a:ext cx="2805640" cy="646331"/>
          </a:xfrm>
          <a:prstGeom prst="rect">
            <a:avLst/>
          </a:prstGeom>
          <a:solidFill>
            <a:schemeClr val="bg1">
              <a:alpha val="50000"/>
            </a:schemeClr>
          </a:solidFill>
        </p:spPr>
        <p:txBody>
          <a:bodyPr wrap="none">
            <a:spAutoFit/>
          </a:bodyPr>
          <a:lstStyle/>
          <a:p>
            <a:r>
              <a:rPr lang="en-US" altLang="ja-JP" sz="3600" b="1" dirty="0">
                <a:solidFill>
                  <a:srgbClr val="FF0000"/>
                </a:solidFill>
              </a:rPr>
              <a:t> </a:t>
            </a:r>
            <a:r>
              <a:rPr lang="en-US" altLang="ja-JP" sz="3600" b="1" dirty="0" smtClean="0">
                <a:solidFill>
                  <a:srgbClr val="FF0000"/>
                </a:solidFill>
              </a:rPr>
              <a:t>preliminary!!</a:t>
            </a:r>
            <a:endParaRPr lang="ja-JP" altLang="en-US" sz="3600" b="1" dirty="0">
              <a:solidFill>
                <a:srgbClr val="FF0000"/>
              </a:solidFill>
            </a:endParaRPr>
          </a:p>
        </p:txBody>
      </p:sp>
      <p:sp>
        <p:nvSpPr>
          <p:cNvPr id="19" name="テキスト ボックス 18"/>
          <p:cNvSpPr txBox="1"/>
          <p:nvPr/>
        </p:nvSpPr>
        <p:spPr>
          <a:xfrm>
            <a:off x="8460432" y="-27384"/>
            <a:ext cx="752129" cy="369332"/>
          </a:xfrm>
          <a:prstGeom prst="rect">
            <a:avLst/>
          </a:prstGeom>
          <a:noFill/>
        </p:spPr>
        <p:txBody>
          <a:bodyPr wrap="none" rtlCol="0">
            <a:spAutoFit/>
          </a:bodyPr>
          <a:lstStyle/>
          <a:p>
            <a:r>
              <a:rPr kumimoji="1" lang="en-US" altLang="ja-JP" b="1" dirty="0" smtClean="0"/>
              <a:t>14/15</a:t>
            </a:r>
            <a:endParaRPr kumimoji="1" lang="ja-JP" altLang="en-US" b="1" dirty="0"/>
          </a:p>
        </p:txBody>
      </p:sp>
    </p:spTree>
    <p:extLst>
      <p:ext uri="{BB962C8B-B14F-4D97-AF65-F5344CB8AC3E}">
        <p14:creationId xmlns:p14="http://schemas.microsoft.com/office/powerpoint/2010/main" val="3639993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2276872"/>
            <a:ext cx="9144000" cy="1938992"/>
          </a:xfrm>
          <a:prstGeom prst="rect">
            <a:avLst/>
          </a:prstGeom>
          <a:noFill/>
        </p:spPr>
        <p:txBody>
          <a:bodyPr wrap="square" rtlCol="0">
            <a:spAutoFit/>
          </a:bodyPr>
          <a:lstStyle/>
          <a:p>
            <a:pPr algn="ctr"/>
            <a:r>
              <a:rPr kumimoji="1" lang="en-US" altLang="ja-JP" sz="6000" dirty="0" smtClean="0"/>
              <a:t>INTRODUCTION</a:t>
            </a:r>
          </a:p>
          <a:p>
            <a:pPr algn="ctr"/>
            <a:r>
              <a:rPr lang="en-US" altLang="ja-JP" sz="6000" dirty="0" smtClean="0"/>
              <a:t>MOTIVATION</a:t>
            </a:r>
            <a:endParaRPr kumimoji="1" lang="ja-JP" altLang="en-US" sz="6000" dirty="0"/>
          </a:p>
        </p:txBody>
      </p:sp>
    </p:spTree>
    <p:extLst>
      <p:ext uri="{BB962C8B-B14F-4D97-AF65-F5344CB8AC3E}">
        <p14:creationId xmlns:p14="http://schemas.microsoft.com/office/powerpoint/2010/main" val="3293265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512" y="56818"/>
            <a:ext cx="9144000" cy="707886"/>
          </a:xfrm>
          <a:prstGeom prst="rect">
            <a:avLst/>
          </a:prstGeom>
          <a:noFill/>
        </p:spPr>
        <p:txBody>
          <a:bodyPr wrap="square" rtlCol="0">
            <a:spAutoFit/>
          </a:bodyPr>
          <a:lstStyle/>
          <a:p>
            <a:pPr algn="ctr"/>
            <a:r>
              <a:rPr kumimoji="1" lang="en-US" altLang="ja-JP" sz="4000" dirty="0" smtClean="0"/>
              <a:t>Summary</a:t>
            </a:r>
            <a:endParaRPr kumimoji="1" lang="ja-JP" altLang="en-US" sz="4000" dirty="0"/>
          </a:p>
        </p:txBody>
      </p:sp>
      <p:sp>
        <p:nvSpPr>
          <p:cNvPr id="3" name="テキスト ボックス 2"/>
          <p:cNvSpPr txBox="1"/>
          <p:nvPr/>
        </p:nvSpPr>
        <p:spPr>
          <a:xfrm>
            <a:off x="238570" y="703431"/>
            <a:ext cx="8655767" cy="5893921"/>
          </a:xfrm>
          <a:prstGeom prst="rect">
            <a:avLst/>
          </a:prstGeom>
          <a:noFill/>
        </p:spPr>
        <p:txBody>
          <a:bodyPr wrap="none" rtlCol="0">
            <a:spAutoFit/>
          </a:bodyPr>
          <a:lstStyle/>
          <a:p>
            <a:r>
              <a:rPr lang="ja-JP" altLang="en-US" sz="2800" dirty="0" smtClean="0"/>
              <a:t>・</a:t>
            </a:r>
            <a:r>
              <a:rPr lang="en-US" altLang="ja-JP" sz="2800" dirty="0" smtClean="0">
                <a:solidFill>
                  <a:srgbClr val="FF0000"/>
                </a:solidFill>
              </a:rPr>
              <a:t>young massive stars </a:t>
            </a:r>
            <a:r>
              <a:rPr lang="en-US" altLang="ja-JP" sz="2800" dirty="0" smtClean="0"/>
              <a:t>in the central parsec of our Galaxy</a:t>
            </a:r>
          </a:p>
          <a:p>
            <a:r>
              <a:rPr lang="en-US" altLang="ja-JP" sz="3200" dirty="0"/>
              <a:t> </a:t>
            </a:r>
            <a:r>
              <a:rPr lang="en-US" altLang="ja-JP" sz="3200" dirty="0" smtClean="0"/>
              <a:t>          </a:t>
            </a:r>
            <a:r>
              <a:rPr lang="ja-JP" altLang="en-US" sz="3200" dirty="0" smtClean="0"/>
              <a:t> </a:t>
            </a:r>
            <a:r>
              <a:rPr lang="en-US" altLang="ja-JP" sz="2800" dirty="0" smtClean="0"/>
              <a:t>(in situ star formation? </a:t>
            </a:r>
            <a:r>
              <a:rPr lang="en-US" altLang="ja-JP" sz="2800" dirty="0" err="1" smtClean="0"/>
              <a:t>inspiraling</a:t>
            </a:r>
            <a:r>
              <a:rPr lang="en-US" altLang="ja-JP" sz="2800" dirty="0" smtClean="0"/>
              <a:t> stellar cluster?)</a:t>
            </a:r>
            <a:endParaRPr lang="en-US" altLang="ja-JP" sz="3200" dirty="0" smtClean="0"/>
          </a:p>
          <a:p>
            <a:endParaRPr lang="en-US" altLang="ja-JP" sz="500" dirty="0" smtClean="0"/>
          </a:p>
          <a:p>
            <a:r>
              <a:rPr lang="ja-JP" altLang="en-US" sz="2800" dirty="0" smtClean="0"/>
              <a:t>・</a:t>
            </a:r>
            <a:r>
              <a:rPr lang="en-US" altLang="ja-JP" sz="2800" dirty="0" smtClean="0">
                <a:solidFill>
                  <a:srgbClr val="FF0000"/>
                </a:solidFill>
              </a:rPr>
              <a:t>YSO</a:t>
            </a:r>
            <a:r>
              <a:rPr lang="en-US" altLang="ja-JP" sz="2800" dirty="0" smtClean="0"/>
              <a:t> is the key to solve this question</a:t>
            </a:r>
          </a:p>
          <a:p>
            <a:endParaRPr lang="en-US" altLang="ja-JP" sz="2800" dirty="0" smtClean="0"/>
          </a:p>
          <a:p>
            <a:r>
              <a:rPr lang="ja-JP" altLang="en-US" sz="2800" dirty="0" smtClean="0"/>
              <a:t>・</a:t>
            </a:r>
            <a:r>
              <a:rPr lang="en-US" altLang="ja-JP" sz="2800" dirty="0" smtClean="0"/>
              <a:t>near-infrared </a:t>
            </a:r>
            <a:r>
              <a:rPr lang="en-US" altLang="ja-JP" sz="2800" dirty="0" err="1" smtClean="0">
                <a:solidFill>
                  <a:srgbClr val="FF0000"/>
                </a:solidFill>
              </a:rPr>
              <a:t>polarimetry</a:t>
            </a:r>
            <a:r>
              <a:rPr lang="en-US" altLang="ja-JP" sz="2800" dirty="0" smtClean="0"/>
              <a:t> with Subaru/CIAO+AO36</a:t>
            </a:r>
          </a:p>
          <a:p>
            <a:endParaRPr lang="en-US" altLang="ja-JP" sz="500" dirty="0" smtClean="0"/>
          </a:p>
          <a:p>
            <a:r>
              <a:rPr lang="ja-JP" altLang="en-US" sz="2800" dirty="0" smtClean="0"/>
              <a:t>・</a:t>
            </a:r>
            <a:r>
              <a:rPr lang="en-US" altLang="ja-JP" sz="2800" dirty="0" smtClean="0"/>
              <a:t>find </a:t>
            </a:r>
            <a:r>
              <a:rPr lang="en-US" altLang="ja-JP" sz="2800" dirty="0" smtClean="0">
                <a:solidFill>
                  <a:srgbClr val="FF0000"/>
                </a:solidFill>
              </a:rPr>
              <a:t>intrinsically polarized stars </a:t>
            </a:r>
            <a:r>
              <a:rPr lang="en-US" altLang="ja-JP" sz="2800" dirty="0" smtClean="0"/>
              <a:t>(&gt;3σ: 11)</a:t>
            </a:r>
          </a:p>
          <a:p>
            <a:endParaRPr lang="en-US" altLang="ja-JP" sz="500" dirty="0" smtClean="0"/>
          </a:p>
          <a:p>
            <a:r>
              <a:rPr lang="ja-JP" altLang="en-US" sz="2800" dirty="0" smtClean="0"/>
              <a:t>・</a:t>
            </a:r>
            <a:r>
              <a:rPr lang="en-US" altLang="ja-JP" sz="2800" dirty="0" smtClean="0">
                <a:solidFill>
                  <a:srgbClr val="FF0000"/>
                </a:solidFill>
              </a:rPr>
              <a:t>color </a:t>
            </a:r>
            <a:r>
              <a:rPr lang="ja-JP" altLang="en-US" sz="2800" dirty="0" smtClean="0"/>
              <a:t>→</a:t>
            </a:r>
            <a:r>
              <a:rPr lang="en-US" altLang="ja-JP" sz="2800" dirty="0" smtClean="0"/>
              <a:t> </a:t>
            </a:r>
            <a:r>
              <a:rPr lang="en-US" altLang="ja-JP" sz="2800" dirty="0"/>
              <a:t>7</a:t>
            </a:r>
            <a:r>
              <a:rPr lang="ja-JP" altLang="en-US" sz="2800" dirty="0" smtClean="0"/>
              <a:t> </a:t>
            </a:r>
            <a:r>
              <a:rPr lang="en-US" altLang="ja-JP" sz="2800" dirty="0" smtClean="0"/>
              <a:t>“good” YSO candidates</a:t>
            </a:r>
          </a:p>
          <a:p>
            <a:endParaRPr lang="en-US" altLang="ja-JP" sz="500" dirty="0" smtClean="0"/>
          </a:p>
          <a:p>
            <a:r>
              <a:rPr lang="ja-JP" altLang="en-US" sz="2800" dirty="0" smtClean="0"/>
              <a:t>・</a:t>
            </a:r>
            <a:r>
              <a:rPr lang="en-US" altLang="ja-JP" sz="2800" dirty="0" smtClean="0"/>
              <a:t>ALMA find the counterpart of one of our YSO candidates </a:t>
            </a:r>
          </a:p>
          <a:p>
            <a:endParaRPr lang="en-US" altLang="ja-JP" sz="500" dirty="0" smtClean="0"/>
          </a:p>
          <a:p>
            <a:r>
              <a:rPr lang="ja-JP" altLang="en-US" sz="2800" dirty="0" smtClean="0"/>
              <a:t>・</a:t>
            </a:r>
            <a:r>
              <a:rPr lang="en-US" altLang="ja-JP" sz="2800" dirty="0" smtClean="0">
                <a:solidFill>
                  <a:srgbClr val="FF0000"/>
                </a:solidFill>
              </a:rPr>
              <a:t>in-situ star formation </a:t>
            </a:r>
            <a:r>
              <a:rPr lang="en-US" altLang="ja-JP" sz="2800" dirty="0" smtClean="0"/>
              <a:t>is acceptable</a:t>
            </a:r>
          </a:p>
          <a:p>
            <a:endParaRPr lang="en-US" altLang="ja-JP" sz="2800" dirty="0"/>
          </a:p>
          <a:p>
            <a:r>
              <a:rPr lang="ja-JP" altLang="en-US" sz="2800" dirty="0" smtClean="0"/>
              <a:t>・</a:t>
            </a:r>
            <a:r>
              <a:rPr lang="en-US" altLang="ja-JP" sz="2800" dirty="0" smtClean="0"/>
              <a:t>spectroscopic observations with Subaru/IRCS+AO188</a:t>
            </a:r>
            <a:endParaRPr lang="en-US" altLang="ja-JP" sz="2800" dirty="0"/>
          </a:p>
          <a:p>
            <a:endParaRPr lang="en-US" altLang="ja-JP" sz="500" dirty="0" smtClean="0"/>
          </a:p>
          <a:p>
            <a:r>
              <a:rPr lang="ja-JP" altLang="en-US" sz="2800" dirty="0" smtClean="0"/>
              <a:t>・</a:t>
            </a:r>
            <a:r>
              <a:rPr lang="en-US" altLang="ja-JP" sz="2800" dirty="0" smtClean="0"/>
              <a:t>under analysis …</a:t>
            </a:r>
          </a:p>
        </p:txBody>
      </p:sp>
      <p:sp>
        <p:nvSpPr>
          <p:cNvPr id="5" name="テキスト ボックス 4"/>
          <p:cNvSpPr txBox="1"/>
          <p:nvPr/>
        </p:nvSpPr>
        <p:spPr>
          <a:xfrm>
            <a:off x="6084168" y="5890046"/>
            <a:ext cx="2970685" cy="923330"/>
          </a:xfrm>
          <a:prstGeom prst="rect">
            <a:avLst/>
          </a:prstGeom>
          <a:noFill/>
        </p:spPr>
        <p:txBody>
          <a:bodyPr wrap="none" rtlCol="0">
            <a:spAutoFit/>
          </a:bodyPr>
          <a:lstStyle/>
          <a:p>
            <a:r>
              <a:rPr kumimoji="1" lang="en-US" altLang="ja-JP" sz="5400" b="1" dirty="0" smtClean="0">
                <a:solidFill>
                  <a:srgbClr val="FF0000"/>
                </a:solidFill>
                <a:effectLst>
                  <a:outerShdw blurRad="38100" dist="38100" dir="2700000" algn="tl">
                    <a:srgbClr val="000000">
                      <a:alpha val="43137"/>
                    </a:srgbClr>
                  </a:outerShdw>
                </a:effectLst>
                <a:latin typeface="Monotype Corsiva" pitchFamily="66" charset="0"/>
              </a:rPr>
              <a:t>Thank you!</a:t>
            </a:r>
            <a:endParaRPr kumimoji="1" lang="ja-JP" altLang="en-US" sz="5400" b="1" dirty="0">
              <a:solidFill>
                <a:srgbClr val="FF0000"/>
              </a:solidFill>
              <a:effectLst>
                <a:outerShdw blurRad="38100" dist="38100" dir="2700000" algn="tl">
                  <a:srgbClr val="000000">
                    <a:alpha val="43137"/>
                  </a:srgbClr>
                </a:outerShdw>
              </a:effectLst>
              <a:latin typeface="Monotype Corsiva" pitchFamily="66" charset="0"/>
            </a:endParaRPr>
          </a:p>
        </p:txBody>
      </p:sp>
      <p:sp>
        <p:nvSpPr>
          <p:cNvPr id="6" name="テキスト ボックス 5"/>
          <p:cNvSpPr txBox="1"/>
          <p:nvPr/>
        </p:nvSpPr>
        <p:spPr>
          <a:xfrm>
            <a:off x="8460432" y="-27384"/>
            <a:ext cx="752129" cy="369332"/>
          </a:xfrm>
          <a:prstGeom prst="rect">
            <a:avLst/>
          </a:prstGeom>
          <a:noFill/>
        </p:spPr>
        <p:txBody>
          <a:bodyPr wrap="none" rtlCol="0">
            <a:spAutoFit/>
          </a:bodyPr>
          <a:lstStyle/>
          <a:p>
            <a:r>
              <a:rPr kumimoji="1" lang="en-US" altLang="ja-JP" b="1" dirty="0" smtClean="0"/>
              <a:t>15/15</a:t>
            </a:r>
            <a:endParaRPr kumimoji="1" lang="ja-JP" altLang="en-US" b="1" dirty="0"/>
          </a:p>
        </p:txBody>
      </p:sp>
    </p:spTree>
    <p:extLst>
      <p:ext uri="{BB962C8B-B14F-4D97-AF65-F5344CB8AC3E}">
        <p14:creationId xmlns:p14="http://schemas.microsoft.com/office/powerpoint/2010/main" val="3636704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127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512" y="56818"/>
            <a:ext cx="9144000" cy="707886"/>
          </a:xfrm>
          <a:prstGeom prst="rect">
            <a:avLst/>
          </a:prstGeom>
          <a:noFill/>
        </p:spPr>
        <p:txBody>
          <a:bodyPr wrap="square" rtlCol="0">
            <a:spAutoFit/>
          </a:bodyPr>
          <a:lstStyle/>
          <a:p>
            <a:pPr algn="ctr"/>
            <a:r>
              <a:rPr kumimoji="1" lang="en-US" altLang="ja-JP" sz="4000" dirty="0" smtClean="0"/>
              <a:t>YSO or DES?</a:t>
            </a:r>
            <a:endParaRPr kumimoji="1" lang="ja-JP" altLang="en-US" sz="4000" dirty="0"/>
          </a:p>
        </p:txBody>
      </p:sp>
      <p:sp>
        <p:nvSpPr>
          <p:cNvPr id="3" name="テキスト ボックス 2"/>
          <p:cNvSpPr txBox="1"/>
          <p:nvPr/>
        </p:nvSpPr>
        <p:spPr>
          <a:xfrm>
            <a:off x="35496" y="761216"/>
            <a:ext cx="6841232" cy="2523768"/>
          </a:xfrm>
          <a:prstGeom prst="rect">
            <a:avLst/>
          </a:prstGeom>
          <a:noFill/>
        </p:spPr>
        <p:txBody>
          <a:bodyPr wrap="none" rtlCol="0">
            <a:spAutoFit/>
          </a:bodyPr>
          <a:lstStyle/>
          <a:p>
            <a:r>
              <a:rPr kumimoji="1" lang="en-US" altLang="ja-JP" sz="2800" dirty="0" smtClean="0"/>
              <a:t>DES (Dus</a:t>
            </a:r>
            <a:r>
              <a:rPr lang="en-US" altLang="ja-JP" sz="2800" dirty="0" smtClean="0"/>
              <a:t>t Embedded Source</a:t>
            </a:r>
            <a:r>
              <a:rPr kumimoji="1" lang="en-US" altLang="ja-JP" sz="2800" dirty="0" smtClean="0"/>
              <a:t>) </a:t>
            </a:r>
            <a:r>
              <a:rPr kumimoji="1" lang="en-US" altLang="ja-JP" b="1" dirty="0" smtClean="0"/>
              <a:t>(e.g., </a:t>
            </a:r>
            <a:r>
              <a:rPr lang="en-US" altLang="ja-JP" b="1" dirty="0" err="1" smtClean="0"/>
              <a:t>Eckart</a:t>
            </a:r>
            <a:r>
              <a:rPr kumimoji="1" lang="en-US" altLang="ja-JP" b="1" dirty="0" smtClean="0"/>
              <a:t>+ 95, Ott+99)</a:t>
            </a:r>
            <a:endParaRPr lang="en-US" altLang="ja-JP" b="1" dirty="0"/>
          </a:p>
          <a:p>
            <a:r>
              <a:rPr kumimoji="1" lang="en-US" altLang="ja-JP" sz="2400" dirty="0" smtClean="0"/>
              <a:t>    </a:t>
            </a:r>
            <a:r>
              <a:rPr lang="en-US" altLang="ja-JP" sz="2400" dirty="0" smtClean="0"/>
              <a:t>distributed along mini spiral  </a:t>
            </a:r>
          </a:p>
          <a:p>
            <a:r>
              <a:rPr lang="en-US" altLang="ja-JP" sz="2400" dirty="0"/>
              <a:t> </a:t>
            </a:r>
            <a:r>
              <a:rPr lang="en-US" altLang="ja-JP" sz="2400" dirty="0" smtClean="0"/>
              <a:t>   </a:t>
            </a:r>
            <a:r>
              <a:rPr kumimoji="1" lang="en-US" altLang="ja-JP" sz="2400" dirty="0" smtClean="0"/>
              <a:t>nearly featureless near-infrared spectra</a:t>
            </a:r>
          </a:p>
          <a:p>
            <a:endParaRPr kumimoji="1" lang="en-US" altLang="ja-JP" sz="1000" dirty="0" smtClean="0"/>
          </a:p>
          <a:p>
            <a:r>
              <a:rPr lang="en-US" altLang="ja-JP" sz="2400" dirty="0" smtClean="0"/>
              <a:t>   </a:t>
            </a:r>
            <a:r>
              <a:rPr lang="ja-JP" altLang="en-US" sz="2400" dirty="0" smtClean="0"/>
              <a:t>　　　</a:t>
            </a:r>
            <a:r>
              <a:rPr lang="en-US" altLang="ja-JP" sz="2400" dirty="0" smtClean="0"/>
              <a:t> </a:t>
            </a:r>
            <a:r>
              <a:rPr lang="ja-JP" altLang="en-US" sz="2400" dirty="0" smtClean="0"/>
              <a:t>・</a:t>
            </a:r>
            <a:r>
              <a:rPr lang="en-US" altLang="ja-JP" sz="2400" dirty="0" smtClean="0">
                <a:solidFill>
                  <a:srgbClr val="FF0000"/>
                </a:solidFill>
              </a:rPr>
              <a:t>“red” </a:t>
            </a:r>
            <a:r>
              <a:rPr lang="en-US" altLang="ja-JP" sz="2400" dirty="0" smtClean="0"/>
              <a:t>color</a:t>
            </a:r>
          </a:p>
          <a:p>
            <a:r>
              <a:rPr kumimoji="1" lang="en-US" altLang="ja-JP" sz="2400" dirty="0"/>
              <a:t> </a:t>
            </a:r>
            <a:r>
              <a:rPr kumimoji="1" lang="en-US" altLang="ja-JP" sz="2400" dirty="0" smtClean="0"/>
              <a:t>   </a:t>
            </a:r>
            <a:r>
              <a:rPr kumimoji="1" lang="ja-JP" altLang="en-US" sz="2400" dirty="0" smtClean="0"/>
              <a:t>　　　・</a:t>
            </a:r>
            <a:r>
              <a:rPr lang="en-US" altLang="ja-JP" sz="2400" dirty="0" smtClean="0"/>
              <a:t>intrinsically </a:t>
            </a:r>
            <a:r>
              <a:rPr lang="en-US" altLang="ja-JP" sz="2400" dirty="0" smtClean="0">
                <a:solidFill>
                  <a:srgbClr val="FF0000"/>
                </a:solidFill>
              </a:rPr>
              <a:t>polarized</a:t>
            </a:r>
            <a:r>
              <a:rPr lang="en-US" altLang="ja-JP" sz="2400" dirty="0" smtClean="0"/>
              <a:t> </a:t>
            </a:r>
          </a:p>
          <a:p>
            <a:r>
              <a:rPr lang="ja-JP" altLang="en-US" sz="2400" dirty="0" smtClean="0"/>
              <a:t>　　　　　　　　　→</a:t>
            </a:r>
            <a:r>
              <a:rPr lang="en-US" altLang="ja-JP" sz="2400" dirty="0" smtClean="0"/>
              <a:t>the same characteristics as YSO</a:t>
            </a:r>
            <a:endParaRPr kumimoji="1" lang="en-US" altLang="ja-JP" sz="2400" dirty="0" smtClean="0"/>
          </a:p>
        </p:txBody>
      </p:sp>
      <p:pic>
        <p:nvPicPr>
          <p:cNvPr id="4" name="Picture 4"/>
          <p:cNvPicPr>
            <a:picLocks noChangeAspect="1" noChangeArrowheads="1"/>
          </p:cNvPicPr>
          <p:nvPr/>
        </p:nvPicPr>
        <p:blipFill>
          <a:blip r:embed="rId3"/>
          <a:srcRect/>
          <a:stretch>
            <a:fillRect/>
          </a:stretch>
        </p:blipFill>
        <p:spPr bwMode="auto">
          <a:xfrm>
            <a:off x="6818447" y="476672"/>
            <a:ext cx="2243923" cy="2810727"/>
          </a:xfrm>
          <a:prstGeom prst="rect">
            <a:avLst/>
          </a:prstGeom>
          <a:noFill/>
          <a:ln w="9525">
            <a:noFill/>
            <a:miter lim="800000"/>
            <a:headEnd/>
            <a:tailEnd/>
          </a:ln>
        </p:spPr>
      </p:pic>
      <p:sp>
        <p:nvSpPr>
          <p:cNvPr id="9" name="テキスト ボックス 8"/>
          <p:cNvSpPr txBox="1"/>
          <p:nvPr/>
        </p:nvSpPr>
        <p:spPr>
          <a:xfrm>
            <a:off x="6890455" y="3284984"/>
            <a:ext cx="2088232" cy="369332"/>
          </a:xfrm>
          <a:prstGeom prst="rect">
            <a:avLst/>
          </a:prstGeom>
          <a:noFill/>
        </p:spPr>
        <p:txBody>
          <a:bodyPr wrap="square" rtlCol="0">
            <a:spAutoFit/>
          </a:bodyPr>
          <a:lstStyle/>
          <a:p>
            <a:r>
              <a:rPr lang="en-US" altLang="ja-JP" b="1" dirty="0" smtClean="0"/>
              <a:t>(Roberts </a:t>
            </a:r>
            <a:r>
              <a:rPr lang="en-US" altLang="ja-JP" b="1" dirty="0"/>
              <a:t>&amp; Goss </a:t>
            </a:r>
            <a:r>
              <a:rPr lang="en-US" altLang="ja-JP" b="1" dirty="0" smtClean="0"/>
              <a:t>93)</a:t>
            </a:r>
            <a:endParaRPr kumimoji="1" lang="ja-JP" altLang="en-US" sz="2400" dirty="0"/>
          </a:p>
        </p:txBody>
      </p:sp>
      <p:sp>
        <p:nvSpPr>
          <p:cNvPr id="10" name="正方形/長方形 9"/>
          <p:cNvSpPr/>
          <p:nvPr/>
        </p:nvSpPr>
        <p:spPr>
          <a:xfrm>
            <a:off x="7577469" y="1556792"/>
            <a:ext cx="681138" cy="691491"/>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5496" y="3616568"/>
            <a:ext cx="6218882" cy="2523768"/>
          </a:xfrm>
          <a:prstGeom prst="rect">
            <a:avLst/>
          </a:prstGeom>
          <a:noFill/>
        </p:spPr>
        <p:txBody>
          <a:bodyPr wrap="none" rtlCol="0">
            <a:spAutoFit/>
          </a:bodyPr>
          <a:lstStyle/>
          <a:p>
            <a:r>
              <a:rPr kumimoji="1" lang="en-US" altLang="ja-JP" sz="2800" dirty="0" smtClean="0">
                <a:solidFill>
                  <a:srgbClr val="FF0000"/>
                </a:solidFill>
              </a:rPr>
              <a:t>DES</a:t>
            </a:r>
            <a:r>
              <a:rPr kumimoji="1" lang="ja-JP" altLang="en-US" sz="2800" dirty="0" smtClean="0">
                <a:solidFill>
                  <a:srgbClr val="FF0000"/>
                </a:solidFill>
              </a:rPr>
              <a:t>≠</a:t>
            </a:r>
            <a:r>
              <a:rPr lang="en-US" altLang="ja-JP" sz="2800" dirty="0" smtClean="0">
                <a:solidFill>
                  <a:srgbClr val="FF0000"/>
                </a:solidFill>
              </a:rPr>
              <a:t>YSO </a:t>
            </a:r>
            <a:r>
              <a:rPr lang="en-US" altLang="ja-JP" b="1" dirty="0" smtClean="0"/>
              <a:t>(Tanner+ 02, 05)</a:t>
            </a:r>
            <a:endParaRPr lang="en-US" altLang="ja-JP" sz="1600" b="1" dirty="0"/>
          </a:p>
          <a:p>
            <a:r>
              <a:rPr lang="en-US" altLang="ja-JP" sz="2400" dirty="0" smtClean="0"/>
              <a:t>some DESs are </a:t>
            </a:r>
            <a:r>
              <a:rPr lang="en-US" altLang="ja-JP" sz="2400" dirty="0" smtClean="0">
                <a:solidFill>
                  <a:srgbClr val="FF0000"/>
                </a:solidFill>
              </a:rPr>
              <a:t>not YSOs </a:t>
            </a:r>
            <a:r>
              <a:rPr lang="en-US" altLang="ja-JP" sz="2400" smtClean="0">
                <a:solidFill>
                  <a:srgbClr val="FF0000"/>
                </a:solidFill>
              </a:rPr>
              <a:t>but windy massive </a:t>
            </a:r>
            <a:r>
              <a:rPr lang="en-US" altLang="ja-JP" sz="2400" dirty="0" smtClean="0">
                <a:solidFill>
                  <a:srgbClr val="FF0000"/>
                </a:solidFill>
              </a:rPr>
              <a:t>stars</a:t>
            </a:r>
          </a:p>
          <a:p>
            <a:endParaRPr lang="en-US" altLang="ja-JP" sz="1000" dirty="0" smtClean="0"/>
          </a:p>
          <a:p>
            <a:r>
              <a:rPr lang="en-US" altLang="ja-JP" sz="2400" dirty="0" smtClean="0"/>
              <a:t>      heating surrounding dust</a:t>
            </a:r>
          </a:p>
          <a:p>
            <a:r>
              <a:rPr lang="en-US" altLang="ja-JP" sz="2400" dirty="0"/>
              <a:t> </a:t>
            </a:r>
            <a:r>
              <a:rPr lang="en-US" altLang="ja-JP" sz="2400" dirty="0" smtClean="0"/>
              <a:t>                                          </a:t>
            </a:r>
            <a:r>
              <a:rPr lang="ja-JP" altLang="en-US" sz="2400" dirty="0" smtClean="0"/>
              <a:t>→</a:t>
            </a:r>
            <a:r>
              <a:rPr lang="en-US" altLang="ja-JP" sz="2400" dirty="0" smtClean="0"/>
              <a:t>“red” color</a:t>
            </a:r>
          </a:p>
          <a:p>
            <a:r>
              <a:rPr lang="en-US" altLang="ja-JP" sz="2400" dirty="0"/>
              <a:t> </a:t>
            </a:r>
            <a:r>
              <a:rPr lang="en-US" altLang="ja-JP" sz="2400" dirty="0" smtClean="0"/>
              <a:t>     scattered by surrounding dust</a:t>
            </a:r>
          </a:p>
          <a:p>
            <a:r>
              <a:rPr lang="en-US" altLang="ja-JP" sz="2400" dirty="0"/>
              <a:t> </a:t>
            </a:r>
            <a:r>
              <a:rPr lang="en-US" altLang="ja-JP" sz="2400" dirty="0" smtClean="0"/>
              <a:t>                                          </a:t>
            </a:r>
            <a:r>
              <a:rPr lang="ja-JP" altLang="en-US" sz="2400" dirty="0" smtClean="0"/>
              <a:t>→</a:t>
            </a:r>
            <a:r>
              <a:rPr lang="en-US" altLang="ja-JP" sz="2400" dirty="0" smtClean="0"/>
              <a:t>polarization</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8447" y="3861048"/>
            <a:ext cx="2242612" cy="260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7178487" y="476672"/>
            <a:ext cx="1513235" cy="461665"/>
          </a:xfrm>
          <a:prstGeom prst="rect">
            <a:avLst/>
          </a:prstGeom>
          <a:noFill/>
        </p:spPr>
        <p:txBody>
          <a:bodyPr wrap="none" rtlCol="0">
            <a:spAutoFit/>
          </a:bodyPr>
          <a:lstStyle/>
          <a:p>
            <a:r>
              <a:rPr kumimoji="1" lang="en-US" altLang="ja-JP" sz="2400" b="1" dirty="0" smtClean="0">
                <a:solidFill>
                  <a:srgbClr val="FFFF00"/>
                </a:solidFill>
              </a:rPr>
              <a:t>mini spiral</a:t>
            </a:r>
            <a:endParaRPr kumimoji="1" lang="ja-JP" altLang="en-US" sz="2400" b="1" dirty="0">
              <a:solidFill>
                <a:srgbClr val="FFFF00"/>
              </a:solidFill>
            </a:endParaRPr>
          </a:p>
        </p:txBody>
      </p:sp>
      <p:sp>
        <p:nvSpPr>
          <p:cNvPr id="14" name="テキスト ボックス 13"/>
          <p:cNvSpPr txBox="1"/>
          <p:nvPr/>
        </p:nvSpPr>
        <p:spPr>
          <a:xfrm>
            <a:off x="7250495" y="6453336"/>
            <a:ext cx="1584176" cy="369332"/>
          </a:xfrm>
          <a:prstGeom prst="rect">
            <a:avLst/>
          </a:prstGeom>
          <a:noFill/>
        </p:spPr>
        <p:txBody>
          <a:bodyPr wrap="square" rtlCol="0">
            <a:spAutoFit/>
          </a:bodyPr>
          <a:lstStyle/>
          <a:p>
            <a:r>
              <a:rPr kumimoji="1" lang="en-US" altLang="ja-JP" b="1" dirty="0" smtClean="0"/>
              <a:t>(</a:t>
            </a:r>
            <a:r>
              <a:rPr kumimoji="1" lang="en-US" altLang="ja-JP" b="1" dirty="0" err="1" smtClean="0"/>
              <a:t>Ge</a:t>
            </a:r>
            <a:r>
              <a:rPr lang="en-US" altLang="ja-JP" b="1" dirty="0" err="1" smtClean="0"/>
              <a:t>balle</a:t>
            </a:r>
            <a:r>
              <a:rPr lang="en-US" altLang="ja-JP" b="1" dirty="0" smtClean="0"/>
              <a:t>+ 04)</a:t>
            </a:r>
            <a:endParaRPr kumimoji="1" lang="ja-JP" altLang="en-US" b="1" dirty="0"/>
          </a:p>
        </p:txBody>
      </p:sp>
      <p:sp>
        <p:nvSpPr>
          <p:cNvPr id="13" name="テキスト ボックス 12"/>
          <p:cNvSpPr txBox="1"/>
          <p:nvPr/>
        </p:nvSpPr>
        <p:spPr>
          <a:xfrm>
            <a:off x="6804248" y="5981218"/>
            <a:ext cx="2318455" cy="400110"/>
          </a:xfrm>
          <a:prstGeom prst="rect">
            <a:avLst/>
          </a:prstGeom>
          <a:noFill/>
        </p:spPr>
        <p:txBody>
          <a:bodyPr wrap="none" rtlCol="0">
            <a:spAutoFit/>
          </a:bodyPr>
          <a:lstStyle/>
          <a:p>
            <a:r>
              <a:rPr kumimoji="1" lang="en-US" altLang="ja-JP" sz="2000" b="1" dirty="0" smtClean="0">
                <a:solidFill>
                  <a:srgbClr val="FFFF00"/>
                </a:solidFill>
              </a:rPr>
              <a:t>DES with bow shock</a:t>
            </a:r>
            <a:endParaRPr kumimoji="1" lang="ja-JP" altLang="en-US" sz="2000" b="1" dirty="0">
              <a:solidFill>
                <a:srgbClr val="FFFF00"/>
              </a:solidFill>
            </a:endParaRPr>
          </a:p>
        </p:txBody>
      </p:sp>
      <p:sp>
        <p:nvSpPr>
          <p:cNvPr id="15" name="テキスト ボックス 14"/>
          <p:cNvSpPr txBox="1"/>
          <p:nvPr/>
        </p:nvSpPr>
        <p:spPr>
          <a:xfrm>
            <a:off x="755576" y="6237312"/>
            <a:ext cx="4857355" cy="523220"/>
          </a:xfrm>
          <a:prstGeom prst="rect">
            <a:avLst/>
          </a:prstGeom>
          <a:noFill/>
        </p:spPr>
        <p:txBody>
          <a:bodyPr wrap="none" rtlCol="0">
            <a:spAutoFit/>
          </a:bodyPr>
          <a:lstStyle/>
          <a:p>
            <a:r>
              <a:rPr lang="en-US" altLang="ja-JP" sz="2800" dirty="0" smtClean="0"/>
              <a:t>How about our YSO candidates?</a:t>
            </a:r>
            <a:endParaRPr kumimoji="1" lang="ja-JP" altLang="en-US" sz="2800" dirty="0"/>
          </a:p>
        </p:txBody>
      </p:sp>
      <p:sp>
        <p:nvSpPr>
          <p:cNvPr id="17" name="テキスト ボックス 16"/>
          <p:cNvSpPr txBox="1"/>
          <p:nvPr/>
        </p:nvSpPr>
        <p:spPr>
          <a:xfrm>
            <a:off x="7105450" y="2204864"/>
            <a:ext cx="1643014" cy="707886"/>
          </a:xfrm>
          <a:prstGeom prst="rect">
            <a:avLst/>
          </a:prstGeom>
          <a:noFill/>
        </p:spPr>
        <p:txBody>
          <a:bodyPr wrap="none" rtlCol="0">
            <a:spAutoFit/>
          </a:bodyPr>
          <a:lstStyle/>
          <a:p>
            <a:pPr algn="ctr"/>
            <a:r>
              <a:rPr kumimoji="1" lang="en-US" altLang="ja-JP" sz="2000" b="1" dirty="0" smtClean="0">
                <a:solidFill>
                  <a:srgbClr val="FFFF00"/>
                </a:solidFill>
              </a:rPr>
              <a:t>observational</a:t>
            </a:r>
          </a:p>
          <a:p>
            <a:pPr algn="ctr"/>
            <a:r>
              <a:rPr kumimoji="1" lang="en-US" altLang="ja-JP" sz="2000" b="1" dirty="0" smtClean="0">
                <a:solidFill>
                  <a:srgbClr val="FFFF00"/>
                </a:solidFill>
              </a:rPr>
              <a:t>field</a:t>
            </a:r>
            <a:endParaRPr kumimoji="1" lang="ja-JP" altLang="en-US" sz="2000" b="1" dirty="0">
              <a:solidFill>
                <a:srgbClr val="FFFF00"/>
              </a:solidFill>
            </a:endParaRPr>
          </a:p>
        </p:txBody>
      </p:sp>
    </p:spTree>
    <p:extLst>
      <p:ext uri="{BB962C8B-B14F-4D97-AF65-F5344CB8AC3E}">
        <p14:creationId xmlns:p14="http://schemas.microsoft.com/office/powerpoint/2010/main" val="3684123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995660" y="5949280"/>
            <a:ext cx="2824812" cy="892552"/>
          </a:xfrm>
          <a:prstGeom prst="rect">
            <a:avLst/>
          </a:prstGeom>
          <a:noFill/>
        </p:spPr>
        <p:txBody>
          <a:bodyPr wrap="none" rtlCol="0">
            <a:spAutoFit/>
          </a:bodyPr>
          <a:lstStyle/>
          <a:p>
            <a:r>
              <a:rPr lang="en-US" altLang="ja-JP" sz="2800" b="1" dirty="0" smtClean="0">
                <a:solidFill>
                  <a:srgbClr val="0070C0"/>
                </a:solidFill>
              </a:rPr>
              <a:t>×</a:t>
            </a:r>
            <a:r>
              <a:rPr lang="ja-JP" altLang="en-US" sz="2800" b="1" dirty="0" smtClean="0">
                <a:solidFill>
                  <a:srgbClr val="0070C0"/>
                </a:solidFill>
              </a:rPr>
              <a:t>：</a:t>
            </a:r>
            <a:r>
              <a:rPr lang="en-US" altLang="ja-JP" sz="2800" b="1" dirty="0" smtClean="0">
                <a:solidFill>
                  <a:srgbClr val="0070C0"/>
                </a:solidFill>
              </a:rPr>
              <a:t>2-3σ   </a:t>
            </a:r>
            <a:r>
              <a:rPr lang="en-US" altLang="ja-JP" sz="2800" b="1" dirty="0" smtClean="0">
                <a:solidFill>
                  <a:srgbClr val="FF0000"/>
                </a:solidFill>
              </a:rPr>
              <a:t>×</a:t>
            </a:r>
            <a:r>
              <a:rPr lang="ja-JP" altLang="en-US" sz="2800" b="1" dirty="0" smtClean="0">
                <a:solidFill>
                  <a:srgbClr val="FF0000"/>
                </a:solidFill>
              </a:rPr>
              <a:t>： </a:t>
            </a:r>
            <a:r>
              <a:rPr lang="en-US" altLang="ja-JP" sz="2800" b="1" dirty="0" smtClean="0">
                <a:solidFill>
                  <a:srgbClr val="FF0000"/>
                </a:solidFill>
              </a:rPr>
              <a:t>&gt;3σ</a:t>
            </a:r>
          </a:p>
          <a:p>
            <a:r>
              <a:rPr lang="ja-JP" altLang="en-US" sz="2400" b="1" dirty="0" smtClean="0">
                <a:solidFill>
                  <a:srgbClr val="FFC000"/>
                </a:solidFill>
              </a:rPr>
              <a:t>○</a:t>
            </a:r>
            <a:r>
              <a:rPr lang="en-US" altLang="ja-JP" sz="2400" b="1" dirty="0" smtClean="0">
                <a:solidFill>
                  <a:srgbClr val="FFC000"/>
                </a:solidFill>
              </a:rPr>
              <a:t>: “red” stars</a:t>
            </a:r>
            <a:endParaRPr kumimoji="1" lang="ja-JP" altLang="en-US" sz="2400" b="1" dirty="0">
              <a:solidFill>
                <a:srgbClr val="FFC000"/>
              </a:solidFill>
            </a:endParaRPr>
          </a:p>
        </p:txBody>
      </p:sp>
      <p:sp>
        <p:nvSpPr>
          <p:cNvPr id="5" name="テキスト ボックス 4"/>
          <p:cNvSpPr txBox="1"/>
          <p:nvPr/>
        </p:nvSpPr>
        <p:spPr>
          <a:xfrm>
            <a:off x="-36512" y="56818"/>
            <a:ext cx="9144000" cy="707886"/>
          </a:xfrm>
          <a:prstGeom prst="rect">
            <a:avLst/>
          </a:prstGeom>
          <a:noFill/>
        </p:spPr>
        <p:txBody>
          <a:bodyPr wrap="square" rtlCol="0">
            <a:spAutoFit/>
          </a:bodyPr>
          <a:lstStyle/>
          <a:p>
            <a:pPr algn="ctr"/>
            <a:r>
              <a:rPr kumimoji="1" lang="en-US" altLang="ja-JP" sz="4000" dirty="0" smtClean="0"/>
              <a:t>YSO or DES?</a:t>
            </a:r>
            <a:endParaRPr kumimoji="1" lang="ja-JP" altLang="en-US" sz="4000" dirty="0"/>
          </a:p>
        </p:txBody>
      </p:sp>
      <p:sp>
        <p:nvSpPr>
          <p:cNvPr id="8" name="テキスト ボックス 7"/>
          <p:cNvSpPr txBox="1"/>
          <p:nvPr/>
        </p:nvSpPr>
        <p:spPr>
          <a:xfrm>
            <a:off x="5868144" y="692696"/>
            <a:ext cx="2957797" cy="1938992"/>
          </a:xfrm>
          <a:prstGeom prst="rect">
            <a:avLst/>
          </a:prstGeom>
          <a:noFill/>
          <a:ln w="38100">
            <a:solidFill>
              <a:schemeClr val="accent1"/>
            </a:solidFill>
          </a:ln>
        </p:spPr>
        <p:txBody>
          <a:bodyPr wrap="none" rtlCol="0">
            <a:spAutoFit/>
          </a:bodyPr>
          <a:lstStyle/>
          <a:p>
            <a:pPr algn="ctr"/>
            <a:r>
              <a:rPr lang="en-US" altLang="ja-JP" sz="2400" dirty="0" smtClean="0"/>
              <a:t>&lt;reported DES&gt;</a:t>
            </a:r>
          </a:p>
          <a:p>
            <a:r>
              <a:rPr lang="en-US" altLang="ja-JP" sz="2400" dirty="0" smtClean="0"/>
              <a:t>IRS 21, 10W:</a:t>
            </a:r>
          </a:p>
          <a:p>
            <a:r>
              <a:rPr lang="en-US" altLang="ja-JP" sz="2400" dirty="0" smtClean="0"/>
              <a:t>&gt;3σ polarized, red</a:t>
            </a:r>
          </a:p>
          <a:p>
            <a:r>
              <a:rPr kumimoji="1" lang="en-US" altLang="ja-JP" sz="2400" dirty="0" smtClean="0"/>
              <a:t>IRS 1W: not measured</a:t>
            </a:r>
          </a:p>
          <a:p>
            <a:r>
              <a:rPr lang="en-US" altLang="ja-JP" sz="2400" dirty="0" smtClean="0"/>
              <a:t>IRS 5, 8: out of field</a:t>
            </a:r>
            <a:endParaRPr kumimoji="1" lang="ja-JP" altLang="en-US" sz="2400" dirty="0"/>
          </a:p>
        </p:txBody>
      </p:sp>
      <p:sp>
        <p:nvSpPr>
          <p:cNvPr id="22" name="テキスト ボックス 21"/>
          <p:cNvSpPr txBox="1"/>
          <p:nvPr/>
        </p:nvSpPr>
        <p:spPr>
          <a:xfrm>
            <a:off x="5724128" y="2642136"/>
            <a:ext cx="3400162" cy="1938992"/>
          </a:xfrm>
          <a:prstGeom prst="rect">
            <a:avLst/>
          </a:prstGeom>
          <a:noFill/>
        </p:spPr>
        <p:txBody>
          <a:bodyPr wrap="none" rtlCol="0">
            <a:spAutoFit/>
          </a:bodyPr>
          <a:lstStyle/>
          <a:p>
            <a:r>
              <a:rPr lang="en-US" altLang="ja-JP" sz="2400" dirty="0" smtClean="0"/>
              <a:t>our YSO candidates</a:t>
            </a:r>
          </a:p>
          <a:p>
            <a:r>
              <a:rPr lang="ja-JP" altLang="en-US" sz="2400" dirty="0" smtClean="0"/>
              <a:t>　　　</a:t>
            </a:r>
            <a:r>
              <a:rPr lang="en-US" altLang="ja-JP" sz="2400" dirty="0" smtClean="0"/>
              <a:t>within mini spiral</a:t>
            </a:r>
          </a:p>
          <a:p>
            <a:r>
              <a:rPr kumimoji="1" lang="ja-JP" altLang="en-US" sz="2400" dirty="0"/>
              <a:t>　</a:t>
            </a:r>
            <a:r>
              <a:rPr kumimoji="1" lang="ja-JP" altLang="en-US" sz="2400" dirty="0" smtClean="0"/>
              <a:t>　　　　→</a:t>
            </a:r>
            <a:r>
              <a:rPr kumimoji="1" lang="en-US" altLang="ja-JP" sz="2400" dirty="0" smtClean="0"/>
              <a:t>new DESs?</a:t>
            </a:r>
          </a:p>
          <a:p>
            <a:r>
              <a:rPr kumimoji="1" lang="ja-JP" altLang="en-US" sz="2400" dirty="0" smtClean="0"/>
              <a:t>　　　</a:t>
            </a:r>
            <a:r>
              <a:rPr kumimoji="1" lang="en-US" altLang="ja-JP" sz="2400" dirty="0" smtClean="0"/>
              <a:t>far from mini spiral</a:t>
            </a:r>
          </a:p>
          <a:p>
            <a:r>
              <a:rPr lang="ja-JP" altLang="en-US" sz="2400" dirty="0"/>
              <a:t>　</a:t>
            </a:r>
            <a:r>
              <a:rPr lang="ja-JP" altLang="en-US" sz="2400" dirty="0" smtClean="0"/>
              <a:t>　　　　→</a:t>
            </a:r>
            <a:r>
              <a:rPr lang="en-US" altLang="ja-JP" sz="2400" dirty="0" smtClean="0"/>
              <a:t>YSO candidates</a:t>
            </a:r>
            <a:endParaRPr kumimoji="1" lang="en-US" altLang="ja-JP" sz="2400" dirty="0" smtClean="0"/>
          </a:p>
        </p:txBody>
      </p:sp>
      <p:sp>
        <p:nvSpPr>
          <p:cNvPr id="25" name="テキスト ボックス 24"/>
          <p:cNvSpPr txBox="1"/>
          <p:nvPr/>
        </p:nvSpPr>
        <p:spPr>
          <a:xfrm>
            <a:off x="5864859" y="4564285"/>
            <a:ext cx="3082895" cy="1384995"/>
          </a:xfrm>
          <a:prstGeom prst="rect">
            <a:avLst/>
          </a:prstGeom>
          <a:noFill/>
          <a:ln w="38100">
            <a:solidFill>
              <a:srgbClr val="7030A0"/>
            </a:solidFill>
          </a:ln>
        </p:spPr>
        <p:txBody>
          <a:bodyPr wrap="none" rtlCol="0">
            <a:spAutoFit/>
          </a:bodyPr>
          <a:lstStyle/>
          <a:p>
            <a:r>
              <a:rPr kumimoji="1" lang="en-US" altLang="ja-JP" sz="2800" b="1" dirty="0" smtClean="0">
                <a:solidFill>
                  <a:srgbClr val="FF0000"/>
                </a:solidFill>
              </a:rPr>
              <a:t>need spectroscopy!</a:t>
            </a:r>
          </a:p>
          <a:p>
            <a:r>
              <a:rPr lang="ja-JP" altLang="en-US" sz="2800" b="1" dirty="0" smtClean="0">
                <a:solidFill>
                  <a:srgbClr val="FF0000"/>
                </a:solidFill>
              </a:rPr>
              <a:t>→</a:t>
            </a:r>
            <a:r>
              <a:rPr lang="en-US" altLang="ja-JP" sz="2800" b="1" dirty="0" smtClean="0">
                <a:solidFill>
                  <a:srgbClr val="FF0000"/>
                </a:solidFill>
              </a:rPr>
              <a:t>Subaru/IRCS </a:t>
            </a:r>
          </a:p>
          <a:p>
            <a:r>
              <a:rPr kumimoji="1" lang="en-US" altLang="ja-JP" sz="2800" b="1" dirty="0">
                <a:solidFill>
                  <a:srgbClr val="FF0000"/>
                </a:solidFill>
              </a:rPr>
              <a:t> </a:t>
            </a:r>
            <a:r>
              <a:rPr kumimoji="1" lang="en-US" altLang="ja-JP" sz="2800" b="1" dirty="0" smtClean="0">
                <a:solidFill>
                  <a:srgbClr val="FF0000"/>
                </a:solidFill>
              </a:rPr>
              <a:t>     (2012/06/17)</a:t>
            </a:r>
            <a:endParaRPr kumimoji="1" lang="ja-JP" altLang="en-US" sz="2800" b="1" dirty="0">
              <a:solidFill>
                <a:srgbClr val="FF0000"/>
              </a:solidFill>
            </a:endParaRPr>
          </a:p>
        </p:txBody>
      </p:sp>
      <p:grpSp>
        <p:nvGrpSpPr>
          <p:cNvPr id="139" name="グループ化 138"/>
          <p:cNvGrpSpPr/>
          <p:nvPr/>
        </p:nvGrpSpPr>
        <p:grpSpPr>
          <a:xfrm>
            <a:off x="179512" y="836712"/>
            <a:ext cx="5544081" cy="5688277"/>
            <a:chOff x="251520" y="692696"/>
            <a:chExt cx="5544081" cy="5688277"/>
          </a:xfrm>
        </p:grpSpPr>
        <p:grpSp>
          <p:nvGrpSpPr>
            <p:cNvPr id="140" name="グループ化 139"/>
            <p:cNvGrpSpPr/>
            <p:nvPr/>
          </p:nvGrpSpPr>
          <p:grpSpPr>
            <a:xfrm>
              <a:off x="251520" y="692696"/>
              <a:ext cx="5544081" cy="5688277"/>
              <a:chOff x="1691680" y="764704"/>
              <a:chExt cx="5544081" cy="5688277"/>
            </a:xfrm>
          </p:grpSpPr>
          <p:pic>
            <p:nvPicPr>
              <p:cNvPr id="154" name="Picture 2" descr="E:\observational_fiel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7049" y="764704"/>
                <a:ext cx="5398712" cy="5617306"/>
              </a:xfrm>
              <a:prstGeom prst="rect">
                <a:avLst/>
              </a:prstGeom>
              <a:noFill/>
              <a:extLst>
                <a:ext uri="{909E8E84-426E-40DD-AFC4-6F175D3DCCD1}">
                  <a14:hiddenFill xmlns:a14="http://schemas.microsoft.com/office/drawing/2010/main">
                    <a:solidFill>
                      <a:srgbClr val="FFFFFF"/>
                    </a:solidFill>
                  </a14:hiddenFill>
                </a:ext>
              </a:extLst>
            </p:spPr>
          </p:pic>
          <p:sp>
            <p:nvSpPr>
              <p:cNvPr id="155" name="乗算記号 154"/>
              <p:cNvSpPr/>
              <p:nvPr/>
            </p:nvSpPr>
            <p:spPr>
              <a:xfrm>
                <a:off x="1837591" y="1154560"/>
                <a:ext cx="437733" cy="358001"/>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乗算記号 155"/>
              <p:cNvSpPr/>
              <p:nvPr/>
            </p:nvSpPr>
            <p:spPr>
              <a:xfrm>
                <a:off x="2858969" y="939759"/>
                <a:ext cx="437733" cy="358001"/>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乗算記号 156"/>
              <p:cNvSpPr/>
              <p:nvPr/>
            </p:nvSpPr>
            <p:spPr>
              <a:xfrm>
                <a:off x="1691680" y="1512562"/>
                <a:ext cx="437733" cy="358001"/>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乗算記号 157"/>
              <p:cNvSpPr/>
              <p:nvPr/>
            </p:nvSpPr>
            <p:spPr>
              <a:xfrm>
                <a:off x="1691680" y="2013764"/>
                <a:ext cx="437733" cy="358001"/>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乗算記号 158"/>
              <p:cNvSpPr/>
              <p:nvPr/>
            </p:nvSpPr>
            <p:spPr>
              <a:xfrm>
                <a:off x="1910547" y="1798963"/>
                <a:ext cx="437733" cy="358001"/>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乗算記号 159"/>
              <p:cNvSpPr/>
              <p:nvPr/>
            </p:nvSpPr>
            <p:spPr>
              <a:xfrm>
                <a:off x="2202369" y="2228564"/>
                <a:ext cx="437733" cy="358001"/>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乗算記号 160"/>
              <p:cNvSpPr/>
              <p:nvPr/>
            </p:nvSpPr>
            <p:spPr>
              <a:xfrm>
                <a:off x="1764636" y="5020976"/>
                <a:ext cx="437733" cy="358001"/>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乗算記号 161"/>
              <p:cNvSpPr/>
              <p:nvPr/>
            </p:nvSpPr>
            <p:spPr>
              <a:xfrm>
                <a:off x="1983502" y="5307377"/>
                <a:ext cx="437733" cy="358001"/>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乗算記号 162"/>
              <p:cNvSpPr/>
              <p:nvPr/>
            </p:nvSpPr>
            <p:spPr>
              <a:xfrm>
                <a:off x="2494191" y="4877775"/>
                <a:ext cx="437733" cy="358001"/>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乗算記号 163"/>
              <p:cNvSpPr/>
              <p:nvPr/>
            </p:nvSpPr>
            <p:spPr>
              <a:xfrm>
                <a:off x="1764636" y="6094980"/>
                <a:ext cx="437733" cy="358001"/>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乗算記号 164"/>
              <p:cNvSpPr/>
              <p:nvPr/>
            </p:nvSpPr>
            <p:spPr>
              <a:xfrm>
                <a:off x="3296702" y="5665379"/>
                <a:ext cx="437733" cy="358001"/>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乗算記号 165"/>
              <p:cNvSpPr/>
              <p:nvPr/>
            </p:nvSpPr>
            <p:spPr>
              <a:xfrm>
                <a:off x="3223747" y="5450578"/>
                <a:ext cx="437733" cy="358001"/>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乗算記号 166"/>
              <p:cNvSpPr/>
              <p:nvPr/>
            </p:nvSpPr>
            <p:spPr>
              <a:xfrm>
                <a:off x="3807391" y="4662974"/>
                <a:ext cx="437733" cy="358001"/>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乗算記号 167"/>
              <p:cNvSpPr/>
              <p:nvPr/>
            </p:nvSpPr>
            <p:spPr>
              <a:xfrm>
                <a:off x="3880347" y="1584162"/>
                <a:ext cx="437733" cy="358001"/>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乗算記号 168"/>
              <p:cNvSpPr/>
              <p:nvPr/>
            </p:nvSpPr>
            <p:spPr>
              <a:xfrm>
                <a:off x="3880347" y="2156964"/>
                <a:ext cx="437733" cy="358001"/>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乗算記号 169"/>
              <p:cNvSpPr/>
              <p:nvPr/>
            </p:nvSpPr>
            <p:spPr>
              <a:xfrm>
                <a:off x="3661480" y="2156964"/>
                <a:ext cx="437733" cy="358001"/>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乗算記号 170"/>
              <p:cNvSpPr/>
              <p:nvPr/>
            </p:nvSpPr>
            <p:spPr>
              <a:xfrm>
                <a:off x="5047636" y="1942163"/>
                <a:ext cx="437733" cy="358001"/>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乗算記号 171"/>
              <p:cNvSpPr/>
              <p:nvPr/>
            </p:nvSpPr>
            <p:spPr>
              <a:xfrm>
                <a:off x="4974680" y="2729767"/>
                <a:ext cx="437733" cy="358001"/>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乗算記号 172"/>
              <p:cNvSpPr/>
              <p:nvPr/>
            </p:nvSpPr>
            <p:spPr>
              <a:xfrm>
                <a:off x="5266503" y="2658166"/>
                <a:ext cx="437733" cy="358001"/>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乗算記号 173"/>
              <p:cNvSpPr/>
              <p:nvPr/>
            </p:nvSpPr>
            <p:spPr>
              <a:xfrm>
                <a:off x="5558325" y="2801367"/>
                <a:ext cx="437733" cy="358001"/>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乗算記号 174"/>
              <p:cNvSpPr/>
              <p:nvPr/>
            </p:nvSpPr>
            <p:spPr>
              <a:xfrm>
                <a:off x="4391036" y="3016168"/>
                <a:ext cx="437733" cy="358001"/>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乗算記号 175"/>
              <p:cNvSpPr/>
              <p:nvPr/>
            </p:nvSpPr>
            <p:spPr>
              <a:xfrm>
                <a:off x="4463992" y="2801367"/>
                <a:ext cx="437733" cy="358001"/>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乗算記号 176"/>
              <p:cNvSpPr/>
              <p:nvPr/>
            </p:nvSpPr>
            <p:spPr>
              <a:xfrm>
                <a:off x="1691680" y="1011359"/>
                <a:ext cx="437733" cy="35800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乗算記号 177"/>
              <p:cNvSpPr/>
              <p:nvPr/>
            </p:nvSpPr>
            <p:spPr>
              <a:xfrm>
                <a:off x="2567147" y="1942163"/>
                <a:ext cx="437733" cy="35800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乗算記号 178"/>
              <p:cNvSpPr/>
              <p:nvPr/>
            </p:nvSpPr>
            <p:spPr>
              <a:xfrm>
                <a:off x="3150791" y="2013764"/>
                <a:ext cx="437733" cy="35800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乗算記号 179"/>
              <p:cNvSpPr/>
              <p:nvPr/>
            </p:nvSpPr>
            <p:spPr>
              <a:xfrm>
                <a:off x="2348280" y="3588970"/>
                <a:ext cx="437733" cy="35800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乗算記号 180"/>
              <p:cNvSpPr/>
              <p:nvPr/>
            </p:nvSpPr>
            <p:spPr>
              <a:xfrm>
                <a:off x="3296702" y="5808579"/>
                <a:ext cx="437733" cy="35800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乗算記号 181"/>
              <p:cNvSpPr/>
              <p:nvPr/>
            </p:nvSpPr>
            <p:spPr>
              <a:xfrm>
                <a:off x="3807391" y="4376573"/>
                <a:ext cx="437733" cy="35800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乗算記号 182"/>
              <p:cNvSpPr/>
              <p:nvPr/>
            </p:nvSpPr>
            <p:spPr>
              <a:xfrm>
                <a:off x="5558325" y="4734575"/>
                <a:ext cx="437733" cy="35800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3" name="乗算記号 142"/>
            <p:cNvSpPr/>
            <p:nvPr/>
          </p:nvSpPr>
          <p:spPr>
            <a:xfrm>
              <a:off x="4124890" y="3692886"/>
              <a:ext cx="437733" cy="35800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乗算記号 143"/>
            <p:cNvSpPr/>
            <p:nvPr/>
          </p:nvSpPr>
          <p:spPr>
            <a:xfrm>
              <a:off x="3923928" y="1126783"/>
              <a:ext cx="437733" cy="358001"/>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乗算記号 144"/>
            <p:cNvSpPr/>
            <p:nvPr/>
          </p:nvSpPr>
          <p:spPr>
            <a:xfrm>
              <a:off x="3419872" y="2810159"/>
              <a:ext cx="437733" cy="358001"/>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乗算記号 145"/>
            <p:cNvSpPr/>
            <p:nvPr/>
          </p:nvSpPr>
          <p:spPr>
            <a:xfrm>
              <a:off x="3558203" y="2996952"/>
              <a:ext cx="437733" cy="358001"/>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乗算記号 146"/>
            <p:cNvSpPr/>
            <p:nvPr/>
          </p:nvSpPr>
          <p:spPr>
            <a:xfrm>
              <a:off x="3486195" y="3575055"/>
              <a:ext cx="437733" cy="35800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乗算記号 147"/>
            <p:cNvSpPr/>
            <p:nvPr/>
          </p:nvSpPr>
          <p:spPr>
            <a:xfrm>
              <a:off x="3500905" y="2357264"/>
              <a:ext cx="437733" cy="35800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乗算記号 148"/>
            <p:cNvSpPr/>
            <p:nvPr/>
          </p:nvSpPr>
          <p:spPr>
            <a:xfrm>
              <a:off x="2766115" y="3212976"/>
              <a:ext cx="437733" cy="358001"/>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乗算記号 149"/>
            <p:cNvSpPr/>
            <p:nvPr/>
          </p:nvSpPr>
          <p:spPr>
            <a:xfrm>
              <a:off x="1115616" y="5375255"/>
              <a:ext cx="437733" cy="358001"/>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乗算記号 150"/>
            <p:cNvSpPr/>
            <p:nvPr/>
          </p:nvSpPr>
          <p:spPr>
            <a:xfrm>
              <a:off x="1109931" y="3359031"/>
              <a:ext cx="437733" cy="358001"/>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乗算記号 151"/>
            <p:cNvSpPr/>
            <p:nvPr/>
          </p:nvSpPr>
          <p:spPr>
            <a:xfrm>
              <a:off x="2123728" y="2348880"/>
              <a:ext cx="437733" cy="358001"/>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乗算記号 152"/>
            <p:cNvSpPr/>
            <p:nvPr/>
          </p:nvSpPr>
          <p:spPr>
            <a:xfrm>
              <a:off x="2838123" y="2710959"/>
              <a:ext cx="437733" cy="35800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フリーフォーム 16"/>
          <p:cNvSpPr/>
          <p:nvPr/>
        </p:nvSpPr>
        <p:spPr>
          <a:xfrm>
            <a:off x="908531" y="1208668"/>
            <a:ext cx="2699357" cy="2953512"/>
          </a:xfrm>
          <a:custGeom>
            <a:avLst/>
            <a:gdLst>
              <a:gd name="connsiteX0" fmla="*/ 2160880 w 2160880"/>
              <a:gd name="connsiteY0" fmla="*/ 3390637 h 3512622"/>
              <a:gd name="connsiteX1" fmla="*/ 1828371 w 2160880"/>
              <a:gd name="connsiteY1" fmla="*/ 3497515 h 3512622"/>
              <a:gd name="connsiteX2" fmla="*/ 1483987 w 2160880"/>
              <a:gd name="connsiteY2" fmla="*/ 3509390 h 3512622"/>
              <a:gd name="connsiteX3" fmla="*/ 1293982 w 2160880"/>
              <a:gd name="connsiteY3" fmla="*/ 3473764 h 3512622"/>
              <a:gd name="connsiteX4" fmla="*/ 1068350 w 2160880"/>
              <a:gd name="connsiteY4" fmla="*/ 3283759 h 3512622"/>
              <a:gd name="connsiteX5" fmla="*/ 890221 w 2160880"/>
              <a:gd name="connsiteY5" fmla="*/ 3058128 h 3512622"/>
              <a:gd name="connsiteX6" fmla="*/ 747717 w 2160880"/>
              <a:gd name="connsiteY6" fmla="*/ 2773120 h 3512622"/>
              <a:gd name="connsiteX7" fmla="*/ 533961 w 2160880"/>
              <a:gd name="connsiteY7" fmla="*/ 2262481 h 3512622"/>
              <a:gd name="connsiteX8" fmla="*/ 403332 w 2160880"/>
              <a:gd name="connsiteY8" fmla="*/ 2001224 h 3512622"/>
              <a:gd name="connsiteX9" fmla="*/ 355831 w 2160880"/>
              <a:gd name="connsiteY9" fmla="*/ 1739967 h 3512622"/>
              <a:gd name="connsiteX10" fmla="*/ 284579 w 2160880"/>
              <a:gd name="connsiteY10" fmla="*/ 1454959 h 3512622"/>
              <a:gd name="connsiteX11" fmla="*/ 260828 w 2160880"/>
              <a:gd name="connsiteY11" fmla="*/ 1193702 h 3512622"/>
              <a:gd name="connsiteX12" fmla="*/ 189576 w 2160880"/>
              <a:gd name="connsiteY12" fmla="*/ 801816 h 3512622"/>
              <a:gd name="connsiteX13" fmla="*/ 165826 w 2160880"/>
              <a:gd name="connsiteY13" fmla="*/ 647437 h 3512622"/>
              <a:gd name="connsiteX14" fmla="*/ 11447 w 2160880"/>
              <a:gd name="connsiteY14" fmla="*/ 41795 h 3512622"/>
              <a:gd name="connsiteX15" fmla="*/ 23322 w 2160880"/>
              <a:gd name="connsiteY15" fmla="*/ 101172 h 351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60880" h="3512622">
                <a:moveTo>
                  <a:pt x="2160880" y="3390637"/>
                </a:moveTo>
                <a:cubicBezTo>
                  <a:pt x="2051033" y="3434180"/>
                  <a:pt x="1941186" y="3477723"/>
                  <a:pt x="1828371" y="3497515"/>
                </a:cubicBezTo>
                <a:cubicBezTo>
                  <a:pt x="1715556" y="3517307"/>
                  <a:pt x="1573052" y="3513349"/>
                  <a:pt x="1483987" y="3509390"/>
                </a:cubicBezTo>
                <a:cubicBezTo>
                  <a:pt x="1394922" y="3505432"/>
                  <a:pt x="1363255" y="3511369"/>
                  <a:pt x="1293982" y="3473764"/>
                </a:cubicBezTo>
                <a:cubicBezTo>
                  <a:pt x="1224709" y="3436159"/>
                  <a:pt x="1135643" y="3353032"/>
                  <a:pt x="1068350" y="3283759"/>
                </a:cubicBezTo>
                <a:cubicBezTo>
                  <a:pt x="1001057" y="3214486"/>
                  <a:pt x="943660" y="3143234"/>
                  <a:pt x="890221" y="3058128"/>
                </a:cubicBezTo>
                <a:cubicBezTo>
                  <a:pt x="836782" y="2973022"/>
                  <a:pt x="807094" y="2905728"/>
                  <a:pt x="747717" y="2773120"/>
                </a:cubicBezTo>
                <a:cubicBezTo>
                  <a:pt x="688340" y="2640512"/>
                  <a:pt x="591358" y="2391130"/>
                  <a:pt x="533961" y="2262481"/>
                </a:cubicBezTo>
                <a:cubicBezTo>
                  <a:pt x="476563" y="2133832"/>
                  <a:pt x="433020" y="2088310"/>
                  <a:pt x="403332" y="2001224"/>
                </a:cubicBezTo>
                <a:cubicBezTo>
                  <a:pt x="373644" y="1914138"/>
                  <a:pt x="375623" y="1831011"/>
                  <a:pt x="355831" y="1739967"/>
                </a:cubicBezTo>
                <a:cubicBezTo>
                  <a:pt x="336039" y="1648923"/>
                  <a:pt x="300413" y="1546003"/>
                  <a:pt x="284579" y="1454959"/>
                </a:cubicBezTo>
                <a:cubicBezTo>
                  <a:pt x="268745" y="1363915"/>
                  <a:pt x="276662" y="1302559"/>
                  <a:pt x="260828" y="1193702"/>
                </a:cubicBezTo>
                <a:cubicBezTo>
                  <a:pt x="244994" y="1084845"/>
                  <a:pt x="205410" y="892860"/>
                  <a:pt x="189576" y="801816"/>
                </a:cubicBezTo>
                <a:cubicBezTo>
                  <a:pt x="173742" y="710772"/>
                  <a:pt x="195514" y="774107"/>
                  <a:pt x="165826" y="647437"/>
                </a:cubicBezTo>
                <a:cubicBezTo>
                  <a:pt x="136138" y="520767"/>
                  <a:pt x="35198" y="132839"/>
                  <a:pt x="11447" y="41795"/>
                </a:cubicBezTo>
                <a:cubicBezTo>
                  <a:pt x="-12304" y="-49249"/>
                  <a:pt x="5509" y="25961"/>
                  <a:pt x="23322" y="101172"/>
                </a:cubicBezTo>
              </a:path>
            </a:pathLst>
          </a:custGeom>
          <a:ln w="762000">
            <a:solidFill>
              <a:srgbClr val="0070C0">
                <a:alpha val="3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フリーフォーム 18"/>
          <p:cNvSpPr/>
          <p:nvPr/>
        </p:nvSpPr>
        <p:spPr>
          <a:xfrm>
            <a:off x="324346" y="4221088"/>
            <a:ext cx="2916329" cy="1462599"/>
          </a:xfrm>
          <a:custGeom>
            <a:avLst/>
            <a:gdLst>
              <a:gd name="connsiteX0" fmla="*/ 2838203 w 2838203"/>
              <a:gd name="connsiteY0" fmla="*/ 0 h 1543792"/>
              <a:gd name="connsiteX1" fmla="*/ 2660073 w 2838203"/>
              <a:gd name="connsiteY1" fmla="*/ 261257 h 1543792"/>
              <a:gd name="connsiteX2" fmla="*/ 2398816 w 2838203"/>
              <a:gd name="connsiteY2" fmla="*/ 463137 h 1543792"/>
              <a:gd name="connsiteX3" fmla="*/ 2173184 w 2838203"/>
              <a:gd name="connsiteY3" fmla="*/ 665018 h 1543792"/>
              <a:gd name="connsiteX4" fmla="*/ 1864426 w 2838203"/>
              <a:gd name="connsiteY4" fmla="*/ 902525 h 1543792"/>
              <a:gd name="connsiteX5" fmla="*/ 1638795 w 2838203"/>
              <a:gd name="connsiteY5" fmla="*/ 1068779 h 1543792"/>
              <a:gd name="connsiteX6" fmla="*/ 1365662 w 2838203"/>
              <a:gd name="connsiteY6" fmla="*/ 1163782 h 1543792"/>
              <a:gd name="connsiteX7" fmla="*/ 1080655 w 2838203"/>
              <a:gd name="connsiteY7" fmla="*/ 1306286 h 1543792"/>
              <a:gd name="connsiteX8" fmla="*/ 760021 w 2838203"/>
              <a:gd name="connsiteY8" fmla="*/ 1401288 h 1543792"/>
              <a:gd name="connsiteX9" fmla="*/ 451262 w 2838203"/>
              <a:gd name="connsiteY9" fmla="*/ 1496291 h 1543792"/>
              <a:gd name="connsiteX10" fmla="*/ 213756 w 2838203"/>
              <a:gd name="connsiteY10" fmla="*/ 1520041 h 1543792"/>
              <a:gd name="connsiteX11" fmla="*/ 83127 w 2838203"/>
              <a:gd name="connsiteY11" fmla="*/ 1531917 h 1543792"/>
              <a:gd name="connsiteX12" fmla="*/ 0 w 2838203"/>
              <a:gd name="connsiteY12" fmla="*/ 1543792 h 15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8203" h="1543792">
                <a:moveTo>
                  <a:pt x="2838203" y="0"/>
                </a:moveTo>
                <a:cubicBezTo>
                  <a:pt x="2785753" y="92034"/>
                  <a:pt x="2733304" y="184068"/>
                  <a:pt x="2660073" y="261257"/>
                </a:cubicBezTo>
                <a:cubicBezTo>
                  <a:pt x="2586842" y="338447"/>
                  <a:pt x="2479964" y="395843"/>
                  <a:pt x="2398816" y="463137"/>
                </a:cubicBezTo>
                <a:cubicBezTo>
                  <a:pt x="2317668" y="530431"/>
                  <a:pt x="2262249" y="591787"/>
                  <a:pt x="2173184" y="665018"/>
                </a:cubicBezTo>
                <a:cubicBezTo>
                  <a:pt x="2084119" y="738249"/>
                  <a:pt x="1953491" y="835232"/>
                  <a:pt x="1864426" y="902525"/>
                </a:cubicBezTo>
                <a:cubicBezTo>
                  <a:pt x="1775361" y="969819"/>
                  <a:pt x="1721922" y="1025236"/>
                  <a:pt x="1638795" y="1068779"/>
                </a:cubicBezTo>
                <a:cubicBezTo>
                  <a:pt x="1555668" y="1112322"/>
                  <a:pt x="1458685" y="1124198"/>
                  <a:pt x="1365662" y="1163782"/>
                </a:cubicBezTo>
                <a:cubicBezTo>
                  <a:pt x="1272639" y="1203366"/>
                  <a:pt x="1181595" y="1266702"/>
                  <a:pt x="1080655" y="1306286"/>
                </a:cubicBezTo>
                <a:cubicBezTo>
                  <a:pt x="979715" y="1345870"/>
                  <a:pt x="760021" y="1401288"/>
                  <a:pt x="760021" y="1401288"/>
                </a:cubicBezTo>
                <a:cubicBezTo>
                  <a:pt x="655122" y="1432956"/>
                  <a:pt x="542306" y="1476499"/>
                  <a:pt x="451262" y="1496291"/>
                </a:cubicBezTo>
                <a:cubicBezTo>
                  <a:pt x="360218" y="1516083"/>
                  <a:pt x="213756" y="1520041"/>
                  <a:pt x="213756" y="1520041"/>
                </a:cubicBezTo>
                <a:lnTo>
                  <a:pt x="83127" y="1531917"/>
                </a:lnTo>
                <a:cubicBezTo>
                  <a:pt x="47501" y="1535875"/>
                  <a:pt x="23750" y="1539833"/>
                  <a:pt x="0" y="1543792"/>
                </a:cubicBezTo>
              </a:path>
            </a:pathLst>
          </a:custGeom>
          <a:ln w="889000">
            <a:solidFill>
              <a:schemeClr val="accent1">
                <a:shade val="95000"/>
                <a:satMod val="105000"/>
                <a:alpha val="41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フリーフォーム 19"/>
          <p:cNvSpPr/>
          <p:nvPr/>
        </p:nvSpPr>
        <p:spPr>
          <a:xfrm>
            <a:off x="3059297" y="3052783"/>
            <a:ext cx="2663761" cy="1384329"/>
          </a:xfrm>
          <a:custGeom>
            <a:avLst/>
            <a:gdLst>
              <a:gd name="connsiteX0" fmla="*/ 0 w 2327564"/>
              <a:gd name="connsiteY0" fmla="*/ 902525 h 902525"/>
              <a:gd name="connsiteX1" fmla="*/ 451263 w 2327564"/>
              <a:gd name="connsiteY1" fmla="*/ 546265 h 902525"/>
              <a:gd name="connsiteX2" fmla="*/ 902525 w 2327564"/>
              <a:gd name="connsiteY2" fmla="*/ 332509 h 902525"/>
              <a:gd name="connsiteX3" fmla="*/ 1258785 w 2327564"/>
              <a:gd name="connsiteY3" fmla="*/ 213756 h 902525"/>
              <a:gd name="connsiteX4" fmla="*/ 1769424 w 2327564"/>
              <a:gd name="connsiteY4" fmla="*/ 59377 h 902525"/>
              <a:gd name="connsiteX5" fmla="*/ 2018805 w 2327564"/>
              <a:gd name="connsiteY5" fmla="*/ 47501 h 902525"/>
              <a:gd name="connsiteX6" fmla="*/ 2327564 w 2327564"/>
              <a:gd name="connsiteY6" fmla="*/ 0 h 90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7564" h="902525">
                <a:moveTo>
                  <a:pt x="0" y="902525"/>
                </a:moveTo>
                <a:cubicBezTo>
                  <a:pt x="150421" y="771896"/>
                  <a:pt x="300842" y="641268"/>
                  <a:pt x="451263" y="546265"/>
                </a:cubicBezTo>
                <a:cubicBezTo>
                  <a:pt x="601684" y="451262"/>
                  <a:pt x="767938" y="387927"/>
                  <a:pt x="902525" y="332509"/>
                </a:cubicBezTo>
                <a:cubicBezTo>
                  <a:pt x="1037112" y="277091"/>
                  <a:pt x="1114302" y="259278"/>
                  <a:pt x="1258785" y="213756"/>
                </a:cubicBezTo>
                <a:cubicBezTo>
                  <a:pt x="1403268" y="168234"/>
                  <a:pt x="1642754" y="87086"/>
                  <a:pt x="1769424" y="59377"/>
                </a:cubicBezTo>
                <a:cubicBezTo>
                  <a:pt x="1896094" y="31668"/>
                  <a:pt x="1925782" y="57397"/>
                  <a:pt x="2018805" y="47501"/>
                </a:cubicBezTo>
                <a:cubicBezTo>
                  <a:pt x="2111828" y="37605"/>
                  <a:pt x="2219696" y="18802"/>
                  <a:pt x="2327564" y="0"/>
                </a:cubicBezTo>
              </a:path>
            </a:pathLst>
          </a:custGeom>
          <a:ln w="762000">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テキスト ボックス 25"/>
          <p:cNvSpPr txBox="1"/>
          <p:nvPr/>
        </p:nvSpPr>
        <p:spPr>
          <a:xfrm>
            <a:off x="755041" y="1484784"/>
            <a:ext cx="1241237" cy="461665"/>
          </a:xfrm>
          <a:prstGeom prst="rect">
            <a:avLst/>
          </a:prstGeom>
          <a:noFill/>
        </p:spPr>
        <p:txBody>
          <a:bodyPr wrap="none" rtlCol="0">
            <a:spAutoFit/>
          </a:bodyPr>
          <a:lstStyle/>
          <a:p>
            <a:r>
              <a:rPr kumimoji="1" lang="en-US" altLang="ja-JP" sz="2400" b="1" dirty="0" smtClean="0">
                <a:solidFill>
                  <a:srgbClr val="C00000"/>
                </a:solidFill>
              </a:rPr>
              <a:t>IRS 10W</a:t>
            </a:r>
            <a:endParaRPr kumimoji="1" lang="ja-JP" altLang="en-US" sz="2400" b="1" dirty="0">
              <a:solidFill>
                <a:srgbClr val="C00000"/>
              </a:solidFill>
            </a:endParaRPr>
          </a:p>
        </p:txBody>
      </p:sp>
      <p:sp>
        <p:nvSpPr>
          <p:cNvPr id="27" name="テキスト ボックス 26"/>
          <p:cNvSpPr txBox="1"/>
          <p:nvPr/>
        </p:nvSpPr>
        <p:spPr>
          <a:xfrm>
            <a:off x="1189153" y="2924944"/>
            <a:ext cx="1085746" cy="461665"/>
          </a:xfrm>
          <a:prstGeom prst="rect">
            <a:avLst/>
          </a:prstGeom>
          <a:noFill/>
        </p:spPr>
        <p:txBody>
          <a:bodyPr wrap="none" rtlCol="0">
            <a:spAutoFit/>
          </a:bodyPr>
          <a:lstStyle/>
          <a:p>
            <a:r>
              <a:rPr kumimoji="1" lang="en-US" altLang="ja-JP" sz="2400" b="1" dirty="0" smtClean="0">
                <a:solidFill>
                  <a:srgbClr val="C00000"/>
                </a:solidFill>
              </a:rPr>
              <a:t>IRS 1W</a:t>
            </a:r>
            <a:endParaRPr kumimoji="1" lang="ja-JP" altLang="en-US" sz="2400" b="1" dirty="0">
              <a:solidFill>
                <a:srgbClr val="C00000"/>
              </a:solidFill>
            </a:endParaRPr>
          </a:p>
        </p:txBody>
      </p:sp>
      <p:sp>
        <p:nvSpPr>
          <p:cNvPr id="29" name="円/楕円 28"/>
          <p:cNvSpPr/>
          <p:nvPr/>
        </p:nvSpPr>
        <p:spPr>
          <a:xfrm>
            <a:off x="2627249" y="3789040"/>
            <a:ext cx="2160240" cy="1459324"/>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051185" y="4005064"/>
            <a:ext cx="962315" cy="461665"/>
          </a:xfrm>
          <a:prstGeom prst="rect">
            <a:avLst/>
          </a:prstGeom>
          <a:noFill/>
        </p:spPr>
        <p:txBody>
          <a:bodyPr wrap="none" rtlCol="0">
            <a:spAutoFit/>
          </a:bodyPr>
          <a:lstStyle/>
          <a:p>
            <a:r>
              <a:rPr kumimoji="1" lang="en-US" altLang="ja-JP" sz="2400" b="1" dirty="0" smtClean="0">
                <a:solidFill>
                  <a:srgbClr val="C00000"/>
                </a:solidFill>
              </a:rPr>
              <a:t>IRS 21</a:t>
            </a:r>
            <a:endParaRPr kumimoji="1" lang="ja-JP" altLang="en-US" sz="2400" b="1" dirty="0">
              <a:solidFill>
                <a:srgbClr val="C00000"/>
              </a:solidFill>
            </a:endParaRPr>
          </a:p>
        </p:txBody>
      </p:sp>
      <p:sp>
        <p:nvSpPr>
          <p:cNvPr id="138" name="円/楕円 137"/>
          <p:cNvSpPr/>
          <p:nvPr/>
        </p:nvSpPr>
        <p:spPr>
          <a:xfrm>
            <a:off x="2294687" y="4456235"/>
            <a:ext cx="437733" cy="39380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円/楕円 183"/>
          <p:cNvSpPr/>
          <p:nvPr/>
        </p:nvSpPr>
        <p:spPr>
          <a:xfrm>
            <a:off x="984385" y="1998578"/>
            <a:ext cx="437733" cy="39380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星 4 90"/>
          <p:cNvSpPr/>
          <p:nvPr/>
        </p:nvSpPr>
        <p:spPr>
          <a:xfrm>
            <a:off x="984385" y="1916832"/>
            <a:ext cx="490736" cy="504056"/>
          </a:xfrm>
          <a:prstGeom prst="star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星 4 9"/>
          <p:cNvSpPr/>
          <p:nvPr/>
        </p:nvSpPr>
        <p:spPr>
          <a:xfrm>
            <a:off x="2268186" y="4375553"/>
            <a:ext cx="490736" cy="504056"/>
          </a:xfrm>
          <a:prstGeom prst="star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星 4 89"/>
          <p:cNvSpPr/>
          <p:nvPr/>
        </p:nvSpPr>
        <p:spPr>
          <a:xfrm>
            <a:off x="1344425" y="3284984"/>
            <a:ext cx="490736" cy="504056"/>
          </a:xfrm>
          <a:prstGeom prst="star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円/楕円 184"/>
          <p:cNvSpPr/>
          <p:nvPr/>
        </p:nvSpPr>
        <p:spPr>
          <a:xfrm>
            <a:off x="701020" y="2291622"/>
            <a:ext cx="437733" cy="39380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円/楕円 185"/>
          <p:cNvSpPr/>
          <p:nvPr/>
        </p:nvSpPr>
        <p:spPr>
          <a:xfrm>
            <a:off x="3537624" y="1978370"/>
            <a:ext cx="437733" cy="39380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円/楕円 186"/>
          <p:cNvSpPr/>
          <p:nvPr/>
        </p:nvSpPr>
        <p:spPr>
          <a:xfrm>
            <a:off x="4046157" y="4788682"/>
            <a:ext cx="437733" cy="39380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円/楕円 187"/>
          <p:cNvSpPr/>
          <p:nvPr/>
        </p:nvSpPr>
        <p:spPr>
          <a:xfrm>
            <a:off x="2693221" y="3373436"/>
            <a:ext cx="437733" cy="39380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円/楕円 188"/>
          <p:cNvSpPr/>
          <p:nvPr/>
        </p:nvSpPr>
        <p:spPr>
          <a:xfrm>
            <a:off x="3484168" y="3123067"/>
            <a:ext cx="437733" cy="39380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円/楕円 189"/>
          <p:cNvSpPr/>
          <p:nvPr/>
        </p:nvSpPr>
        <p:spPr>
          <a:xfrm>
            <a:off x="2758922" y="2837074"/>
            <a:ext cx="437733" cy="39380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円/楕円 190"/>
          <p:cNvSpPr/>
          <p:nvPr/>
        </p:nvSpPr>
        <p:spPr>
          <a:xfrm>
            <a:off x="3341644" y="2924944"/>
            <a:ext cx="437733" cy="39380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円/楕円 191"/>
          <p:cNvSpPr/>
          <p:nvPr/>
        </p:nvSpPr>
        <p:spPr>
          <a:xfrm>
            <a:off x="2051185" y="2492896"/>
            <a:ext cx="437733" cy="39380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円/楕円 192"/>
          <p:cNvSpPr/>
          <p:nvPr/>
        </p:nvSpPr>
        <p:spPr>
          <a:xfrm>
            <a:off x="3413652" y="3683270"/>
            <a:ext cx="437733" cy="39380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円/楕円 193"/>
          <p:cNvSpPr/>
          <p:nvPr/>
        </p:nvSpPr>
        <p:spPr>
          <a:xfrm>
            <a:off x="322993" y="1196752"/>
            <a:ext cx="437733" cy="39380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円/楕円 194"/>
          <p:cNvSpPr/>
          <p:nvPr/>
        </p:nvSpPr>
        <p:spPr>
          <a:xfrm>
            <a:off x="821364" y="3645024"/>
            <a:ext cx="437733" cy="39380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円/楕円 195"/>
          <p:cNvSpPr/>
          <p:nvPr/>
        </p:nvSpPr>
        <p:spPr>
          <a:xfrm>
            <a:off x="1037388" y="3467246"/>
            <a:ext cx="437733" cy="39380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円/楕円 196"/>
          <p:cNvSpPr/>
          <p:nvPr/>
        </p:nvSpPr>
        <p:spPr>
          <a:xfrm>
            <a:off x="2987289" y="2852936"/>
            <a:ext cx="437733" cy="39380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円/楕円 197"/>
          <p:cNvSpPr/>
          <p:nvPr/>
        </p:nvSpPr>
        <p:spPr>
          <a:xfrm>
            <a:off x="3845700" y="1268760"/>
            <a:ext cx="437733" cy="39380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円/楕円 198"/>
          <p:cNvSpPr/>
          <p:nvPr/>
        </p:nvSpPr>
        <p:spPr>
          <a:xfrm>
            <a:off x="2267209" y="4725144"/>
            <a:ext cx="437733" cy="39380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円/楕円 199"/>
          <p:cNvSpPr/>
          <p:nvPr/>
        </p:nvSpPr>
        <p:spPr>
          <a:xfrm>
            <a:off x="4061724" y="3827286"/>
            <a:ext cx="437733" cy="39380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円/楕円 200"/>
          <p:cNvSpPr/>
          <p:nvPr/>
        </p:nvSpPr>
        <p:spPr>
          <a:xfrm>
            <a:off x="1638623" y="2067871"/>
            <a:ext cx="437733" cy="39380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テキスト ボックス 201"/>
          <p:cNvSpPr txBox="1"/>
          <p:nvPr/>
        </p:nvSpPr>
        <p:spPr>
          <a:xfrm rot="16200000">
            <a:off x="-230476" y="3503903"/>
            <a:ext cx="767133" cy="523220"/>
          </a:xfrm>
          <a:prstGeom prst="rect">
            <a:avLst/>
          </a:prstGeom>
          <a:noFill/>
        </p:spPr>
        <p:txBody>
          <a:bodyPr wrap="none" rtlCol="0">
            <a:spAutoFit/>
          </a:bodyPr>
          <a:lstStyle/>
          <a:p>
            <a:r>
              <a:rPr lang="en-US" altLang="ja-JP" sz="2800" dirty="0" smtClean="0"/>
              <a:t>DEC</a:t>
            </a:r>
            <a:endParaRPr kumimoji="1" lang="ja-JP" altLang="en-US" sz="2800" dirty="0"/>
          </a:p>
        </p:txBody>
      </p:sp>
      <p:sp>
        <p:nvSpPr>
          <p:cNvPr id="203" name="テキスト ボックス 202"/>
          <p:cNvSpPr txBox="1"/>
          <p:nvPr/>
        </p:nvSpPr>
        <p:spPr>
          <a:xfrm>
            <a:off x="2627784" y="6381328"/>
            <a:ext cx="588623" cy="523220"/>
          </a:xfrm>
          <a:prstGeom prst="rect">
            <a:avLst/>
          </a:prstGeom>
          <a:noFill/>
        </p:spPr>
        <p:txBody>
          <a:bodyPr wrap="none" rtlCol="0">
            <a:spAutoFit/>
          </a:bodyPr>
          <a:lstStyle/>
          <a:p>
            <a:r>
              <a:rPr lang="en-US" altLang="ja-JP" sz="2800" dirty="0" smtClean="0"/>
              <a:t>RA</a:t>
            </a:r>
            <a:endParaRPr kumimoji="1" lang="ja-JP" altLang="en-US" sz="2800" dirty="0"/>
          </a:p>
        </p:txBody>
      </p:sp>
    </p:spTree>
    <p:extLst>
      <p:ext uri="{BB962C8B-B14F-4D97-AF65-F5344CB8AC3E}">
        <p14:creationId xmlns:p14="http://schemas.microsoft.com/office/powerpoint/2010/main" val="211770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6" grpId="0"/>
      <p:bldP spid="27" grpId="0"/>
      <p:bldP spid="29" grpId="0" animBg="1"/>
      <p:bldP spid="23" grpId="0"/>
      <p:bldP spid="91" grpId="0" animBg="1"/>
      <p:bldP spid="10" grpId="0" animBg="1"/>
      <p:bldP spid="9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0"/>
            <a:ext cx="8229600" cy="1143000"/>
          </a:xfrm>
        </p:spPr>
        <p:txBody>
          <a:bodyPr>
            <a:normAutofit/>
          </a:bodyPr>
          <a:lstStyle/>
          <a:p>
            <a:r>
              <a:rPr lang="ja-JP" altLang="en-US" dirty="0" smtClean="0"/>
              <a:t>シミュレーション Ｉ</a:t>
            </a:r>
            <a:endParaRPr kumimoji="1" lang="ja-JP" altLang="en-US" dirty="0"/>
          </a:p>
        </p:txBody>
      </p:sp>
      <p:pic>
        <p:nvPicPr>
          <p:cNvPr id="1026" name="Picture 2"/>
          <p:cNvPicPr>
            <a:picLocks noChangeAspect="1" noChangeArrowheads="1"/>
          </p:cNvPicPr>
          <p:nvPr/>
        </p:nvPicPr>
        <p:blipFill>
          <a:blip r:embed="rId3"/>
          <a:srcRect/>
          <a:stretch>
            <a:fillRect/>
          </a:stretch>
        </p:blipFill>
        <p:spPr bwMode="auto">
          <a:xfrm>
            <a:off x="0" y="921210"/>
            <a:ext cx="5598197" cy="5793938"/>
          </a:xfrm>
          <a:prstGeom prst="rect">
            <a:avLst/>
          </a:prstGeom>
          <a:noFill/>
          <a:ln w="9525">
            <a:noFill/>
            <a:miter lim="800000"/>
            <a:headEnd/>
            <a:tailEnd/>
          </a:ln>
        </p:spPr>
      </p:pic>
      <p:sp>
        <p:nvSpPr>
          <p:cNvPr id="4" name="テキスト ボックス 3"/>
          <p:cNvSpPr txBox="1"/>
          <p:nvPr/>
        </p:nvSpPr>
        <p:spPr>
          <a:xfrm>
            <a:off x="5572132" y="1785926"/>
            <a:ext cx="3643946" cy="3416320"/>
          </a:xfrm>
          <a:prstGeom prst="rect">
            <a:avLst/>
          </a:prstGeom>
          <a:noFill/>
        </p:spPr>
        <p:txBody>
          <a:bodyPr wrap="none" rtlCol="0">
            <a:spAutoFit/>
          </a:bodyPr>
          <a:lstStyle/>
          <a:p>
            <a:r>
              <a:rPr kumimoji="1" lang="ja-JP" altLang="en-US" sz="2400" b="1" dirty="0" smtClean="0"/>
              <a:t>・</a:t>
            </a:r>
            <a:r>
              <a:rPr kumimoji="1" lang="en-US" altLang="ja-JP" sz="2400" b="1" dirty="0" smtClean="0"/>
              <a:t>10</a:t>
            </a:r>
            <a:r>
              <a:rPr kumimoji="1" lang="en-US" altLang="ja-JP" sz="2400" b="1" baseline="30000" dirty="0" smtClean="0"/>
              <a:t>4</a:t>
            </a:r>
            <a:r>
              <a:rPr kumimoji="1" lang="en-US" altLang="ja-JP" sz="2400" b="1" dirty="0" smtClean="0"/>
              <a:t>Msun</a:t>
            </a:r>
            <a:r>
              <a:rPr kumimoji="1" lang="ja-JP" altLang="en-US" sz="2400" b="1" dirty="0" smtClean="0"/>
              <a:t>の分子雲が</a:t>
            </a:r>
            <a:endParaRPr kumimoji="1" lang="en-US" altLang="ja-JP" sz="2400" b="1" dirty="0" smtClean="0"/>
          </a:p>
          <a:p>
            <a:r>
              <a:rPr lang="ja-JP" altLang="en-US" sz="2400" b="1" dirty="0" smtClean="0"/>
              <a:t>　</a:t>
            </a:r>
            <a:r>
              <a:rPr lang="en-US" altLang="ja-JP" sz="2400" b="1" dirty="0" smtClean="0"/>
              <a:t>10</a:t>
            </a:r>
            <a:r>
              <a:rPr lang="en-US" altLang="ja-JP" sz="2400" b="1" baseline="30000" dirty="0" smtClean="0"/>
              <a:t>6</a:t>
            </a:r>
            <a:r>
              <a:rPr lang="en-US" altLang="ja-JP" sz="2400" b="1" dirty="0" smtClean="0"/>
              <a:t>Msun</a:t>
            </a:r>
            <a:r>
              <a:rPr lang="ja-JP" altLang="en-US" sz="2400" b="1" dirty="0" smtClean="0"/>
              <a:t>の</a:t>
            </a:r>
            <a:r>
              <a:rPr lang="en-US" altLang="ja-JP" sz="2400" b="1" dirty="0" smtClean="0"/>
              <a:t>SMBH</a:t>
            </a:r>
            <a:r>
              <a:rPr lang="ja-JP" altLang="en-US" sz="2400" b="1" dirty="0" smtClean="0"/>
              <a:t>に落下</a:t>
            </a:r>
            <a:endParaRPr lang="en-US" altLang="ja-JP" sz="2400" b="1" dirty="0" smtClean="0"/>
          </a:p>
          <a:p>
            <a:r>
              <a:rPr kumimoji="1" lang="ja-JP" altLang="en-US" sz="2400" b="1" dirty="0" smtClean="0"/>
              <a:t>・</a:t>
            </a:r>
            <a:r>
              <a:rPr kumimoji="1" lang="en-US" altLang="ja-JP" sz="2400" b="1" dirty="0" smtClean="0"/>
              <a:t>3pc</a:t>
            </a:r>
            <a:r>
              <a:rPr kumimoji="1" lang="ja-JP" altLang="en-US" sz="2400" b="1" dirty="0" smtClean="0"/>
              <a:t>の位置から落下し、</a:t>
            </a:r>
            <a:endParaRPr kumimoji="1" lang="en-US" altLang="ja-JP" sz="2400" b="1" dirty="0" smtClean="0"/>
          </a:p>
          <a:p>
            <a:r>
              <a:rPr lang="ja-JP" altLang="en-US" sz="2400" b="1" dirty="0" smtClean="0"/>
              <a:t>　</a:t>
            </a:r>
            <a:r>
              <a:rPr lang="en-US" altLang="ja-JP" sz="2400" b="1" dirty="0" smtClean="0"/>
              <a:t>0.051M</a:t>
            </a:r>
            <a:r>
              <a:rPr kumimoji="1" lang="en-US" altLang="ja-JP" sz="2400" b="1" dirty="0" smtClean="0"/>
              <a:t>yr</a:t>
            </a:r>
            <a:r>
              <a:rPr kumimoji="1" lang="ja-JP" altLang="en-US" sz="2400" b="1" dirty="0" smtClean="0"/>
              <a:t>で</a:t>
            </a:r>
            <a:r>
              <a:rPr kumimoji="1" lang="en-US" altLang="ja-JP" sz="2400" b="1" dirty="0" smtClean="0"/>
              <a:t>D</a:t>
            </a:r>
            <a:r>
              <a:rPr kumimoji="1" lang="ja-JP" altLang="en-US" sz="2400" b="1" dirty="0" smtClean="0"/>
              <a:t>図</a:t>
            </a:r>
            <a:endParaRPr kumimoji="1" lang="en-US" altLang="ja-JP" sz="2400" b="1" dirty="0" smtClean="0"/>
          </a:p>
          <a:p>
            <a:r>
              <a:rPr lang="ja-JP" altLang="en-US" sz="2400" b="1" dirty="0" smtClean="0"/>
              <a:t>・離心率は</a:t>
            </a:r>
            <a:r>
              <a:rPr kumimoji="1" lang="en-US" altLang="ja-JP" sz="2400" b="1" dirty="0" smtClean="0"/>
              <a:t>0.6-0.76</a:t>
            </a:r>
          </a:p>
          <a:p>
            <a:r>
              <a:rPr lang="ja-JP" altLang="en-US" sz="2400" b="1" dirty="0" smtClean="0"/>
              <a:t>・短径は</a:t>
            </a:r>
            <a:r>
              <a:rPr lang="en-US" altLang="ja-JP" sz="2400" b="1" dirty="0" smtClean="0"/>
              <a:t>0.11-0.19pc</a:t>
            </a:r>
          </a:p>
          <a:p>
            <a:endParaRPr kumimoji="1" lang="en-US" altLang="ja-JP" sz="2400" b="1" dirty="0" smtClean="0"/>
          </a:p>
          <a:p>
            <a:r>
              <a:rPr lang="ja-JP" altLang="en-US" sz="2400" b="1" dirty="0" smtClean="0"/>
              <a:t>・分子雲の質量が</a:t>
            </a:r>
            <a:r>
              <a:rPr lang="en-US" altLang="ja-JP" sz="2400" b="1" dirty="0" smtClean="0"/>
              <a:t>10</a:t>
            </a:r>
            <a:r>
              <a:rPr lang="en-US" altLang="ja-JP" sz="2400" b="1" baseline="30000" dirty="0" smtClean="0"/>
              <a:t>5</a:t>
            </a:r>
            <a:r>
              <a:rPr lang="en-US" altLang="ja-JP" sz="2400" b="1" dirty="0" smtClean="0"/>
              <a:t>Msun</a:t>
            </a:r>
          </a:p>
          <a:p>
            <a:r>
              <a:rPr lang="ja-JP" altLang="en-US" sz="2400" b="1" dirty="0" smtClean="0"/>
              <a:t>　だと、</a:t>
            </a:r>
            <a:r>
              <a:rPr lang="en-US" altLang="ja-JP" sz="2400" b="1" dirty="0" smtClean="0"/>
              <a:t>e=0-0.53</a:t>
            </a:r>
            <a:r>
              <a:rPr lang="ja-JP" altLang="en-US" sz="2400" b="1" dirty="0" err="1" smtClean="0"/>
              <a:t>、</a:t>
            </a:r>
            <a:r>
              <a:rPr lang="en-US" altLang="ja-JP" sz="2400" b="1" dirty="0" smtClean="0"/>
              <a:t>a=0.13pc</a:t>
            </a:r>
            <a:endParaRPr kumimoji="1" lang="ja-JP" altLang="en-US" sz="2400" b="1" dirty="0"/>
          </a:p>
        </p:txBody>
      </p:sp>
      <p:sp>
        <p:nvSpPr>
          <p:cNvPr id="5" name="テキスト ボックス 4"/>
          <p:cNvSpPr txBox="1"/>
          <p:nvPr/>
        </p:nvSpPr>
        <p:spPr>
          <a:xfrm>
            <a:off x="5684981" y="6100724"/>
            <a:ext cx="2101729" cy="400110"/>
          </a:xfrm>
          <a:prstGeom prst="rect">
            <a:avLst/>
          </a:prstGeom>
          <a:noFill/>
        </p:spPr>
        <p:txBody>
          <a:bodyPr wrap="none" rtlCol="0">
            <a:spAutoFit/>
          </a:bodyPr>
          <a:lstStyle/>
          <a:p>
            <a:r>
              <a:rPr kumimoji="1" lang="en-US" altLang="ja-JP" sz="2000" b="1" dirty="0" err="1" smtClean="0"/>
              <a:t>Bonnel</a:t>
            </a:r>
            <a:r>
              <a:rPr kumimoji="1" lang="en-US" altLang="ja-JP" sz="2000" b="1" dirty="0" smtClean="0"/>
              <a:t> et al. 2008</a:t>
            </a:r>
            <a:endParaRPr kumimoji="1" lang="ja-JP" altLang="en-US" sz="2000" b="1" dirty="0"/>
          </a:p>
        </p:txBody>
      </p:sp>
      <p:cxnSp>
        <p:nvCxnSpPr>
          <p:cNvPr id="8" name="直線矢印コネクタ 7"/>
          <p:cNvCxnSpPr/>
          <p:nvPr/>
        </p:nvCxnSpPr>
        <p:spPr>
          <a:xfrm>
            <a:off x="71438" y="3357562"/>
            <a:ext cx="2714612" cy="1588"/>
          </a:xfrm>
          <a:prstGeom prst="straightConnector1">
            <a:avLst/>
          </a:prstGeom>
          <a:ln w="381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1105227" y="3357562"/>
            <a:ext cx="752129" cy="400110"/>
          </a:xfrm>
          <a:prstGeom prst="rect">
            <a:avLst/>
          </a:prstGeom>
          <a:noFill/>
        </p:spPr>
        <p:txBody>
          <a:bodyPr wrap="none" rtlCol="0">
            <a:spAutoFit/>
          </a:bodyPr>
          <a:lstStyle/>
          <a:p>
            <a:r>
              <a:rPr kumimoji="1" lang="en-US" altLang="ja-JP" sz="2000" b="1" dirty="0" smtClean="0">
                <a:solidFill>
                  <a:schemeClr val="bg1"/>
                </a:solidFill>
              </a:rPr>
              <a:t>1.5pc</a:t>
            </a:r>
            <a:endParaRPr kumimoji="1" lang="ja-JP" altLang="en-US" sz="2000" b="1" dirty="0">
              <a:solidFill>
                <a:schemeClr val="bg1"/>
              </a:solidFill>
            </a:endParaRPr>
          </a:p>
        </p:txBody>
      </p:sp>
    </p:spTree>
    <p:extLst>
      <p:ext uri="{BB962C8B-B14F-4D97-AF65-F5344CB8AC3E}">
        <p14:creationId xmlns:p14="http://schemas.microsoft.com/office/powerpoint/2010/main" val="10158833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0"/>
            <a:ext cx="8229600" cy="1143000"/>
          </a:xfrm>
        </p:spPr>
        <p:txBody>
          <a:bodyPr/>
          <a:lstStyle/>
          <a:p>
            <a:r>
              <a:rPr lang="ja-JP" altLang="en-US" dirty="0" smtClean="0"/>
              <a:t>シミュレーション ＩＩ</a:t>
            </a:r>
            <a:endParaRPr kumimoji="1" lang="ja-JP" altLang="en-US" dirty="0"/>
          </a:p>
        </p:txBody>
      </p:sp>
      <p:pic>
        <p:nvPicPr>
          <p:cNvPr id="2050" name="Picture 2"/>
          <p:cNvPicPr>
            <a:picLocks noChangeAspect="1" noChangeArrowheads="1"/>
          </p:cNvPicPr>
          <p:nvPr/>
        </p:nvPicPr>
        <p:blipFill>
          <a:blip r:embed="rId3"/>
          <a:srcRect/>
          <a:stretch>
            <a:fillRect/>
          </a:stretch>
        </p:blipFill>
        <p:spPr bwMode="auto">
          <a:xfrm>
            <a:off x="357158" y="928670"/>
            <a:ext cx="2331243" cy="1952065"/>
          </a:xfrm>
          <a:prstGeom prst="rect">
            <a:avLst/>
          </a:prstGeom>
          <a:noFill/>
          <a:ln w="9525">
            <a:noFill/>
            <a:miter lim="800000"/>
            <a:headEnd/>
            <a:tailEnd/>
          </a:ln>
        </p:spPr>
      </p:pic>
      <p:pic>
        <p:nvPicPr>
          <p:cNvPr id="2051" name="Picture 3"/>
          <p:cNvPicPr>
            <a:picLocks noChangeAspect="1" noChangeArrowheads="1"/>
          </p:cNvPicPr>
          <p:nvPr/>
        </p:nvPicPr>
        <p:blipFill>
          <a:blip r:embed="rId4"/>
          <a:srcRect/>
          <a:stretch>
            <a:fillRect/>
          </a:stretch>
        </p:blipFill>
        <p:spPr bwMode="auto">
          <a:xfrm>
            <a:off x="2714612" y="928670"/>
            <a:ext cx="2357454" cy="1957401"/>
          </a:xfrm>
          <a:prstGeom prst="rect">
            <a:avLst/>
          </a:prstGeom>
          <a:noFill/>
          <a:ln w="9525">
            <a:noFill/>
            <a:miter lim="800000"/>
            <a:headEnd/>
            <a:tailEnd/>
          </a:ln>
        </p:spPr>
      </p:pic>
      <p:pic>
        <p:nvPicPr>
          <p:cNvPr id="2052" name="Picture 4"/>
          <p:cNvPicPr>
            <a:picLocks noChangeAspect="1" noChangeArrowheads="1"/>
          </p:cNvPicPr>
          <p:nvPr/>
        </p:nvPicPr>
        <p:blipFill>
          <a:blip r:embed="rId5"/>
          <a:srcRect/>
          <a:stretch>
            <a:fillRect/>
          </a:stretch>
        </p:blipFill>
        <p:spPr bwMode="auto">
          <a:xfrm>
            <a:off x="357158" y="2857496"/>
            <a:ext cx="2286016" cy="2019309"/>
          </a:xfrm>
          <a:prstGeom prst="rect">
            <a:avLst/>
          </a:prstGeom>
          <a:noFill/>
          <a:ln w="9525">
            <a:noFill/>
            <a:miter lim="800000"/>
            <a:headEnd/>
            <a:tailEnd/>
          </a:ln>
        </p:spPr>
      </p:pic>
      <p:pic>
        <p:nvPicPr>
          <p:cNvPr id="2053" name="Picture 5"/>
          <p:cNvPicPr>
            <a:picLocks noChangeAspect="1" noChangeArrowheads="1"/>
          </p:cNvPicPr>
          <p:nvPr/>
        </p:nvPicPr>
        <p:blipFill>
          <a:blip r:embed="rId6"/>
          <a:srcRect/>
          <a:stretch>
            <a:fillRect/>
          </a:stretch>
        </p:blipFill>
        <p:spPr bwMode="auto">
          <a:xfrm>
            <a:off x="2714612" y="2928934"/>
            <a:ext cx="2357454" cy="2005022"/>
          </a:xfrm>
          <a:prstGeom prst="rect">
            <a:avLst/>
          </a:prstGeom>
          <a:noFill/>
          <a:ln w="9525">
            <a:noFill/>
            <a:miter lim="800000"/>
            <a:headEnd/>
            <a:tailEnd/>
          </a:ln>
        </p:spPr>
      </p:pic>
      <p:pic>
        <p:nvPicPr>
          <p:cNvPr id="2054" name="Picture 6"/>
          <p:cNvPicPr>
            <a:picLocks noChangeAspect="1" noChangeArrowheads="1"/>
          </p:cNvPicPr>
          <p:nvPr/>
        </p:nvPicPr>
        <p:blipFill>
          <a:blip r:embed="rId7"/>
          <a:srcRect/>
          <a:stretch>
            <a:fillRect/>
          </a:stretch>
        </p:blipFill>
        <p:spPr bwMode="auto">
          <a:xfrm>
            <a:off x="357159" y="4929199"/>
            <a:ext cx="2317338" cy="1928802"/>
          </a:xfrm>
          <a:prstGeom prst="rect">
            <a:avLst/>
          </a:prstGeom>
          <a:noFill/>
          <a:ln w="9525">
            <a:noFill/>
            <a:miter lim="800000"/>
            <a:headEnd/>
            <a:tailEnd/>
          </a:ln>
        </p:spPr>
      </p:pic>
      <p:pic>
        <p:nvPicPr>
          <p:cNvPr id="2055" name="Picture 7"/>
          <p:cNvPicPr>
            <a:picLocks noChangeAspect="1" noChangeArrowheads="1"/>
          </p:cNvPicPr>
          <p:nvPr/>
        </p:nvPicPr>
        <p:blipFill>
          <a:blip r:embed="rId8"/>
          <a:srcRect/>
          <a:stretch>
            <a:fillRect/>
          </a:stretch>
        </p:blipFill>
        <p:spPr bwMode="auto">
          <a:xfrm>
            <a:off x="2714612" y="4919654"/>
            <a:ext cx="2334504" cy="1938346"/>
          </a:xfrm>
          <a:prstGeom prst="rect">
            <a:avLst/>
          </a:prstGeom>
          <a:noFill/>
          <a:ln w="9525">
            <a:noFill/>
            <a:miter lim="800000"/>
            <a:headEnd/>
            <a:tailEnd/>
          </a:ln>
        </p:spPr>
      </p:pic>
      <p:sp>
        <p:nvSpPr>
          <p:cNvPr id="10" name="テキスト ボックス 9"/>
          <p:cNvSpPr txBox="1"/>
          <p:nvPr/>
        </p:nvSpPr>
        <p:spPr>
          <a:xfrm>
            <a:off x="5357818" y="1714488"/>
            <a:ext cx="3441968" cy="3785652"/>
          </a:xfrm>
          <a:prstGeom prst="rect">
            <a:avLst/>
          </a:prstGeom>
          <a:noFill/>
        </p:spPr>
        <p:txBody>
          <a:bodyPr wrap="none" rtlCol="0">
            <a:spAutoFit/>
          </a:bodyPr>
          <a:lstStyle/>
          <a:p>
            <a:r>
              <a:rPr lang="ja-JP" altLang="en-US" sz="2400" b="1" dirty="0" smtClean="0"/>
              <a:t>分子雲の</a:t>
            </a:r>
            <a:r>
              <a:rPr kumimoji="1" lang="ja-JP" altLang="en-US" sz="2400" b="1" dirty="0" smtClean="0"/>
              <a:t>初期条件：</a:t>
            </a:r>
            <a:endParaRPr kumimoji="1" lang="en-US" altLang="ja-JP" sz="2400" b="1" dirty="0" smtClean="0"/>
          </a:p>
          <a:p>
            <a:r>
              <a:rPr lang="ja-JP" altLang="en-US" sz="2400" b="1" dirty="0" smtClean="0"/>
              <a:t>位置</a:t>
            </a:r>
            <a:r>
              <a:rPr lang="en-US" altLang="ja-JP" sz="2400" b="1" dirty="0" smtClean="0"/>
              <a:t>3.5pc</a:t>
            </a:r>
          </a:p>
          <a:p>
            <a:r>
              <a:rPr kumimoji="1" lang="ja-JP" altLang="en-US" sz="2400" b="1" dirty="0" smtClean="0"/>
              <a:t>温度</a:t>
            </a:r>
            <a:r>
              <a:rPr kumimoji="1" lang="en-US" altLang="ja-JP" sz="2400" b="1" dirty="0" smtClean="0"/>
              <a:t>50K</a:t>
            </a:r>
            <a:r>
              <a:rPr lang="ja-JP" altLang="en-US" sz="2400" b="1" dirty="0" smtClean="0"/>
              <a:t>（等温）</a:t>
            </a:r>
            <a:endParaRPr lang="en-US" altLang="ja-JP" sz="2400" b="1" dirty="0" smtClean="0"/>
          </a:p>
          <a:p>
            <a:r>
              <a:rPr kumimoji="1" lang="ja-JP" altLang="en-US" sz="2400" b="1" dirty="0" smtClean="0"/>
              <a:t>密度</a:t>
            </a:r>
            <a:r>
              <a:rPr kumimoji="1" lang="en-US" altLang="ja-JP" sz="2400" b="1" dirty="0" smtClean="0"/>
              <a:t>10</a:t>
            </a:r>
            <a:r>
              <a:rPr kumimoji="1" lang="en-US" altLang="ja-JP" sz="2400" b="1" baseline="30000" dirty="0" smtClean="0"/>
              <a:t>4</a:t>
            </a:r>
            <a:r>
              <a:rPr kumimoji="1" lang="en-US" altLang="ja-JP" sz="2400" b="1" dirty="0" smtClean="0"/>
              <a:t>cm</a:t>
            </a:r>
            <a:r>
              <a:rPr kumimoji="1" lang="en-US" altLang="ja-JP" sz="2400" b="1" baseline="30000" dirty="0" smtClean="0"/>
              <a:t>-3</a:t>
            </a:r>
          </a:p>
          <a:p>
            <a:r>
              <a:rPr lang="ja-JP" altLang="en-US" sz="2400" b="1" dirty="0" smtClean="0"/>
              <a:t>質量</a:t>
            </a:r>
            <a:r>
              <a:rPr lang="en-US" altLang="ja-JP" sz="2400" b="1" dirty="0" smtClean="0"/>
              <a:t>8.81×10</a:t>
            </a:r>
            <a:r>
              <a:rPr lang="en-US" altLang="ja-JP" sz="2400" b="1" baseline="30000" dirty="0" smtClean="0"/>
              <a:t>4</a:t>
            </a:r>
            <a:r>
              <a:rPr lang="en-US" altLang="ja-JP" sz="2400" b="1" dirty="0" smtClean="0"/>
              <a:t>Msun</a:t>
            </a:r>
          </a:p>
          <a:p>
            <a:endParaRPr kumimoji="1" lang="en-US" altLang="ja-JP" sz="2400" b="1" dirty="0" smtClean="0"/>
          </a:p>
          <a:p>
            <a:r>
              <a:rPr lang="ja-JP" altLang="en-US" sz="2400" b="1" dirty="0" smtClean="0"/>
              <a:t>結果（</a:t>
            </a:r>
            <a:r>
              <a:rPr lang="en-US" altLang="ja-JP" sz="2400" b="1" dirty="0" smtClean="0"/>
              <a:t>0.25Myr</a:t>
            </a:r>
            <a:r>
              <a:rPr lang="ja-JP" altLang="en-US" sz="2400" b="1" dirty="0" smtClean="0"/>
              <a:t>）：</a:t>
            </a:r>
            <a:endParaRPr lang="en-US" altLang="ja-JP" sz="2400" b="1" dirty="0" smtClean="0"/>
          </a:p>
          <a:p>
            <a:r>
              <a:rPr kumimoji="1" lang="ja-JP" altLang="en-US" sz="2400" b="1" dirty="0" smtClean="0"/>
              <a:t>質量</a:t>
            </a:r>
            <a:r>
              <a:rPr kumimoji="1" lang="en-US" altLang="ja-JP" sz="2400" b="1" dirty="0" smtClean="0"/>
              <a:t>0.75-6.95×10</a:t>
            </a:r>
            <a:r>
              <a:rPr kumimoji="1" lang="en-US" altLang="ja-JP" sz="2400" b="1" baseline="30000" dirty="0" smtClean="0"/>
              <a:t>4</a:t>
            </a:r>
            <a:r>
              <a:rPr kumimoji="1" lang="en-US" altLang="ja-JP" sz="2400" b="1" dirty="0" smtClean="0"/>
              <a:t>Msun</a:t>
            </a:r>
          </a:p>
          <a:p>
            <a:r>
              <a:rPr lang="ja-JP" altLang="en-US" sz="2400" b="1" dirty="0" smtClean="0"/>
              <a:t>離心率</a:t>
            </a:r>
            <a:r>
              <a:rPr lang="en-US" altLang="ja-JP" sz="2400" b="1" dirty="0" smtClean="0"/>
              <a:t>0.24-0.51</a:t>
            </a:r>
          </a:p>
          <a:p>
            <a:r>
              <a:rPr kumimoji="1" lang="ja-JP" altLang="en-US" sz="2400" b="1" dirty="0" smtClean="0"/>
              <a:t>サイズ</a:t>
            </a:r>
            <a:r>
              <a:rPr kumimoji="1" lang="en-US" altLang="ja-JP" sz="2400" b="1" dirty="0" smtClean="0"/>
              <a:t>1-1.7pc</a:t>
            </a:r>
          </a:p>
        </p:txBody>
      </p:sp>
      <p:sp>
        <p:nvSpPr>
          <p:cNvPr id="11" name="テキスト ボックス 10"/>
          <p:cNvSpPr txBox="1"/>
          <p:nvPr/>
        </p:nvSpPr>
        <p:spPr>
          <a:xfrm>
            <a:off x="5357818" y="6429396"/>
            <a:ext cx="1596912" cy="369332"/>
          </a:xfrm>
          <a:prstGeom prst="rect">
            <a:avLst/>
          </a:prstGeom>
          <a:noFill/>
        </p:spPr>
        <p:txBody>
          <a:bodyPr wrap="none" rtlCol="0">
            <a:spAutoFit/>
          </a:bodyPr>
          <a:lstStyle/>
          <a:p>
            <a:r>
              <a:rPr kumimoji="1" lang="en-US" altLang="ja-JP" b="1" dirty="0" err="1" smtClean="0"/>
              <a:t>Alig</a:t>
            </a:r>
            <a:r>
              <a:rPr kumimoji="1" lang="en-US" altLang="ja-JP" b="1" dirty="0" smtClean="0"/>
              <a:t> et al. 2009</a:t>
            </a:r>
            <a:endParaRPr kumimoji="1" lang="ja-JP" altLang="en-US" b="1" dirty="0"/>
          </a:p>
        </p:txBody>
      </p:sp>
      <p:cxnSp>
        <p:nvCxnSpPr>
          <p:cNvPr id="13" name="直線矢印コネクタ 12"/>
          <p:cNvCxnSpPr/>
          <p:nvPr/>
        </p:nvCxnSpPr>
        <p:spPr>
          <a:xfrm>
            <a:off x="428596" y="2643182"/>
            <a:ext cx="2214578" cy="1588"/>
          </a:xfrm>
          <a:prstGeom prst="straightConnector1">
            <a:avLst/>
          </a:prstGeom>
          <a:ln w="381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226149" y="2571744"/>
            <a:ext cx="559769" cy="400110"/>
          </a:xfrm>
          <a:prstGeom prst="rect">
            <a:avLst/>
          </a:prstGeom>
          <a:noFill/>
        </p:spPr>
        <p:txBody>
          <a:bodyPr wrap="none" rtlCol="0">
            <a:spAutoFit/>
          </a:bodyPr>
          <a:lstStyle/>
          <a:p>
            <a:r>
              <a:rPr kumimoji="1" lang="en-US" altLang="ja-JP" sz="2000" b="1" dirty="0" smtClean="0">
                <a:solidFill>
                  <a:schemeClr val="bg1"/>
                </a:solidFill>
              </a:rPr>
              <a:t>5pc</a:t>
            </a:r>
            <a:endParaRPr kumimoji="1" lang="ja-JP" altLang="en-US" sz="2000" b="1" dirty="0">
              <a:solidFill>
                <a:schemeClr val="bg1"/>
              </a:solidFill>
            </a:endParaRPr>
          </a:p>
        </p:txBody>
      </p:sp>
    </p:spTree>
    <p:extLst>
      <p:ext uri="{BB962C8B-B14F-4D97-AF65-F5344CB8AC3E}">
        <p14:creationId xmlns:p14="http://schemas.microsoft.com/office/powerpoint/2010/main" val="14290832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0"/>
            <a:ext cx="8229600" cy="1143000"/>
          </a:xfrm>
        </p:spPr>
        <p:txBody>
          <a:bodyPr/>
          <a:lstStyle/>
          <a:p>
            <a:r>
              <a:rPr kumimoji="1" lang="ja-JP" altLang="en-US" dirty="0" smtClean="0"/>
              <a:t>シミュレーション ＩＩＩ</a:t>
            </a:r>
            <a:endParaRPr kumimoji="1" lang="ja-JP" altLang="en-US" dirty="0"/>
          </a:p>
        </p:txBody>
      </p:sp>
      <p:pic>
        <p:nvPicPr>
          <p:cNvPr id="3075" name="Picture 3"/>
          <p:cNvPicPr>
            <a:picLocks noChangeAspect="1" noChangeArrowheads="1"/>
          </p:cNvPicPr>
          <p:nvPr/>
        </p:nvPicPr>
        <p:blipFill>
          <a:blip r:embed="rId3"/>
          <a:srcRect/>
          <a:stretch>
            <a:fillRect/>
          </a:stretch>
        </p:blipFill>
        <p:spPr bwMode="auto">
          <a:xfrm>
            <a:off x="0" y="928670"/>
            <a:ext cx="2584900" cy="2707865"/>
          </a:xfrm>
          <a:prstGeom prst="rect">
            <a:avLst/>
          </a:prstGeom>
          <a:noFill/>
          <a:ln w="9525">
            <a:noFill/>
            <a:miter lim="800000"/>
            <a:headEnd/>
            <a:tailEnd/>
          </a:ln>
        </p:spPr>
      </p:pic>
      <p:pic>
        <p:nvPicPr>
          <p:cNvPr id="3076" name="Picture 4"/>
          <p:cNvPicPr>
            <a:picLocks noChangeAspect="1" noChangeArrowheads="1"/>
          </p:cNvPicPr>
          <p:nvPr/>
        </p:nvPicPr>
        <p:blipFill>
          <a:blip r:embed="rId4"/>
          <a:srcRect/>
          <a:stretch>
            <a:fillRect/>
          </a:stretch>
        </p:blipFill>
        <p:spPr bwMode="auto">
          <a:xfrm>
            <a:off x="2786083" y="928670"/>
            <a:ext cx="2571767" cy="2654763"/>
          </a:xfrm>
          <a:prstGeom prst="rect">
            <a:avLst/>
          </a:prstGeom>
          <a:noFill/>
          <a:ln w="9525">
            <a:noFill/>
            <a:miter lim="800000"/>
            <a:headEnd/>
            <a:tailEnd/>
          </a:ln>
        </p:spPr>
      </p:pic>
      <p:pic>
        <p:nvPicPr>
          <p:cNvPr id="3077" name="Picture 5"/>
          <p:cNvPicPr>
            <a:picLocks noChangeAspect="1" noChangeArrowheads="1"/>
          </p:cNvPicPr>
          <p:nvPr/>
        </p:nvPicPr>
        <p:blipFill>
          <a:blip r:embed="rId5"/>
          <a:srcRect/>
          <a:stretch>
            <a:fillRect/>
          </a:stretch>
        </p:blipFill>
        <p:spPr bwMode="auto">
          <a:xfrm>
            <a:off x="0" y="3857628"/>
            <a:ext cx="2657632" cy="2599008"/>
          </a:xfrm>
          <a:prstGeom prst="rect">
            <a:avLst/>
          </a:prstGeom>
          <a:noFill/>
          <a:ln w="9525">
            <a:noFill/>
            <a:miter lim="800000"/>
            <a:headEnd/>
            <a:tailEnd/>
          </a:ln>
        </p:spPr>
      </p:pic>
      <p:pic>
        <p:nvPicPr>
          <p:cNvPr id="3078" name="Picture 6"/>
          <p:cNvPicPr>
            <a:picLocks noChangeAspect="1" noChangeArrowheads="1"/>
          </p:cNvPicPr>
          <p:nvPr/>
        </p:nvPicPr>
        <p:blipFill>
          <a:blip r:embed="rId6"/>
          <a:srcRect/>
          <a:stretch>
            <a:fillRect/>
          </a:stretch>
        </p:blipFill>
        <p:spPr bwMode="auto">
          <a:xfrm>
            <a:off x="2786082" y="3857628"/>
            <a:ext cx="2579172" cy="2560207"/>
          </a:xfrm>
          <a:prstGeom prst="rect">
            <a:avLst/>
          </a:prstGeom>
          <a:noFill/>
          <a:ln w="9525">
            <a:noFill/>
            <a:miter lim="800000"/>
            <a:headEnd/>
            <a:tailEnd/>
          </a:ln>
        </p:spPr>
      </p:pic>
      <p:sp>
        <p:nvSpPr>
          <p:cNvPr id="9" name="テキスト ボックス 8"/>
          <p:cNvSpPr txBox="1"/>
          <p:nvPr/>
        </p:nvSpPr>
        <p:spPr>
          <a:xfrm>
            <a:off x="5274030" y="785794"/>
            <a:ext cx="3869970" cy="6370975"/>
          </a:xfrm>
          <a:prstGeom prst="rect">
            <a:avLst/>
          </a:prstGeom>
          <a:noFill/>
        </p:spPr>
        <p:txBody>
          <a:bodyPr wrap="none" rtlCol="0">
            <a:spAutoFit/>
          </a:bodyPr>
          <a:lstStyle/>
          <a:p>
            <a:r>
              <a:rPr kumimoji="1" lang="ja-JP" altLang="en-US" sz="2400" b="1" dirty="0" smtClean="0"/>
              <a:t>分子雲の初期条件：</a:t>
            </a:r>
            <a:endParaRPr lang="en-US" altLang="ja-JP" sz="2400" b="1" dirty="0" smtClean="0"/>
          </a:p>
          <a:p>
            <a:r>
              <a:rPr kumimoji="1" lang="ja-JP" altLang="en-US" sz="2400" b="1" dirty="0" smtClean="0"/>
              <a:t>質量</a:t>
            </a:r>
            <a:r>
              <a:rPr kumimoji="1" lang="en-US" altLang="ja-JP" sz="2400" b="1" dirty="0" smtClean="0"/>
              <a:t>3.4×10</a:t>
            </a:r>
            <a:r>
              <a:rPr kumimoji="1" lang="en-US" altLang="ja-JP" sz="2400" b="1" baseline="30000" dirty="0" smtClean="0"/>
              <a:t>4</a:t>
            </a:r>
            <a:r>
              <a:rPr kumimoji="1" lang="en-US" altLang="ja-JP" sz="2400" b="1" dirty="0" smtClean="0"/>
              <a:t>Msun</a:t>
            </a:r>
          </a:p>
          <a:p>
            <a:r>
              <a:rPr kumimoji="1" lang="ja-JP" altLang="en-US" sz="2400" b="1" dirty="0" smtClean="0"/>
              <a:t>　　　 </a:t>
            </a:r>
            <a:r>
              <a:rPr kumimoji="1" lang="en-US" altLang="ja-JP" sz="2400" b="1" dirty="0" smtClean="0"/>
              <a:t>2.6×10</a:t>
            </a:r>
            <a:r>
              <a:rPr kumimoji="1" lang="en-US" altLang="ja-JP" sz="2400" b="1" baseline="30000" dirty="0" smtClean="0"/>
              <a:t>4</a:t>
            </a:r>
            <a:r>
              <a:rPr kumimoji="1" lang="en-US" altLang="ja-JP" sz="2400" b="1" dirty="0" smtClean="0"/>
              <a:t>Msun</a:t>
            </a:r>
          </a:p>
          <a:p>
            <a:r>
              <a:rPr kumimoji="1" lang="ja-JP" altLang="en-US" sz="2400" b="1" dirty="0" smtClean="0"/>
              <a:t>離心率</a:t>
            </a:r>
            <a:r>
              <a:rPr kumimoji="1" lang="en-US" altLang="ja-JP" sz="2400" b="1" dirty="0" smtClean="0"/>
              <a:t>0.12, 0.39</a:t>
            </a:r>
          </a:p>
          <a:p>
            <a:r>
              <a:rPr lang="ja-JP" altLang="en-US" sz="2400" b="1" dirty="0" smtClean="0"/>
              <a:t>位置</a:t>
            </a:r>
            <a:r>
              <a:rPr lang="en-US" altLang="ja-JP" sz="2400" b="1" dirty="0" smtClean="0"/>
              <a:t>(25, 0, 0), (22, 6, 7)</a:t>
            </a:r>
          </a:p>
          <a:p>
            <a:endParaRPr kumimoji="1" lang="en-US" altLang="ja-JP" sz="2400" b="1" dirty="0" smtClean="0"/>
          </a:p>
          <a:p>
            <a:r>
              <a:rPr lang="ja-JP" altLang="en-US" sz="2400" b="1" dirty="0" smtClean="0"/>
              <a:t>結果</a:t>
            </a:r>
            <a:r>
              <a:rPr lang="en-US" altLang="ja-JP" sz="2400" b="1" dirty="0" smtClean="0"/>
              <a:t>(0.06Myr)</a:t>
            </a:r>
            <a:r>
              <a:rPr lang="ja-JP" altLang="en-US" sz="2400" b="1" dirty="0" smtClean="0"/>
              <a:t>：</a:t>
            </a:r>
            <a:endParaRPr lang="en-US" altLang="ja-JP" sz="2400" b="1" dirty="0" smtClean="0"/>
          </a:p>
          <a:p>
            <a:r>
              <a:rPr kumimoji="1" lang="ja-JP" altLang="en-US" sz="2400" b="1" dirty="0" smtClean="0"/>
              <a:t>衝突パラメータや</a:t>
            </a:r>
            <a:r>
              <a:rPr kumimoji="1" lang="en-US" altLang="ja-JP" sz="2400" b="1" dirty="0" smtClean="0"/>
              <a:t>cooling</a:t>
            </a:r>
          </a:p>
          <a:p>
            <a:r>
              <a:rPr lang="en-US" altLang="ja-JP" sz="2400" b="1" dirty="0" smtClean="0"/>
              <a:t>time</a:t>
            </a:r>
            <a:r>
              <a:rPr lang="ja-JP" altLang="en-US" sz="2400" b="1" dirty="0" smtClean="0"/>
              <a:t>を変えることで</a:t>
            </a:r>
            <a:endParaRPr lang="en-US" altLang="ja-JP" sz="2400" b="1" dirty="0" smtClean="0"/>
          </a:p>
          <a:p>
            <a:r>
              <a:rPr kumimoji="1" lang="ja-JP" altLang="en-US" sz="2400" b="1" dirty="0" smtClean="0"/>
              <a:t>ディスク構造の数が変わる</a:t>
            </a:r>
            <a:endParaRPr kumimoji="1" lang="en-US" altLang="ja-JP" sz="2400" b="1" dirty="0" smtClean="0"/>
          </a:p>
          <a:p>
            <a:endParaRPr kumimoji="1" lang="en-US" altLang="ja-JP" sz="1000" b="1" dirty="0" smtClean="0"/>
          </a:p>
          <a:p>
            <a:r>
              <a:rPr lang="ja-JP" altLang="en-US" sz="2400" b="1" dirty="0" smtClean="0"/>
              <a:t>共通の性質は</a:t>
            </a:r>
            <a:endParaRPr lang="en-US" altLang="ja-JP" sz="2400" b="1" dirty="0" smtClean="0"/>
          </a:p>
          <a:p>
            <a:r>
              <a:rPr kumimoji="1" lang="ja-JP" altLang="en-US" sz="2400" b="1" dirty="0" smtClean="0"/>
              <a:t>・離心率は内側で低く、</a:t>
            </a:r>
            <a:endParaRPr kumimoji="1" lang="en-US" altLang="ja-JP" sz="2400" b="1" dirty="0" smtClean="0"/>
          </a:p>
          <a:p>
            <a:r>
              <a:rPr lang="ja-JP" altLang="en-US" sz="2400" b="1" dirty="0" smtClean="0"/>
              <a:t>　外側で高い</a:t>
            </a:r>
            <a:endParaRPr lang="en-US" altLang="ja-JP" sz="2400" b="1" dirty="0" smtClean="0"/>
          </a:p>
          <a:p>
            <a:r>
              <a:rPr kumimoji="1" lang="ja-JP" altLang="en-US" sz="2400" b="1" dirty="0" smtClean="0"/>
              <a:t>・星の数面密度は</a:t>
            </a:r>
            <a:r>
              <a:rPr lang="en-US" altLang="ja-JP" sz="2400" b="1" dirty="0" smtClean="0"/>
              <a:t>SMBH</a:t>
            </a:r>
          </a:p>
          <a:p>
            <a:r>
              <a:rPr kumimoji="1" lang="ja-JP" altLang="en-US" sz="2400" b="1" dirty="0" smtClean="0"/>
              <a:t>　からの距離の</a:t>
            </a:r>
            <a:r>
              <a:rPr kumimoji="1" lang="en-US" altLang="ja-JP" sz="2400" b="1" dirty="0" smtClean="0"/>
              <a:t>2</a:t>
            </a:r>
            <a:r>
              <a:rPr lang="ja-JP" altLang="en-US" sz="2400" b="1" dirty="0" smtClean="0"/>
              <a:t>乗に反比例</a:t>
            </a:r>
            <a:endParaRPr lang="en-US" altLang="ja-JP" sz="2400" b="1" dirty="0" smtClean="0"/>
          </a:p>
          <a:p>
            <a:r>
              <a:rPr kumimoji="1" lang="ja-JP" altLang="en-US" sz="2400" b="1" dirty="0" smtClean="0"/>
              <a:t>・歪んだディスク</a:t>
            </a:r>
            <a:endParaRPr kumimoji="1" lang="en-US" altLang="ja-JP" sz="2400" b="1" dirty="0" smtClean="0"/>
          </a:p>
        </p:txBody>
      </p:sp>
      <p:sp>
        <p:nvSpPr>
          <p:cNvPr id="10" name="テキスト ボックス 9"/>
          <p:cNvSpPr txBox="1"/>
          <p:nvPr/>
        </p:nvSpPr>
        <p:spPr>
          <a:xfrm>
            <a:off x="1285852" y="6488668"/>
            <a:ext cx="2564035" cy="369332"/>
          </a:xfrm>
          <a:prstGeom prst="rect">
            <a:avLst/>
          </a:prstGeom>
          <a:noFill/>
        </p:spPr>
        <p:txBody>
          <a:bodyPr wrap="none" rtlCol="0">
            <a:spAutoFit/>
          </a:bodyPr>
          <a:lstStyle/>
          <a:p>
            <a:r>
              <a:rPr kumimoji="1" lang="en-US" altLang="ja-JP" b="1" dirty="0" smtClean="0"/>
              <a:t>Hobbs &amp; </a:t>
            </a:r>
            <a:r>
              <a:rPr kumimoji="1" lang="en-US" altLang="ja-JP" b="1" dirty="0" err="1" smtClean="0"/>
              <a:t>Nayakshin</a:t>
            </a:r>
            <a:r>
              <a:rPr kumimoji="1" lang="en-US" altLang="ja-JP" b="1" dirty="0" smtClean="0"/>
              <a:t> 2009</a:t>
            </a:r>
            <a:endParaRPr kumimoji="1" lang="ja-JP" altLang="en-US" b="1" dirty="0"/>
          </a:p>
        </p:txBody>
      </p:sp>
      <p:cxnSp>
        <p:nvCxnSpPr>
          <p:cNvPr id="13" name="直線矢印コネクタ 12"/>
          <p:cNvCxnSpPr/>
          <p:nvPr/>
        </p:nvCxnSpPr>
        <p:spPr>
          <a:xfrm>
            <a:off x="71406" y="3284536"/>
            <a:ext cx="2500330" cy="1588"/>
          </a:xfrm>
          <a:prstGeom prst="straightConnector1">
            <a:avLst/>
          </a:prstGeom>
          <a:ln w="381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071538" y="3243204"/>
            <a:ext cx="758541" cy="400110"/>
          </a:xfrm>
          <a:prstGeom prst="rect">
            <a:avLst/>
          </a:prstGeom>
          <a:noFill/>
        </p:spPr>
        <p:txBody>
          <a:bodyPr wrap="none" rtlCol="0">
            <a:spAutoFit/>
          </a:bodyPr>
          <a:lstStyle/>
          <a:p>
            <a:r>
              <a:rPr lang="en-US" altLang="ja-JP" sz="2000" b="1" dirty="0" smtClean="0">
                <a:solidFill>
                  <a:schemeClr val="bg1"/>
                </a:solidFill>
              </a:rPr>
              <a:t>2.4</a:t>
            </a:r>
            <a:r>
              <a:rPr kumimoji="1" lang="en-US" altLang="ja-JP" sz="2000" b="1" dirty="0" smtClean="0">
                <a:solidFill>
                  <a:schemeClr val="bg1"/>
                </a:solidFill>
              </a:rPr>
              <a:t>pc</a:t>
            </a:r>
            <a:endParaRPr kumimoji="1" lang="ja-JP" altLang="en-US" sz="2000" b="1" dirty="0">
              <a:solidFill>
                <a:schemeClr val="bg1"/>
              </a:solidFill>
            </a:endParaRPr>
          </a:p>
        </p:txBody>
      </p:sp>
    </p:spTree>
    <p:extLst>
      <p:ext uri="{BB962C8B-B14F-4D97-AF65-F5344CB8AC3E}">
        <p14:creationId xmlns:p14="http://schemas.microsoft.com/office/powerpoint/2010/main" val="20597094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srcRect/>
          <a:stretch>
            <a:fillRect/>
          </a:stretch>
        </p:blipFill>
        <p:spPr bwMode="auto">
          <a:xfrm>
            <a:off x="71406" y="571479"/>
            <a:ext cx="7715304" cy="5552489"/>
          </a:xfrm>
          <a:prstGeom prst="rect">
            <a:avLst/>
          </a:prstGeom>
          <a:noFill/>
          <a:ln w="9525">
            <a:noFill/>
            <a:miter lim="800000"/>
            <a:headEnd/>
            <a:tailEnd/>
          </a:ln>
        </p:spPr>
      </p:pic>
      <p:sp>
        <p:nvSpPr>
          <p:cNvPr id="4" name="テキスト ボックス 3"/>
          <p:cNvSpPr txBox="1"/>
          <p:nvPr/>
        </p:nvSpPr>
        <p:spPr>
          <a:xfrm>
            <a:off x="142844" y="71414"/>
            <a:ext cx="6498382" cy="523220"/>
          </a:xfrm>
          <a:prstGeom prst="rect">
            <a:avLst/>
          </a:prstGeom>
          <a:noFill/>
        </p:spPr>
        <p:txBody>
          <a:bodyPr wrap="none" rtlCol="0">
            <a:spAutoFit/>
          </a:bodyPr>
          <a:lstStyle/>
          <a:p>
            <a:r>
              <a:rPr kumimoji="1" lang="ja-JP" altLang="en-US" sz="2800" b="1" dirty="0" smtClean="0"/>
              <a:t>星団落ち込みシナリオの例 </a:t>
            </a:r>
            <a:r>
              <a:rPr kumimoji="1" lang="en-US" altLang="ja-JP" sz="2400" b="1" dirty="0" smtClean="0"/>
              <a:t>(</a:t>
            </a:r>
            <a:r>
              <a:rPr kumimoji="1" lang="en-US" altLang="ja-JP" sz="2400" b="1" dirty="0" err="1" smtClean="0"/>
              <a:t>Fujii</a:t>
            </a:r>
            <a:r>
              <a:rPr kumimoji="1" lang="en-US" altLang="ja-JP" sz="2400" b="1" dirty="0" smtClean="0"/>
              <a:t> et al. 2008)</a:t>
            </a:r>
            <a:endParaRPr kumimoji="1" lang="ja-JP" altLang="en-US" sz="2400" b="1" dirty="0"/>
          </a:p>
        </p:txBody>
      </p:sp>
      <p:sp>
        <p:nvSpPr>
          <p:cNvPr id="5" name="テキスト ボックス 4"/>
          <p:cNvSpPr txBox="1"/>
          <p:nvPr/>
        </p:nvSpPr>
        <p:spPr>
          <a:xfrm>
            <a:off x="142844" y="6286520"/>
            <a:ext cx="7697941" cy="461665"/>
          </a:xfrm>
          <a:prstGeom prst="rect">
            <a:avLst/>
          </a:prstGeom>
          <a:noFill/>
        </p:spPr>
        <p:txBody>
          <a:bodyPr wrap="none" rtlCol="0">
            <a:spAutoFit/>
          </a:bodyPr>
          <a:lstStyle/>
          <a:p>
            <a:r>
              <a:rPr lang="en-US" altLang="ja-JP" sz="2400" b="1" dirty="0" smtClean="0"/>
              <a:t>8×10</a:t>
            </a:r>
            <a:r>
              <a:rPr lang="en-US" altLang="ja-JP" sz="2400" b="1" baseline="30000" dirty="0" smtClean="0"/>
              <a:t>4</a:t>
            </a:r>
            <a:r>
              <a:rPr lang="en-US" altLang="ja-JP" sz="2400" b="1" dirty="0" smtClean="0"/>
              <a:t>Msun</a:t>
            </a:r>
            <a:r>
              <a:rPr lang="ja-JP" altLang="en-US" sz="2400" b="1" dirty="0" smtClean="0"/>
              <a:t>の星団が</a:t>
            </a:r>
            <a:r>
              <a:rPr lang="en-US" altLang="ja-JP" sz="2400" b="1" dirty="0" smtClean="0"/>
              <a:t>2pc</a:t>
            </a:r>
            <a:r>
              <a:rPr lang="ja-JP" altLang="en-US" sz="2400" b="1" dirty="0" smtClean="0"/>
              <a:t>の位置から落下（元々は円軌道）</a:t>
            </a:r>
            <a:endParaRPr kumimoji="1" lang="ja-JP" altLang="en-US" sz="2400" b="1" dirty="0"/>
          </a:p>
        </p:txBody>
      </p:sp>
    </p:spTree>
    <p:extLst>
      <p:ext uri="{BB962C8B-B14F-4D97-AF65-F5344CB8AC3E}">
        <p14:creationId xmlns:p14="http://schemas.microsoft.com/office/powerpoint/2010/main" val="27167211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kusastro.kyoto-u.ac.jp/~yosikawa/quhist_o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268760"/>
            <a:ext cx="4499992" cy="4324494"/>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kusastro.kyoto-u.ac.jp/~yosikawa/quhist_tw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496" y="1196752"/>
            <a:ext cx="4644008" cy="4320481"/>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1973291" y="1196752"/>
            <a:ext cx="624402" cy="461665"/>
          </a:xfrm>
          <a:prstGeom prst="rect">
            <a:avLst/>
          </a:prstGeom>
          <a:solidFill>
            <a:schemeClr val="bg1"/>
          </a:solidFill>
        </p:spPr>
        <p:txBody>
          <a:bodyPr wrap="none" rtlCol="0">
            <a:spAutoFit/>
          </a:bodyPr>
          <a:lstStyle/>
          <a:p>
            <a:r>
              <a:rPr kumimoji="1" lang="en-US" altLang="ja-JP" sz="2400" b="1" i="1" dirty="0" smtClean="0"/>
              <a:t>Q/I</a:t>
            </a:r>
            <a:endParaRPr kumimoji="1" lang="ja-JP" altLang="en-US" sz="2400" b="1" i="1" dirty="0"/>
          </a:p>
        </p:txBody>
      </p:sp>
      <p:sp>
        <p:nvSpPr>
          <p:cNvPr id="6" name="テキスト ボックス 5"/>
          <p:cNvSpPr txBox="1"/>
          <p:nvPr/>
        </p:nvSpPr>
        <p:spPr>
          <a:xfrm>
            <a:off x="6588224" y="1196752"/>
            <a:ext cx="599844" cy="461665"/>
          </a:xfrm>
          <a:prstGeom prst="rect">
            <a:avLst/>
          </a:prstGeom>
          <a:solidFill>
            <a:schemeClr val="bg1"/>
          </a:solidFill>
        </p:spPr>
        <p:txBody>
          <a:bodyPr wrap="none" rtlCol="0">
            <a:spAutoFit/>
          </a:bodyPr>
          <a:lstStyle/>
          <a:p>
            <a:r>
              <a:rPr kumimoji="1" lang="en-US" altLang="ja-JP" sz="2400" b="1" i="1" dirty="0" smtClean="0"/>
              <a:t>U/I</a:t>
            </a:r>
            <a:endParaRPr kumimoji="1" lang="ja-JP" altLang="en-US" sz="2400" b="1" i="1" dirty="0"/>
          </a:p>
        </p:txBody>
      </p:sp>
      <p:sp>
        <p:nvSpPr>
          <p:cNvPr id="7" name="テキスト ボックス 6"/>
          <p:cNvSpPr txBox="1"/>
          <p:nvPr/>
        </p:nvSpPr>
        <p:spPr>
          <a:xfrm>
            <a:off x="-36512" y="56818"/>
            <a:ext cx="9144000" cy="707886"/>
          </a:xfrm>
          <a:prstGeom prst="rect">
            <a:avLst/>
          </a:prstGeom>
          <a:noFill/>
        </p:spPr>
        <p:txBody>
          <a:bodyPr wrap="square" rtlCol="0">
            <a:spAutoFit/>
          </a:bodyPr>
          <a:lstStyle/>
          <a:p>
            <a:pPr algn="ctr"/>
            <a:r>
              <a:rPr kumimoji="1" lang="en-US" altLang="ja-JP" sz="4000" dirty="0" smtClean="0"/>
              <a:t>spread of data points</a:t>
            </a:r>
          </a:p>
        </p:txBody>
      </p:sp>
    </p:spTree>
    <p:extLst>
      <p:ext uri="{BB962C8B-B14F-4D97-AF65-F5344CB8AC3E}">
        <p14:creationId xmlns:p14="http://schemas.microsoft.com/office/powerpoint/2010/main" val="127050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6512" y="56818"/>
            <a:ext cx="9144000" cy="707886"/>
          </a:xfrm>
          <a:prstGeom prst="rect">
            <a:avLst/>
          </a:prstGeom>
          <a:noFill/>
        </p:spPr>
        <p:txBody>
          <a:bodyPr wrap="square" rtlCol="0">
            <a:spAutoFit/>
          </a:bodyPr>
          <a:lstStyle/>
          <a:p>
            <a:pPr algn="ctr"/>
            <a:r>
              <a:rPr kumimoji="1" lang="en-US" altLang="ja-JP" sz="4000" dirty="0" smtClean="0"/>
              <a:t>interstellar polarization</a:t>
            </a:r>
          </a:p>
        </p:txBody>
      </p:sp>
      <p:pic>
        <p:nvPicPr>
          <p:cNvPr id="4" name="Picture 2" descr="C:\Users\yossyself\Desktop\修論の図\interstellar_polariz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340" y="1215008"/>
            <a:ext cx="7281060" cy="4950296"/>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683568" y="5733256"/>
            <a:ext cx="1653979" cy="584775"/>
          </a:xfrm>
          <a:prstGeom prst="rect">
            <a:avLst/>
          </a:prstGeom>
          <a:solidFill>
            <a:schemeClr val="bg1"/>
          </a:solidFill>
        </p:spPr>
        <p:txBody>
          <a:bodyPr wrap="none" rtlCol="0">
            <a:spAutoFit/>
          </a:bodyPr>
          <a:lstStyle/>
          <a:p>
            <a:r>
              <a:rPr lang="en-US" altLang="ja-JP" sz="3200" dirty="0" smtClean="0"/>
              <a:t>observer</a:t>
            </a:r>
            <a:endParaRPr kumimoji="1" lang="ja-JP" altLang="en-US" sz="3200" dirty="0"/>
          </a:p>
        </p:txBody>
      </p:sp>
      <p:sp>
        <p:nvSpPr>
          <p:cNvPr id="5" name="テキスト ボックス 4"/>
          <p:cNvSpPr txBox="1"/>
          <p:nvPr/>
        </p:nvSpPr>
        <p:spPr>
          <a:xfrm>
            <a:off x="2627784" y="4797152"/>
            <a:ext cx="1719125" cy="584775"/>
          </a:xfrm>
          <a:prstGeom prst="rect">
            <a:avLst/>
          </a:prstGeom>
          <a:solidFill>
            <a:schemeClr val="bg1"/>
          </a:solidFill>
        </p:spPr>
        <p:txBody>
          <a:bodyPr wrap="none" rtlCol="0">
            <a:spAutoFit/>
          </a:bodyPr>
          <a:lstStyle/>
          <a:p>
            <a:r>
              <a:rPr kumimoji="1" lang="en-US" altLang="ja-JP" sz="3200" dirty="0" smtClean="0"/>
              <a:t>polarized</a:t>
            </a:r>
            <a:endParaRPr kumimoji="1" lang="ja-JP" altLang="en-US" sz="3200" dirty="0"/>
          </a:p>
        </p:txBody>
      </p:sp>
      <p:sp>
        <p:nvSpPr>
          <p:cNvPr id="6" name="テキスト ボックス 5"/>
          <p:cNvSpPr txBox="1"/>
          <p:nvPr/>
        </p:nvSpPr>
        <p:spPr>
          <a:xfrm>
            <a:off x="5724128" y="2996952"/>
            <a:ext cx="2151936" cy="584775"/>
          </a:xfrm>
          <a:prstGeom prst="rect">
            <a:avLst/>
          </a:prstGeom>
          <a:solidFill>
            <a:schemeClr val="bg1"/>
          </a:solidFill>
        </p:spPr>
        <p:txBody>
          <a:bodyPr wrap="none" rtlCol="0">
            <a:spAutoFit/>
          </a:bodyPr>
          <a:lstStyle/>
          <a:p>
            <a:r>
              <a:rPr kumimoji="1" lang="en-US" altLang="ja-JP" sz="3200" dirty="0" err="1" smtClean="0"/>
              <a:t>unpolarized</a:t>
            </a:r>
            <a:endParaRPr kumimoji="1" lang="ja-JP" altLang="en-US" sz="3200" dirty="0"/>
          </a:p>
        </p:txBody>
      </p:sp>
      <p:sp>
        <p:nvSpPr>
          <p:cNvPr id="7" name="テキスト ボックス 6"/>
          <p:cNvSpPr txBox="1"/>
          <p:nvPr/>
        </p:nvSpPr>
        <p:spPr>
          <a:xfrm>
            <a:off x="7380312" y="2124145"/>
            <a:ext cx="813043" cy="584775"/>
          </a:xfrm>
          <a:prstGeom prst="rect">
            <a:avLst/>
          </a:prstGeom>
          <a:solidFill>
            <a:schemeClr val="bg1"/>
          </a:solidFill>
        </p:spPr>
        <p:txBody>
          <a:bodyPr wrap="none" rtlCol="0">
            <a:spAutoFit/>
          </a:bodyPr>
          <a:lstStyle/>
          <a:p>
            <a:r>
              <a:rPr kumimoji="1" lang="en-US" altLang="ja-JP" sz="3200" dirty="0" smtClean="0"/>
              <a:t>star</a:t>
            </a:r>
            <a:endParaRPr kumimoji="1" lang="ja-JP" altLang="en-US" sz="3200" dirty="0"/>
          </a:p>
        </p:txBody>
      </p:sp>
      <p:sp>
        <p:nvSpPr>
          <p:cNvPr id="8" name="テキスト ボックス 7"/>
          <p:cNvSpPr txBox="1"/>
          <p:nvPr/>
        </p:nvSpPr>
        <p:spPr>
          <a:xfrm>
            <a:off x="5076056" y="3573016"/>
            <a:ext cx="1611170" cy="584775"/>
          </a:xfrm>
          <a:prstGeom prst="rect">
            <a:avLst/>
          </a:prstGeom>
          <a:solidFill>
            <a:schemeClr val="bg1"/>
          </a:solidFill>
        </p:spPr>
        <p:txBody>
          <a:bodyPr wrap="square" rtlCol="0">
            <a:spAutoFit/>
          </a:bodyPr>
          <a:lstStyle/>
          <a:p>
            <a:endParaRPr kumimoji="1" lang="ja-JP" altLang="en-US" sz="3200" dirty="0"/>
          </a:p>
        </p:txBody>
      </p:sp>
      <p:sp>
        <p:nvSpPr>
          <p:cNvPr id="9" name="テキスト ボックス 8"/>
          <p:cNvSpPr txBox="1"/>
          <p:nvPr/>
        </p:nvSpPr>
        <p:spPr>
          <a:xfrm>
            <a:off x="2267744" y="2628201"/>
            <a:ext cx="2247950" cy="584775"/>
          </a:xfrm>
          <a:prstGeom prst="rect">
            <a:avLst/>
          </a:prstGeom>
          <a:noFill/>
        </p:spPr>
        <p:txBody>
          <a:bodyPr wrap="square" rtlCol="0">
            <a:spAutoFit/>
          </a:bodyPr>
          <a:lstStyle/>
          <a:p>
            <a:r>
              <a:rPr kumimoji="1" lang="en-US" altLang="ja-JP" sz="3200" dirty="0" smtClean="0"/>
              <a:t>aligned dust</a:t>
            </a:r>
            <a:endParaRPr kumimoji="1" lang="ja-JP" altLang="en-US" sz="3200" dirty="0"/>
          </a:p>
        </p:txBody>
      </p:sp>
      <p:sp>
        <p:nvSpPr>
          <p:cNvPr id="10" name="テキスト ボックス 9"/>
          <p:cNvSpPr txBox="1"/>
          <p:nvPr/>
        </p:nvSpPr>
        <p:spPr>
          <a:xfrm>
            <a:off x="5004048" y="1124744"/>
            <a:ext cx="447750" cy="584775"/>
          </a:xfrm>
          <a:prstGeom prst="rect">
            <a:avLst/>
          </a:prstGeom>
          <a:solidFill>
            <a:schemeClr val="bg1"/>
          </a:solidFill>
        </p:spPr>
        <p:txBody>
          <a:bodyPr wrap="square" rtlCol="0">
            <a:spAutoFit/>
          </a:bodyPr>
          <a:lstStyle/>
          <a:p>
            <a:r>
              <a:rPr kumimoji="1" lang="en-US" altLang="ja-JP" sz="3200" b="1" dirty="0" smtClean="0"/>
              <a:t>B</a:t>
            </a:r>
            <a:endParaRPr kumimoji="1" lang="ja-JP" altLang="en-US" sz="3200" b="1" dirty="0"/>
          </a:p>
        </p:txBody>
      </p:sp>
      <p:sp>
        <p:nvSpPr>
          <p:cNvPr id="11" name="円弧 10"/>
          <p:cNvSpPr/>
          <p:nvPr/>
        </p:nvSpPr>
        <p:spPr>
          <a:xfrm rot="10800000" flipH="1" flipV="1">
            <a:off x="4450835" y="2775276"/>
            <a:ext cx="927306" cy="259700"/>
          </a:xfrm>
          <a:prstGeom prst="arc">
            <a:avLst>
              <a:gd name="adj1" fmla="val 17855381"/>
              <a:gd name="adj2" fmla="val 15093435"/>
            </a:avLst>
          </a:prstGeom>
          <a:ln w="635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761585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56818"/>
            <a:ext cx="9144000" cy="707886"/>
          </a:xfrm>
          <a:prstGeom prst="rect">
            <a:avLst/>
          </a:prstGeom>
          <a:noFill/>
        </p:spPr>
        <p:txBody>
          <a:bodyPr wrap="square" rtlCol="0">
            <a:spAutoFit/>
          </a:bodyPr>
          <a:lstStyle/>
          <a:p>
            <a:pPr algn="ctr"/>
            <a:r>
              <a:rPr lang="en-US" altLang="ja-JP" sz="4000" dirty="0" smtClean="0"/>
              <a:t>Central parsec of Our Galaxy (GC)</a:t>
            </a:r>
          </a:p>
        </p:txBody>
      </p:sp>
      <p:sp>
        <p:nvSpPr>
          <p:cNvPr id="5" name="テキスト ボックス 4"/>
          <p:cNvSpPr txBox="1"/>
          <p:nvPr/>
        </p:nvSpPr>
        <p:spPr>
          <a:xfrm>
            <a:off x="35496" y="692696"/>
            <a:ext cx="9121087" cy="1384995"/>
          </a:xfrm>
          <a:prstGeom prst="rect">
            <a:avLst/>
          </a:prstGeom>
          <a:noFill/>
        </p:spPr>
        <p:txBody>
          <a:bodyPr wrap="none" rtlCol="0">
            <a:spAutoFit/>
          </a:bodyPr>
          <a:lstStyle/>
          <a:p>
            <a:r>
              <a:rPr lang="ja-JP" altLang="en-US" sz="2800" dirty="0" smtClean="0"/>
              <a:t>・</a:t>
            </a:r>
            <a:r>
              <a:rPr kumimoji="1" lang="en-US" altLang="ja-JP" sz="2800" dirty="0" smtClean="0"/>
              <a:t>super</a:t>
            </a:r>
            <a:r>
              <a:rPr lang="ja-JP" altLang="en-US" sz="2800" dirty="0"/>
              <a:t> </a:t>
            </a:r>
            <a:r>
              <a:rPr kumimoji="1" lang="en-US" altLang="ja-JP" sz="2800" dirty="0" smtClean="0"/>
              <a:t>massive black hole, </a:t>
            </a:r>
            <a:r>
              <a:rPr kumimoji="1" lang="en-US" altLang="ja-JP" sz="2800" dirty="0" err="1" smtClean="0"/>
              <a:t>Sgr</a:t>
            </a:r>
            <a:r>
              <a:rPr kumimoji="1" lang="en-US" altLang="ja-JP" sz="2800" dirty="0" smtClean="0"/>
              <a:t> A* (M ~ 4×10</a:t>
            </a:r>
            <a:r>
              <a:rPr kumimoji="1" lang="en-US" altLang="ja-JP" sz="2800" baseline="30000" dirty="0" smtClean="0"/>
              <a:t>6</a:t>
            </a:r>
            <a:r>
              <a:rPr kumimoji="1" lang="en-US" altLang="ja-JP" sz="2800" dirty="0" smtClean="0"/>
              <a:t>Msun, d~8kpc)</a:t>
            </a:r>
          </a:p>
          <a:p>
            <a:r>
              <a:rPr lang="ja-JP" altLang="en-US" sz="2800" dirty="0" smtClean="0"/>
              <a:t>・</a:t>
            </a:r>
            <a:r>
              <a:rPr lang="en-US" altLang="ja-JP" sz="2800" dirty="0" smtClean="0"/>
              <a:t>mini spiral &amp; </a:t>
            </a:r>
            <a:r>
              <a:rPr lang="en-US" altLang="ja-JP" sz="2800" dirty="0" err="1" smtClean="0"/>
              <a:t>circumnuclear</a:t>
            </a:r>
            <a:r>
              <a:rPr lang="en-US" altLang="ja-JP" sz="2800" dirty="0" smtClean="0"/>
              <a:t> disk</a:t>
            </a:r>
            <a:endParaRPr lang="en-US" altLang="ja-JP" sz="2000" b="1" dirty="0"/>
          </a:p>
          <a:p>
            <a:r>
              <a:rPr lang="ja-JP" altLang="en-US" sz="2800" dirty="0" smtClean="0"/>
              <a:t>・</a:t>
            </a:r>
            <a:r>
              <a:rPr lang="en-US" altLang="ja-JP" sz="2800" dirty="0" smtClean="0"/>
              <a:t>many (&gt;100) young massive stars (OB, Wolf-</a:t>
            </a:r>
            <a:r>
              <a:rPr lang="en-US" altLang="ja-JP" sz="2800" dirty="0" err="1" smtClean="0"/>
              <a:t>Rayet</a:t>
            </a:r>
            <a:r>
              <a:rPr lang="en-US" altLang="ja-JP" sz="2800" dirty="0" smtClean="0"/>
              <a:t> star)</a:t>
            </a:r>
          </a:p>
        </p:txBody>
      </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2982" y="2551779"/>
            <a:ext cx="3575522" cy="3541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星 4 23"/>
          <p:cNvSpPr/>
          <p:nvPr/>
        </p:nvSpPr>
        <p:spPr>
          <a:xfrm>
            <a:off x="7164288" y="4077072"/>
            <a:ext cx="288032" cy="288032"/>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6804248" y="3573016"/>
            <a:ext cx="1132041" cy="523220"/>
          </a:xfrm>
          <a:prstGeom prst="rect">
            <a:avLst/>
          </a:prstGeom>
          <a:noFill/>
        </p:spPr>
        <p:txBody>
          <a:bodyPr wrap="none" rtlCol="0">
            <a:spAutoFit/>
          </a:bodyPr>
          <a:lstStyle/>
          <a:p>
            <a:r>
              <a:rPr kumimoji="1" lang="en-US" altLang="ja-JP" sz="2800" b="1" dirty="0" err="1" smtClean="0">
                <a:solidFill>
                  <a:srgbClr val="FFFF00"/>
                </a:solidFill>
                <a:effectLst>
                  <a:outerShdw blurRad="38100" dist="38100" dir="2700000" algn="tl">
                    <a:srgbClr val="000000">
                      <a:alpha val="43137"/>
                    </a:srgbClr>
                  </a:outerShdw>
                </a:effectLst>
              </a:rPr>
              <a:t>Sgr</a:t>
            </a:r>
            <a:r>
              <a:rPr kumimoji="1" lang="en-US" altLang="ja-JP" sz="2800" b="1" dirty="0" smtClean="0">
                <a:solidFill>
                  <a:srgbClr val="FFFF00"/>
                </a:solidFill>
                <a:effectLst>
                  <a:outerShdw blurRad="38100" dist="38100" dir="2700000" algn="tl">
                    <a:srgbClr val="000000">
                      <a:alpha val="43137"/>
                    </a:srgbClr>
                  </a:outerShdw>
                </a:effectLst>
              </a:rPr>
              <a:t> A*</a:t>
            </a:r>
            <a:endParaRPr kumimoji="1" lang="ja-JP" altLang="en-US" sz="2800" b="1" dirty="0">
              <a:solidFill>
                <a:srgbClr val="FFFF00"/>
              </a:solidFill>
              <a:effectLst>
                <a:outerShdw blurRad="38100" dist="38100" dir="2700000" algn="tl">
                  <a:srgbClr val="000000">
                    <a:alpha val="43137"/>
                  </a:srgbClr>
                </a:outerShdw>
              </a:effectLst>
            </a:endParaRPr>
          </a:p>
        </p:txBody>
      </p:sp>
      <p:cxnSp>
        <p:nvCxnSpPr>
          <p:cNvPr id="26" name="直線矢印コネクタ 25"/>
          <p:cNvCxnSpPr/>
          <p:nvPr/>
        </p:nvCxnSpPr>
        <p:spPr>
          <a:xfrm>
            <a:off x="6300192" y="5877272"/>
            <a:ext cx="1944216" cy="0"/>
          </a:xfrm>
          <a:prstGeom prst="straightConnector1">
            <a:avLst/>
          </a:prstGeom>
          <a:ln w="508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6465613" y="5445224"/>
            <a:ext cx="1733167" cy="461665"/>
          </a:xfrm>
          <a:prstGeom prst="rect">
            <a:avLst/>
          </a:prstGeom>
          <a:noFill/>
        </p:spPr>
        <p:txBody>
          <a:bodyPr wrap="none" rtlCol="0">
            <a:spAutoFit/>
          </a:bodyPr>
          <a:lstStyle/>
          <a:p>
            <a:r>
              <a:rPr kumimoji="1" lang="en-US" altLang="ja-JP" sz="2400" b="1" dirty="0" smtClean="0">
                <a:solidFill>
                  <a:srgbClr val="FFFF00"/>
                </a:solidFill>
              </a:rPr>
              <a:t>10” (0.39pc)</a:t>
            </a:r>
            <a:endParaRPr kumimoji="1" lang="ja-JP" altLang="en-US" sz="2400" b="1" dirty="0">
              <a:solidFill>
                <a:srgbClr val="FFFF00"/>
              </a:solidFill>
            </a:endParaRPr>
          </a:p>
        </p:txBody>
      </p:sp>
      <p:sp>
        <p:nvSpPr>
          <p:cNvPr id="28" name="テキスト ボックス 27"/>
          <p:cNvSpPr txBox="1"/>
          <p:nvPr/>
        </p:nvSpPr>
        <p:spPr>
          <a:xfrm>
            <a:off x="6444208" y="6115943"/>
            <a:ext cx="1512017" cy="769441"/>
          </a:xfrm>
          <a:prstGeom prst="rect">
            <a:avLst/>
          </a:prstGeom>
          <a:noFill/>
        </p:spPr>
        <p:txBody>
          <a:bodyPr wrap="none" rtlCol="0">
            <a:spAutoFit/>
          </a:bodyPr>
          <a:lstStyle/>
          <a:p>
            <a:pPr algn="ctr"/>
            <a:r>
              <a:rPr kumimoji="1" lang="en-US" altLang="ja-JP" sz="2400" dirty="0" smtClean="0"/>
              <a:t>ESO/VLT  </a:t>
            </a:r>
          </a:p>
          <a:p>
            <a:pPr algn="ctr"/>
            <a:r>
              <a:rPr kumimoji="1" lang="en-US" altLang="ja-JP" sz="2000" b="1" dirty="0" smtClean="0"/>
              <a:t>(</a:t>
            </a:r>
            <a:r>
              <a:rPr kumimoji="1" lang="en-US" altLang="ja-JP" sz="2000" b="1" dirty="0" err="1" smtClean="0"/>
              <a:t>Genzel</a:t>
            </a:r>
            <a:r>
              <a:rPr kumimoji="1" lang="en-US" altLang="ja-JP" sz="2000" b="1" dirty="0" smtClean="0"/>
              <a:t>+ 03)</a:t>
            </a:r>
            <a:endParaRPr kumimoji="1" lang="ja-JP" altLang="en-US" sz="2000" b="1" dirty="0"/>
          </a:p>
        </p:txBody>
      </p:sp>
      <p:sp>
        <p:nvSpPr>
          <p:cNvPr id="29" name="テキスト ボックス 28"/>
          <p:cNvSpPr txBox="1"/>
          <p:nvPr/>
        </p:nvSpPr>
        <p:spPr>
          <a:xfrm>
            <a:off x="5462893" y="2492896"/>
            <a:ext cx="3861635" cy="461665"/>
          </a:xfrm>
          <a:prstGeom prst="rect">
            <a:avLst/>
          </a:prstGeom>
          <a:noFill/>
        </p:spPr>
        <p:txBody>
          <a:bodyPr wrap="none" rtlCol="0">
            <a:spAutoFit/>
          </a:bodyPr>
          <a:lstStyle/>
          <a:p>
            <a:r>
              <a:rPr kumimoji="1" lang="en-US" altLang="ja-JP" sz="2400" b="1" i="1" dirty="0" smtClean="0">
                <a:solidFill>
                  <a:srgbClr val="FFFF00"/>
                </a:solidFill>
                <a:effectLst>
                  <a:outerShdw blurRad="38100" dist="38100" dir="2700000" algn="tl">
                    <a:srgbClr val="000000">
                      <a:alpha val="43137"/>
                    </a:srgbClr>
                  </a:outerShdw>
                </a:effectLst>
              </a:rPr>
              <a:t>H</a:t>
            </a:r>
            <a:r>
              <a:rPr kumimoji="1" lang="en-US" altLang="ja-JP" b="1" dirty="0" smtClean="0">
                <a:solidFill>
                  <a:srgbClr val="FFFF00"/>
                </a:solidFill>
                <a:effectLst>
                  <a:outerShdw blurRad="38100" dist="38100" dir="2700000" algn="tl">
                    <a:srgbClr val="000000">
                      <a:alpha val="43137"/>
                    </a:srgbClr>
                  </a:outerShdw>
                </a:effectLst>
              </a:rPr>
              <a:t>(1.65um)</a:t>
            </a:r>
            <a:r>
              <a:rPr kumimoji="1" lang="en-US" altLang="ja-JP" sz="2400" b="1" dirty="0" smtClean="0">
                <a:solidFill>
                  <a:srgbClr val="FFFF00"/>
                </a:solidFill>
                <a:effectLst>
                  <a:outerShdw blurRad="38100" dist="38100" dir="2700000" algn="tl">
                    <a:srgbClr val="000000">
                      <a:alpha val="43137"/>
                    </a:srgbClr>
                  </a:outerShdw>
                </a:effectLst>
              </a:rPr>
              <a:t>+</a:t>
            </a:r>
            <a:r>
              <a:rPr kumimoji="1" lang="en-US" altLang="ja-JP" sz="2400" b="1" i="1" dirty="0" smtClean="0">
                <a:solidFill>
                  <a:srgbClr val="FFFF00"/>
                </a:solidFill>
                <a:effectLst>
                  <a:outerShdw blurRad="38100" dist="38100" dir="2700000" algn="tl">
                    <a:srgbClr val="000000">
                      <a:alpha val="43137"/>
                    </a:srgbClr>
                  </a:outerShdw>
                </a:effectLst>
              </a:rPr>
              <a:t>Ks</a:t>
            </a:r>
            <a:r>
              <a:rPr kumimoji="1" lang="en-US" altLang="ja-JP" b="1" dirty="0" smtClean="0">
                <a:solidFill>
                  <a:srgbClr val="FFFF00"/>
                </a:solidFill>
                <a:effectLst>
                  <a:outerShdw blurRad="38100" dist="38100" dir="2700000" algn="tl">
                    <a:srgbClr val="000000">
                      <a:alpha val="43137"/>
                    </a:srgbClr>
                  </a:outerShdw>
                </a:effectLst>
              </a:rPr>
              <a:t>(2.16um)</a:t>
            </a:r>
            <a:r>
              <a:rPr kumimoji="1" lang="en-US" altLang="ja-JP" sz="2400" b="1" dirty="0" smtClean="0">
                <a:solidFill>
                  <a:srgbClr val="FFFF00"/>
                </a:solidFill>
                <a:effectLst>
                  <a:outerShdw blurRad="38100" dist="38100" dir="2700000" algn="tl">
                    <a:srgbClr val="000000">
                      <a:alpha val="43137"/>
                    </a:srgbClr>
                  </a:outerShdw>
                </a:effectLst>
              </a:rPr>
              <a:t>+</a:t>
            </a:r>
            <a:r>
              <a:rPr kumimoji="1" lang="en-US" altLang="ja-JP" sz="2400" b="1" i="1" dirty="0" smtClean="0">
                <a:solidFill>
                  <a:srgbClr val="FFFF00"/>
                </a:solidFill>
                <a:effectLst>
                  <a:outerShdw blurRad="38100" dist="38100" dir="2700000" algn="tl">
                    <a:srgbClr val="000000">
                      <a:alpha val="43137"/>
                    </a:srgbClr>
                  </a:outerShdw>
                </a:effectLst>
              </a:rPr>
              <a:t>L’</a:t>
            </a:r>
            <a:r>
              <a:rPr kumimoji="1" lang="en-US" altLang="ja-JP" b="1" dirty="0" smtClean="0">
                <a:solidFill>
                  <a:srgbClr val="FFFF00"/>
                </a:solidFill>
                <a:effectLst>
                  <a:outerShdw blurRad="38100" dist="38100" dir="2700000" algn="tl">
                    <a:srgbClr val="000000">
                      <a:alpha val="43137"/>
                    </a:srgbClr>
                  </a:outerShdw>
                </a:effectLst>
              </a:rPr>
              <a:t>(3.76um)</a:t>
            </a:r>
            <a:endParaRPr kumimoji="1" lang="ja-JP" altLang="en-US" b="1" dirty="0">
              <a:solidFill>
                <a:srgbClr val="FFFF00"/>
              </a:solidFill>
              <a:effectLst>
                <a:outerShdw blurRad="38100" dist="38100" dir="2700000" algn="tl">
                  <a:srgbClr val="000000">
                    <a:alpha val="43137"/>
                  </a:srgbClr>
                </a:outerShdw>
              </a:effectLst>
            </a:endParaRPr>
          </a:p>
        </p:txBody>
      </p:sp>
      <p:grpSp>
        <p:nvGrpSpPr>
          <p:cNvPr id="30" name="グループ化 29"/>
          <p:cNvGrpSpPr/>
          <p:nvPr/>
        </p:nvGrpSpPr>
        <p:grpSpPr>
          <a:xfrm>
            <a:off x="2771800" y="2348881"/>
            <a:ext cx="2709498" cy="4509119"/>
            <a:chOff x="834955" y="2420888"/>
            <a:chExt cx="3255842" cy="4702465"/>
          </a:xfrm>
        </p:grpSpPr>
        <p:grpSp>
          <p:nvGrpSpPr>
            <p:cNvPr id="31" name="グループ化 30"/>
            <p:cNvGrpSpPr/>
            <p:nvPr/>
          </p:nvGrpSpPr>
          <p:grpSpPr>
            <a:xfrm>
              <a:off x="834955" y="2420888"/>
              <a:ext cx="3255842" cy="4548285"/>
              <a:chOff x="668086" y="2481134"/>
              <a:chExt cx="3255842" cy="4548285"/>
            </a:xfrm>
          </p:grpSpPr>
          <p:pic>
            <p:nvPicPr>
              <p:cNvPr id="33" name="Picture 4"/>
              <p:cNvPicPr>
                <a:picLocks noChangeAspect="1" noChangeArrowheads="1"/>
              </p:cNvPicPr>
              <p:nvPr/>
            </p:nvPicPr>
            <p:blipFill>
              <a:blip r:embed="rId4"/>
              <a:srcRect/>
              <a:stretch>
                <a:fillRect/>
              </a:stretch>
            </p:blipFill>
            <p:spPr bwMode="auto">
              <a:xfrm>
                <a:off x="668086" y="2481134"/>
                <a:ext cx="3205024" cy="4014594"/>
              </a:xfrm>
              <a:prstGeom prst="rect">
                <a:avLst/>
              </a:prstGeom>
              <a:noFill/>
              <a:ln w="9525">
                <a:noFill/>
                <a:miter lim="800000"/>
                <a:headEnd/>
                <a:tailEnd/>
              </a:ln>
            </p:spPr>
          </p:pic>
          <p:sp>
            <p:nvSpPr>
              <p:cNvPr id="34" name="テキスト ボックス 33"/>
              <p:cNvSpPr txBox="1"/>
              <p:nvPr/>
            </p:nvSpPr>
            <p:spPr>
              <a:xfrm>
                <a:off x="1884664" y="6523926"/>
                <a:ext cx="1119670" cy="505493"/>
              </a:xfrm>
              <a:prstGeom prst="rect">
                <a:avLst/>
              </a:prstGeom>
              <a:noFill/>
            </p:spPr>
            <p:txBody>
              <a:bodyPr wrap="square" rtlCol="0">
                <a:spAutoFit/>
              </a:bodyPr>
              <a:lstStyle/>
              <a:p>
                <a:r>
                  <a:rPr kumimoji="1" lang="en-US" altLang="ja-JP" sz="2400" dirty="0" smtClean="0"/>
                  <a:t>VLA</a:t>
                </a:r>
                <a:endParaRPr kumimoji="1" lang="ja-JP" altLang="en-US" b="1" dirty="0"/>
              </a:p>
            </p:txBody>
          </p:sp>
          <p:cxnSp>
            <p:nvCxnSpPr>
              <p:cNvPr id="35" name="直線矢印コネクタ 34"/>
              <p:cNvCxnSpPr/>
              <p:nvPr/>
            </p:nvCxnSpPr>
            <p:spPr>
              <a:xfrm>
                <a:off x="673824" y="6054398"/>
                <a:ext cx="1906530" cy="9281"/>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918847" y="5602014"/>
                <a:ext cx="1825904" cy="505493"/>
              </a:xfrm>
              <a:prstGeom prst="rect">
                <a:avLst/>
              </a:prstGeom>
              <a:noFill/>
            </p:spPr>
            <p:txBody>
              <a:bodyPr wrap="square" rtlCol="0">
                <a:spAutoFit/>
              </a:bodyPr>
              <a:lstStyle/>
              <a:p>
                <a:r>
                  <a:rPr kumimoji="1" lang="en-US" altLang="ja-JP" sz="2400" b="1" dirty="0" smtClean="0">
                    <a:solidFill>
                      <a:schemeClr val="tx2">
                        <a:lumMod val="60000"/>
                        <a:lumOff val="40000"/>
                      </a:schemeClr>
                    </a:solidFill>
                  </a:rPr>
                  <a:t>50” (</a:t>
                </a:r>
                <a:r>
                  <a:rPr lang="en-US" altLang="ja-JP" sz="2400" b="1" dirty="0" smtClean="0">
                    <a:solidFill>
                      <a:schemeClr val="tx2">
                        <a:lumMod val="60000"/>
                        <a:lumOff val="40000"/>
                      </a:schemeClr>
                    </a:solidFill>
                  </a:rPr>
                  <a:t>2</a:t>
                </a:r>
                <a:r>
                  <a:rPr kumimoji="1" lang="en-US" altLang="ja-JP" sz="2400" b="1" dirty="0" smtClean="0">
                    <a:solidFill>
                      <a:schemeClr val="tx2">
                        <a:lumMod val="60000"/>
                        <a:lumOff val="40000"/>
                      </a:schemeClr>
                    </a:solidFill>
                  </a:rPr>
                  <a:t>pc)</a:t>
                </a:r>
                <a:endParaRPr kumimoji="1" lang="ja-JP" altLang="en-US" sz="2400" b="1" dirty="0">
                  <a:solidFill>
                    <a:schemeClr val="tx2">
                      <a:lumMod val="60000"/>
                      <a:lumOff val="40000"/>
                    </a:schemeClr>
                  </a:solidFill>
                </a:endParaRPr>
              </a:p>
            </p:txBody>
          </p:sp>
          <p:sp>
            <p:nvSpPr>
              <p:cNvPr id="37" name="テキスト ボックス 36"/>
              <p:cNvSpPr txBox="1"/>
              <p:nvPr/>
            </p:nvSpPr>
            <p:spPr>
              <a:xfrm>
                <a:off x="1539875" y="3945830"/>
                <a:ext cx="1507188" cy="505493"/>
              </a:xfrm>
              <a:prstGeom prst="rect">
                <a:avLst/>
              </a:prstGeom>
              <a:noFill/>
            </p:spPr>
            <p:txBody>
              <a:bodyPr wrap="square" rtlCol="0">
                <a:spAutoFit/>
              </a:bodyPr>
              <a:lstStyle/>
              <a:p>
                <a:r>
                  <a:rPr lang="en-US" altLang="ja-JP" sz="2400" b="1" dirty="0" err="1" smtClean="0">
                    <a:solidFill>
                      <a:schemeClr val="tx2">
                        <a:lumMod val="60000"/>
                        <a:lumOff val="40000"/>
                      </a:schemeClr>
                    </a:solidFill>
                  </a:rPr>
                  <a:t>Sgr</a:t>
                </a:r>
                <a:r>
                  <a:rPr lang="en-US" altLang="ja-JP" sz="2400" b="1" dirty="0" smtClean="0">
                    <a:solidFill>
                      <a:schemeClr val="tx2">
                        <a:lumMod val="60000"/>
                        <a:lumOff val="40000"/>
                      </a:schemeClr>
                    </a:solidFill>
                  </a:rPr>
                  <a:t> A*</a:t>
                </a:r>
                <a:endParaRPr kumimoji="1" lang="ja-JP" altLang="en-US" sz="2400" b="1" dirty="0">
                  <a:solidFill>
                    <a:schemeClr val="tx2">
                      <a:lumMod val="60000"/>
                      <a:lumOff val="40000"/>
                    </a:schemeClr>
                  </a:solidFill>
                </a:endParaRPr>
              </a:p>
            </p:txBody>
          </p:sp>
          <p:sp>
            <p:nvSpPr>
              <p:cNvPr id="38" name="テキスト ボックス 37"/>
              <p:cNvSpPr txBox="1"/>
              <p:nvPr/>
            </p:nvSpPr>
            <p:spPr>
              <a:xfrm>
                <a:off x="1236779" y="2535287"/>
                <a:ext cx="2687149" cy="505493"/>
              </a:xfrm>
              <a:prstGeom prst="rect">
                <a:avLst/>
              </a:prstGeom>
              <a:noFill/>
            </p:spPr>
            <p:txBody>
              <a:bodyPr wrap="square" rtlCol="0">
                <a:spAutoFit/>
              </a:bodyPr>
              <a:lstStyle/>
              <a:p>
                <a:r>
                  <a:rPr kumimoji="1" lang="en-US" altLang="ja-JP" sz="2400" b="1" dirty="0" smtClean="0">
                    <a:solidFill>
                      <a:schemeClr val="tx2">
                        <a:lumMod val="60000"/>
                        <a:lumOff val="40000"/>
                      </a:schemeClr>
                    </a:solidFill>
                  </a:rPr>
                  <a:t>H92</a:t>
                </a:r>
                <a:r>
                  <a:rPr lang="en-US" altLang="ja-JP" sz="2400" b="1" dirty="0" smtClean="0">
                    <a:solidFill>
                      <a:schemeClr val="tx2">
                        <a:lumMod val="60000"/>
                        <a:lumOff val="40000"/>
                      </a:schemeClr>
                    </a:solidFill>
                  </a:rPr>
                  <a:t>α(8.3GHz)</a:t>
                </a:r>
                <a:endParaRPr kumimoji="1" lang="ja-JP" altLang="en-US" sz="2400" b="1" dirty="0">
                  <a:solidFill>
                    <a:schemeClr val="tx2">
                      <a:lumMod val="60000"/>
                      <a:lumOff val="40000"/>
                    </a:schemeClr>
                  </a:solidFill>
                </a:endParaRPr>
              </a:p>
            </p:txBody>
          </p:sp>
        </p:grpSp>
        <p:sp>
          <p:nvSpPr>
            <p:cNvPr id="32" name="正方形/長方形 31"/>
            <p:cNvSpPr/>
            <p:nvPr/>
          </p:nvSpPr>
          <p:spPr>
            <a:xfrm>
              <a:off x="1094538" y="6754022"/>
              <a:ext cx="2312620" cy="369331"/>
            </a:xfrm>
            <a:prstGeom prst="rect">
              <a:avLst/>
            </a:prstGeom>
          </p:spPr>
          <p:txBody>
            <a:bodyPr wrap="none">
              <a:spAutoFit/>
            </a:bodyPr>
            <a:lstStyle/>
            <a:p>
              <a:r>
                <a:rPr lang="en-US" altLang="ja-JP" b="1" dirty="0"/>
                <a:t>(Roberts &amp; Goss 1993)</a:t>
              </a:r>
              <a:endParaRPr lang="ja-JP" altLang="en-US" dirty="0"/>
            </a:p>
          </p:txBody>
        </p:sp>
      </p:grpSp>
      <p:sp>
        <p:nvSpPr>
          <p:cNvPr id="3" name="正方形/長方形 2"/>
          <p:cNvSpPr/>
          <p:nvPr/>
        </p:nvSpPr>
        <p:spPr>
          <a:xfrm>
            <a:off x="7092280" y="1052736"/>
            <a:ext cx="2114297" cy="461665"/>
          </a:xfrm>
          <a:prstGeom prst="rect">
            <a:avLst/>
          </a:prstGeom>
        </p:spPr>
        <p:txBody>
          <a:bodyPr wrap="none">
            <a:spAutoFit/>
          </a:bodyPr>
          <a:lstStyle/>
          <a:p>
            <a:r>
              <a:rPr lang="en-US" altLang="ja-JP" sz="2400" dirty="0" smtClean="0"/>
              <a:t> </a:t>
            </a:r>
            <a:r>
              <a:rPr lang="en-US" altLang="ja-JP" b="1" dirty="0"/>
              <a:t>(e.g., </a:t>
            </a:r>
            <a:r>
              <a:rPr lang="en-US" altLang="ja-JP" b="1" dirty="0" err="1"/>
              <a:t>Gillessen</a:t>
            </a:r>
            <a:r>
              <a:rPr lang="en-US" altLang="ja-JP" b="1" dirty="0"/>
              <a:t>+ 09)</a:t>
            </a:r>
          </a:p>
        </p:txBody>
      </p:sp>
      <p:sp>
        <p:nvSpPr>
          <p:cNvPr id="4" name="正方形/長方形 3"/>
          <p:cNvSpPr/>
          <p:nvPr/>
        </p:nvSpPr>
        <p:spPr>
          <a:xfrm>
            <a:off x="5220072" y="1887215"/>
            <a:ext cx="4004814" cy="461665"/>
          </a:xfrm>
          <a:prstGeom prst="rect">
            <a:avLst/>
          </a:prstGeom>
        </p:spPr>
        <p:txBody>
          <a:bodyPr wrap="none">
            <a:spAutoFit/>
          </a:bodyPr>
          <a:lstStyle/>
          <a:p>
            <a:r>
              <a:rPr lang="en-US" altLang="ja-JP" sz="2400" dirty="0"/>
              <a:t> </a:t>
            </a:r>
            <a:r>
              <a:rPr lang="en-US" altLang="ja-JP" b="1" dirty="0"/>
              <a:t>(e.g., </a:t>
            </a:r>
            <a:r>
              <a:rPr lang="en-US" altLang="ja-JP" b="1" dirty="0" err="1"/>
              <a:t>Paumard</a:t>
            </a:r>
            <a:r>
              <a:rPr lang="en-US" altLang="ja-JP" b="1" dirty="0"/>
              <a:t>+ 06, </a:t>
            </a:r>
            <a:r>
              <a:rPr lang="en-US" altLang="ja-JP" b="1" dirty="0" err="1"/>
              <a:t>Bartko</a:t>
            </a:r>
            <a:r>
              <a:rPr lang="en-US" altLang="ja-JP" b="1" dirty="0"/>
              <a:t>+ 09, Lu+ 09)</a:t>
            </a:r>
            <a:endParaRPr lang="ja-JP" altLang="en-US" dirty="0"/>
          </a:p>
        </p:txBody>
      </p:sp>
      <p:pic>
        <p:nvPicPr>
          <p:cNvPr id="5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82" y="2348880"/>
            <a:ext cx="2588810" cy="3818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テキスト ボックス 53"/>
          <p:cNvSpPr txBox="1"/>
          <p:nvPr/>
        </p:nvSpPr>
        <p:spPr>
          <a:xfrm>
            <a:off x="323528" y="6207694"/>
            <a:ext cx="2161810" cy="461665"/>
          </a:xfrm>
          <a:prstGeom prst="rect">
            <a:avLst/>
          </a:prstGeom>
          <a:noFill/>
        </p:spPr>
        <p:txBody>
          <a:bodyPr wrap="none" rtlCol="0">
            <a:spAutoFit/>
          </a:bodyPr>
          <a:lstStyle/>
          <a:p>
            <a:r>
              <a:rPr kumimoji="1" lang="en-US" altLang="ja-JP" sz="2400" dirty="0" smtClean="0"/>
              <a:t>NTT, VLT &amp; Keck</a:t>
            </a:r>
            <a:endParaRPr kumimoji="1" lang="ja-JP" altLang="en-US" sz="1400" b="1" dirty="0"/>
          </a:p>
        </p:txBody>
      </p:sp>
      <p:sp>
        <p:nvSpPr>
          <p:cNvPr id="55" name="テキスト ボックス 54"/>
          <p:cNvSpPr txBox="1"/>
          <p:nvPr/>
        </p:nvSpPr>
        <p:spPr>
          <a:xfrm>
            <a:off x="611560" y="6525343"/>
            <a:ext cx="1584088" cy="369332"/>
          </a:xfrm>
          <a:prstGeom prst="rect">
            <a:avLst/>
          </a:prstGeom>
          <a:noFill/>
        </p:spPr>
        <p:txBody>
          <a:bodyPr wrap="none" rtlCol="0">
            <a:spAutoFit/>
          </a:bodyPr>
          <a:lstStyle/>
          <a:p>
            <a:r>
              <a:rPr kumimoji="1" lang="en-US" altLang="ja-JP" b="1" dirty="0" smtClean="0"/>
              <a:t>(</a:t>
            </a:r>
            <a:r>
              <a:rPr kumimoji="1" lang="en-US" altLang="ja-JP" b="1" dirty="0" err="1" smtClean="0"/>
              <a:t>Gillessen</a:t>
            </a:r>
            <a:r>
              <a:rPr kumimoji="1" lang="en-US" altLang="ja-JP" b="1" dirty="0" smtClean="0"/>
              <a:t>+ 09)</a:t>
            </a:r>
            <a:endParaRPr kumimoji="1" lang="ja-JP" altLang="en-US" sz="1100" b="1" dirty="0"/>
          </a:p>
        </p:txBody>
      </p:sp>
      <p:sp>
        <p:nvSpPr>
          <p:cNvPr id="56" name="円/楕円 55"/>
          <p:cNvSpPr/>
          <p:nvPr/>
        </p:nvSpPr>
        <p:spPr>
          <a:xfrm>
            <a:off x="971600" y="5602461"/>
            <a:ext cx="288032" cy="274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7" name="テキスト ボックス 56"/>
          <p:cNvSpPr txBox="1"/>
          <p:nvPr/>
        </p:nvSpPr>
        <p:spPr>
          <a:xfrm>
            <a:off x="194362" y="4581128"/>
            <a:ext cx="2289409" cy="974626"/>
          </a:xfrm>
          <a:prstGeom prst="rect">
            <a:avLst/>
          </a:prstGeom>
          <a:solidFill>
            <a:schemeClr val="bg1"/>
          </a:solidFill>
        </p:spPr>
        <p:txBody>
          <a:bodyPr wrap="none" rtlCol="0">
            <a:spAutoFit/>
          </a:bodyPr>
          <a:lstStyle/>
          <a:p>
            <a:pPr algn="ctr"/>
            <a:r>
              <a:rPr kumimoji="1" lang="en-US" altLang="ja-JP" sz="2800" dirty="0" smtClean="0"/>
              <a:t>SMBH</a:t>
            </a:r>
          </a:p>
          <a:p>
            <a:pPr algn="ctr"/>
            <a:r>
              <a:rPr lang="en-US" altLang="ja-JP" sz="2800" dirty="0" smtClean="0"/>
              <a:t>~4×10</a:t>
            </a:r>
            <a:r>
              <a:rPr lang="en-US" altLang="ja-JP" sz="4400" baseline="30000" dirty="0" smtClean="0"/>
              <a:t>6</a:t>
            </a:r>
            <a:r>
              <a:rPr lang="en-US" altLang="ja-JP" sz="2800" dirty="0" smtClean="0"/>
              <a:t>Msun</a:t>
            </a:r>
            <a:endParaRPr kumimoji="1" lang="ja-JP" altLang="en-US" sz="2800" dirty="0"/>
          </a:p>
        </p:txBody>
      </p:sp>
      <p:cxnSp>
        <p:nvCxnSpPr>
          <p:cNvPr id="58" name="直線矢印コネクタ 57"/>
          <p:cNvCxnSpPr/>
          <p:nvPr/>
        </p:nvCxnSpPr>
        <p:spPr>
          <a:xfrm>
            <a:off x="927522" y="3356991"/>
            <a:ext cx="980182"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467544" y="3428999"/>
            <a:ext cx="1976375" cy="461665"/>
          </a:xfrm>
          <a:prstGeom prst="rect">
            <a:avLst/>
          </a:prstGeom>
          <a:noFill/>
        </p:spPr>
        <p:txBody>
          <a:bodyPr wrap="none" rtlCol="0">
            <a:spAutoFit/>
          </a:bodyPr>
          <a:lstStyle/>
          <a:p>
            <a:r>
              <a:rPr kumimoji="1" lang="en-US" altLang="ja-JP" sz="2400" b="1" dirty="0" smtClean="0"/>
              <a:t>0.05” (400AU)</a:t>
            </a:r>
            <a:endParaRPr kumimoji="1" lang="ja-JP" altLang="en-US" sz="2400" b="1" dirty="0"/>
          </a:p>
        </p:txBody>
      </p:sp>
      <p:sp>
        <p:nvSpPr>
          <p:cNvPr id="61" name="テキスト ボックス 60"/>
          <p:cNvSpPr txBox="1"/>
          <p:nvPr/>
        </p:nvSpPr>
        <p:spPr>
          <a:xfrm>
            <a:off x="8545402" y="-27384"/>
            <a:ext cx="635110" cy="369332"/>
          </a:xfrm>
          <a:prstGeom prst="rect">
            <a:avLst/>
          </a:prstGeom>
          <a:noFill/>
        </p:spPr>
        <p:txBody>
          <a:bodyPr wrap="none" rtlCol="0">
            <a:spAutoFit/>
          </a:bodyPr>
          <a:lstStyle/>
          <a:p>
            <a:r>
              <a:rPr kumimoji="1" lang="en-US" altLang="ja-JP" b="1" dirty="0" smtClean="0"/>
              <a:t>1/15</a:t>
            </a:r>
            <a:endParaRPr kumimoji="1" lang="ja-JP" altLang="en-US" b="1" dirty="0"/>
          </a:p>
        </p:txBody>
      </p:sp>
    </p:spTree>
    <p:extLst>
      <p:ext uri="{BB962C8B-B14F-4D97-AF65-F5344CB8AC3E}">
        <p14:creationId xmlns:p14="http://schemas.microsoft.com/office/powerpoint/2010/main" val="402616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達人\Downloads\YSOC5_01.png"/>
          <p:cNvPicPr>
            <a:picLocks noChangeAspect="1" noChangeArrowheads="1"/>
          </p:cNvPicPr>
          <p:nvPr/>
        </p:nvPicPr>
        <p:blipFill rotWithShape="1">
          <a:blip r:embed="rId2">
            <a:extLst>
              <a:ext uri="{28A0092B-C50C-407E-A947-70E740481C1C}">
                <a14:useLocalDpi xmlns:a14="http://schemas.microsoft.com/office/drawing/2010/main" val="0"/>
              </a:ext>
            </a:extLst>
          </a:blip>
          <a:srcRect l="11149" t="3965" r="2414" b="6379"/>
          <a:stretch/>
        </p:blipFill>
        <p:spPr bwMode="auto">
          <a:xfrm>
            <a:off x="2123728" y="2060848"/>
            <a:ext cx="6480720" cy="448135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36512" y="56818"/>
            <a:ext cx="9144000" cy="707886"/>
          </a:xfrm>
          <a:prstGeom prst="rect">
            <a:avLst/>
          </a:prstGeom>
          <a:noFill/>
        </p:spPr>
        <p:txBody>
          <a:bodyPr wrap="square" rtlCol="0">
            <a:spAutoFit/>
          </a:bodyPr>
          <a:lstStyle/>
          <a:p>
            <a:pPr algn="ctr"/>
            <a:r>
              <a:rPr kumimoji="1" lang="en-US" altLang="ja-JP" sz="4000" dirty="0" smtClean="0"/>
              <a:t>Spectroscopic observations</a:t>
            </a:r>
            <a:endParaRPr kumimoji="1" lang="ja-JP" altLang="en-US" sz="4000" dirty="0"/>
          </a:p>
        </p:txBody>
      </p:sp>
      <p:sp>
        <p:nvSpPr>
          <p:cNvPr id="7" name="テキスト ボックス 6"/>
          <p:cNvSpPr txBox="1"/>
          <p:nvPr/>
        </p:nvSpPr>
        <p:spPr>
          <a:xfrm>
            <a:off x="2987824" y="6021288"/>
            <a:ext cx="572593" cy="461665"/>
          </a:xfrm>
          <a:prstGeom prst="rect">
            <a:avLst/>
          </a:prstGeom>
          <a:noFill/>
        </p:spPr>
        <p:txBody>
          <a:bodyPr wrap="none" rtlCol="0">
            <a:spAutoFit/>
          </a:bodyPr>
          <a:lstStyle/>
          <a:p>
            <a:r>
              <a:rPr kumimoji="1" lang="en-US" altLang="ja-JP" sz="2400" dirty="0" smtClean="0"/>
              <a:t>2.0</a:t>
            </a:r>
            <a:endParaRPr kumimoji="1" lang="ja-JP" altLang="en-US" sz="2400" dirty="0"/>
          </a:p>
        </p:txBody>
      </p:sp>
      <p:sp>
        <p:nvSpPr>
          <p:cNvPr id="8" name="テキスト ボックス 7"/>
          <p:cNvSpPr txBox="1"/>
          <p:nvPr/>
        </p:nvSpPr>
        <p:spPr>
          <a:xfrm>
            <a:off x="5079527" y="6021288"/>
            <a:ext cx="572593" cy="461665"/>
          </a:xfrm>
          <a:prstGeom prst="rect">
            <a:avLst/>
          </a:prstGeom>
          <a:noFill/>
        </p:spPr>
        <p:txBody>
          <a:bodyPr wrap="none" rtlCol="0">
            <a:spAutoFit/>
          </a:bodyPr>
          <a:lstStyle/>
          <a:p>
            <a:r>
              <a:rPr kumimoji="1" lang="en-US" altLang="ja-JP" sz="2400" dirty="0" smtClean="0"/>
              <a:t>2.2</a:t>
            </a:r>
            <a:endParaRPr kumimoji="1" lang="ja-JP" altLang="en-US" sz="2400" dirty="0"/>
          </a:p>
        </p:txBody>
      </p:sp>
      <p:sp>
        <p:nvSpPr>
          <p:cNvPr id="9" name="テキスト ボックス 8"/>
          <p:cNvSpPr txBox="1"/>
          <p:nvPr/>
        </p:nvSpPr>
        <p:spPr>
          <a:xfrm>
            <a:off x="7095751" y="6021288"/>
            <a:ext cx="572593" cy="461665"/>
          </a:xfrm>
          <a:prstGeom prst="rect">
            <a:avLst/>
          </a:prstGeom>
          <a:noFill/>
        </p:spPr>
        <p:txBody>
          <a:bodyPr wrap="none" rtlCol="0">
            <a:spAutoFit/>
          </a:bodyPr>
          <a:lstStyle/>
          <a:p>
            <a:r>
              <a:rPr kumimoji="1" lang="en-US" altLang="ja-JP" sz="2400" dirty="0" smtClean="0"/>
              <a:t>2.4</a:t>
            </a:r>
            <a:endParaRPr kumimoji="1" lang="ja-JP" altLang="en-US" sz="2400" dirty="0"/>
          </a:p>
        </p:txBody>
      </p:sp>
      <p:sp>
        <p:nvSpPr>
          <p:cNvPr id="10" name="テキスト ボックス 9"/>
          <p:cNvSpPr txBox="1"/>
          <p:nvPr/>
        </p:nvSpPr>
        <p:spPr>
          <a:xfrm>
            <a:off x="4085105" y="6381328"/>
            <a:ext cx="2647135" cy="523220"/>
          </a:xfrm>
          <a:prstGeom prst="rect">
            <a:avLst/>
          </a:prstGeom>
          <a:noFill/>
        </p:spPr>
        <p:txBody>
          <a:bodyPr wrap="none" rtlCol="0">
            <a:spAutoFit/>
          </a:bodyPr>
          <a:lstStyle/>
          <a:p>
            <a:r>
              <a:rPr kumimoji="1" lang="en-US" altLang="ja-JP" sz="2800" dirty="0" smtClean="0"/>
              <a:t>wavelength [</a:t>
            </a:r>
            <a:r>
              <a:rPr kumimoji="1" lang="en-US" altLang="ja-JP" sz="2800" dirty="0" err="1" smtClean="0"/>
              <a:t>μm</a:t>
            </a:r>
            <a:r>
              <a:rPr kumimoji="1" lang="en-US" altLang="ja-JP" sz="2800" dirty="0" smtClean="0"/>
              <a:t>]</a:t>
            </a:r>
            <a:endParaRPr kumimoji="1" lang="ja-JP" altLang="en-US" sz="2800" dirty="0"/>
          </a:p>
        </p:txBody>
      </p:sp>
      <p:sp>
        <p:nvSpPr>
          <p:cNvPr id="11" name="テキスト ボックス 10"/>
          <p:cNvSpPr txBox="1"/>
          <p:nvPr/>
        </p:nvSpPr>
        <p:spPr>
          <a:xfrm rot="16200000">
            <a:off x="1228957" y="3891723"/>
            <a:ext cx="1448666" cy="523220"/>
          </a:xfrm>
          <a:prstGeom prst="rect">
            <a:avLst/>
          </a:prstGeom>
          <a:noFill/>
        </p:spPr>
        <p:txBody>
          <a:bodyPr wrap="none" rtlCol="0">
            <a:spAutoFit/>
          </a:bodyPr>
          <a:lstStyle/>
          <a:p>
            <a:r>
              <a:rPr kumimoji="1" lang="en-US" altLang="ja-JP" sz="2800" dirty="0" smtClean="0"/>
              <a:t>Intensity</a:t>
            </a:r>
            <a:endParaRPr kumimoji="1" lang="ja-JP" altLang="en-US" sz="2800" dirty="0"/>
          </a:p>
        </p:txBody>
      </p:sp>
      <p:cxnSp>
        <p:nvCxnSpPr>
          <p:cNvPr id="12" name="直線コネクタ 11"/>
          <p:cNvCxnSpPr/>
          <p:nvPr/>
        </p:nvCxnSpPr>
        <p:spPr>
          <a:xfrm>
            <a:off x="6300192" y="3933056"/>
            <a:ext cx="0" cy="10801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5581485" y="5138028"/>
            <a:ext cx="1726819" cy="523220"/>
          </a:xfrm>
          <a:prstGeom prst="rect">
            <a:avLst/>
          </a:prstGeom>
          <a:noFill/>
        </p:spPr>
        <p:txBody>
          <a:bodyPr wrap="none" rtlCol="0">
            <a:spAutoFit/>
          </a:bodyPr>
          <a:lstStyle/>
          <a:p>
            <a:r>
              <a:rPr kumimoji="1" lang="en-US" altLang="ja-JP" sz="2800" dirty="0" smtClean="0"/>
              <a:t>CO (v=2-0)</a:t>
            </a:r>
            <a:endParaRPr kumimoji="1" lang="ja-JP" altLang="en-US" sz="2800" dirty="0"/>
          </a:p>
        </p:txBody>
      </p:sp>
      <p:cxnSp>
        <p:nvCxnSpPr>
          <p:cNvPr id="14" name="直線コネクタ 13"/>
          <p:cNvCxnSpPr/>
          <p:nvPr/>
        </p:nvCxnSpPr>
        <p:spPr>
          <a:xfrm>
            <a:off x="6588224" y="4077072"/>
            <a:ext cx="0" cy="10801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339752" y="2185700"/>
            <a:ext cx="546945" cy="523220"/>
          </a:xfrm>
          <a:prstGeom prst="rect">
            <a:avLst/>
          </a:prstGeom>
          <a:noFill/>
        </p:spPr>
        <p:txBody>
          <a:bodyPr wrap="none" rtlCol="0">
            <a:spAutoFit/>
          </a:bodyPr>
          <a:lstStyle/>
          <a:p>
            <a:r>
              <a:rPr kumimoji="1" lang="en-US" altLang="ja-JP" sz="2800" dirty="0" smtClean="0"/>
              <a:t>#5</a:t>
            </a:r>
            <a:endParaRPr kumimoji="1" lang="ja-JP" altLang="en-US" sz="2800" dirty="0"/>
          </a:p>
        </p:txBody>
      </p:sp>
      <p:sp>
        <p:nvSpPr>
          <p:cNvPr id="17" name="テキスト ボックス 16"/>
          <p:cNvSpPr txBox="1"/>
          <p:nvPr/>
        </p:nvSpPr>
        <p:spPr>
          <a:xfrm>
            <a:off x="107504" y="620688"/>
            <a:ext cx="5170839" cy="1815882"/>
          </a:xfrm>
          <a:prstGeom prst="rect">
            <a:avLst/>
          </a:prstGeom>
          <a:noFill/>
        </p:spPr>
        <p:txBody>
          <a:bodyPr wrap="none" rtlCol="0">
            <a:spAutoFit/>
          </a:bodyPr>
          <a:lstStyle/>
          <a:p>
            <a:r>
              <a:rPr lang="ja-JP" altLang="en-US" sz="2800" dirty="0" smtClean="0"/>
              <a:t>・</a:t>
            </a:r>
            <a:r>
              <a:rPr lang="en-US" altLang="ja-JP" sz="2800" dirty="0" smtClean="0"/>
              <a:t>Subaru/IRCS+AO188 (52mas/pix)</a:t>
            </a:r>
          </a:p>
          <a:p>
            <a:r>
              <a:rPr kumimoji="1" lang="ja-JP" altLang="en-US" sz="2800" dirty="0" smtClean="0"/>
              <a:t>・</a:t>
            </a:r>
            <a:r>
              <a:rPr lang="en-US" altLang="ja-JP" sz="2800" dirty="0" smtClean="0"/>
              <a:t>2013/05/21, 22</a:t>
            </a:r>
          </a:p>
          <a:p>
            <a:r>
              <a:rPr kumimoji="1" lang="ja-JP" altLang="en-US" sz="2800" dirty="0" smtClean="0"/>
              <a:t>・</a:t>
            </a:r>
            <a:r>
              <a:rPr kumimoji="1" lang="en-US" altLang="ja-JP" sz="2800" dirty="0" err="1" smtClean="0"/>
              <a:t>grism</a:t>
            </a:r>
            <a:r>
              <a:rPr kumimoji="1" lang="en-US" altLang="ja-JP" sz="2800" dirty="0" smtClean="0"/>
              <a:t> mode (</a:t>
            </a:r>
            <a:r>
              <a:rPr kumimoji="1" lang="en-US" altLang="ja-JP" sz="2800" i="1" dirty="0" smtClean="0"/>
              <a:t>K</a:t>
            </a:r>
            <a:r>
              <a:rPr lang="en-US" altLang="ja-JP" sz="2800" dirty="0"/>
              <a:t>-</a:t>
            </a:r>
            <a:r>
              <a:rPr kumimoji="1" lang="en-US" altLang="ja-JP" sz="2800" dirty="0" smtClean="0"/>
              <a:t>band filter)</a:t>
            </a:r>
            <a:r>
              <a:rPr lang="ja-JP" altLang="en-US" sz="2800" dirty="0" smtClean="0"/>
              <a:t> </a:t>
            </a:r>
            <a:endParaRPr lang="en-US" altLang="ja-JP" sz="2800" dirty="0"/>
          </a:p>
          <a:p>
            <a:r>
              <a:rPr lang="ja-JP" altLang="en-US" sz="2800" dirty="0" smtClean="0"/>
              <a:t>・</a:t>
            </a:r>
            <a:r>
              <a:rPr lang="en-US" altLang="ja-JP" sz="2800" dirty="0" smtClean="0"/>
              <a:t>R=1200</a:t>
            </a:r>
            <a:endParaRPr kumimoji="1" lang="en-US" altLang="ja-JP" sz="2800" dirty="0" smtClean="0"/>
          </a:p>
        </p:txBody>
      </p:sp>
    </p:spTree>
    <p:extLst>
      <p:ext uri="{BB962C8B-B14F-4D97-AF65-F5344CB8AC3E}">
        <p14:creationId xmlns:p14="http://schemas.microsoft.com/office/powerpoint/2010/main" val="143423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56818"/>
            <a:ext cx="9144000" cy="707886"/>
          </a:xfrm>
          <a:prstGeom prst="rect">
            <a:avLst/>
          </a:prstGeom>
          <a:noFill/>
        </p:spPr>
        <p:txBody>
          <a:bodyPr wrap="square" rtlCol="0">
            <a:spAutoFit/>
          </a:bodyPr>
          <a:lstStyle/>
          <a:p>
            <a:pPr algn="ctr"/>
            <a:r>
              <a:rPr kumimoji="1" lang="en-US" altLang="ja-JP" sz="4000" dirty="0" smtClean="0"/>
              <a:t>young stars in the GC</a:t>
            </a:r>
            <a:endParaRPr kumimoji="1" lang="ja-JP" altLang="en-US" sz="4000" dirty="0"/>
          </a:p>
        </p:txBody>
      </p:sp>
      <p:sp>
        <p:nvSpPr>
          <p:cNvPr id="3" name="テキスト ボックス 2"/>
          <p:cNvSpPr txBox="1"/>
          <p:nvPr/>
        </p:nvSpPr>
        <p:spPr>
          <a:xfrm>
            <a:off x="349883" y="774571"/>
            <a:ext cx="8363956" cy="3970318"/>
          </a:xfrm>
          <a:prstGeom prst="rect">
            <a:avLst/>
          </a:prstGeom>
          <a:noFill/>
        </p:spPr>
        <p:txBody>
          <a:bodyPr wrap="none" rtlCol="0">
            <a:spAutoFit/>
          </a:bodyPr>
          <a:lstStyle/>
          <a:p>
            <a:r>
              <a:rPr kumimoji="1" lang="en-US" altLang="ja-JP" sz="2800" dirty="0" smtClean="0"/>
              <a:t>young (</a:t>
            </a:r>
            <a:r>
              <a:rPr kumimoji="1" lang="ja-JP" altLang="en-US" sz="2800" dirty="0" smtClean="0"/>
              <a:t>≳</a:t>
            </a:r>
            <a:r>
              <a:rPr kumimoji="1" lang="en-US" altLang="ja-JP" sz="2800" dirty="0" smtClean="0"/>
              <a:t>3Myr) massive stars in the GC  </a:t>
            </a:r>
            <a:r>
              <a:rPr kumimoji="1" lang="en-US" altLang="ja-JP" b="1" dirty="0" smtClean="0"/>
              <a:t>(</a:t>
            </a:r>
            <a:r>
              <a:rPr kumimoji="1" lang="en-US" altLang="ja-JP" b="1" dirty="0" err="1" smtClean="0"/>
              <a:t>e.g</a:t>
            </a:r>
            <a:r>
              <a:rPr kumimoji="1" lang="en-US" altLang="ja-JP" b="1" dirty="0" smtClean="0"/>
              <a:t>, </a:t>
            </a:r>
            <a:r>
              <a:rPr kumimoji="1" lang="en-US" altLang="ja-JP" b="1" dirty="0" err="1" smtClean="0"/>
              <a:t>Krabbe</a:t>
            </a:r>
            <a:r>
              <a:rPr kumimoji="1" lang="en-US" altLang="ja-JP" b="1" dirty="0" smtClean="0"/>
              <a:t>+ 95)</a:t>
            </a:r>
          </a:p>
          <a:p>
            <a:r>
              <a:rPr lang="en-US" altLang="ja-JP" sz="2800" dirty="0"/>
              <a:t> </a:t>
            </a:r>
            <a:r>
              <a:rPr lang="en-US" altLang="ja-JP" sz="2800" dirty="0" smtClean="0"/>
              <a:t>   = star formation occurred in the GC </a:t>
            </a:r>
            <a:r>
              <a:rPr lang="ja-JP" altLang="en-US" sz="2800" dirty="0" smtClean="0"/>
              <a:t>≳</a:t>
            </a:r>
            <a:r>
              <a:rPr lang="en-US" altLang="ja-JP" sz="2800" dirty="0" smtClean="0"/>
              <a:t>3Myr ago</a:t>
            </a:r>
            <a:r>
              <a:rPr kumimoji="1" lang="en-US" altLang="ja-JP" sz="2800" dirty="0" smtClean="0"/>
              <a:t> </a:t>
            </a:r>
          </a:p>
          <a:p>
            <a:endParaRPr kumimoji="1" lang="en-US" altLang="ja-JP" sz="1000" dirty="0" smtClean="0"/>
          </a:p>
          <a:p>
            <a:pPr algn="ctr"/>
            <a:r>
              <a:rPr lang="en-US" altLang="ja-JP" sz="3600" b="1" dirty="0" smtClean="0">
                <a:solidFill>
                  <a:srgbClr val="FF0000"/>
                </a:solidFill>
              </a:rPr>
              <a:t>BUT</a:t>
            </a:r>
          </a:p>
          <a:p>
            <a:pPr algn="ctr"/>
            <a:endParaRPr lang="en-US" altLang="ja-JP" sz="1000" b="1" dirty="0">
              <a:solidFill>
                <a:srgbClr val="FF0000"/>
              </a:solidFill>
            </a:endParaRPr>
          </a:p>
          <a:p>
            <a:r>
              <a:rPr kumimoji="1" lang="en-US" altLang="ja-JP" sz="2800" dirty="0" err="1" smtClean="0"/>
              <a:t>Sgr</a:t>
            </a:r>
            <a:r>
              <a:rPr kumimoji="1" lang="en-US" altLang="ja-JP" sz="2800" dirty="0" smtClean="0"/>
              <a:t> A*</a:t>
            </a:r>
            <a:r>
              <a:rPr kumimoji="1" lang="ja-JP" altLang="en-US" sz="2800" dirty="0" smtClean="0"/>
              <a:t>・・・</a:t>
            </a:r>
            <a:r>
              <a:rPr kumimoji="1" lang="en-US" altLang="ja-JP" sz="2800" dirty="0" smtClean="0"/>
              <a:t>strong tidal force</a:t>
            </a:r>
            <a:r>
              <a:rPr kumimoji="1" lang="ja-JP" altLang="en-US" sz="2800" dirty="0" smtClean="0"/>
              <a:t>→</a:t>
            </a:r>
            <a:r>
              <a:rPr kumimoji="1" lang="en-US" altLang="ja-JP" sz="2800" dirty="0" smtClean="0"/>
              <a:t>shear molecular clouds</a:t>
            </a:r>
            <a:endParaRPr lang="en-US" altLang="ja-JP" sz="2800" dirty="0"/>
          </a:p>
          <a:p>
            <a:r>
              <a:rPr lang="en-US" altLang="ja-JP" sz="2800" dirty="0" smtClean="0"/>
              <a:t>              </a:t>
            </a:r>
            <a:r>
              <a:rPr lang="ja-JP" altLang="en-US" sz="2800" dirty="0" smtClean="0"/>
              <a:t>→</a:t>
            </a:r>
            <a:r>
              <a:rPr lang="en-US" altLang="ja-JP" sz="2800" dirty="0" smtClean="0">
                <a:solidFill>
                  <a:srgbClr val="FF0000"/>
                </a:solidFill>
              </a:rPr>
              <a:t>difficult conditions for star formation </a:t>
            </a:r>
            <a:r>
              <a:rPr lang="en-US" altLang="ja-JP" b="1" dirty="0" smtClean="0"/>
              <a:t>(Morris 93)</a:t>
            </a:r>
          </a:p>
          <a:p>
            <a:r>
              <a:rPr lang="en-US" altLang="ja-JP" sz="2800" dirty="0"/>
              <a:t> </a:t>
            </a:r>
            <a:r>
              <a:rPr lang="en-US" altLang="ja-JP" sz="2800" dirty="0" smtClean="0"/>
              <a:t>                 n~10</a:t>
            </a:r>
            <a:r>
              <a:rPr lang="en-US" altLang="ja-JP" sz="4400" b="1" baseline="30000" dirty="0" smtClean="0">
                <a:solidFill>
                  <a:srgbClr val="FF0000"/>
                </a:solidFill>
              </a:rPr>
              <a:t>9</a:t>
            </a:r>
            <a:r>
              <a:rPr lang="en-US" altLang="ja-JP" sz="2800" dirty="0" smtClean="0"/>
              <a:t>/cm</a:t>
            </a:r>
            <a:r>
              <a:rPr lang="en-US" altLang="ja-JP" sz="2800" baseline="30000" dirty="0" smtClean="0"/>
              <a:t>3</a:t>
            </a:r>
            <a:r>
              <a:rPr lang="en-US" altLang="ja-JP" sz="2800" dirty="0" smtClean="0"/>
              <a:t> at 10”(0.4pc)  </a:t>
            </a:r>
          </a:p>
          <a:p>
            <a:r>
              <a:rPr lang="en-US" altLang="ja-JP" sz="2800" dirty="0"/>
              <a:t> </a:t>
            </a:r>
            <a:r>
              <a:rPr lang="en-US" altLang="ja-JP" sz="2800" dirty="0" smtClean="0"/>
              <a:t>                          cf. molecular cloud (10K)</a:t>
            </a:r>
            <a:r>
              <a:rPr lang="ja-JP" altLang="en-US" sz="2800" dirty="0" smtClean="0"/>
              <a:t>・・・</a:t>
            </a:r>
            <a:r>
              <a:rPr lang="en-US" altLang="ja-JP" sz="2800" dirty="0" smtClean="0"/>
              <a:t>10</a:t>
            </a:r>
            <a:r>
              <a:rPr lang="en-US" altLang="ja-JP" sz="3600" baseline="30000" dirty="0" smtClean="0"/>
              <a:t>4</a:t>
            </a:r>
            <a:r>
              <a:rPr lang="en-US" altLang="ja-JP" sz="2800" dirty="0" smtClean="0"/>
              <a:t>/cm</a:t>
            </a:r>
            <a:r>
              <a:rPr lang="en-US" altLang="ja-JP" sz="2800" baseline="30000" dirty="0" smtClean="0"/>
              <a:t>3</a:t>
            </a:r>
          </a:p>
          <a:p>
            <a:r>
              <a:rPr lang="en-US" altLang="ja-JP" sz="2800" dirty="0"/>
              <a:t> </a:t>
            </a:r>
            <a:r>
              <a:rPr lang="en-US" altLang="ja-JP" sz="2800" dirty="0" smtClean="0"/>
              <a:t>                               molecular cloud core</a:t>
            </a:r>
            <a:r>
              <a:rPr lang="ja-JP" altLang="en-US" sz="2800" dirty="0" smtClean="0"/>
              <a:t>・・・</a:t>
            </a:r>
            <a:r>
              <a:rPr lang="en-US" altLang="ja-JP" sz="2800" dirty="0" smtClean="0"/>
              <a:t>10</a:t>
            </a:r>
            <a:r>
              <a:rPr lang="en-US" altLang="ja-JP" sz="3600" baseline="30000" dirty="0" smtClean="0"/>
              <a:t>5</a:t>
            </a:r>
            <a:r>
              <a:rPr lang="en-US" altLang="ja-JP" sz="2800" dirty="0" smtClean="0"/>
              <a:t>/cm</a:t>
            </a:r>
            <a:r>
              <a:rPr lang="en-US" altLang="ja-JP" sz="2800" baseline="30000" dirty="0" smtClean="0"/>
              <a:t>3</a:t>
            </a:r>
          </a:p>
        </p:txBody>
      </p:sp>
      <p:sp>
        <p:nvSpPr>
          <p:cNvPr id="4" name="下矢印 3"/>
          <p:cNvSpPr/>
          <p:nvPr/>
        </p:nvSpPr>
        <p:spPr>
          <a:xfrm>
            <a:off x="4211960" y="4851738"/>
            <a:ext cx="43204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780184" y="5796553"/>
            <a:ext cx="7392215" cy="584775"/>
          </a:xfrm>
          <a:prstGeom prst="rect">
            <a:avLst/>
          </a:prstGeom>
          <a:noFill/>
          <a:ln w="38100">
            <a:solidFill>
              <a:srgbClr val="7030A0"/>
            </a:solidFill>
          </a:ln>
        </p:spPr>
        <p:txBody>
          <a:bodyPr wrap="none" rtlCol="0">
            <a:spAutoFit/>
          </a:bodyPr>
          <a:lstStyle/>
          <a:p>
            <a:pPr algn="ctr"/>
            <a:r>
              <a:rPr lang="en-US" altLang="ja-JP" sz="3200" dirty="0" smtClean="0"/>
              <a:t>What is the origin of young stars in the GC?</a:t>
            </a:r>
          </a:p>
        </p:txBody>
      </p:sp>
      <p:sp>
        <p:nvSpPr>
          <p:cNvPr id="8" name="テキスト ボックス 7"/>
          <p:cNvSpPr txBox="1"/>
          <p:nvPr/>
        </p:nvSpPr>
        <p:spPr>
          <a:xfrm>
            <a:off x="8545402" y="-27384"/>
            <a:ext cx="635110" cy="369332"/>
          </a:xfrm>
          <a:prstGeom prst="rect">
            <a:avLst/>
          </a:prstGeom>
          <a:noFill/>
        </p:spPr>
        <p:txBody>
          <a:bodyPr wrap="none" rtlCol="0">
            <a:spAutoFit/>
          </a:bodyPr>
          <a:lstStyle/>
          <a:p>
            <a:r>
              <a:rPr kumimoji="1" lang="en-US" altLang="ja-JP" b="1" dirty="0" smtClean="0"/>
              <a:t>2/15</a:t>
            </a:r>
            <a:endParaRPr kumimoji="1" lang="ja-JP" altLang="en-US" b="1" dirty="0"/>
          </a:p>
        </p:txBody>
      </p:sp>
    </p:spTree>
    <p:extLst>
      <p:ext uri="{BB962C8B-B14F-4D97-AF65-F5344CB8AC3E}">
        <p14:creationId xmlns:p14="http://schemas.microsoft.com/office/powerpoint/2010/main" val="177904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56818"/>
            <a:ext cx="9144000" cy="707886"/>
          </a:xfrm>
          <a:prstGeom prst="rect">
            <a:avLst/>
          </a:prstGeom>
          <a:noFill/>
        </p:spPr>
        <p:txBody>
          <a:bodyPr wrap="square" rtlCol="0">
            <a:spAutoFit/>
          </a:bodyPr>
          <a:lstStyle/>
          <a:p>
            <a:pPr algn="ctr"/>
            <a:r>
              <a:rPr kumimoji="1" lang="en-US" altLang="ja-JP" sz="4000" dirty="0" smtClean="0"/>
              <a:t>scenarios of star formation </a:t>
            </a:r>
            <a:endParaRPr kumimoji="1" lang="ja-JP" altLang="en-US" sz="4000" dirty="0"/>
          </a:p>
        </p:txBody>
      </p:sp>
      <p:sp>
        <p:nvSpPr>
          <p:cNvPr id="4" name="円/楕円 3"/>
          <p:cNvSpPr/>
          <p:nvPr/>
        </p:nvSpPr>
        <p:spPr>
          <a:xfrm>
            <a:off x="1993962" y="2988048"/>
            <a:ext cx="285752" cy="2857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 name="ドーナツ 4"/>
          <p:cNvSpPr/>
          <p:nvPr/>
        </p:nvSpPr>
        <p:spPr>
          <a:xfrm>
            <a:off x="493764" y="1559288"/>
            <a:ext cx="3286148" cy="3214710"/>
          </a:xfrm>
          <a:prstGeom prst="donut">
            <a:avLst>
              <a:gd name="adj" fmla="val 3221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ボックス 5"/>
          <p:cNvSpPr txBox="1"/>
          <p:nvPr/>
        </p:nvSpPr>
        <p:spPr>
          <a:xfrm>
            <a:off x="1619672" y="3273800"/>
            <a:ext cx="1096775" cy="523220"/>
          </a:xfrm>
          <a:prstGeom prst="rect">
            <a:avLst/>
          </a:prstGeom>
          <a:noFill/>
        </p:spPr>
        <p:txBody>
          <a:bodyPr wrap="none" rtlCol="0">
            <a:spAutoFit/>
          </a:bodyPr>
          <a:lstStyle/>
          <a:p>
            <a:r>
              <a:rPr kumimoji="1" lang="en-US" altLang="ja-JP" sz="2800" b="1" dirty="0" smtClean="0"/>
              <a:t>SMBH</a:t>
            </a:r>
            <a:endParaRPr kumimoji="1" lang="ja-JP" altLang="en-US" sz="2800" b="1" dirty="0"/>
          </a:p>
        </p:txBody>
      </p:sp>
      <p:sp>
        <p:nvSpPr>
          <p:cNvPr id="7" name="テキスト ボックス 6"/>
          <p:cNvSpPr txBox="1"/>
          <p:nvPr/>
        </p:nvSpPr>
        <p:spPr>
          <a:xfrm>
            <a:off x="350888" y="4273932"/>
            <a:ext cx="862737" cy="523220"/>
          </a:xfrm>
          <a:prstGeom prst="rect">
            <a:avLst/>
          </a:prstGeom>
          <a:noFill/>
        </p:spPr>
        <p:txBody>
          <a:bodyPr wrap="none" rtlCol="0">
            <a:spAutoFit/>
          </a:bodyPr>
          <a:lstStyle/>
          <a:p>
            <a:r>
              <a:rPr kumimoji="1" lang="en-US" altLang="ja-JP" sz="2800" b="1" dirty="0" smtClean="0"/>
              <a:t> disk</a:t>
            </a:r>
            <a:endParaRPr kumimoji="1" lang="ja-JP" altLang="en-US" sz="2800" b="1" dirty="0"/>
          </a:p>
        </p:txBody>
      </p:sp>
      <p:sp>
        <p:nvSpPr>
          <p:cNvPr id="8" name="星 5 7"/>
          <p:cNvSpPr/>
          <p:nvPr/>
        </p:nvSpPr>
        <p:spPr>
          <a:xfrm>
            <a:off x="1351020" y="2130792"/>
            <a:ext cx="214314" cy="21431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星 5 8"/>
          <p:cNvSpPr/>
          <p:nvPr/>
        </p:nvSpPr>
        <p:spPr>
          <a:xfrm>
            <a:off x="3065532" y="2630858"/>
            <a:ext cx="214314" cy="21431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星 5 9"/>
          <p:cNvSpPr/>
          <p:nvPr/>
        </p:nvSpPr>
        <p:spPr>
          <a:xfrm>
            <a:off x="922392" y="3345238"/>
            <a:ext cx="214314" cy="21431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星 5 10"/>
          <p:cNvSpPr/>
          <p:nvPr/>
        </p:nvSpPr>
        <p:spPr>
          <a:xfrm>
            <a:off x="2636904" y="1987916"/>
            <a:ext cx="214314" cy="21431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星 5 11"/>
          <p:cNvSpPr/>
          <p:nvPr/>
        </p:nvSpPr>
        <p:spPr>
          <a:xfrm>
            <a:off x="2994094" y="3916742"/>
            <a:ext cx="214314" cy="21431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星 5 12"/>
          <p:cNvSpPr/>
          <p:nvPr/>
        </p:nvSpPr>
        <p:spPr>
          <a:xfrm>
            <a:off x="1136706" y="3130924"/>
            <a:ext cx="214314" cy="21431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星 5 13"/>
          <p:cNvSpPr/>
          <p:nvPr/>
        </p:nvSpPr>
        <p:spPr>
          <a:xfrm>
            <a:off x="1779648" y="3916742"/>
            <a:ext cx="214314" cy="21431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星 5 14"/>
          <p:cNvSpPr/>
          <p:nvPr/>
        </p:nvSpPr>
        <p:spPr>
          <a:xfrm>
            <a:off x="850954" y="2988048"/>
            <a:ext cx="214314" cy="21431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7109889" y="3130138"/>
            <a:ext cx="285752" cy="2857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715585" y="3344452"/>
            <a:ext cx="1096775" cy="523220"/>
          </a:xfrm>
          <a:prstGeom prst="rect">
            <a:avLst/>
          </a:prstGeom>
          <a:noFill/>
        </p:spPr>
        <p:txBody>
          <a:bodyPr wrap="none" rtlCol="0">
            <a:spAutoFit/>
          </a:bodyPr>
          <a:lstStyle/>
          <a:p>
            <a:r>
              <a:rPr kumimoji="1" lang="en-US" altLang="ja-JP" sz="2800" b="1" dirty="0" smtClean="0"/>
              <a:t>SMBH</a:t>
            </a:r>
            <a:endParaRPr kumimoji="1" lang="ja-JP" altLang="en-US" sz="2800" b="1" dirty="0"/>
          </a:p>
        </p:txBody>
      </p:sp>
      <p:sp>
        <p:nvSpPr>
          <p:cNvPr id="18" name="円/楕円 17"/>
          <p:cNvSpPr/>
          <p:nvPr/>
        </p:nvSpPr>
        <p:spPr>
          <a:xfrm>
            <a:off x="4466683" y="1772816"/>
            <a:ext cx="1214446" cy="1214446"/>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星 5 18"/>
          <p:cNvSpPr/>
          <p:nvPr/>
        </p:nvSpPr>
        <p:spPr>
          <a:xfrm>
            <a:off x="5252501" y="1987130"/>
            <a:ext cx="214314" cy="21431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星 5 19"/>
          <p:cNvSpPr/>
          <p:nvPr/>
        </p:nvSpPr>
        <p:spPr>
          <a:xfrm>
            <a:off x="5404901" y="2210968"/>
            <a:ext cx="214314" cy="21431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星 5 20"/>
          <p:cNvSpPr/>
          <p:nvPr/>
        </p:nvSpPr>
        <p:spPr>
          <a:xfrm>
            <a:off x="4895311" y="1987130"/>
            <a:ext cx="214314" cy="21431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星 5 21"/>
          <p:cNvSpPr/>
          <p:nvPr/>
        </p:nvSpPr>
        <p:spPr>
          <a:xfrm>
            <a:off x="4609559" y="2130006"/>
            <a:ext cx="214314" cy="21431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p:cNvGrpSpPr/>
          <p:nvPr/>
        </p:nvGrpSpPr>
        <p:grpSpPr>
          <a:xfrm>
            <a:off x="4895311" y="2344320"/>
            <a:ext cx="428628" cy="428628"/>
            <a:chOff x="4429124" y="2143116"/>
            <a:chExt cx="428628" cy="428628"/>
          </a:xfrm>
        </p:grpSpPr>
        <p:sp>
          <p:nvSpPr>
            <p:cNvPr id="24" name="星 5 23"/>
            <p:cNvSpPr/>
            <p:nvPr/>
          </p:nvSpPr>
          <p:spPr>
            <a:xfrm>
              <a:off x="4643438" y="2143116"/>
              <a:ext cx="214314" cy="21431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星 5 24"/>
            <p:cNvSpPr/>
            <p:nvPr/>
          </p:nvSpPr>
          <p:spPr>
            <a:xfrm>
              <a:off x="4429124" y="2143116"/>
              <a:ext cx="214314" cy="21431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星 5 25"/>
            <p:cNvSpPr/>
            <p:nvPr/>
          </p:nvSpPr>
          <p:spPr>
            <a:xfrm>
              <a:off x="4572000" y="2357430"/>
              <a:ext cx="214314" cy="21431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星 5 26"/>
          <p:cNvSpPr/>
          <p:nvPr/>
        </p:nvSpPr>
        <p:spPr>
          <a:xfrm>
            <a:off x="4609559" y="2487196"/>
            <a:ext cx="214314" cy="21431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4395245" y="2844386"/>
            <a:ext cx="1184555" cy="523220"/>
          </a:xfrm>
          <a:prstGeom prst="rect">
            <a:avLst/>
          </a:prstGeom>
          <a:noFill/>
        </p:spPr>
        <p:txBody>
          <a:bodyPr wrap="none" rtlCol="0">
            <a:spAutoFit/>
          </a:bodyPr>
          <a:lstStyle/>
          <a:p>
            <a:r>
              <a:rPr kumimoji="1" lang="en-US" altLang="ja-JP" sz="2800" b="1" dirty="0" smtClean="0"/>
              <a:t>cluster</a:t>
            </a:r>
            <a:endParaRPr kumimoji="1" lang="ja-JP" altLang="en-US" sz="2800" b="1" dirty="0"/>
          </a:p>
        </p:txBody>
      </p:sp>
      <p:graphicFrame>
        <p:nvGraphicFramePr>
          <p:cNvPr id="29" name="オブジェクト 28"/>
          <p:cNvGraphicFramePr>
            <a:graphicFrameLocks noChangeAspect="1"/>
          </p:cNvGraphicFramePr>
          <p:nvPr>
            <p:extLst>
              <p:ext uri="{D42A27DB-BD31-4B8C-83A1-F6EECF244321}">
                <p14:modId xmlns:p14="http://schemas.microsoft.com/office/powerpoint/2010/main" val="2600356200"/>
              </p:ext>
            </p:extLst>
          </p:nvPr>
        </p:nvGraphicFramePr>
        <p:xfrm>
          <a:off x="4480971" y="3022188"/>
          <a:ext cx="114300" cy="215900"/>
        </p:xfrm>
        <a:graphic>
          <a:graphicData uri="http://schemas.openxmlformats.org/presentationml/2006/ole">
            <mc:AlternateContent xmlns:mc="http://schemas.openxmlformats.org/markup-compatibility/2006">
              <mc:Choice xmlns:v="urn:schemas-microsoft-com:vml" Requires="v">
                <p:oleObj spid="_x0000_s3416" name="数式" r:id="rId4" imgW="114151" imgH="215619" progId="Equation.3">
                  <p:embed/>
                </p:oleObj>
              </mc:Choice>
              <mc:Fallback>
                <p:oleObj name="数式" r:id="rId4" imgW="114151" imgH="215619" progId="Equation.3">
                  <p:embed/>
                  <p:pic>
                    <p:nvPicPr>
                      <p:cNvPr id="0" name="Picture 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0971" y="3022188"/>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テキスト ボックス 29"/>
          <p:cNvSpPr txBox="1"/>
          <p:nvPr/>
        </p:nvSpPr>
        <p:spPr>
          <a:xfrm>
            <a:off x="406556" y="692696"/>
            <a:ext cx="3589380" cy="830997"/>
          </a:xfrm>
          <a:prstGeom prst="rect">
            <a:avLst/>
          </a:prstGeom>
          <a:noFill/>
        </p:spPr>
        <p:txBody>
          <a:bodyPr wrap="none" rtlCol="0">
            <a:spAutoFit/>
          </a:bodyPr>
          <a:lstStyle/>
          <a:p>
            <a:pPr algn="ctr"/>
            <a:r>
              <a:rPr kumimoji="1" lang="en-US" altLang="ja-JP" sz="2800" dirty="0" smtClean="0"/>
              <a:t>1. </a:t>
            </a:r>
            <a:r>
              <a:rPr lang="en-US" altLang="ja-JP" sz="2800" dirty="0" smtClean="0"/>
              <a:t>in-situ star formation</a:t>
            </a:r>
          </a:p>
          <a:p>
            <a:pPr algn="ctr"/>
            <a:r>
              <a:rPr kumimoji="1" lang="en-US" altLang="ja-JP" b="1" dirty="0" smtClean="0"/>
              <a:t>(e.g., </a:t>
            </a:r>
            <a:r>
              <a:rPr kumimoji="1" lang="en-US" altLang="ja-JP" b="1" dirty="0" err="1" smtClean="0"/>
              <a:t>Genzel</a:t>
            </a:r>
            <a:r>
              <a:rPr lang="en-US" altLang="ja-JP" b="1" dirty="0" smtClean="0"/>
              <a:t>+ 03</a:t>
            </a:r>
            <a:r>
              <a:rPr kumimoji="1" lang="en-US" altLang="ja-JP" b="1" dirty="0" smtClean="0"/>
              <a:t>)</a:t>
            </a:r>
            <a:endParaRPr kumimoji="1" lang="ja-JP" altLang="en-US" b="1" dirty="0"/>
          </a:p>
        </p:txBody>
      </p:sp>
      <p:sp>
        <p:nvSpPr>
          <p:cNvPr id="57" name="テキスト ボックス 56"/>
          <p:cNvSpPr txBox="1"/>
          <p:nvPr/>
        </p:nvSpPr>
        <p:spPr>
          <a:xfrm>
            <a:off x="4644008" y="692696"/>
            <a:ext cx="3720056" cy="830997"/>
          </a:xfrm>
          <a:prstGeom prst="rect">
            <a:avLst/>
          </a:prstGeom>
          <a:noFill/>
        </p:spPr>
        <p:txBody>
          <a:bodyPr wrap="none" rtlCol="0">
            <a:spAutoFit/>
          </a:bodyPr>
          <a:lstStyle/>
          <a:p>
            <a:pPr algn="ctr"/>
            <a:r>
              <a:rPr kumimoji="1" lang="en-US" altLang="ja-JP" sz="2800" dirty="0" smtClean="0"/>
              <a:t>2. </a:t>
            </a:r>
            <a:r>
              <a:rPr lang="en-US" altLang="ja-JP" sz="2800" dirty="0" err="1"/>
              <a:t>i</a:t>
            </a:r>
            <a:r>
              <a:rPr kumimoji="1" lang="en-US" altLang="ja-JP" sz="2800" dirty="0" err="1" smtClean="0"/>
              <a:t>nfalling</a:t>
            </a:r>
            <a:r>
              <a:rPr kumimoji="1" lang="en-US" altLang="ja-JP" sz="2800" dirty="0" smtClean="0"/>
              <a:t> stellar cluster</a:t>
            </a:r>
            <a:endParaRPr lang="en-US" altLang="ja-JP" sz="2800" dirty="0" smtClean="0"/>
          </a:p>
          <a:p>
            <a:pPr algn="ctr"/>
            <a:r>
              <a:rPr kumimoji="1" lang="en-US" altLang="ja-JP" b="1" dirty="0" smtClean="0"/>
              <a:t>(e.g., Gerhard 01)</a:t>
            </a:r>
            <a:endParaRPr kumimoji="1" lang="ja-JP" altLang="en-US" b="1" dirty="0"/>
          </a:p>
        </p:txBody>
      </p:sp>
      <p:sp>
        <p:nvSpPr>
          <p:cNvPr id="58" name="テキスト ボックス 57"/>
          <p:cNvSpPr txBox="1"/>
          <p:nvPr/>
        </p:nvSpPr>
        <p:spPr>
          <a:xfrm>
            <a:off x="81345" y="5013176"/>
            <a:ext cx="4346639" cy="1569660"/>
          </a:xfrm>
          <a:prstGeom prst="rect">
            <a:avLst/>
          </a:prstGeom>
          <a:noFill/>
        </p:spPr>
        <p:txBody>
          <a:bodyPr wrap="none" rtlCol="0">
            <a:spAutoFit/>
          </a:bodyPr>
          <a:lstStyle/>
          <a:p>
            <a:r>
              <a:rPr lang="ja-JP" altLang="en-US" sz="2400" dirty="0" smtClean="0"/>
              <a:t>・</a:t>
            </a:r>
            <a:r>
              <a:rPr lang="en-US" altLang="ja-JP" sz="2400" dirty="0" smtClean="0"/>
              <a:t>collision of molecular clouds</a:t>
            </a:r>
          </a:p>
          <a:p>
            <a:r>
              <a:rPr lang="en-US" altLang="ja-JP" sz="2400" dirty="0"/>
              <a:t> </a:t>
            </a:r>
            <a:r>
              <a:rPr lang="en-US" altLang="ja-JP" sz="2400" dirty="0" smtClean="0"/>
              <a:t>     </a:t>
            </a:r>
            <a:r>
              <a:rPr lang="ja-JP" altLang="en-US" sz="2400" dirty="0" smtClean="0"/>
              <a:t>→</a:t>
            </a:r>
            <a:r>
              <a:rPr lang="en-US" altLang="ja-JP" sz="2400" dirty="0" smtClean="0"/>
              <a:t>loss of angular momentum</a:t>
            </a:r>
          </a:p>
          <a:p>
            <a:r>
              <a:rPr lang="ja-JP" altLang="en-US" sz="2400" dirty="0" smtClean="0"/>
              <a:t>・</a:t>
            </a:r>
            <a:r>
              <a:rPr lang="en-US" altLang="ja-JP" sz="2400" dirty="0" smtClean="0"/>
              <a:t>gas </a:t>
            </a:r>
            <a:r>
              <a:rPr lang="en-US" altLang="ja-JP" sz="2400" dirty="0" err="1" smtClean="0"/>
              <a:t>infall</a:t>
            </a:r>
            <a:r>
              <a:rPr lang="en-US" altLang="ja-JP" sz="2400" dirty="0" smtClean="0"/>
              <a:t> (accretion)</a:t>
            </a:r>
          </a:p>
          <a:p>
            <a:r>
              <a:rPr lang="ja-JP" altLang="en-US" sz="2400" dirty="0" smtClean="0"/>
              <a:t>・</a:t>
            </a:r>
            <a:r>
              <a:rPr lang="en-US" altLang="ja-JP" sz="2400" dirty="0" smtClean="0"/>
              <a:t>star formation in the disk</a:t>
            </a:r>
          </a:p>
        </p:txBody>
      </p:sp>
      <p:sp>
        <p:nvSpPr>
          <p:cNvPr id="59" name="テキスト ボックス 58"/>
          <p:cNvSpPr txBox="1"/>
          <p:nvPr/>
        </p:nvSpPr>
        <p:spPr>
          <a:xfrm>
            <a:off x="4513496" y="5013176"/>
            <a:ext cx="4540154" cy="1569660"/>
          </a:xfrm>
          <a:prstGeom prst="rect">
            <a:avLst/>
          </a:prstGeom>
          <a:noFill/>
        </p:spPr>
        <p:txBody>
          <a:bodyPr wrap="none" rtlCol="0">
            <a:spAutoFit/>
          </a:bodyPr>
          <a:lstStyle/>
          <a:p>
            <a:r>
              <a:rPr lang="ja-JP" altLang="en-US" sz="2400" dirty="0" smtClean="0"/>
              <a:t>・</a:t>
            </a:r>
            <a:r>
              <a:rPr lang="en-US" altLang="ja-JP" sz="2400" dirty="0" smtClean="0"/>
              <a:t>star formation far from </a:t>
            </a:r>
            <a:r>
              <a:rPr lang="en-US" altLang="ja-JP" sz="2400" dirty="0" err="1" smtClean="0"/>
              <a:t>Sgr</a:t>
            </a:r>
            <a:r>
              <a:rPr lang="en-US" altLang="ja-JP" sz="2400" dirty="0" smtClean="0"/>
              <a:t> A*</a:t>
            </a:r>
            <a:endParaRPr lang="en-US" altLang="ja-JP" sz="2400" dirty="0"/>
          </a:p>
          <a:p>
            <a:r>
              <a:rPr kumimoji="1" lang="en-US" altLang="ja-JP" sz="2400" dirty="0" smtClean="0"/>
              <a:t>   as a stellar cluster </a:t>
            </a:r>
          </a:p>
          <a:p>
            <a:r>
              <a:rPr lang="ja-JP" altLang="en-US" sz="2400" dirty="0" smtClean="0"/>
              <a:t>・</a:t>
            </a:r>
            <a:r>
              <a:rPr lang="en-US" altLang="ja-JP" sz="2400" dirty="0" smtClean="0"/>
              <a:t>the stellar cluster falls into the GC</a:t>
            </a:r>
          </a:p>
          <a:p>
            <a:r>
              <a:rPr lang="en-US" altLang="ja-JP" sz="2400" dirty="0"/>
              <a:t> </a:t>
            </a:r>
            <a:r>
              <a:rPr lang="en-US" altLang="ja-JP" sz="2400" dirty="0" smtClean="0"/>
              <a:t>  by dynamical friction</a:t>
            </a:r>
          </a:p>
        </p:txBody>
      </p:sp>
      <p:cxnSp>
        <p:nvCxnSpPr>
          <p:cNvPr id="31" name="直線矢印コネクタ 30"/>
          <p:cNvCxnSpPr/>
          <p:nvPr/>
        </p:nvCxnSpPr>
        <p:spPr>
          <a:xfrm>
            <a:off x="4860032" y="4005064"/>
            <a:ext cx="2321735" cy="0"/>
          </a:xfrm>
          <a:prstGeom prst="straightConnector1">
            <a:avLst/>
          </a:prstGeom>
          <a:ln w="50800">
            <a:headEnd type="arrow"/>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5366238" y="4024228"/>
            <a:ext cx="1154483" cy="523220"/>
          </a:xfrm>
          <a:prstGeom prst="rect">
            <a:avLst/>
          </a:prstGeom>
          <a:noFill/>
        </p:spPr>
        <p:txBody>
          <a:bodyPr wrap="none" rtlCol="0">
            <a:spAutoFit/>
          </a:bodyPr>
          <a:lstStyle/>
          <a:p>
            <a:r>
              <a:rPr lang="en-US" altLang="ja-JP" sz="2800" b="1" dirty="0">
                <a:solidFill>
                  <a:schemeClr val="accent1"/>
                </a:solidFill>
              </a:rPr>
              <a:t>~</a:t>
            </a:r>
            <a:r>
              <a:rPr kumimoji="1" lang="en-US" altLang="ja-JP" sz="2800" b="1" dirty="0" smtClean="0">
                <a:solidFill>
                  <a:schemeClr val="accent1"/>
                </a:solidFill>
              </a:rPr>
              <a:t>30 </a:t>
            </a:r>
            <a:r>
              <a:rPr kumimoji="1" lang="en-US" altLang="ja-JP" sz="2800" b="1" dirty="0" smtClean="0">
                <a:solidFill>
                  <a:schemeClr val="accent1"/>
                </a:solidFill>
              </a:rPr>
              <a:t>pc</a:t>
            </a:r>
            <a:endParaRPr kumimoji="1" lang="ja-JP" altLang="en-US" sz="2800" b="1" dirty="0">
              <a:solidFill>
                <a:schemeClr val="accent1"/>
              </a:solidFill>
            </a:endParaRPr>
          </a:p>
        </p:txBody>
      </p:sp>
      <p:cxnSp>
        <p:nvCxnSpPr>
          <p:cNvPr id="36" name="直線矢印コネクタ 35"/>
          <p:cNvCxnSpPr/>
          <p:nvPr/>
        </p:nvCxnSpPr>
        <p:spPr>
          <a:xfrm flipV="1">
            <a:off x="2208846" y="4630486"/>
            <a:ext cx="1499058" cy="22650"/>
          </a:xfrm>
          <a:prstGeom prst="straightConnector1">
            <a:avLst/>
          </a:prstGeom>
          <a:ln w="50800">
            <a:headEnd type="arrow"/>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2448131" y="4581128"/>
            <a:ext cx="971741" cy="523220"/>
          </a:xfrm>
          <a:prstGeom prst="rect">
            <a:avLst/>
          </a:prstGeom>
          <a:noFill/>
        </p:spPr>
        <p:txBody>
          <a:bodyPr wrap="none" rtlCol="0">
            <a:spAutoFit/>
          </a:bodyPr>
          <a:lstStyle/>
          <a:p>
            <a:r>
              <a:rPr kumimoji="1" lang="en-US" altLang="ja-JP" sz="2800" b="1" dirty="0" smtClean="0">
                <a:solidFill>
                  <a:schemeClr val="accent1"/>
                </a:solidFill>
              </a:rPr>
              <a:t>~1 pc</a:t>
            </a:r>
            <a:endParaRPr kumimoji="1" lang="ja-JP" altLang="en-US" sz="2800" b="1" dirty="0">
              <a:solidFill>
                <a:schemeClr val="accent1"/>
              </a:solidFill>
            </a:endParaRPr>
          </a:p>
        </p:txBody>
      </p:sp>
      <p:sp>
        <p:nvSpPr>
          <p:cNvPr id="38" name="テキスト ボックス 37"/>
          <p:cNvSpPr txBox="1"/>
          <p:nvPr/>
        </p:nvSpPr>
        <p:spPr>
          <a:xfrm>
            <a:off x="8545402" y="-27384"/>
            <a:ext cx="635110" cy="369332"/>
          </a:xfrm>
          <a:prstGeom prst="rect">
            <a:avLst/>
          </a:prstGeom>
          <a:noFill/>
        </p:spPr>
        <p:txBody>
          <a:bodyPr wrap="none" rtlCol="0">
            <a:spAutoFit/>
          </a:bodyPr>
          <a:lstStyle/>
          <a:p>
            <a:r>
              <a:rPr lang="en-US" altLang="ja-JP" b="1" dirty="0" smtClean="0"/>
              <a:t>3</a:t>
            </a:r>
            <a:r>
              <a:rPr kumimoji="1" lang="en-US" altLang="ja-JP" b="1" dirty="0" smtClean="0"/>
              <a:t>/15</a:t>
            </a:r>
            <a:endParaRPr kumimoji="1" lang="ja-JP" altLang="en-US" b="1" dirty="0"/>
          </a:p>
        </p:txBody>
      </p:sp>
    </p:spTree>
    <p:extLst>
      <p:ext uri="{BB962C8B-B14F-4D97-AF65-F5344CB8AC3E}">
        <p14:creationId xmlns:p14="http://schemas.microsoft.com/office/powerpoint/2010/main" val="404252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0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0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0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000"/>
                                        <p:tgtEl>
                                          <p:spTgt spid="8"/>
                                        </p:tgtEl>
                                      </p:cBhvr>
                                    </p:animEffect>
                                  </p:childTnLst>
                                </p:cTn>
                              </p:par>
                              <p:par>
                                <p:cTn id="43" presetID="10" presetClass="exit" presetSubtype="0" fill="hold" grpId="1" nodeType="withEffect">
                                  <p:stCondLst>
                                    <p:cond delay="0"/>
                                  </p:stCondLst>
                                  <p:childTnLst>
                                    <p:animEffect transition="out" filter="fade">
                                      <p:cBhvr>
                                        <p:cTn id="44" dur="2000"/>
                                        <p:tgtEl>
                                          <p:spTgt spid="5"/>
                                        </p:tgtEl>
                                      </p:cBhvr>
                                    </p:animEffect>
                                    <p:set>
                                      <p:cBhvr>
                                        <p:cTn id="45" dur="1" fill="hold">
                                          <p:stCondLst>
                                            <p:cond delay="1999"/>
                                          </p:stCondLst>
                                        </p:cTn>
                                        <p:tgtEl>
                                          <p:spTgt spid="5"/>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2000"/>
                                        <p:tgtEl>
                                          <p:spTgt spid="7"/>
                                        </p:tgtEl>
                                      </p:cBhvr>
                                    </p:animEffect>
                                    <p:set>
                                      <p:cBhvr>
                                        <p:cTn id="48" dur="1" fill="hold">
                                          <p:stCondLst>
                                            <p:cond delay="1999"/>
                                          </p:stCondLst>
                                        </p:cTn>
                                        <p:tgtEl>
                                          <p:spTgt spid="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0" presetClass="path" presetSubtype="0" accel="50000" decel="50000" fill="hold" nodeType="clickEffect">
                                  <p:stCondLst>
                                    <p:cond delay="0"/>
                                  </p:stCondLst>
                                  <p:childTnLst>
                                    <p:animMotion origin="layout" path="M 5E-6 5.55042E-7 C 0.01511 0.10176 0.03021 0.20375 0.079 0.24052 C 0.12778 0.27729 0.26372 0.2537 0.29254 0.22063 C 0.32136 0.18756 0.27483 0.06013 0.25226 0.04163 C 0.22969 0.02313 0.19306 0.06614 0.1566 0.10939 " pathEditMode="relative" ptsTypes="aaaaA">
                                      <p:cBhvr>
                                        <p:cTn id="78" dur="2000" fill="hold"/>
                                        <p:tgtEl>
                                          <p:spTgt spid="23"/>
                                        </p:tgtEl>
                                        <p:attrNameLst>
                                          <p:attrName>ppt_x</p:attrName>
                                          <p:attrName>ppt_y</p:attrName>
                                        </p:attrNameLst>
                                      </p:cBhvr>
                                    </p:animMotion>
                                  </p:childTnLst>
                                </p:cTn>
                              </p:par>
                              <p:par>
                                <p:cTn id="79" presetID="0" presetClass="path" presetSubtype="0" accel="50000" decel="50000" fill="hold" grpId="1" nodeType="withEffect">
                                  <p:stCondLst>
                                    <p:cond delay="0"/>
                                  </p:stCondLst>
                                  <p:childTnLst>
                                    <p:animMotion origin="layout" path="M 0 0 C 0.004 0.11332 0.00816 0.22687 0.05365 0.26642 C 0.09913 0.30597 0.24948 0.27498 0.27309 0.23659 C 0.2967 0.1982 0.22518 0.07447 0.19549 0.03562 C 0.1658 -0.00324 0.13056 0.00023 0.09549 0.00393 " pathEditMode="relative" ptsTypes="aaaaA">
                                      <p:cBhvr>
                                        <p:cTn id="80" dur="2000" fill="hold"/>
                                        <p:tgtEl>
                                          <p:spTgt spid="20"/>
                                        </p:tgtEl>
                                        <p:attrNameLst>
                                          <p:attrName>ppt_x</p:attrName>
                                          <p:attrName>ppt_y</p:attrName>
                                        </p:attrNameLst>
                                      </p:cBhvr>
                                    </p:animMotion>
                                  </p:childTnLst>
                                </p:cTn>
                              </p:par>
                              <p:par>
                                <p:cTn id="81" presetID="0" presetClass="path" presetSubtype="0" accel="50000" decel="50000" fill="hold" grpId="1" nodeType="withEffect">
                                  <p:stCondLst>
                                    <p:cond delay="0"/>
                                  </p:stCondLst>
                                  <p:childTnLst>
                                    <p:animMotion origin="layout" path="M 0 0 C 0.0033 0.13691 0.00677 0.27406 0.05972 0.31615 C 0.11267 0.35824 0.2809 0.30389 0.31788 0.25255 C 0.35486 0.20121 0.3184 0.10454 0.28212 0.00787 " pathEditMode="relative" ptsTypes="aaaA">
                                      <p:cBhvr>
                                        <p:cTn id="82" dur="2000" fill="hold"/>
                                        <p:tgtEl>
                                          <p:spTgt spid="19"/>
                                        </p:tgtEl>
                                        <p:attrNameLst>
                                          <p:attrName>ppt_x</p:attrName>
                                          <p:attrName>ppt_y</p:attrName>
                                        </p:attrNameLst>
                                      </p:cBhvr>
                                    </p:animMotion>
                                  </p:childTnLst>
                                </p:cTn>
                              </p:par>
                              <p:par>
                                <p:cTn id="83" presetID="0" presetClass="path" presetSubtype="0" accel="50000" decel="50000" fill="hold" grpId="1" nodeType="withEffect">
                                  <p:stCondLst>
                                    <p:cond delay="0"/>
                                  </p:stCondLst>
                                  <p:childTnLst>
                                    <p:animMotion origin="layout" path="M 0 0 C 0.02188 0.10708 0.04392 0.21438 0.07917 0.26434 C 0.11441 0.31429 0.1632 0.30712 0.21198 0.30018 " pathEditMode="relative" ptsTypes="aaA">
                                      <p:cBhvr>
                                        <p:cTn id="84" dur="2000" fill="hold"/>
                                        <p:tgtEl>
                                          <p:spTgt spid="27"/>
                                        </p:tgtEl>
                                        <p:attrNameLst>
                                          <p:attrName>ppt_x</p:attrName>
                                          <p:attrName>ppt_y</p:attrName>
                                        </p:attrNameLst>
                                      </p:cBhvr>
                                    </p:animMotion>
                                  </p:childTnLst>
                                </p:cTn>
                              </p:par>
                              <p:par>
                                <p:cTn id="85" presetID="0" presetClass="path" presetSubtype="0" accel="50000" decel="50000" fill="hold" grpId="1" nodeType="withEffect">
                                  <p:stCondLst>
                                    <p:cond delay="0"/>
                                  </p:stCondLst>
                                  <p:childTnLst>
                                    <p:animMotion origin="layout" path="M 0 0 C 0.02917 0.13761 0.05851 0.27521 0.12986 0.32794 C 0.20122 0.38067 0.31476 0.34829 0.42847 0.31615 " pathEditMode="relative" ptsTypes="aaA">
                                      <p:cBhvr>
                                        <p:cTn id="86" dur="2000" fill="hold"/>
                                        <p:tgtEl>
                                          <p:spTgt spid="22"/>
                                        </p:tgtEl>
                                        <p:attrNameLst>
                                          <p:attrName>ppt_x</p:attrName>
                                          <p:attrName>ppt_y</p:attrName>
                                        </p:attrNameLst>
                                      </p:cBhvr>
                                    </p:animMotion>
                                  </p:childTnLst>
                                </p:cTn>
                              </p:par>
                              <p:par>
                                <p:cTn id="87" presetID="0" presetClass="path" presetSubtype="0" accel="50000" decel="50000" fill="hold" grpId="1" nodeType="withEffect">
                                  <p:stCondLst>
                                    <p:cond delay="0"/>
                                  </p:stCondLst>
                                  <p:childTnLst>
                                    <p:animMotion origin="layout" path="M 0 0 C 0.0283 0.15033 0.05678 0.30065 0.1224 0.33997 C 0.18803 0.37928 0.34636 0.28076 0.39393 0.23659 C 0.4415 0.19242 0.42448 0.13391 0.40747 0.07563 " pathEditMode="relative" ptsTypes="aaaA">
                                      <p:cBhvr>
                                        <p:cTn id="88" dur="2000" fill="hold"/>
                                        <p:tgtEl>
                                          <p:spTgt spid="21"/>
                                        </p:tgtEl>
                                        <p:attrNameLst>
                                          <p:attrName>ppt_x</p:attrName>
                                          <p:attrName>ppt_y</p:attrName>
                                        </p:attrNameLst>
                                      </p:cBhvr>
                                    </p:animMotion>
                                  </p:childTnLst>
                                </p:cTn>
                              </p:par>
                              <p:par>
                                <p:cTn id="89" presetID="10" presetClass="exit" presetSubtype="0" fill="hold" grpId="1" nodeType="withEffect">
                                  <p:stCondLst>
                                    <p:cond delay="0"/>
                                  </p:stCondLst>
                                  <p:childTnLst>
                                    <p:animEffect transition="out" filter="fade">
                                      <p:cBhvr>
                                        <p:cTn id="90" dur="500"/>
                                        <p:tgtEl>
                                          <p:spTgt spid="18"/>
                                        </p:tgtEl>
                                      </p:cBhvr>
                                    </p:animEffect>
                                    <p:set>
                                      <p:cBhvr>
                                        <p:cTn id="91" dur="1" fill="hold">
                                          <p:stCondLst>
                                            <p:cond delay="499"/>
                                          </p:stCondLst>
                                        </p:cTn>
                                        <p:tgtEl>
                                          <p:spTgt spid="18"/>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28"/>
                                        </p:tgtEl>
                                      </p:cBhvr>
                                    </p:animEffect>
                                    <p:set>
                                      <p:cBhvr>
                                        <p:cTn id="94"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p:bldP spid="7" grpId="0"/>
      <p:bldP spid="7" grpId="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7" grpId="0" animBg="1"/>
      <p:bldP spid="27" grpId="1" animBg="1"/>
      <p:bldP spid="28" grpId="0"/>
      <p:bldP spid="28" grpId="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200834"/>
            <a:ext cx="9144000" cy="707886"/>
          </a:xfrm>
          <a:prstGeom prst="rect">
            <a:avLst/>
          </a:prstGeom>
          <a:noFill/>
        </p:spPr>
        <p:txBody>
          <a:bodyPr wrap="square" rtlCol="0">
            <a:spAutoFit/>
          </a:bodyPr>
          <a:lstStyle/>
          <a:p>
            <a:pPr algn="ctr"/>
            <a:r>
              <a:rPr lang="en-US" altLang="ja-JP" sz="4000" dirty="0" smtClean="0"/>
              <a:t>YSO is the key for young stars in the GC</a:t>
            </a:r>
            <a:endParaRPr kumimoji="1" lang="ja-JP" altLang="en-US" sz="4000" dirty="0"/>
          </a:p>
        </p:txBody>
      </p:sp>
      <p:sp>
        <p:nvSpPr>
          <p:cNvPr id="4" name="テキスト ボックス 3"/>
          <p:cNvSpPr txBox="1"/>
          <p:nvPr/>
        </p:nvSpPr>
        <p:spPr>
          <a:xfrm>
            <a:off x="57954" y="692696"/>
            <a:ext cx="9097106" cy="2267287"/>
          </a:xfrm>
          <a:prstGeom prst="rect">
            <a:avLst/>
          </a:prstGeom>
          <a:noFill/>
        </p:spPr>
        <p:txBody>
          <a:bodyPr wrap="none" rtlCol="0">
            <a:spAutoFit/>
          </a:bodyPr>
          <a:lstStyle/>
          <a:p>
            <a:r>
              <a:rPr kumimoji="1" lang="en-US" altLang="ja-JP" sz="2800" dirty="0" smtClean="0"/>
              <a:t>&lt;Motivation&gt;</a:t>
            </a:r>
          </a:p>
          <a:p>
            <a:pPr lvl="0"/>
            <a:r>
              <a:rPr lang="ja-JP" altLang="en-US" sz="2800" dirty="0">
                <a:solidFill>
                  <a:prstClr val="black"/>
                </a:solidFill>
              </a:rPr>
              <a:t>・</a:t>
            </a:r>
            <a:r>
              <a:rPr lang="en-US" altLang="ja-JP" sz="2800" dirty="0" err="1" smtClean="0">
                <a:solidFill>
                  <a:prstClr val="black"/>
                </a:solidFill>
              </a:rPr>
              <a:t>infall</a:t>
            </a:r>
            <a:r>
              <a:rPr lang="en-US" altLang="ja-JP" sz="2800" dirty="0" smtClean="0">
                <a:solidFill>
                  <a:prstClr val="black"/>
                </a:solidFill>
              </a:rPr>
              <a:t> timescale: </a:t>
            </a:r>
            <a:r>
              <a:rPr lang="en-US" altLang="ja-JP" sz="2800" dirty="0">
                <a:solidFill>
                  <a:prstClr val="black"/>
                </a:solidFill>
              </a:rPr>
              <a:t>3</a:t>
            </a:r>
            <a:r>
              <a:rPr lang="en-US" altLang="ja-JP" sz="2800" dirty="0" smtClean="0">
                <a:solidFill>
                  <a:prstClr val="black"/>
                </a:solidFill>
              </a:rPr>
              <a:t>Myr (~ the age of young star in the GC)</a:t>
            </a:r>
          </a:p>
          <a:p>
            <a:pPr lvl="0"/>
            <a:r>
              <a:rPr lang="ja-JP" altLang="en-US" sz="2400" dirty="0">
                <a:solidFill>
                  <a:prstClr val="black"/>
                </a:solidFill>
              </a:rPr>
              <a:t>　　</a:t>
            </a:r>
            <a:r>
              <a:rPr lang="ja-JP" altLang="en-US" sz="2400" dirty="0" smtClean="0">
                <a:solidFill>
                  <a:prstClr val="black"/>
                </a:solidFill>
              </a:rPr>
              <a:t>　       </a:t>
            </a:r>
            <a:r>
              <a:rPr lang="en-US" altLang="ja-JP" sz="2400" dirty="0" smtClean="0">
                <a:solidFill>
                  <a:prstClr val="black"/>
                </a:solidFill>
              </a:rPr>
              <a:t>(condition:</a:t>
            </a:r>
            <a:r>
              <a:rPr lang="ja-JP" altLang="en-US" sz="2400" dirty="0" smtClean="0">
                <a:solidFill>
                  <a:prstClr val="black"/>
                </a:solidFill>
              </a:rPr>
              <a:t> </a:t>
            </a:r>
            <a:r>
              <a:rPr lang="en-US" altLang="ja-JP" sz="2400" dirty="0" smtClean="0">
                <a:solidFill>
                  <a:prstClr val="black"/>
                </a:solidFill>
              </a:rPr>
              <a:t>M</a:t>
            </a:r>
            <a:r>
              <a:rPr lang="en-US" altLang="ja-JP" sz="2400" baseline="-25000" dirty="0" smtClean="0">
                <a:solidFill>
                  <a:prstClr val="black"/>
                </a:solidFill>
              </a:rPr>
              <a:t>cluster</a:t>
            </a:r>
            <a:r>
              <a:rPr lang="en-US" altLang="ja-JP" sz="2400" dirty="0" smtClean="0">
                <a:solidFill>
                  <a:prstClr val="black"/>
                </a:solidFill>
              </a:rPr>
              <a:t>~10</a:t>
            </a:r>
            <a:r>
              <a:rPr lang="en-US" altLang="ja-JP" sz="4000" baseline="30000" dirty="0" smtClean="0">
                <a:solidFill>
                  <a:prstClr val="black"/>
                </a:solidFill>
              </a:rPr>
              <a:t>6</a:t>
            </a:r>
            <a:r>
              <a:rPr lang="en-US" altLang="ja-JP" sz="2400" dirty="0" smtClean="0">
                <a:solidFill>
                  <a:prstClr val="black"/>
                </a:solidFill>
              </a:rPr>
              <a:t>Msun</a:t>
            </a:r>
            <a:r>
              <a:rPr lang="en-US" altLang="ja-JP" sz="2400" dirty="0">
                <a:solidFill>
                  <a:prstClr val="black"/>
                </a:solidFill>
              </a:rPr>
              <a:t>, </a:t>
            </a:r>
            <a:r>
              <a:rPr lang="en-US" altLang="ja-JP" sz="2400" dirty="0" smtClean="0">
                <a:solidFill>
                  <a:prstClr val="black"/>
                </a:solidFill>
              </a:rPr>
              <a:t>R</a:t>
            </a:r>
            <a:r>
              <a:rPr lang="en-US" altLang="ja-JP" sz="2400" baseline="-25000" dirty="0" smtClean="0">
                <a:solidFill>
                  <a:prstClr val="black"/>
                </a:solidFill>
              </a:rPr>
              <a:t>g</a:t>
            </a:r>
            <a:r>
              <a:rPr lang="en-US" altLang="ja-JP" sz="2400" dirty="0" smtClean="0">
                <a:solidFill>
                  <a:prstClr val="black"/>
                </a:solidFill>
              </a:rPr>
              <a:t>~30pc</a:t>
            </a:r>
            <a:r>
              <a:rPr lang="ja-JP" altLang="en-US" sz="2000" dirty="0" smtClean="0">
                <a:solidFill>
                  <a:prstClr val="black"/>
                </a:solidFill>
              </a:rPr>
              <a:t> </a:t>
            </a:r>
            <a:r>
              <a:rPr lang="en-US" altLang="ja-JP" b="1" dirty="0" smtClean="0">
                <a:solidFill>
                  <a:prstClr val="black"/>
                </a:solidFill>
              </a:rPr>
              <a:t>(Gerhard 01, Kim &amp; Morris 03)</a:t>
            </a:r>
            <a:r>
              <a:rPr lang="en-US" altLang="ja-JP" sz="2400" dirty="0" smtClean="0">
                <a:solidFill>
                  <a:prstClr val="black"/>
                </a:solidFill>
              </a:rPr>
              <a:t>)</a:t>
            </a:r>
            <a:endParaRPr lang="en-US" altLang="ja-JP" sz="2400" dirty="0">
              <a:solidFill>
                <a:prstClr val="black"/>
              </a:solidFill>
            </a:endParaRPr>
          </a:p>
          <a:p>
            <a:pPr lvl="0"/>
            <a:r>
              <a:rPr lang="en-US" altLang="ja-JP" sz="2800" dirty="0" smtClean="0">
                <a:solidFill>
                  <a:prstClr val="black"/>
                </a:solidFill>
              </a:rPr>
              <a:t>      </a:t>
            </a:r>
            <a:r>
              <a:rPr lang="en-US" altLang="ja-JP" sz="2400" dirty="0" smtClean="0">
                <a:solidFill>
                  <a:prstClr val="black"/>
                </a:solidFill>
              </a:rPr>
              <a:t>cf. Arches or Quintuplet</a:t>
            </a:r>
            <a:r>
              <a:rPr lang="ja-JP" altLang="en-US" sz="2400" dirty="0" smtClean="0">
                <a:solidFill>
                  <a:prstClr val="black"/>
                </a:solidFill>
              </a:rPr>
              <a:t>・・・</a:t>
            </a:r>
            <a:r>
              <a:rPr lang="en-US" altLang="ja-JP" sz="2400" dirty="0" smtClean="0">
                <a:solidFill>
                  <a:prstClr val="black"/>
                </a:solidFill>
              </a:rPr>
              <a:t>~10</a:t>
            </a:r>
            <a:r>
              <a:rPr lang="en-US" altLang="ja-JP" sz="4000" baseline="30000" dirty="0" smtClean="0">
                <a:solidFill>
                  <a:prstClr val="black"/>
                </a:solidFill>
              </a:rPr>
              <a:t>4</a:t>
            </a:r>
            <a:r>
              <a:rPr lang="en-US" altLang="ja-JP" sz="2400" dirty="0" smtClean="0">
                <a:solidFill>
                  <a:prstClr val="black"/>
                </a:solidFill>
              </a:rPr>
              <a:t>Msun, 30pc</a:t>
            </a:r>
            <a:r>
              <a:rPr lang="en-US" altLang="ja-JP" sz="2800" dirty="0" smtClean="0">
                <a:solidFill>
                  <a:prstClr val="black"/>
                </a:solidFill>
              </a:rPr>
              <a:t> </a:t>
            </a:r>
            <a:r>
              <a:rPr lang="en-US" altLang="ja-JP" b="1" dirty="0" smtClean="0">
                <a:solidFill>
                  <a:prstClr val="black"/>
                </a:solidFill>
              </a:rPr>
              <a:t>(e.g., </a:t>
            </a:r>
            <a:r>
              <a:rPr lang="en-US" altLang="ja-JP" b="1" dirty="0" err="1" smtClean="0">
                <a:solidFill>
                  <a:prstClr val="black"/>
                </a:solidFill>
              </a:rPr>
              <a:t>Figer</a:t>
            </a:r>
            <a:r>
              <a:rPr lang="en-US" altLang="ja-JP" b="1" dirty="0" smtClean="0">
                <a:solidFill>
                  <a:prstClr val="black"/>
                </a:solidFill>
              </a:rPr>
              <a:t>+ 99) </a:t>
            </a:r>
            <a:endParaRPr kumimoji="1" lang="en-US" altLang="ja-JP" sz="2800" dirty="0" smtClean="0"/>
          </a:p>
          <a:p>
            <a:r>
              <a:rPr lang="ja-JP" altLang="en-US" sz="2800" dirty="0" smtClean="0"/>
              <a:t>　　　　　　　　　　　　　　　　    ↓</a:t>
            </a:r>
            <a:endParaRPr kumimoji="1" lang="en-US" altLang="ja-JP" sz="2800" dirty="0" smtClean="0"/>
          </a:p>
        </p:txBody>
      </p:sp>
      <p:sp>
        <p:nvSpPr>
          <p:cNvPr id="5" name="テキスト ボックス 4"/>
          <p:cNvSpPr txBox="1"/>
          <p:nvPr/>
        </p:nvSpPr>
        <p:spPr>
          <a:xfrm>
            <a:off x="71406" y="4005064"/>
            <a:ext cx="8182433" cy="1815882"/>
          </a:xfrm>
          <a:prstGeom prst="rect">
            <a:avLst/>
          </a:prstGeom>
          <a:noFill/>
        </p:spPr>
        <p:txBody>
          <a:bodyPr wrap="none" rtlCol="0">
            <a:spAutoFit/>
          </a:bodyPr>
          <a:lstStyle/>
          <a:p>
            <a:r>
              <a:rPr lang="ja-JP" altLang="en-US" sz="2800" dirty="0" smtClean="0"/>
              <a:t>・</a:t>
            </a:r>
            <a:r>
              <a:rPr lang="en-US" altLang="ja-JP" sz="2800" dirty="0" smtClean="0"/>
              <a:t>younger objects:</a:t>
            </a:r>
          </a:p>
          <a:p>
            <a:r>
              <a:rPr kumimoji="1" lang="en-US" altLang="ja-JP" sz="2800" dirty="0"/>
              <a:t> </a:t>
            </a:r>
            <a:r>
              <a:rPr kumimoji="1" lang="en-US" altLang="ja-JP" sz="2800" dirty="0" smtClean="0"/>
              <a:t>  </a:t>
            </a:r>
            <a:r>
              <a:rPr kumimoji="1" lang="ja-JP" altLang="en-US" sz="2800" dirty="0" smtClean="0"/>
              <a:t>　</a:t>
            </a:r>
            <a:r>
              <a:rPr kumimoji="1" lang="en-US" altLang="ja-JP" sz="2800" dirty="0" smtClean="0"/>
              <a:t>Young Stellar Object (YSO) with </a:t>
            </a:r>
            <a:r>
              <a:rPr kumimoji="1" lang="en-US" altLang="ja-JP" sz="2800" dirty="0" err="1" smtClean="0"/>
              <a:t>circumstellar</a:t>
            </a:r>
            <a:r>
              <a:rPr kumimoji="1" lang="en-US" altLang="ja-JP" sz="2800" dirty="0" smtClean="0"/>
              <a:t> disk</a:t>
            </a:r>
            <a:r>
              <a:rPr lang="en-US" altLang="ja-JP" sz="2800" dirty="0"/>
              <a:t> </a:t>
            </a:r>
            <a:endParaRPr lang="en-US" altLang="ja-JP" sz="2800" dirty="0" smtClean="0"/>
          </a:p>
          <a:p>
            <a:r>
              <a:rPr kumimoji="1" lang="en-US" altLang="ja-JP" sz="2800" dirty="0"/>
              <a:t> </a:t>
            </a:r>
            <a:r>
              <a:rPr kumimoji="1" lang="en-US" altLang="ja-JP" sz="2800" dirty="0" smtClean="0"/>
              <a:t>         </a:t>
            </a:r>
            <a:r>
              <a:rPr kumimoji="1" lang="ja-JP" altLang="en-US" sz="2800" dirty="0" smtClean="0"/>
              <a:t>→</a:t>
            </a:r>
            <a:r>
              <a:rPr kumimoji="1" lang="en-US" altLang="ja-JP" sz="2800" dirty="0" smtClean="0"/>
              <a:t>target: </a:t>
            </a:r>
            <a:r>
              <a:rPr kumimoji="1" lang="en-US" altLang="ja-JP" sz="2800" dirty="0" err="1" smtClean="0"/>
              <a:t>Herbig</a:t>
            </a:r>
            <a:r>
              <a:rPr kumimoji="1" lang="en-US" altLang="ja-JP" sz="2800" dirty="0" smtClean="0"/>
              <a:t> </a:t>
            </a:r>
            <a:r>
              <a:rPr kumimoji="1" lang="en-US" altLang="ja-JP" sz="2800" dirty="0" err="1" smtClean="0"/>
              <a:t>Ae</a:t>
            </a:r>
            <a:r>
              <a:rPr kumimoji="1" lang="en-US" altLang="ja-JP" sz="2800" dirty="0" smtClean="0"/>
              <a:t>/Be stars</a:t>
            </a:r>
          </a:p>
          <a:p>
            <a:r>
              <a:rPr kumimoji="1" lang="en-US" altLang="ja-JP" sz="2800" dirty="0" smtClean="0">
                <a:solidFill>
                  <a:srgbClr val="FF0000"/>
                </a:solidFill>
              </a:rPr>
              <a:t>                                  lifetime of disk is &lt;1Myr </a:t>
            </a:r>
            <a:r>
              <a:rPr kumimoji="1" lang="en-US" altLang="ja-JP" b="1" dirty="0" smtClean="0"/>
              <a:t>(Alonso-</a:t>
            </a:r>
            <a:r>
              <a:rPr kumimoji="1" lang="en-US" altLang="ja-JP" b="1" dirty="0" err="1" smtClean="0"/>
              <a:t>Albi</a:t>
            </a:r>
            <a:r>
              <a:rPr kumimoji="1" lang="en-US" altLang="ja-JP" b="1" dirty="0" smtClean="0"/>
              <a:t>+ 09)</a:t>
            </a:r>
          </a:p>
        </p:txBody>
      </p:sp>
      <p:sp>
        <p:nvSpPr>
          <p:cNvPr id="6" name="正方形/長方形 5"/>
          <p:cNvSpPr/>
          <p:nvPr/>
        </p:nvSpPr>
        <p:spPr>
          <a:xfrm>
            <a:off x="467544" y="2834933"/>
            <a:ext cx="8280920" cy="954107"/>
          </a:xfrm>
          <a:prstGeom prst="rect">
            <a:avLst/>
          </a:prstGeom>
          <a:ln w="38100">
            <a:solidFill>
              <a:srgbClr val="7030A0"/>
            </a:solidFill>
          </a:ln>
        </p:spPr>
        <p:txBody>
          <a:bodyPr wrap="square">
            <a:spAutoFit/>
          </a:bodyPr>
          <a:lstStyle/>
          <a:p>
            <a:pPr algn="ctr"/>
            <a:r>
              <a:rPr lang="en-US" altLang="ja-JP" sz="2800" dirty="0"/>
              <a:t>The existence of </a:t>
            </a:r>
            <a:r>
              <a:rPr lang="en-US" altLang="ja-JP" sz="2800" dirty="0">
                <a:solidFill>
                  <a:srgbClr val="FF0000"/>
                </a:solidFill>
              </a:rPr>
              <a:t>younger objects (&lt;1Myr) </a:t>
            </a:r>
            <a:r>
              <a:rPr lang="en-US" altLang="ja-JP" sz="2800" dirty="0"/>
              <a:t>can reject </a:t>
            </a:r>
          </a:p>
          <a:p>
            <a:pPr algn="ctr"/>
            <a:r>
              <a:rPr lang="en-US" altLang="ja-JP" sz="2800" dirty="0"/>
              <a:t>“</a:t>
            </a:r>
            <a:r>
              <a:rPr lang="en-US" altLang="ja-JP" sz="2800" dirty="0" err="1"/>
              <a:t>infalling</a:t>
            </a:r>
            <a:r>
              <a:rPr lang="en-US" altLang="ja-JP" sz="2800" dirty="0"/>
              <a:t> stellar </a:t>
            </a:r>
            <a:r>
              <a:rPr lang="en-US" altLang="ja-JP" sz="2800" dirty="0" smtClean="0"/>
              <a:t>cluster” scenario! </a:t>
            </a:r>
          </a:p>
        </p:txBody>
      </p:sp>
      <p:sp>
        <p:nvSpPr>
          <p:cNvPr id="7" name="正方形/長方形 6"/>
          <p:cNvSpPr/>
          <p:nvPr/>
        </p:nvSpPr>
        <p:spPr>
          <a:xfrm>
            <a:off x="142844" y="5727806"/>
            <a:ext cx="5143536" cy="954107"/>
          </a:xfrm>
          <a:prstGeom prst="rect">
            <a:avLst/>
          </a:prstGeom>
        </p:spPr>
        <p:txBody>
          <a:bodyPr wrap="square">
            <a:spAutoFit/>
          </a:bodyPr>
          <a:lstStyle/>
          <a:p>
            <a:r>
              <a:rPr lang="ja-JP" altLang="en-US" sz="2800" dirty="0" smtClean="0"/>
              <a:t>・</a:t>
            </a:r>
            <a:r>
              <a:rPr lang="en-US" altLang="ja-JP" sz="2800" dirty="0" smtClean="0"/>
              <a:t>method:</a:t>
            </a:r>
          </a:p>
          <a:p>
            <a:r>
              <a:rPr lang="en-US" altLang="ja-JP" sz="2800" dirty="0" smtClean="0"/>
              <a:t>        </a:t>
            </a:r>
            <a:r>
              <a:rPr lang="ja-JP" altLang="en-US" sz="2800" dirty="0" smtClean="0"/>
              <a:t>→</a:t>
            </a:r>
            <a:r>
              <a:rPr lang="en-US" altLang="ja-JP" sz="2800" dirty="0" err="1" smtClean="0">
                <a:solidFill>
                  <a:srgbClr val="FF0000"/>
                </a:solidFill>
              </a:rPr>
              <a:t>polarimetric</a:t>
            </a:r>
            <a:r>
              <a:rPr lang="en-US" altLang="ja-JP" sz="2800" dirty="0" smtClean="0">
                <a:solidFill>
                  <a:srgbClr val="FF0000"/>
                </a:solidFill>
              </a:rPr>
              <a:t> </a:t>
            </a:r>
            <a:r>
              <a:rPr lang="en-US" altLang="ja-JP" sz="2800" dirty="0" smtClean="0"/>
              <a:t>observations</a:t>
            </a:r>
          </a:p>
        </p:txBody>
      </p:sp>
      <p:sp>
        <p:nvSpPr>
          <p:cNvPr id="10" name="テキスト ボックス 9"/>
          <p:cNvSpPr txBox="1"/>
          <p:nvPr/>
        </p:nvSpPr>
        <p:spPr>
          <a:xfrm>
            <a:off x="8545402" y="-27384"/>
            <a:ext cx="635110" cy="369332"/>
          </a:xfrm>
          <a:prstGeom prst="rect">
            <a:avLst/>
          </a:prstGeom>
          <a:noFill/>
        </p:spPr>
        <p:txBody>
          <a:bodyPr wrap="none" rtlCol="0">
            <a:spAutoFit/>
          </a:bodyPr>
          <a:lstStyle/>
          <a:p>
            <a:r>
              <a:rPr kumimoji="1" lang="en-US" altLang="ja-JP" b="1" dirty="0" smtClean="0"/>
              <a:t>4/15</a:t>
            </a:r>
            <a:endParaRPr kumimoji="1" lang="ja-JP" altLang="en-US" b="1" dirty="0"/>
          </a:p>
        </p:txBody>
      </p:sp>
    </p:spTree>
    <p:extLst>
      <p:ext uri="{BB962C8B-B14F-4D97-AF65-F5344CB8AC3E}">
        <p14:creationId xmlns:p14="http://schemas.microsoft.com/office/powerpoint/2010/main" val="257902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128826"/>
            <a:ext cx="9144000" cy="707886"/>
          </a:xfrm>
          <a:prstGeom prst="rect">
            <a:avLst/>
          </a:prstGeom>
          <a:noFill/>
        </p:spPr>
        <p:txBody>
          <a:bodyPr wrap="square" rtlCol="0">
            <a:spAutoFit/>
          </a:bodyPr>
          <a:lstStyle/>
          <a:p>
            <a:pPr algn="ctr"/>
            <a:r>
              <a:rPr lang="en-US" altLang="ja-JP" sz="4000" dirty="0" smtClean="0"/>
              <a:t>YSO search with </a:t>
            </a:r>
            <a:r>
              <a:rPr lang="en-US" altLang="ja-JP" sz="4000" dirty="0" err="1" smtClean="0"/>
              <a:t>polarimetric</a:t>
            </a:r>
            <a:r>
              <a:rPr lang="en-US" altLang="ja-JP" sz="4000" dirty="0" smtClean="0"/>
              <a:t> observations</a:t>
            </a:r>
            <a:endParaRPr kumimoji="1" lang="ja-JP" altLang="en-US" sz="4000" dirty="0"/>
          </a:p>
        </p:txBody>
      </p:sp>
      <p:sp>
        <p:nvSpPr>
          <p:cNvPr id="3" name="星 5 2"/>
          <p:cNvSpPr/>
          <p:nvPr/>
        </p:nvSpPr>
        <p:spPr>
          <a:xfrm>
            <a:off x="1810952" y="3606258"/>
            <a:ext cx="553544" cy="540060"/>
          </a:xfrm>
          <a:prstGeom prst="star5">
            <a:avLst>
              <a:gd name="adj" fmla="val 17056"/>
              <a:gd name="hf" fmla="val 105146"/>
              <a:gd name="vf" fmla="val 1105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ドーナツ 3"/>
          <p:cNvSpPr/>
          <p:nvPr/>
        </p:nvSpPr>
        <p:spPr>
          <a:xfrm>
            <a:off x="107504" y="1988840"/>
            <a:ext cx="3960440" cy="3888432"/>
          </a:xfrm>
          <a:prstGeom prst="donu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テキスト ボックス 4"/>
          <p:cNvSpPr txBox="1"/>
          <p:nvPr/>
        </p:nvSpPr>
        <p:spPr>
          <a:xfrm>
            <a:off x="35496" y="5487615"/>
            <a:ext cx="2715487" cy="523220"/>
          </a:xfrm>
          <a:prstGeom prst="rect">
            <a:avLst/>
          </a:prstGeom>
          <a:noFill/>
        </p:spPr>
        <p:txBody>
          <a:bodyPr wrap="none" rtlCol="0">
            <a:spAutoFit/>
          </a:bodyPr>
          <a:lstStyle/>
          <a:p>
            <a:r>
              <a:rPr kumimoji="1" lang="en-US" altLang="ja-JP" sz="2800" dirty="0" err="1" smtClean="0"/>
              <a:t>circumstellar</a:t>
            </a:r>
            <a:r>
              <a:rPr kumimoji="1" lang="en-US" altLang="ja-JP" sz="2800" dirty="0" smtClean="0"/>
              <a:t> disk</a:t>
            </a:r>
            <a:endParaRPr kumimoji="1" lang="ja-JP" altLang="en-US" sz="2800" dirty="0"/>
          </a:p>
        </p:txBody>
      </p:sp>
      <p:cxnSp>
        <p:nvCxnSpPr>
          <p:cNvPr id="7" name="直線矢印コネクタ 6"/>
          <p:cNvCxnSpPr/>
          <p:nvPr/>
        </p:nvCxnSpPr>
        <p:spPr>
          <a:xfrm flipV="1">
            <a:off x="2364496" y="2996952"/>
            <a:ext cx="767344" cy="720081"/>
          </a:xfrm>
          <a:prstGeom prst="straightConnector1">
            <a:avLst/>
          </a:prstGeom>
          <a:ln w="152400">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3131840" y="2852936"/>
            <a:ext cx="4824536" cy="0"/>
          </a:xfrm>
          <a:prstGeom prst="straightConnector1">
            <a:avLst/>
          </a:prstGeom>
          <a:ln w="152400">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14" name="円/楕円 13"/>
          <p:cNvSpPr/>
          <p:nvPr/>
        </p:nvSpPr>
        <p:spPr>
          <a:xfrm>
            <a:off x="683568" y="908720"/>
            <a:ext cx="3744416"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smtClean="0">
                <a:solidFill>
                  <a:schemeClr val="bg1"/>
                </a:solidFill>
              </a:rPr>
              <a:t>scattering</a:t>
            </a:r>
          </a:p>
          <a:p>
            <a:pPr algn="ctr"/>
            <a:r>
              <a:rPr lang="ja-JP" altLang="en-US" sz="2800" b="1" dirty="0" smtClean="0">
                <a:solidFill>
                  <a:schemeClr val="bg1"/>
                </a:solidFill>
              </a:rPr>
              <a:t>→</a:t>
            </a:r>
            <a:r>
              <a:rPr lang="en-US" altLang="ja-JP" sz="2800" b="1" dirty="0" smtClean="0">
                <a:solidFill>
                  <a:schemeClr val="bg1"/>
                </a:solidFill>
              </a:rPr>
              <a:t>polarization</a:t>
            </a:r>
          </a:p>
          <a:p>
            <a:pPr algn="ctr"/>
            <a:r>
              <a:rPr kumimoji="1" lang="en-US" altLang="ja-JP" b="1" smtClean="0">
                <a:solidFill>
                  <a:schemeClr val="bg1"/>
                </a:solidFill>
              </a:rPr>
              <a:t>(Whitney </a:t>
            </a:r>
            <a:r>
              <a:rPr kumimoji="1" lang="en-US" altLang="ja-JP" b="1" dirty="0" smtClean="0">
                <a:solidFill>
                  <a:schemeClr val="bg1"/>
                </a:solidFill>
              </a:rPr>
              <a:t>&amp; Hartmann 92)</a:t>
            </a:r>
          </a:p>
        </p:txBody>
      </p:sp>
      <p:sp>
        <p:nvSpPr>
          <p:cNvPr id="15" name="テキスト ボックス 14"/>
          <p:cNvSpPr txBox="1"/>
          <p:nvPr/>
        </p:nvSpPr>
        <p:spPr>
          <a:xfrm>
            <a:off x="1259632" y="4077072"/>
            <a:ext cx="1823063" cy="523220"/>
          </a:xfrm>
          <a:prstGeom prst="rect">
            <a:avLst/>
          </a:prstGeom>
          <a:noFill/>
        </p:spPr>
        <p:txBody>
          <a:bodyPr wrap="none" rtlCol="0">
            <a:spAutoFit/>
          </a:bodyPr>
          <a:lstStyle/>
          <a:p>
            <a:r>
              <a:rPr kumimoji="1" lang="en-US" altLang="ja-JP" sz="2800" dirty="0" smtClean="0"/>
              <a:t>central star</a:t>
            </a:r>
            <a:endParaRPr kumimoji="1" lang="ja-JP" altLang="en-US" sz="2800" dirty="0"/>
          </a:p>
        </p:txBody>
      </p:sp>
      <p:sp>
        <p:nvSpPr>
          <p:cNvPr id="18" name="スマイル 17"/>
          <p:cNvSpPr/>
          <p:nvPr/>
        </p:nvSpPr>
        <p:spPr>
          <a:xfrm>
            <a:off x="8028384" y="3284984"/>
            <a:ext cx="1008112" cy="1008112"/>
          </a:xfrm>
          <a:prstGeom prst="smileyFac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3740942" y="5592142"/>
            <a:ext cx="5151538" cy="1077218"/>
          </a:xfrm>
          <a:prstGeom prst="rect">
            <a:avLst/>
          </a:prstGeom>
          <a:noFill/>
          <a:ln w="38100">
            <a:solidFill>
              <a:srgbClr val="FF0000"/>
            </a:solidFill>
          </a:ln>
        </p:spPr>
        <p:txBody>
          <a:bodyPr wrap="none" rtlCol="0">
            <a:spAutoFit/>
          </a:bodyPr>
          <a:lstStyle/>
          <a:p>
            <a:r>
              <a:rPr kumimoji="1" lang="en-US" altLang="ja-JP" sz="3200" dirty="0" smtClean="0"/>
              <a:t>“intrinsic” polarization</a:t>
            </a:r>
            <a:endParaRPr lang="en-US" altLang="ja-JP" sz="3200" dirty="0" smtClean="0"/>
          </a:p>
          <a:p>
            <a:r>
              <a:rPr kumimoji="1" lang="en-US" altLang="ja-JP" sz="3200" dirty="0" smtClean="0"/>
              <a:t>       = </a:t>
            </a:r>
            <a:r>
              <a:rPr kumimoji="1" lang="en-US" altLang="ja-JP" sz="3200" dirty="0" err="1" smtClean="0"/>
              <a:t>circumstellar</a:t>
            </a:r>
            <a:r>
              <a:rPr kumimoji="1" lang="en-US" altLang="ja-JP" sz="3200" dirty="0" smtClean="0"/>
              <a:t> disk</a:t>
            </a:r>
            <a:r>
              <a:rPr lang="ja-JP" altLang="en-US" sz="3200" dirty="0"/>
              <a:t> </a:t>
            </a:r>
            <a:r>
              <a:rPr lang="ja-JP" altLang="en-US" sz="3200" dirty="0" smtClean="0"/>
              <a:t>→</a:t>
            </a:r>
            <a:r>
              <a:rPr lang="en-US" altLang="ja-JP" sz="3200" dirty="0" smtClean="0"/>
              <a:t>YSO</a:t>
            </a:r>
            <a:endParaRPr kumimoji="1" lang="en-US" altLang="ja-JP" sz="3200" dirty="0" smtClean="0"/>
          </a:p>
        </p:txBody>
      </p:sp>
      <p:cxnSp>
        <p:nvCxnSpPr>
          <p:cNvPr id="22" name="直線矢印コネクタ 21"/>
          <p:cNvCxnSpPr/>
          <p:nvPr/>
        </p:nvCxnSpPr>
        <p:spPr>
          <a:xfrm>
            <a:off x="2411760" y="3933056"/>
            <a:ext cx="5544616" cy="0"/>
          </a:xfrm>
          <a:prstGeom prst="straightConnector1">
            <a:avLst/>
          </a:prstGeom>
          <a:ln w="152400">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4616535" y="2204864"/>
            <a:ext cx="2259721" cy="523220"/>
          </a:xfrm>
          <a:prstGeom prst="rect">
            <a:avLst/>
          </a:prstGeom>
          <a:noFill/>
        </p:spPr>
        <p:txBody>
          <a:bodyPr wrap="none" rtlCol="0">
            <a:spAutoFit/>
          </a:bodyPr>
          <a:lstStyle/>
          <a:p>
            <a:r>
              <a:rPr kumimoji="1" lang="en-US" altLang="ja-JP" sz="2800" dirty="0" smtClean="0"/>
              <a:t>scattered light</a:t>
            </a:r>
            <a:endParaRPr kumimoji="1" lang="ja-JP" altLang="en-US" sz="2800" dirty="0"/>
          </a:p>
        </p:txBody>
      </p:sp>
      <p:sp>
        <p:nvSpPr>
          <p:cNvPr id="25" name="テキスト ボックス 24"/>
          <p:cNvSpPr txBox="1"/>
          <p:nvPr/>
        </p:nvSpPr>
        <p:spPr>
          <a:xfrm>
            <a:off x="4572000" y="3284984"/>
            <a:ext cx="2295372" cy="523220"/>
          </a:xfrm>
          <a:prstGeom prst="rect">
            <a:avLst/>
          </a:prstGeom>
          <a:noFill/>
        </p:spPr>
        <p:txBody>
          <a:bodyPr wrap="none" rtlCol="0">
            <a:spAutoFit/>
          </a:bodyPr>
          <a:lstStyle/>
          <a:p>
            <a:r>
              <a:rPr lang="en-US" altLang="ja-JP" sz="2800" dirty="0" smtClean="0"/>
              <a:t>direct star</a:t>
            </a:r>
            <a:r>
              <a:rPr kumimoji="1" lang="en-US" altLang="ja-JP" sz="2800" dirty="0" smtClean="0"/>
              <a:t>light</a:t>
            </a:r>
            <a:endParaRPr kumimoji="1" lang="ja-JP" altLang="en-US" sz="2800" dirty="0"/>
          </a:p>
        </p:txBody>
      </p:sp>
      <p:cxnSp>
        <p:nvCxnSpPr>
          <p:cNvPr id="26" name="直線矢印コネクタ 25"/>
          <p:cNvCxnSpPr/>
          <p:nvPr/>
        </p:nvCxnSpPr>
        <p:spPr>
          <a:xfrm>
            <a:off x="3347864" y="4970785"/>
            <a:ext cx="4608512" cy="0"/>
          </a:xfrm>
          <a:prstGeom prst="straightConnector1">
            <a:avLst/>
          </a:prstGeom>
          <a:ln w="152400">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4355976" y="4437112"/>
            <a:ext cx="3956083" cy="1031051"/>
          </a:xfrm>
          <a:prstGeom prst="rect">
            <a:avLst/>
          </a:prstGeom>
          <a:noFill/>
        </p:spPr>
        <p:txBody>
          <a:bodyPr wrap="none" rtlCol="0">
            <a:spAutoFit/>
          </a:bodyPr>
          <a:lstStyle/>
          <a:p>
            <a:r>
              <a:rPr lang="en-US" altLang="ja-JP" sz="2800" dirty="0" smtClean="0"/>
              <a:t>re-emission</a:t>
            </a:r>
          </a:p>
          <a:p>
            <a:endParaRPr lang="en-US" altLang="ja-JP" sz="500" dirty="0" smtClean="0"/>
          </a:p>
          <a:p>
            <a:r>
              <a:rPr kumimoji="1" lang="en-US" altLang="ja-JP" sz="2800" dirty="0"/>
              <a:t> </a:t>
            </a:r>
            <a:r>
              <a:rPr kumimoji="1" lang="en-US" altLang="ja-JP" sz="2800" dirty="0" smtClean="0"/>
              <a:t>     </a:t>
            </a:r>
            <a:r>
              <a:rPr kumimoji="1" lang="ja-JP" altLang="en-US" sz="2800" dirty="0" smtClean="0"/>
              <a:t>→</a:t>
            </a:r>
            <a:r>
              <a:rPr kumimoji="1" lang="en-US" altLang="ja-JP" sz="2800" dirty="0" smtClean="0"/>
              <a:t>infrared excess (red)</a:t>
            </a:r>
            <a:endParaRPr kumimoji="1" lang="ja-JP" altLang="en-US" sz="2800" dirty="0"/>
          </a:p>
        </p:txBody>
      </p:sp>
      <p:sp>
        <p:nvSpPr>
          <p:cNvPr id="20" name="テキスト ボックス 19"/>
          <p:cNvSpPr txBox="1"/>
          <p:nvPr/>
        </p:nvSpPr>
        <p:spPr>
          <a:xfrm rot="2014222">
            <a:off x="3628733" y="3432045"/>
            <a:ext cx="4526431" cy="984885"/>
          </a:xfrm>
          <a:prstGeom prst="rect">
            <a:avLst/>
          </a:prstGeom>
          <a:solidFill>
            <a:schemeClr val="bg1"/>
          </a:solidFill>
          <a:ln w="38100">
            <a:solidFill>
              <a:schemeClr val="tx1"/>
            </a:solidFill>
          </a:ln>
        </p:spPr>
        <p:txBody>
          <a:bodyPr wrap="none" rtlCol="0">
            <a:spAutoFit/>
          </a:bodyPr>
          <a:lstStyle/>
          <a:p>
            <a:pPr algn="ctr"/>
            <a:endParaRPr kumimoji="1" lang="en-US" altLang="ja-JP" sz="1000" dirty="0" smtClean="0"/>
          </a:p>
          <a:p>
            <a:pPr algn="ctr"/>
            <a:r>
              <a:rPr kumimoji="1" lang="en-US" altLang="ja-JP" sz="3600" dirty="0" smtClean="0"/>
              <a:t>interstellar polarization</a:t>
            </a:r>
          </a:p>
          <a:p>
            <a:pPr algn="ctr"/>
            <a:endParaRPr kumimoji="1" lang="en-US" altLang="ja-JP" sz="1000" dirty="0" smtClean="0"/>
          </a:p>
        </p:txBody>
      </p:sp>
      <p:sp>
        <p:nvSpPr>
          <p:cNvPr id="23" name="テキスト ボックス 22"/>
          <p:cNvSpPr txBox="1"/>
          <p:nvPr/>
        </p:nvSpPr>
        <p:spPr>
          <a:xfrm>
            <a:off x="8545402" y="-27384"/>
            <a:ext cx="635110" cy="369332"/>
          </a:xfrm>
          <a:prstGeom prst="rect">
            <a:avLst/>
          </a:prstGeom>
          <a:noFill/>
        </p:spPr>
        <p:txBody>
          <a:bodyPr wrap="none" rtlCol="0">
            <a:spAutoFit/>
          </a:bodyPr>
          <a:lstStyle/>
          <a:p>
            <a:r>
              <a:rPr kumimoji="1" lang="en-US" altLang="ja-JP" b="1" dirty="0" smtClean="0"/>
              <a:t>5/15</a:t>
            </a:r>
            <a:endParaRPr kumimoji="1" lang="ja-JP" altLang="en-US" b="1" dirty="0"/>
          </a:p>
        </p:txBody>
      </p:sp>
    </p:spTree>
    <p:extLst>
      <p:ext uri="{BB962C8B-B14F-4D97-AF65-F5344CB8AC3E}">
        <p14:creationId xmlns:p14="http://schemas.microsoft.com/office/powerpoint/2010/main" val="145203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4" grpId="0"/>
      <p:bldP spid="25" grpId="0"/>
      <p:bldP spid="28"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2276872"/>
            <a:ext cx="9144000" cy="1938992"/>
          </a:xfrm>
          <a:prstGeom prst="rect">
            <a:avLst/>
          </a:prstGeom>
          <a:noFill/>
        </p:spPr>
        <p:txBody>
          <a:bodyPr wrap="square" rtlCol="0">
            <a:spAutoFit/>
          </a:bodyPr>
          <a:lstStyle/>
          <a:p>
            <a:pPr algn="ctr"/>
            <a:r>
              <a:rPr lang="en-US" altLang="ja-JP" sz="6000" dirty="0" smtClean="0"/>
              <a:t>OBSERVATION</a:t>
            </a:r>
          </a:p>
          <a:p>
            <a:pPr algn="ctr"/>
            <a:r>
              <a:rPr kumimoji="1" lang="en-US" altLang="ja-JP" sz="6000" dirty="0" smtClean="0"/>
              <a:t>ANALYSIS</a:t>
            </a:r>
          </a:p>
        </p:txBody>
      </p:sp>
    </p:spTree>
    <p:extLst>
      <p:ext uri="{BB962C8B-B14F-4D97-AF65-F5344CB8AC3E}">
        <p14:creationId xmlns:p14="http://schemas.microsoft.com/office/powerpoint/2010/main" val="421233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56818"/>
            <a:ext cx="9144000" cy="707886"/>
          </a:xfrm>
          <a:prstGeom prst="rect">
            <a:avLst/>
          </a:prstGeom>
          <a:noFill/>
        </p:spPr>
        <p:txBody>
          <a:bodyPr wrap="square" rtlCol="0">
            <a:spAutoFit/>
          </a:bodyPr>
          <a:lstStyle/>
          <a:p>
            <a:pPr algn="ctr"/>
            <a:r>
              <a:rPr lang="en-US" altLang="ja-JP" sz="4000" dirty="0" smtClean="0"/>
              <a:t>observation</a:t>
            </a:r>
            <a:endParaRPr kumimoji="1" lang="ja-JP" altLang="en-US" sz="4000" dirty="0"/>
          </a:p>
        </p:txBody>
      </p:sp>
      <p:pic>
        <p:nvPicPr>
          <p:cNvPr id="3" name="Picture 2" descr="Z:\observational_fiel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484784"/>
            <a:ext cx="4752529" cy="496016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線矢印コネクタ 3"/>
          <p:cNvCxnSpPr/>
          <p:nvPr/>
        </p:nvCxnSpPr>
        <p:spPr>
          <a:xfrm>
            <a:off x="4005068" y="1261976"/>
            <a:ext cx="4752529" cy="0"/>
          </a:xfrm>
          <a:prstGeom prst="straightConnector1">
            <a:avLst/>
          </a:prstGeom>
          <a:ln w="508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5508104" y="764704"/>
            <a:ext cx="2118794" cy="542409"/>
          </a:xfrm>
          <a:prstGeom prst="rect">
            <a:avLst/>
          </a:prstGeom>
          <a:noFill/>
        </p:spPr>
        <p:txBody>
          <a:bodyPr wrap="square" rtlCol="0">
            <a:spAutoFit/>
          </a:bodyPr>
          <a:lstStyle/>
          <a:p>
            <a:r>
              <a:rPr lang="en-US" altLang="ja-JP" sz="2800" dirty="0" smtClean="0"/>
              <a:t>17” (~0.7pc)</a:t>
            </a:r>
            <a:endParaRPr kumimoji="1" lang="ja-JP" altLang="en-US" sz="2800" dirty="0"/>
          </a:p>
        </p:txBody>
      </p:sp>
      <p:sp>
        <p:nvSpPr>
          <p:cNvPr id="6" name="星 4 5"/>
          <p:cNvSpPr/>
          <p:nvPr/>
        </p:nvSpPr>
        <p:spPr>
          <a:xfrm>
            <a:off x="6381333" y="3906621"/>
            <a:ext cx="380973" cy="326837"/>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007154" y="3413634"/>
            <a:ext cx="1129330" cy="542409"/>
          </a:xfrm>
          <a:prstGeom prst="rect">
            <a:avLst/>
          </a:prstGeom>
          <a:solidFill>
            <a:schemeClr val="bg1">
              <a:alpha val="40000"/>
            </a:schemeClr>
          </a:solidFill>
        </p:spPr>
        <p:txBody>
          <a:bodyPr wrap="square" rtlCol="0">
            <a:spAutoFit/>
          </a:bodyPr>
          <a:lstStyle/>
          <a:p>
            <a:r>
              <a:rPr kumimoji="1" lang="en-US" altLang="ja-JP" sz="2800" dirty="0" err="1" smtClean="0">
                <a:solidFill>
                  <a:srgbClr val="FF0000"/>
                </a:solidFill>
                <a:effectLst>
                  <a:outerShdw blurRad="38100" dist="38100" dir="2700000" algn="tl">
                    <a:srgbClr val="000000">
                      <a:alpha val="43137"/>
                    </a:srgbClr>
                  </a:outerShdw>
                </a:effectLst>
              </a:rPr>
              <a:t>Sgr</a:t>
            </a:r>
            <a:r>
              <a:rPr kumimoji="1" lang="en-US" altLang="ja-JP" sz="2800" dirty="0" smtClean="0">
                <a:solidFill>
                  <a:srgbClr val="FF0000"/>
                </a:solidFill>
                <a:effectLst>
                  <a:outerShdw blurRad="38100" dist="38100" dir="2700000" algn="tl">
                    <a:srgbClr val="000000">
                      <a:alpha val="43137"/>
                    </a:srgbClr>
                  </a:outerShdw>
                </a:effectLst>
              </a:rPr>
              <a:t> A*</a:t>
            </a:r>
            <a:endParaRPr kumimoji="1" lang="ja-JP" altLang="en-US" sz="2800" dirty="0">
              <a:solidFill>
                <a:srgbClr val="FF0000"/>
              </a:solidFill>
              <a:effectLst>
                <a:outerShdw blurRad="38100" dist="38100" dir="2700000" algn="tl">
                  <a:srgbClr val="000000">
                    <a:alpha val="43137"/>
                  </a:srgbClr>
                </a:outerShdw>
              </a:effectLst>
            </a:endParaRPr>
          </a:p>
        </p:txBody>
      </p:sp>
      <p:sp>
        <p:nvSpPr>
          <p:cNvPr id="14" name="テキスト ボックス 13"/>
          <p:cNvSpPr txBox="1"/>
          <p:nvPr/>
        </p:nvSpPr>
        <p:spPr>
          <a:xfrm>
            <a:off x="6143617" y="6362164"/>
            <a:ext cx="588623" cy="523220"/>
          </a:xfrm>
          <a:prstGeom prst="rect">
            <a:avLst/>
          </a:prstGeom>
          <a:noFill/>
        </p:spPr>
        <p:txBody>
          <a:bodyPr wrap="none" rtlCol="0">
            <a:spAutoFit/>
          </a:bodyPr>
          <a:lstStyle/>
          <a:p>
            <a:r>
              <a:rPr kumimoji="1" lang="en-US" altLang="ja-JP" sz="2800" dirty="0" smtClean="0"/>
              <a:t>RA</a:t>
            </a:r>
            <a:endParaRPr kumimoji="1" lang="ja-JP" altLang="en-US" sz="2800" dirty="0"/>
          </a:p>
        </p:txBody>
      </p:sp>
      <p:sp>
        <p:nvSpPr>
          <p:cNvPr id="16" name="テキスト ボックス 15"/>
          <p:cNvSpPr txBox="1"/>
          <p:nvPr/>
        </p:nvSpPr>
        <p:spPr>
          <a:xfrm rot="5400000">
            <a:off x="8607343" y="3575911"/>
            <a:ext cx="767133" cy="523220"/>
          </a:xfrm>
          <a:prstGeom prst="rect">
            <a:avLst/>
          </a:prstGeom>
          <a:noFill/>
        </p:spPr>
        <p:txBody>
          <a:bodyPr wrap="none" rtlCol="0">
            <a:spAutoFit/>
          </a:bodyPr>
          <a:lstStyle/>
          <a:p>
            <a:r>
              <a:rPr lang="en-US" altLang="ja-JP" sz="2800" dirty="0" smtClean="0"/>
              <a:t>DEC</a:t>
            </a:r>
            <a:endParaRPr kumimoji="1" lang="ja-JP" altLang="en-US" sz="2800" dirty="0"/>
          </a:p>
        </p:txBody>
      </p:sp>
      <p:sp>
        <p:nvSpPr>
          <p:cNvPr id="17" name="テキスト ボックス 16"/>
          <p:cNvSpPr txBox="1"/>
          <p:nvPr/>
        </p:nvSpPr>
        <p:spPr>
          <a:xfrm>
            <a:off x="40301" y="1620083"/>
            <a:ext cx="3955635" cy="4154984"/>
          </a:xfrm>
          <a:prstGeom prst="rect">
            <a:avLst/>
          </a:prstGeom>
          <a:noFill/>
        </p:spPr>
        <p:txBody>
          <a:bodyPr wrap="none" rtlCol="0">
            <a:spAutoFit/>
          </a:bodyPr>
          <a:lstStyle/>
          <a:p>
            <a:r>
              <a:rPr lang="ja-JP" altLang="en-US" sz="2800" dirty="0" smtClean="0"/>
              <a:t>・</a:t>
            </a:r>
            <a:r>
              <a:rPr lang="en-US" altLang="ja-JP" sz="2800" dirty="0" smtClean="0"/>
              <a:t>Subaru/CIAO+AO36</a:t>
            </a:r>
          </a:p>
          <a:p>
            <a:r>
              <a:rPr lang="en-US" altLang="ja-JP" sz="2800" dirty="0" smtClean="0"/>
              <a:t>   (21.7mas/pix)</a:t>
            </a:r>
          </a:p>
          <a:p>
            <a:endParaRPr lang="en-US" altLang="ja-JP" sz="1000" dirty="0" smtClean="0"/>
          </a:p>
          <a:p>
            <a:r>
              <a:rPr lang="ja-JP" altLang="en-US" sz="2800" dirty="0" smtClean="0"/>
              <a:t>・</a:t>
            </a:r>
            <a:r>
              <a:rPr lang="en-US" altLang="ja-JP" sz="2800" dirty="0" smtClean="0"/>
              <a:t>2008/05/26-28</a:t>
            </a:r>
          </a:p>
          <a:p>
            <a:endParaRPr lang="en-US" altLang="ja-JP" sz="1000" dirty="0" smtClean="0"/>
          </a:p>
          <a:p>
            <a:r>
              <a:rPr lang="ja-JP" altLang="en-US" sz="2800" dirty="0" smtClean="0"/>
              <a:t>・</a:t>
            </a:r>
            <a:r>
              <a:rPr lang="en-US" altLang="ja-JP" sz="2800" i="1" dirty="0" smtClean="0"/>
              <a:t>Ks</a:t>
            </a:r>
            <a:r>
              <a:rPr lang="en-US" altLang="ja-JP" sz="2800" dirty="0" smtClean="0"/>
              <a:t> band</a:t>
            </a:r>
          </a:p>
          <a:p>
            <a:endParaRPr lang="en-US" altLang="ja-JP" sz="1000" dirty="0" smtClean="0"/>
          </a:p>
          <a:p>
            <a:r>
              <a:rPr lang="ja-JP" altLang="en-US" sz="2800" dirty="0" smtClean="0"/>
              <a:t>・</a:t>
            </a:r>
            <a:r>
              <a:rPr lang="en-US" altLang="ja-JP" sz="2800" dirty="0" err="1" smtClean="0"/>
              <a:t>polarimetric</a:t>
            </a:r>
            <a:r>
              <a:rPr lang="en-US" altLang="ja-JP" sz="2800" dirty="0" smtClean="0"/>
              <a:t> observation</a:t>
            </a:r>
          </a:p>
          <a:p>
            <a:r>
              <a:rPr lang="en-US" altLang="ja-JP" sz="2800" dirty="0"/>
              <a:t> </a:t>
            </a:r>
            <a:r>
              <a:rPr lang="en-US" altLang="ja-JP" sz="2800" dirty="0" smtClean="0"/>
              <a:t>      1/2 </a:t>
            </a:r>
            <a:r>
              <a:rPr lang="en-US" altLang="ja-JP" sz="2800" dirty="0" err="1" smtClean="0"/>
              <a:t>waveplate</a:t>
            </a:r>
            <a:endParaRPr lang="en-US" altLang="ja-JP" sz="2800" dirty="0"/>
          </a:p>
          <a:p>
            <a:r>
              <a:rPr lang="en-US" altLang="ja-JP" sz="2800" dirty="0" smtClean="0"/>
              <a:t>       wire grid polarizer</a:t>
            </a:r>
          </a:p>
          <a:p>
            <a:endParaRPr lang="en-US" altLang="ja-JP" sz="1000" dirty="0" smtClean="0"/>
          </a:p>
          <a:p>
            <a:r>
              <a:rPr lang="ja-JP" altLang="en-US" sz="2800" dirty="0" smtClean="0"/>
              <a:t>・</a:t>
            </a:r>
            <a:r>
              <a:rPr lang="en-US" altLang="ja-JP" sz="2800" dirty="0" smtClean="0"/>
              <a:t>20 sec×189 </a:t>
            </a:r>
            <a:r>
              <a:rPr lang="en-US" altLang="ja-JP" sz="2800" dirty="0" smtClean="0"/>
              <a:t>sets</a:t>
            </a:r>
            <a:endParaRPr lang="en-US" altLang="ja-JP" sz="2800" dirty="0" smtClean="0"/>
          </a:p>
        </p:txBody>
      </p:sp>
      <p:sp>
        <p:nvSpPr>
          <p:cNvPr id="18" name="テキスト ボックス 17"/>
          <p:cNvSpPr txBox="1"/>
          <p:nvPr/>
        </p:nvSpPr>
        <p:spPr>
          <a:xfrm>
            <a:off x="8545402" y="-27384"/>
            <a:ext cx="635110" cy="369332"/>
          </a:xfrm>
          <a:prstGeom prst="rect">
            <a:avLst/>
          </a:prstGeom>
          <a:noFill/>
        </p:spPr>
        <p:txBody>
          <a:bodyPr wrap="none" rtlCol="0">
            <a:spAutoFit/>
          </a:bodyPr>
          <a:lstStyle/>
          <a:p>
            <a:r>
              <a:rPr lang="en-US" altLang="ja-JP" b="1" dirty="0" smtClean="0"/>
              <a:t>6</a:t>
            </a:r>
            <a:r>
              <a:rPr kumimoji="1" lang="en-US" altLang="ja-JP" b="1" dirty="0" smtClean="0"/>
              <a:t>/15</a:t>
            </a:r>
            <a:endParaRPr kumimoji="1" lang="ja-JP" altLang="en-US" b="1" dirty="0"/>
          </a:p>
        </p:txBody>
      </p:sp>
    </p:spTree>
    <p:extLst>
      <p:ext uri="{BB962C8B-B14F-4D97-AF65-F5344CB8AC3E}">
        <p14:creationId xmlns:p14="http://schemas.microsoft.com/office/powerpoint/2010/main" val="301583234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ペーパー">
  <a:themeElements>
    <a:clrScheme name="ペーパー">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ペーパー">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ペーパー">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19476</TotalTime>
  <Words>3678</Words>
  <Application>Microsoft Office PowerPoint</Application>
  <PresentationFormat>画面に合わせる (4:3)</PresentationFormat>
  <Paragraphs>644</Paragraphs>
  <Slides>30</Slides>
  <Notes>26</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30</vt:i4>
      </vt:variant>
    </vt:vector>
  </HeadingPairs>
  <TitlesOfParts>
    <vt:vector size="33" baseType="lpstr">
      <vt:lpstr>Office ​​テーマ</vt:lpstr>
      <vt:lpstr>ペーパー</vt:lpstr>
      <vt:lpstr>数式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シミュレーション Ｉ</vt:lpstr>
      <vt:lpstr>シミュレーション ＩＩ</vt:lpstr>
      <vt:lpstr>シミュレーション ＩＩＩ</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yossyself</dc:creator>
  <cp:lastModifiedBy>義川達人</cp:lastModifiedBy>
  <cp:revision>335</cp:revision>
  <dcterms:created xsi:type="dcterms:W3CDTF">2010-11-27T09:13:27Z</dcterms:created>
  <dcterms:modified xsi:type="dcterms:W3CDTF">2014-01-22T06:02:47Z</dcterms:modified>
</cp:coreProperties>
</file>