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61" r:id="rId4"/>
    <p:sldId id="262" r:id="rId5"/>
    <p:sldId id="264" r:id="rId6"/>
    <p:sldId id="278" r:id="rId7"/>
    <p:sldId id="265" r:id="rId8"/>
    <p:sldId id="273" r:id="rId9"/>
    <p:sldId id="267" r:id="rId10"/>
    <p:sldId id="275" r:id="rId11"/>
    <p:sldId id="276" r:id="rId12"/>
    <p:sldId id="277" r:id="rId13"/>
    <p:sldId id="269" r:id="rId14"/>
    <p:sldId id="271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5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icrosoft%20PowerPoint%20&#20869;&#12398;&#12464;&#12521;&#12501;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oshida\Documents\Subaru\SAC\H24-H26\Subaru_simulation2014012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oshida\Documents\Subaru\SAC\H24-H26\Subaru_simulation201401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SEEDS</c:v>
          </c:tx>
          <c:spPr>
            <a:ln w="38100"/>
          </c:spPr>
          <c:marker>
            <c:symbol val="none"/>
          </c:marker>
          <c:cat>
            <c:strRef>
              <c:f>'[Microsoft PowerPoint 内のグラフ]140121'!$C$1:$X$1</c:f>
              <c:strCache>
                <c:ptCount val="22"/>
                <c:pt idx="0">
                  <c:v>S09B</c:v>
                </c:pt>
                <c:pt idx="1">
                  <c:v>S10A</c:v>
                </c:pt>
                <c:pt idx="2">
                  <c:v>S10B</c:v>
                </c:pt>
                <c:pt idx="3">
                  <c:v>S11A</c:v>
                </c:pt>
                <c:pt idx="4">
                  <c:v>S11B</c:v>
                </c:pt>
                <c:pt idx="5">
                  <c:v>S12A</c:v>
                </c:pt>
                <c:pt idx="6">
                  <c:v>S12B</c:v>
                </c:pt>
                <c:pt idx="7">
                  <c:v>S13A</c:v>
                </c:pt>
                <c:pt idx="8">
                  <c:v>S13B</c:v>
                </c:pt>
                <c:pt idx="9">
                  <c:v>S14A</c:v>
                </c:pt>
                <c:pt idx="10">
                  <c:v>S14B</c:v>
                </c:pt>
                <c:pt idx="11">
                  <c:v>S15A</c:v>
                </c:pt>
                <c:pt idx="12">
                  <c:v>S15B</c:v>
                </c:pt>
                <c:pt idx="13">
                  <c:v>S16A</c:v>
                </c:pt>
                <c:pt idx="14">
                  <c:v>S16B</c:v>
                </c:pt>
                <c:pt idx="15">
                  <c:v>S17A</c:v>
                </c:pt>
                <c:pt idx="16">
                  <c:v>S17B</c:v>
                </c:pt>
                <c:pt idx="17">
                  <c:v>S18A</c:v>
                </c:pt>
                <c:pt idx="18">
                  <c:v>S18B</c:v>
                </c:pt>
                <c:pt idx="19">
                  <c:v>S19A</c:v>
                </c:pt>
                <c:pt idx="20">
                  <c:v>S19B</c:v>
                </c:pt>
                <c:pt idx="21">
                  <c:v>S20A</c:v>
                </c:pt>
              </c:strCache>
            </c:strRef>
          </c:cat>
          <c:val>
            <c:numRef>
              <c:f>'[Microsoft PowerPoint 内のグラフ]140121'!$C$2:$U$2</c:f>
              <c:numCache>
                <c:formatCode>General</c:formatCode>
                <c:ptCount val="19"/>
                <c:pt idx="0">
                  <c:v>10</c:v>
                </c:pt>
                <c:pt idx="1">
                  <c:v>0</c:v>
                </c:pt>
                <c:pt idx="2">
                  <c:v>12.5</c:v>
                </c:pt>
                <c:pt idx="3">
                  <c:v>10</c:v>
                </c:pt>
                <c:pt idx="4">
                  <c:v>21</c:v>
                </c:pt>
                <c:pt idx="5">
                  <c:v>20</c:v>
                </c:pt>
                <c:pt idx="6">
                  <c:v>14</c:v>
                </c:pt>
                <c:pt idx="7">
                  <c:v>10</c:v>
                </c:pt>
                <c:pt idx="8">
                  <c:v>11</c:v>
                </c:pt>
                <c:pt idx="9">
                  <c:v>10</c:v>
                </c:pt>
                <c:pt idx="10">
                  <c:v>3.5</c:v>
                </c:pt>
              </c:numCache>
            </c:numRef>
          </c:val>
          <c:smooth val="0"/>
        </c:ser>
        <c:ser>
          <c:idx val="1"/>
          <c:order val="1"/>
          <c:tx>
            <c:v>FastSound</c:v>
          </c:tx>
          <c:spPr>
            <a:ln w="38100"/>
          </c:spPr>
          <c:marker>
            <c:symbol val="none"/>
          </c:marker>
          <c:cat>
            <c:strRef>
              <c:f>'[Microsoft PowerPoint 内のグラフ]140121'!$C$1:$X$1</c:f>
              <c:strCache>
                <c:ptCount val="22"/>
                <c:pt idx="0">
                  <c:v>S09B</c:v>
                </c:pt>
                <c:pt idx="1">
                  <c:v>S10A</c:v>
                </c:pt>
                <c:pt idx="2">
                  <c:v>S10B</c:v>
                </c:pt>
                <c:pt idx="3">
                  <c:v>S11A</c:v>
                </c:pt>
                <c:pt idx="4">
                  <c:v>S11B</c:v>
                </c:pt>
                <c:pt idx="5">
                  <c:v>S12A</c:v>
                </c:pt>
                <c:pt idx="6">
                  <c:v>S12B</c:v>
                </c:pt>
                <c:pt idx="7">
                  <c:v>S13A</c:v>
                </c:pt>
                <c:pt idx="8">
                  <c:v>S13B</c:v>
                </c:pt>
                <c:pt idx="9">
                  <c:v>S14A</c:v>
                </c:pt>
                <c:pt idx="10">
                  <c:v>S14B</c:v>
                </c:pt>
                <c:pt idx="11">
                  <c:v>S15A</c:v>
                </c:pt>
                <c:pt idx="12">
                  <c:v>S15B</c:v>
                </c:pt>
                <c:pt idx="13">
                  <c:v>S16A</c:v>
                </c:pt>
                <c:pt idx="14">
                  <c:v>S16B</c:v>
                </c:pt>
                <c:pt idx="15">
                  <c:v>S17A</c:v>
                </c:pt>
                <c:pt idx="16">
                  <c:v>S17B</c:v>
                </c:pt>
                <c:pt idx="17">
                  <c:v>S18A</c:v>
                </c:pt>
                <c:pt idx="18">
                  <c:v>S18B</c:v>
                </c:pt>
                <c:pt idx="19">
                  <c:v>S19A</c:v>
                </c:pt>
                <c:pt idx="20">
                  <c:v>S19B</c:v>
                </c:pt>
                <c:pt idx="21">
                  <c:v>S20A</c:v>
                </c:pt>
              </c:strCache>
            </c:strRef>
          </c:cat>
          <c:val>
            <c:numRef>
              <c:f>'[Microsoft PowerPoint 内のグラフ]140121'!$C$8:$U$8</c:f>
              <c:numCache>
                <c:formatCode>General</c:formatCode>
                <c:ptCount val="19"/>
                <c:pt idx="4">
                  <c:v>5</c:v>
                </c:pt>
                <c:pt idx="5">
                  <c:v>13</c:v>
                </c:pt>
                <c:pt idx="6">
                  <c:v>4</c:v>
                </c:pt>
                <c:pt idx="7">
                  <c:v>9</c:v>
                </c:pt>
                <c:pt idx="8">
                  <c:v>9</c:v>
                </c:pt>
                <c:pt idx="9">
                  <c:v>2.5</c:v>
                </c:pt>
              </c:numCache>
            </c:numRef>
          </c:val>
          <c:smooth val="0"/>
        </c:ser>
        <c:ser>
          <c:idx val="3"/>
          <c:order val="2"/>
          <c:tx>
            <c:v>HSC-SSP</c:v>
          </c:tx>
          <c:spPr>
            <a:ln w="38100"/>
          </c:spPr>
          <c:marker>
            <c:symbol val="none"/>
          </c:marker>
          <c:cat>
            <c:strRef>
              <c:f>'[Microsoft PowerPoint 内のグラフ]140121'!$C$1:$X$1</c:f>
              <c:strCache>
                <c:ptCount val="22"/>
                <c:pt idx="0">
                  <c:v>S09B</c:v>
                </c:pt>
                <c:pt idx="1">
                  <c:v>S10A</c:v>
                </c:pt>
                <c:pt idx="2">
                  <c:v>S10B</c:v>
                </c:pt>
                <c:pt idx="3">
                  <c:v>S11A</c:v>
                </c:pt>
                <c:pt idx="4">
                  <c:v>S11B</c:v>
                </c:pt>
                <c:pt idx="5">
                  <c:v>S12A</c:v>
                </c:pt>
                <c:pt idx="6">
                  <c:v>S12B</c:v>
                </c:pt>
                <c:pt idx="7">
                  <c:v>S13A</c:v>
                </c:pt>
                <c:pt idx="8">
                  <c:v>S13B</c:v>
                </c:pt>
                <c:pt idx="9">
                  <c:v>S14A</c:v>
                </c:pt>
                <c:pt idx="10">
                  <c:v>S14B</c:v>
                </c:pt>
                <c:pt idx="11">
                  <c:v>S15A</c:v>
                </c:pt>
                <c:pt idx="12">
                  <c:v>S15B</c:v>
                </c:pt>
                <c:pt idx="13">
                  <c:v>S16A</c:v>
                </c:pt>
                <c:pt idx="14">
                  <c:v>S16B</c:v>
                </c:pt>
                <c:pt idx="15">
                  <c:v>S17A</c:v>
                </c:pt>
                <c:pt idx="16">
                  <c:v>S17B</c:v>
                </c:pt>
                <c:pt idx="17">
                  <c:v>S18A</c:v>
                </c:pt>
                <c:pt idx="18">
                  <c:v>S18B</c:v>
                </c:pt>
                <c:pt idx="19">
                  <c:v>S19A</c:v>
                </c:pt>
                <c:pt idx="20">
                  <c:v>S19B</c:v>
                </c:pt>
                <c:pt idx="21">
                  <c:v>S20A</c:v>
                </c:pt>
              </c:strCache>
            </c:strRef>
          </c:cat>
          <c:val>
            <c:numRef>
              <c:f>'[Microsoft PowerPoint 内のグラフ]140121'!$C$14:$V$14</c:f>
              <c:numCache>
                <c:formatCode>General</c:formatCode>
                <c:ptCount val="20"/>
                <c:pt idx="9">
                  <c:v>6</c:v>
                </c:pt>
                <c:pt idx="10">
                  <c:v>30</c:v>
                </c:pt>
                <c:pt idx="11">
                  <c:v>30</c:v>
                </c:pt>
                <c:pt idx="12">
                  <c:v>30</c:v>
                </c:pt>
                <c:pt idx="13">
                  <c:v>30</c:v>
                </c:pt>
                <c:pt idx="14">
                  <c:v>30</c:v>
                </c:pt>
                <c:pt idx="15">
                  <c:v>30</c:v>
                </c:pt>
                <c:pt idx="16">
                  <c:v>30</c:v>
                </c:pt>
                <c:pt idx="17">
                  <c:v>30</c:v>
                </c:pt>
                <c:pt idx="18">
                  <c:v>30</c:v>
                </c:pt>
                <c:pt idx="19">
                  <c:v>24</c:v>
                </c:pt>
              </c:numCache>
            </c:numRef>
          </c:val>
          <c:smooth val="0"/>
        </c:ser>
        <c:ser>
          <c:idx val="6"/>
          <c:order val="3"/>
          <c:tx>
            <c:v>PFS-SSP</c:v>
          </c:tx>
          <c:spPr>
            <a:ln w="38100"/>
          </c:spPr>
          <c:marker>
            <c:symbol val="none"/>
          </c:marker>
          <c:cat>
            <c:strRef>
              <c:f>'[Microsoft PowerPoint 内のグラフ]140121'!$C$1:$X$1</c:f>
              <c:strCache>
                <c:ptCount val="22"/>
                <c:pt idx="0">
                  <c:v>S09B</c:v>
                </c:pt>
                <c:pt idx="1">
                  <c:v>S10A</c:v>
                </c:pt>
                <c:pt idx="2">
                  <c:v>S10B</c:v>
                </c:pt>
                <c:pt idx="3">
                  <c:v>S11A</c:v>
                </c:pt>
                <c:pt idx="4">
                  <c:v>S11B</c:v>
                </c:pt>
                <c:pt idx="5">
                  <c:v>S12A</c:v>
                </c:pt>
                <c:pt idx="6">
                  <c:v>S12B</c:v>
                </c:pt>
                <c:pt idx="7">
                  <c:v>S13A</c:v>
                </c:pt>
                <c:pt idx="8">
                  <c:v>S13B</c:v>
                </c:pt>
                <c:pt idx="9">
                  <c:v>S14A</c:v>
                </c:pt>
                <c:pt idx="10">
                  <c:v>S14B</c:v>
                </c:pt>
                <c:pt idx="11">
                  <c:v>S15A</c:v>
                </c:pt>
                <c:pt idx="12">
                  <c:v>S15B</c:v>
                </c:pt>
                <c:pt idx="13">
                  <c:v>S16A</c:v>
                </c:pt>
                <c:pt idx="14">
                  <c:v>S16B</c:v>
                </c:pt>
                <c:pt idx="15">
                  <c:v>S17A</c:v>
                </c:pt>
                <c:pt idx="16">
                  <c:v>S17B</c:v>
                </c:pt>
                <c:pt idx="17">
                  <c:v>S18A</c:v>
                </c:pt>
                <c:pt idx="18">
                  <c:v>S18B</c:v>
                </c:pt>
                <c:pt idx="19">
                  <c:v>S19A</c:v>
                </c:pt>
                <c:pt idx="20">
                  <c:v>S19B</c:v>
                </c:pt>
                <c:pt idx="21">
                  <c:v>S20A</c:v>
                </c:pt>
              </c:strCache>
            </c:strRef>
          </c:cat>
          <c:val>
            <c:numRef>
              <c:f>'[Microsoft PowerPoint 内のグラフ]140121'!$C$24:$X$24</c:f>
              <c:numCache>
                <c:formatCode>General</c:formatCode>
                <c:ptCount val="22"/>
                <c:pt idx="19">
                  <c:v>30</c:v>
                </c:pt>
                <c:pt idx="20">
                  <c:v>30</c:v>
                </c:pt>
                <c:pt idx="21">
                  <c:v>30</c:v>
                </c:pt>
              </c:numCache>
            </c:numRef>
          </c:val>
          <c:smooth val="0"/>
        </c:ser>
        <c:ser>
          <c:idx val="2"/>
          <c:order val="4"/>
          <c:tx>
            <c:v>FMOS-GTO</c:v>
          </c:tx>
          <c:spPr>
            <a:ln w="38100"/>
          </c:spPr>
          <c:marker>
            <c:symbol val="none"/>
          </c:marker>
          <c:cat>
            <c:strRef>
              <c:f>'[Microsoft PowerPoint 内のグラフ]140121'!$C$1:$X$1</c:f>
              <c:strCache>
                <c:ptCount val="22"/>
                <c:pt idx="0">
                  <c:v>S09B</c:v>
                </c:pt>
                <c:pt idx="1">
                  <c:v>S10A</c:v>
                </c:pt>
                <c:pt idx="2">
                  <c:v>S10B</c:v>
                </c:pt>
                <c:pt idx="3">
                  <c:v>S11A</c:v>
                </c:pt>
                <c:pt idx="4">
                  <c:v>S11B</c:v>
                </c:pt>
                <c:pt idx="5">
                  <c:v>S12A</c:v>
                </c:pt>
                <c:pt idx="6">
                  <c:v>S12B</c:v>
                </c:pt>
                <c:pt idx="7">
                  <c:v>S13A</c:v>
                </c:pt>
                <c:pt idx="8">
                  <c:v>S13B</c:v>
                </c:pt>
                <c:pt idx="9">
                  <c:v>S14A</c:v>
                </c:pt>
                <c:pt idx="10">
                  <c:v>S14B</c:v>
                </c:pt>
                <c:pt idx="11">
                  <c:v>S15A</c:v>
                </c:pt>
                <c:pt idx="12">
                  <c:v>S15B</c:v>
                </c:pt>
                <c:pt idx="13">
                  <c:v>S16A</c:v>
                </c:pt>
                <c:pt idx="14">
                  <c:v>S16B</c:v>
                </c:pt>
                <c:pt idx="15">
                  <c:v>S17A</c:v>
                </c:pt>
                <c:pt idx="16">
                  <c:v>S17B</c:v>
                </c:pt>
                <c:pt idx="17">
                  <c:v>S18A</c:v>
                </c:pt>
                <c:pt idx="18">
                  <c:v>S18B</c:v>
                </c:pt>
                <c:pt idx="19">
                  <c:v>S19A</c:v>
                </c:pt>
                <c:pt idx="20">
                  <c:v>S19B</c:v>
                </c:pt>
                <c:pt idx="21">
                  <c:v>S20A</c:v>
                </c:pt>
              </c:strCache>
            </c:strRef>
          </c:cat>
          <c:val>
            <c:numRef>
              <c:f>'[Microsoft PowerPoint 内のグラフ]140121'!$C$9:$U$9</c:f>
              <c:numCache>
                <c:formatCode>General</c:formatCode>
                <c:ptCount val="19"/>
                <c:pt idx="1">
                  <c:v>2</c:v>
                </c:pt>
                <c:pt idx="2">
                  <c:v>8</c:v>
                </c:pt>
                <c:pt idx="3">
                  <c:v>2</c:v>
                </c:pt>
                <c:pt idx="4">
                  <c:v>8</c:v>
                </c:pt>
              </c:numCache>
            </c:numRef>
          </c:val>
          <c:smooth val="0"/>
        </c:ser>
        <c:ser>
          <c:idx val="4"/>
          <c:order val="5"/>
          <c:tx>
            <c:v>HSC-GTO</c:v>
          </c:tx>
          <c:spPr>
            <a:ln w="38100"/>
          </c:spPr>
          <c:marker>
            <c:symbol val="none"/>
          </c:marker>
          <c:cat>
            <c:strRef>
              <c:f>'[Microsoft PowerPoint 内のグラフ]140121'!$C$1:$X$1</c:f>
              <c:strCache>
                <c:ptCount val="22"/>
                <c:pt idx="0">
                  <c:v>S09B</c:v>
                </c:pt>
                <c:pt idx="1">
                  <c:v>S10A</c:v>
                </c:pt>
                <c:pt idx="2">
                  <c:v>S10B</c:v>
                </c:pt>
                <c:pt idx="3">
                  <c:v>S11A</c:v>
                </c:pt>
                <c:pt idx="4">
                  <c:v>S11B</c:v>
                </c:pt>
                <c:pt idx="5">
                  <c:v>S12A</c:v>
                </c:pt>
                <c:pt idx="6">
                  <c:v>S12B</c:v>
                </c:pt>
                <c:pt idx="7">
                  <c:v>S13A</c:v>
                </c:pt>
                <c:pt idx="8">
                  <c:v>S13B</c:v>
                </c:pt>
                <c:pt idx="9">
                  <c:v>S14A</c:v>
                </c:pt>
                <c:pt idx="10">
                  <c:v>S14B</c:v>
                </c:pt>
                <c:pt idx="11">
                  <c:v>S15A</c:v>
                </c:pt>
                <c:pt idx="12">
                  <c:v>S15B</c:v>
                </c:pt>
                <c:pt idx="13">
                  <c:v>S16A</c:v>
                </c:pt>
                <c:pt idx="14">
                  <c:v>S16B</c:v>
                </c:pt>
                <c:pt idx="15">
                  <c:v>S17A</c:v>
                </c:pt>
                <c:pt idx="16">
                  <c:v>S17B</c:v>
                </c:pt>
                <c:pt idx="17">
                  <c:v>S18A</c:v>
                </c:pt>
                <c:pt idx="18">
                  <c:v>S18B</c:v>
                </c:pt>
                <c:pt idx="19">
                  <c:v>S19A</c:v>
                </c:pt>
                <c:pt idx="20">
                  <c:v>S19B</c:v>
                </c:pt>
                <c:pt idx="21">
                  <c:v>S20A</c:v>
                </c:pt>
              </c:strCache>
            </c:strRef>
          </c:cat>
          <c:val>
            <c:numRef>
              <c:f>'[Microsoft PowerPoint 内のグラフ]140121'!$C$15:$U$15</c:f>
              <c:numCache>
                <c:formatCode>General</c:formatCode>
                <c:ptCount val="19"/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</c:numCache>
            </c:numRef>
          </c:val>
          <c:smooth val="0"/>
        </c:ser>
        <c:ser>
          <c:idx val="5"/>
          <c:order val="6"/>
          <c:tx>
            <c:v>LGAO-GTO</c:v>
          </c:tx>
          <c:spPr>
            <a:ln w="38100"/>
          </c:spPr>
          <c:marker>
            <c:symbol val="none"/>
          </c:marker>
          <c:cat>
            <c:strRef>
              <c:f>'[Microsoft PowerPoint 内のグラフ]140121'!$C$1:$X$1</c:f>
              <c:strCache>
                <c:ptCount val="22"/>
                <c:pt idx="0">
                  <c:v>S09B</c:v>
                </c:pt>
                <c:pt idx="1">
                  <c:v>S10A</c:v>
                </c:pt>
                <c:pt idx="2">
                  <c:v>S10B</c:v>
                </c:pt>
                <c:pt idx="3">
                  <c:v>S11A</c:v>
                </c:pt>
                <c:pt idx="4">
                  <c:v>S11B</c:v>
                </c:pt>
                <c:pt idx="5">
                  <c:v>S12A</c:v>
                </c:pt>
                <c:pt idx="6">
                  <c:v>S12B</c:v>
                </c:pt>
                <c:pt idx="7">
                  <c:v>S13A</c:v>
                </c:pt>
                <c:pt idx="8">
                  <c:v>S13B</c:v>
                </c:pt>
                <c:pt idx="9">
                  <c:v>S14A</c:v>
                </c:pt>
                <c:pt idx="10">
                  <c:v>S14B</c:v>
                </c:pt>
                <c:pt idx="11">
                  <c:v>S15A</c:v>
                </c:pt>
                <c:pt idx="12">
                  <c:v>S15B</c:v>
                </c:pt>
                <c:pt idx="13">
                  <c:v>S16A</c:v>
                </c:pt>
                <c:pt idx="14">
                  <c:v>S16B</c:v>
                </c:pt>
                <c:pt idx="15">
                  <c:v>S17A</c:v>
                </c:pt>
                <c:pt idx="16">
                  <c:v>S17B</c:v>
                </c:pt>
                <c:pt idx="17">
                  <c:v>S18A</c:v>
                </c:pt>
                <c:pt idx="18">
                  <c:v>S18B</c:v>
                </c:pt>
                <c:pt idx="19">
                  <c:v>S19A</c:v>
                </c:pt>
                <c:pt idx="20">
                  <c:v>S19B</c:v>
                </c:pt>
                <c:pt idx="21">
                  <c:v>S20A</c:v>
                </c:pt>
              </c:strCache>
            </c:strRef>
          </c:cat>
          <c:val>
            <c:numRef>
              <c:f>'[Microsoft PowerPoint 内のグラフ]140121'!$C$20:$U$20</c:f>
              <c:numCache>
                <c:formatCode>General</c:formatCode>
                <c:ptCount val="19"/>
                <c:pt idx="3">
                  <c:v>5</c:v>
                </c:pt>
                <c:pt idx="4">
                  <c:v>6</c:v>
                </c:pt>
                <c:pt idx="5">
                  <c:v>3</c:v>
                </c:pt>
                <c:pt idx="6">
                  <c:v>4</c:v>
                </c:pt>
                <c:pt idx="7">
                  <c:v>1</c:v>
                </c:pt>
                <c:pt idx="8">
                  <c:v>0.5</c:v>
                </c:pt>
                <c:pt idx="9">
                  <c:v>0.5</c:v>
                </c:pt>
              </c:numCache>
            </c:numRef>
          </c:val>
          <c:smooth val="0"/>
        </c:ser>
        <c:ser>
          <c:idx val="7"/>
          <c:order val="7"/>
          <c:tx>
            <c:v>PFS-GTO</c:v>
          </c:tx>
          <c:spPr>
            <a:ln w="38100"/>
          </c:spPr>
          <c:marker>
            <c:symbol val="none"/>
          </c:marker>
          <c:cat>
            <c:strRef>
              <c:f>'[Microsoft PowerPoint 内のグラフ]140121'!$C$1:$X$1</c:f>
              <c:strCache>
                <c:ptCount val="22"/>
                <c:pt idx="0">
                  <c:v>S09B</c:v>
                </c:pt>
                <c:pt idx="1">
                  <c:v>S10A</c:v>
                </c:pt>
                <c:pt idx="2">
                  <c:v>S10B</c:v>
                </c:pt>
                <c:pt idx="3">
                  <c:v>S11A</c:v>
                </c:pt>
                <c:pt idx="4">
                  <c:v>S11B</c:v>
                </c:pt>
                <c:pt idx="5">
                  <c:v>S12A</c:v>
                </c:pt>
                <c:pt idx="6">
                  <c:v>S12B</c:v>
                </c:pt>
                <c:pt idx="7">
                  <c:v>S13A</c:v>
                </c:pt>
                <c:pt idx="8">
                  <c:v>S13B</c:v>
                </c:pt>
                <c:pt idx="9">
                  <c:v>S14A</c:v>
                </c:pt>
                <c:pt idx="10">
                  <c:v>S14B</c:v>
                </c:pt>
                <c:pt idx="11">
                  <c:v>S15A</c:v>
                </c:pt>
                <c:pt idx="12">
                  <c:v>S15B</c:v>
                </c:pt>
                <c:pt idx="13">
                  <c:v>S16A</c:v>
                </c:pt>
                <c:pt idx="14">
                  <c:v>S16B</c:v>
                </c:pt>
                <c:pt idx="15">
                  <c:v>S17A</c:v>
                </c:pt>
                <c:pt idx="16">
                  <c:v>S17B</c:v>
                </c:pt>
                <c:pt idx="17">
                  <c:v>S18A</c:v>
                </c:pt>
                <c:pt idx="18">
                  <c:v>S18B</c:v>
                </c:pt>
                <c:pt idx="19">
                  <c:v>S19A</c:v>
                </c:pt>
                <c:pt idx="20">
                  <c:v>S19B</c:v>
                </c:pt>
                <c:pt idx="21">
                  <c:v>S20A</c:v>
                </c:pt>
              </c:strCache>
            </c:strRef>
          </c:cat>
          <c:val>
            <c:numRef>
              <c:f>'[Microsoft PowerPoint 内のグラフ]140121'!$C$25:$X$25</c:f>
              <c:numCache>
                <c:formatCode>General</c:formatCode>
                <c:ptCount val="22"/>
                <c:pt idx="19">
                  <c:v>5</c:v>
                </c:pt>
                <c:pt idx="20">
                  <c:v>5</c:v>
                </c:pt>
                <c:pt idx="21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565568"/>
        <c:axId val="40747776"/>
      </c:lineChart>
      <c:catAx>
        <c:axId val="3956556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19050"/>
        </c:spPr>
        <c:txPr>
          <a:bodyPr/>
          <a:lstStyle/>
          <a:p>
            <a:pPr>
              <a:defRPr sz="1400"/>
            </a:pPr>
            <a:endParaRPr lang="ja-JP"/>
          </a:p>
        </c:txPr>
        <c:crossAx val="40747776"/>
        <c:crosses val="autoZero"/>
        <c:auto val="1"/>
        <c:lblAlgn val="ctr"/>
        <c:lblOffset val="100"/>
        <c:noMultiLvlLbl val="0"/>
      </c:catAx>
      <c:valAx>
        <c:axId val="40747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ln w="19050"/>
        </c:spPr>
        <c:txPr>
          <a:bodyPr/>
          <a:lstStyle/>
          <a:p>
            <a:pPr>
              <a:defRPr sz="1600"/>
            </a:pPr>
            <a:endParaRPr lang="ja-JP"/>
          </a:p>
        </c:txPr>
        <c:crossAx val="39565568"/>
        <c:crosses val="autoZero"/>
        <c:crossBetween val="between"/>
      </c:valAx>
      <c:spPr>
        <a:ln w="9525"/>
      </c:spPr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ja-JP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All-SSP</c:v>
          </c:tx>
          <c:spPr>
            <a:ln w="44450"/>
          </c:spPr>
          <c:marker>
            <c:symbol val="none"/>
          </c:marker>
          <c:cat>
            <c:strRef>
              <c:f>'140121'!$C$1:$X$1</c:f>
              <c:strCache>
                <c:ptCount val="22"/>
                <c:pt idx="0">
                  <c:v>S09B</c:v>
                </c:pt>
                <c:pt idx="1">
                  <c:v>S10A</c:v>
                </c:pt>
                <c:pt idx="2">
                  <c:v>S10B</c:v>
                </c:pt>
                <c:pt idx="3">
                  <c:v>S11A</c:v>
                </c:pt>
                <c:pt idx="4">
                  <c:v>S11B</c:v>
                </c:pt>
                <c:pt idx="5">
                  <c:v>S12A</c:v>
                </c:pt>
                <c:pt idx="6">
                  <c:v>S12B</c:v>
                </c:pt>
                <c:pt idx="7">
                  <c:v>S13A</c:v>
                </c:pt>
                <c:pt idx="8">
                  <c:v>S13B</c:v>
                </c:pt>
                <c:pt idx="9">
                  <c:v>S14A</c:v>
                </c:pt>
                <c:pt idx="10">
                  <c:v>S14B</c:v>
                </c:pt>
                <c:pt idx="11">
                  <c:v>S15A</c:v>
                </c:pt>
                <c:pt idx="12">
                  <c:v>S15B</c:v>
                </c:pt>
                <c:pt idx="13">
                  <c:v>S16A</c:v>
                </c:pt>
                <c:pt idx="14">
                  <c:v>S16B</c:v>
                </c:pt>
                <c:pt idx="15">
                  <c:v>S17A</c:v>
                </c:pt>
                <c:pt idx="16">
                  <c:v>S17B</c:v>
                </c:pt>
                <c:pt idx="17">
                  <c:v>S18A</c:v>
                </c:pt>
                <c:pt idx="18">
                  <c:v>S18B</c:v>
                </c:pt>
                <c:pt idx="19">
                  <c:v>S19A</c:v>
                </c:pt>
                <c:pt idx="20">
                  <c:v>S19B</c:v>
                </c:pt>
                <c:pt idx="21">
                  <c:v>S20A</c:v>
                </c:pt>
              </c:strCache>
            </c:strRef>
          </c:cat>
          <c:val>
            <c:numRef>
              <c:f>'140121'!$C$29:$X$29</c:f>
              <c:numCache>
                <c:formatCode>General</c:formatCode>
                <c:ptCount val="22"/>
                <c:pt idx="0">
                  <c:v>10</c:v>
                </c:pt>
                <c:pt idx="1">
                  <c:v>0</c:v>
                </c:pt>
                <c:pt idx="2">
                  <c:v>12.5</c:v>
                </c:pt>
                <c:pt idx="3">
                  <c:v>10</c:v>
                </c:pt>
                <c:pt idx="4">
                  <c:v>26</c:v>
                </c:pt>
                <c:pt idx="5">
                  <c:v>33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18.5</c:v>
                </c:pt>
                <c:pt idx="10">
                  <c:v>33.5</c:v>
                </c:pt>
                <c:pt idx="11">
                  <c:v>30</c:v>
                </c:pt>
                <c:pt idx="12">
                  <c:v>30</c:v>
                </c:pt>
                <c:pt idx="13">
                  <c:v>30</c:v>
                </c:pt>
                <c:pt idx="14">
                  <c:v>30</c:v>
                </c:pt>
                <c:pt idx="15">
                  <c:v>30</c:v>
                </c:pt>
                <c:pt idx="16">
                  <c:v>30</c:v>
                </c:pt>
                <c:pt idx="17">
                  <c:v>30</c:v>
                </c:pt>
                <c:pt idx="18">
                  <c:v>30</c:v>
                </c:pt>
                <c:pt idx="19">
                  <c:v>54</c:v>
                </c:pt>
                <c:pt idx="20">
                  <c:v>30</c:v>
                </c:pt>
                <c:pt idx="21">
                  <c:v>30</c:v>
                </c:pt>
              </c:numCache>
            </c:numRef>
          </c:val>
          <c:smooth val="0"/>
        </c:ser>
        <c:ser>
          <c:idx val="1"/>
          <c:order val="1"/>
          <c:tx>
            <c:v>All-GTO</c:v>
          </c:tx>
          <c:marker>
            <c:symbol val="none"/>
          </c:marker>
          <c:cat>
            <c:strRef>
              <c:f>'140121'!$C$1:$X$1</c:f>
              <c:strCache>
                <c:ptCount val="22"/>
                <c:pt idx="0">
                  <c:v>S09B</c:v>
                </c:pt>
                <c:pt idx="1">
                  <c:v>S10A</c:v>
                </c:pt>
                <c:pt idx="2">
                  <c:v>S10B</c:v>
                </c:pt>
                <c:pt idx="3">
                  <c:v>S11A</c:v>
                </c:pt>
                <c:pt idx="4">
                  <c:v>S11B</c:v>
                </c:pt>
                <c:pt idx="5">
                  <c:v>S12A</c:v>
                </c:pt>
                <c:pt idx="6">
                  <c:v>S12B</c:v>
                </c:pt>
                <c:pt idx="7">
                  <c:v>S13A</c:v>
                </c:pt>
                <c:pt idx="8">
                  <c:v>S13B</c:v>
                </c:pt>
                <c:pt idx="9">
                  <c:v>S14A</c:v>
                </c:pt>
                <c:pt idx="10">
                  <c:v>S14B</c:v>
                </c:pt>
                <c:pt idx="11">
                  <c:v>S15A</c:v>
                </c:pt>
                <c:pt idx="12">
                  <c:v>S15B</c:v>
                </c:pt>
                <c:pt idx="13">
                  <c:v>S16A</c:v>
                </c:pt>
                <c:pt idx="14">
                  <c:v>S16B</c:v>
                </c:pt>
                <c:pt idx="15">
                  <c:v>S17A</c:v>
                </c:pt>
                <c:pt idx="16">
                  <c:v>S17B</c:v>
                </c:pt>
                <c:pt idx="17">
                  <c:v>S18A</c:v>
                </c:pt>
                <c:pt idx="18">
                  <c:v>S18B</c:v>
                </c:pt>
                <c:pt idx="19">
                  <c:v>S19A</c:v>
                </c:pt>
                <c:pt idx="20">
                  <c:v>S19B</c:v>
                </c:pt>
                <c:pt idx="21">
                  <c:v>S20A</c:v>
                </c:pt>
              </c:strCache>
            </c:strRef>
          </c:cat>
          <c:val>
            <c:numRef>
              <c:f>'140121'!$C$28:$X$28</c:f>
              <c:numCache>
                <c:formatCode>General</c:formatCode>
                <c:ptCount val="22"/>
                <c:pt idx="0">
                  <c:v>0</c:v>
                </c:pt>
                <c:pt idx="1">
                  <c:v>2</c:v>
                </c:pt>
                <c:pt idx="2">
                  <c:v>8</c:v>
                </c:pt>
                <c:pt idx="3">
                  <c:v>7</c:v>
                </c:pt>
                <c:pt idx="4">
                  <c:v>14</c:v>
                </c:pt>
                <c:pt idx="5">
                  <c:v>3</c:v>
                </c:pt>
                <c:pt idx="6">
                  <c:v>4</c:v>
                </c:pt>
                <c:pt idx="7">
                  <c:v>1</c:v>
                </c:pt>
                <c:pt idx="8">
                  <c:v>0.5</c:v>
                </c:pt>
                <c:pt idx="9">
                  <c:v>0.5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5</c:v>
                </c:pt>
                <c:pt idx="21">
                  <c:v>5</c:v>
                </c:pt>
              </c:numCache>
            </c:numRef>
          </c:val>
          <c:smooth val="0"/>
        </c:ser>
        <c:ser>
          <c:idx val="2"/>
          <c:order val="2"/>
          <c:tx>
            <c:v>OpenUse</c:v>
          </c:tx>
          <c:spPr>
            <a:ln w="44450"/>
          </c:spPr>
          <c:marker>
            <c:symbol val="none"/>
          </c:marker>
          <c:cat>
            <c:strRef>
              <c:f>'140121'!$C$1:$X$1</c:f>
              <c:strCache>
                <c:ptCount val="22"/>
                <c:pt idx="0">
                  <c:v>S09B</c:v>
                </c:pt>
                <c:pt idx="1">
                  <c:v>S10A</c:v>
                </c:pt>
                <c:pt idx="2">
                  <c:v>S10B</c:v>
                </c:pt>
                <c:pt idx="3">
                  <c:v>S11A</c:v>
                </c:pt>
                <c:pt idx="4">
                  <c:v>S11B</c:v>
                </c:pt>
                <c:pt idx="5">
                  <c:v>S12A</c:v>
                </c:pt>
                <c:pt idx="6">
                  <c:v>S12B</c:v>
                </c:pt>
                <c:pt idx="7">
                  <c:v>S13A</c:v>
                </c:pt>
                <c:pt idx="8">
                  <c:v>S13B</c:v>
                </c:pt>
                <c:pt idx="9">
                  <c:v>S14A</c:v>
                </c:pt>
                <c:pt idx="10">
                  <c:v>S14B</c:v>
                </c:pt>
                <c:pt idx="11">
                  <c:v>S15A</c:v>
                </c:pt>
                <c:pt idx="12">
                  <c:v>S15B</c:v>
                </c:pt>
                <c:pt idx="13">
                  <c:v>S16A</c:v>
                </c:pt>
                <c:pt idx="14">
                  <c:v>S16B</c:v>
                </c:pt>
                <c:pt idx="15">
                  <c:v>S17A</c:v>
                </c:pt>
                <c:pt idx="16">
                  <c:v>S17B</c:v>
                </c:pt>
                <c:pt idx="17">
                  <c:v>S18A</c:v>
                </c:pt>
                <c:pt idx="18">
                  <c:v>S18B</c:v>
                </c:pt>
                <c:pt idx="19">
                  <c:v>S19A</c:v>
                </c:pt>
                <c:pt idx="20">
                  <c:v>S19B</c:v>
                </c:pt>
                <c:pt idx="21">
                  <c:v>S20A</c:v>
                </c:pt>
              </c:strCache>
            </c:strRef>
          </c:cat>
          <c:val>
            <c:numRef>
              <c:f>'140121'!$C$44:$X$44</c:f>
              <c:numCache>
                <c:formatCode>0_ </c:formatCode>
                <c:ptCount val="22"/>
                <c:pt idx="0">
                  <c:v>114.60000000000001</c:v>
                </c:pt>
                <c:pt idx="1">
                  <c:v>95.5</c:v>
                </c:pt>
                <c:pt idx="2">
                  <c:v>58.05</c:v>
                </c:pt>
                <c:pt idx="3">
                  <c:v>87.15</c:v>
                </c:pt>
                <c:pt idx="4">
                  <c:v>73.75</c:v>
                </c:pt>
                <c:pt idx="5">
                  <c:v>89.55</c:v>
                </c:pt>
                <c:pt idx="6">
                  <c:v>81.3</c:v>
                </c:pt>
                <c:pt idx="7">
                  <c:v>90.7</c:v>
                </c:pt>
                <c:pt idx="8">
                  <c:v>64.775000000000006</c:v>
                </c:pt>
                <c:pt idx="9">
                  <c:v>103.65</c:v>
                </c:pt>
                <c:pt idx="10">
                  <c:v>81.674999999999997</c:v>
                </c:pt>
                <c:pt idx="11">
                  <c:v>82.350000000000009</c:v>
                </c:pt>
                <c:pt idx="12">
                  <c:v>84.3</c:v>
                </c:pt>
                <c:pt idx="13">
                  <c:v>82.350000000000009</c:v>
                </c:pt>
                <c:pt idx="14">
                  <c:v>69.150000000000006</c:v>
                </c:pt>
                <c:pt idx="15">
                  <c:v>87.350000000000009</c:v>
                </c:pt>
                <c:pt idx="16">
                  <c:v>89.3</c:v>
                </c:pt>
                <c:pt idx="17">
                  <c:v>87.350000000000009</c:v>
                </c:pt>
                <c:pt idx="18">
                  <c:v>89.3</c:v>
                </c:pt>
                <c:pt idx="19">
                  <c:v>69.350000000000009</c:v>
                </c:pt>
                <c:pt idx="20">
                  <c:v>63.650000000000006</c:v>
                </c:pt>
                <c:pt idx="21">
                  <c:v>81.850000000000009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434880"/>
        <c:axId val="39437440"/>
      </c:lineChart>
      <c:catAx>
        <c:axId val="39434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/>
        </c:spPr>
        <c:txPr>
          <a:bodyPr/>
          <a:lstStyle/>
          <a:p>
            <a:pPr>
              <a:defRPr sz="1400"/>
            </a:pPr>
            <a:endParaRPr lang="ja-JP"/>
          </a:p>
        </c:txPr>
        <c:crossAx val="39437440"/>
        <c:crosses val="autoZero"/>
        <c:auto val="1"/>
        <c:lblAlgn val="ctr"/>
        <c:lblOffset val="100"/>
        <c:noMultiLvlLbl val="0"/>
      </c:catAx>
      <c:valAx>
        <c:axId val="39437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ln w="19050"/>
        </c:spPr>
        <c:txPr>
          <a:bodyPr/>
          <a:lstStyle/>
          <a:p>
            <a:pPr>
              <a:defRPr sz="1600"/>
            </a:pPr>
            <a:endParaRPr lang="ja-JP"/>
          </a:p>
        </c:txPr>
        <c:crossAx val="3943488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ja-JP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6624341375548438E-2"/>
          <c:y val="0.10044409811159295"/>
          <c:w val="0.79508139805959632"/>
          <c:h val="0.76942075054056269"/>
        </c:manualLayout>
      </c:layout>
      <c:lineChart>
        <c:grouping val="standard"/>
        <c:varyColors val="0"/>
        <c:ser>
          <c:idx val="0"/>
          <c:order val="0"/>
          <c:tx>
            <c:v>SSP/All</c:v>
          </c:tx>
          <c:spPr>
            <a:ln w="50800"/>
          </c:spPr>
          <c:marker>
            <c:symbol val="none"/>
          </c:marker>
          <c:cat>
            <c:strRef>
              <c:f>'140121'!$C$1:$X$1</c:f>
              <c:strCache>
                <c:ptCount val="22"/>
                <c:pt idx="0">
                  <c:v>S09B</c:v>
                </c:pt>
                <c:pt idx="1">
                  <c:v>S10A</c:v>
                </c:pt>
                <c:pt idx="2">
                  <c:v>S10B</c:v>
                </c:pt>
                <c:pt idx="3">
                  <c:v>S11A</c:v>
                </c:pt>
                <c:pt idx="4">
                  <c:v>S11B</c:v>
                </c:pt>
                <c:pt idx="5">
                  <c:v>S12A</c:v>
                </c:pt>
                <c:pt idx="6">
                  <c:v>S12B</c:v>
                </c:pt>
                <c:pt idx="7">
                  <c:v>S13A</c:v>
                </c:pt>
                <c:pt idx="8">
                  <c:v>S13B</c:v>
                </c:pt>
                <c:pt idx="9">
                  <c:v>S14A</c:v>
                </c:pt>
                <c:pt idx="10">
                  <c:v>S14B</c:v>
                </c:pt>
                <c:pt idx="11">
                  <c:v>S15A</c:v>
                </c:pt>
                <c:pt idx="12">
                  <c:v>S15B</c:v>
                </c:pt>
                <c:pt idx="13">
                  <c:v>S16A</c:v>
                </c:pt>
                <c:pt idx="14">
                  <c:v>S16B</c:v>
                </c:pt>
                <c:pt idx="15">
                  <c:v>S17A</c:v>
                </c:pt>
                <c:pt idx="16">
                  <c:v>S17B</c:v>
                </c:pt>
                <c:pt idx="17">
                  <c:v>S18A</c:v>
                </c:pt>
                <c:pt idx="18">
                  <c:v>S18B</c:v>
                </c:pt>
                <c:pt idx="19">
                  <c:v>S19A</c:v>
                </c:pt>
                <c:pt idx="20">
                  <c:v>S19B</c:v>
                </c:pt>
                <c:pt idx="21">
                  <c:v>S20A</c:v>
                </c:pt>
              </c:strCache>
            </c:strRef>
          </c:cat>
          <c:val>
            <c:numRef>
              <c:f>'140121'!$C$42:$X$42</c:f>
              <c:numCache>
                <c:formatCode>0%</c:formatCode>
                <c:ptCount val="22"/>
                <c:pt idx="0">
                  <c:v>4.1806020066889632E-2</c:v>
                </c:pt>
                <c:pt idx="1">
                  <c:v>0</c:v>
                </c:pt>
                <c:pt idx="2">
                  <c:v>0.13149243918474687</c:v>
                </c:pt>
                <c:pt idx="3">
                  <c:v>7.16674629718108E-2</c:v>
                </c:pt>
                <c:pt idx="4">
                  <c:v>0.18181818181818182</c:v>
                </c:pt>
                <c:pt idx="5">
                  <c:v>0.20921386306001691</c:v>
                </c:pt>
                <c:pt idx="6">
                  <c:v>0.13663967611336034</c:v>
                </c:pt>
                <c:pt idx="7">
                  <c:v>0.13449740443605473</c:v>
                </c:pt>
                <c:pt idx="8">
                  <c:v>0.18685767673621922</c:v>
                </c:pt>
                <c:pt idx="9">
                  <c:v>0.11474713132171695</c:v>
                </c:pt>
                <c:pt idx="10">
                  <c:v>0.22473166368515207</c:v>
                </c:pt>
                <c:pt idx="11">
                  <c:v>0.20482476103777877</c:v>
                </c:pt>
                <c:pt idx="12">
                  <c:v>0.20125223613595708</c:v>
                </c:pt>
                <c:pt idx="13">
                  <c:v>0.20482476103777877</c:v>
                </c:pt>
                <c:pt idx="14">
                  <c:v>0.24549918166939441</c:v>
                </c:pt>
                <c:pt idx="15">
                  <c:v>0.20482476103777877</c:v>
                </c:pt>
                <c:pt idx="16">
                  <c:v>0.20125223613595708</c:v>
                </c:pt>
                <c:pt idx="17">
                  <c:v>0.20482476103777877</c:v>
                </c:pt>
                <c:pt idx="18">
                  <c:v>0.20125223613595708</c:v>
                </c:pt>
                <c:pt idx="19">
                  <c:v>0.3686845698680018</c:v>
                </c:pt>
                <c:pt idx="20">
                  <c:v>0.25095471903982541</c:v>
                </c:pt>
                <c:pt idx="21">
                  <c:v>0.20937642239417387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527552"/>
        <c:axId val="39529856"/>
      </c:lineChart>
      <c:catAx>
        <c:axId val="39527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/>
        </c:spPr>
        <c:txPr>
          <a:bodyPr/>
          <a:lstStyle/>
          <a:p>
            <a:pPr>
              <a:defRPr sz="1400"/>
            </a:pPr>
            <a:endParaRPr lang="ja-JP"/>
          </a:p>
        </c:txPr>
        <c:crossAx val="39529856"/>
        <c:crosses val="autoZero"/>
        <c:auto val="1"/>
        <c:lblAlgn val="ctr"/>
        <c:lblOffset val="100"/>
        <c:noMultiLvlLbl val="0"/>
      </c:catAx>
      <c:valAx>
        <c:axId val="3952985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spPr>
          <a:ln w="19050"/>
        </c:spPr>
        <c:txPr>
          <a:bodyPr/>
          <a:lstStyle/>
          <a:p>
            <a:pPr>
              <a:defRPr sz="1600"/>
            </a:pPr>
            <a:endParaRPr lang="ja-JP"/>
          </a:p>
        </c:txPr>
        <c:crossAx val="395275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ja-JP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3BDD0-BAC5-4BC2-8B83-D378AA2ADF32}" type="datetimeFigureOut">
              <a:rPr kumimoji="1" lang="ja-JP" altLang="en-US" smtClean="0"/>
              <a:t>2014/1/21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8E6C36-86F1-4EB3-8A59-2567F7E88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900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2014/1/21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E6B3-D34B-40DB-BF83-256672A1D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214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2014/1/21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E6B3-D34B-40DB-BF83-256672A1D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540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2014/1/21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E6B3-D34B-40DB-BF83-256672A1D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522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2014/1/21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E6B3-D34B-40DB-BF83-256672A1D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323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2014/1/21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E6B3-D34B-40DB-BF83-256672A1D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79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2014/1/21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E6B3-D34B-40DB-BF83-256672A1D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72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2014/1/21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E6B3-D34B-40DB-BF83-256672A1D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434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2014/1/21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E6B3-D34B-40DB-BF83-256672A1D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00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2014/1/21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E6B3-D34B-40DB-BF83-256672A1D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601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2014/1/21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E6B3-D34B-40DB-BF83-256672A1D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849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2014/1/21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E6B3-D34B-40DB-BF83-256672A1D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04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2014/1/21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EE6B3-D34B-40DB-BF83-256672A1D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63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Subaru Advisory Committee</a:t>
            </a:r>
            <a:br>
              <a:rPr kumimoji="1" lang="en-US" altLang="ja-JP" dirty="0" smtClean="0"/>
            </a:br>
            <a:r>
              <a:rPr lang="en-US" altLang="ja-JP" dirty="0" smtClean="0"/>
              <a:t>Report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すばる小委員長　吉田道利</a:t>
            </a:r>
            <a:endParaRPr kumimoji="1" lang="en-US" altLang="ja-JP" dirty="0" smtClean="0"/>
          </a:p>
          <a:p>
            <a:r>
              <a:rPr lang="en-US" altLang="ja-JP" dirty="0" smtClean="0"/>
              <a:t>SAC Chair:  </a:t>
            </a:r>
            <a:r>
              <a:rPr lang="en-US" altLang="ja-JP" dirty="0" err="1" smtClean="0"/>
              <a:t>Michitoshi</a:t>
            </a:r>
            <a:r>
              <a:rPr lang="en-US" altLang="ja-JP" dirty="0" smtClean="0"/>
              <a:t> Yoshida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2014/1/21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E6B3-D34B-40DB-BF83-256672A1D6E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327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グラフ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2560552"/>
              </p:ext>
            </p:extLst>
          </p:nvPr>
        </p:nvGraphicFramePr>
        <p:xfrm>
          <a:off x="251519" y="1023390"/>
          <a:ext cx="8784977" cy="5357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直線矢印コネクタ 6"/>
          <p:cNvCxnSpPr/>
          <p:nvPr/>
        </p:nvCxnSpPr>
        <p:spPr>
          <a:xfrm flipV="1">
            <a:off x="3491880" y="1052736"/>
            <a:ext cx="0" cy="4824536"/>
          </a:xfrm>
          <a:prstGeom prst="straightConnector1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611560" y="188640"/>
            <a:ext cx="82530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 smtClean="0"/>
              <a:t>Expected </a:t>
            </a:r>
            <a:r>
              <a:rPr lang="en-US" altLang="ja-JP" sz="4000" dirty="0"/>
              <a:t>n</a:t>
            </a:r>
            <a:r>
              <a:rPr kumimoji="1" lang="en-US" altLang="ja-JP" sz="4000" dirty="0" smtClean="0"/>
              <a:t>ights to be allocated to SSP</a:t>
            </a:r>
            <a:endParaRPr kumimoji="1"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36076" y="2356300"/>
            <a:ext cx="1085554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SEEDS</a:t>
            </a:r>
            <a:endParaRPr kumimoji="1" lang="ja-JP" altLang="en-US" sz="2800" dirty="0"/>
          </a:p>
        </p:txBody>
      </p:sp>
      <p:cxnSp>
        <p:nvCxnSpPr>
          <p:cNvPr id="6" name="直線矢印コネクタ 5"/>
          <p:cNvCxnSpPr>
            <a:stCxn id="3" idx="2"/>
          </p:cNvCxnSpPr>
          <p:nvPr/>
        </p:nvCxnSpPr>
        <p:spPr>
          <a:xfrm>
            <a:off x="1378853" y="2879520"/>
            <a:ext cx="681359" cy="4224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246565" y="3361452"/>
            <a:ext cx="1472967" cy="461665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/>
              <a:t>FastSound</a:t>
            </a:r>
            <a:endParaRPr kumimoji="1" lang="ja-JP" altLang="en-US" sz="2400" dirty="0"/>
          </a:p>
        </p:txBody>
      </p:sp>
      <p:cxnSp>
        <p:nvCxnSpPr>
          <p:cNvPr id="10" name="直線矢印コネクタ 9"/>
          <p:cNvCxnSpPr>
            <a:stCxn id="8" idx="2"/>
          </p:cNvCxnSpPr>
          <p:nvPr/>
        </p:nvCxnSpPr>
        <p:spPr>
          <a:xfrm>
            <a:off x="983049" y="3823117"/>
            <a:ext cx="1370613" cy="4591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3347864" y="896526"/>
            <a:ext cx="2395528" cy="52322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HSC (expected)</a:t>
            </a:r>
            <a:endParaRPr kumimoji="1" lang="ja-JP" altLang="en-US" sz="2800" dirty="0"/>
          </a:p>
        </p:txBody>
      </p:sp>
      <p:cxnSp>
        <p:nvCxnSpPr>
          <p:cNvPr id="13" name="直線矢印コネクタ 12"/>
          <p:cNvCxnSpPr>
            <a:stCxn id="11" idx="2"/>
          </p:cNvCxnSpPr>
          <p:nvPr/>
        </p:nvCxnSpPr>
        <p:spPr>
          <a:xfrm>
            <a:off x="4545628" y="1419746"/>
            <a:ext cx="818460" cy="4188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5337162" y="3120733"/>
            <a:ext cx="2326342" cy="52322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PFS (expected)</a:t>
            </a:r>
          </a:p>
        </p:txBody>
      </p:sp>
      <p:cxnSp>
        <p:nvCxnSpPr>
          <p:cNvPr id="19" name="直線矢印コネクタ 18"/>
          <p:cNvCxnSpPr/>
          <p:nvPr/>
        </p:nvCxnSpPr>
        <p:spPr>
          <a:xfrm flipV="1">
            <a:off x="7021091" y="1838618"/>
            <a:ext cx="0" cy="1282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スライド番号プレースホルダー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E6B3-D34B-40DB-BF83-256672A1D6E5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2014/1/21</a:t>
            </a:r>
            <a:endParaRPr kumimoji="1" lang="ja-JP" altLang="en-US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2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グラフ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565286"/>
              </p:ext>
            </p:extLst>
          </p:nvPr>
        </p:nvGraphicFramePr>
        <p:xfrm>
          <a:off x="110857" y="896526"/>
          <a:ext cx="8960642" cy="5355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直線矢印コネクタ 2"/>
          <p:cNvCxnSpPr/>
          <p:nvPr/>
        </p:nvCxnSpPr>
        <p:spPr>
          <a:xfrm flipV="1">
            <a:off x="3563888" y="1105580"/>
            <a:ext cx="0" cy="4627676"/>
          </a:xfrm>
          <a:prstGeom prst="straightConnector1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2058538" y="188640"/>
            <a:ext cx="4749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Total nights of all SSPs</a:t>
            </a:r>
            <a:endParaRPr kumimoji="1" lang="ja-JP" altLang="en-US" sz="4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68104" y="1537628"/>
            <a:ext cx="2536144" cy="523220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Open use nights</a:t>
            </a:r>
            <a:endParaRPr kumimoji="1" lang="ja-JP" altLang="en-US" sz="2800" dirty="0"/>
          </a:p>
        </p:txBody>
      </p:sp>
      <p:cxnSp>
        <p:nvCxnSpPr>
          <p:cNvPr id="7" name="直線矢印コネクタ 6"/>
          <p:cNvCxnSpPr>
            <a:stCxn id="5" idx="2"/>
          </p:cNvCxnSpPr>
          <p:nvPr/>
        </p:nvCxnSpPr>
        <p:spPr>
          <a:xfrm flipH="1">
            <a:off x="4891912" y="2060848"/>
            <a:ext cx="644264" cy="90735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3377501" y="3523555"/>
            <a:ext cx="1668918" cy="52322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SSP nights</a:t>
            </a:r>
            <a:endParaRPr kumimoji="1" lang="ja-JP" altLang="en-US" sz="2800" dirty="0"/>
          </a:p>
        </p:txBody>
      </p:sp>
      <p:cxnSp>
        <p:nvCxnSpPr>
          <p:cNvPr id="10" name="直線矢印コネクタ 9"/>
          <p:cNvCxnSpPr>
            <a:stCxn id="8" idx="2"/>
          </p:cNvCxnSpPr>
          <p:nvPr/>
        </p:nvCxnSpPr>
        <p:spPr>
          <a:xfrm>
            <a:off x="4211960" y="4046775"/>
            <a:ext cx="663992" cy="598074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6948264" y="4365104"/>
            <a:ext cx="720080" cy="0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7740352" y="4994012"/>
            <a:ext cx="1220206" cy="52322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Euclid?</a:t>
            </a:r>
            <a:endParaRPr kumimoji="1" lang="ja-JP" altLang="en-US" sz="2800" dirty="0"/>
          </a:p>
        </p:txBody>
      </p:sp>
      <p:cxnSp>
        <p:nvCxnSpPr>
          <p:cNvPr id="18" name="直線矢印コネクタ 17"/>
          <p:cNvCxnSpPr/>
          <p:nvPr/>
        </p:nvCxnSpPr>
        <p:spPr>
          <a:xfrm flipH="1" flipV="1">
            <a:off x="7671389" y="4451618"/>
            <a:ext cx="429003" cy="56155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スライド番号プレースホルダー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E6B3-D34B-40DB-BF83-256672A1D6E5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2014/1/21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733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グラフ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5280366"/>
              </p:ext>
            </p:extLst>
          </p:nvPr>
        </p:nvGraphicFramePr>
        <p:xfrm>
          <a:off x="179512" y="1230214"/>
          <a:ext cx="8784976" cy="5151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直線コネクタ 3"/>
          <p:cNvCxnSpPr/>
          <p:nvPr/>
        </p:nvCxnSpPr>
        <p:spPr>
          <a:xfrm>
            <a:off x="899592" y="3212976"/>
            <a:ext cx="691276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/>
          <p:cNvCxnSpPr/>
          <p:nvPr/>
        </p:nvCxnSpPr>
        <p:spPr>
          <a:xfrm flipV="1">
            <a:off x="3707904" y="1412777"/>
            <a:ext cx="0" cy="4320479"/>
          </a:xfrm>
          <a:prstGeom prst="straightConnector1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83568" y="135676"/>
            <a:ext cx="77568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Fraction of SSP nights in open-use nights</a:t>
            </a:r>
          </a:p>
          <a:p>
            <a:r>
              <a:rPr lang="en-US" altLang="ja-JP" sz="2800" dirty="0" smtClean="0"/>
              <a:t>(except for UH nights)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36397" y="4365104"/>
            <a:ext cx="1803955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PFS start</a:t>
            </a:r>
            <a:endParaRPr kumimoji="1" lang="ja-JP" altLang="en-US" sz="3600" dirty="0"/>
          </a:p>
        </p:txBody>
      </p:sp>
      <p:cxnSp>
        <p:nvCxnSpPr>
          <p:cNvPr id="18" name="直線矢印コネクタ 17"/>
          <p:cNvCxnSpPr/>
          <p:nvPr/>
        </p:nvCxnSpPr>
        <p:spPr>
          <a:xfrm>
            <a:off x="6851464" y="5011435"/>
            <a:ext cx="0" cy="72182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スライド番号プレースホルダー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E6B3-D34B-40DB-BF83-256672A1D6E5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2014/1/21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455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International relations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472608"/>
          </a:xfrm>
        </p:spPr>
        <p:txBody>
          <a:bodyPr>
            <a:normAutofit fontScale="92500"/>
          </a:bodyPr>
          <a:lstStyle/>
          <a:p>
            <a:r>
              <a:rPr kumimoji="1" lang="en-US" altLang="ja-JP" dirty="0" smtClean="0"/>
              <a:t>Euclid-HSC collaboration proposed by Euclid team</a:t>
            </a:r>
          </a:p>
          <a:p>
            <a:pPr lvl="1"/>
            <a:r>
              <a:rPr lang="en-US" altLang="ja-JP" dirty="0" smtClean="0"/>
              <a:t>Should consider this item with relationship with other big projects: WFIRST, LSST</a:t>
            </a:r>
          </a:p>
          <a:p>
            <a:pPr marL="806450" lvl="1" indent="-349250">
              <a:buNone/>
            </a:pPr>
            <a:r>
              <a:rPr lang="en-US" altLang="ja-JP" dirty="0" smtClean="0">
                <a:sym typeface="Wingdings" panose="05000000000000000000" pitchFamily="2" charset="2"/>
              </a:rPr>
              <a:t> “Collaboration of Subaru and big galaxy survey projects in 2020s” workshop (Jan. 11 2014)</a:t>
            </a:r>
            <a:endParaRPr lang="en-US" altLang="ja-JP" dirty="0"/>
          </a:p>
          <a:p>
            <a:r>
              <a:rPr lang="en-US" altLang="ja-JP" dirty="0" smtClean="0"/>
              <a:t>GLAO Science Workshop</a:t>
            </a:r>
          </a:p>
          <a:p>
            <a:pPr lvl="1"/>
            <a:r>
              <a:rPr lang="en-US" altLang="ja-JP" dirty="0" smtClean="0"/>
              <a:t>In Hokkaido, June 12-14 2013 </a:t>
            </a:r>
            <a:endParaRPr lang="en-US" altLang="ja-JP" dirty="0" smtClean="0"/>
          </a:p>
          <a:p>
            <a:r>
              <a:rPr lang="en-US" altLang="ja-JP" dirty="0" smtClean="0"/>
              <a:t>Cooperation with east </a:t>
            </a:r>
            <a:r>
              <a:rPr lang="en-US" altLang="ja-JP" dirty="0" smtClean="0"/>
              <a:t>Asian countries</a:t>
            </a:r>
            <a:r>
              <a:rPr lang="en-US" altLang="ja-JP" dirty="0" smtClean="0"/>
              <a:t> </a:t>
            </a:r>
            <a:endParaRPr lang="en-US" altLang="ja-JP" dirty="0" smtClean="0"/>
          </a:p>
          <a:p>
            <a:r>
              <a:rPr lang="en-US" altLang="ja-JP" dirty="0" smtClean="0"/>
              <a:t>East Asian Observatory concept and </a:t>
            </a:r>
            <a:r>
              <a:rPr kumimoji="1" lang="en-US" altLang="ja-JP" dirty="0" smtClean="0"/>
              <a:t>Pan </a:t>
            </a:r>
            <a:r>
              <a:rPr kumimoji="1" lang="en-US" altLang="ja-JP" dirty="0" smtClean="0"/>
              <a:t>Pacific </a:t>
            </a:r>
            <a:r>
              <a:rPr kumimoji="1" lang="en-US" altLang="ja-JP" dirty="0" smtClean="0"/>
              <a:t>Observatory</a:t>
            </a:r>
            <a:r>
              <a:rPr lang="ja-JP" altLang="en-US" dirty="0"/>
              <a:t> </a:t>
            </a:r>
            <a:r>
              <a:rPr lang="en-US" altLang="ja-JP" dirty="0" smtClean="0"/>
              <a:t>concept</a:t>
            </a:r>
            <a:endParaRPr kumimoji="1" lang="en-US" altLang="ja-JP" dirty="0" smtClean="0"/>
          </a:p>
          <a:p>
            <a:r>
              <a:rPr kumimoji="1" lang="en-US" altLang="ja-JP" dirty="0" smtClean="0"/>
              <a:t>Subaru data analysis school in Korea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2014/1/21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E6B3-D34B-40DB-BF83-256672A1D6E5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75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US" altLang="ja-JP" dirty="0" smtClean="0"/>
              <a:t>Discussion items in this year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How to collaborate with the next generation big projects including Euclid</a:t>
            </a:r>
            <a:r>
              <a:rPr lang="en-US" altLang="ja-JP" dirty="0" smtClean="0"/>
              <a:t>, </a:t>
            </a:r>
            <a:r>
              <a:rPr lang="en-US" altLang="ja-JP" dirty="0" smtClean="0"/>
              <a:t>WFIRST and LSST using Subaru</a:t>
            </a:r>
            <a:endParaRPr lang="en-US" altLang="ja-JP" dirty="0" smtClean="0"/>
          </a:p>
          <a:p>
            <a:r>
              <a:rPr lang="en-US" altLang="ja-JP" dirty="0" smtClean="0"/>
              <a:t>Extension of time-exchange program</a:t>
            </a:r>
            <a:endParaRPr lang="en-US" altLang="ja-JP" dirty="0" smtClean="0"/>
          </a:p>
          <a:p>
            <a:r>
              <a:rPr lang="en-US" altLang="ja-JP" dirty="0" smtClean="0"/>
              <a:t>International cooperation on Subaru operation (EAO, MKO, and PPO)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2014/1/21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E6B3-D34B-40DB-BF83-256672A1D6E5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36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SAC members (</a:t>
            </a:r>
            <a:r>
              <a:rPr lang="en-US" altLang="ja-JP" dirty="0" smtClean="0"/>
              <a:t>2012/7 – 2014/6)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 fontScale="85000" lnSpcReduction="20000"/>
          </a:bodyPr>
          <a:lstStyle/>
          <a:p>
            <a:r>
              <a:rPr kumimoji="1" lang="en-US" altLang="ja-JP" dirty="0" smtClean="0"/>
              <a:t>Chair</a:t>
            </a:r>
            <a:r>
              <a:rPr kumimoji="1" lang="ja-JP" altLang="en-US" dirty="0" smtClean="0"/>
              <a:t>　</a:t>
            </a:r>
            <a:r>
              <a:rPr kumimoji="1" lang="en-US" altLang="ja-JP" dirty="0" err="1" smtClean="0"/>
              <a:t>Michitoshi</a:t>
            </a:r>
            <a:r>
              <a:rPr kumimoji="1" lang="en-US" altLang="ja-JP" dirty="0" smtClean="0"/>
              <a:t> YOSHIDA</a:t>
            </a:r>
          </a:p>
          <a:p>
            <a:r>
              <a:rPr lang="en-US" altLang="ja-JP" dirty="0" smtClean="0"/>
              <a:t>Co-Chair</a:t>
            </a:r>
            <a:r>
              <a:rPr lang="ja-JP" altLang="en-US" dirty="0" smtClean="0"/>
              <a:t>　</a:t>
            </a:r>
            <a:r>
              <a:rPr lang="en-US" altLang="ja-JP" dirty="0" smtClean="0"/>
              <a:t>Wako AOKI</a:t>
            </a:r>
          </a:p>
          <a:p>
            <a:r>
              <a:rPr kumimoji="1" lang="en-US" altLang="ja-JP" dirty="0" smtClean="0"/>
              <a:t>Internal members</a:t>
            </a:r>
          </a:p>
          <a:p>
            <a:pPr marL="400050" lvl="1" indent="0">
              <a:buNone/>
            </a:pPr>
            <a:r>
              <a:rPr lang="en-US" altLang="ja-JP" dirty="0" smtClean="0"/>
              <a:t>Tomonori USUDA, </a:t>
            </a:r>
            <a:r>
              <a:rPr lang="en-US" altLang="ja-JP" dirty="0" err="1" smtClean="0"/>
              <a:t>Naruhisa</a:t>
            </a:r>
            <a:r>
              <a:rPr lang="en-US" altLang="ja-JP" dirty="0" smtClean="0"/>
              <a:t> TAKATO, Fumitaka NAKAMURA, </a:t>
            </a:r>
            <a:r>
              <a:rPr lang="en-US" altLang="ja-JP" dirty="0" err="1" smtClean="0"/>
              <a:t>Nagayoshi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Ohashi</a:t>
            </a:r>
            <a:r>
              <a:rPr lang="ja-JP" altLang="en-US" dirty="0" smtClean="0"/>
              <a:t>　　</a:t>
            </a:r>
            <a:endParaRPr lang="en-US" altLang="ja-JP" dirty="0" smtClean="0"/>
          </a:p>
          <a:p>
            <a:r>
              <a:rPr lang="en-US" altLang="ja-JP" dirty="0" smtClean="0"/>
              <a:t>External members</a:t>
            </a:r>
          </a:p>
          <a:p>
            <a:pPr marL="400050" lvl="1" indent="0">
              <a:buNone/>
            </a:pPr>
            <a:r>
              <a:rPr kumimoji="1" lang="en-US" altLang="ja-JP" dirty="0" smtClean="0"/>
              <a:t>Masayuki AKIYAMA, </a:t>
            </a:r>
            <a:r>
              <a:rPr kumimoji="1" lang="en-US" altLang="ja-JP" dirty="0" err="1" smtClean="0"/>
              <a:t>Fumihide</a:t>
            </a:r>
            <a:r>
              <a:rPr kumimoji="1" lang="en-US" altLang="ja-JP" dirty="0" smtClean="0"/>
              <a:t> IWAMURO, Masahiro TAKADA, Misato FUKAGAWA, </a:t>
            </a:r>
            <a:r>
              <a:rPr kumimoji="1" lang="en-US" altLang="ja-JP" dirty="0" err="1" smtClean="0"/>
              <a:t>Kentaro</a:t>
            </a:r>
            <a:r>
              <a:rPr kumimoji="1" lang="en-US" altLang="ja-JP" dirty="0" smtClean="0"/>
              <a:t> MOTOHARA, Koichi KATAZA, Kazuhiro SHIMASAKU, </a:t>
            </a:r>
            <a:r>
              <a:rPr kumimoji="1" lang="en-US" altLang="ja-JP" dirty="0" err="1" smtClean="0"/>
              <a:t>Motohide</a:t>
            </a:r>
            <a:r>
              <a:rPr kumimoji="1" lang="en-US" altLang="ja-JP" dirty="0" smtClean="0"/>
              <a:t> TAMURA</a:t>
            </a:r>
          </a:p>
          <a:p>
            <a:r>
              <a:rPr lang="en-US" altLang="ja-JP" dirty="0" smtClean="0"/>
              <a:t>Observers (TAC chair)</a:t>
            </a:r>
            <a:endParaRPr kumimoji="1" lang="en-US" altLang="ja-JP" dirty="0" smtClean="0"/>
          </a:p>
          <a:p>
            <a:pPr marL="400050" lvl="1" indent="0">
              <a:buNone/>
            </a:pPr>
            <a:r>
              <a:rPr kumimoji="1" lang="en-US" altLang="ja-JP" dirty="0" err="1" smtClean="0"/>
              <a:t>Nobunari</a:t>
            </a:r>
            <a:r>
              <a:rPr kumimoji="1" lang="en-US" altLang="ja-JP" dirty="0" smtClean="0"/>
              <a:t> KASHIKAWA (2012/7-2013/6)</a:t>
            </a:r>
          </a:p>
          <a:p>
            <a:pPr marL="400050" lvl="1" indent="0">
              <a:buNone/>
            </a:pPr>
            <a:r>
              <a:rPr kumimoji="1" lang="en-US" altLang="ja-JP" dirty="0" smtClean="0"/>
              <a:t>Takuya YAMASHITA (2013/7 - )</a:t>
            </a:r>
          </a:p>
          <a:p>
            <a:r>
              <a:rPr lang="en-US" altLang="ja-JP" dirty="0" smtClean="0"/>
              <a:t>Ex-officio (Subaru director)</a:t>
            </a:r>
          </a:p>
          <a:p>
            <a:pPr marL="400050" lvl="1" indent="0">
              <a:buNone/>
            </a:pPr>
            <a:r>
              <a:rPr lang="en-US" altLang="ja-JP" dirty="0" smtClean="0"/>
              <a:t>Nobuo ARIMOTO</a:t>
            </a:r>
            <a:endParaRPr kumimoji="1" lang="en-US" altLang="ja-JP" dirty="0" smtClean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2014/1/21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E6B3-D34B-40DB-BF83-256672A1D6E5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8110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2014/1/21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E6B3-D34B-40DB-BF83-256672A1D6E5}" type="slidenum">
              <a:rPr kumimoji="1" lang="ja-JP" altLang="en-US" smtClean="0"/>
              <a:t>3</a:t>
            </a:fld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762643"/>
              </p:ext>
            </p:extLst>
          </p:nvPr>
        </p:nvGraphicFramePr>
        <p:xfrm>
          <a:off x="179512" y="223654"/>
          <a:ext cx="8712969" cy="644570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576064"/>
                <a:gridCol w="1296476"/>
                <a:gridCol w="2231916"/>
                <a:gridCol w="1368152"/>
                <a:gridCol w="1224136"/>
                <a:gridCol w="1163045"/>
                <a:gridCol w="853180"/>
              </a:tblGrid>
              <a:tr h="458308"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effectLst/>
                          <a:latin typeface="ＭＳ Ｐゴシック"/>
                        </a:rPr>
                        <a:t>所長報告</a:t>
                      </a:r>
                      <a:endParaRPr lang="ja-JP" altLang="en-US" sz="1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すばる運用</a:t>
                      </a:r>
                      <a:endParaRPr kumimoji="1" lang="ja-JP" altLang="en-US" sz="1400" dirty="0"/>
                    </a:p>
                  </a:txBody>
                  <a:tcPr marL="3382" marR="3382" marT="33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effectLst/>
                          <a:latin typeface="ＭＳ Ｐゴシック"/>
                        </a:rPr>
                        <a:t>UM,</a:t>
                      </a:r>
                      <a:r>
                        <a:rPr lang="ja-JP" altLang="en-US" sz="1400" b="0" i="0" u="none" strike="noStrike" dirty="0" smtClean="0">
                          <a:effectLst/>
                          <a:latin typeface="ＭＳ Ｐゴシック"/>
                        </a:rPr>
                        <a:t>シンポジウム等</a:t>
                      </a:r>
                      <a:endParaRPr lang="ja-JP" altLang="en-US" sz="1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effectLst/>
                          <a:latin typeface="ＭＳ Ｐゴシック"/>
                        </a:rPr>
                        <a:t>光赤外専門委員会、</a:t>
                      </a:r>
                      <a:r>
                        <a:rPr lang="en-US" altLang="ja-JP" sz="1400" b="0" i="0" u="none" strike="noStrike" dirty="0" smtClean="0">
                          <a:effectLst/>
                          <a:latin typeface="ＭＳ Ｐゴシック"/>
                        </a:rPr>
                        <a:t>SAC</a:t>
                      </a:r>
                      <a:r>
                        <a:rPr lang="ja-JP" altLang="en-US" sz="1400" b="0" i="0" u="none" strike="noStrike" dirty="0" smtClean="0">
                          <a:effectLst/>
                          <a:latin typeface="ＭＳ Ｐゴシック"/>
                        </a:rPr>
                        <a:t>内部</a:t>
                      </a:r>
                      <a:endParaRPr lang="ja-JP" altLang="en-US" sz="1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effectLst/>
                          <a:latin typeface="ＭＳ Ｐゴシック"/>
                        </a:rPr>
                        <a:t>国際協力</a:t>
                      </a:r>
                      <a:endParaRPr lang="ja-JP" altLang="en-US" sz="1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effectLst/>
                          <a:latin typeface="ＭＳ Ｐゴシック"/>
                        </a:rPr>
                        <a:t>その他</a:t>
                      </a:r>
                      <a:endParaRPr lang="ja-JP" altLang="en-US" sz="1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 anchor="ctr"/>
                </a:tc>
              </a:tr>
              <a:tr h="177394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SAC5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　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2013</a:t>
                      </a:r>
                    </a:p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1/23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・日韓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WS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について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Keck20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周年式典への所長の参加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u="none" strike="noStrike" dirty="0" smtClean="0">
                          <a:effectLst/>
                        </a:rPr>
                        <a:t>・</a:t>
                      </a:r>
                      <a:r>
                        <a:rPr lang="en-US" altLang="ja-JP" sz="1600" u="none" strike="noStrike" dirty="0" smtClean="0">
                          <a:effectLst/>
                        </a:rPr>
                        <a:t>HSC</a:t>
                      </a:r>
                      <a:r>
                        <a:rPr lang="ja-JP" altLang="en-US" sz="1600" u="none" strike="noStrike" dirty="0" smtClean="0">
                          <a:effectLst/>
                        </a:rPr>
                        <a:t>フィルター・ポリシーの付記事項について</a:t>
                      </a:r>
                      <a:endParaRPr lang="en-US" altLang="ja-JP" sz="1600" u="none" strike="noStrike" dirty="0" smtClean="0">
                        <a:effectLst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HSC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戦略枠の審査について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HSC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公開について→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S13B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公開の可否は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2/5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に観測所判断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・すばる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UM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報告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Subaru-Euclid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ワークショップ報告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GLAO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検討会開催について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u="none" strike="noStrike" dirty="0" smtClean="0">
                          <a:effectLst/>
                        </a:rPr>
                        <a:t>・</a:t>
                      </a:r>
                      <a:r>
                        <a:rPr lang="en-US" altLang="ja-JP" sz="1600" u="none" strike="noStrike" dirty="0" smtClean="0">
                          <a:effectLst/>
                        </a:rPr>
                        <a:t>Euclid</a:t>
                      </a:r>
                      <a:r>
                        <a:rPr lang="ja-JP" altLang="en-US" sz="1600" u="none" strike="noStrike" dirty="0" smtClean="0">
                          <a:effectLst/>
                        </a:rPr>
                        <a:t>からの共同提案について→「サイエンス白書」を作成する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/>
                </a:tc>
              </a:tr>
              <a:tr h="151216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SAC6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　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2013</a:t>
                      </a:r>
                    </a:p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2/20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HSC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ケーブル巻き取り事故について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u="none" strike="noStrike" dirty="0" smtClean="0">
                          <a:effectLst/>
                        </a:rPr>
                        <a:t>・</a:t>
                      </a:r>
                      <a:r>
                        <a:rPr lang="en-US" altLang="ja-JP" sz="1600" u="none" strike="noStrike" dirty="0" smtClean="0">
                          <a:effectLst/>
                        </a:rPr>
                        <a:t>HSC</a:t>
                      </a:r>
                      <a:r>
                        <a:rPr lang="ja-JP" altLang="en-US" sz="1600" u="none" strike="noStrike" dirty="0" smtClean="0">
                          <a:effectLst/>
                        </a:rPr>
                        <a:t>の</a:t>
                      </a:r>
                      <a:r>
                        <a:rPr lang="en-US" altLang="ja-JP" sz="1600" u="none" strike="noStrike" dirty="0" smtClean="0">
                          <a:effectLst/>
                        </a:rPr>
                        <a:t>S13B</a:t>
                      </a:r>
                      <a:r>
                        <a:rPr lang="ja-JP" altLang="en-US" sz="1600" u="none" strike="noStrike" dirty="0" smtClean="0">
                          <a:effectLst/>
                        </a:rPr>
                        <a:t>の公開について→公開しない</a:t>
                      </a:r>
                      <a:endParaRPr lang="en-US" altLang="ja-JP" sz="1600" u="none" strike="noStrike" dirty="0" smtClean="0">
                        <a:effectLst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HSC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戦略枠審査</a:t>
                      </a:r>
                      <a:r>
                        <a:rPr lang="ja-JP" altLang="en-US" sz="1600" b="0" i="0" u="none" strike="noStrike" dirty="0">
                          <a:effectLst/>
                          <a:latin typeface="ＭＳ Ｐゴシック"/>
                        </a:rPr>
                        <a:t>に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ついて→サイエンス審査は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3/28</a:t>
                      </a:r>
                      <a:r>
                        <a:rPr lang="ja-JP" altLang="en-US" sz="1600" b="0" i="0" u="none" strike="noStrike" dirty="0" err="1" smtClean="0">
                          <a:effectLst/>
                          <a:latin typeface="ＭＳ Ｐゴシック"/>
                        </a:rPr>
                        <a:t>、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体制審査は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4/23</a:t>
                      </a:r>
                    </a:p>
                  </a:txBody>
                  <a:tcPr marL="3382" marR="3382" marT="3382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・北京で開かれた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TAP UM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の参加報告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・ソウルで開かれた銀河進化研究会報告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</a:txBody>
                  <a:tcPr marL="3382" marR="3382" marT="3382" marB="0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/>
                </a:tc>
                <a:tc>
                  <a:txBody>
                    <a:bodyPr/>
                    <a:lstStyle/>
                    <a:p>
                      <a:pPr marL="93663" marR="0" indent="-93663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・マウナケア望遠鏡群の装置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WS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について</a:t>
                      </a:r>
                    </a:p>
                    <a:p>
                      <a:pPr algn="l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・日本学術会議報告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/>
                </a:tc>
              </a:tr>
              <a:tr h="79208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SAC7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　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2013</a:t>
                      </a:r>
                    </a:p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3/19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TUE 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不具合について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Keck20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周年式典参加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HSC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進捗について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PFS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レビューについて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すばる冬の学校の韓国開催について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LAMOST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との連携について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  <a:tr h="79208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SAC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８　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2013</a:t>
                      </a:r>
                    </a:p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4/23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TUE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不具合の復旧予定について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・キュー観測検討状況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HSC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データの取り扱い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HSC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戦略枠・体制作りヒアリング＆審査→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5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年で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300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夜の採択。データの取り扱いについて再提案を要求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PFS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レビューについて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TAC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改選について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HSC-Euclid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サイエンス白書について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683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2014/1/21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E6B3-D34B-40DB-BF83-256672A1D6E5}" type="slidenum">
              <a:rPr kumimoji="1" lang="ja-JP" altLang="en-US" smtClean="0"/>
              <a:t>4</a:t>
            </a:fld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905417"/>
              </p:ext>
            </p:extLst>
          </p:nvPr>
        </p:nvGraphicFramePr>
        <p:xfrm>
          <a:off x="179512" y="116633"/>
          <a:ext cx="8712969" cy="657627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648072"/>
                <a:gridCol w="1224468"/>
                <a:gridCol w="2303924"/>
                <a:gridCol w="1296144"/>
                <a:gridCol w="1224136"/>
                <a:gridCol w="1163045"/>
                <a:gridCol w="853180"/>
              </a:tblGrid>
              <a:tr h="449406"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effectLst/>
                          <a:latin typeface="ＭＳ Ｐゴシック"/>
                        </a:rPr>
                        <a:t>所長報告</a:t>
                      </a:r>
                      <a:endParaRPr lang="ja-JP" altLang="en-US" sz="1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すばる運用</a:t>
                      </a:r>
                      <a:endParaRPr kumimoji="1" lang="ja-JP" altLang="en-US" sz="1400" dirty="0"/>
                    </a:p>
                  </a:txBody>
                  <a:tcPr marL="3382" marR="3382" marT="33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effectLst/>
                          <a:latin typeface="ＭＳ Ｐゴシック"/>
                        </a:rPr>
                        <a:t>UM,</a:t>
                      </a:r>
                      <a:r>
                        <a:rPr lang="ja-JP" altLang="en-US" sz="1400" b="0" i="0" u="none" strike="noStrike" dirty="0" smtClean="0">
                          <a:effectLst/>
                          <a:latin typeface="ＭＳ Ｐゴシック"/>
                        </a:rPr>
                        <a:t>シンポジウム等</a:t>
                      </a:r>
                      <a:endParaRPr lang="ja-JP" altLang="en-US" sz="1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effectLst/>
                          <a:latin typeface="ＭＳ Ｐゴシック"/>
                        </a:rPr>
                        <a:t>光赤外専門委員会、</a:t>
                      </a:r>
                      <a:r>
                        <a:rPr lang="en-US" altLang="ja-JP" sz="1400" b="0" i="0" u="none" strike="noStrike" dirty="0" smtClean="0">
                          <a:effectLst/>
                          <a:latin typeface="ＭＳ Ｐゴシック"/>
                        </a:rPr>
                        <a:t>SAC</a:t>
                      </a:r>
                      <a:r>
                        <a:rPr lang="ja-JP" altLang="en-US" sz="1400" b="0" i="0" u="none" strike="noStrike" dirty="0" smtClean="0">
                          <a:effectLst/>
                          <a:latin typeface="ＭＳ Ｐゴシック"/>
                        </a:rPr>
                        <a:t>内部</a:t>
                      </a:r>
                      <a:endParaRPr lang="ja-JP" altLang="en-US" sz="1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effectLst/>
                          <a:latin typeface="ＭＳ Ｐゴシック"/>
                        </a:rPr>
                        <a:t>国際協力</a:t>
                      </a:r>
                      <a:endParaRPr lang="ja-JP" altLang="en-US" sz="1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effectLst/>
                          <a:latin typeface="ＭＳ Ｐゴシック"/>
                        </a:rPr>
                        <a:t>その他</a:t>
                      </a:r>
                      <a:endParaRPr lang="ja-JP" altLang="en-US" sz="1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 anchor="ctr"/>
                </a:tc>
              </a:tr>
              <a:tr h="210671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SAC9</a:t>
                      </a:r>
                    </a:p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2013</a:t>
                      </a:r>
                    </a:p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5/21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MK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所長会議報告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CFHT-UM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参加報告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・キューモード検討進捗状況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HSC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運用プラン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FMOS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戦略枠</a:t>
                      </a:r>
                      <a:r>
                        <a:rPr lang="en-US" altLang="ja-JP" sz="1600" b="0" i="0" u="none" strike="noStrike" dirty="0" err="1" smtClean="0">
                          <a:effectLst/>
                          <a:latin typeface="ＭＳ Ｐゴシック"/>
                        </a:rPr>
                        <a:t>FastSound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の中間審査報告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HSC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戦略枠のデータリリース計画について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TAC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改選準備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Euclid-HSC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連携提案：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HSC PI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を交えて議論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・今後の国際協力を進めるための枠組み作り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  <a:tr h="188665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SAC10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　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2013</a:t>
                      </a:r>
                    </a:p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6/18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・ハワイ観測所新体制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・望遠鏡近況報告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・所内シンポジウムについて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HSC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狭帯域フィルターの受入れポリシーについて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Gemini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との時間交換について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・ユーザーズミーティングで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Gemini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セッションを設ける件について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GLAO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サイエンス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WS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報告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S13B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：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TAC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報告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TAC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改選について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Euclid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からの連携提案について→「前向きに検討するが時間を要する」と台長に答申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  <a:tr h="205990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SAC11</a:t>
                      </a:r>
                    </a:p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2013</a:t>
                      </a:r>
                    </a:p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7/16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・ドーム停電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・オーストラリアからの連携提案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EACOA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報告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NASA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からの協力依頼について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marR="0" indent="-93663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HSC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の公開計画について</a:t>
                      </a: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HSC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のフィルター受け入れポリシーの改訂について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PFS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の資金につき、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NFS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の科研費に応募する件について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SEEDS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データ保護期間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・すばるの学校の韓国開催について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2013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年度すばるユーザーズミーティングについて→日程を確定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458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2014/1/21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E6B3-D34B-40DB-BF83-256672A1D6E5}" type="slidenum">
              <a:rPr kumimoji="1" lang="ja-JP" altLang="en-US" smtClean="0"/>
              <a:t>5</a:t>
            </a:fld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135972"/>
              </p:ext>
            </p:extLst>
          </p:nvPr>
        </p:nvGraphicFramePr>
        <p:xfrm>
          <a:off x="179512" y="332656"/>
          <a:ext cx="8712969" cy="5813632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648072"/>
                <a:gridCol w="1224468"/>
                <a:gridCol w="2116809"/>
                <a:gridCol w="1411251"/>
                <a:gridCol w="1209396"/>
                <a:gridCol w="1249793"/>
                <a:gridCol w="853180"/>
              </a:tblGrid>
              <a:tr h="416973"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effectLst/>
                          <a:latin typeface="ＭＳ Ｐゴシック"/>
                        </a:rPr>
                        <a:t>所長報告</a:t>
                      </a:r>
                      <a:endParaRPr lang="ja-JP" altLang="en-US" sz="1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すばる運用</a:t>
                      </a:r>
                      <a:endParaRPr kumimoji="1" lang="ja-JP" altLang="en-US" sz="1400" dirty="0"/>
                    </a:p>
                  </a:txBody>
                  <a:tcPr marL="3382" marR="3382" marT="33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effectLst/>
                          <a:latin typeface="ＭＳ Ｐゴシック"/>
                        </a:rPr>
                        <a:t>UM,</a:t>
                      </a:r>
                      <a:r>
                        <a:rPr lang="ja-JP" altLang="en-US" sz="1400" b="0" i="0" u="none" strike="noStrike" dirty="0" smtClean="0">
                          <a:effectLst/>
                          <a:latin typeface="ＭＳ Ｐゴシック"/>
                        </a:rPr>
                        <a:t>シンポジウム等</a:t>
                      </a:r>
                      <a:endParaRPr lang="ja-JP" altLang="en-US" sz="1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effectLst/>
                          <a:latin typeface="ＭＳ Ｐゴシック"/>
                        </a:rPr>
                        <a:t>光赤外専門委員会、</a:t>
                      </a:r>
                      <a:r>
                        <a:rPr lang="en-US" altLang="ja-JP" sz="1400" b="0" i="0" u="none" strike="noStrike" dirty="0" smtClean="0">
                          <a:effectLst/>
                          <a:latin typeface="ＭＳ Ｐゴシック"/>
                        </a:rPr>
                        <a:t>SAC</a:t>
                      </a:r>
                      <a:r>
                        <a:rPr lang="ja-JP" altLang="en-US" sz="1400" b="0" i="0" u="none" strike="noStrike" dirty="0" smtClean="0">
                          <a:effectLst/>
                          <a:latin typeface="ＭＳ Ｐゴシック"/>
                        </a:rPr>
                        <a:t>内部</a:t>
                      </a:r>
                      <a:endParaRPr lang="ja-JP" altLang="en-US" sz="1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effectLst/>
                          <a:latin typeface="ＭＳ Ｐゴシック"/>
                        </a:rPr>
                        <a:t>国際協力</a:t>
                      </a:r>
                      <a:endParaRPr lang="ja-JP" altLang="en-US" sz="1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effectLst/>
                          <a:latin typeface="ＭＳ Ｐゴシック"/>
                        </a:rPr>
                        <a:t>その他</a:t>
                      </a:r>
                      <a:endParaRPr lang="ja-JP" altLang="en-US" sz="1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 anchor="ctr"/>
                </a:tc>
              </a:tr>
              <a:tr h="237820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SAC12</a:t>
                      </a:r>
                    </a:p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2013</a:t>
                      </a:r>
                    </a:p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9/4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・サポートアストロマーの改編について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HSC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運用に関する</a:t>
                      </a:r>
                      <a:r>
                        <a:rPr lang="en-US" altLang="ja-JP" sz="1600" b="0" i="0" u="none" strike="noStrike" dirty="0" err="1" smtClean="0">
                          <a:effectLst/>
                          <a:latin typeface="ＭＳ Ｐゴシック"/>
                        </a:rPr>
                        <a:t>IfA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所長との面談について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PPO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構想について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・キュー観測準備状況について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HSC</a:t>
                      </a:r>
                      <a:r>
                        <a:rPr lang="ja-JP" altLang="en-US" sz="1600" b="0" i="0" u="none" strike="noStrike" dirty="0" err="1" smtClean="0">
                          <a:effectLst/>
                          <a:latin typeface="ＭＳ Ｐゴシック"/>
                        </a:rPr>
                        <a:t>の狭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帯域フィルターの使用に関する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UH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からの要望について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HSC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運用プランについて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PFS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の観測時間のアメリカへの提供について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・ユーザーズミーティングの世話人選出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・すばるの学校＠韓国の準備状況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Euclid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からの連携提案について→海外の大型計画やスペース計画との関わりを議論するワークショップ開催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  <a:tr h="158417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SAC13</a:t>
                      </a:r>
                    </a:p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2013</a:t>
                      </a:r>
                    </a:p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10/22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S-Cam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フィルター交換機構の故障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・所長の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VLT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訪問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SEEDS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プロジェクトからの時間補填要望について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UM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の準備状況について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・すばるの学校＠韓国の準備状況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・「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2020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年代の銀河サーベイとすばる望遠鏡」ワークショップ開催（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2014/1/11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）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PPO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構想について質疑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・中国、韓国からのすばるの共同運用に関する打診について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SAC17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を京都大学で開催する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470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2014/1/21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E6B3-D34B-40DB-BF83-256672A1D6E5}" type="slidenum">
              <a:rPr kumimoji="1" lang="ja-JP" altLang="en-US" smtClean="0"/>
              <a:t>6</a:t>
            </a:fld>
            <a:endParaRPr kumimoji="1" lang="ja-JP" altLang="en-US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870383"/>
              </p:ext>
            </p:extLst>
          </p:nvPr>
        </p:nvGraphicFramePr>
        <p:xfrm>
          <a:off x="179512" y="548680"/>
          <a:ext cx="8712969" cy="574391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648072"/>
                <a:gridCol w="1152128"/>
                <a:gridCol w="2304256"/>
                <a:gridCol w="1152128"/>
                <a:gridCol w="1224136"/>
                <a:gridCol w="1379069"/>
                <a:gridCol w="853180"/>
              </a:tblGrid>
              <a:tr h="416973"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effectLst/>
                          <a:latin typeface="ＭＳ Ｐゴシック"/>
                        </a:rPr>
                        <a:t>所長報告</a:t>
                      </a:r>
                      <a:endParaRPr lang="ja-JP" altLang="en-US" sz="1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すばる運用</a:t>
                      </a:r>
                      <a:endParaRPr kumimoji="1" lang="ja-JP" altLang="en-US" sz="1400" dirty="0"/>
                    </a:p>
                  </a:txBody>
                  <a:tcPr marL="3382" marR="3382" marT="33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effectLst/>
                          <a:latin typeface="ＭＳ Ｐゴシック"/>
                        </a:rPr>
                        <a:t>UM,</a:t>
                      </a:r>
                      <a:r>
                        <a:rPr lang="ja-JP" altLang="en-US" sz="1400" b="0" i="0" u="none" strike="noStrike" dirty="0" smtClean="0">
                          <a:effectLst/>
                          <a:latin typeface="ＭＳ Ｐゴシック"/>
                        </a:rPr>
                        <a:t>シンポジウム等</a:t>
                      </a:r>
                      <a:endParaRPr lang="ja-JP" altLang="en-US" sz="1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effectLst/>
                          <a:latin typeface="ＭＳ Ｐゴシック"/>
                        </a:rPr>
                        <a:t>光赤外専門委員会、</a:t>
                      </a:r>
                      <a:r>
                        <a:rPr lang="en-US" altLang="ja-JP" sz="1400" b="0" i="0" u="none" strike="noStrike" dirty="0" smtClean="0">
                          <a:effectLst/>
                          <a:latin typeface="ＭＳ Ｐゴシック"/>
                        </a:rPr>
                        <a:t>SAC</a:t>
                      </a:r>
                      <a:r>
                        <a:rPr lang="ja-JP" altLang="en-US" sz="1400" b="0" i="0" u="none" strike="noStrike" dirty="0" smtClean="0">
                          <a:effectLst/>
                          <a:latin typeface="ＭＳ Ｐゴシック"/>
                        </a:rPr>
                        <a:t>内部</a:t>
                      </a:r>
                      <a:endParaRPr lang="ja-JP" altLang="en-US" sz="1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effectLst/>
                          <a:latin typeface="ＭＳ Ｐゴシック"/>
                        </a:rPr>
                        <a:t>国際協力</a:t>
                      </a:r>
                      <a:endParaRPr lang="ja-JP" altLang="en-US" sz="1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effectLst/>
                          <a:latin typeface="ＭＳ Ｐゴシック"/>
                        </a:rPr>
                        <a:t>その他</a:t>
                      </a:r>
                      <a:endParaRPr lang="ja-JP" altLang="en-US" sz="14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 anchor="ctr"/>
                </a:tc>
              </a:tr>
              <a:tr h="237820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SAC14</a:t>
                      </a:r>
                    </a:p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2013</a:t>
                      </a:r>
                    </a:p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11/26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・すばる近況報告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marR="0" indent="-93663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New Horizons</a:t>
                      </a:r>
                      <a:r>
                        <a:rPr lang="ja-JP" altLang="en-US" sz="1600" b="0" i="0" u="none" strike="noStrike" dirty="0" err="1" smtClean="0">
                          <a:effectLst/>
                          <a:latin typeface="ＭＳ Ｐゴシック"/>
                        </a:rPr>
                        <a:t>への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協力要請について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PFS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受け入れに伴う装置のデコミッション計画について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・共同利用観測者の受入れルールについて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HSC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エンジニアリングデータの公開方針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UM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の準備状況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2020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年代の銀河サーベイとすばるワークショップについて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2015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年に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PASJ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ですばる特集号を出す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  <a:tr h="237820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SAC15</a:t>
                      </a:r>
                    </a:p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2013</a:t>
                      </a:r>
                    </a:p>
                    <a:p>
                      <a:pPr algn="l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12/24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3382" marR="3382" marT="3382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・第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5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回すばる国際研究集会報告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・共同利用ルールの一部改訂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HSC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エンジニアリングデータの公開方針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PFS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プロジェクトの進捗状況（ゲスト：菅井、村山）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SEEDS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プロジェクトからの観測所時間補填について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・共同利用観測者受入れルールの改訂について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・海外望遠鏡との時間交換枠拡大と、外国人プロポーザルの受入れ制限について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UM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の議論セッションでの議題について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・第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6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回すばる国際研究集会について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S14A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：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TAC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報告</a:t>
                      </a:r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</a:t>
                      </a:r>
                      <a:r>
                        <a:rPr lang="en-US" altLang="ja-JP" sz="1600" b="0" i="0" u="none" strike="noStrike" dirty="0" smtClean="0">
                          <a:effectLst/>
                          <a:latin typeface="ＭＳ Ｐゴシック"/>
                        </a:rPr>
                        <a:t>New Horizons</a:t>
                      </a:r>
                      <a:r>
                        <a:rPr lang="ja-JP" altLang="en-US" sz="1600" b="0" i="0" u="none" strike="noStrike" dirty="0" err="1" smtClean="0">
                          <a:effectLst/>
                          <a:latin typeface="ＭＳ Ｐゴシック"/>
                        </a:rPr>
                        <a:t>への</a:t>
                      </a:r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協力要請について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/>
                        </a:rPr>
                        <a:t>・東アジア天文台構想について</a:t>
                      </a:r>
                      <a:endParaRPr lang="en-US" altLang="ja-JP" sz="1600" b="0" i="0" u="none" strike="noStrike" dirty="0" smtClean="0">
                        <a:effectLst/>
                        <a:latin typeface="ＭＳ Ｐゴシック"/>
                      </a:endParaRPr>
                    </a:p>
                    <a:p>
                      <a:pPr marL="93663" indent="-93663" algn="l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2309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Subaru Strategic Program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328592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>
                <a:sym typeface="Wingdings" pitchFamily="2" charset="2"/>
              </a:rPr>
              <a:t>FMOS SSP: </a:t>
            </a:r>
            <a:r>
              <a:rPr lang="en-US" altLang="ja-JP" dirty="0" err="1" smtClean="0">
                <a:sym typeface="Wingdings" pitchFamily="2" charset="2"/>
              </a:rPr>
              <a:t>FastSound</a:t>
            </a:r>
            <a:r>
              <a:rPr lang="en-US" altLang="ja-JP" dirty="0" smtClean="0">
                <a:sym typeface="Wingdings" pitchFamily="2" charset="2"/>
              </a:rPr>
              <a:t> project interim review</a:t>
            </a:r>
          </a:p>
          <a:p>
            <a:pPr marL="457200" lvl="1" indent="0">
              <a:buNone/>
            </a:pPr>
            <a:r>
              <a:rPr lang="ja-JP" altLang="en-US" dirty="0" smtClean="0">
                <a:sym typeface="Wingdings" pitchFamily="2" charset="2"/>
              </a:rPr>
              <a:t> </a:t>
            </a:r>
            <a:r>
              <a:rPr lang="en-US" altLang="ja-JP" dirty="0" smtClean="0">
                <a:sym typeface="Wingdings" pitchFamily="2" charset="2"/>
              </a:rPr>
              <a:t>OK to continuation of the project</a:t>
            </a:r>
            <a:endParaRPr lang="en-US" altLang="ja-JP" dirty="0" smtClean="0">
              <a:sym typeface="Wingdings" pitchFamily="2" charset="2"/>
            </a:endParaRPr>
          </a:p>
          <a:p>
            <a:r>
              <a:rPr kumimoji="1" lang="en-US" altLang="ja-JP" dirty="0" smtClean="0">
                <a:sym typeface="Wingdings" pitchFamily="2" charset="2"/>
              </a:rPr>
              <a:t>HSC</a:t>
            </a:r>
            <a:r>
              <a:rPr lang="ja-JP" altLang="en-US" dirty="0">
                <a:sym typeface="Wingdings" pitchFamily="2" charset="2"/>
              </a:rPr>
              <a:t> </a:t>
            </a:r>
            <a:r>
              <a:rPr lang="en-US" altLang="ja-JP" dirty="0" smtClean="0">
                <a:sym typeface="Wingdings" pitchFamily="2" charset="2"/>
              </a:rPr>
              <a:t>SSP refereeing</a:t>
            </a:r>
          </a:p>
          <a:p>
            <a:pPr lvl="1"/>
            <a:r>
              <a:rPr lang="en-US" altLang="ja-JP" dirty="0">
                <a:sym typeface="Wingdings" pitchFamily="2" charset="2"/>
              </a:rPr>
              <a:t>Proposal:  “Wide-field imaging with Hyper </a:t>
            </a:r>
            <a:r>
              <a:rPr lang="en-US" altLang="ja-JP" dirty="0" err="1">
                <a:sym typeface="Wingdings" pitchFamily="2" charset="2"/>
              </a:rPr>
              <a:t>Suprime</a:t>
            </a:r>
            <a:r>
              <a:rPr lang="en-US" altLang="ja-JP" dirty="0">
                <a:sym typeface="Wingdings" pitchFamily="2" charset="2"/>
              </a:rPr>
              <a:t>-Cam: Cosmology and Galaxy </a:t>
            </a:r>
            <a:r>
              <a:rPr lang="en-US" altLang="ja-JP" dirty="0" smtClean="0">
                <a:sym typeface="Wingdings" pitchFamily="2" charset="2"/>
              </a:rPr>
              <a:t>Evolution” PI: Satoshi Miyazaki</a:t>
            </a:r>
            <a:endParaRPr kumimoji="1" lang="en-US" altLang="ja-JP" dirty="0" smtClean="0">
              <a:sym typeface="Wingdings" pitchFamily="2" charset="2"/>
            </a:endParaRPr>
          </a:p>
          <a:p>
            <a:pPr lvl="1"/>
            <a:r>
              <a:rPr kumimoji="1" lang="en-US" altLang="ja-JP" dirty="0" smtClean="0">
                <a:sym typeface="Wingdings" pitchFamily="2" charset="2"/>
              </a:rPr>
              <a:t>Science review (3/28 </a:t>
            </a:r>
            <a:r>
              <a:rPr kumimoji="1" lang="en-US" altLang="ja-JP" dirty="0" smtClean="0">
                <a:sym typeface="Wingdings" pitchFamily="2" charset="2"/>
              </a:rPr>
              <a:t>by TAC)</a:t>
            </a:r>
            <a:r>
              <a:rPr kumimoji="1" lang="ja-JP" altLang="en-US" dirty="0" smtClean="0">
                <a:sym typeface="Wingdings" pitchFamily="2" charset="2"/>
              </a:rPr>
              <a:t> </a:t>
            </a:r>
            <a:r>
              <a:rPr kumimoji="1" lang="en-US" altLang="ja-JP" dirty="0" smtClean="0">
                <a:sym typeface="Wingdings" panose="05000000000000000000" pitchFamily="2" charset="2"/>
              </a:rPr>
              <a:t> </a:t>
            </a:r>
            <a:r>
              <a:rPr kumimoji="1" lang="en-US" altLang="ja-JP" dirty="0" smtClean="0">
                <a:sym typeface="Wingdings" panose="05000000000000000000" pitchFamily="2" charset="2"/>
              </a:rPr>
              <a:t>OK</a:t>
            </a:r>
            <a:endParaRPr kumimoji="1" lang="en-US" altLang="ja-JP" dirty="0" smtClean="0">
              <a:sym typeface="Wingdings" pitchFamily="2" charset="2"/>
            </a:endParaRPr>
          </a:p>
          <a:p>
            <a:pPr lvl="1"/>
            <a:r>
              <a:rPr lang="en-US" altLang="ja-JP" dirty="0" smtClean="0">
                <a:sym typeface="Wingdings" pitchFamily="2" charset="2"/>
              </a:rPr>
              <a:t>Organization review (4/23 </a:t>
            </a:r>
            <a:r>
              <a:rPr lang="en-US" altLang="ja-JP" dirty="0" smtClean="0">
                <a:sym typeface="Wingdings" pitchFamily="2" charset="2"/>
              </a:rPr>
              <a:t>by SAC)</a:t>
            </a:r>
            <a:r>
              <a:rPr lang="en-US" altLang="ja-JP" dirty="0" smtClean="0">
                <a:sym typeface="Wingdings" pitchFamily="2" charset="2"/>
              </a:rPr>
              <a:t></a:t>
            </a:r>
            <a:r>
              <a:rPr lang="en-US" altLang="ja-JP" dirty="0" smtClean="0">
                <a:sym typeface="Wingdings" pitchFamily="2" charset="2"/>
              </a:rPr>
              <a:t>OK</a:t>
            </a:r>
            <a:endParaRPr lang="en-US" altLang="ja-JP" dirty="0" smtClean="0">
              <a:sym typeface="Wingdings" pitchFamily="2" charset="2"/>
            </a:endParaRPr>
          </a:p>
          <a:p>
            <a:pPr lvl="1"/>
            <a:r>
              <a:rPr kumimoji="1" lang="en-US" altLang="ja-JP" dirty="0" smtClean="0">
                <a:sym typeface="Wingdings" pitchFamily="2" charset="2"/>
              </a:rPr>
              <a:t>Final review (4/23 </a:t>
            </a:r>
            <a:r>
              <a:rPr kumimoji="1" lang="en-US" altLang="ja-JP" dirty="0" smtClean="0">
                <a:sym typeface="Wingdings" pitchFamily="2" charset="2"/>
              </a:rPr>
              <a:t>by SAC)</a:t>
            </a:r>
            <a:endParaRPr lang="en-US" altLang="ja-JP" dirty="0">
              <a:sym typeface="Wingdings" panose="05000000000000000000" pitchFamily="2" charset="2"/>
            </a:endParaRPr>
          </a:p>
          <a:p>
            <a:pPr marL="914400" lvl="2" indent="0">
              <a:buNone/>
            </a:pPr>
            <a:r>
              <a:rPr kumimoji="1" lang="en-US" altLang="ja-JP" dirty="0" smtClean="0">
                <a:sym typeface="Wingdings" panose="05000000000000000000" pitchFamily="2" charset="2"/>
              </a:rPr>
              <a:t> </a:t>
            </a:r>
            <a:r>
              <a:rPr kumimoji="1" lang="en-US" altLang="ja-JP" dirty="0" err="1" smtClean="0">
                <a:sym typeface="Wingdings" panose="05000000000000000000" pitchFamily="2" charset="2"/>
              </a:rPr>
              <a:t>Acctepted</a:t>
            </a:r>
            <a:r>
              <a:rPr lang="en-US" altLang="ja-JP" dirty="0" smtClean="0">
                <a:sym typeface="Wingdings" panose="05000000000000000000" pitchFamily="2" charset="2"/>
              </a:rPr>
              <a:t>. </a:t>
            </a:r>
            <a:r>
              <a:rPr kumimoji="1" lang="en-US" altLang="ja-JP" dirty="0" smtClean="0">
                <a:sym typeface="Wingdings" panose="05000000000000000000" pitchFamily="2" charset="2"/>
              </a:rPr>
              <a:t>300 nights @ 5 years (including </a:t>
            </a:r>
            <a:r>
              <a:rPr kumimoji="1" lang="en-US" altLang="ja-JP" dirty="0" smtClean="0">
                <a:sym typeface="Wingdings" panose="05000000000000000000" pitchFamily="2" charset="2"/>
              </a:rPr>
              <a:t>weather factor</a:t>
            </a:r>
            <a:r>
              <a:rPr kumimoji="1" lang="en-US" altLang="ja-JP" dirty="0" smtClean="0">
                <a:sym typeface="Wingdings" panose="05000000000000000000" pitchFamily="2" charset="2"/>
              </a:rPr>
              <a:t>)</a:t>
            </a:r>
            <a:endParaRPr kumimoji="1" lang="en-US" altLang="ja-JP" dirty="0" smtClean="0">
              <a:sym typeface="Wingdings" panose="05000000000000000000" pitchFamily="2" charset="2"/>
            </a:endParaRPr>
          </a:p>
          <a:p>
            <a:pPr lvl="1"/>
            <a:r>
              <a:rPr lang="en-US" altLang="ja-JP" dirty="0" smtClean="0">
                <a:sym typeface="Wingdings" pitchFamily="2" charset="2"/>
              </a:rPr>
              <a:t>Start from S14A</a:t>
            </a:r>
            <a:r>
              <a:rPr kumimoji="1" lang="ja-JP" altLang="en-US" dirty="0" smtClean="0">
                <a:sym typeface="Wingdings" pitchFamily="2" charset="2"/>
              </a:rPr>
              <a:t> </a:t>
            </a:r>
            <a:endParaRPr kumimoji="1" lang="en-US" altLang="ja-JP" dirty="0" smtClean="0">
              <a:sym typeface="Wingdings" pitchFamily="2" charset="2"/>
            </a:endParaRPr>
          </a:p>
          <a:p>
            <a:r>
              <a:rPr lang="en-US" altLang="ja-JP" dirty="0" smtClean="0">
                <a:sym typeface="Wingdings" pitchFamily="2" charset="2"/>
              </a:rPr>
              <a:t>Request from SEEDS project (</a:t>
            </a:r>
            <a:r>
              <a:rPr lang="en-US" altLang="ja-JP" dirty="0" err="1" smtClean="0">
                <a:sym typeface="Wingdings" pitchFamily="2" charset="2"/>
              </a:rPr>
              <a:t>HiCIAO</a:t>
            </a:r>
            <a:r>
              <a:rPr lang="en-US" altLang="ja-JP" dirty="0" smtClean="0">
                <a:sym typeface="Wingdings" pitchFamily="2" charset="2"/>
              </a:rPr>
              <a:t> SSP)</a:t>
            </a:r>
            <a:endParaRPr lang="en-US" altLang="ja-JP" dirty="0" smtClean="0">
              <a:sym typeface="Wingdings" pitchFamily="2" charset="2"/>
            </a:endParaRPr>
          </a:p>
          <a:p>
            <a:pPr lvl="1"/>
            <a:r>
              <a:rPr lang="en-US" altLang="ja-JP" dirty="0" smtClean="0">
                <a:sym typeface="Wingdings" pitchFamily="2" charset="2"/>
              </a:rPr>
              <a:t>Additional 30 nights</a:t>
            </a:r>
            <a:endParaRPr lang="en-US" altLang="ja-JP" dirty="0" smtClean="0">
              <a:sym typeface="Wingdings" pitchFamily="2" charset="2"/>
            </a:endParaRPr>
          </a:p>
          <a:p>
            <a:pPr marL="914400" lvl="2" indent="0">
              <a:buNone/>
            </a:pPr>
            <a:r>
              <a:rPr lang="ja-JP" altLang="en-US" dirty="0" smtClean="0">
                <a:sym typeface="Wingdings" pitchFamily="2" charset="2"/>
              </a:rPr>
              <a:t>←　</a:t>
            </a:r>
            <a:r>
              <a:rPr lang="en-US" altLang="ja-JP" dirty="0" smtClean="0">
                <a:sym typeface="Wingdings" pitchFamily="2" charset="2"/>
              </a:rPr>
              <a:t>telescope troubles, weather condition</a:t>
            </a:r>
            <a:r>
              <a:rPr lang="en-US" altLang="ja-JP" dirty="0" smtClean="0">
                <a:sym typeface="Wingdings" pitchFamily="2" charset="2"/>
              </a:rPr>
              <a:t>, and new science themes</a:t>
            </a:r>
            <a:endParaRPr lang="en-US" altLang="ja-JP" dirty="0">
              <a:sym typeface="Wingdings" pitchFamily="2" charset="2"/>
            </a:endParaRPr>
          </a:p>
          <a:p>
            <a:pPr marL="757238" lvl="1" indent="-357188"/>
            <a:r>
              <a:rPr lang="en-US" altLang="ja-JP" dirty="0" smtClean="0">
                <a:sym typeface="Wingdings" pitchFamily="2" charset="2"/>
              </a:rPr>
              <a:t>Accepted only 2 nights lost by telescope troubles. 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2014/1/21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E6B3-D34B-40DB-BF83-256672A1D6E5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016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Constraint on time allocation of SSP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Total nights : up to </a:t>
            </a:r>
            <a:r>
              <a:rPr kumimoji="1" lang="en-US" altLang="ja-JP" dirty="0" smtClean="0">
                <a:solidFill>
                  <a:srgbClr val="FF0000"/>
                </a:solidFill>
              </a:rPr>
              <a:t>300 nights </a:t>
            </a:r>
            <a:r>
              <a:rPr kumimoji="1" lang="en-US" altLang="ja-JP" dirty="0" smtClean="0"/>
              <a:t>per 1 SSP</a:t>
            </a:r>
          </a:p>
          <a:p>
            <a:r>
              <a:rPr lang="en-US" altLang="ja-JP" dirty="0" smtClean="0"/>
              <a:t>Duration: up to </a:t>
            </a:r>
            <a:r>
              <a:rPr lang="en-US" altLang="ja-JP" dirty="0" smtClean="0">
                <a:solidFill>
                  <a:srgbClr val="FF0000"/>
                </a:solidFill>
              </a:rPr>
              <a:t>5 years </a:t>
            </a:r>
            <a:r>
              <a:rPr lang="en-US" altLang="ja-JP" dirty="0" smtClean="0"/>
              <a:t>per 1 SSP</a:t>
            </a:r>
            <a:endParaRPr kumimoji="1" lang="en-US" altLang="ja-JP" dirty="0" smtClean="0"/>
          </a:p>
          <a:p>
            <a:r>
              <a:rPr lang="en-US" altLang="ja-JP" dirty="0" smtClean="0"/>
              <a:t>SSP nights per year: up to 60 nights in total</a:t>
            </a:r>
          </a:p>
          <a:p>
            <a:pPr lvl="1"/>
            <a:r>
              <a:rPr kumimoji="1" lang="en-US" altLang="ja-JP" dirty="0" smtClean="0"/>
              <a:t>Up to </a:t>
            </a:r>
            <a:r>
              <a:rPr kumimoji="1" lang="en-US" altLang="ja-JP" dirty="0" smtClean="0">
                <a:solidFill>
                  <a:srgbClr val="FF0000"/>
                </a:solidFill>
              </a:rPr>
              <a:t>25% of the machine time per semester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2014/1/21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E6B3-D34B-40DB-BF83-256672A1D6E5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56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-196"/>
            <a:ext cx="8136904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Discussed items on ope</a:t>
            </a:r>
            <a:r>
              <a:rPr lang="en-US" altLang="ja-JP" dirty="0" smtClean="0"/>
              <a:t>n use, operation, etc. </a:t>
            </a:r>
            <a:r>
              <a:rPr lang="en-US" altLang="ja-JP" sz="3600" dirty="0" smtClean="0"/>
              <a:t>(except for SSP)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328592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HSC open use timeline</a:t>
            </a:r>
          </a:p>
          <a:p>
            <a:r>
              <a:rPr kumimoji="1" lang="en-US" altLang="ja-JP" dirty="0" smtClean="0"/>
              <a:t>HSC filter acceptance policy</a:t>
            </a:r>
          </a:p>
          <a:p>
            <a:pPr lvl="1"/>
            <a:r>
              <a:rPr lang="en-US" altLang="ja-JP" dirty="0" smtClean="0"/>
              <a:t>Defined the procedure of acceptance of narrow-band filters</a:t>
            </a:r>
            <a:endParaRPr kumimoji="1" lang="en-US" altLang="ja-JP" dirty="0" smtClean="0"/>
          </a:p>
          <a:p>
            <a:r>
              <a:rPr kumimoji="1" lang="en-US" altLang="ja-JP" dirty="0" smtClean="0"/>
              <a:t>Status of Progress of PFS project</a:t>
            </a:r>
          </a:p>
          <a:p>
            <a:r>
              <a:rPr lang="en-US" altLang="ja-JP" dirty="0"/>
              <a:t>Instrument decommission </a:t>
            </a:r>
          </a:p>
          <a:p>
            <a:pPr lvl="1"/>
            <a:r>
              <a:rPr lang="en-US" altLang="ja-JP" dirty="0"/>
              <a:t>Possibility of decommission of FMOS in 2015 for smooth installation of PFS</a:t>
            </a:r>
          </a:p>
          <a:p>
            <a:r>
              <a:rPr lang="en-US" altLang="ja-JP" dirty="0" smtClean="0"/>
              <a:t>Time-exchange with Gemini</a:t>
            </a:r>
          </a:p>
          <a:p>
            <a:r>
              <a:rPr lang="en-US" altLang="ja-JP" dirty="0"/>
              <a:t>Q</a:t>
            </a:r>
            <a:r>
              <a:rPr kumimoji="1" lang="en-US" altLang="ja-JP" dirty="0" smtClean="0"/>
              <a:t>ueue-mode observation</a:t>
            </a:r>
          </a:p>
          <a:p>
            <a:r>
              <a:rPr lang="en-US" altLang="ja-JP" dirty="0" smtClean="0"/>
              <a:t>Open use observer acceptance policy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2014/1/21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Subaru UM 2013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E6B3-D34B-40DB-BF83-256672A1D6E5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191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1342</Words>
  <Application>Microsoft Office PowerPoint</Application>
  <PresentationFormat>画面に合わせる (4:3)</PresentationFormat>
  <Paragraphs>264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Office ​​テーマ</vt:lpstr>
      <vt:lpstr>Subaru Advisory Committee Report</vt:lpstr>
      <vt:lpstr>SAC members (2012/7 – 2014/6)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Subaru Strategic Program</vt:lpstr>
      <vt:lpstr>Constraint on time allocation of SSP</vt:lpstr>
      <vt:lpstr>Discussed items on open use, operation, etc. (except for SSP)</vt:lpstr>
      <vt:lpstr>PowerPoint プレゼンテーション</vt:lpstr>
      <vt:lpstr>PowerPoint プレゼンテーション</vt:lpstr>
      <vt:lpstr>PowerPoint プレゼンテーション</vt:lpstr>
      <vt:lpstr>International relations</vt:lpstr>
      <vt:lpstr>Discussion items in this year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Subaru Advisory Committee report</dc:title>
  <dc:creator>yoshida</dc:creator>
  <cp:lastModifiedBy>yoshida</cp:lastModifiedBy>
  <cp:revision>53</cp:revision>
  <dcterms:created xsi:type="dcterms:W3CDTF">2013-01-06T23:20:39Z</dcterms:created>
  <dcterms:modified xsi:type="dcterms:W3CDTF">2014-01-21T02:52:26Z</dcterms:modified>
</cp:coreProperties>
</file>