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4" r:id="rId9"/>
    <p:sldId id="258" r:id="rId10"/>
    <p:sldId id="266" r:id="rId11"/>
    <p:sldId id="267" r:id="rId12"/>
    <p:sldId id="265" r:id="rId1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角丸四角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4CB5-90D6-4DFA-ADC7-F8128B9BFBAE}" type="datetimeFigureOut">
              <a:rPr kumimoji="1" lang="ja-JP" altLang="en-US" smtClean="0"/>
              <a:pPr/>
              <a:t>2014/1/21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6EB0981-DDB4-412B-8293-50B43BD9949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4CB5-90D6-4DFA-ADC7-F8128B9BFBAE}" type="datetimeFigureOut">
              <a:rPr kumimoji="1" lang="ja-JP" altLang="en-US" smtClean="0"/>
              <a:pPr/>
              <a:t>2014/1/21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0981-DDB4-412B-8293-50B43BD9949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4CB5-90D6-4DFA-ADC7-F8128B9BFBAE}" type="datetimeFigureOut">
              <a:rPr kumimoji="1" lang="ja-JP" altLang="en-US" smtClean="0"/>
              <a:pPr/>
              <a:t>2014/1/21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0981-DDB4-412B-8293-50B43BD9949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4CB5-90D6-4DFA-ADC7-F8128B9BFBAE}" type="datetimeFigureOut">
              <a:rPr kumimoji="1" lang="ja-JP" altLang="en-US" smtClean="0"/>
              <a:pPr/>
              <a:t>2014/1/21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0981-DDB4-412B-8293-50B43BD9949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角丸四角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4CB5-90D6-4DFA-ADC7-F8128B9BFBAE}" type="datetimeFigureOut">
              <a:rPr kumimoji="1" lang="ja-JP" altLang="en-US" smtClean="0"/>
              <a:pPr/>
              <a:t>2014/1/21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6EB0981-DDB4-412B-8293-50B43BD9949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4CB5-90D6-4DFA-ADC7-F8128B9BFBAE}" type="datetimeFigureOut">
              <a:rPr kumimoji="1" lang="ja-JP" altLang="en-US" smtClean="0"/>
              <a:pPr/>
              <a:t>2014/1/21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0981-DDB4-412B-8293-50B43BD9949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4CB5-90D6-4DFA-ADC7-F8128B9BFBAE}" type="datetimeFigureOut">
              <a:rPr kumimoji="1" lang="ja-JP" altLang="en-US" smtClean="0"/>
              <a:pPr/>
              <a:t>2014/1/21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0981-DDB4-412B-8293-50B43BD9949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4CB5-90D6-4DFA-ADC7-F8128B9BFBAE}" type="datetimeFigureOut">
              <a:rPr kumimoji="1" lang="ja-JP" altLang="en-US" smtClean="0"/>
              <a:pPr/>
              <a:t>2014/1/21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0981-DDB4-412B-8293-50B43BD9949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4CB5-90D6-4DFA-ADC7-F8128B9BFBAE}" type="datetimeFigureOut">
              <a:rPr kumimoji="1" lang="ja-JP" altLang="en-US" smtClean="0"/>
              <a:pPr/>
              <a:t>2014/1/21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0981-DDB4-412B-8293-50B43BD9949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角丸四角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4CB5-90D6-4DFA-ADC7-F8128B9BFBAE}" type="datetimeFigureOut">
              <a:rPr kumimoji="1" lang="ja-JP" altLang="en-US" smtClean="0"/>
              <a:pPr/>
              <a:t>2014/1/21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B0981-DDB4-412B-8293-50B43BD9949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4CB5-90D6-4DFA-ADC7-F8128B9BFBAE}" type="datetimeFigureOut">
              <a:rPr kumimoji="1" lang="ja-JP" altLang="en-US" smtClean="0"/>
              <a:pPr/>
              <a:t>2014/1/21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6EB0981-DDB4-412B-8293-50B43BD9949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正方形/長方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角丸四角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D1B4CB5-90D6-4DFA-ADC7-F8128B9BFBAE}" type="datetimeFigureOut">
              <a:rPr kumimoji="1" lang="ja-JP" altLang="en-US" smtClean="0"/>
              <a:pPr/>
              <a:t>2014/1/21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6EB0981-DDB4-412B-8293-50B43BD9949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717032"/>
            <a:ext cx="6400800" cy="854968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>
                <a:latin typeface="+mj-ea"/>
                <a:ea typeface="+mj-ea"/>
              </a:rPr>
              <a:t>山下卓也（国立天文台）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000" dirty="0" smtClean="0"/>
              <a:t>すばる</a:t>
            </a:r>
            <a:r>
              <a:rPr kumimoji="1" lang="en-US" altLang="ja-JP" sz="6000" dirty="0" smtClean="0"/>
              <a:t>TAC</a:t>
            </a:r>
            <a:r>
              <a:rPr kumimoji="1" lang="ja-JP" altLang="en-US" sz="6000" dirty="0" smtClean="0"/>
              <a:t>報告</a:t>
            </a:r>
            <a:endParaRPr kumimoji="1" lang="ja-JP" altLang="en-US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02630"/>
            <a:ext cx="7772400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altLang="ja-JP" dirty="0" smtClean="0">
                <a:solidFill>
                  <a:srgbClr val="000066"/>
                </a:solidFill>
              </a:rPr>
              <a:t>2013</a:t>
            </a:r>
            <a:r>
              <a:rPr lang="ja-JP" altLang="en-US" dirty="0" smtClean="0">
                <a:solidFill>
                  <a:srgbClr val="000066"/>
                </a:solidFill>
              </a:rPr>
              <a:t>年の活動</a:t>
            </a:r>
            <a:endParaRPr kumimoji="1" lang="ja-JP" altLang="en-US" dirty="0">
              <a:solidFill>
                <a:srgbClr val="000066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323528" y="836712"/>
            <a:ext cx="8640960" cy="5904656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j-lt"/>
              </a:rPr>
              <a:t>S14A</a:t>
            </a:r>
            <a:r>
              <a:rPr lang="ja-JP" altLang="en-US" dirty="0" smtClean="0">
                <a:latin typeface="+mj-ea"/>
                <a:ea typeface="+mj-ea"/>
              </a:rPr>
              <a:t>採択</a:t>
            </a:r>
            <a:r>
              <a:rPr lang="ja-JP" altLang="en-US" dirty="0" smtClean="0">
                <a:latin typeface="+mj-ea"/>
                <a:ea typeface="+mj-ea"/>
              </a:rPr>
              <a:t>会議：続き</a:t>
            </a:r>
            <a:endParaRPr lang="en-US" altLang="ja-JP" dirty="0" smtClean="0">
              <a:latin typeface="+mj-ea"/>
              <a:ea typeface="+mj-ea"/>
            </a:endParaRPr>
          </a:p>
          <a:p>
            <a:pPr lvl="1"/>
            <a:r>
              <a:rPr kumimoji="1" lang="en-US" altLang="ja-JP" dirty="0" smtClean="0">
                <a:latin typeface="+mj-ea"/>
                <a:ea typeface="+mj-ea"/>
              </a:rPr>
              <a:t>1</a:t>
            </a:r>
            <a:r>
              <a:rPr kumimoji="1" lang="ja-JP" altLang="en-US" dirty="0" smtClean="0">
                <a:latin typeface="+mj-ea"/>
                <a:ea typeface="+mj-ea"/>
              </a:rPr>
              <a:t>採択課題</a:t>
            </a:r>
            <a:r>
              <a:rPr lang="ja-JP" altLang="en-US" dirty="0" smtClean="0">
                <a:latin typeface="+mj-ea"/>
                <a:ea typeface="+mj-ea"/>
              </a:rPr>
              <a:t>あたりの夜数が</a:t>
            </a:r>
            <a:r>
              <a:rPr lang="en-US" altLang="ja-JP" dirty="0" smtClean="0">
                <a:latin typeface="+mj-ea"/>
                <a:ea typeface="+mj-ea"/>
              </a:rPr>
              <a:t>1.5</a:t>
            </a:r>
            <a:r>
              <a:rPr lang="ja-JP" altLang="en-US" dirty="0" smtClean="0">
                <a:latin typeface="+mj-ea"/>
                <a:ea typeface="+mj-ea"/>
              </a:rPr>
              <a:t>夜</a:t>
            </a:r>
            <a:r>
              <a:rPr lang="en-US" altLang="ja-JP" dirty="0" smtClean="0">
                <a:latin typeface="+mj-ea"/>
                <a:ea typeface="+mj-ea"/>
              </a:rPr>
              <a:t>(</a:t>
            </a:r>
            <a:r>
              <a:rPr lang="ja-JP" altLang="en-US" dirty="0" smtClean="0">
                <a:latin typeface="+mj-ea"/>
                <a:ea typeface="+mj-ea"/>
              </a:rPr>
              <a:t>申請課題の平均は</a:t>
            </a:r>
            <a:r>
              <a:rPr lang="en-US" altLang="ja-JP" dirty="0" smtClean="0">
                <a:latin typeface="+mj-ea"/>
                <a:ea typeface="+mj-ea"/>
              </a:rPr>
              <a:t>2.5</a:t>
            </a:r>
            <a:r>
              <a:rPr lang="ja-JP" altLang="en-US" dirty="0" smtClean="0">
                <a:latin typeface="+mj-ea"/>
                <a:ea typeface="+mj-ea"/>
              </a:rPr>
              <a:t>夜</a:t>
            </a:r>
            <a:r>
              <a:rPr lang="en-US" altLang="ja-JP" dirty="0" smtClean="0">
                <a:latin typeface="+mj-ea"/>
                <a:ea typeface="+mj-ea"/>
              </a:rPr>
              <a:t>)</a:t>
            </a:r>
          </a:p>
          <a:p>
            <a:pPr lvl="2"/>
            <a:r>
              <a:rPr lang="ja-JP" altLang="en-US" dirty="0" smtClean="0">
                <a:latin typeface="+mj-ea"/>
                <a:ea typeface="+mj-ea"/>
              </a:rPr>
              <a:t>ちょっと少ないか？</a:t>
            </a:r>
            <a:endParaRPr lang="en-US" altLang="ja-JP" dirty="0" smtClean="0">
              <a:latin typeface="+mj-ea"/>
              <a:ea typeface="+mj-ea"/>
            </a:endParaRPr>
          </a:p>
          <a:p>
            <a:pPr lvl="2"/>
            <a:r>
              <a:rPr kumimoji="1" lang="ja-JP" altLang="en-US" dirty="0" smtClean="0">
                <a:latin typeface="+mj-ea"/>
                <a:ea typeface="+mj-ea"/>
              </a:rPr>
              <a:t>夜数が減っているのに、採択課題数がほぼ一定</a:t>
            </a:r>
            <a:r>
              <a:rPr lang="ja-JP" altLang="en-US" dirty="0" smtClean="0">
                <a:latin typeface="+mj-ea"/>
                <a:ea typeface="+mj-ea"/>
              </a:rPr>
              <a:t>（ここ</a:t>
            </a:r>
            <a:r>
              <a:rPr lang="en-US" altLang="ja-JP" dirty="0" smtClean="0">
                <a:latin typeface="+mj-ea"/>
                <a:ea typeface="+mj-ea"/>
              </a:rPr>
              <a:t>3-4</a:t>
            </a:r>
            <a:r>
              <a:rPr lang="ja-JP" altLang="en-US" dirty="0" smtClean="0">
                <a:latin typeface="+mj-ea"/>
                <a:ea typeface="+mj-ea"/>
              </a:rPr>
              <a:t>年）</a:t>
            </a:r>
            <a:endParaRPr lang="en-US" altLang="ja-JP" dirty="0" smtClean="0">
              <a:latin typeface="+mj-ea"/>
              <a:ea typeface="+mj-ea"/>
            </a:endParaRPr>
          </a:p>
          <a:p>
            <a:pPr lvl="2"/>
            <a:r>
              <a:rPr kumimoji="1" lang="ja-JP" altLang="en-US" dirty="0" smtClean="0">
                <a:latin typeface="+mj-ea"/>
                <a:ea typeface="+mj-ea"/>
              </a:rPr>
              <a:t>採択課題数 </a:t>
            </a:r>
            <a:r>
              <a:rPr kumimoji="1" lang="en-US" altLang="ja-JP" dirty="0" smtClean="0">
                <a:latin typeface="+mj-ea"/>
                <a:ea typeface="+mj-ea"/>
              </a:rPr>
              <a:t>or </a:t>
            </a:r>
            <a:r>
              <a:rPr kumimoji="1" lang="ja-JP" altLang="en-US" dirty="0" smtClean="0">
                <a:latin typeface="+mj-ea"/>
                <a:ea typeface="+mj-ea"/>
              </a:rPr>
              <a:t>夜数のどちらを優先</a:t>
            </a:r>
            <a:r>
              <a:rPr lang="ja-JP" altLang="en-US" dirty="0" smtClean="0">
                <a:latin typeface="+mj-ea"/>
                <a:ea typeface="+mj-ea"/>
              </a:rPr>
              <a:t>すべきか</a:t>
            </a:r>
            <a:r>
              <a:rPr kumimoji="1" lang="ja-JP" altLang="en-US" dirty="0" smtClean="0">
                <a:latin typeface="+mj-ea"/>
                <a:ea typeface="+mj-ea"/>
              </a:rPr>
              <a:t>？</a:t>
            </a:r>
            <a:endParaRPr kumimoji="1" lang="en-US" altLang="ja-JP" dirty="0" smtClean="0">
              <a:latin typeface="+mj-ea"/>
              <a:ea typeface="+mj-ea"/>
            </a:endParaRPr>
          </a:p>
        </p:txBody>
      </p:sp>
      <p:pic>
        <p:nvPicPr>
          <p:cNvPr id="4" name="図 3" descr="S14A_課題あたり夜数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3011200"/>
            <a:ext cx="5472608" cy="365816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02630"/>
            <a:ext cx="7772400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altLang="ja-JP" dirty="0" smtClean="0">
                <a:solidFill>
                  <a:srgbClr val="000066"/>
                </a:solidFill>
              </a:rPr>
              <a:t>2013</a:t>
            </a:r>
            <a:r>
              <a:rPr lang="ja-JP" altLang="en-US" dirty="0" smtClean="0">
                <a:solidFill>
                  <a:srgbClr val="000066"/>
                </a:solidFill>
              </a:rPr>
              <a:t>年の活動</a:t>
            </a:r>
            <a:endParaRPr kumimoji="1" lang="ja-JP" altLang="en-US" dirty="0">
              <a:solidFill>
                <a:srgbClr val="000066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323528" y="836712"/>
            <a:ext cx="8640960" cy="5904656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j-lt"/>
              </a:rPr>
              <a:t>S14A</a:t>
            </a:r>
            <a:r>
              <a:rPr lang="ja-JP" altLang="en-US" dirty="0" smtClean="0">
                <a:latin typeface="+mj-ea"/>
                <a:ea typeface="+mj-ea"/>
              </a:rPr>
              <a:t>採択</a:t>
            </a:r>
            <a:r>
              <a:rPr lang="ja-JP" altLang="en-US" dirty="0" smtClean="0">
                <a:latin typeface="+mj-ea"/>
                <a:ea typeface="+mj-ea"/>
              </a:rPr>
              <a:t>会議：続き</a:t>
            </a:r>
            <a:endParaRPr lang="en-US" altLang="ja-JP" dirty="0" smtClean="0">
              <a:latin typeface="+mj-ea"/>
              <a:ea typeface="+mj-ea"/>
            </a:endParaRPr>
          </a:p>
          <a:p>
            <a:pPr lvl="1"/>
            <a:r>
              <a:rPr kumimoji="1" lang="en-US" altLang="ja-JP" dirty="0" smtClean="0">
                <a:latin typeface="+mj-ea"/>
                <a:ea typeface="+mj-ea"/>
              </a:rPr>
              <a:t>HSC</a:t>
            </a:r>
            <a:r>
              <a:rPr kumimoji="1" lang="ja-JP" altLang="en-US" dirty="0" smtClean="0">
                <a:latin typeface="+mj-ea"/>
                <a:ea typeface="+mj-ea"/>
              </a:rPr>
              <a:t>戦略枠と共同利用課題との関係</a:t>
            </a:r>
            <a:endParaRPr lang="en-US" altLang="ja-JP" dirty="0" smtClean="0">
              <a:latin typeface="+mj-ea"/>
              <a:ea typeface="+mj-ea"/>
            </a:endParaRPr>
          </a:p>
          <a:p>
            <a:pPr lvl="2"/>
            <a:r>
              <a:rPr lang="ja-JP" altLang="en-US" dirty="0" smtClean="0">
                <a:latin typeface="+mj-ea"/>
                <a:ea typeface="+mj-ea"/>
              </a:rPr>
              <a:t>課題内容の重複をどこまで制限するか？</a:t>
            </a:r>
            <a:endParaRPr lang="en-US" altLang="ja-JP" dirty="0" smtClean="0">
              <a:latin typeface="+mj-ea"/>
              <a:ea typeface="+mj-ea"/>
            </a:endParaRPr>
          </a:p>
          <a:p>
            <a:pPr lvl="2"/>
            <a:r>
              <a:rPr kumimoji="1" lang="ja-JP" altLang="en-US" dirty="0" smtClean="0">
                <a:latin typeface="+mj-ea"/>
                <a:ea typeface="+mj-ea"/>
              </a:rPr>
              <a:t>すばる小委員会との拡大会議で議論予定</a:t>
            </a:r>
            <a:endParaRPr kumimoji="1" lang="en-US" altLang="ja-JP" dirty="0" smtClean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02630"/>
            <a:ext cx="7772400" cy="634082"/>
          </a:xfrm>
        </p:spPr>
        <p:txBody>
          <a:bodyPr>
            <a:normAutofit fontScale="90000"/>
          </a:bodyPr>
          <a:lstStyle/>
          <a:p>
            <a:pPr algn="r"/>
            <a:r>
              <a:rPr kumimoji="1" lang="en-US" altLang="ja-JP" dirty="0" smtClean="0">
                <a:solidFill>
                  <a:srgbClr val="000066"/>
                </a:solidFill>
              </a:rPr>
              <a:t>S14B</a:t>
            </a:r>
            <a:r>
              <a:rPr kumimoji="1" lang="ja-JP" altLang="en-US" dirty="0" smtClean="0">
                <a:solidFill>
                  <a:srgbClr val="000066"/>
                </a:solidFill>
              </a:rPr>
              <a:t>に向けて</a:t>
            </a:r>
            <a:endParaRPr kumimoji="1" lang="ja-JP" altLang="en-US" dirty="0">
              <a:solidFill>
                <a:srgbClr val="000066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323528" y="836712"/>
            <a:ext cx="8640960" cy="5904656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latin typeface="+mj-ea"/>
                <a:ea typeface="+mj-ea"/>
              </a:rPr>
              <a:t>カテゴリー再編</a:t>
            </a:r>
            <a:endParaRPr lang="en-US" altLang="ja-JP" dirty="0" smtClean="0">
              <a:latin typeface="+mj-ea"/>
              <a:ea typeface="+mj-ea"/>
            </a:endParaRPr>
          </a:p>
          <a:p>
            <a:pPr lvl="1"/>
            <a:r>
              <a:rPr lang="ja-JP" altLang="en-US" dirty="0" smtClean="0">
                <a:latin typeface="+mj-ea"/>
                <a:ea typeface="+mj-ea"/>
              </a:rPr>
              <a:t>新設</a:t>
            </a:r>
            <a:endParaRPr lang="en-US" altLang="ja-JP" dirty="0" smtClean="0">
              <a:latin typeface="+mj-ea"/>
              <a:ea typeface="+mj-ea"/>
            </a:endParaRPr>
          </a:p>
          <a:p>
            <a:pPr lvl="2"/>
            <a:r>
              <a:rPr kumimoji="1" lang="en-US" altLang="ja-JP" dirty="0" err="1" smtClean="0">
                <a:latin typeface="+mj-ea"/>
                <a:ea typeface="+mj-ea"/>
              </a:rPr>
              <a:t>Protocluster</a:t>
            </a:r>
            <a:r>
              <a:rPr kumimoji="1" lang="en-US" altLang="ja-JP" dirty="0" smtClean="0">
                <a:latin typeface="+mj-ea"/>
                <a:ea typeface="+mj-ea"/>
              </a:rPr>
              <a:t> &amp; Galaxy Environment</a:t>
            </a:r>
          </a:p>
          <a:p>
            <a:pPr lvl="1"/>
            <a:r>
              <a:rPr lang="ja-JP" altLang="en-US" dirty="0" smtClean="0">
                <a:latin typeface="+mj-ea"/>
                <a:ea typeface="+mj-ea"/>
              </a:rPr>
              <a:t>統合</a:t>
            </a:r>
            <a:endParaRPr lang="en-US" altLang="ja-JP" dirty="0" smtClean="0">
              <a:latin typeface="+mj-ea"/>
              <a:ea typeface="+mj-ea"/>
            </a:endParaRPr>
          </a:p>
          <a:p>
            <a:pPr lvl="2"/>
            <a:r>
              <a:rPr kumimoji="1" lang="en-US" altLang="ja-JP" dirty="0" smtClean="0">
                <a:latin typeface="+mj-ea"/>
                <a:ea typeface="+mj-ea"/>
              </a:rPr>
              <a:t>Large-Scale Structure + Cosmological Parameters </a:t>
            </a:r>
          </a:p>
          <a:p>
            <a:pPr lvl="2">
              <a:buNone/>
            </a:pPr>
            <a:r>
              <a:rPr lang="ja-JP" altLang="en-US" dirty="0" smtClean="0">
                <a:latin typeface="+mj-ea"/>
                <a:ea typeface="+mj-ea"/>
              </a:rPr>
              <a:t>　　⇒ </a:t>
            </a:r>
            <a:r>
              <a:rPr lang="en-US" altLang="ja-JP" dirty="0" smtClean="0">
                <a:latin typeface="+mj-ea"/>
                <a:ea typeface="+mj-ea"/>
              </a:rPr>
              <a:t>Cosmology</a:t>
            </a:r>
            <a:endParaRPr kumimoji="1" lang="en-US" altLang="ja-JP" dirty="0" smtClean="0">
              <a:latin typeface="+mj-ea"/>
              <a:ea typeface="+mj-ea"/>
            </a:endParaRPr>
          </a:p>
          <a:p>
            <a:r>
              <a:rPr lang="ja-JP" altLang="en-US" dirty="0" smtClean="0">
                <a:latin typeface="+mj-ea"/>
                <a:ea typeface="+mj-ea"/>
              </a:rPr>
              <a:t>サービス観測とノーマル観測の重複について</a:t>
            </a:r>
            <a:endParaRPr lang="en-US" altLang="ja-JP" dirty="0" smtClean="0">
              <a:latin typeface="+mj-ea"/>
              <a:ea typeface="+mj-ea"/>
            </a:endParaRPr>
          </a:p>
          <a:p>
            <a:pPr lvl="1"/>
            <a:r>
              <a:rPr kumimoji="1" lang="ja-JP" altLang="en-US" dirty="0" smtClean="0">
                <a:latin typeface="+mj-ea"/>
                <a:ea typeface="+mj-ea"/>
              </a:rPr>
              <a:t>重複についてのチェック欄を設ける</a:t>
            </a:r>
            <a:endParaRPr kumimoji="1" lang="en-US" altLang="ja-JP" dirty="0" smtClean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02630"/>
            <a:ext cx="7772400" cy="634082"/>
          </a:xfrm>
        </p:spPr>
        <p:txBody>
          <a:bodyPr>
            <a:normAutofit fontScale="90000"/>
          </a:bodyPr>
          <a:lstStyle/>
          <a:p>
            <a:pPr algn="r"/>
            <a:r>
              <a:rPr kumimoji="1" lang="en-US" altLang="ja-JP" dirty="0" smtClean="0">
                <a:solidFill>
                  <a:srgbClr val="000066"/>
                </a:solidFill>
              </a:rPr>
              <a:t>Current TAC Members</a:t>
            </a:r>
            <a:endParaRPr kumimoji="1" lang="ja-JP" altLang="en-US" dirty="0">
              <a:solidFill>
                <a:srgbClr val="000066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323528" y="836712"/>
            <a:ext cx="7772400" cy="5904656"/>
          </a:xfrm>
        </p:spPr>
        <p:txBody>
          <a:bodyPr>
            <a:normAutofit/>
          </a:bodyPr>
          <a:lstStyle/>
          <a:p>
            <a:r>
              <a:rPr kumimoji="1" lang="en-US" altLang="ja-JP" dirty="0" smtClean="0">
                <a:latin typeface="+mj-lt"/>
              </a:rPr>
              <a:t>Takuya Yamashita (NAOJ, chair)</a:t>
            </a:r>
          </a:p>
          <a:p>
            <a:r>
              <a:rPr kumimoji="1" lang="en-US" altLang="ja-JP" dirty="0" smtClean="0">
                <a:latin typeface="+mj-lt"/>
              </a:rPr>
              <a:t>Masami </a:t>
            </a:r>
            <a:r>
              <a:rPr kumimoji="1" lang="en-US" altLang="ja-JP" dirty="0" err="1" smtClean="0">
                <a:latin typeface="+mj-lt"/>
              </a:rPr>
              <a:t>Ouchi</a:t>
            </a:r>
            <a:r>
              <a:rPr kumimoji="1" lang="en-US" altLang="ja-JP" dirty="0" smtClean="0">
                <a:latin typeface="+mj-lt"/>
              </a:rPr>
              <a:t> (University of Tokyo, co-chair)</a:t>
            </a:r>
          </a:p>
          <a:p>
            <a:r>
              <a:rPr lang="en-US" altLang="ja-JP" dirty="0" smtClean="0">
                <a:latin typeface="+mj-lt"/>
              </a:rPr>
              <a:t>Ishiguro (Seoul National </a:t>
            </a:r>
            <a:r>
              <a:rPr lang="en-US" altLang="ja-JP" dirty="0" err="1" smtClean="0">
                <a:latin typeface="+mj-lt"/>
              </a:rPr>
              <a:t>Unidveristy</a:t>
            </a:r>
            <a:r>
              <a:rPr lang="en-US" altLang="ja-JP" dirty="0" smtClean="0">
                <a:latin typeface="+mj-lt"/>
              </a:rPr>
              <a:t>)</a:t>
            </a:r>
          </a:p>
          <a:p>
            <a:r>
              <a:rPr kumimoji="1" lang="en-US" altLang="ja-JP" dirty="0" err="1" smtClean="0">
                <a:latin typeface="+mj-lt"/>
              </a:rPr>
              <a:t>Bun’ei</a:t>
            </a:r>
            <a:r>
              <a:rPr kumimoji="1" lang="en-US" altLang="ja-JP" dirty="0" smtClean="0">
                <a:latin typeface="+mj-lt"/>
              </a:rPr>
              <a:t> Sato (Tokyo Institute of Technology)</a:t>
            </a:r>
          </a:p>
          <a:p>
            <a:r>
              <a:rPr lang="en-US" altLang="ja-JP" dirty="0" smtClean="0">
                <a:latin typeface="+mj-lt"/>
              </a:rPr>
              <a:t>Hideyuki </a:t>
            </a:r>
            <a:r>
              <a:rPr lang="en-US" altLang="ja-JP" dirty="0" err="1" smtClean="0">
                <a:latin typeface="+mj-lt"/>
              </a:rPr>
              <a:t>Izumiura</a:t>
            </a:r>
            <a:r>
              <a:rPr lang="en-US" altLang="ja-JP" dirty="0" smtClean="0">
                <a:latin typeface="+mj-lt"/>
              </a:rPr>
              <a:t> (NAOJ)</a:t>
            </a:r>
          </a:p>
          <a:p>
            <a:r>
              <a:rPr kumimoji="1" lang="en-US" altLang="ja-JP" dirty="0" smtClean="0">
                <a:latin typeface="+mj-lt"/>
              </a:rPr>
              <a:t>Kei </a:t>
            </a:r>
            <a:r>
              <a:rPr kumimoji="1" lang="en-US" altLang="ja-JP" dirty="0" err="1" smtClean="0">
                <a:latin typeface="+mj-lt"/>
              </a:rPr>
              <a:t>Kotake</a:t>
            </a:r>
            <a:r>
              <a:rPr kumimoji="1" lang="en-US" altLang="ja-JP" dirty="0" smtClean="0">
                <a:latin typeface="+mj-lt"/>
              </a:rPr>
              <a:t> (Fukuoka University)</a:t>
            </a:r>
          </a:p>
          <a:p>
            <a:r>
              <a:rPr lang="en-US" altLang="ja-JP" dirty="0" smtClean="0">
                <a:latin typeface="+mj-lt"/>
              </a:rPr>
              <a:t>Shinya </a:t>
            </a:r>
            <a:r>
              <a:rPr lang="en-US" altLang="ja-JP" dirty="0" err="1" smtClean="0">
                <a:latin typeface="+mj-lt"/>
              </a:rPr>
              <a:t>Komugi</a:t>
            </a:r>
            <a:r>
              <a:rPr lang="en-US" altLang="ja-JP" dirty="0" smtClean="0">
                <a:latin typeface="+mj-lt"/>
              </a:rPr>
              <a:t> (NAOJ)</a:t>
            </a:r>
          </a:p>
          <a:p>
            <a:r>
              <a:rPr lang="en-US" altLang="ja-JP" dirty="0" smtClean="0">
                <a:latin typeface="+mj-lt"/>
              </a:rPr>
              <a:t>Ken </a:t>
            </a:r>
            <a:r>
              <a:rPr lang="en-US" altLang="ja-JP" dirty="0" err="1" smtClean="0">
                <a:latin typeface="+mj-lt"/>
              </a:rPr>
              <a:t>Kajikita</a:t>
            </a:r>
            <a:r>
              <a:rPr lang="en-US" altLang="ja-JP" dirty="0" smtClean="0">
                <a:latin typeface="+mj-lt"/>
              </a:rPr>
              <a:t> (Ehime University)</a:t>
            </a:r>
          </a:p>
          <a:p>
            <a:r>
              <a:rPr kumimoji="1" lang="en-US" altLang="ja-JP" dirty="0" smtClean="0">
                <a:latin typeface="+mj-lt"/>
              </a:rPr>
              <a:t>Naoki Yoshida (Tokyo University)</a:t>
            </a:r>
          </a:p>
          <a:p>
            <a:r>
              <a:rPr lang="en-US" altLang="ja-JP" dirty="0" smtClean="0">
                <a:latin typeface="+mj-lt"/>
              </a:rPr>
              <a:t>Toru Nagao (Ehime University)</a:t>
            </a:r>
          </a:p>
          <a:p>
            <a:r>
              <a:rPr kumimoji="1" lang="en-US" altLang="ja-JP" dirty="0" smtClean="0">
                <a:latin typeface="+mj-lt"/>
              </a:rPr>
              <a:t>Seiji Chiba (Tohoku University)</a:t>
            </a:r>
            <a:endParaRPr lang="en-US" altLang="ja-JP" sz="1200" dirty="0" smtClean="0">
              <a:latin typeface="+mj-lt"/>
            </a:endParaRPr>
          </a:p>
          <a:p>
            <a:pPr>
              <a:buNone/>
            </a:pPr>
            <a:endParaRPr kumimoji="1" lang="ja-JP" altLang="en-US" dirty="0">
              <a:latin typeface="+mj-lt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261103" y="6165304"/>
            <a:ext cx="3775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+mj-ea"/>
                <a:ea typeface="+mj-ea"/>
              </a:rPr>
              <a:t>(8</a:t>
            </a:r>
            <a:r>
              <a:rPr kumimoji="1" lang="en-US" altLang="ja-JP" sz="2400" baseline="30000" dirty="0" smtClean="0">
                <a:latin typeface="+mj-ea"/>
                <a:ea typeface="+mj-ea"/>
              </a:rPr>
              <a:t>th</a:t>
            </a:r>
            <a:r>
              <a:rPr kumimoji="1" lang="en-US" altLang="ja-JP" sz="2400" dirty="0" smtClean="0">
                <a:latin typeface="+mj-ea"/>
                <a:ea typeface="+mj-ea"/>
              </a:rPr>
              <a:t> generation, S14A</a:t>
            </a:r>
            <a:r>
              <a:rPr kumimoji="1" lang="ja-JP" altLang="en-US" sz="2400" dirty="0" smtClean="0">
                <a:latin typeface="+mj-ea"/>
                <a:ea typeface="+mj-ea"/>
              </a:rPr>
              <a:t>～</a:t>
            </a:r>
            <a:r>
              <a:rPr kumimoji="1" lang="en-US" altLang="ja-JP" sz="2400" dirty="0" smtClean="0">
                <a:latin typeface="+mj-ea"/>
                <a:ea typeface="+mj-ea"/>
              </a:rPr>
              <a:t>)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02630"/>
            <a:ext cx="7772400" cy="634082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dirty="0" smtClean="0">
                <a:solidFill>
                  <a:srgbClr val="000066"/>
                </a:solidFill>
              </a:rPr>
              <a:t>申請・採択課題数</a:t>
            </a:r>
            <a:endParaRPr kumimoji="1" lang="ja-JP" altLang="en-US" dirty="0">
              <a:solidFill>
                <a:srgbClr val="000066"/>
              </a:solidFill>
            </a:endParaRPr>
          </a:p>
        </p:txBody>
      </p:sp>
      <p:pic>
        <p:nvPicPr>
          <p:cNvPr id="7" name="図 6" descr="S14A_採択課題数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0294" y="836712"/>
            <a:ext cx="8714194" cy="545355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02630"/>
            <a:ext cx="7772400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altLang="ja-JP" dirty="0" smtClean="0">
                <a:solidFill>
                  <a:srgbClr val="000066"/>
                </a:solidFill>
              </a:rPr>
              <a:t>Subaru</a:t>
            </a:r>
            <a:r>
              <a:rPr lang="ja-JP" altLang="en-US" dirty="0" smtClean="0">
                <a:solidFill>
                  <a:srgbClr val="000066"/>
                </a:solidFill>
              </a:rPr>
              <a:t>⇔</a:t>
            </a:r>
            <a:r>
              <a:rPr lang="en-US" altLang="ja-JP" dirty="0" smtClean="0">
                <a:solidFill>
                  <a:srgbClr val="000066"/>
                </a:solidFill>
              </a:rPr>
              <a:t>Gemini </a:t>
            </a:r>
            <a:r>
              <a:rPr lang="ja-JP" altLang="en-US" dirty="0" smtClean="0">
                <a:solidFill>
                  <a:srgbClr val="000066"/>
                </a:solidFill>
              </a:rPr>
              <a:t>時間交換</a:t>
            </a:r>
            <a:endParaRPr kumimoji="1" lang="ja-JP" altLang="en-US" dirty="0">
              <a:solidFill>
                <a:srgbClr val="000066"/>
              </a:solidFill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179512" y="1931222"/>
            <a:ext cx="8789051" cy="4522114"/>
            <a:chOff x="179512" y="1427166"/>
            <a:chExt cx="8789051" cy="4522114"/>
          </a:xfrm>
        </p:grpSpPr>
        <p:pic>
          <p:nvPicPr>
            <p:cNvPr id="5" name="図 4" descr="S14A_Sto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9512" y="1488597"/>
              <a:ext cx="4212867" cy="4460683"/>
            </a:xfrm>
            <a:prstGeom prst="rect">
              <a:avLst/>
            </a:prstGeom>
          </p:spPr>
        </p:pic>
        <p:pic>
          <p:nvPicPr>
            <p:cNvPr id="6" name="図 5" descr="S14A_GtoS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9992" y="1427166"/>
              <a:ext cx="4468571" cy="4450106"/>
            </a:xfrm>
            <a:prstGeom prst="rect">
              <a:avLst/>
            </a:prstGeom>
          </p:spPr>
        </p:pic>
      </p:grpSp>
      <p:sp>
        <p:nvSpPr>
          <p:cNvPr id="9" name="テキスト ボックス 8"/>
          <p:cNvSpPr txBox="1"/>
          <p:nvPr/>
        </p:nvSpPr>
        <p:spPr>
          <a:xfrm>
            <a:off x="845002" y="1239143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latin typeface="+mj-ea"/>
                <a:ea typeface="+mj-ea"/>
              </a:rPr>
              <a:t>Subaru </a:t>
            </a:r>
            <a:r>
              <a:rPr lang="ja-JP" altLang="en-US" sz="2400" dirty="0" smtClean="0">
                <a:latin typeface="+mj-ea"/>
                <a:ea typeface="+mj-ea"/>
              </a:rPr>
              <a:t>⇒ </a:t>
            </a:r>
            <a:r>
              <a:rPr lang="en-US" altLang="ja-JP" sz="2400" dirty="0" smtClean="0">
                <a:latin typeface="+mj-ea"/>
                <a:ea typeface="+mj-ea"/>
              </a:rPr>
              <a:t>Gemini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25522" y="1239143"/>
            <a:ext cx="2800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latin typeface="+mj-ea"/>
                <a:ea typeface="+mj-ea"/>
              </a:rPr>
              <a:t>Gemini </a:t>
            </a:r>
            <a:r>
              <a:rPr lang="ja-JP" altLang="en-US" sz="2400" dirty="0" smtClean="0">
                <a:latin typeface="+mj-ea"/>
                <a:ea typeface="+mj-ea"/>
              </a:rPr>
              <a:t>⇒　</a:t>
            </a:r>
            <a:r>
              <a:rPr lang="en-US" altLang="ja-JP" sz="2400" dirty="0" smtClean="0">
                <a:latin typeface="+mj-ea"/>
                <a:ea typeface="+mj-ea"/>
              </a:rPr>
              <a:t>Subaru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02630"/>
            <a:ext cx="7772400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altLang="ja-JP" dirty="0" smtClean="0">
                <a:solidFill>
                  <a:srgbClr val="000066"/>
                </a:solidFill>
              </a:rPr>
              <a:t>Subaru</a:t>
            </a:r>
            <a:r>
              <a:rPr lang="ja-JP" altLang="en-US" dirty="0" smtClean="0">
                <a:solidFill>
                  <a:srgbClr val="000066"/>
                </a:solidFill>
              </a:rPr>
              <a:t>⇔</a:t>
            </a:r>
            <a:r>
              <a:rPr lang="en-US" altLang="ja-JP" dirty="0" smtClean="0">
                <a:solidFill>
                  <a:srgbClr val="000066"/>
                </a:solidFill>
              </a:rPr>
              <a:t>Keck </a:t>
            </a:r>
            <a:r>
              <a:rPr lang="ja-JP" altLang="en-US" dirty="0" smtClean="0">
                <a:solidFill>
                  <a:srgbClr val="000066"/>
                </a:solidFill>
              </a:rPr>
              <a:t>時間交換</a:t>
            </a:r>
            <a:endParaRPr kumimoji="1" lang="ja-JP" altLang="en-US" dirty="0">
              <a:solidFill>
                <a:srgbClr val="000066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45002" y="1157843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latin typeface="+mj-ea"/>
                <a:ea typeface="+mj-ea"/>
              </a:rPr>
              <a:t>Subaru </a:t>
            </a:r>
            <a:r>
              <a:rPr lang="ja-JP" altLang="en-US" sz="2400" dirty="0" smtClean="0">
                <a:latin typeface="+mj-ea"/>
                <a:ea typeface="+mj-ea"/>
              </a:rPr>
              <a:t>⇒ </a:t>
            </a:r>
            <a:r>
              <a:rPr lang="en-US" altLang="ja-JP" sz="2400" dirty="0" smtClean="0">
                <a:latin typeface="+mj-ea"/>
                <a:ea typeface="+mj-ea"/>
              </a:rPr>
              <a:t>Keck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25522" y="1157843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latin typeface="+mj-ea"/>
                <a:ea typeface="+mj-ea"/>
              </a:rPr>
              <a:t>Keck </a:t>
            </a:r>
            <a:r>
              <a:rPr lang="ja-JP" altLang="en-US" sz="2400" dirty="0" smtClean="0">
                <a:latin typeface="+mj-ea"/>
                <a:ea typeface="+mj-ea"/>
              </a:rPr>
              <a:t>⇒ </a:t>
            </a:r>
            <a:r>
              <a:rPr lang="en-US" altLang="ja-JP" sz="2400" dirty="0" smtClean="0">
                <a:latin typeface="+mj-ea"/>
                <a:ea typeface="+mj-ea"/>
              </a:rPr>
              <a:t>Subaru</a:t>
            </a:r>
          </a:p>
          <a:p>
            <a:r>
              <a:rPr lang="en-US" altLang="ja-JP" sz="2400" dirty="0" smtClean="0">
                <a:latin typeface="+mj-ea"/>
                <a:ea typeface="+mj-ea"/>
              </a:rPr>
              <a:t>(</a:t>
            </a:r>
            <a:r>
              <a:rPr lang="ja-JP" altLang="en-US" sz="2400" dirty="0" smtClean="0">
                <a:latin typeface="+mj-ea"/>
                <a:ea typeface="+mj-ea"/>
              </a:rPr>
              <a:t>申請数非公開</a:t>
            </a:r>
            <a:r>
              <a:rPr lang="en-US" altLang="ja-JP" sz="2400" dirty="0" smtClean="0">
                <a:latin typeface="+mj-ea"/>
                <a:ea typeface="+mj-ea"/>
              </a:rPr>
              <a:t>)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323528" y="1893850"/>
            <a:ext cx="8640960" cy="4559486"/>
            <a:chOff x="323528" y="1700808"/>
            <a:chExt cx="8640960" cy="4559486"/>
          </a:xfrm>
        </p:grpSpPr>
        <p:pic>
          <p:nvPicPr>
            <p:cNvPr id="5" name="図 4" descr="S14A_StoK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3528" y="1772815"/>
              <a:ext cx="4153527" cy="4487479"/>
            </a:xfrm>
            <a:prstGeom prst="rect">
              <a:avLst/>
            </a:prstGeom>
          </p:spPr>
        </p:pic>
        <p:pic>
          <p:nvPicPr>
            <p:cNvPr id="6" name="図 5" descr="S14A_KtoS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9992" y="1700808"/>
              <a:ext cx="4464496" cy="454833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02630"/>
            <a:ext cx="7772400" cy="634082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dirty="0" smtClean="0">
                <a:solidFill>
                  <a:srgbClr val="000066"/>
                </a:solidFill>
              </a:rPr>
              <a:t>日本人・外国人別採択課題数</a:t>
            </a:r>
            <a:endParaRPr kumimoji="1" lang="ja-JP" altLang="en-US" dirty="0">
              <a:solidFill>
                <a:srgbClr val="000066"/>
              </a:solidFill>
            </a:endParaRPr>
          </a:p>
        </p:txBody>
      </p:sp>
      <p:pic>
        <p:nvPicPr>
          <p:cNvPr id="3" name="図 2" descr="S14A_外国人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5161" y="980728"/>
            <a:ext cx="6433678" cy="517553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02630"/>
            <a:ext cx="7772400" cy="634082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dirty="0" smtClean="0">
                <a:solidFill>
                  <a:srgbClr val="000066"/>
                </a:solidFill>
              </a:rPr>
              <a:t>大学院生の応募・採択課題数</a:t>
            </a:r>
            <a:endParaRPr kumimoji="1" lang="ja-JP" altLang="en-US" dirty="0">
              <a:solidFill>
                <a:srgbClr val="000066"/>
              </a:solidFill>
            </a:endParaRPr>
          </a:p>
        </p:txBody>
      </p:sp>
      <p:pic>
        <p:nvPicPr>
          <p:cNvPr id="4" name="図 3" descr="S14A_院生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0040" y="980728"/>
            <a:ext cx="8460432" cy="544570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02630"/>
            <a:ext cx="7772400" cy="634082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dirty="0" smtClean="0">
                <a:solidFill>
                  <a:srgbClr val="000066"/>
                </a:solidFill>
              </a:rPr>
              <a:t>サービス観測</a:t>
            </a:r>
            <a:endParaRPr kumimoji="1" lang="ja-JP" altLang="en-US" dirty="0">
              <a:solidFill>
                <a:srgbClr val="000066"/>
              </a:solidFill>
            </a:endParaRPr>
          </a:p>
        </p:txBody>
      </p:sp>
      <p:pic>
        <p:nvPicPr>
          <p:cNvPr id="5" name="図 4" descr="S14A_サービス観測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9943" y="1484784"/>
            <a:ext cx="8408521" cy="446449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02630"/>
            <a:ext cx="7772400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altLang="ja-JP" dirty="0" smtClean="0">
                <a:solidFill>
                  <a:srgbClr val="000066"/>
                </a:solidFill>
              </a:rPr>
              <a:t>2013</a:t>
            </a:r>
            <a:r>
              <a:rPr lang="ja-JP" altLang="en-US" dirty="0" smtClean="0">
                <a:solidFill>
                  <a:srgbClr val="000066"/>
                </a:solidFill>
              </a:rPr>
              <a:t>年の活動</a:t>
            </a:r>
            <a:endParaRPr kumimoji="1" lang="ja-JP" altLang="en-US" dirty="0">
              <a:solidFill>
                <a:srgbClr val="000066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323528" y="836712"/>
            <a:ext cx="8640960" cy="5904656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+mj-lt"/>
              </a:rPr>
              <a:t>S14A</a:t>
            </a:r>
            <a:r>
              <a:rPr lang="ja-JP" altLang="en-US" dirty="0" smtClean="0">
                <a:latin typeface="+mj-ea"/>
                <a:ea typeface="+mj-ea"/>
              </a:rPr>
              <a:t>採択会議</a:t>
            </a:r>
            <a:endParaRPr lang="en-US" altLang="ja-JP" dirty="0" smtClean="0">
              <a:latin typeface="+mj-ea"/>
              <a:ea typeface="+mj-ea"/>
            </a:endParaRPr>
          </a:p>
          <a:p>
            <a:pPr lvl="1"/>
            <a:r>
              <a:rPr lang="ja-JP" altLang="en-US" dirty="0" smtClean="0">
                <a:latin typeface="+mj-ea"/>
                <a:ea typeface="+mj-ea"/>
              </a:rPr>
              <a:t>時間交換枠</a:t>
            </a:r>
            <a:endParaRPr lang="en-US" altLang="ja-JP" dirty="0" smtClean="0">
              <a:latin typeface="+mj-ea"/>
              <a:ea typeface="+mj-ea"/>
            </a:endParaRPr>
          </a:p>
          <a:p>
            <a:pPr lvl="2"/>
            <a:r>
              <a:rPr lang="en-US" altLang="ja-JP" dirty="0" smtClean="0">
                <a:latin typeface="+mj-ea"/>
                <a:ea typeface="+mj-ea"/>
              </a:rPr>
              <a:t>Keck</a:t>
            </a:r>
            <a:r>
              <a:rPr lang="ja-JP" altLang="en-US" dirty="0" smtClean="0">
                <a:latin typeface="+mj-ea"/>
                <a:ea typeface="+mj-ea"/>
              </a:rPr>
              <a:t>・</a:t>
            </a:r>
            <a:r>
              <a:rPr lang="en-US" altLang="ja-JP" dirty="0" smtClean="0">
                <a:latin typeface="+mj-ea"/>
                <a:ea typeface="+mj-ea"/>
              </a:rPr>
              <a:t>Gemini</a:t>
            </a:r>
            <a:r>
              <a:rPr lang="ja-JP" altLang="en-US" dirty="0" smtClean="0">
                <a:latin typeface="+mj-ea"/>
                <a:ea typeface="+mj-ea"/>
              </a:rPr>
              <a:t>共に、アンバランスなく交換できた</a:t>
            </a:r>
            <a:endParaRPr lang="en-US" altLang="ja-JP" dirty="0" smtClean="0">
              <a:latin typeface="+mj-ea"/>
              <a:ea typeface="+mj-ea"/>
            </a:endParaRPr>
          </a:p>
          <a:p>
            <a:pPr lvl="3" algn="just"/>
            <a:r>
              <a:rPr lang="en-US" altLang="ja-JP" dirty="0" smtClean="0">
                <a:latin typeface="+mj-ea"/>
                <a:ea typeface="+mj-ea"/>
              </a:rPr>
              <a:t>Gemini</a:t>
            </a:r>
            <a:r>
              <a:rPr lang="ja-JP" altLang="en-US" dirty="0" smtClean="0">
                <a:latin typeface="+mj-ea"/>
                <a:ea typeface="+mj-ea"/>
              </a:rPr>
              <a:t>時間の採択レベル</a:t>
            </a:r>
            <a:endParaRPr lang="en-US" altLang="ja-JP" dirty="0" smtClean="0">
              <a:latin typeface="+mj-ea"/>
              <a:ea typeface="+mj-ea"/>
            </a:endParaRPr>
          </a:p>
          <a:p>
            <a:pPr lvl="3" algn="just"/>
            <a:r>
              <a:rPr lang="en-US" altLang="ja-JP" dirty="0" smtClean="0">
                <a:latin typeface="+mj-ea"/>
                <a:ea typeface="+mj-ea"/>
              </a:rPr>
              <a:t>Subaru</a:t>
            </a:r>
            <a:r>
              <a:rPr lang="ja-JP" altLang="en-US" dirty="0" smtClean="0">
                <a:latin typeface="+mj-ea"/>
                <a:ea typeface="+mj-ea"/>
              </a:rPr>
              <a:t>コミュニティ側の</a:t>
            </a:r>
            <a:r>
              <a:rPr lang="en-US" altLang="ja-JP" dirty="0" smtClean="0">
                <a:latin typeface="+mj-ea"/>
                <a:ea typeface="+mj-ea"/>
              </a:rPr>
              <a:t>Keck</a:t>
            </a:r>
            <a:r>
              <a:rPr lang="ja-JP" altLang="en-US" dirty="0" smtClean="0">
                <a:latin typeface="+mj-ea"/>
                <a:ea typeface="+mj-ea"/>
              </a:rPr>
              <a:t>倍率</a:t>
            </a:r>
            <a:endParaRPr lang="en-US" altLang="ja-JP" dirty="0" smtClean="0">
              <a:latin typeface="+mj-ea"/>
              <a:ea typeface="+mj-ea"/>
            </a:endParaRPr>
          </a:p>
          <a:p>
            <a:pPr lvl="1"/>
            <a:r>
              <a:rPr lang="en-US" altLang="ja-JP" dirty="0" smtClean="0">
                <a:latin typeface="+mj-ea"/>
                <a:ea typeface="+mj-ea"/>
              </a:rPr>
              <a:t>Gemini</a:t>
            </a:r>
            <a:r>
              <a:rPr lang="ja-JP" altLang="en-US" dirty="0" smtClean="0">
                <a:latin typeface="+mj-ea"/>
                <a:ea typeface="+mj-ea"/>
              </a:rPr>
              <a:t>キュー観測問題</a:t>
            </a:r>
            <a:endParaRPr lang="en-US" altLang="ja-JP" dirty="0" smtClean="0">
              <a:latin typeface="+mj-ea"/>
              <a:ea typeface="+mj-ea"/>
            </a:endParaRPr>
          </a:p>
          <a:p>
            <a:pPr lvl="2"/>
            <a:r>
              <a:rPr lang="en-US" altLang="ja-JP" dirty="0" smtClean="0">
                <a:latin typeface="+mj-ea"/>
                <a:ea typeface="+mj-ea"/>
              </a:rPr>
              <a:t>Subaru</a:t>
            </a:r>
            <a:r>
              <a:rPr lang="ja-JP" altLang="en-US" dirty="0" smtClean="0">
                <a:latin typeface="+mj-ea"/>
                <a:ea typeface="+mj-ea"/>
              </a:rPr>
              <a:t>側からのキュー観測のバンド（優先度）が高い問題</a:t>
            </a:r>
            <a:endParaRPr lang="en-US" altLang="ja-JP" dirty="0" smtClean="0">
              <a:latin typeface="+mj-ea"/>
              <a:ea typeface="+mj-ea"/>
            </a:endParaRPr>
          </a:p>
          <a:p>
            <a:pPr lvl="2"/>
            <a:r>
              <a:rPr lang="ja-JP" altLang="en-US" dirty="0" smtClean="0">
                <a:latin typeface="+mj-ea"/>
                <a:ea typeface="+mj-ea"/>
              </a:rPr>
              <a:t>所長間で議論して合意（今西氏の強力な交渉に基づいて）</a:t>
            </a:r>
            <a:endParaRPr lang="en-US" altLang="ja-JP" dirty="0" smtClean="0">
              <a:latin typeface="+mj-ea"/>
              <a:ea typeface="+mj-ea"/>
            </a:endParaRPr>
          </a:p>
          <a:p>
            <a:pPr lvl="3"/>
            <a:r>
              <a:rPr lang="en-US" altLang="ja-JP" dirty="0" smtClean="0">
                <a:latin typeface="+mj-ea"/>
                <a:ea typeface="+mj-ea"/>
              </a:rPr>
              <a:t>Subaru</a:t>
            </a:r>
            <a:r>
              <a:rPr lang="ja-JP" altLang="en-US" dirty="0" smtClean="0">
                <a:latin typeface="+mj-ea"/>
                <a:ea typeface="+mj-ea"/>
              </a:rPr>
              <a:t>側からの交換枠については、</a:t>
            </a:r>
            <a:endParaRPr lang="en-US" altLang="ja-JP" dirty="0" smtClean="0">
              <a:latin typeface="+mj-ea"/>
              <a:ea typeface="+mj-ea"/>
            </a:endParaRPr>
          </a:p>
          <a:p>
            <a:pPr lvl="4">
              <a:buNone/>
            </a:pPr>
            <a:r>
              <a:rPr lang="en-US" altLang="ja-JP" dirty="0" smtClean="0">
                <a:latin typeface="+mj-ea"/>
                <a:ea typeface="+mj-ea"/>
              </a:rPr>
              <a:t>Classical 1</a:t>
            </a:r>
            <a:r>
              <a:rPr lang="ja-JP" altLang="en-US" dirty="0" smtClean="0">
                <a:latin typeface="+mj-ea"/>
                <a:ea typeface="+mj-ea"/>
              </a:rPr>
              <a:t>夜 ⇒ バンド</a:t>
            </a:r>
            <a:r>
              <a:rPr lang="en-US" altLang="ja-JP" dirty="0" smtClean="0">
                <a:latin typeface="+mj-ea"/>
                <a:ea typeface="+mj-ea"/>
              </a:rPr>
              <a:t>1: 7.5hr or </a:t>
            </a:r>
            <a:r>
              <a:rPr lang="ja-JP" altLang="en-US" dirty="0" smtClean="0">
                <a:latin typeface="+mj-ea"/>
                <a:ea typeface="+mj-ea"/>
              </a:rPr>
              <a:t>バンド</a:t>
            </a:r>
            <a:r>
              <a:rPr lang="en-US" altLang="ja-JP" dirty="0" smtClean="0">
                <a:latin typeface="+mj-ea"/>
                <a:ea typeface="+mj-ea"/>
              </a:rPr>
              <a:t>2: 10hr</a:t>
            </a:r>
          </a:p>
          <a:p>
            <a:pPr lvl="2">
              <a:buNone/>
            </a:pPr>
            <a:r>
              <a:rPr lang="ja-JP" altLang="en-US" dirty="0" smtClean="0">
                <a:latin typeface="+mj-ea"/>
                <a:ea typeface="+mj-ea"/>
              </a:rPr>
              <a:t>　　バンド</a:t>
            </a:r>
            <a:r>
              <a:rPr lang="en-US" altLang="ja-JP" dirty="0" smtClean="0">
                <a:latin typeface="+mj-ea"/>
                <a:ea typeface="+mj-ea"/>
              </a:rPr>
              <a:t>1, </a:t>
            </a:r>
            <a:r>
              <a:rPr lang="ja-JP" altLang="en-US" dirty="0" smtClean="0">
                <a:latin typeface="+mj-ea"/>
                <a:ea typeface="+mj-ea"/>
              </a:rPr>
              <a:t>バンド</a:t>
            </a:r>
            <a:r>
              <a:rPr lang="en-US" altLang="ja-JP" dirty="0" smtClean="0">
                <a:latin typeface="+mj-ea"/>
                <a:ea typeface="+mj-ea"/>
              </a:rPr>
              <a:t>2</a:t>
            </a:r>
            <a:r>
              <a:rPr lang="ja-JP" altLang="en-US" dirty="0" smtClean="0">
                <a:latin typeface="+mj-ea"/>
                <a:ea typeface="+mj-ea"/>
              </a:rPr>
              <a:t>　それぞれ半分ずつ</a:t>
            </a:r>
            <a:endParaRPr lang="en-US" altLang="ja-JP" dirty="0" smtClean="0">
              <a:latin typeface="+mj-ea"/>
              <a:ea typeface="+mj-ea"/>
            </a:endParaRPr>
          </a:p>
          <a:p>
            <a:pPr lvl="1"/>
            <a:r>
              <a:rPr lang="ja-JP" altLang="en-US" dirty="0" smtClean="0">
                <a:latin typeface="+mj-ea"/>
                <a:ea typeface="+mj-ea"/>
              </a:rPr>
              <a:t>時間交換枠を利用した外国人</a:t>
            </a:r>
            <a:r>
              <a:rPr lang="en-US" altLang="ja-JP" dirty="0" smtClean="0">
                <a:latin typeface="+mj-ea"/>
                <a:ea typeface="+mj-ea"/>
              </a:rPr>
              <a:t>PI</a:t>
            </a:r>
            <a:r>
              <a:rPr lang="ja-JP" altLang="en-US" dirty="0" smtClean="0">
                <a:latin typeface="+mj-ea"/>
                <a:ea typeface="+mj-ea"/>
              </a:rPr>
              <a:t>提案について</a:t>
            </a:r>
            <a:endParaRPr lang="en-US" altLang="ja-JP" dirty="0" smtClean="0">
              <a:latin typeface="+mj-ea"/>
              <a:ea typeface="+mj-ea"/>
            </a:endParaRPr>
          </a:p>
          <a:p>
            <a:pPr lvl="2"/>
            <a:r>
              <a:rPr lang="en-US" altLang="ja-JP" dirty="0" smtClean="0">
                <a:latin typeface="+mj-ea"/>
                <a:ea typeface="+mj-ea"/>
              </a:rPr>
              <a:t>Keck/Gemini</a:t>
            </a:r>
            <a:r>
              <a:rPr lang="ja-JP" altLang="en-US" dirty="0" smtClean="0">
                <a:latin typeface="+mj-ea"/>
                <a:ea typeface="+mj-ea"/>
              </a:rPr>
              <a:t>コミュニティには時間交換枠の利用を強く推奨</a:t>
            </a:r>
            <a:endParaRPr lang="en-US" altLang="ja-JP" dirty="0" smtClean="0">
              <a:latin typeface="+mj-ea"/>
              <a:ea typeface="+mj-ea"/>
            </a:endParaRPr>
          </a:p>
          <a:p>
            <a:pPr lvl="2"/>
            <a:r>
              <a:rPr lang="en-US" altLang="ja-JP" dirty="0" smtClean="0">
                <a:latin typeface="+mj-ea"/>
                <a:ea typeface="+mj-ea"/>
              </a:rPr>
              <a:t>S13B</a:t>
            </a:r>
            <a:r>
              <a:rPr lang="ja-JP" altLang="en-US" dirty="0" smtClean="0">
                <a:latin typeface="+mj-ea"/>
                <a:ea typeface="+mj-ea"/>
              </a:rPr>
              <a:t>では、該当する採択提案に警告を送付</a:t>
            </a:r>
            <a:endParaRPr lang="en-US" altLang="ja-JP" dirty="0" smtClean="0">
              <a:latin typeface="+mj-ea"/>
              <a:ea typeface="+mj-ea"/>
            </a:endParaRPr>
          </a:p>
          <a:p>
            <a:pPr lvl="2"/>
            <a:r>
              <a:rPr lang="en-US" altLang="ja-JP" dirty="0" smtClean="0">
                <a:latin typeface="+mj-ea"/>
                <a:ea typeface="+mj-ea"/>
              </a:rPr>
              <a:t>S14A</a:t>
            </a:r>
            <a:r>
              <a:rPr lang="ja-JP" altLang="en-US" dirty="0" smtClean="0">
                <a:latin typeface="+mj-ea"/>
                <a:ea typeface="+mj-ea"/>
              </a:rPr>
              <a:t>では、これを理由に不採択とした</a:t>
            </a:r>
            <a:endParaRPr lang="en-US" altLang="ja-JP" dirty="0" smtClean="0">
              <a:latin typeface="+mj-ea"/>
              <a:ea typeface="+mj-ea"/>
            </a:endParaRPr>
          </a:p>
          <a:p>
            <a:pPr lvl="1"/>
            <a:endParaRPr kumimoji="1" lang="en-US" altLang="ja-JP" dirty="0" smtClean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ジャパネスク">
  <a:themeElements>
    <a:clrScheme name="ジャパネスク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ジャパネスク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ジャパネス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336</TotalTime>
  <Words>330</Words>
  <Application>Microsoft Office PowerPoint</Application>
  <PresentationFormat>画面に合わせる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ジャパネスク</vt:lpstr>
      <vt:lpstr>すばるTAC報告</vt:lpstr>
      <vt:lpstr>Current TAC Members</vt:lpstr>
      <vt:lpstr>申請・採択課題数</vt:lpstr>
      <vt:lpstr>Subaru⇔Gemini 時間交換</vt:lpstr>
      <vt:lpstr>Subaru⇔Keck 時間交換</vt:lpstr>
      <vt:lpstr>日本人・外国人別採択課題数</vt:lpstr>
      <vt:lpstr>大学院生の応募・採択課題数</vt:lpstr>
      <vt:lpstr>サービス観測</vt:lpstr>
      <vt:lpstr>2013年の活動</vt:lpstr>
      <vt:lpstr>2013年の活動</vt:lpstr>
      <vt:lpstr>2013年の活動</vt:lpstr>
      <vt:lpstr>S14Bに向けて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すばるTAC報告</dc:title>
  <dc:creator>takuya</dc:creator>
  <cp:lastModifiedBy>takuya</cp:lastModifiedBy>
  <cp:revision>16</cp:revision>
  <dcterms:created xsi:type="dcterms:W3CDTF">2014-01-20T01:57:39Z</dcterms:created>
  <dcterms:modified xsi:type="dcterms:W3CDTF">2014-01-21T04:03:00Z</dcterms:modified>
</cp:coreProperties>
</file>