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59" r:id="rId6"/>
    <p:sldId id="260" r:id="rId7"/>
    <p:sldId id="261" r:id="rId8"/>
    <p:sldId id="267" r:id="rId9"/>
    <p:sldId id="268" r:id="rId10"/>
    <p:sldId id="262" r:id="rId11"/>
    <p:sldId id="264" r:id="rId12"/>
    <p:sldId id="263" r:id="rId13"/>
    <p:sldId id="265" r:id="rId14"/>
    <p:sldId id="266"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128" y="-90"/>
      </p:cViewPr>
      <p:guideLst>
        <p:guide orient="horz" pos="2160"/>
        <p:guide pos="2880"/>
      </p:guideLst>
    </p:cSldViewPr>
  </p:slideViewPr>
  <p:notesTextViewPr>
    <p:cViewPr>
      <p:scale>
        <a:sx n="1" d="1"/>
        <a:sy n="1" d="1"/>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_____1.xlsx"/></Relationships>
</file>

<file path=ppt/charts/chart1.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4.0096843104389372E-2"/>
          <c:y val="3.4936975581134906E-2"/>
          <c:w val="0.9292302364954621"/>
          <c:h val="0.88372990780733696"/>
        </c:manualLayout>
      </c:layout>
      <c:barChart>
        <c:barDir val="col"/>
        <c:grouping val="stacked"/>
        <c:ser>
          <c:idx val="0"/>
          <c:order val="0"/>
          <c:spPr>
            <a:solidFill>
              <a:srgbClr val="FF0000"/>
            </a:solidFill>
          </c:spPr>
          <c:cat>
            <c:strRef>
              <c:f>Sheet1!$A$1:$A$4</c:f>
              <c:strCache>
                <c:ptCount val="4"/>
                <c:pt idx="0">
                  <c:v>1人</c:v>
                </c:pt>
                <c:pt idx="1">
                  <c:v>2人</c:v>
                </c:pt>
                <c:pt idx="2">
                  <c:v>3人</c:v>
                </c:pt>
                <c:pt idx="3">
                  <c:v>4人</c:v>
                </c:pt>
              </c:strCache>
            </c:strRef>
          </c:cat>
          <c:val>
            <c:numRef>
              <c:f>Sheet1!$B$1:$B$4</c:f>
              <c:numCache>
                <c:formatCode>General</c:formatCode>
                <c:ptCount val="4"/>
                <c:pt idx="0">
                  <c:v>0</c:v>
                </c:pt>
                <c:pt idx="1">
                  <c:v>1</c:v>
                </c:pt>
                <c:pt idx="2">
                  <c:v>11</c:v>
                </c:pt>
                <c:pt idx="3">
                  <c:v>1</c:v>
                </c:pt>
              </c:numCache>
            </c:numRef>
          </c:val>
        </c:ser>
        <c:ser>
          <c:idx val="1"/>
          <c:order val="1"/>
          <c:spPr>
            <a:solidFill>
              <a:srgbClr val="0070C0"/>
            </a:solidFill>
          </c:spPr>
          <c:cat>
            <c:strRef>
              <c:f>Sheet1!$A$1:$A$4</c:f>
              <c:strCache>
                <c:ptCount val="4"/>
                <c:pt idx="0">
                  <c:v>1人</c:v>
                </c:pt>
                <c:pt idx="1">
                  <c:v>2人</c:v>
                </c:pt>
                <c:pt idx="2">
                  <c:v>3人</c:v>
                </c:pt>
                <c:pt idx="3">
                  <c:v>4人</c:v>
                </c:pt>
              </c:strCache>
            </c:strRef>
          </c:cat>
          <c:val>
            <c:numRef>
              <c:f>Sheet1!$C$1:$C$4</c:f>
              <c:numCache>
                <c:formatCode>General</c:formatCode>
                <c:ptCount val="4"/>
                <c:pt idx="0">
                  <c:v>3</c:v>
                </c:pt>
                <c:pt idx="1">
                  <c:v>9</c:v>
                </c:pt>
                <c:pt idx="2">
                  <c:v>10</c:v>
                </c:pt>
                <c:pt idx="3">
                  <c:v>1</c:v>
                </c:pt>
              </c:numCache>
            </c:numRef>
          </c:val>
        </c:ser>
        <c:dLbls/>
        <c:overlap val="100"/>
        <c:axId val="53146368"/>
        <c:axId val="53147904"/>
      </c:barChart>
      <c:catAx>
        <c:axId val="53146368"/>
        <c:scaling>
          <c:orientation val="minMax"/>
        </c:scaling>
        <c:axPos val="b"/>
        <c:tickLblPos val="nextTo"/>
        <c:crossAx val="53147904"/>
        <c:crosses val="autoZero"/>
        <c:auto val="1"/>
        <c:lblAlgn val="ctr"/>
        <c:lblOffset val="100"/>
      </c:catAx>
      <c:valAx>
        <c:axId val="53147904"/>
        <c:scaling>
          <c:orientation val="minMax"/>
        </c:scaling>
        <c:axPos val="l"/>
        <c:majorGridlines/>
        <c:numFmt formatCode="General" sourceLinked="1"/>
        <c:tickLblPos val="nextTo"/>
        <c:crossAx val="53146368"/>
        <c:crosses val="autoZero"/>
        <c:crossBetween val="between"/>
      </c:valAx>
    </c:plotArea>
    <c:plotVisOnly val="1"/>
    <c:dispBlanksAs val="gap"/>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920ED6F-06A5-4D5C-9487-FB80BC6859A4}" type="datetimeFigureOut">
              <a:rPr kumimoji="1" lang="ja-JP" altLang="en-US" smtClean="0"/>
              <a:pPr/>
              <a:t>2014/1/21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FB0A2E-AF82-4BC2-9E7C-0B0A04732ACD}" type="slidenum">
              <a:rPr kumimoji="1" lang="ja-JP" altLang="en-US" smtClean="0"/>
              <a:pPr/>
              <a:t>&lt;#&gt;</a:t>
            </a:fld>
            <a:endParaRPr kumimoji="1" lang="ja-JP" altLang="en-US"/>
          </a:p>
        </p:txBody>
      </p:sp>
    </p:spTree>
    <p:extLst>
      <p:ext uri="{BB962C8B-B14F-4D97-AF65-F5344CB8AC3E}">
        <p14:creationId xmlns:p14="http://schemas.microsoft.com/office/powerpoint/2010/main" xmlns="" val="1782916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20ED6F-06A5-4D5C-9487-FB80BC6859A4}" type="datetimeFigureOut">
              <a:rPr kumimoji="1" lang="ja-JP" altLang="en-US" smtClean="0"/>
              <a:pPr/>
              <a:t>2014/1/21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FB0A2E-AF82-4BC2-9E7C-0B0A04732ACD}" type="slidenum">
              <a:rPr kumimoji="1" lang="ja-JP" altLang="en-US" smtClean="0"/>
              <a:pPr/>
              <a:t>&lt;#&gt;</a:t>
            </a:fld>
            <a:endParaRPr kumimoji="1" lang="ja-JP" altLang="en-US"/>
          </a:p>
        </p:txBody>
      </p:sp>
    </p:spTree>
    <p:extLst>
      <p:ext uri="{BB962C8B-B14F-4D97-AF65-F5344CB8AC3E}">
        <p14:creationId xmlns:p14="http://schemas.microsoft.com/office/powerpoint/2010/main" xmlns="" val="151191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20ED6F-06A5-4D5C-9487-FB80BC6859A4}" type="datetimeFigureOut">
              <a:rPr kumimoji="1" lang="ja-JP" altLang="en-US" smtClean="0"/>
              <a:pPr/>
              <a:t>2014/1/21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FB0A2E-AF82-4BC2-9E7C-0B0A04732ACD}" type="slidenum">
              <a:rPr kumimoji="1" lang="ja-JP" altLang="en-US" smtClean="0"/>
              <a:pPr/>
              <a:t>&lt;#&gt;</a:t>
            </a:fld>
            <a:endParaRPr kumimoji="1" lang="ja-JP" altLang="en-US"/>
          </a:p>
        </p:txBody>
      </p:sp>
    </p:spTree>
    <p:extLst>
      <p:ext uri="{BB962C8B-B14F-4D97-AF65-F5344CB8AC3E}">
        <p14:creationId xmlns:p14="http://schemas.microsoft.com/office/powerpoint/2010/main" xmlns="" val="1993919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20ED6F-06A5-4D5C-9487-FB80BC6859A4}" type="datetimeFigureOut">
              <a:rPr kumimoji="1" lang="ja-JP" altLang="en-US" smtClean="0"/>
              <a:pPr/>
              <a:t>2014/1/21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FB0A2E-AF82-4BC2-9E7C-0B0A04732ACD}" type="slidenum">
              <a:rPr kumimoji="1" lang="ja-JP" altLang="en-US" smtClean="0"/>
              <a:pPr/>
              <a:t>&lt;#&gt;</a:t>
            </a:fld>
            <a:endParaRPr kumimoji="1" lang="ja-JP" altLang="en-US"/>
          </a:p>
        </p:txBody>
      </p:sp>
    </p:spTree>
    <p:extLst>
      <p:ext uri="{BB962C8B-B14F-4D97-AF65-F5344CB8AC3E}">
        <p14:creationId xmlns:p14="http://schemas.microsoft.com/office/powerpoint/2010/main" xmlns="" val="2663412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920ED6F-06A5-4D5C-9487-FB80BC6859A4}" type="datetimeFigureOut">
              <a:rPr kumimoji="1" lang="ja-JP" altLang="en-US" smtClean="0"/>
              <a:pPr/>
              <a:t>2014/1/21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FB0A2E-AF82-4BC2-9E7C-0B0A04732ACD}" type="slidenum">
              <a:rPr kumimoji="1" lang="ja-JP" altLang="en-US" smtClean="0"/>
              <a:pPr/>
              <a:t>&lt;#&gt;</a:t>
            </a:fld>
            <a:endParaRPr kumimoji="1" lang="ja-JP" altLang="en-US"/>
          </a:p>
        </p:txBody>
      </p:sp>
    </p:spTree>
    <p:extLst>
      <p:ext uri="{BB962C8B-B14F-4D97-AF65-F5344CB8AC3E}">
        <p14:creationId xmlns:p14="http://schemas.microsoft.com/office/powerpoint/2010/main" xmlns="" val="734445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920ED6F-06A5-4D5C-9487-FB80BC6859A4}" type="datetimeFigureOut">
              <a:rPr kumimoji="1" lang="ja-JP" altLang="en-US" smtClean="0"/>
              <a:pPr/>
              <a:t>2014/1/21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FB0A2E-AF82-4BC2-9E7C-0B0A04732ACD}" type="slidenum">
              <a:rPr kumimoji="1" lang="ja-JP" altLang="en-US" smtClean="0"/>
              <a:pPr/>
              <a:t>&lt;#&gt;</a:t>
            </a:fld>
            <a:endParaRPr kumimoji="1" lang="ja-JP" altLang="en-US"/>
          </a:p>
        </p:txBody>
      </p:sp>
    </p:spTree>
    <p:extLst>
      <p:ext uri="{BB962C8B-B14F-4D97-AF65-F5344CB8AC3E}">
        <p14:creationId xmlns:p14="http://schemas.microsoft.com/office/powerpoint/2010/main" xmlns="" val="3022233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920ED6F-06A5-4D5C-9487-FB80BC6859A4}" type="datetimeFigureOut">
              <a:rPr kumimoji="1" lang="ja-JP" altLang="en-US" smtClean="0"/>
              <a:pPr/>
              <a:t>2014/1/21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DFB0A2E-AF82-4BC2-9E7C-0B0A04732ACD}" type="slidenum">
              <a:rPr kumimoji="1" lang="ja-JP" altLang="en-US" smtClean="0"/>
              <a:pPr/>
              <a:t>&lt;#&gt;</a:t>
            </a:fld>
            <a:endParaRPr kumimoji="1" lang="ja-JP" altLang="en-US"/>
          </a:p>
        </p:txBody>
      </p:sp>
    </p:spTree>
    <p:extLst>
      <p:ext uri="{BB962C8B-B14F-4D97-AF65-F5344CB8AC3E}">
        <p14:creationId xmlns:p14="http://schemas.microsoft.com/office/powerpoint/2010/main" xmlns="" val="3390861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920ED6F-06A5-4D5C-9487-FB80BC6859A4}" type="datetimeFigureOut">
              <a:rPr kumimoji="1" lang="ja-JP" altLang="en-US" smtClean="0"/>
              <a:pPr/>
              <a:t>2014/1/21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DFB0A2E-AF82-4BC2-9E7C-0B0A04732ACD}" type="slidenum">
              <a:rPr kumimoji="1" lang="ja-JP" altLang="en-US" smtClean="0"/>
              <a:pPr/>
              <a:t>&lt;#&gt;</a:t>
            </a:fld>
            <a:endParaRPr kumimoji="1" lang="ja-JP" altLang="en-US"/>
          </a:p>
        </p:txBody>
      </p:sp>
    </p:spTree>
    <p:extLst>
      <p:ext uri="{BB962C8B-B14F-4D97-AF65-F5344CB8AC3E}">
        <p14:creationId xmlns:p14="http://schemas.microsoft.com/office/powerpoint/2010/main" xmlns="" val="2744731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920ED6F-06A5-4D5C-9487-FB80BC6859A4}" type="datetimeFigureOut">
              <a:rPr kumimoji="1" lang="ja-JP" altLang="en-US" smtClean="0"/>
              <a:pPr/>
              <a:t>2014/1/21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DFB0A2E-AF82-4BC2-9E7C-0B0A04732ACD}" type="slidenum">
              <a:rPr kumimoji="1" lang="ja-JP" altLang="en-US" smtClean="0"/>
              <a:pPr/>
              <a:t>&lt;#&gt;</a:t>
            </a:fld>
            <a:endParaRPr kumimoji="1" lang="ja-JP" altLang="en-US"/>
          </a:p>
        </p:txBody>
      </p:sp>
    </p:spTree>
    <p:extLst>
      <p:ext uri="{BB962C8B-B14F-4D97-AF65-F5344CB8AC3E}">
        <p14:creationId xmlns:p14="http://schemas.microsoft.com/office/powerpoint/2010/main" xmlns="" val="1761076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920ED6F-06A5-4D5C-9487-FB80BC6859A4}" type="datetimeFigureOut">
              <a:rPr kumimoji="1" lang="ja-JP" altLang="en-US" smtClean="0"/>
              <a:pPr/>
              <a:t>2014/1/21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FB0A2E-AF82-4BC2-9E7C-0B0A04732ACD}" type="slidenum">
              <a:rPr kumimoji="1" lang="ja-JP" altLang="en-US" smtClean="0"/>
              <a:pPr/>
              <a:t>&lt;#&gt;</a:t>
            </a:fld>
            <a:endParaRPr kumimoji="1" lang="ja-JP" altLang="en-US"/>
          </a:p>
        </p:txBody>
      </p:sp>
    </p:spTree>
    <p:extLst>
      <p:ext uri="{BB962C8B-B14F-4D97-AF65-F5344CB8AC3E}">
        <p14:creationId xmlns:p14="http://schemas.microsoft.com/office/powerpoint/2010/main" xmlns="" val="2721035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920ED6F-06A5-4D5C-9487-FB80BC6859A4}" type="datetimeFigureOut">
              <a:rPr kumimoji="1" lang="ja-JP" altLang="en-US" smtClean="0"/>
              <a:pPr/>
              <a:t>2014/1/21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FB0A2E-AF82-4BC2-9E7C-0B0A04732ACD}" type="slidenum">
              <a:rPr kumimoji="1" lang="ja-JP" altLang="en-US" smtClean="0"/>
              <a:pPr/>
              <a:t>&lt;#&gt;</a:t>
            </a:fld>
            <a:endParaRPr kumimoji="1" lang="ja-JP" altLang="en-US"/>
          </a:p>
        </p:txBody>
      </p:sp>
    </p:spTree>
    <p:extLst>
      <p:ext uri="{BB962C8B-B14F-4D97-AF65-F5344CB8AC3E}">
        <p14:creationId xmlns:p14="http://schemas.microsoft.com/office/powerpoint/2010/main" xmlns="" val="841064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0ED6F-06A5-4D5C-9487-FB80BC6859A4}" type="datetimeFigureOut">
              <a:rPr kumimoji="1" lang="ja-JP" altLang="en-US" smtClean="0"/>
              <a:pPr/>
              <a:t>2014/1/21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FB0A2E-AF82-4BC2-9E7C-0B0A04732ACD}" type="slidenum">
              <a:rPr kumimoji="1" lang="ja-JP" altLang="en-US" smtClean="0"/>
              <a:pPr/>
              <a:t>&lt;#&gt;</a:t>
            </a:fld>
            <a:endParaRPr kumimoji="1" lang="ja-JP" altLang="en-US"/>
          </a:p>
        </p:txBody>
      </p:sp>
    </p:spTree>
    <p:extLst>
      <p:ext uri="{BB962C8B-B14F-4D97-AF65-F5344CB8AC3E}">
        <p14:creationId xmlns:p14="http://schemas.microsoft.com/office/powerpoint/2010/main" xmlns="" val="4182331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476672"/>
            <a:ext cx="7772400" cy="1008112"/>
          </a:xfrm>
        </p:spPr>
        <p:txBody>
          <a:bodyPr/>
          <a:lstStyle/>
          <a:p>
            <a:r>
              <a:rPr lang="ja-JP" altLang="en-US" dirty="0"/>
              <a:t>すばる共同利用係からの</a:t>
            </a:r>
            <a:r>
              <a:rPr lang="ja-JP" altLang="en-US" dirty="0" smtClean="0"/>
              <a:t>連絡</a:t>
            </a:r>
            <a:endParaRPr kumimoji="1" lang="ja-JP" altLang="en-US" dirty="0"/>
          </a:p>
        </p:txBody>
      </p:sp>
      <p:sp>
        <p:nvSpPr>
          <p:cNvPr id="3" name="サブタイトル 2"/>
          <p:cNvSpPr>
            <a:spLocks noGrp="1"/>
          </p:cNvSpPr>
          <p:nvPr>
            <p:ph type="subTitle" idx="1"/>
          </p:nvPr>
        </p:nvSpPr>
        <p:spPr>
          <a:xfrm>
            <a:off x="827584" y="1484784"/>
            <a:ext cx="7416824" cy="1008112"/>
          </a:xfrm>
        </p:spPr>
        <p:txBody>
          <a:bodyPr>
            <a:noAutofit/>
          </a:bodyPr>
          <a:lstStyle/>
          <a:p>
            <a:r>
              <a:rPr lang="ja-JP" altLang="en-US" sz="2800" dirty="0">
                <a:solidFill>
                  <a:schemeClr val="tx1"/>
                </a:solidFill>
              </a:rPr>
              <a:t>竹田</a:t>
            </a:r>
            <a:r>
              <a:rPr lang="ja-JP" altLang="en-US" sz="2800" dirty="0" smtClean="0">
                <a:solidFill>
                  <a:schemeClr val="tx1"/>
                </a:solidFill>
              </a:rPr>
              <a:t>洋一</a:t>
            </a:r>
            <a:endParaRPr lang="en-US" altLang="ja-JP" sz="2800" dirty="0" smtClean="0">
              <a:solidFill>
                <a:schemeClr val="tx1"/>
              </a:solidFill>
            </a:endParaRPr>
          </a:p>
          <a:p>
            <a:r>
              <a:rPr lang="ja-JP" altLang="en-US" sz="2800" dirty="0" smtClean="0">
                <a:solidFill>
                  <a:schemeClr val="tx1"/>
                </a:solidFill>
              </a:rPr>
              <a:t>（</a:t>
            </a:r>
            <a:r>
              <a:rPr lang="ja-JP" altLang="en-US" sz="2800" dirty="0">
                <a:solidFill>
                  <a:schemeClr val="tx1"/>
                </a:solidFill>
              </a:rPr>
              <a:t>ハワイ</a:t>
            </a:r>
            <a:r>
              <a:rPr lang="ja-JP" altLang="en-US" sz="2800" dirty="0" smtClean="0">
                <a:solidFill>
                  <a:schemeClr val="tx1"/>
                </a:solidFill>
              </a:rPr>
              <a:t>観測所三鷹）</a:t>
            </a:r>
            <a:endParaRPr kumimoji="1" lang="ja-JP" altLang="en-US" sz="2800" dirty="0">
              <a:solidFill>
                <a:schemeClr val="tx1"/>
              </a:solidFill>
            </a:endParaRPr>
          </a:p>
        </p:txBody>
      </p:sp>
      <p:sp>
        <p:nvSpPr>
          <p:cNvPr id="4" name="テキスト ボックス 3"/>
          <p:cNvSpPr txBox="1"/>
          <p:nvPr/>
        </p:nvSpPr>
        <p:spPr>
          <a:xfrm>
            <a:off x="971600" y="2708920"/>
            <a:ext cx="6984776" cy="3108543"/>
          </a:xfrm>
          <a:prstGeom prst="rect">
            <a:avLst/>
          </a:prstGeom>
          <a:noFill/>
        </p:spPr>
        <p:txBody>
          <a:bodyPr wrap="square" rtlCol="0">
            <a:spAutoFit/>
          </a:bodyPr>
          <a:lstStyle/>
          <a:p>
            <a:pPr marL="285750" indent="-285750">
              <a:buFont typeface="Arial" panose="020B0604020202020204" pitchFamily="34" charset="0"/>
              <a:buChar char="•"/>
            </a:pPr>
            <a:r>
              <a:rPr lang="ja-JP" altLang="en-US" sz="2800" dirty="0"/>
              <a:t>すばる</a:t>
            </a:r>
            <a:r>
              <a:rPr lang="en-US" altLang="ja-JP" sz="2800" dirty="0"/>
              <a:t>S14B</a:t>
            </a:r>
            <a:r>
              <a:rPr lang="ja-JP" altLang="en-US" sz="2800" dirty="0"/>
              <a:t>期公募スケジュール</a:t>
            </a:r>
          </a:p>
          <a:p>
            <a:pPr marL="285750" indent="-285750">
              <a:buFont typeface="Arial" panose="020B0604020202020204" pitchFamily="34" charset="0"/>
              <a:buChar char="•"/>
            </a:pPr>
            <a:endParaRPr lang="ja-JP" altLang="en-US" sz="2800" dirty="0"/>
          </a:p>
          <a:p>
            <a:pPr marL="285750" indent="-285750">
              <a:buFont typeface="Arial" panose="020B0604020202020204" pitchFamily="34" charset="0"/>
              <a:buChar char="•"/>
            </a:pPr>
            <a:r>
              <a:rPr lang="ja-JP" altLang="en-US" sz="2800" dirty="0"/>
              <a:t>事前連絡等の観測に至る手続きについて</a:t>
            </a:r>
          </a:p>
          <a:p>
            <a:pPr marL="285750" indent="-285750">
              <a:buFont typeface="Arial" panose="020B0604020202020204" pitchFamily="34" charset="0"/>
              <a:buChar char="•"/>
            </a:pPr>
            <a:endParaRPr lang="ja-JP" altLang="en-US" sz="2800" dirty="0"/>
          </a:p>
          <a:p>
            <a:pPr marL="285750" indent="-285750">
              <a:buFont typeface="Arial" panose="020B0604020202020204" pitchFamily="34" charset="0"/>
              <a:buChar char="•"/>
            </a:pPr>
            <a:r>
              <a:rPr lang="ja-JP" altLang="en-US" sz="2800" dirty="0"/>
              <a:t>共同利用観測参加者資格の明確化</a:t>
            </a:r>
          </a:p>
          <a:p>
            <a:pPr marL="285750" indent="-285750">
              <a:buFont typeface="Arial" panose="020B0604020202020204" pitchFamily="34" charset="0"/>
              <a:buChar char="•"/>
            </a:pPr>
            <a:endParaRPr lang="ja-JP" altLang="en-US" sz="2800" dirty="0"/>
          </a:p>
          <a:p>
            <a:pPr marL="285750" indent="-285750">
              <a:buFont typeface="Arial" panose="020B0604020202020204" pitchFamily="34" charset="0"/>
              <a:buChar char="•"/>
            </a:pPr>
            <a:r>
              <a:rPr lang="ja-JP" altLang="en-US" sz="2800" dirty="0"/>
              <a:t>共同利用観測者旅費支給規定の</a:t>
            </a:r>
            <a:r>
              <a:rPr lang="ja-JP" altLang="en-US" sz="2800" dirty="0" smtClean="0"/>
              <a:t>見直し</a:t>
            </a:r>
            <a:endParaRPr lang="ja-JP" altLang="en-US" sz="2800" dirty="0"/>
          </a:p>
        </p:txBody>
      </p:sp>
      <p:sp>
        <p:nvSpPr>
          <p:cNvPr id="5" name="テキスト ボックス 4"/>
          <p:cNvSpPr txBox="1"/>
          <p:nvPr/>
        </p:nvSpPr>
        <p:spPr>
          <a:xfrm>
            <a:off x="467544" y="6165304"/>
            <a:ext cx="8496944" cy="461665"/>
          </a:xfrm>
          <a:prstGeom prst="rect">
            <a:avLst/>
          </a:prstGeom>
          <a:noFill/>
        </p:spPr>
        <p:txBody>
          <a:bodyPr wrap="square" rtlCol="0">
            <a:spAutoFit/>
          </a:bodyPr>
          <a:lstStyle/>
          <a:p>
            <a:r>
              <a:rPr lang="en-US" altLang="ja-JP" sz="2400" i="1" dirty="0" smtClean="0"/>
              <a:t>Most of t</a:t>
            </a:r>
            <a:r>
              <a:rPr kumimoji="1" lang="en-US" altLang="ja-JP" sz="2400" i="1" dirty="0" smtClean="0"/>
              <a:t>he slides of this</a:t>
            </a:r>
            <a:r>
              <a:rPr lang="ja-JP" altLang="en-US" sz="2400" i="1" dirty="0" smtClean="0"/>
              <a:t> </a:t>
            </a:r>
            <a:r>
              <a:rPr kumimoji="1" lang="en-US" altLang="ja-JP" sz="2400" i="1" dirty="0" smtClean="0"/>
              <a:t>presentation are prepared in Japanese</a:t>
            </a:r>
            <a:endParaRPr kumimoji="1" lang="ja-JP" altLang="en-US" sz="2400" i="1" dirty="0"/>
          </a:p>
        </p:txBody>
      </p:sp>
      <p:sp>
        <p:nvSpPr>
          <p:cNvPr id="6" name="テキスト ボックス 5"/>
          <p:cNvSpPr txBox="1"/>
          <p:nvPr/>
        </p:nvSpPr>
        <p:spPr>
          <a:xfrm>
            <a:off x="1187624" y="188640"/>
            <a:ext cx="7740352" cy="369332"/>
          </a:xfrm>
          <a:prstGeom prst="rect">
            <a:avLst/>
          </a:prstGeom>
          <a:noFill/>
        </p:spPr>
        <p:txBody>
          <a:bodyPr wrap="square" rtlCol="0">
            <a:spAutoFit/>
          </a:bodyPr>
          <a:lstStyle/>
          <a:p>
            <a:r>
              <a:rPr lang="ja-JP" altLang="en-US" dirty="0" smtClean="0"/>
              <a:t>すばるユーザーズミーティング（</a:t>
            </a:r>
            <a:r>
              <a:rPr kumimoji="1" lang="en-US" altLang="ja-JP" dirty="0" smtClean="0"/>
              <a:t>2014</a:t>
            </a:r>
            <a:r>
              <a:rPr kumimoji="1" lang="ja-JP" altLang="en-US" dirty="0" smtClean="0"/>
              <a:t>年</a:t>
            </a:r>
            <a:r>
              <a:rPr kumimoji="1" lang="en-US" altLang="ja-JP" dirty="0" smtClean="0"/>
              <a:t>1</a:t>
            </a:r>
            <a:r>
              <a:rPr kumimoji="1" lang="ja-JP" altLang="en-US" dirty="0" smtClean="0"/>
              <a:t>月</a:t>
            </a:r>
            <a:r>
              <a:rPr kumimoji="1" lang="en-US" altLang="ja-JP" dirty="0" smtClean="0"/>
              <a:t>21</a:t>
            </a:r>
            <a:r>
              <a:rPr kumimoji="1" lang="ja-JP" altLang="en-US" dirty="0" smtClean="0"/>
              <a:t>日：国立天文台・大セミナー室）</a:t>
            </a:r>
            <a:endParaRPr kumimoji="1" lang="ja-JP" altLang="en-US" dirty="0"/>
          </a:p>
        </p:txBody>
      </p:sp>
      <p:sp>
        <p:nvSpPr>
          <p:cNvPr id="7" name="テキスト ボックス 6"/>
          <p:cNvSpPr txBox="1"/>
          <p:nvPr/>
        </p:nvSpPr>
        <p:spPr>
          <a:xfrm>
            <a:off x="1619672" y="1124744"/>
            <a:ext cx="6120680" cy="461665"/>
          </a:xfrm>
          <a:prstGeom prst="rect">
            <a:avLst/>
          </a:prstGeom>
          <a:noFill/>
        </p:spPr>
        <p:txBody>
          <a:bodyPr wrap="square" rtlCol="0">
            <a:spAutoFit/>
          </a:bodyPr>
          <a:lstStyle/>
          <a:p>
            <a:r>
              <a:rPr kumimoji="1" lang="en-US" altLang="ja-JP" sz="2400" i="1" dirty="0" smtClean="0"/>
              <a:t>Information  from Subaru Open Use Team</a:t>
            </a:r>
            <a:endParaRPr kumimoji="1" lang="ja-JP" altLang="en-US" sz="2400" i="1" dirty="0"/>
          </a:p>
        </p:txBody>
      </p:sp>
    </p:spTree>
    <p:extLst>
      <p:ext uri="{BB962C8B-B14F-4D97-AF65-F5344CB8AC3E}">
        <p14:creationId xmlns:p14="http://schemas.microsoft.com/office/powerpoint/2010/main" xmlns="" val="692490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32656"/>
            <a:ext cx="9144000" cy="792088"/>
          </a:xfrm>
        </p:spPr>
        <p:txBody>
          <a:bodyPr>
            <a:normAutofit fontScale="90000"/>
          </a:bodyPr>
          <a:lstStyle/>
          <a:p>
            <a:r>
              <a:rPr lang="ja-JP" altLang="en-US" dirty="0" smtClean="0"/>
              <a:t>実地</a:t>
            </a:r>
            <a:r>
              <a:rPr kumimoji="1" lang="ja-JP" altLang="en-US" dirty="0" smtClean="0"/>
              <a:t>体験が主たる目的の観測者について</a:t>
            </a:r>
            <a:endParaRPr kumimoji="1" lang="ja-JP" altLang="en-US" dirty="0"/>
          </a:p>
        </p:txBody>
      </p:sp>
      <p:sp>
        <p:nvSpPr>
          <p:cNvPr id="3" name="テキスト ボックス 2"/>
          <p:cNvSpPr txBox="1"/>
          <p:nvPr/>
        </p:nvSpPr>
        <p:spPr>
          <a:xfrm>
            <a:off x="179512" y="1556792"/>
            <a:ext cx="8712968" cy="4154984"/>
          </a:xfrm>
          <a:prstGeom prst="rect">
            <a:avLst/>
          </a:prstGeom>
          <a:noFill/>
        </p:spPr>
        <p:txBody>
          <a:bodyPr wrap="square" rtlCol="0">
            <a:spAutoFit/>
          </a:bodyPr>
          <a:lstStyle/>
          <a:p>
            <a:pPr marL="450850" indent="-269875">
              <a:buFont typeface="Arial" pitchFamily="34" charset="0"/>
              <a:buChar char="•"/>
            </a:pPr>
            <a:r>
              <a:rPr lang="ja-JP" altLang="en-US" sz="2400" dirty="0" smtClean="0"/>
              <a:t>この種の教育目的で若い学生が新たにチームに加わって観測参加することは将来のユーザー育成のために有意義だろうからそのこと自体は問題ではない</a:t>
            </a:r>
          </a:p>
          <a:p>
            <a:pPr marL="450850" indent="-269875">
              <a:buFont typeface="Arial" pitchFamily="34" charset="0"/>
              <a:buChar char="•"/>
            </a:pPr>
            <a:r>
              <a:rPr lang="ja-JP" altLang="en-US" sz="2400" dirty="0" smtClean="0"/>
              <a:t>しかしそのためにハワイ観測所が支給する共同利用観測旅費が用いられるのは本来の趣旨から逸脱している</a:t>
            </a:r>
            <a:endParaRPr lang="en-US" altLang="ja-JP" sz="2400" dirty="0" smtClean="0"/>
          </a:p>
          <a:p>
            <a:pPr marL="450850" indent="-269875">
              <a:buFont typeface="Arial" pitchFamily="34" charset="0"/>
              <a:buChar char="•"/>
            </a:pPr>
            <a:r>
              <a:rPr lang="ja-JP" altLang="en-US" sz="2400" dirty="0" smtClean="0"/>
              <a:t>むしろ３人目がこの目的の場合は、その旅費は当人の所属する大学側が用意して来ていただくのがより理に適っているだろう</a:t>
            </a:r>
          </a:p>
          <a:p>
            <a:pPr marL="450850" indent="-269875">
              <a:buFont typeface="Arial" pitchFamily="34" charset="0"/>
              <a:buChar char="•"/>
            </a:pPr>
            <a:r>
              <a:rPr lang="ja-JP" altLang="en-US" sz="2400" dirty="0" smtClean="0"/>
              <a:t>また旅費ルールが制定された共同利用開始初期と比べ、現在観測所の運営経費は大幅に減少しており、今後はますます厳しくなることが予想される</a:t>
            </a:r>
          </a:p>
          <a:p>
            <a:pPr marL="450850" indent="-269875">
              <a:buFont typeface="Arial" pitchFamily="34" charset="0"/>
              <a:buChar char="•"/>
            </a:pPr>
            <a:r>
              <a:rPr lang="ja-JP" altLang="en-US" sz="2400" dirty="0" smtClean="0"/>
              <a:t>現行の３名までという旅費支給枠は見直す時期が来ている</a:t>
            </a:r>
            <a:endParaRPr kumimoji="1" lang="ja-JP" altLang="en-US" sz="2400" dirty="0"/>
          </a:p>
        </p:txBody>
      </p:sp>
      <p:sp>
        <p:nvSpPr>
          <p:cNvPr id="4" name="テキスト ボックス 3"/>
          <p:cNvSpPr txBox="1"/>
          <p:nvPr/>
        </p:nvSpPr>
        <p:spPr>
          <a:xfrm>
            <a:off x="611560" y="908720"/>
            <a:ext cx="8532440" cy="400110"/>
          </a:xfrm>
          <a:prstGeom prst="rect">
            <a:avLst/>
          </a:prstGeom>
          <a:noFill/>
        </p:spPr>
        <p:txBody>
          <a:bodyPr wrap="square" rtlCol="0">
            <a:spAutoFit/>
          </a:bodyPr>
          <a:lstStyle/>
          <a:p>
            <a:r>
              <a:rPr lang="en-US" altLang="ja-JP" sz="2000" i="1" dirty="0" smtClean="0"/>
              <a:t>Young Students Participating Observations Mainly</a:t>
            </a:r>
            <a:r>
              <a:rPr kumimoji="1" lang="en-US" altLang="ja-JP" sz="2000" i="1" dirty="0" smtClean="0"/>
              <a:t> for Educational Purposes</a:t>
            </a:r>
            <a:endParaRPr kumimoji="1" lang="ja-JP" altLang="en-US" sz="2000" i="1" dirty="0"/>
          </a:p>
        </p:txBody>
      </p:sp>
    </p:spTree>
    <p:extLst>
      <p:ext uri="{BB962C8B-B14F-4D97-AF65-F5344CB8AC3E}">
        <p14:creationId xmlns:p14="http://schemas.microsoft.com/office/powerpoint/2010/main" xmlns="" val="26843103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0"/>
            <a:ext cx="8964488" cy="764704"/>
          </a:xfrm>
        </p:spPr>
        <p:txBody>
          <a:bodyPr>
            <a:noAutofit/>
          </a:bodyPr>
          <a:lstStyle/>
          <a:p>
            <a:r>
              <a:rPr lang="ja-JP" altLang="en-US" sz="3600" dirty="0" smtClean="0"/>
              <a:t>共同</a:t>
            </a:r>
            <a:r>
              <a:rPr lang="ja-JP" altLang="en-US" sz="3600" dirty="0"/>
              <a:t>利用</a:t>
            </a:r>
            <a:r>
              <a:rPr lang="ja-JP" altLang="en-US" sz="3600" dirty="0" smtClean="0"/>
              <a:t>観測遂行</a:t>
            </a:r>
            <a:r>
              <a:rPr lang="ja-JP" altLang="en-US" sz="3600" dirty="0" smtClean="0"/>
              <a:t>に</a:t>
            </a:r>
            <a:r>
              <a:rPr lang="ja-JP" altLang="en-US" sz="3600" dirty="0" smtClean="0"/>
              <a:t>必要</a:t>
            </a:r>
            <a:r>
              <a:rPr lang="ja-JP" altLang="en-US" sz="3600" dirty="0"/>
              <a:t>な観測者は</a:t>
            </a:r>
            <a:r>
              <a:rPr lang="ja-JP" altLang="en-US" sz="3600" dirty="0" smtClean="0"/>
              <a:t>何名？</a:t>
            </a:r>
            <a:endParaRPr kumimoji="1" lang="ja-JP" altLang="en-US" sz="3600" dirty="0"/>
          </a:p>
        </p:txBody>
      </p:sp>
      <p:pic>
        <p:nvPicPr>
          <p:cNvPr id="1026" name="Picture 2" descr="C:\Users\takeda\Desktop\subaru.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35696" y="5298504"/>
            <a:ext cx="2160240" cy="1522969"/>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takeda\Desktop\okayama.gi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566982" y="5240105"/>
            <a:ext cx="2173411" cy="1532255"/>
          </a:xfrm>
          <a:prstGeom prst="rect">
            <a:avLst/>
          </a:prstGeom>
          <a:noFill/>
          <a:extLst>
            <a:ext uri="{909E8E84-426E-40DD-AFC4-6F175D3DCCD1}">
              <a14:hiddenFill xmlns:a14="http://schemas.microsoft.com/office/drawing/2010/main" xmlns="">
                <a:solidFill>
                  <a:srgbClr val="FFFFFF"/>
                </a:solidFill>
              </a14:hiddenFill>
            </a:ext>
          </a:extLst>
        </p:spPr>
      </p:pic>
      <p:sp>
        <p:nvSpPr>
          <p:cNvPr id="3" name="テキスト ボックス 2"/>
          <p:cNvSpPr txBox="1"/>
          <p:nvPr/>
        </p:nvSpPr>
        <p:spPr>
          <a:xfrm>
            <a:off x="28150" y="1037403"/>
            <a:ext cx="9036496" cy="3785652"/>
          </a:xfrm>
          <a:prstGeom prst="rect">
            <a:avLst/>
          </a:prstGeom>
          <a:noFill/>
        </p:spPr>
        <p:txBody>
          <a:bodyPr wrap="square" rtlCol="0">
            <a:spAutoFit/>
          </a:bodyPr>
          <a:lstStyle/>
          <a:p>
            <a:pPr marL="342900" indent="-342900">
              <a:buFont typeface="Wingdings" panose="05000000000000000000" pitchFamily="2" charset="2"/>
              <a:buChar char="l"/>
            </a:pPr>
            <a:r>
              <a:rPr lang="ja-JP" altLang="en-US" sz="2400" dirty="0"/>
              <a:t>すばる</a:t>
            </a:r>
            <a:r>
              <a:rPr lang="ja-JP" altLang="en-US" sz="2400" dirty="0" smtClean="0"/>
              <a:t>ビジター観測者</a:t>
            </a:r>
            <a:r>
              <a:rPr lang="ja-JP" altLang="en-US" sz="2400" dirty="0"/>
              <a:t>の最も重要な役割：観測の指揮</a:t>
            </a:r>
          </a:p>
          <a:p>
            <a:r>
              <a:rPr lang="ja-JP" altLang="en-US" sz="2400" dirty="0" smtClean="0"/>
              <a:t>　　（</a:t>
            </a:r>
            <a:r>
              <a:rPr lang="ja-JP" altLang="en-US" sz="2400" dirty="0"/>
              <a:t>実際に手を動かすのはサポートアストロノマーなど観測所員）</a:t>
            </a:r>
          </a:p>
          <a:p>
            <a:pPr marL="342900" indent="-342900">
              <a:buFont typeface="Wingdings" panose="05000000000000000000" pitchFamily="2" charset="2"/>
              <a:buChar char="l"/>
            </a:pPr>
            <a:r>
              <a:rPr lang="ja-JP" altLang="en-US" sz="2400" dirty="0"/>
              <a:t>研究目的を</a:t>
            </a:r>
            <a:r>
              <a:rPr lang="ja-JP" altLang="en-US" sz="2400" dirty="0" smtClean="0"/>
              <a:t>最大限発揮すべく的確</a:t>
            </a:r>
            <a:r>
              <a:rPr lang="ja-JP" altLang="en-US" sz="2400" dirty="0"/>
              <a:t>な</a:t>
            </a:r>
            <a:r>
              <a:rPr lang="ja-JP" altLang="en-US" sz="2400" dirty="0" smtClean="0"/>
              <a:t>指示</a:t>
            </a:r>
            <a:r>
              <a:rPr lang="ja-JP" altLang="en-US" sz="2400" dirty="0"/>
              <a:t>を</a:t>
            </a:r>
            <a:r>
              <a:rPr lang="ja-JP" altLang="en-US" sz="2400" dirty="0" smtClean="0"/>
              <a:t>与えるのが主な役割</a:t>
            </a:r>
            <a:endParaRPr lang="ja-JP" altLang="en-US" sz="2400" dirty="0"/>
          </a:p>
          <a:p>
            <a:pPr marL="342900" indent="-342900">
              <a:buFont typeface="Wingdings" panose="05000000000000000000" pitchFamily="2" charset="2"/>
              <a:buChar char="l"/>
            </a:pPr>
            <a:r>
              <a:rPr lang="ja-JP" altLang="en-US" sz="2400" dirty="0" smtClean="0"/>
              <a:t>また天候</a:t>
            </a:r>
            <a:r>
              <a:rPr lang="ja-JP" altLang="en-US" sz="2400" dirty="0"/>
              <a:t>などの状況変化に際して</a:t>
            </a:r>
            <a:r>
              <a:rPr lang="ja-JP" altLang="en-US" sz="2400" dirty="0" smtClean="0"/>
              <a:t>どう対処する</a:t>
            </a:r>
            <a:r>
              <a:rPr lang="ja-JP" altLang="en-US" sz="2400" dirty="0"/>
              <a:t>かの</a:t>
            </a:r>
            <a:r>
              <a:rPr lang="ja-JP" altLang="en-US" sz="2400" dirty="0" smtClean="0"/>
              <a:t>判断も重要</a:t>
            </a:r>
            <a:endParaRPr lang="ja-JP" altLang="en-US" sz="2400" dirty="0"/>
          </a:p>
          <a:p>
            <a:pPr marL="342900" indent="-342900">
              <a:buFont typeface="Wingdings" panose="05000000000000000000" pitchFamily="2" charset="2"/>
              <a:buChar char="l"/>
            </a:pPr>
            <a:r>
              <a:rPr lang="ja-JP" altLang="en-US" sz="2400" dirty="0"/>
              <a:t>この意味で</a:t>
            </a:r>
            <a:r>
              <a:rPr lang="en-US" altLang="ja-JP" sz="2400" dirty="0"/>
              <a:t>PI</a:t>
            </a:r>
            <a:r>
              <a:rPr lang="ja-JP" altLang="en-US" sz="2400" dirty="0"/>
              <a:t>１名だけでも可能</a:t>
            </a:r>
            <a:r>
              <a:rPr lang="ja-JP" altLang="en-US" sz="2400" dirty="0" smtClean="0"/>
              <a:t>だが</a:t>
            </a:r>
            <a:r>
              <a:rPr lang="ja-JP" altLang="en-US" sz="2400" dirty="0"/>
              <a:t>、いざという場合（体調不良など）に備えて</a:t>
            </a:r>
            <a:r>
              <a:rPr lang="en-US" altLang="ja-JP" sz="2400" dirty="0"/>
              <a:t>PI</a:t>
            </a:r>
            <a:r>
              <a:rPr lang="ja-JP" altLang="en-US" sz="2400" dirty="0"/>
              <a:t>の代行が務まる人がもう１名加わって計２名いれば多くの場合万全</a:t>
            </a:r>
            <a:r>
              <a:rPr lang="ja-JP" altLang="en-US" sz="2400" dirty="0" smtClean="0"/>
              <a:t>だろう</a:t>
            </a:r>
            <a:endParaRPr lang="en-US" altLang="ja-JP" sz="2400" dirty="0" smtClean="0"/>
          </a:p>
          <a:p>
            <a:pPr marL="342900" indent="-342900">
              <a:buFont typeface="Wingdings" panose="05000000000000000000" pitchFamily="2" charset="2"/>
              <a:buChar char="l"/>
            </a:pPr>
            <a:r>
              <a:rPr lang="ja-JP" altLang="en-US" sz="2400" dirty="0" smtClean="0"/>
              <a:t>現場のＳＡからも「観測</a:t>
            </a:r>
            <a:r>
              <a:rPr lang="ja-JP" altLang="en-US" sz="2400" dirty="0"/>
              <a:t>は基本的</a:t>
            </a:r>
            <a:r>
              <a:rPr lang="ja-JP" altLang="en-US" sz="2400" dirty="0" smtClean="0"/>
              <a:t>に</a:t>
            </a:r>
            <a:r>
              <a:rPr lang="en-US" altLang="ja-JP" sz="2400" dirty="0" smtClean="0"/>
              <a:t>2</a:t>
            </a:r>
            <a:r>
              <a:rPr lang="ja-JP" altLang="en-US" sz="2400" dirty="0" smtClean="0"/>
              <a:t>名で</a:t>
            </a:r>
            <a:r>
              <a:rPr lang="ja-JP" altLang="en-US" sz="2400" dirty="0"/>
              <a:t>十分</a:t>
            </a:r>
            <a:r>
              <a:rPr lang="ja-JP" altLang="en-US" sz="2400" dirty="0" smtClean="0"/>
              <a:t>」との見解が出ている</a:t>
            </a:r>
            <a:endParaRPr lang="ja-JP" altLang="en-US" sz="2400" dirty="0"/>
          </a:p>
          <a:p>
            <a:pPr marL="342900" indent="-342900">
              <a:buFont typeface="Wingdings" panose="05000000000000000000" pitchFamily="2" charset="2"/>
              <a:buChar char="l"/>
            </a:pPr>
            <a:r>
              <a:rPr lang="ja-JP" altLang="en-US" sz="2400" dirty="0"/>
              <a:t>ただ場合によってはどうしても</a:t>
            </a:r>
            <a:r>
              <a:rPr lang="ja-JP" altLang="en-US" sz="2400" dirty="0" smtClean="0"/>
              <a:t>３名が必要な特別</a:t>
            </a:r>
            <a:r>
              <a:rPr lang="ja-JP" altLang="en-US" sz="2400" dirty="0"/>
              <a:t>な観測が出てくる可能性も否定</a:t>
            </a:r>
            <a:r>
              <a:rPr lang="ja-JP" altLang="en-US" sz="2400" dirty="0" smtClean="0"/>
              <a:t>できないのでその配慮も必要</a:t>
            </a:r>
            <a:endParaRPr kumimoji="1" lang="ja-JP" altLang="en-US" sz="2400" dirty="0"/>
          </a:p>
        </p:txBody>
      </p:sp>
      <p:sp>
        <p:nvSpPr>
          <p:cNvPr id="4" name="テキスト ボックス 3"/>
          <p:cNvSpPr txBox="1"/>
          <p:nvPr/>
        </p:nvSpPr>
        <p:spPr>
          <a:xfrm>
            <a:off x="323528" y="4779765"/>
            <a:ext cx="8712968" cy="461665"/>
          </a:xfrm>
          <a:prstGeom prst="rect">
            <a:avLst/>
          </a:prstGeom>
          <a:noFill/>
        </p:spPr>
        <p:txBody>
          <a:bodyPr wrap="square" rtlCol="0">
            <a:spAutoFit/>
          </a:bodyPr>
          <a:lstStyle/>
          <a:p>
            <a:r>
              <a:rPr lang="ja-JP" altLang="en-US" sz="2400" dirty="0"/>
              <a:t>参考</a:t>
            </a:r>
            <a:r>
              <a:rPr lang="ja-JP" altLang="en-US" sz="2400" dirty="0" smtClean="0"/>
              <a:t>：すばる共同利用と岡山</a:t>
            </a:r>
            <a:r>
              <a:rPr lang="en-US" altLang="ja-JP" sz="2400" dirty="0" smtClean="0"/>
              <a:t>188cm</a:t>
            </a:r>
            <a:r>
              <a:rPr lang="ja-JP" altLang="en-US" sz="2400" dirty="0" smtClean="0"/>
              <a:t>鏡</a:t>
            </a:r>
            <a:r>
              <a:rPr lang="ja-JP" altLang="en-US" sz="2400" dirty="0"/>
              <a:t>共同利用</a:t>
            </a:r>
            <a:r>
              <a:rPr lang="ja-JP" altLang="en-US" sz="2400" dirty="0" smtClean="0"/>
              <a:t>の</a:t>
            </a:r>
            <a:r>
              <a:rPr lang="ja-JP" altLang="en-US" sz="2400" dirty="0"/>
              <a:t>両</a:t>
            </a:r>
            <a:r>
              <a:rPr lang="ja-JP" altLang="en-US" sz="2400" dirty="0" smtClean="0"/>
              <a:t>ケースの</a:t>
            </a:r>
            <a:r>
              <a:rPr lang="ja-JP" altLang="en-US" sz="2400" dirty="0"/>
              <a:t>比較</a:t>
            </a:r>
            <a:endParaRPr kumimoji="1" lang="ja-JP" altLang="en-US" sz="2400" dirty="0"/>
          </a:p>
        </p:txBody>
      </p:sp>
      <p:sp>
        <p:nvSpPr>
          <p:cNvPr id="5" name="テキスト ボックス 4"/>
          <p:cNvSpPr txBox="1"/>
          <p:nvPr/>
        </p:nvSpPr>
        <p:spPr>
          <a:xfrm>
            <a:off x="1835696" y="5251103"/>
            <a:ext cx="2466528" cy="400110"/>
          </a:xfrm>
          <a:prstGeom prst="rect">
            <a:avLst/>
          </a:prstGeom>
          <a:noFill/>
        </p:spPr>
        <p:txBody>
          <a:bodyPr wrap="square" rtlCol="0">
            <a:spAutoFit/>
          </a:bodyPr>
          <a:lstStyle/>
          <a:p>
            <a:r>
              <a:rPr kumimoji="1" lang="ja-JP" altLang="en-US" sz="2000" dirty="0" smtClean="0"/>
              <a:t>すばる：</a:t>
            </a:r>
            <a:r>
              <a:rPr lang="en-US" altLang="ja-JP" sz="2000" dirty="0" smtClean="0"/>
              <a:t>3</a:t>
            </a:r>
            <a:r>
              <a:rPr lang="ja-JP" altLang="en-US" sz="2000" dirty="0" smtClean="0"/>
              <a:t>名まで支給</a:t>
            </a:r>
            <a:endParaRPr kumimoji="1" lang="ja-JP" altLang="en-US" sz="2000" dirty="0"/>
          </a:p>
        </p:txBody>
      </p:sp>
      <p:sp>
        <p:nvSpPr>
          <p:cNvPr id="8" name="テキスト ボックス 7"/>
          <p:cNvSpPr txBox="1"/>
          <p:nvPr/>
        </p:nvSpPr>
        <p:spPr>
          <a:xfrm>
            <a:off x="5580112" y="5237627"/>
            <a:ext cx="2466528" cy="400110"/>
          </a:xfrm>
          <a:prstGeom prst="rect">
            <a:avLst/>
          </a:prstGeom>
          <a:noFill/>
        </p:spPr>
        <p:txBody>
          <a:bodyPr wrap="square" rtlCol="0">
            <a:spAutoFit/>
          </a:bodyPr>
          <a:lstStyle/>
          <a:p>
            <a:r>
              <a:rPr lang="ja-JP" altLang="en-US" sz="2000" dirty="0"/>
              <a:t>岡山</a:t>
            </a:r>
            <a:r>
              <a:rPr kumimoji="1" lang="ja-JP" altLang="en-US" sz="2000" dirty="0" smtClean="0"/>
              <a:t>：</a:t>
            </a:r>
            <a:r>
              <a:rPr lang="en-US" altLang="ja-JP" sz="2000" dirty="0"/>
              <a:t>2</a:t>
            </a:r>
            <a:r>
              <a:rPr lang="ja-JP" altLang="en-US" sz="2000" dirty="0" smtClean="0"/>
              <a:t>名まで支給</a:t>
            </a:r>
            <a:endParaRPr kumimoji="1" lang="ja-JP" altLang="en-US" sz="2000" dirty="0"/>
          </a:p>
        </p:txBody>
      </p:sp>
      <p:cxnSp>
        <p:nvCxnSpPr>
          <p:cNvPr id="7" name="直線矢印コネクタ 6"/>
          <p:cNvCxnSpPr/>
          <p:nvPr/>
        </p:nvCxnSpPr>
        <p:spPr>
          <a:xfrm>
            <a:off x="1403648" y="5877272"/>
            <a:ext cx="936104" cy="197634"/>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7719731" y="5320081"/>
            <a:ext cx="1080120" cy="584775"/>
          </a:xfrm>
          <a:prstGeom prst="rect">
            <a:avLst/>
          </a:prstGeom>
          <a:noFill/>
        </p:spPr>
        <p:txBody>
          <a:bodyPr wrap="square" rtlCol="0">
            <a:spAutoFit/>
          </a:bodyPr>
          <a:lstStyle/>
          <a:p>
            <a:r>
              <a:rPr kumimoji="1" lang="ja-JP" altLang="en-US" sz="1600" b="1" dirty="0" smtClean="0">
                <a:solidFill>
                  <a:srgbClr val="0070C0"/>
                </a:solidFill>
              </a:rPr>
              <a:t>ビジター観測者</a:t>
            </a:r>
            <a:endParaRPr kumimoji="1" lang="ja-JP" altLang="en-US" sz="1600" b="1" dirty="0">
              <a:solidFill>
                <a:srgbClr val="0070C0"/>
              </a:solidFill>
            </a:endParaRPr>
          </a:p>
        </p:txBody>
      </p:sp>
      <p:cxnSp>
        <p:nvCxnSpPr>
          <p:cNvPr id="12" name="直線矢印コネクタ 11"/>
          <p:cNvCxnSpPr/>
          <p:nvPr/>
        </p:nvCxnSpPr>
        <p:spPr>
          <a:xfrm flipH="1">
            <a:off x="3346315" y="5874605"/>
            <a:ext cx="721629" cy="18538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539552" y="5522574"/>
            <a:ext cx="1080120" cy="584775"/>
          </a:xfrm>
          <a:prstGeom prst="rect">
            <a:avLst/>
          </a:prstGeom>
          <a:noFill/>
        </p:spPr>
        <p:txBody>
          <a:bodyPr wrap="square" rtlCol="0">
            <a:spAutoFit/>
          </a:bodyPr>
          <a:lstStyle/>
          <a:p>
            <a:r>
              <a:rPr kumimoji="1" lang="ja-JP" altLang="en-US" sz="1600" b="1" dirty="0" smtClean="0">
                <a:solidFill>
                  <a:srgbClr val="0070C0"/>
                </a:solidFill>
              </a:rPr>
              <a:t>ビジター観測者</a:t>
            </a:r>
            <a:endParaRPr kumimoji="1" lang="ja-JP" altLang="en-US" sz="1600" b="1" dirty="0">
              <a:solidFill>
                <a:srgbClr val="0070C0"/>
              </a:solidFill>
            </a:endParaRPr>
          </a:p>
        </p:txBody>
      </p:sp>
      <p:sp>
        <p:nvSpPr>
          <p:cNvPr id="13" name="円/楕円 12"/>
          <p:cNvSpPr/>
          <p:nvPr/>
        </p:nvSpPr>
        <p:spPr>
          <a:xfrm>
            <a:off x="2771800" y="5874605"/>
            <a:ext cx="594320" cy="583266"/>
          </a:xfrm>
          <a:prstGeom prst="ellipse">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矢印コネクタ 17"/>
          <p:cNvCxnSpPr/>
          <p:nvPr/>
        </p:nvCxnSpPr>
        <p:spPr>
          <a:xfrm flipH="1">
            <a:off x="6769855" y="5760585"/>
            <a:ext cx="973809" cy="28854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3995936" y="5651213"/>
            <a:ext cx="1584176" cy="830997"/>
          </a:xfrm>
          <a:prstGeom prst="rect">
            <a:avLst/>
          </a:prstGeom>
          <a:noFill/>
        </p:spPr>
        <p:txBody>
          <a:bodyPr wrap="square" rtlCol="0">
            <a:spAutoFit/>
          </a:bodyPr>
          <a:lstStyle/>
          <a:p>
            <a:r>
              <a:rPr lang="ja-JP" altLang="en-US" sz="1600" b="1" dirty="0"/>
              <a:t>観測</a:t>
            </a:r>
            <a:r>
              <a:rPr lang="ja-JP" altLang="en-US" sz="1600" b="1" dirty="0" smtClean="0"/>
              <a:t>を</a:t>
            </a:r>
            <a:r>
              <a:rPr lang="ja-JP" altLang="en-US" sz="1600" b="1" dirty="0"/>
              <a:t>サポートして</a:t>
            </a:r>
            <a:r>
              <a:rPr lang="ja-JP" altLang="en-US" sz="1600" b="1" dirty="0" smtClean="0"/>
              <a:t>くれる</a:t>
            </a:r>
            <a:r>
              <a:rPr lang="en-US" altLang="ja-JP" sz="1600" b="1" dirty="0" smtClean="0"/>
              <a:t>SA</a:t>
            </a:r>
            <a:r>
              <a:rPr lang="ja-JP" altLang="en-US" sz="1600" b="1" dirty="0" smtClean="0"/>
              <a:t>とオペレータ</a:t>
            </a:r>
            <a:endParaRPr kumimoji="1" lang="ja-JP" altLang="en-US" sz="1600" b="1" dirty="0"/>
          </a:p>
        </p:txBody>
      </p:sp>
      <p:sp>
        <p:nvSpPr>
          <p:cNvPr id="22" name="テキスト ボックス 21"/>
          <p:cNvSpPr txBox="1"/>
          <p:nvPr/>
        </p:nvSpPr>
        <p:spPr>
          <a:xfrm>
            <a:off x="7596336" y="5877272"/>
            <a:ext cx="1185791" cy="830997"/>
          </a:xfrm>
          <a:prstGeom prst="rect">
            <a:avLst/>
          </a:prstGeom>
          <a:noFill/>
        </p:spPr>
        <p:txBody>
          <a:bodyPr wrap="square" rtlCol="0">
            <a:spAutoFit/>
          </a:bodyPr>
          <a:lstStyle/>
          <a:p>
            <a:r>
              <a:rPr lang="ja-JP" altLang="en-US" sz="1600" b="1" dirty="0" smtClean="0"/>
              <a:t>観測所のサポートは</a:t>
            </a:r>
            <a:r>
              <a:rPr lang="ja-JP" altLang="en-US" sz="1600" b="1" dirty="0" err="1"/>
              <a:t>無</a:t>
            </a:r>
            <a:r>
              <a:rPr lang="ja-JP" altLang="en-US" sz="1600" b="1" dirty="0" err="1" smtClean="0"/>
              <a:t>し</a:t>
            </a:r>
            <a:endParaRPr kumimoji="1" lang="ja-JP" altLang="en-US" sz="1600" b="1" dirty="0"/>
          </a:p>
        </p:txBody>
      </p:sp>
      <p:sp>
        <p:nvSpPr>
          <p:cNvPr id="19" name="正方形/長方形 18"/>
          <p:cNvSpPr/>
          <p:nvPr/>
        </p:nvSpPr>
        <p:spPr>
          <a:xfrm>
            <a:off x="323528" y="4779765"/>
            <a:ext cx="8712968" cy="199259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539552" y="548680"/>
            <a:ext cx="8424936" cy="461665"/>
          </a:xfrm>
          <a:prstGeom prst="rect">
            <a:avLst/>
          </a:prstGeom>
          <a:noFill/>
        </p:spPr>
        <p:txBody>
          <a:bodyPr wrap="square" rtlCol="0">
            <a:spAutoFit/>
          </a:bodyPr>
          <a:lstStyle/>
          <a:p>
            <a:r>
              <a:rPr lang="en-US" altLang="ja-JP" sz="2400" i="1" dirty="0" smtClean="0"/>
              <a:t>How </a:t>
            </a:r>
            <a:r>
              <a:rPr lang="en-US" altLang="ja-JP" sz="2400" i="1" dirty="0" smtClean="0"/>
              <a:t>Many Visitor Observers Are Required  for Observations?</a:t>
            </a:r>
            <a:endParaRPr kumimoji="1" lang="ja-JP" altLang="en-US" sz="2400" i="1" dirty="0"/>
          </a:p>
        </p:txBody>
      </p:sp>
    </p:spTree>
    <p:extLst>
      <p:ext uri="{BB962C8B-B14F-4D97-AF65-F5344CB8AC3E}">
        <p14:creationId xmlns:p14="http://schemas.microsoft.com/office/powerpoint/2010/main" xmlns="" val="32848681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74638"/>
            <a:ext cx="9036496" cy="850106"/>
          </a:xfrm>
        </p:spPr>
        <p:txBody>
          <a:bodyPr>
            <a:normAutofit fontScale="90000"/>
          </a:bodyPr>
          <a:lstStyle/>
          <a:p>
            <a:r>
              <a:rPr lang="ja-JP" altLang="en-US" dirty="0"/>
              <a:t>新たな共同利用観測旅費支給規定（案）</a:t>
            </a:r>
            <a:endParaRPr kumimoji="1" lang="ja-JP" altLang="en-US" dirty="0"/>
          </a:p>
        </p:txBody>
      </p:sp>
      <p:sp>
        <p:nvSpPr>
          <p:cNvPr id="3" name="テキスト ボックス 2"/>
          <p:cNvSpPr txBox="1"/>
          <p:nvPr/>
        </p:nvSpPr>
        <p:spPr>
          <a:xfrm>
            <a:off x="251520" y="1497915"/>
            <a:ext cx="8640960" cy="2677656"/>
          </a:xfrm>
          <a:prstGeom prst="rect">
            <a:avLst/>
          </a:prstGeom>
          <a:noFill/>
        </p:spPr>
        <p:txBody>
          <a:bodyPr wrap="square" rtlCol="0">
            <a:spAutoFit/>
          </a:bodyPr>
          <a:lstStyle/>
          <a:p>
            <a:r>
              <a:rPr lang="ja-JP" altLang="en-US" sz="2400" dirty="0" smtClean="0"/>
              <a:t>◎原則として１</a:t>
            </a:r>
            <a:r>
              <a:rPr lang="ja-JP" altLang="en-US" sz="2400" dirty="0"/>
              <a:t>課題当たり最大２名</a:t>
            </a:r>
            <a:r>
              <a:rPr lang="ja-JP" altLang="en-US" sz="2400" dirty="0" smtClean="0"/>
              <a:t>までに旅費を支給する</a:t>
            </a:r>
            <a:endParaRPr lang="en-US" altLang="ja-JP" sz="2400" dirty="0" smtClean="0"/>
          </a:p>
          <a:p>
            <a:r>
              <a:rPr lang="ja-JP" altLang="en-US" sz="2400" dirty="0" smtClean="0"/>
              <a:t>◎</a:t>
            </a:r>
            <a:r>
              <a:rPr lang="ja-JP" altLang="en-US" sz="2400" dirty="0"/>
              <a:t>ただし２名で</a:t>
            </a:r>
            <a:r>
              <a:rPr lang="ja-JP" altLang="en-US" sz="2400" dirty="0" smtClean="0"/>
              <a:t>は不足で観測</a:t>
            </a:r>
            <a:r>
              <a:rPr lang="ja-JP" altLang="en-US" sz="2400" dirty="0"/>
              <a:t>遂行</a:t>
            </a:r>
            <a:r>
              <a:rPr lang="ja-JP" altLang="en-US" sz="2400" dirty="0" smtClean="0"/>
              <a:t>にどうしても３名が必要</a:t>
            </a:r>
            <a:r>
              <a:rPr lang="ja-JP" altLang="en-US" sz="2400" dirty="0"/>
              <a:t>な場合は以下の</a:t>
            </a:r>
            <a:r>
              <a:rPr lang="ja-JP" altLang="en-US" sz="2400" dirty="0" smtClean="0"/>
              <a:t>条件</a:t>
            </a:r>
            <a:r>
              <a:rPr lang="ja-JP" altLang="en-US" sz="2400" dirty="0"/>
              <a:t>で</a:t>
            </a:r>
            <a:r>
              <a:rPr lang="ja-JP" altLang="en-US" sz="2400" dirty="0" smtClean="0"/>
              <a:t>特別</a:t>
            </a:r>
            <a:r>
              <a:rPr lang="ja-JP" altLang="en-US" sz="2400" dirty="0"/>
              <a:t>にもう１名分を支給する</a:t>
            </a:r>
          </a:p>
          <a:p>
            <a:r>
              <a:rPr lang="en-US" altLang="ja-JP" sz="2400" dirty="0"/>
              <a:t>(1</a:t>
            </a:r>
            <a:r>
              <a:rPr lang="en-US" altLang="ja-JP" sz="2400" dirty="0" smtClean="0"/>
              <a:t>)</a:t>
            </a:r>
            <a:r>
              <a:rPr lang="ja-JP" altLang="en-US" sz="2400" dirty="0" smtClean="0"/>
              <a:t>　「２名</a:t>
            </a:r>
            <a:r>
              <a:rPr lang="ja-JP" altLang="en-US" sz="2400" dirty="0"/>
              <a:t>の観測者では不十分</a:t>
            </a:r>
            <a:r>
              <a:rPr lang="ja-JP" altLang="en-US" sz="2400" dirty="0" smtClean="0"/>
              <a:t>で３名の参加が不可欠である」旨の具体的根拠</a:t>
            </a:r>
            <a:r>
              <a:rPr lang="ja-JP" altLang="en-US" sz="2400" dirty="0"/>
              <a:t>を記述した理由書</a:t>
            </a:r>
            <a:r>
              <a:rPr lang="ja-JP" altLang="en-US" sz="2400" dirty="0" smtClean="0"/>
              <a:t>を（ＰＩが）提出</a:t>
            </a:r>
            <a:r>
              <a:rPr lang="ja-JP" altLang="en-US" sz="2400" dirty="0"/>
              <a:t>して承認</a:t>
            </a:r>
            <a:r>
              <a:rPr lang="ja-JP" altLang="en-US" sz="2400" dirty="0" smtClean="0"/>
              <a:t>を</a:t>
            </a:r>
            <a:r>
              <a:rPr lang="ja-JP" altLang="en-US" sz="2400" dirty="0"/>
              <a:t>受ける</a:t>
            </a:r>
            <a:r>
              <a:rPr lang="ja-JP" altLang="en-US" sz="2400" dirty="0" smtClean="0"/>
              <a:t>こと</a:t>
            </a:r>
            <a:endParaRPr lang="ja-JP" altLang="en-US" sz="2400" dirty="0"/>
          </a:p>
          <a:p>
            <a:r>
              <a:rPr lang="en-US" altLang="ja-JP" sz="2400" dirty="0"/>
              <a:t>(2</a:t>
            </a:r>
            <a:r>
              <a:rPr lang="en-US" altLang="ja-JP" sz="2400" dirty="0" smtClean="0"/>
              <a:t>)</a:t>
            </a:r>
            <a:r>
              <a:rPr lang="ja-JP" altLang="en-US" sz="2400" dirty="0" smtClean="0"/>
              <a:t>　観測が終わった後に、「実際はいかなる観測状況でどのように働いたか」を記した報告書を（３人目の観測者が）提出</a:t>
            </a:r>
            <a:r>
              <a:rPr lang="ja-JP" altLang="en-US" sz="2400" dirty="0"/>
              <a:t>すること</a:t>
            </a:r>
            <a:endParaRPr kumimoji="1" lang="ja-JP" altLang="en-US" sz="2400" dirty="0"/>
          </a:p>
        </p:txBody>
      </p:sp>
      <p:sp>
        <p:nvSpPr>
          <p:cNvPr id="4" name="テキスト ボックス 3"/>
          <p:cNvSpPr txBox="1"/>
          <p:nvPr/>
        </p:nvSpPr>
        <p:spPr>
          <a:xfrm>
            <a:off x="273610" y="4941168"/>
            <a:ext cx="8604956" cy="1569660"/>
          </a:xfrm>
          <a:prstGeom prst="rect">
            <a:avLst/>
          </a:prstGeom>
          <a:noFill/>
        </p:spPr>
        <p:txBody>
          <a:bodyPr wrap="square" rtlCol="0">
            <a:spAutoFit/>
          </a:bodyPr>
          <a:lstStyle/>
          <a:p>
            <a:r>
              <a:rPr lang="ja-JP" altLang="en-US" sz="2400" dirty="0"/>
              <a:t>なお</a:t>
            </a:r>
            <a:r>
              <a:rPr lang="ja-JP" altLang="en-US" sz="2400" dirty="0" smtClean="0"/>
              <a:t>、受け入れる観測者</a:t>
            </a:r>
            <a:r>
              <a:rPr lang="ja-JP" altLang="en-US" sz="2400" dirty="0"/>
              <a:t>の数について</a:t>
            </a:r>
            <a:r>
              <a:rPr lang="ja-JP" altLang="en-US" sz="2400" dirty="0" smtClean="0"/>
              <a:t>は</a:t>
            </a:r>
            <a:r>
              <a:rPr lang="ja-JP" altLang="en-US" sz="2400" dirty="0"/>
              <a:t>従来</a:t>
            </a:r>
            <a:r>
              <a:rPr lang="ja-JP" altLang="en-US" sz="2400" dirty="0" smtClean="0"/>
              <a:t>の規則を踏襲</a:t>
            </a:r>
            <a:r>
              <a:rPr lang="ja-JP" altLang="en-US" sz="2400" dirty="0"/>
              <a:t>する</a:t>
            </a:r>
          </a:p>
          <a:p>
            <a:pPr marL="717550" lvl="1" indent="-260350">
              <a:buFont typeface="Arial" panose="020B0604020202020204" pitchFamily="34" charset="0"/>
              <a:buChar char="•"/>
            </a:pPr>
            <a:r>
              <a:rPr lang="ja-JP" altLang="en-US" sz="2400" dirty="0"/>
              <a:t>１課題当たり３名までは基本的に無条件で認める</a:t>
            </a:r>
          </a:p>
          <a:p>
            <a:pPr marL="717550" lvl="1" indent="-260350">
              <a:buFont typeface="Arial" panose="020B0604020202020204" pitchFamily="34" charset="0"/>
              <a:buChar char="•"/>
            </a:pPr>
            <a:r>
              <a:rPr lang="ja-JP" altLang="en-US" sz="2400" dirty="0" smtClean="0"/>
              <a:t>それ以上の４名</a:t>
            </a:r>
            <a:r>
              <a:rPr lang="ja-JP" altLang="en-US" sz="2400" dirty="0"/>
              <a:t>などを希望する場合</a:t>
            </a:r>
            <a:r>
              <a:rPr lang="ja-JP" altLang="en-US" sz="2400" dirty="0" smtClean="0"/>
              <a:t>は、もし現場</a:t>
            </a:r>
            <a:r>
              <a:rPr lang="ja-JP" altLang="en-US" sz="2400" dirty="0"/>
              <a:t>が受け入れ可能であれば</a:t>
            </a:r>
            <a:r>
              <a:rPr lang="ja-JP" altLang="en-US" sz="2400" dirty="0" smtClean="0"/>
              <a:t>認める</a:t>
            </a:r>
            <a:endParaRPr lang="ja-JP" altLang="en-US" sz="2400" dirty="0"/>
          </a:p>
        </p:txBody>
      </p:sp>
      <p:sp>
        <p:nvSpPr>
          <p:cNvPr id="5" name="テキスト ボックス 4"/>
          <p:cNvSpPr txBox="1"/>
          <p:nvPr/>
        </p:nvSpPr>
        <p:spPr>
          <a:xfrm>
            <a:off x="201856" y="4365104"/>
            <a:ext cx="8748464" cy="461665"/>
          </a:xfrm>
          <a:prstGeom prst="rect">
            <a:avLst/>
          </a:prstGeom>
          <a:noFill/>
        </p:spPr>
        <p:txBody>
          <a:bodyPr wrap="square" rtlCol="0">
            <a:spAutoFit/>
          </a:bodyPr>
          <a:lstStyle/>
          <a:p>
            <a:r>
              <a:rPr lang="ja-JP" altLang="en-US" sz="2400" dirty="0" smtClean="0"/>
              <a:t>できれば</a:t>
            </a:r>
            <a:r>
              <a:rPr lang="en-US" altLang="ja-JP" sz="2400" dirty="0" smtClean="0"/>
              <a:t>2014</a:t>
            </a:r>
            <a:r>
              <a:rPr lang="ja-JP" altLang="en-US" sz="2400" dirty="0" smtClean="0"/>
              <a:t>年</a:t>
            </a:r>
            <a:r>
              <a:rPr lang="en-US" altLang="ja-JP" sz="2400" dirty="0" smtClean="0"/>
              <a:t>8</a:t>
            </a:r>
            <a:r>
              <a:rPr lang="ja-JP" altLang="en-US" sz="2400" dirty="0" smtClean="0"/>
              <a:t>月から始まる</a:t>
            </a:r>
            <a:r>
              <a:rPr lang="en-US" altLang="ja-JP" sz="2400" dirty="0" smtClean="0"/>
              <a:t>S14B</a:t>
            </a:r>
            <a:r>
              <a:rPr lang="ja-JP" altLang="en-US" sz="2400" dirty="0"/>
              <a:t>期から実施したいと考えて</a:t>
            </a:r>
            <a:r>
              <a:rPr lang="ja-JP" altLang="en-US" sz="2400" dirty="0" smtClean="0"/>
              <a:t>いる</a:t>
            </a:r>
            <a:endParaRPr kumimoji="1" lang="ja-JP" altLang="en-US" sz="2400" dirty="0"/>
          </a:p>
        </p:txBody>
      </p:sp>
      <p:sp>
        <p:nvSpPr>
          <p:cNvPr id="6" name="正方形/長方形 5"/>
          <p:cNvSpPr/>
          <p:nvPr/>
        </p:nvSpPr>
        <p:spPr>
          <a:xfrm>
            <a:off x="165344" y="1498913"/>
            <a:ext cx="8784976" cy="27177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788024" y="978790"/>
            <a:ext cx="3535068" cy="461665"/>
          </a:xfrm>
          <a:prstGeom prst="rect">
            <a:avLst/>
          </a:prstGeom>
          <a:noFill/>
        </p:spPr>
        <p:txBody>
          <a:bodyPr wrap="square" rtlCol="0">
            <a:spAutoFit/>
          </a:bodyPr>
          <a:lstStyle/>
          <a:p>
            <a:r>
              <a:rPr lang="ja-JP" altLang="en-US" sz="2400" dirty="0" smtClean="0">
                <a:solidFill>
                  <a:srgbClr val="00B0F0"/>
                </a:solidFill>
              </a:rPr>
              <a:t>現行</a:t>
            </a:r>
            <a:r>
              <a:rPr lang="ja-JP" altLang="en-US" sz="2400" dirty="0">
                <a:solidFill>
                  <a:srgbClr val="00B0F0"/>
                </a:solidFill>
              </a:rPr>
              <a:t>の３名から１名</a:t>
            </a:r>
            <a:r>
              <a:rPr lang="ja-JP" altLang="en-US" sz="2400" dirty="0" smtClean="0">
                <a:solidFill>
                  <a:srgbClr val="00B0F0"/>
                </a:solidFill>
              </a:rPr>
              <a:t>減らす</a:t>
            </a:r>
            <a:endParaRPr lang="ja-JP" altLang="en-US" sz="2400" dirty="0">
              <a:solidFill>
                <a:srgbClr val="00B0F0"/>
              </a:solidFill>
            </a:endParaRPr>
          </a:p>
        </p:txBody>
      </p:sp>
      <p:cxnSp>
        <p:nvCxnSpPr>
          <p:cNvPr id="9" name="直線矢印コネクタ 8"/>
          <p:cNvCxnSpPr>
            <a:stCxn id="7" idx="1"/>
          </p:cNvCxnSpPr>
          <p:nvPr/>
        </p:nvCxnSpPr>
        <p:spPr>
          <a:xfrm flipH="1">
            <a:off x="4139952" y="1209623"/>
            <a:ext cx="648072" cy="346747"/>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6432159" y="2210324"/>
            <a:ext cx="2520280" cy="461665"/>
          </a:xfrm>
          <a:prstGeom prst="rect">
            <a:avLst/>
          </a:prstGeom>
          <a:noFill/>
        </p:spPr>
        <p:txBody>
          <a:bodyPr wrap="square" rtlCol="0">
            <a:spAutoFit/>
          </a:bodyPr>
          <a:lstStyle/>
          <a:p>
            <a:r>
              <a:rPr lang="ja-JP" altLang="en-US" sz="2400" dirty="0" smtClean="0">
                <a:solidFill>
                  <a:srgbClr val="00B0F0"/>
                </a:solidFill>
              </a:rPr>
              <a:t>柔軟性を持たせる</a:t>
            </a:r>
            <a:endParaRPr lang="ja-JP" altLang="en-US" sz="2400" dirty="0">
              <a:solidFill>
                <a:srgbClr val="00B0F0"/>
              </a:solidFill>
            </a:endParaRPr>
          </a:p>
        </p:txBody>
      </p:sp>
      <p:cxnSp>
        <p:nvCxnSpPr>
          <p:cNvPr id="14" name="直線矢印コネクタ 13"/>
          <p:cNvCxnSpPr/>
          <p:nvPr/>
        </p:nvCxnSpPr>
        <p:spPr>
          <a:xfrm flipH="1">
            <a:off x="5740951" y="2441156"/>
            <a:ext cx="691208" cy="1"/>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467544" y="0"/>
            <a:ext cx="8280920" cy="461665"/>
          </a:xfrm>
          <a:prstGeom prst="rect">
            <a:avLst/>
          </a:prstGeom>
          <a:noFill/>
        </p:spPr>
        <p:txBody>
          <a:bodyPr wrap="square" rtlCol="0">
            <a:spAutoFit/>
          </a:bodyPr>
          <a:lstStyle/>
          <a:p>
            <a:r>
              <a:rPr lang="en-US" altLang="ja-JP" sz="2400" i="1" dirty="0" smtClean="0"/>
              <a:t>Proposed New Rule of Travel Expenses for Open-Use Observers</a:t>
            </a:r>
            <a:endParaRPr kumimoji="1" lang="ja-JP" altLang="en-US" sz="2400" i="1" dirty="0"/>
          </a:p>
        </p:txBody>
      </p:sp>
    </p:spTree>
    <p:extLst>
      <p:ext uri="{BB962C8B-B14F-4D97-AF65-F5344CB8AC3E}">
        <p14:creationId xmlns:p14="http://schemas.microsoft.com/office/powerpoint/2010/main" xmlns="" val="41651800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1196" y="3445"/>
            <a:ext cx="8229600" cy="706090"/>
          </a:xfrm>
        </p:spPr>
        <p:txBody>
          <a:bodyPr>
            <a:normAutofit fontScale="90000"/>
          </a:bodyPr>
          <a:lstStyle/>
          <a:p>
            <a:r>
              <a:rPr lang="ja-JP" altLang="en-US" dirty="0" smtClean="0"/>
              <a:t>まとめ </a:t>
            </a:r>
            <a:r>
              <a:rPr lang="en-US" altLang="ja-JP" dirty="0" smtClean="0"/>
              <a:t>(1)</a:t>
            </a:r>
            <a:endParaRPr kumimoji="1" lang="ja-JP" altLang="en-US" dirty="0"/>
          </a:p>
        </p:txBody>
      </p:sp>
      <p:sp>
        <p:nvSpPr>
          <p:cNvPr id="3" name="テキスト ボックス 2"/>
          <p:cNvSpPr txBox="1"/>
          <p:nvPr/>
        </p:nvSpPr>
        <p:spPr>
          <a:xfrm>
            <a:off x="0" y="1052736"/>
            <a:ext cx="9036496" cy="5170646"/>
          </a:xfrm>
          <a:prstGeom prst="rect">
            <a:avLst/>
          </a:prstGeom>
          <a:noFill/>
        </p:spPr>
        <p:txBody>
          <a:bodyPr wrap="square" rtlCol="0">
            <a:spAutoFit/>
          </a:bodyPr>
          <a:lstStyle/>
          <a:p>
            <a:pPr marL="266700" indent="-266700">
              <a:buFont typeface="Arial" panose="020B0604020202020204" pitchFamily="34" charset="0"/>
              <a:buChar char="•"/>
            </a:pPr>
            <a:r>
              <a:rPr lang="en-US" altLang="ja-JP" sz="2400" dirty="0"/>
              <a:t>S14B</a:t>
            </a:r>
            <a:r>
              <a:rPr lang="ja-JP" altLang="en-US" sz="2400" dirty="0"/>
              <a:t>期公募　</a:t>
            </a:r>
            <a:r>
              <a:rPr lang="en-US" altLang="ja-JP" sz="2400" dirty="0"/>
              <a:t>2</a:t>
            </a:r>
            <a:r>
              <a:rPr lang="ja-JP" altLang="en-US" sz="2400" dirty="0"/>
              <a:t>月上旬受け付け開始　</a:t>
            </a:r>
          </a:p>
          <a:p>
            <a:pPr marL="266700" indent="-266700">
              <a:buFont typeface="Arial" panose="020B0604020202020204" pitchFamily="34" charset="0"/>
              <a:buChar char="•"/>
            </a:pPr>
            <a:r>
              <a:rPr lang="ja-JP" altLang="en-US" sz="2400" dirty="0"/>
              <a:t>締め切りは</a:t>
            </a:r>
            <a:r>
              <a:rPr lang="en-US" altLang="ja-JP" sz="2400" dirty="0"/>
              <a:t>3</a:t>
            </a:r>
            <a:r>
              <a:rPr lang="ja-JP" altLang="en-US" sz="2400" dirty="0"/>
              <a:t>月</a:t>
            </a:r>
            <a:r>
              <a:rPr lang="en-US" altLang="ja-JP" sz="2400" dirty="0"/>
              <a:t>7</a:t>
            </a:r>
            <a:r>
              <a:rPr lang="ja-JP" altLang="en-US" sz="2400" dirty="0"/>
              <a:t>日（</a:t>
            </a:r>
            <a:r>
              <a:rPr lang="en-US" altLang="ja-JP" sz="2400" dirty="0"/>
              <a:t>Normal/Intensive</a:t>
            </a:r>
            <a:r>
              <a:rPr lang="ja-JP" altLang="en-US" sz="2400" dirty="0"/>
              <a:t>）と</a:t>
            </a:r>
            <a:r>
              <a:rPr lang="en-US" altLang="ja-JP" sz="2400" dirty="0"/>
              <a:t>4</a:t>
            </a:r>
            <a:r>
              <a:rPr lang="ja-JP" altLang="en-US" sz="2400" dirty="0"/>
              <a:t>月</a:t>
            </a:r>
            <a:r>
              <a:rPr lang="en-US" altLang="ja-JP" sz="2400" dirty="0"/>
              <a:t>11</a:t>
            </a:r>
            <a:r>
              <a:rPr lang="ja-JP" altLang="en-US" sz="2400" dirty="0"/>
              <a:t>日（</a:t>
            </a:r>
            <a:r>
              <a:rPr lang="en-US" altLang="ja-JP" sz="2400" dirty="0"/>
              <a:t>Service</a:t>
            </a:r>
            <a:r>
              <a:rPr lang="ja-JP" altLang="en-US" sz="2400" dirty="0"/>
              <a:t>）</a:t>
            </a:r>
          </a:p>
          <a:p>
            <a:pPr marL="266700" indent="-266700">
              <a:buFont typeface="Arial" panose="020B0604020202020204" pitchFamily="34" charset="0"/>
              <a:buChar char="•"/>
            </a:pPr>
            <a:endParaRPr lang="ja-JP" altLang="en-US" sz="2400" dirty="0"/>
          </a:p>
          <a:p>
            <a:pPr marL="266700" indent="-266700">
              <a:buFont typeface="Arial" panose="020B0604020202020204" pitchFamily="34" charset="0"/>
              <a:buChar char="•"/>
            </a:pPr>
            <a:r>
              <a:rPr lang="en-US" altLang="ja-JP" sz="2400" dirty="0"/>
              <a:t>PI</a:t>
            </a:r>
            <a:r>
              <a:rPr lang="ja-JP" altLang="en-US" sz="2400" dirty="0"/>
              <a:t>は観測</a:t>
            </a:r>
            <a:r>
              <a:rPr lang="en-US" altLang="ja-JP" sz="2400" dirty="0"/>
              <a:t>1</a:t>
            </a:r>
            <a:r>
              <a:rPr lang="ja-JP" altLang="en-US" sz="2400" dirty="0"/>
              <a:t>ヶ月前まで</a:t>
            </a:r>
            <a:r>
              <a:rPr lang="ja-JP" altLang="en-US" sz="2400" dirty="0" smtClean="0"/>
              <a:t>に事前</a:t>
            </a:r>
            <a:r>
              <a:rPr lang="ja-JP" altLang="en-US" sz="2400" dirty="0"/>
              <a:t>連絡を行い所定</a:t>
            </a:r>
            <a:r>
              <a:rPr lang="ja-JP" altLang="en-US" sz="2400" dirty="0" smtClean="0"/>
              <a:t>の必要情報</a:t>
            </a:r>
            <a:r>
              <a:rPr lang="ja-JP" altLang="en-US" sz="2400" dirty="0"/>
              <a:t>を</a:t>
            </a:r>
            <a:r>
              <a:rPr lang="ja-JP" altLang="en-US" sz="2400" dirty="0" smtClean="0"/>
              <a:t>伝える</a:t>
            </a:r>
            <a:endParaRPr lang="ja-JP" altLang="en-US" sz="2400" dirty="0"/>
          </a:p>
          <a:p>
            <a:pPr marL="266700" indent="-266700">
              <a:buFont typeface="Arial" panose="020B0604020202020204" pitchFamily="34" charset="0"/>
              <a:buChar char="•"/>
            </a:pPr>
            <a:r>
              <a:rPr lang="en-US" altLang="ja-JP" sz="2400" dirty="0" smtClean="0"/>
              <a:t>Non-listed</a:t>
            </a:r>
            <a:r>
              <a:rPr lang="ja-JP" altLang="en-US" sz="2400" dirty="0" smtClean="0"/>
              <a:t>観測者は追加</a:t>
            </a:r>
            <a:r>
              <a:rPr lang="ja-JP" altLang="en-US" sz="2400" dirty="0"/>
              <a:t>申請書を提出して承認を受けておく</a:t>
            </a:r>
          </a:p>
          <a:p>
            <a:pPr marL="266700" indent="-266700">
              <a:buFont typeface="Arial" panose="020B0604020202020204" pitchFamily="34" charset="0"/>
              <a:buChar char="•"/>
            </a:pPr>
            <a:r>
              <a:rPr lang="ja-JP" altLang="en-US" sz="2400" dirty="0"/>
              <a:t>その確認がすんでから各人渡航準備を始め、来所申</a:t>
            </a:r>
            <a:r>
              <a:rPr lang="ja-JP" altLang="en-US" sz="2400" dirty="0" smtClean="0"/>
              <a:t>請書を提出</a:t>
            </a:r>
            <a:endParaRPr lang="ja-JP" altLang="en-US" sz="2400" dirty="0"/>
          </a:p>
          <a:p>
            <a:pPr marL="266700" indent="-266700">
              <a:buFont typeface="Arial" panose="020B0604020202020204" pitchFamily="34" charset="0"/>
              <a:buChar char="•"/>
            </a:pPr>
            <a:endParaRPr lang="ja-JP" altLang="en-US" sz="2400" dirty="0"/>
          </a:p>
          <a:p>
            <a:pPr marL="266700" indent="-266700">
              <a:buFont typeface="Arial" panose="020B0604020202020204" pitchFamily="34" charset="0"/>
              <a:buChar char="•"/>
            </a:pPr>
            <a:r>
              <a:rPr lang="ja-JP" altLang="en-US" sz="2400" dirty="0"/>
              <a:t>今度から共同利用観測者の資格を明確に</a:t>
            </a:r>
            <a:r>
              <a:rPr lang="ja-JP" altLang="en-US" sz="2400" dirty="0" smtClean="0"/>
              <a:t>した</a:t>
            </a:r>
            <a:endParaRPr lang="en-US" altLang="ja-JP" sz="2400" dirty="0" smtClean="0"/>
          </a:p>
          <a:p>
            <a:pPr marL="266700" indent="-266700">
              <a:buFont typeface="Arial" panose="020B0604020202020204" pitchFamily="34" charset="0"/>
              <a:buChar char="•"/>
            </a:pPr>
            <a:r>
              <a:rPr lang="ja-JP" altLang="en-US" sz="2400" dirty="0" smtClean="0"/>
              <a:t>「（広い</a:t>
            </a:r>
            <a:r>
              <a:rPr lang="ja-JP" altLang="en-US" sz="2400" dirty="0"/>
              <a:t>意味で</a:t>
            </a:r>
            <a:r>
              <a:rPr lang="ja-JP" altLang="en-US" sz="2400" dirty="0" smtClean="0"/>
              <a:t>の）研究者」かつ「研究チームメンバー」で</a:t>
            </a:r>
            <a:r>
              <a:rPr lang="ja-JP" altLang="en-US" sz="2400" dirty="0"/>
              <a:t>ある</a:t>
            </a:r>
            <a:r>
              <a:rPr lang="ja-JP" altLang="en-US" sz="2400" dirty="0" smtClean="0"/>
              <a:t>こと</a:t>
            </a:r>
            <a:endParaRPr lang="ja-JP" altLang="en-US" sz="2400" dirty="0"/>
          </a:p>
          <a:p>
            <a:pPr marL="266700" indent="-266700">
              <a:buFont typeface="Arial" panose="020B0604020202020204" pitchFamily="34" charset="0"/>
              <a:buChar char="•"/>
            </a:pPr>
            <a:r>
              <a:rPr lang="ja-JP" altLang="en-US" sz="2400" dirty="0"/>
              <a:t>研究者とは「大学・研究機関のスタッフ、大学院学生、それ以外でも同等以上の研究実績をもつ者」</a:t>
            </a:r>
          </a:p>
          <a:p>
            <a:pPr marL="266700" indent="-266700">
              <a:buFont typeface="Arial" panose="020B0604020202020204" pitchFamily="34" charset="0"/>
              <a:buChar char="•"/>
            </a:pPr>
            <a:r>
              <a:rPr lang="ja-JP" altLang="en-US" sz="2400" dirty="0"/>
              <a:t>研究チームメンバーとは「プロポーザルに記載登録されている者、あるいは</a:t>
            </a:r>
            <a:r>
              <a:rPr lang="en-US" altLang="ja-JP" sz="2400" dirty="0"/>
              <a:t>non-listed</a:t>
            </a:r>
            <a:r>
              <a:rPr lang="ja-JP" altLang="en-US" sz="2400" dirty="0"/>
              <a:t>でも追加申請を出して承認された者」</a:t>
            </a:r>
          </a:p>
          <a:p>
            <a:endParaRPr lang="ja-JP" altLang="en-US" dirty="0"/>
          </a:p>
        </p:txBody>
      </p:sp>
      <p:sp>
        <p:nvSpPr>
          <p:cNvPr id="4" name="テキスト ボックス 3"/>
          <p:cNvSpPr txBox="1"/>
          <p:nvPr/>
        </p:nvSpPr>
        <p:spPr>
          <a:xfrm>
            <a:off x="3491880" y="548680"/>
            <a:ext cx="2016224" cy="461665"/>
          </a:xfrm>
          <a:prstGeom prst="rect">
            <a:avLst/>
          </a:prstGeom>
          <a:noFill/>
        </p:spPr>
        <p:txBody>
          <a:bodyPr wrap="square" rtlCol="0">
            <a:spAutoFit/>
          </a:bodyPr>
          <a:lstStyle/>
          <a:p>
            <a:r>
              <a:rPr lang="en-US" altLang="ja-JP" sz="2400" i="1" dirty="0" smtClean="0"/>
              <a:t>Summary (1)</a:t>
            </a:r>
            <a:endParaRPr kumimoji="1" lang="ja-JP" altLang="en-US" sz="2400" i="1" dirty="0"/>
          </a:p>
        </p:txBody>
      </p:sp>
    </p:spTree>
    <p:extLst>
      <p:ext uri="{BB962C8B-B14F-4D97-AF65-F5344CB8AC3E}">
        <p14:creationId xmlns:p14="http://schemas.microsoft.com/office/powerpoint/2010/main" xmlns="" val="4058286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1196" y="0"/>
            <a:ext cx="8229600" cy="908720"/>
          </a:xfrm>
        </p:spPr>
        <p:txBody>
          <a:bodyPr/>
          <a:lstStyle/>
          <a:p>
            <a:r>
              <a:rPr lang="ja-JP" altLang="en-US" dirty="0"/>
              <a:t>まとめ </a:t>
            </a:r>
            <a:r>
              <a:rPr lang="en-US" altLang="ja-JP" dirty="0" smtClean="0"/>
              <a:t>(2)</a:t>
            </a:r>
            <a:endParaRPr kumimoji="1" lang="ja-JP" altLang="en-US" dirty="0"/>
          </a:p>
        </p:txBody>
      </p:sp>
      <p:sp>
        <p:nvSpPr>
          <p:cNvPr id="3" name="テキスト ボックス 2"/>
          <p:cNvSpPr txBox="1"/>
          <p:nvPr/>
        </p:nvSpPr>
        <p:spPr>
          <a:xfrm>
            <a:off x="0" y="1124744"/>
            <a:ext cx="9036496" cy="5539978"/>
          </a:xfrm>
          <a:prstGeom prst="rect">
            <a:avLst/>
          </a:prstGeom>
          <a:noFill/>
        </p:spPr>
        <p:txBody>
          <a:bodyPr wrap="square" rtlCol="0">
            <a:spAutoFit/>
          </a:bodyPr>
          <a:lstStyle/>
          <a:p>
            <a:pPr marL="342900" indent="-342900">
              <a:buFont typeface="Wingdings" panose="05000000000000000000" pitchFamily="2" charset="2"/>
              <a:buChar char="l"/>
            </a:pPr>
            <a:r>
              <a:rPr lang="ja-JP" altLang="en-US" sz="2400" dirty="0"/>
              <a:t>旅費支給の人数を現行の「</a:t>
            </a:r>
            <a:r>
              <a:rPr lang="en-US" altLang="ja-JP" sz="2400" dirty="0"/>
              <a:t>1</a:t>
            </a:r>
            <a:r>
              <a:rPr lang="ja-JP" altLang="en-US" sz="2400" dirty="0"/>
              <a:t>課題当たり最大</a:t>
            </a:r>
            <a:r>
              <a:rPr lang="en-US" altLang="ja-JP" sz="2400" dirty="0"/>
              <a:t>3</a:t>
            </a:r>
            <a:r>
              <a:rPr lang="ja-JP" altLang="en-US" sz="2400" dirty="0"/>
              <a:t>名まで」から</a:t>
            </a:r>
            <a:r>
              <a:rPr lang="en-US" altLang="ja-JP" sz="2400" dirty="0"/>
              <a:t>1</a:t>
            </a:r>
            <a:r>
              <a:rPr lang="ja-JP" altLang="en-US" sz="2400" dirty="0"/>
              <a:t>名減らして「</a:t>
            </a:r>
            <a:r>
              <a:rPr lang="en-US" altLang="ja-JP" sz="2400" dirty="0"/>
              <a:t>1</a:t>
            </a:r>
            <a:r>
              <a:rPr lang="ja-JP" altLang="en-US" sz="2400" dirty="0"/>
              <a:t>課題当たり最大</a:t>
            </a:r>
            <a:r>
              <a:rPr lang="en-US" altLang="ja-JP" sz="2400" dirty="0"/>
              <a:t>2</a:t>
            </a:r>
            <a:r>
              <a:rPr lang="ja-JP" altLang="en-US" sz="2400" dirty="0"/>
              <a:t>名まで」に変更</a:t>
            </a:r>
            <a:r>
              <a:rPr lang="ja-JP" altLang="en-US" sz="2400" dirty="0" smtClean="0"/>
              <a:t>したい</a:t>
            </a:r>
            <a:endParaRPr lang="ja-JP" altLang="en-US" sz="2400" dirty="0"/>
          </a:p>
          <a:p>
            <a:pPr marL="342900" indent="-342900">
              <a:buFont typeface="Wingdings" panose="05000000000000000000" pitchFamily="2" charset="2"/>
              <a:buChar char="l"/>
            </a:pPr>
            <a:r>
              <a:rPr lang="ja-JP" altLang="en-US" sz="2400" dirty="0" smtClean="0"/>
              <a:t>ただし「どう</a:t>
            </a:r>
            <a:r>
              <a:rPr lang="ja-JP" altLang="en-US" sz="2400" dirty="0"/>
              <a:t>しても</a:t>
            </a:r>
            <a:r>
              <a:rPr lang="en-US" altLang="ja-JP" sz="2400" dirty="0"/>
              <a:t>2</a:t>
            </a:r>
            <a:r>
              <a:rPr lang="ja-JP" altLang="en-US" sz="2400" dirty="0"/>
              <a:t>名ではマンパワーが不足して観測遂行に支障を</a:t>
            </a:r>
            <a:r>
              <a:rPr lang="ja-JP" altLang="en-US" sz="2400" dirty="0" smtClean="0"/>
              <a:t>来たす」と</a:t>
            </a:r>
            <a:r>
              <a:rPr lang="ja-JP" altLang="en-US" sz="2400" dirty="0"/>
              <a:t>いう特別な場合は</a:t>
            </a:r>
            <a:r>
              <a:rPr lang="ja-JP" altLang="en-US" sz="2400" dirty="0" smtClean="0"/>
              <a:t>、具体的な理由書（</a:t>
            </a:r>
            <a:r>
              <a:rPr lang="ja-JP" altLang="en-US" sz="2400" dirty="0"/>
              <a:t>＋事後の報告書）の提出という条件の下に</a:t>
            </a:r>
            <a:r>
              <a:rPr lang="en-US" altLang="ja-JP" sz="2400" dirty="0"/>
              <a:t>3</a:t>
            </a:r>
            <a:r>
              <a:rPr lang="ja-JP" altLang="en-US" sz="2400" dirty="0"/>
              <a:t>人目の</a:t>
            </a:r>
            <a:r>
              <a:rPr lang="ja-JP" altLang="en-US" sz="2400" dirty="0" smtClean="0"/>
              <a:t>旅費を支給する</a:t>
            </a:r>
            <a:endParaRPr lang="ja-JP" altLang="en-US" sz="2400" dirty="0"/>
          </a:p>
          <a:p>
            <a:pPr marL="793750" lvl="1" indent="-342900">
              <a:buFont typeface="Arial" panose="020B0604020202020204" pitchFamily="34" charset="0"/>
              <a:buChar char="•"/>
            </a:pPr>
            <a:r>
              <a:rPr lang="ja-JP" altLang="en-US" sz="2400" dirty="0" smtClean="0"/>
              <a:t>昨今顕著に見られる傾向</a:t>
            </a:r>
            <a:r>
              <a:rPr lang="ja-JP" altLang="en-US" sz="2400" dirty="0"/>
              <a:t>（</a:t>
            </a:r>
            <a:r>
              <a:rPr lang="en-US" altLang="ja-JP" sz="2400" dirty="0"/>
              <a:t>3</a:t>
            </a:r>
            <a:r>
              <a:rPr lang="ja-JP" altLang="en-US" sz="2400" dirty="0" smtClean="0"/>
              <a:t>人目は主として体験目的</a:t>
            </a:r>
            <a:r>
              <a:rPr lang="ja-JP" altLang="en-US" sz="2400" dirty="0"/>
              <a:t>であろう</a:t>
            </a:r>
            <a:r>
              <a:rPr lang="en-US" altLang="ja-JP" sz="2400" dirty="0"/>
              <a:t>non-listed</a:t>
            </a:r>
            <a:r>
              <a:rPr lang="ja-JP" altLang="en-US" sz="2400" dirty="0"/>
              <a:t>の</a:t>
            </a:r>
            <a:r>
              <a:rPr lang="ja-JP" altLang="en-US" sz="2400" dirty="0" smtClean="0"/>
              <a:t>学生が多い：</a:t>
            </a:r>
            <a:r>
              <a:rPr lang="ja-JP" altLang="en-US" sz="2400" dirty="0"/>
              <a:t>本来の旅費支給対象にそぐわない</a:t>
            </a:r>
            <a:r>
              <a:rPr lang="ja-JP" altLang="en-US" sz="2400" dirty="0" smtClean="0"/>
              <a:t>）</a:t>
            </a:r>
            <a:endParaRPr lang="en-US" altLang="ja-JP" sz="2400" dirty="0"/>
          </a:p>
          <a:p>
            <a:pPr marL="793750" lvl="1" indent="-342900">
              <a:buFont typeface="Arial" panose="020B0604020202020204" pitchFamily="34" charset="0"/>
              <a:buChar char="•"/>
            </a:pPr>
            <a:r>
              <a:rPr lang="ja-JP" altLang="en-US" sz="2400" dirty="0" smtClean="0"/>
              <a:t>公平に見て観測遂行には</a:t>
            </a:r>
            <a:r>
              <a:rPr lang="en-US" altLang="ja-JP" sz="2400" dirty="0" smtClean="0"/>
              <a:t>2</a:t>
            </a:r>
            <a:r>
              <a:rPr lang="ja-JP" altLang="en-US" sz="2400" dirty="0" smtClean="0"/>
              <a:t>名の観測者で十分</a:t>
            </a:r>
            <a:endParaRPr lang="ja-JP" altLang="en-US" sz="2400" dirty="0"/>
          </a:p>
          <a:p>
            <a:pPr marL="793750" lvl="1" indent="-342900">
              <a:buFont typeface="Arial" panose="020B0604020202020204" pitchFamily="34" charset="0"/>
              <a:buChar char="•"/>
            </a:pPr>
            <a:r>
              <a:rPr lang="ja-JP" altLang="en-US" sz="2400" dirty="0"/>
              <a:t>加えてすばるの運営経費が昨今ますます厳しい状況になっているという背景</a:t>
            </a:r>
            <a:r>
              <a:rPr lang="ja-JP" altLang="en-US" sz="2400" dirty="0" smtClean="0"/>
              <a:t>も</a:t>
            </a:r>
            <a:r>
              <a:rPr lang="ja-JP" altLang="en-US" sz="2400" dirty="0"/>
              <a:t>更なる</a:t>
            </a:r>
            <a:r>
              <a:rPr lang="ja-JP" altLang="en-US" sz="2400" dirty="0" smtClean="0"/>
              <a:t>動機</a:t>
            </a:r>
            <a:endParaRPr lang="ja-JP" altLang="en-US" sz="2400" dirty="0"/>
          </a:p>
          <a:p>
            <a:endParaRPr lang="ja-JP" altLang="en-US" dirty="0"/>
          </a:p>
          <a:p>
            <a:pPr marL="342900" indent="-342900">
              <a:buFont typeface="Wingdings" panose="05000000000000000000" pitchFamily="2" charset="2"/>
              <a:buChar char="l"/>
            </a:pPr>
            <a:r>
              <a:rPr lang="ja-JP" altLang="en-US" sz="2400" dirty="0"/>
              <a:t>但し、受け入れる観測者の数について</a:t>
            </a:r>
            <a:r>
              <a:rPr lang="ja-JP" altLang="en-US" sz="2400" dirty="0" smtClean="0"/>
              <a:t>は</a:t>
            </a:r>
            <a:r>
              <a:rPr lang="ja-JP" altLang="en-US" sz="2400" dirty="0"/>
              <a:t>従来</a:t>
            </a:r>
            <a:r>
              <a:rPr lang="ja-JP" altLang="en-US" sz="2400" dirty="0" smtClean="0"/>
              <a:t>の</a:t>
            </a:r>
            <a:r>
              <a:rPr lang="ja-JP" altLang="en-US" sz="2400" dirty="0"/>
              <a:t>ルールを変えずにそのまま踏襲する</a:t>
            </a:r>
          </a:p>
          <a:p>
            <a:pPr marL="800100" lvl="1" indent="-342900">
              <a:buFont typeface="Arial" panose="020B0604020202020204" pitchFamily="34" charset="0"/>
              <a:buChar char="•"/>
            </a:pPr>
            <a:r>
              <a:rPr lang="ja-JP" altLang="en-US" sz="2400" dirty="0"/>
              <a:t>１課題当たり３名までは基本的に無条件で認める</a:t>
            </a:r>
          </a:p>
          <a:p>
            <a:pPr marL="800100" lvl="1" indent="-342900">
              <a:buFont typeface="Arial" panose="020B0604020202020204" pitchFamily="34" charset="0"/>
              <a:buChar char="•"/>
            </a:pPr>
            <a:r>
              <a:rPr lang="ja-JP" altLang="en-US" sz="2400" dirty="0"/>
              <a:t>もしそれ以上を希望する場合は応</a:t>
            </a:r>
            <a:r>
              <a:rPr lang="ja-JP" altLang="en-US" sz="2400" dirty="0" smtClean="0"/>
              <a:t>相談</a:t>
            </a:r>
            <a:endParaRPr lang="ja-JP" altLang="en-US" sz="2400" dirty="0"/>
          </a:p>
        </p:txBody>
      </p:sp>
      <p:sp>
        <p:nvSpPr>
          <p:cNvPr id="4" name="テキスト ボックス 3"/>
          <p:cNvSpPr txBox="1"/>
          <p:nvPr/>
        </p:nvSpPr>
        <p:spPr>
          <a:xfrm>
            <a:off x="3563888" y="620688"/>
            <a:ext cx="2016224" cy="461665"/>
          </a:xfrm>
          <a:prstGeom prst="rect">
            <a:avLst/>
          </a:prstGeom>
          <a:noFill/>
        </p:spPr>
        <p:txBody>
          <a:bodyPr wrap="square" rtlCol="0">
            <a:spAutoFit/>
          </a:bodyPr>
          <a:lstStyle/>
          <a:p>
            <a:r>
              <a:rPr lang="en-US" altLang="ja-JP" sz="2400" i="1" dirty="0" smtClean="0"/>
              <a:t>Summary (2)</a:t>
            </a:r>
            <a:endParaRPr kumimoji="1" lang="ja-JP" altLang="en-US" sz="2400" i="1" dirty="0"/>
          </a:p>
        </p:txBody>
      </p:sp>
    </p:spTree>
    <p:extLst>
      <p:ext uri="{BB962C8B-B14F-4D97-AF65-F5344CB8AC3E}">
        <p14:creationId xmlns:p14="http://schemas.microsoft.com/office/powerpoint/2010/main" xmlns="" val="1016963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0"/>
            <a:ext cx="8229600" cy="753919"/>
          </a:xfrm>
        </p:spPr>
        <p:txBody>
          <a:bodyPr>
            <a:normAutofit fontScale="90000"/>
          </a:bodyPr>
          <a:lstStyle/>
          <a:p>
            <a:r>
              <a:rPr lang="ja-JP" altLang="en-US" dirty="0"/>
              <a:t>すばる</a:t>
            </a:r>
            <a:r>
              <a:rPr lang="en-US" altLang="ja-JP" dirty="0"/>
              <a:t>S14B</a:t>
            </a:r>
            <a:r>
              <a:rPr lang="ja-JP" altLang="en-US" dirty="0"/>
              <a:t>期公募スケジュール</a:t>
            </a:r>
            <a:endParaRPr kumimoji="1" lang="ja-JP" altLang="en-US" dirty="0"/>
          </a:p>
        </p:txBody>
      </p:sp>
      <p:sp>
        <p:nvSpPr>
          <p:cNvPr id="3" name="テキスト ボックス 2"/>
          <p:cNvSpPr txBox="1"/>
          <p:nvPr/>
        </p:nvSpPr>
        <p:spPr>
          <a:xfrm>
            <a:off x="453188" y="1052736"/>
            <a:ext cx="8424935" cy="5509200"/>
          </a:xfrm>
          <a:prstGeom prst="rect">
            <a:avLst/>
          </a:prstGeom>
          <a:noFill/>
        </p:spPr>
        <p:txBody>
          <a:bodyPr wrap="square" rtlCol="0">
            <a:spAutoFit/>
          </a:bodyPr>
          <a:lstStyle/>
          <a:p>
            <a:pPr marL="285750" indent="-285750">
              <a:buFont typeface="Arial" panose="020B0604020202020204" pitchFamily="34" charset="0"/>
              <a:buChar char="•"/>
            </a:pPr>
            <a:r>
              <a:rPr lang="en-US" altLang="ja-JP" sz="3200" dirty="0"/>
              <a:t>2</a:t>
            </a:r>
            <a:r>
              <a:rPr lang="ja-JP" altLang="en-US" sz="3200" dirty="0"/>
              <a:t>月上旬　公募受け付け開始</a:t>
            </a:r>
          </a:p>
          <a:p>
            <a:pPr marL="285750" indent="-285750">
              <a:buFont typeface="Arial" panose="020B0604020202020204" pitchFamily="34" charset="0"/>
              <a:buChar char="•"/>
            </a:pPr>
            <a:endParaRPr lang="en-US" altLang="ja-JP" sz="3200" dirty="0" smtClean="0"/>
          </a:p>
          <a:p>
            <a:pPr marL="285750" indent="-285750">
              <a:buFont typeface="Arial" panose="020B0604020202020204" pitchFamily="34" charset="0"/>
              <a:buChar char="•"/>
            </a:pPr>
            <a:r>
              <a:rPr lang="en-US" altLang="ja-JP" sz="3200" dirty="0" smtClean="0"/>
              <a:t>3</a:t>
            </a:r>
            <a:r>
              <a:rPr lang="ja-JP" altLang="en-US" sz="3200" dirty="0"/>
              <a:t>月</a:t>
            </a:r>
            <a:r>
              <a:rPr lang="en-US" altLang="ja-JP" sz="3200" dirty="0"/>
              <a:t>7</a:t>
            </a:r>
            <a:r>
              <a:rPr lang="ja-JP" altLang="en-US" sz="3200" dirty="0"/>
              <a:t>日</a:t>
            </a:r>
            <a:r>
              <a:rPr lang="en-US" altLang="ja-JP" sz="3200" dirty="0"/>
              <a:t>(</a:t>
            </a:r>
            <a:r>
              <a:rPr lang="ja-JP" altLang="en-US" sz="3200" dirty="0"/>
              <a:t>金</a:t>
            </a:r>
            <a:r>
              <a:rPr lang="en-US" altLang="ja-JP" sz="3200" dirty="0"/>
              <a:t>)</a:t>
            </a:r>
            <a:r>
              <a:rPr lang="ja-JP" altLang="en-US" sz="3200" dirty="0"/>
              <a:t>正午（日本時間</a:t>
            </a:r>
            <a:r>
              <a:rPr lang="ja-JP" altLang="en-US" sz="3200" dirty="0" smtClean="0"/>
              <a:t>）　　　　　　　　　　　ノーマル</a:t>
            </a:r>
            <a:r>
              <a:rPr lang="en-US" altLang="ja-JP" sz="3200" dirty="0" smtClean="0"/>
              <a:t>/</a:t>
            </a:r>
            <a:r>
              <a:rPr lang="ja-JP" altLang="en-US" sz="3200" dirty="0" smtClean="0"/>
              <a:t>インテンシブ提案</a:t>
            </a:r>
            <a:r>
              <a:rPr lang="ja-JP" altLang="en-US" sz="3200" dirty="0"/>
              <a:t>受付 〆切</a:t>
            </a:r>
          </a:p>
          <a:p>
            <a:pPr marL="285750" indent="-285750">
              <a:buFont typeface="Arial" panose="020B0604020202020204" pitchFamily="34" charset="0"/>
              <a:buChar char="•"/>
            </a:pPr>
            <a:endParaRPr lang="en-US" altLang="ja-JP" sz="3200" dirty="0" smtClean="0"/>
          </a:p>
          <a:p>
            <a:pPr marL="285750" indent="-285750">
              <a:buFont typeface="Arial" panose="020B0604020202020204" pitchFamily="34" charset="0"/>
              <a:buChar char="•"/>
            </a:pPr>
            <a:r>
              <a:rPr lang="en-US" altLang="ja-JP" sz="3200" dirty="0" smtClean="0"/>
              <a:t>4</a:t>
            </a:r>
            <a:r>
              <a:rPr lang="ja-JP" altLang="en-US" sz="3200" dirty="0"/>
              <a:t>月</a:t>
            </a:r>
            <a:r>
              <a:rPr lang="en-US" altLang="ja-JP" sz="3200" dirty="0"/>
              <a:t>11</a:t>
            </a:r>
            <a:r>
              <a:rPr lang="ja-JP" altLang="en-US" sz="3200" dirty="0"/>
              <a:t>日</a:t>
            </a:r>
            <a:r>
              <a:rPr lang="en-US" altLang="ja-JP" sz="3200" dirty="0"/>
              <a:t>(</a:t>
            </a:r>
            <a:r>
              <a:rPr lang="ja-JP" altLang="en-US" sz="3200" dirty="0"/>
              <a:t>金</a:t>
            </a:r>
            <a:r>
              <a:rPr lang="en-US" altLang="ja-JP" sz="3200" dirty="0"/>
              <a:t>)</a:t>
            </a:r>
            <a:r>
              <a:rPr lang="ja-JP" altLang="en-US" sz="3200" dirty="0"/>
              <a:t>正午（日本時間</a:t>
            </a:r>
            <a:r>
              <a:rPr lang="ja-JP" altLang="en-US" sz="3200" dirty="0" smtClean="0"/>
              <a:t>）　　　　　　　　　サービス提案</a:t>
            </a:r>
            <a:r>
              <a:rPr lang="ja-JP" altLang="en-US" sz="3200" dirty="0"/>
              <a:t>受付 〆</a:t>
            </a:r>
            <a:r>
              <a:rPr lang="ja-JP" altLang="en-US" sz="3200" dirty="0" smtClean="0"/>
              <a:t>切</a:t>
            </a:r>
            <a:endParaRPr lang="en-US" altLang="ja-JP" sz="3200" dirty="0" smtClean="0"/>
          </a:p>
          <a:p>
            <a:pPr marL="285750" indent="-285750">
              <a:buFont typeface="Arial" panose="020B0604020202020204" pitchFamily="34" charset="0"/>
              <a:buChar char="•"/>
            </a:pPr>
            <a:endParaRPr lang="ja-JP" altLang="en-US" sz="3200" dirty="0"/>
          </a:p>
          <a:p>
            <a:pPr marL="285750" indent="-285750">
              <a:buFont typeface="Arial" panose="020B0604020202020204" pitchFamily="34" charset="0"/>
              <a:buChar char="•"/>
            </a:pPr>
            <a:r>
              <a:rPr lang="en-US" altLang="ja-JP" sz="3200" dirty="0"/>
              <a:t>5</a:t>
            </a:r>
            <a:r>
              <a:rPr lang="ja-JP" altLang="en-US" sz="3200" dirty="0"/>
              <a:t>月</a:t>
            </a:r>
            <a:r>
              <a:rPr lang="en-US" altLang="ja-JP" sz="3200" dirty="0"/>
              <a:t>7-8</a:t>
            </a:r>
            <a:r>
              <a:rPr lang="ja-JP" altLang="en-US" sz="3200" dirty="0"/>
              <a:t>日　採択会議</a:t>
            </a:r>
          </a:p>
          <a:p>
            <a:pPr marL="285750" indent="-285750">
              <a:buFont typeface="Arial" panose="020B0604020202020204" pitchFamily="34" charset="0"/>
              <a:buChar char="•"/>
            </a:pPr>
            <a:endParaRPr lang="en-US" altLang="ja-JP" sz="3200" dirty="0" smtClean="0"/>
          </a:p>
          <a:p>
            <a:pPr marL="285750" indent="-285750">
              <a:buFont typeface="Arial" panose="020B0604020202020204" pitchFamily="34" charset="0"/>
              <a:buChar char="•"/>
            </a:pPr>
            <a:r>
              <a:rPr lang="en-US" altLang="ja-JP" sz="3200" dirty="0" smtClean="0"/>
              <a:t>6</a:t>
            </a:r>
            <a:r>
              <a:rPr lang="ja-JP" altLang="en-US" sz="3200" dirty="0"/>
              <a:t>月初旬　採否結果通知・スケジュール</a:t>
            </a:r>
            <a:r>
              <a:rPr lang="ja-JP" altLang="en-US" sz="3200" dirty="0" smtClean="0"/>
              <a:t>公開</a:t>
            </a:r>
            <a:endParaRPr lang="ja-JP" altLang="en-US" sz="3200" dirty="0"/>
          </a:p>
        </p:txBody>
      </p:sp>
      <p:sp>
        <p:nvSpPr>
          <p:cNvPr id="4" name="テキスト ボックス 3"/>
          <p:cNvSpPr txBox="1"/>
          <p:nvPr/>
        </p:nvSpPr>
        <p:spPr>
          <a:xfrm>
            <a:off x="1115616" y="1556792"/>
            <a:ext cx="6336704" cy="400110"/>
          </a:xfrm>
          <a:prstGeom prst="rect">
            <a:avLst/>
          </a:prstGeom>
          <a:noFill/>
        </p:spPr>
        <p:txBody>
          <a:bodyPr wrap="square" rtlCol="0">
            <a:spAutoFit/>
          </a:bodyPr>
          <a:lstStyle/>
          <a:p>
            <a:r>
              <a:rPr kumimoji="1" lang="en-US" altLang="ja-JP" sz="2000" i="1" dirty="0" smtClean="0"/>
              <a:t>Early February:  Opening of S14B Subaru Call for Proposals</a:t>
            </a:r>
            <a:endParaRPr kumimoji="1" lang="ja-JP" altLang="en-US" sz="2000" i="1" dirty="0"/>
          </a:p>
        </p:txBody>
      </p:sp>
      <p:sp>
        <p:nvSpPr>
          <p:cNvPr id="5" name="テキスト ボックス 4"/>
          <p:cNvSpPr txBox="1"/>
          <p:nvPr/>
        </p:nvSpPr>
        <p:spPr>
          <a:xfrm>
            <a:off x="827584" y="3068960"/>
            <a:ext cx="7776864" cy="400110"/>
          </a:xfrm>
          <a:prstGeom prst="rect">
            <a:avLst/>
          </a:prstGeom>
          <a:noFill/>
        </p:spPr>
        <p:txBody>
          <a:bodyPr wrap="square" rtlCol="0">
            <a:spAutoFit/>
          </a:bodyPr>
          <a:lstStyle/>
          <a:p>
            <a:r>
              <a:rPr lang="en-US" altLang="ja-JP" sz="2000" i="1" dirty="0" smtClean="0"/>
              <a:t>March 7 (Fri: JST noon)</a:t>
            </a:r>
            <a:r>
              <a:rPr kumimoji="1" lang="en-US" altLang="ja-JP" sz="2000" i="1" dirty="0" smtClean="0"/>
              <a:t>:  Deadline of Normal/Intensive Program Proposals</a:t>
            </a:r>
            <a:endParaRPr kumimoji="1" lang="ja-JP" altLang="en-US" sz="2000" i="1" dirty="0"/>
          </a:p>
        </p:txBody>
      </p:sp>
      <p:sp>
        <p:nvSpPr>
          <p:cNvPr id="6" name="テキスト ボックス 5"/>
          <p:cNvSpPr txBox="1"/>
          <p:nvPr/>
        </p:nvSpPr>
        <p:spPr>
          <a:xfrm>
            <a:off x="827584" y="4437112"/>
            <a:ext cx="7776864" cy="400110"/>
          </a:xfrm>
          <a:prstGeom prst="rect">
            <a:avLst/>
          </a:prstGeom>
          <a:noFill/>
        </p:spPr>
        <p:txBody>
          <a:bodyPr wrap="square" rtlCol="0">
            <a:spAutoFit/>
          </a:bodyPr>
          <a:lstStyle/>
          <a:p>
            <a:r>
              <a:rPr lang="en-US" altLang="ja-JP" sz="2000" i="1" dirty="0" smtClean="0"/>
              <a:t>April 11 (Fri: JST noon)</a:t>
            </a:r>
            <a:r>
              <a:rPr kumimoji="1" lang="en-US" altLang="ja-JP" sz="2000" i="1" dirty="0" smtClean="0"/>
              <a:t>:  Deadline of Service Program Proposals</a:t>
            </a:r>
            <a:endParaRPr kumimoji="1" lang="ja-JP" altLang="en-US" sz="2000" i="1" dirty="0"/>
          </a:p>
        </p:txBody>
      </p:sp>
      <p:sp>
        <p:nvSpPr>
          <p:cNvPr id="7" name="テキスト ボックス 6"/>
          <p:cNvSpPr txBox="1"/>
          <p:nvPr/>
        </p:nvSpPr>
        <p:spPr>
          <a:xfrm>
            <a:off x="2195736" y="548680"/>
            <a:ext cx="5328592" cy="400110"/>
          </a:xfrm>
          <a:prstGeom prst="rect">
            <a:avLst/>
          </a:prstGeom>
          <a:noFill/>
        </p:spPr>
        <p:txBody>
          <a:bodyPr wrap="square" rtlCol="0">
            <a:spAutoFit/>
          </a:bodyPr>
          <a:lstStyle/>
          <a:p>
            <a:r>
              <a:rPr lang="en-US" altLang="ja-JP" sz="2000" i="1" dirty="0" smtClean="0"/>
              <a:t>Timeline of Subaru </a:t>
            </a:r>
            <a:r>
              <a:rPr kumimoji="1" lang="en-US" altLang="ja-JP" sz="2000" i="1" dirty="0" smtClean="0"/>
              <a:t>S14B Call for Proposals</a:t>
            </a:r>
            <a:endParaRPr kumimoji="1" lang="ja-JP" altLang="en-US" sz="2000" i="1" dirty="0"/>
          </a:p>
        </p:txBody>
      </p:sp>
      <p:sp>
        <p:nvSpPr>
          <p:cNvPr id="8" name="テキスト ボックス 7"/>
          <p:cNvSpPr txBox="1"/>
          <p:nvPr/>
        </p:nvSpPr>
        <p:spPr>
          <a:xfrm>
            <a:off x="755576" y="6457890"/>
            <a:ext cx="7776864" cy="400110"/>
          </a:xfrm>
          <a:prstGeom prst="rect">
            <a:avLst/>
          </a:prstGeom>
          <a:noFill/>
        </p:spPr>
        <p:txBody>
          <a:bodyPr wrap="square" rtlCol="0">
            <a:spAutoFit/>
          </a:bodyPr>
          <a:lstStyle/>
          <a:p>
            <a:r>
              <a:rPr lang="en-US" altLang="ja-JP" sz="2000" i="1" dirty="0" smtClean="0"/>
              <a:t>Around the beginning of June</a:t>
            </a:r>
            <a:r>
              <a:rPr kumimoji="1" lang="en-US" altLang="ja-JP" sz="2000" i="1" dirty="0" smtClean="0"/>
              <a:t>:  Notification of the Selection Results</a:t>
            </a:r>
            <a:endParaRPr kumimoji="1" lang="ja-JP" altLang="en-US" sz="2000" i="1" dirty="0"/>
          </a:p>
        </p:txBody>
      </p:sp>
      <p:sp>
        <p:nvSpPr>
          <p:cNvPr id="9" name="テキスト ボックス 8"/>
          <p:cNvSpPr txBox="1"/>
          <p:nvPr/>
        </p:nvSpPr>
        <p:spPr>
          <a:xfrm>
            <a:off x="827584" y="5445224"/>
            <a:ext cx="4968552" cy="400110"/>
          </a:xfrm>
          <a:prstGeom prst="rect">
            <a:avLst/>
          </a:prstGeom>
          <a:noFill/>
        </p:spPr>
        <p:txBody>
          <a:bodyPr wrap="square" rtlCol="0">
            <a:spAutoFit/>
          </a:bodyPr>
          <a:lstStyle/>
          <a:p>
            <a:r>
              <a:rPr lang="en-US" altLang="ja-JP" sz="2000" i="1" dirty="0" smtClean="0"/>
              <a:t>May 7-8 (JST)</a:t>
            </a:r>
            <a:r>
              <a:rPr kumimoji="1" lang="en-US" altLang="ja-JP" sz="2000" i="1" dirty="0" smtClean="0"/>
              <a:t>:  Time Allocation Committee</a:t>
            </a:r>
            <a:endParaRPr kumimoji="1" lang="ja-JP" altLang="en-US" sz="2000" i="1" dirty="0"/>
          </a:p>
        </p:txBody>
      </p:sp>
    </p:spTree>
    <p:extLst>
      <p:ext uri="{BB962C8B-B14F-4D97-AF65-F5344CB8AC3E}">
        <p14:creationId xmlns:p14="http://schemas.microsoft.com/office/powerpoint/2010/main" xmlns="" val="218663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2672" y="0"/>
            <a:ext cx="8229600" cy="836712"/>
          </a:xfrm>
        </p:spPr>
        <p:txBody>
          <a:bodyPr/>
          <a:lstStyle/>
          <a:p>
            <a:r>
              <a:rPr lang="ja-JP" altLang="en-US" dirty="0" smtClean="0"/>
              <a:t>観測</a:t>
            </a:r>
            <a:r>
              <a:rPr lang="ja-JP" altLang="en-US" dirty="0"/>
              <a:t>までの</a:t>
            </a:r>
            <a:r>
              <a:rPr lang="ja-JP" altLang="en-US" dirty="0" smtClean="0"/>
              <a:t>手続きについて</a:t>
            </a:r>
            <a:endParaRPr lang="ja-JP" altLang="en-US" dirty="0"/>
          </a:p>
        </p:txBody>
      </p:sp>
      <p:sp>
        <p:nvSpPr>
          <p:cNvPr id="3" name="テキスト ボックス 2"/>
          <p:cNvSpPr txBox="1"/>
          <p:nvPr/>
        </p:nvSpPr>
        <p:spPr>
          <a:xfrm>
            <a:off x="287016" y="1412776"/>
            <a:ext cx="8856984" cy="5139869"/>
          </a:xfrm>
          <a:prstGeom prst="rect">
            <a:avLst/>
          </a:prstGeom>
          <a:noFill/>
        </p:spPr>
        <p:txBody>
          <a:bodyPr wrap="square" rtlCol="0">
            <a:spAutoFit/>
          </a:bodyPr>
          <a:lstStyle/>
          <a:p>
            <a:r>
              <a:rPr lang="ja-JP" altLang="en-US" sz="2800" dirty="0" smtClean="0"/>
              <a:t>１．観測者</a:t>
            </a:r>
            <a:r>
              <a:rPr lang="ja-JP" altLang="en-US" sz="2800" dirty="0"/>
              <a:t>事前連絡</a:t>
            </a:r>
            <a:r>
              <a:rPr lang="ja-JP" altLang="en-US" sz="2800" dirty="0" smtClean="0"/>
              <a:t>（</a:t>
            </a:r>
            <a:r>
              <a:rPr lang="en-US" altLang="ja-JP" sz="2800" dirty="0" smtClean="0"/>
              <a:t>PI</a:t>
            </a:r>
            <a:r>
              <a:rPr lang="ja-JP" altLang="en-US" sz="2800" dirty="0" smtClean="0"/>
              <a:t>が代表して）</a:t>
            </a:r>
            <a:endParaRPr lang="ja-JP" altLang="en-US" sz="2800" dirty="0"/>
          </a:p>
          <a:p>
            <a:pPr marL="800100" lvl="1" indent="-342900">
              <a:buFont typeface="Arial" panose="020B0604020202020204" pitchFamily="34" charset="0"/>
              <a:buChar char="•"/>
            </a:pPr>
            <a:r>
              <a:rPr lang="ja-JP" altLang="en-US" sz="2400" dirty="0" smtClean="0"/>
              <a:t>各観測者について所定の情報「氏名、アドレス</a:t>
            </a:r>
            <a:r>
              <a:rPr lang="ja-JP" altLang="en-US" sz="2400" dirty="0"/>
              <a:t>、所属機関、身分、プロポーザルに</a:t>
            </a:r>
            <a:r>
              <a:rPr lang="en-US" altLang="ja-JP" sz="2400" dirty="0"/>
              <a:t>listed</a:t>
            </a:r>
            <a:r>
              <a:rPr lang="ja-JP" altLang="en-US" sz="2400" dirty="0"/>
              <a:t>か</a:t>
            </a:r>
            <a:r>
              <a:rPr lang="ja-JP" altLang="en-US" sz="2400" dirty="0" err="1" smtClean="0"/>
              <a:t>？、</a:t>
            </a:r>
            <a:r>
              <a:rPr lang="ja-JP" altLang="en-US" sz="2400" dirty="0" smtClean="0"/>
              <a:t>旅費</a:t>
            </a:r>
            <a:r>
              <a:rPr lang="ja-JP" altLang="en-US" sz="2400" dirty="0"/>
              <a:t>支給希望</a:t>
            </a:r>
            <a:r>
              <a:rPr lang="ja-JP" altLang="en-US" sz="2400" dirty="0" smtClean="0"/>
              <a:t>有無」を</a:t>
            </a:r>
            <a:r>
              <a:rPr lang="ja-JP" altLang="en-US" sz="2400" dirty="0"/>
              <a:t>連絡</a:t>
            </a:r>
            <a:endParaRPr lang="en-US" altLang="ja-JP" sz="2400" dirty="0" smtClean="0"/>
          </a:p>
          <a:p>
            <a:pPr marL="800100" lvl="1" indent="-342900">
              <a:buFont typeface="Arial" panose="020B0604020202020204" pitchFamily="34" charset="0"/>
              <a:buChar char="•"/>
            </a:pPr>
            <a:r>
              <a:rPr lang="ja-JP" altLang="en-US" sz="2400" dirty="0" smtClean="0"/>
              <a:t>プロポーザル</a:t>
            </a:r>
            <a:r>
              <a:rPr lang="en-US" altLang="ja-JP" sz="2400" dirty="0" smtClean="0"/>
              <a:t>non-listed</a:t>
            </a:r>
            <a:r>
              <a:rPr lang="ja-JP" altLang="en-US" sz="2400" dirty="0" smtClean="0"/>
              <a:t>の追加観測者がある場合は事前連絡に先だって追加観測者申請書を提出して承認を受けておく</a:t>
            </a:r>
            <a:endParaRPr lang="ja-JP" altLang="en-US" sz="2400" dirty="0"/>
          </a:p>
          <a:p>
            <a:endParaRPr lang="en-US" altLang="ja-JP" sz="2400" dirty="0" smtClean="0"/>
          </a:p>
          <a:p>
            <a:endParaRPr lang="en-US" altLang="ja-JP" sz="2400" dirty="0" smtClean="0"/>
          </a:p>
          <a:p>
            <a:r>
              <a:rPr lang="ja-JP" altLang="en-US" sz="2800" dirty="0" smtClean="0"/>
              <a:t>２</a:t>
            </a:r>
            <a:r>
              <a:rPr lang="ja-JP" altLang="en-US" sz="2800" dirty="0"/>
              <a:t>．</a:t>
            </a:r>
            <a:r>
              <a:rPr lang="ja-JP" altLang="en-US" sz="2800" dirty="0" smtClean="0"/>
              <a:t>航空券</a:t>
            </a:r>
            <a:r>
              <a:rPr lang="ja-JP" altLang="en-US" sz="2800" dirty="0"/>
              <a:t>の手配と渡航準備（観測者各人別々に</a:t>
            </a:r>
            <a:r>
              <a:rPr lang="ja-JP" altLang="en-US" sz="2800" dirty="0" smtClean="0"/>
              <a:t>）</a:t>
            </a:r>
            <a:endParaRPr lang="ja-JP" altLang="en-US" sz="2800" dirty="0"/>
          </a:p>
          <a:p>
            <a:endParaRPr lang="ja-JP" altLang="en-US" sz="2400" dirty="0"/>
          </a:p>
          <a:p>
            <a:r>
              <a:rPr lang="ja-JP" altLang="en-US" sz="2800" dirty="0"/>
              <a:t>３．</a:t>
            </a:r>
            <a:r>
              <a:rPr lang="ja-JP" altLang="en-US" sz="2800" dirty="0" smtClean="0"/>
              <a:t>ハワイ</a:t>
            </a:r>
            <a:r>
              <a:rPr lang="ja-JP" altLang="en-US" sz="2800" dirty="0"/>
              <a:t>観測所</a:t>
            </a:r>
            <a:r>
              <a:rPr lang="ja-JP" altLang="en-US" sz="2800" dirty="0" smtClean="0"/>
              <a:t>へ来訪</a:t>
            </a:r>
            <a:r>
              <a:rPr lang="ja-JP" altLang="en-US" sz="2800" dirty="0"/>
              <a:t>申請提出（観測者各人別々に）</a:t>
            </a:r>
          </a:p>
          <a:p>
            <a:pPr marL="800100" lvl="1" indent="-342900">
              <a:buFont typeface="Arial" panose="020B0604020202020204" pitchFamily="34" charset="0"/>
              <a:buChar char="•"/>
            </a:pPr>
            <a:r>
              <a:rPr lang="ja-JP" altLang="en-US" sz="2400" dirty="0"/>
              <a:t>現在はメール・</a:t>
            </a:r>
            <a:r>
              <a:rPr lang="en-US" altLang="ja-JP" sz="2400" dirty="0"/>
              <a:t>FAX</a:t>
            </a:r>
            <a:r>
              <a:rPr lang="ja-JP" altLang="en-US" sz="2400" dirty="0"/>
              <a:t>ベースで行っている</a:t>
            </a:r>
            <a:r>
              <a:rPr lang="ja-JP" altLang="en-US" sz="2400" dirty="0" smtClean="0"/>
              <a:t>が近い</a:t>
            </a:r>
            <a:r>
              <a:rPr lang="ja-JP" altLang="en-US" sz="2400" dirty="0"/>
              <a:t>将来に</a:t>
            </a:r>
            <a:r>
              <a:rPr lang="en-US" altLang="ja-JP" sz="2400" dirty="0"/>
              <a:t>web</a:t>
            </a:r>
            <a:r>
              <a:rPr lang="ja-JP" altLang="en-US" sz="2400" dirty="0"/>
              <a:t>フォームを用いたオンライン化に</a:t>
            </a:r>
            <a:r>
              <a:rPr lang="ja-JP" altLang="en-US" sz="2400" dirty="0" smtClean="0"/>
              <a:t>移行する予定</a:t>
            </a:r>
            <a:endParaRPr lang="ja-JP" altLang="en-US" sz="2400" dirty="0"/>
          </a:p>
          <a:p>
            <a:r>
              <a:rPr lang="ja-JP" altLang="en-US" sz="2800" dirty="0"/>
              <a:t>４．</a:t>
            </a:r>
            <a:r>
              <a:rPr lang="ja-JP" altLang="en-US" sz="2800" dirty="0" smtClean="0"/>
              <a:t>機器</a:t>
            </a:r>
            <a:r>
              <a:rPr lang="ja-JP" altLang="en-US" sz="2800" dirty="0"/>
              <a:t>担当</a:t>
            </a:r>
            <a:r>
              <a:rPr lang="en-US" altLang="ja-JP" sz="2800" dirty="0" smtClean="0"/>
              <a:t>SA</a:t>
            </a:r>
            <a:r>
              <a:rPr lang="ja-JP" altLang="en-US" sz="2800" dirty="0" smtClean="0"/>
              <a:t>にコンタクトして観測打ち合わせ</a:t>
            </a:r>
            <a:r>
              <a:rPr lang="ja-JP" altLang="en-US" sz="2800" dirty="0"/>
              <a:t>（</a:t>
            </a:r>
            <a:r>
              <a:rPr lang="en-US" altLang="ja-JP" sz="2800" dirty="0" smtClean="0"/>
              <a:t>PI</a:t>
            </a:r>
            <a:r>
              <a:rPr lang="ja-JP" altLang="en-US" sz="2800" dirty="0" smtClean="0"/>
              <a:t>から）</a:t>
            </a:r>
            <a:endParaRPr lang="ja-JP" altLang="en-US" sz="2800" dirty="0"/>
          </a:p>
        </p:txBody>
      </p:sp>
      <p:sp>
        <p:nvSpPr>
          <p:cNvPr id="4" name="テキスト ボックス 3"/>
          <p:cNvSpPr txBox="1"/>
          <p:nvPr/>
        </p:nvSpPr>
        <p:spPr>
          <a:xfrm>
            <a:off x="611560" y="980728"/>
            <a:ext cx="8028892" cy="461665"/>
          </a:xfrm>
          <a:prstGeom prst="rect">
            <a:avLst/>
          </a:prstGeom>
          <a:noFill/>
        </p:spPr>
        <p:txBody>
          <a:bodyPr wrap="square" rtlCol="0">
            <a:spAutoFit/>
          </a:bodyPr>
          <a:lstStyle/>
          <a:p>
            <a:r>
              <a:rPr lang="en-US" altLang="ja-JP" sz="2400" dirty="0" smtClean="0">
                <a:solidFill>
                  <a:srgbClr val="00B050"/>
                </a:solidFill>
              </a:rPr>
              <a:t>[</a:t>
            </a:r>
            <a:r>
              <a:rPr lang="ja-JP" altLang="en-US" sz="2400" dirty="0" smtClean="0">
                <a:solidFill>
                  <a:srgbClr val="00B050"/>
                </a:solidFill>
              </a:rPr>
              <a:t>観測チームメンバーの連絡と確定（必ず一ヶ月前までに）</a:t>
            </a:r>
            <a:r>
              <a:rPr lang="en-US" altLang="ja-JP" sz="2400" dirty="0" smtClean="0">
                <a:solidFill>
                  <a:srgbClr val="00B050"/>
                </a:solidFill>
              </a:rPr>
              <a:t>]</a:t>
            </a:r>
            <a:endParaRPr lang="ja-JP" altLang="en-US" sz="2400" dirty="0" smtClean="0">
              <a:solidFill>
                <a:srgbClr val="00B050"/>
              </a:solidFill>
            </a:endParaRPr>
          </a:p>
        </p:txBody>
      </p:sp>
      <p:sp>
        <p:nvSpPr>
          <p:cNvPr id="5" name="テキスト ボックス 4"/>
          <p:cNvSpPr txBox="1"/>
          <p:nvPr/>
        </p:nvSpPr>
        <p:spPr>
          <a:xfrm>
            <a:off x="1907704" y="3356992"/>
            <a:ext cx="5112568" cy="461665"/>
          </a:xfrm>
          <a:prstGeom prst="rect">
            <a:avLst/>
          </a:prstGeom>
          <a:noFill/>
        </p:spPr>
        <p:txBody>
          <a:bodyPr wrap="square" rtlCol="0">
            <a:spAutoFit/>
          </a:bodyPr>
          <a:lstStyle/>
          <a:p>
            <a:r>
              <a:rPr lang="en-US" altLang="ja-JP" sz="2400" dirty="0" smtClean="0">
                <a:solidFill>
                  <a:srgbClr val="00B050"/>
                </a:solidFill>
              </a:rPr>
              <a:t>[</a:t>
            </a:r>
            <a:r>
              <a:rPr lang="ja-JP" altLang="en-US" sz="2400" dirty="0" smtClean="0">
                <a:solidFill>
                  <a:srgbClr val="00B050"/>
                </a:solidFill>
              </a:rPr>
              <a:t>それで問題なく受け入れられたら</a:t>
            </a:r>
            <a:r>
              <a:rPr lang="en-US" altLang="ja-JP" sz="2400" dirty="0" smtClean="0">
                <a:solidFill>
                  <a:srgbClr val="00B050"/>
                </a:solidFill>
              </a:rPr>
              <a:t>]</a:t>
            </a:r>
            <a:endParaRPr lang="ja-JP" altLang="en-US" sz="2400" dirty="0" smtClean="0">
              <a:solidFill>
                <a:srgbClr val="00B050"/>
              </a:solidFill>
            </a:endParaRPr>
          </a:p>
        </p:txBody>
      </p:sp>
      <p:sp>
        <p:nvSpPr>
          <p:cNvPr id="6" name="テキスト ボックス 5"/>
          <p:cNvSpPr txBox="1"/>
          <p:nvPr/>
        </p:nvSpPr>
        <p:spPr>
          <a:xfrm>
            <a:off x="3347864" y="6396335"/>
            <a:ext cx="2304256" cy="461665"/>
          </a:xfrm>
          <a:prstGeom prst="rect">
            <a:avLst/>
          </a:prstGeom>
          <a:noFill/>
        </p:spPr>
        <p:txBody>
          <a:bodyPr wrap="square" rtlCol="0">
            <a:spAutoFit/>
          </a:bodyPr>
          <a:lstStyle/>
          <a:p>
            <a:r>
              <a:rPr lang="en-US" altLang="ja-JP" sz="2400" dirty="0" smtClean="0">
                <a:solidFill>
                  <a:srgbClr val="00B050"/>
                </a:solidFill>
              </a:rPr>
              <a:t>[</a:t>
            </a:r>
            <a:r>
              <a:rPr lang="ja-JP" altLang="en-US" sz="2400" dirty="0" smtClean="0">
                <a:solidFill>
                  <a:srgbClr val="00B050"/>
                </a:solidFill>
              </a:rPr>
              <a:t>渡航・観測へ</a:t>
            </a:r>
            <a:r>
              <a:rPr lang="en-US" altLang="ja-JP" sz="2400" dirty="0" smtClean="0">
                <a:solidFill>
                  <a:srgbClr val="00B050"/>
                </a:solidFill>
              </a:rPr>
              <a:t>]</a:t>
            </a:r>
          </a:p>
        </p:txBody>
      </p:sp>
      <p:sp>
        <p:nvSpPr>
          <p:cNvPr id="7" name="テキスト ボックス 6"/>
          <p:cNvSpPr txBox="1"/>
          <p:nvPr/>
        </p:nvSpPr>
        <p:spPr>
          <a:xfrm>
            <a:off x="1043608" y="5229200"/>
            <a:ext cx="6912768" cy="369332"/>
          </a:xfrm>
          <a:prstGeom prst="rect">
            <a:avLst/>
          </a:prstGeom>
          <a:noFill/>
        </p:spPr>
        <p:txBody>
          <a:bodyPr wrap="square" rtlCol="0">
            <a:spAutoFit/>
          </a:bodyPr>
          <a:lstStyle/>
          <a:p>
            <a:r>
              <a:rPr lang="ja-JP" altLang="en-US" dirty="0" smtClean="0"/>
              <a:t>（）</a:t>
            </a:r>
          </a:p>
        </p:txBody>
      </p:sp>
      <p:sp>
        <p:nvSpPr>
          <p:cNvPr id="8" name="正方形/長方形 7"/>
          <p:cNvSpPr/>
          <p:nvPr/>
        </p:nvSpPr>
        <p:spPr>
          <a:xfrm>
            <a:off x="379393" y="1412776"/>
            <a:ext cx="8764607" cy="20107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379393" y="3789040"/>
            <a:ext cx="8764607" cy="26504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115616" y="548680"/>
            <a:ext cx="7200800" cy="461665"/>
          </a:xfrm>
          <a:prstGeom prst="rect">
            <a:avLst/>
          </a:prstGeom>
          <a:noFill/>
        </p:spPr>
        <p:txBody>
          <a:bodyPr wrap="square" rtlCol="0">
            <a:spAutoFit/>
          </a:bodyPr>
          <a:lstStyle/>
          <a:p>
            <a:r>
              <a:rPr lang="en-US" altLang="ja-JP" sz="2400" i="1" dirty="0" smtClean="0"/>
              <a:t>Procedures </a:t>
            </a:r>
            <a:r>
              <a:rPr lang="en-US" altLang="ja-JP" sz="2400" i="1" dirty="0" smtClean="0"/>
              <a:t>to Be Carried Out in Advance of Observation</a:t>
            </a:r>
            <a:endParaRPr kumimoji="1" lang="ja-JP" altLang="en-US" sz="2400" i="1" dirty="0"/>
          </a:p>
        </p:txBody>
      </p:sp>
    </p:spTree>
    <p:extLst>
      <p:ext uri="{BB962C8B-B14F-4D97-AF65-F5344CB8AC3E}">
        <p14:creationId xmlns:p14="http://schemas.microsoft.com/office/powerpoint/2010/main" xmlns="" val="6408902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4860032" y="188640"/>
            <a:ext cx="4104456" cy="648072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179512" y="188640"/>
            <a:ext cx="4371975" cy="649947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16632"/>
            <a:ext cx="8229600" cy="850106"/>
          </a:xfrm>
        </p:spPr>
        <p:txBody>
          <a:bodyPr>
            <a:normAutofit/>
          </a:bodyPr>
          <a:lstStyle/>
          <a:p>
            <a:r>
              <a:rPr lang="ja-JP" altLang="en-US" dirty="0" smtClean="0"/>
              <a:t>共同利用観測</a:t>
            </a:r>
            <a:r>
              <a:rPr lang="ja-JP" altLang="en-US" dirty="0"/>
              <a:t>に</a:t>
            </a:r>
            <a:r>
              <a:rPr lang="ja-JP" altLang="en-US" dirty="0" smtClean="0"/>
              <a:t>関する基本理念</a:t>
            </a:r>
            <a:endParaRPr kumimoji="1" lang="ja-JP" altLang="en-US" dirty="0"/>
          </a:p>
        </p:txBody>
      </p:sp>
      <p:sp>
        <p:nvSpPr>
          <p:cNvPr id="3" name="テキスト ボックス 2"/>
          <p:cNvSpPr txBox="1"/>
          <p:nvPr/>
        </p:nvSpPr>
        <p:spPr>
          <a:xfrm>
            <a:off x="251520" y="1484784"/>
            <a:ext cx="8640960" cy="4031873"/>
          </a:xfrm>
          <a:prstGeom prst="rect">
            <a:avLst/>
          </a:prstGeom>
          <a:noFill/>
        </p:spPr>
        <p:txBody>
          <a:bodyPr wrap="square" rtlCol="0">
            <a:spAutoFit/>
          </a:bodyPr>
          <a:lstStyle/>
          <a:p>
            <a:pPr marL="285750" indent="-285750">
              <a:buFont typeface="Wingdings" panose="05000000000000000000" pitchFamily="2" charset="2"/>
              <a:buChar char="l"/>
            </a:pPr>
            <a:r>
              <a:rPr lang="ja-JP" altLang="en-US" sz="3200" dirty="0" smtClean="0"/>
              <a:t>大学</a:t>
            </a:r>
            <a:r>
              <a:rPr lang="ja-JP" altLang="en-US" sz="3200" dirty="0"/>
              <a:t>共同利用機関である国立天文台のすばる望遠鏡は天文学の研究を行うための共同利用観測施設</a:t>
            </a:r>
          </a:p>
          <a:p>
            <a:pPr marL="285750" indent="-285750">
              <a:buFont typeface="Wingdings" panose="05000000000000000000" pitchFamily="2" charset="2"/>
              <a:buChar char="l"/>
            </a:pPr>
            <a:r>
              <a:rPr lang="ja-JP" altLang="en-US" sz="3200" dirty="0" smtClean="0"/>
              <a:t>共同</a:t>
            </a:r>
            <a:r>
              <a:rPr lang="ja-JP" altLang="en-US" sz="3200" dirty="0"/>
              <a:t>利用観測者として認められるのは天文学の研究者（あるいはそれに準ずるとみなされる者）に限られる</a:t>
            </a:r>
          </a:p>
          <a:p>
            <a:pPr marL="285750" indent="-285750">
              <a:buFont typeface="Wingdings" panose="05000000000000000000" pitchFamily="2" charset="2"/>
              <a:buChar char="l"/>
            </a:pPr>
            <a:r>
              <a:rPr lang="ja-JP" altLang="en-US" sz="3200" dirty="0" smtClean="0"/>
              <a:t>その</a:t>
            </a:r>
            <a:r>
              <a:rPr lang="ja-JP" altLang="en-US" sz="3200" dirty="0"/>
              <a:t>研究目的の観測を遂行させるため最低限必要な人員の旅費は国立天文台から</a:t>
            </a:r>
            <a:r>
              <a:rPr lang="ja-JP" altLang="en-US" sz="3200" dirty="0" smtClean="0"/>
              <a:t>支給</a:t>
            </a:r>
            <a:r>
              <a:rPr lang="ja-JP" altLang="en-US" sz="3200" dirty="0"/>
              <a:t>す</a:t>
            </a:r>
            <a:r>
              <a:rPr lang="ja-JP" altLang="en-US" sz="3200" dirty="0" smtClean="0"/>
              <a:t>る</a:t>
            </a:r>
            <a:endParaRPr kumimoji="1" lang="ja-JP" altLang="en-US" sz="3200" dirty="0"/>
          </a:p>
        </p:txBody>
      </p:sp>
      <p:sp>
        <p:nvSpPr>
          <p:cNvPr id="4" name="テキスト ボックス 3"/>
          <p:cNvSpPr txBox="1"/>
          <p:nvPr/>
        </p:nvSpPr>
        <p:spPr>
          <a:xfrm>
            <a:off x="1187624" y="764704"/>
            <a:ext cx="6840760" cy="461665"/>
          </a:xfrm>
          <a:prstGeom prst="rect">
            <a:avLst/>
          </a:prstGeom>
          <a:noFill/>
        </p:spPr>
        <p:txBody>
          <a:bodyPr wrap="square" rtlCol="0">
            <a:spAutoFit/>
          </a:bodyPr>
          <a:lstStyle/>
          <a:p>
            <a:r>
              <a:rPr lang="en-US" altLang="ja-JP" sz="2400" i="1" dirty="0" smtClean="0"/>
              <a:t>Basic Concepts on Subaru Open Use Observations</a:t>
            </a:r>
            <a:endParaRPr kumimoji="1" lang="ja-JP" altLang="en-US" sz="2400" i="1" dirty="0"/>
          </a:p>
        </p:txBody>
      </p:sp>
    </p:spTree>
    <p:extLst>
      <p:ext uri="{BB962C8B-B14F-4D97-AF65-F5344CB8AC3E}">
        <p14:creationId xmlns:p14="http://schemas.microsoft.com/office/powerpoint/2010/main" xmlns="" val="19221977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3445"/>
            <a:ext cx="8229600" cy="778098"/>
          </a:xfrm>
        </p:spPr>
        <p:txBody>
          <a:bodyPr>
            <a:normAutofit fontScale="90000"/>
          </a:bodyPr>
          <a:lstStyle/>
          <a:p>
            <a:r>
              <a:rPr lang="ja-JP" altLang="en-US" dirty="0"/>
              <a:t>共同利用観測参加者資格の明確化</a:t>
            </a:r>
            <a:endParaRPr kumimoji="1" lang="ja-JP" altLang="en-US" dirty="0"/>
          </a:p>
        </p:txBody>
      </p:sp>
      <p:sp>
        <p:nvSpPr>
          <p:cNvPr id="3" name="テキスト ボックス 2"/>
          <p:cNvSpPr txBox="1"/>
          <p:nvPr/>
        </p:nvSpPr>
        <p:spPr>
          <a:xfrm>
            <a:off x="827584" y="1052736"/>
            <a:ext cx="7272808" cy="1477328"/>
          </a:xfrm>
          <a:prstGeom prst="rect">
            <a:avLst/>
          </a:prstGeom>
          <a:noFill/>
        </p:spPr>
        <p:txBody>
          <a:bodyPr wrap="square" rtlCol="0">
            <a:spAutoFit/>
          </a:bodyPr>
          <a:lstStyle/>
          <a:p>
            <a:r>
              <a:rPr lang="ja-JP" altLang="en-US" dirty="0" smtClean="0"/>
              <a:t>これまで「</a:t>
            </a:r>
            <a:r>
              <a:rPr lang="ja-JP" altLang="en-US" dirty="0"/>
              <a:t>原則としてプロポーザルに登録されている</a:t>
            </a:r>
            <a:r>
              <a:rPr lang="en-US" altLang="ja-JP" dirty="0"/>
              <a:t>PI/</a:t>
            </a:r>
            <a:r>
              <a:rPr lang="en-US" altLang="ja-JP" dirty="0" err="1"/>
              <a:t>CoI</a:t>
            </a:r>
            <a:r>
              <a:rPr lang="ja-JP" altLang="en-US" dirty="0"/>
              <a:t>」と</a:t>
            </a:r>
            <a:r>
              <a:rPr lang="ja-JP" altLang="en-US" dirty="0" smtClean="0"/>
              <a:t>していただけ</a:t>
            </a:r>
            <a:endParaRPr lang="ja-JP" altLang="en-US" dirty="0"/>
          </a:p>
          <a:p>
            <a:r>
              <a:rPr lang="ja-JP" altLang="en-US" dirty="0" smtClean="0"/>
              <a:t>　</a:t>
            </a:r>
            <a:r>
              <a:rPr lang="en-US" altLang="ja-JP" dirty="0" smtClean="0"/>
              <a:t>→</a:t>
            </a:r>
            <a:r>
              <a:rPr lang="ja-JP" altLang="en-US" dirty="0" smtClean="0"/>
              <a:t>　しかし</a:t>
            </a:r>
            <a:r>
              <a:rPr lang="ja-JP" altLang="en-US" dirty="0"/>
              <a:t>「例外を認めてほしい」というケースが最近急増</a:t>
            </a:r>
          </a:p>
          <a:p>
            <a:r>
              <a:rPr lang="ja-JP" altLang="en-US" dirty="0" smtClean="0"/>
              <a:t>　→　それ</a:t>
            </a:r>
            <a:r>
              <a:rPr lang="ja-JP" altLang="en-US" dirty="0"/>
              <a:t>に対応した手続きを今回明確化</a:t>
            </a:r>
          </a:p>
          <a:p>
            <a:r>
              <a:rPr lang="ja-JP" altLang="en-US" dirty="0" smtClean="0"/>
              <a:t>また</a:t>
            </a:r>
            <a:r>
              <a:rPr lang="ja-JP" altLang="en-US" dirty="0"/>
              <a:t>基本的な資格である「研究者」についても具体的にしていなかった</a:t>
            </a:r>
          </a:p>
          <a:p>
            <a:r>
              <a:rPr lang="ja-JP" altLang="en-US" dirty="0" smtClean="0"/>
              <a:t>　→　改めてはっきりとした定義</a:t>
            </a:r>
            <a:r>
              <a:rPr lang="ja-JP" altLang="en-US" dirty="0"/>
              <a:t>を行うことに</a:t>
            </a:r>
            <a:r>
              <a:rPr lang="ja-JP" altLang="en-US" dirty="0" smtClean="0"/>
              <a:t>した　</a:t>
            </a:r>
            <a:endParaRPr kumimoji="1" lang="ja-JP" altLang="en-US" dirty="0"/>
          </a:p>
        </p:txBody>
      </p:sp>
      <p:sp>
        <p:nvSpPr>
          <p:cNvPr id="5" name="テキスト ボックス 4"/>
          <p:cNvSpPr txBox="1"/>
          <p:nvPr/>
        </p:nvSpPr>
        <p:spPr>
          <a:xfrm>
            <a:off x="251520" y="2564904"/>
            <a:ext cx="8640960" cy="3323987"/>
          </a:xfrm>
          <a:prstGeom prst="rect">
            <a:avLst/>
          </a:prstGeom>
          <a:noFill/>
        </p:spPr>
        <p:txBody>
          <a:bodyPr wrap="square" rtlCol="0">
            <a:spAutoFit/>
          </a:bodyPr>
          <a:lstStyle/>
          <a:p>
            <a:r>
              <a:rPr lang="ja-JP" altLang="en-US" sz="2400" dirty="0" smtClean="0"/>
              <a:t>共同</a:t>
            </a:r>
            <a:r>
              <a:rPr lang="ja-JP" altLang="en-US" sz="2400" dirty="0"/>
              <a:t>利用</a:t>
            </a:r>
            <a:r>
              <a:rPr lang="ja-JP" altLang="en-US" sz="2400" dirty="0" smtClean="0"/>
              <a:t>観測者資格</a:t>
            </a:r>
            <a:r>
              <a:rPr lang="ja-JP" altLang="en-US" sz="2400" dirty="0"/>
              <a:t>その１</a:t>
            </a:r>
            <a:r>
              <a:rPr lang="ja-JP" altLang="en-US" sz="2400" dirty="0" smtClean="0"/>
              <a:t>： （広い意味の）研究者</a:t>
            </a:r>
            <a:r>
              <a:rPr lang="ja-JP" altLang="en-US" sz="2400" dirty="0"/>
              <a:t>である</a:t>
            </a:r>
            <a:r>
              <a:rPr lang="ja-JP" altLang="en-US" sz="2400" dirty="0" smtClean="0"/>
              <a:t>こと</a:t>
            </a:r>
            <a:endParaRPr lang="ja-JP" altLang="en-US" sz="2400" dirty="0"/>
          </a:p>
          <a:p>
            <a:r>
              <a:rPr lang="en-US" altLang="ja-JP" dirty="0" smtClean="0"/>
              <a:t>(1) </a:t>
            </a:r>
            <a:r>
              <a:rPr lang="ja-JP" altLang="en-US" dirty="0" smtClean="0"/>
              <a:t>大学</a:t>
            </a:r>
            <a:r>
              <a:rPr lang="ja-JP" altLang="en-US" dirty="0"/>
              <a:t>・</a:t>
            </a:r>
            <a:r>
              <a:rPr lang="ja-JP" altLang="en-US" dirty="0" smtClean="0"/>
              <a:t>研究機関勤務の常勤・非常勤スタッフ</a:t>
            </a:r>
            <a:r>
              <a:rPr lang="ja-JP" altLang="en-US" dirty="0"/>
              <a:t>で天文学や宇宙科学（或いは関連分野）の研究に携わっている</a:t>
            </a:r>
            <a:r>
              <a:rPr lang="ja-JP" altLang="en-US" dirty="0" smtClean="0"/>
              <a:t>者</a:t>
            </a:r>
            <a:endParaRPr lang="ja-JP" altLang="en-US" dirty="0"/>
          </a:p>
          <a:p>
            <a:r>
              <a:rPr lang="en-US" altLang="ja-JP" dirty="0" smtClean="0"/>
              <a:t>(</a:t>
            </a:r>
            <a:r>
              <a:rPr lang="en-US" altLang="ja-JP" dirty="0"/>
              <a:t>2</a:t>
            </a:r>
            <a:r>
              <a:rPr lang="en-US" altLang="ja-JP" dirty="0" smtClean="0"/>
              <a:t>) (1)</a:t>
            </a:r>
            <a:r>
              <a:rPr lang="ja-JP" altLang="en-US" dirty="0"/>
              <a:t>に属する研究者を指導教官として学業に従事して</a:t>
            </a:r>
            <a:r>
              <a:rPr lang="ja-JP" altLang="en-US" dirty="0" smtClean="0"/>
              <a:t>いる修士・博士課程の大学院生（</a:t>
            </a:r>
            <a:r>
              <a:rPr lang="ja-JP" altLang="en-US" dirty="0" smtClean="0">
                <a:solidFill>
                  <a:srgbClr val="FF0000"/>
                </a:solidFill>
              </a:rPr>
              <a:t>注：学部</a:t>
            </a:r>
            <a:r>
              <a:rPr lang="ja-JP" altLang="en-US" dirty="0">
                <a:solidFill>
                  <a:srgbClr val="FF0000"/>
                </a:solidFill>
              </a:rPr>
              <a:t>学生は含まない</a:t>
            </a:r>
            <a:r>
              <a:rPr lang="ja-JP" altLang="en-US" dirty="0"/>
              <a:t>）</a:t>
            </a:r>
          </a:p>
          <a:p>
            <a:r>
              <a:rPr lang="en-US" altLang="ja-JP" dirty="0" smtClean="0"/>
              <a:t>(</a:t>
            </a:r>
            <a:r>
              <a:rPr lang="en-US" altLang="ja-JP" dirty="0"/>
              <a:t>3</a:t>
            </a:r>
            <a:r>
              <a:rPr lang="en-US" altLang="ja-JP" dirty="0" smtClean="0"/>
              <a:t>) </a:t>
            </a:r>
            <a:r>
              <a:rPr lang="ja-JP" altLang="en-US" dirty="0" smtClean="0"/>
              <a:t>それ</a:t>
            </a:r>
            <a:r>
              <a:rPr lang="ja-JP" altLang="en-US" dirty="0"/>
              <a:t>以外でも実質的に研究者あるいは同格と</a:t>
            </a:r>
            <a:r>
              <a:rPr lang="ja-JP" altLang="en-US" dirty="0" smtClean="0"/>
              <a:t>みなされる者</a:t>
            </a:r>
            <a:r>
              <a:rPr lang="ja-JP" altLang="en-US" dirty="0"/>
              <a:t>（例：理系の修士や博士の学位を持っている</a:t>
            </a:r>
            <a:r>
              <a:rPr lang="ja-JP" altLang="en-US" dirty="0" smtClean="0"/>
              <a:t>、プロポーザルの</a:t>
            </a:r>
            <a:r>
              <a:rPr lang="en-US" altLang="ja-JP" dirty="0" smtClean="0"/>
              <a:t>PI</a:t>
            </a:r>
            <a:r>
              <a:rPr lang="ja-JP" altLang="en-US" dirty="0"/>
              <a:t>である</a:t>
            </a:r>
            <a:r>
              <a:rPr lang="ja-JP" altLang="en-US" dirty="0" smtClean="0"/>
              <a:t>、査読</a:t>
            </a:r>
            <a:r>
              <a:rPr lang="ja-JP" altLang="en-US" dirty="0"/>
              <a:t>論文の著者になったことが</a:t>
            </a:r>
            <a:r>
              <a:rPr lang="ja-JP" altLang="en-US" dirty="0" smtClean="0"/>
              <a:t>ある、</a:t>
            </a:r>
            <a:r>
              <a:rPr lang="ja-JP" altLang="en-US" dirty="0"/>
              <a:t>など）</a:t>
            </a:r>
          </a:p>
          <a:p>
            <a:endParaRPr lang="ja-JP" altLang="en-US" dirty="0"/>
          </a:p>
          <a:p>
            <a:r>
              <a:rPr lang="ja-JP" altLang="en-US" sz="2400" dirty="0" smtClean="0"/>
              <a:t>共同</a:t>
            </a:r>
            <a:r>
              <a:rPr lang="ja-JP" altLang="en-US" sz="2400" dirty="0"/>
              <a:t>利用</a:t>
            </a:r>
            <a:r>
              <a:rPr lang="ja-JP" altLang="en-US" sz="2400" dirty="0" smtClean="0"/>
              <a:t>観測者資格</a:t>
            </a:r>
            <a:r>
              <a:rPr lang="ja-JP" altLang="en-US" sz="2400" dirty="0"/>
              <a:t>その２</a:t>
            </a:r>
            <a:r>
              <a:rPr lang="ja-JP" altLang="en-US" sz="2400" dirty="0" smtClean="0"/>
              <a:t>： 研究チームメンバーであること</a:t>
            </a:r>
            <a:endParaRPr lang="ja-JP" altLang="en-US" sz="2400" dirty="0"/>
          </a:p>
          <a:p>
            <a:r>
              <a:rPr lang="en-US" altLang="ja-JP" dirty="0" smtClean="0"/>
              <a:t>(</a:t>
            </a:r>
            <a:r>
              <a:rPr lang="en-US" altLang="ja-JP" dirty="0" err="1"/>
              <a:t>i</a:t>
            </a:r>
            <a:r>
              <a:rPr lang="en-US" altLang="ja-JP" dirty="0" smtClean="0"/>
              <a:t>) </a:t>
            </a:r>
            <a:r>
              <a:rPr lang="ja-JP" altLang="en-US" dirty="0" smtClean="0"/>
              <a:t>採択</a:t>
            </a:r>
            <a:r>
              <a:rPr lang="ja-JP" altLang="en-US" dirty="0"/>
              <a:t>されたプロポーザルに</a:t>
            </a:r>
            <a:r>
              <a:rPr lang="en-US" altLang="ja-JP" dirty="0"/>
              <a:t>PI</a:t>
            </a:r>
            <a:r>
              <a:rPr lang="ja-JP" altLang="en-US" dirty="0"/>
              <a:t>あるいは</a:t>
            </a:r>
            <a:r>
              <a:rPr lang="en-US" altLang="ja-JP" dirty="0"/>
              <a:t>Co-I</a:t>
            </a:r>
            <a:r>
              <a:rPr lang="ja-JP" altLang="en-US" dirty="0"/>
              <a:t>として登録されている者</a:t>
            </a:r>
          </a:p>
          <a:p>
            <a:r>
              <a:rPr lang="en-US" altLang="ja-JP" dirty="0"/>
              <a:t>(ii</a:t>
            </a:r>
            <a:r>
              <a:rPr lang="en-US" altLang="ja-JP" dirty="0" smtClean="0"/>
              <a:t>) </a:t>
            </a:r>
            <a:r>
              <a:rPr lang="ja-JP" altLang="en-US" dirty="0" smtClean="0"/>
              <a:t>あるいは</a:t>
            </a:r>
            <a:r>
              <a:rPr lang="en-US" altLang="ja-JP" dirty="0"/>
              <a:t>PI</a:t>
            </a:r>
            <a:r>
              <a:rPr lang="ja-JP" altLang="en-US" dirty="0"/>
              <a:t>が追加観測者申請書を提出して追加メンバーとして承認された者</a:t>
            </a:r>
            <a:endParaRPr kumimoji="1" lang="ja-JP" altLang="en-US" dirty="0"/>
          </a:p>
        </p:txBody>
      </p:sp>
      <p:sp>
        <p:nvSpPr>
          <p:cNvPr id="6" name="正方形/長方形 5"/>
          <p:cNvSpPr/>
          <p:nvPr/>
        </p:nvSpPr>
        <p:spPr>
          <a:xfrm>
            <a:off x="179512" y="2564904"/>
            <a:ext cx="8712968" cy="34308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1979712" y="5877272"/>
            <a:ext cx="936104" cy="936104"/>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2447764" y="5874605"/>
            <a:ext cx="936104" cy="936104"/>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144703" y="6345583"/>
            <a:ext cx="216024" cy="369332"/>
          </a:xfrm>
          <a:prstGeom prst="rect">
            <a:avLst/>
          </a:prstGeom>
          <a:noFill/>
        </p:spPr>
        <p:txBody>
          <a:bodyPr wrap="square" rtlCol="0">
            <a:spAutoFit/>
          </a:bodyPr>
          <a:lstStyle/>
          <a:p>
            <a:r>
              <a:rPr kumimoji="1" lang="en-US" altLang="ja-JP" dirty="0" smtClean="0">
                <a:solidFill>
                  <a:schemeClr val="accent6">
                    <a:lumMod val="75000"/>
                  </a:schemeClr>
                </a:solidFill>
              </a:rPr>
              <a:t>1</a:t>
            </a:r>
            <a:endParaRPr kumimoji="1" lang="ja-JP" altLang="en-US" dirty="0">
              <a:solidFill>
                <a:schemeClr val="accent6">
                  <a:lumMod val="75000"/>
                </a:schemeClr>
              </a:solidFill>
            </a:endParaRPr>
          </a:p>
        </p:txBody>
      </p:sp>
      <p:sp>
        <p:nvSpPr>
          <p:cNvPr id="10" name="テキスト ボックス 9"/>
          <p:cNvSpPr txBox="1"/>
          <p:nvPr/>
        </p:nvSpPr>
        <p:spPr>
          <a:xfrm>
            <a:off x="2935489" y="6338655"/>
            <a:ext cx="216024" cy="369332"/>
          </a:xfrm>
          <a:prstGeom prst="rect">
            <a:avLst/>
          </a:prstGeom>
          <a:noFill/>
        </p:spPr>
        <p:txBody>
          <a:bodyPr wrap="square" rtlCol="0">
            <a:spAutoFit/>
          </a:bodyPr>
          <a:lstStyle/>
          <a:p>
            <a:r>
              <a:rPr lang="en-US" altLang="ja-JP" dirty="0">
                <a:solidFill>
                  <a:srgbClr val="7030A0"/>
                </a:solidFill>
              </a:rPr>
              <a:t>2</a:t>
            </a:r>
            <a:endParaRPr kumimoji="1" lang="ja-JP" altLang="en-US" dirty="0">
              <a:solidFill>
                <a:srgbClr val="7030A0"/>
              </a:solidFill>
            </a:endParaRPr>
          </a:p>
        </p:txBody>
      </p:sp>
      <p:cxnSp>
        <p:nvCxnSpPr>
          <p:cNvPr id="12" name="直線矢印コネクタ 11"/>
          <p:cNvCxnSpPr/>
          <p:nvPr/>
        </p:nvCxnSpPr>
        <p:spPr>
          <a:xfrm flipH="1">
            <a:off x="2699792" y="6165304"/>
            <a:ext cx="1440160" cy="18027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4139952" y="6021288"/>
            <a:ext cx="2448272" cy="646331"/>
          </a:xfrm>
          <a:prstGeom prst="rect">
            <a:avLst/>
          </a:prstGeom>
          <a:noFill/>
        </p:spPr>
        <p:txBody>
          <a:bodyPr wrap="square" rtlCol="0">
            <a:spAutoFit/>
          </a:bodyPr>
          <a:lstStyle/>
          <a:p>
            <a:r>
              <a:rPr kumimoji="1" lang="ja-JP" altLang="en-US" dirty="0" smtClean="0"/>
              <a:t>観測者は</a:t>
            </a:r>
            <a:r>
              <a:rPr kumimoji="1" lang="en-US" altLang="ja-JP" dirty="0" smtClean="0"/>
              <a:t>1</a:t>
            </a:r>
            <a:r>
              <a:rPr kumimoji="1" lang="ja-JP" altLang="en-US" dirty="0" smtClean="0"/>
              <a:t>と</a:t>
            </a:r>
            <a:r>
              <a:rPr kumimoji="1" lang="en-US" altLang="ja-JP" dirty="0" smtClean="0"/>
              <a:t>2</a:t>
            </a:r>
            <a:r>
              <a:rPr kumimoji="1" lang="ja-JP" altLang="en-US" dirty="0" smtClean="0"/>
              <a:t>の両方を満たす者</a:t>
            </a:r>
            <a:r>
              <a:rPr lang="ja-JP" altLang="en-US" dirty="0" smtClean="0"/>
              <a:t>とする</a:t>
            </a:r>
            <a:endParaRPr kumimoji="1" lang="ja-JP" altLang="en-US" dirty="0"/>
          </a:p>
        </p:txBody>
      </p:sp>
      <p:sp>
        <p:nvSpPr>
          <p:cNvPr id="15" name="テキスト ボックス 14"/>
          <p:cNvSpPr txBox="1"/>
          <p:nvPr/>
        </p:nvSpPr>
        <p:spPr>
          <a:xfrm>
            <a:off x="1547664" y="548680"/>
            <a:ext cx="6120680" cy="461665"/>
          </a:xfrm>
          <a:prstGeom prst="rect">
            <a:avLst/>
          </a:prstGeom>
          <a:noFill/>
        </p:spPr>
        <p:txBody>
          <a:bodyPr wrap="square" rtlCol="0">
            <a:spAutoFit/>
          </a:bodyPr>
          <a:lstStyle/>
          <a:p>
            <a:r>
              <a:rPr lang="en-US" altLang="ja-JP" sz="2400" i="1" dirty="0" smtClean="0"/>
              <a:t>Qualifications  for </a:t>
            </a:r>
            <a:r>
              <a:rPr kumimoji="1" lang="en-US" altLang="ja-JP" sz="2400" i="1" dirty="0" smtClean="0"/>
              <a:t>Subaru Open Use Observers</a:t>
            </a:r>
            <a:endParaRPr kumimoji="1" lang="ja-JP" altLang="en-US" sz="2400" i="1" dirty="0"/>
          </a:p>
        </p:txBody>
      </p:sp>
    </p:spTree>
    <p:extLst>
      <p:ext uri="{BB962C8B-B14F-4D97-AF65-F5344CB8AC3E}">
        <p14:creationId xmlns:p14="http://schemas.microsoft.com/office/powerpoint/2010/main" xmlns="" val="1713951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648072"/>
          </a:xfrm>
        </p:spPr>
        <p:txBody>
          <a:bodyPr>
            <a:normAutofit fontScale="90000"/>
          </a:bodyPr>
          <a:lstStyle/>
          <a:p>
            <a:r>
              <a:rPr lang="ja-JP" altLang="en-US" dirty="0"/>
              <a:t>旅費</a:t>
            </a:r>
            <a:r>
              <a:rPr lang="ja-JP" altLang="en-US" dirty="0" smtClean="0"/>
              <a:t>支給</a:t>
            </a:r>
            <a:r>
              <a:rPr lang="ja-JP" altLang="en-US" dirty="0"/>
              <a:t>枠</a:t>
            </a:r>
            <a:r>
              <a:rPr lang="ja-JP" altLang="en-US" dirty="0" smtClean="0"/>
              <a:t>の</a:t>
            </a:r>
            <a:r>
              <a:rPr lang="ja-JP" altLang="en-US" dirty="0"/>
              <a:t>見直しについて</a:t>
            </a:r>
            <a:endParaRPr kumimoji="1" lang="ja-JP" altLang="en-US" dirty="0"/>
          </a:p>
        </p:txBody>
      </p:sp>
      <p:sp>
        <p:nvSpPr>
          <p:cNvPr id="3" name="テキスト ボックス 2"/>
          <p:cNvSpPr txBox="1"/>
          <p:nvPr/>
        </p:nvSpPr>
        <p:spPr>
          <a:xfrm>
            <a:off x="755576" y="1268760"/>
            <a:ext cx="7632848" cy="1323439"/>
          </a:xfrm>
          <a:prstGeom prst="rect">
            <a:avLst/>
          </a:prstGeom>
          <a:noFill/>
          <a:ln>
            <a:solidFill>
              <a:schemeClr val="tx1"/>
            </a:solidFill>
          </a:ln>
        </p:spPr>
        <p:txBody>
          <a:bodyPr wrap="square" rtlCol="0">
            <a:spAutoFit/>
          </a:bodyPr>
          <a:lstStyle/>
          <a:p>
            <a:r>
              <a:rPr lang="ja-JP" altLang="en-US" sz="2000" b="1" dirty="0" smtClean="0"/>
              <a:t>観測者</a:t>
            </a:r>
            <a:r>
              <a:rPr lang="ja-JP" altLang="en-US" sz="2000" b="1" dirty="0"/>
              <a:t>旅費は</a:t>
            </a:r>
            <a:r>
              <a:rPr lang="ja-JP" altLang="en-US" sz="2000" b="1" dirty="0" smtClean="0"/>
              <a:t>観測遂行に</a:t>
            </a:r>
            <a:r>
              <a:rPr lang="ja-JP" altLang="en-US" sz="2000" b="1" dirty="0"/>
              <a:t>最低限必要な観測者に支給する</a:t>
            </a:r>
            <a:r>
              <a:rPr lang="ja-JP" altLang="en-US" sz="2000" b="1" dirty="0" smtClean="0"/>
              <a:t>もの</a:t>
            </a:r>
            <a:endParaRPr lang="ja-JP" altLang="en-US" sz="2000" b="1" dirty="0"/>
          </a:p>
          <a:p>
            <a:r>
              <a:rPr lang="ja-JP" altLang="en-US" sz="2000" dirty="0"/>
              <a:t>現行：１課題当たり３名まで支給する</a:t>
            </a:r>
          </a:p>
          <a:p>
            <a:r>
              <a:rPr lang="ja-JP" altLang="en-US" sz="2000" dirty="0"/>
              <a:t>対象</a:t>
            </a:r>
            <a:r>
              <a:rPr lang="ja-JP" altLang="en-US" sz="2000" dirty="0" smtClean="0"/>
              <a:t>：日本</a:t>
            </a:r>
            <a:r>
              <a:rPr lang="ja-JP" altLang="en-US" sz="2000" dirty="0"/>
              <a:t>から渡航する国内機関所属の研究者のみ</a:t>
            </a:r>
          </a:p>
          <a:p>
            <a:r>
              <a:rPr lang="ja-JP" altLang="en-US" sz="2000" dirty="0"/>
              <a:t>但し</a:t>
            </a:r>
            <a:r>
              <a:rPr lang="ja-JP" altLang="en-US" sz="2000" dirty="0" smtClean="0"/>
              <a:t>外国滞在のポスドク</a:t>
            </a:r>
            <a:r>
              <a:rPr lang="ja-JP" altLang="en-US" sz="2000" dirty="0"/>
              <a:t>・大学院クラスの若手</a:t>
            </a:r>
            <a:r>
              <a:rPr lang="ja-JP" altLang="en-US" sz="2000" dirty="0" smtClean="0"/>
              <a:t>日本人には特別</a:t>
            </a:r>
            <a:r>
              <a:rPr lang="ja-JP" altLang="en-US" sz="2000" dirty="0"/>
              <a:t>に</a:t>
            </a:r>
            <a:r>
              <a:rPr lang="ja-JP" altLang="en-US" sz="2000" dirty="0" smtClean="0"/>
              <a:t>配慮</a:t>
            </a:r>
            <a:endParaRPr lang="ja-JP" altLang="en-US" sz="2400" dirty="0"/>
          </a:p>
        </p:txBody>
      </p:sp>
      <p:sp>
        <p:nvSpPr>
          <p:cNvPr id="4" name="テキスト ボックス 3"/>
          <p:cNvSpPr txBox="1"/>
          <p:nvPr/>
        </p:nvSpPr>
        <p:spPr>
          <a:xfrm>
            <a:off x="323528" y="3573016"/>
            <a:ext cx="8568952" cy="2677656"/>
          </a:xfrm>
          <a:prstGeom prst="rect">
            <a:avLst/>
          </a:prstGeom>
          <a:noFill/>
        </p:spPr>
        <p:txBody>
          <a:bodyPr wrap="square" rtlCol="0">
            <a:spAutoFit/>
          </a:bodyPr>
          <a:lstStyle/>
          <a:p>
            <a:pPr marL="180975" indent="-180975">
              <a:buFont typeface="Wingdings" pitchFamily="2" charset="2"/>
              <a:buChar char="l"/>
            </a:pPr>
            <a:r>
              <a:rPr lang="ja-JP" altLang="en-US" sz="2400" dirty="0" smtClean="0"/>
              <a:t>本来</a:t>
            </a:r>
            <a:r>
              <a:rPr lang="ja-JP" altLang="en-US" sz="2400" dirty="0"/>
              <a:t>の旅費支給対象（観測遂行のために必要不可欠な人員）にそぐわない観測者が増えてきて</a:t>
            </a:r>
            <a:r>
              <a:rPr lang="ja-JP" altLang="en-US" sz="2400" dirty="0" smtClean="0"/>
              <a:t>いる</a:t>
            </a:r>
            <a:endParaRPr lang="ja-JP" altLang="en-US" sz="2400" dirty="0"/>
          </a:p>
          <a:p>
            <a:pPr marL="180975" indent="-180975">
              <a:buFont typeface="Wingdings" pitchFamily="2" charset="2"/>
              <a:buChar char="l"/>
            </a:pPr>
            <a:r>
              <a:rPr lang="ja-JP" altLang="en-US" sz="2400" dirty="0"/>
              <a:t>つまり</a:t>
            </a:r>
            <a:r>
              <a:rPr lang="ja-JP" altLang="en-US" sz="2400" dirty="0" smtClean="0"/>
              <a:t>最近目に付く</a:t>
            </a:r>
            <a:r>
              <a:rPr lang="ja-JP" altLang="en-US" sz="2400" dirty="0"/>
              <a:t>３人目の</a:t>
            </a:r>
            <a:r>
              <a:rPr lang="en-US" altLang="ja-JP" sz="2400" dirty="0"/>
              <a:t>non-listed</a:t>
            </a:r>
            <a:r>
              <a:rPr lang="ja-JP" altLang="en-US" sz="2400" dirty="0"/>
              <a:t>観測者（ほとんどは学生）</a:t>
            </a:r>
          </a:p>
          <a:p>
            <a:pPr marL="180975" indent="-180975">
              <a:buFont typeface="Wingdings" pitchFamily="2" charset="2"/>
              <a:buChar char="l"/>
            </a:pPr>
            <a:r>
              <a:rPr lang="ja-JP" altLang="en-US" sz="2400" dirty="0" smtClean="0"/>
              <a:t>観測者</a:t>
            </a:r>
            <a:r>
              <a:rPr lang="ja-JP" altLang="en-US" sz="2400" dirty="0"/>
              <a:t>が３人行くチームは相当の割合でこの</a:t>
            </a:r>
            <a:r>
              <a:rPr lang="ja-JP" altLang="en-US" sz="2400" dirty="0" smtClean="0"/>
              <a:t>ケースである</a:t>
            </a:r>
            <a:endParaRPr lang="ja-JP" altLang="en-US" sz="2400" dirty="0"/>
          </a:p>
          <a:p>
            <a:pPr marL="180975" indent="-180975">
              <a:buFont typeface="Wingdings" pitchFamily="2" charset="2"/>
              <a:buChar char="l"/>
            </a:pPr>
            <a:r>
              <a:rPr lang="ja-JP" altLang="en-US" sz="2400" dirty="0"/>
              <a:t>これは（観測</a:t>
            </a:r>
            <a:r>
              <a:rPr lang="ja-JP" altLang="en-US" sz="2400" dirty="0" smtClean="0"/>
              <a:t>の為の</a:t>
            </a:r>
            <a:r>
              <a:rPr lang="ja-JP" altLang="en-US" sz="2400" dirty="0"/>
              <a:t>実際の戦力と言うよりも）むしろ「当人に観測を体験させたい」と</a:t>
            </a:r>
            <a:r>
              <a:rPr lang="ja-JP" altLang="en-US" sz="2400" dirty="0" smtClean="0"/>
              <a:t>いう教育的目的</a:t>
            </a:r>
            <a:r>
              <a:rPr lang="ja-JP" altLang="en-US" sz="2400" dirty="0"/>
              <a:t>が主と推察</a:t>
            </a:r>
            <a:r>
              <a:rPr lang="ja-JP" altLang="en-US" sz="2400" dirty="0" smtClean="0"/>
              <a:t>される</a:t>
            </a:r>
            <a:endParaRPr lang="ja-JP" altLang="en-US" sz="2400" dirty="0"/>
          </a:p>
          <a:p>
            <a:pPr marL="180975" indent="-180975">
              <a:buFont typeface="Wingdings" pitchFamily="2" charset="2"/>
              <a:buChar char="l"/>
            </a:pPr>
            <a:r>
              <a:rPr lang="ja-JP" altLang="en-US" sz="2400" dirty="0" smtClean="0"/>
              <a:t>３人までの</a:t>
            </a:r>
            <a:r>
              <a:rPr lang="ja-JP" altLang="en-US" sz="2400" dirty="0"/>
              <a:t>旅費枠を</a:t>
            </a:r>
            <a:r>
              <a:rPr lang="ja-JP" altLang="en-US" sz="2400" dirty="0" smtClean="0"/>
              <a:t>余らせずになるべく</a:t>
            </a:r>
            <a:r>
              <a:rPr lang="ja-JP" altLang="en-US" sz="2400" dirty="0"/>
              <a:t>活用したいとの意図</a:t>
            </a:r>
            <a:r>
              <a:rPr lang="ja-JP" altLang="en-US" sz="2400" dirty="0" smtClean="0"/>
              <a:t>か</a:t>
            </a:r>
            <a:endParaRPr lang="ja-JP" altLang="en-US" sz="2400" dirty="0"/>
          </a:p>
        </p:txBody>
      </p:sp>
      <p:sp>
        <p:nvSpPr>
          <p:cNvPr id="5" name="テキスト ボックス 4"/>
          <p:cNvSpPr txBox="1"/>
          <p:nvPr/>
        </p:nvSpPr>
        <p:spPr>
          <a:xfrm>
            <a:off x="1619672" y="2852936"/>
            <a:ext cx="5328592" cy="523220"/>
          </a:xfrm>
          <a:prstGeom prst="rect">
            <a:avLst/>
          </a:prstGeom>
          <a:noFill/>
        </p:spPr>
        <p:txBody>
          <a:bodyPr wrap="square" rtlCol="0">
            <a:spAutoFit/>
          </a:bodyPr>
          <a:lstStyle/>
          <a:p>
            <a:r>
              <a:rPr lang="ja-JP" altLang="en-US" sz="2800" dirty="0" smtClean="0"/>
              <a:t>最近明らかになってきた問題点</a:t>
            </a:r>
          </a:p>
        </p:txBody>
      </p:sp>
      <p:sp>
        <p:nvSpPr>
          <p:cNvPr id="6" name="テキスト ボックス 5"/>
          <p:cNvSpPr txBox="1"/>
          <p:nvPr/>
        </p:nvSpPr>
        <p:spPr>
          <a:xfrm>
            <a:off x="0" y="620688"/>
            <a:ext cx="8964488" cy="461665"/>
          </a:xfrm>
          <a:prstGeom prst="rect">
            <a:avLst/>
          </a:prstGeom>
          <a:noFill/>
        </p:spPr>
        <p:txBody>
          <a:bodyPr wrap="square" rtlCol="0">
            <a:spAutoFit/>
          </a:bodyPr>
          <a:lstStyle/>
          <a:p>
            <a:r>
              <a:rPr lang="en-US" altLang="ja-JP" sz="2400" i="1" dirty="0" smtClean="0"/>
              <a:t>On the Allowance of Travel Expenses for Japanese Open-Use Observers</a:t>
            </a:r>
            <a:endParaRPr kumimoji="1" lang="ja-JP" altLang="en-US" sz="2400" i="1" dirty="0"/>
          </a:p>
        </p:txBody>
      </p:sp>
    </p:spTree>
    <p:extLst>
      <p:ext uri="{BB962C8B-B14F-4D97-AF65-F5344CB8AC3E}">
        <p14:creationId xmlns:p14="http://schemas.microsoft.com/office/powerpoint/2010/main" xmlns="" val="26519830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620688"/>
          </a:xfrm>
        </p:spPr>
        <p:txBody>
          <a:bodyPr>
            <a:noAutofit/>
          </a:bodyPr>
          <a:lstStyle/>
          <a:p>
            <a:r>
              <a:rPr lang="ja-JP" altLang="en-US" sz="3200" dirty="0" smtClean="0"/>
              <a:t>参考：</a:t>
            </a:r>
            <a:r>
              <a:rPr lang="en-US" altLang="ja-JP" sz="3200" dirty="0" smtClean="0"/>
              <a:t>S13B</a:t>
            </a:r>
            <a:r>
              <a:rPr lang="ja-JP" altLang="ja-JP" sz="3200" dirty="0" smtClean="0"/>
              <a:t>期</a:t>
            </a:r>
            <a:r>
              <a:rPr lang="ja-JP" altLang="en-US" sz="3200" dirty="0" smtClean="0"/>
              <a:t>前半</a:t>
            </a:r>
            <a:r>
              <a:rPr lang="ja-JP" altLang="ja-JP" sz="3200" dirty="0" smtClean="0"/>
              <a:t>の観測チーム構成</a:t>
            </a:r>
            <a:r>
              <a:rPr lang="ja-JP" altLang="ja-JP" sz="3200" dirty="0"/>
              <a:t>：</a:t>
            </a:r>
            <a:r>
              <a:rPr lang="en-US" altLang="ja-JP" sz="3200" dirty="0"/>
              <a:t>11</a:t>
            </a:r>
            <a:r>
              <a:rPr lang="ja-JP" altLang="ja-JP" sz="3200" dirty="0"/>
              <a:t>月</a:t>
            </a:r>
            <a:r>
              <a:rPr lang="en-US" altLang="ja-JP" sz="3200" dirty="0"/>
              <a:t>13</a:t>
            </a:r>
            <a:r>
              <a:rPr lang="ja-JP" altLang="ja-JP" sz="3200" dirty="0"/>
              <a:t>日時点</a:t>
            </a:r>
            <a:endParaRPr kumimoji="1" lang="ja-JP" altLang="en-US" sz="3200" dirty="0"/>
          </a:p>
        </p:txBody>
      </p:sp>
      <p:sp>
        <p:nvSpPr>
          <p:cNvPr id="3" name="テキスト ボックス 2"/>
          <p:cNvSpPr txBox="1"/>
          <p:nvPr/>
        </p:nvSpPr>
        <p:spPr>
          <a:xfrm>
            <a:off x="0" y="1102578"/>
            <a:ext cx="4734278" cy="5755422"/>
          </a:xfrm>
          <a:prstGeom prst="rect">
            <a:avLst/>
          </a:prstGeom>
          <a:noFill/>
        </p:spPr>
        <p:txBody>
          <a:bodyPr wrap="square" rtlCol="0">
            <a:spAutoFit/>
          </a:bodyPr>
          <a:lstStyle/>
          <a:p>
            <a:r>
              <a:rPr lang="en-US" altLang="ja-JP" sz="1600" dirty="0"/>
              <a:t>S13B-103  2</a:t>
            </a:r>
            <a:r>
              <a:rPr lang="ja-JP" altLang="ja-JP" sz="1600" dirty="0"/>
              <a:t>名</a:t>
            </a:r>
            <a:r>
              <a:rPr lang="en-US" altLang="ja-JP" sz="1600" dirty="0"/>
              <a:t>  (2 staffs) [cancelled]</a:t>
            </a:r>
            <a:endParaRPr lang="ja-JP" altLang="ja-JP" sz="1600" dirty="0"/>
          </a:p>
          <a:p>
            <a:r>
              <a:rPr lang="en-US" altLang="ja-JP" sz="1600" dirty="0"/>
              <a:t>S13B-079  3</a:t>
            </a:r>
            <a:r>
              <a:rPr lang="ja-JP" altLang="ja-JP" sz="1600" dirty="0"/>
              <a:t>名</a:t>
            </a:r>
            <a:r>
              <a:rPr lang="en-US" altLang="ja-JP" sz="1600" dirty="0"/>
              <a:t>  (1 PD + 1 student + </a:t>
            </a:r>
            <a:r>
              <a:rPr lang="en-US" altLang="ja-JP" sz="1600" dirty="0">
                <a:solidFill>
                  <a:srgbClr val="FF0000"/>
                </a:solidFill>
              </a:rPr>
              <a:t>1 ***NON-LISTED*** student</a:t>
            </a:r>
            <a:r>
              <a:rPr lang="en-US" altLang="ja-JP" sz="1600" dirty="0"/>
              <a:t>) [cancelled]</a:t>
            </a:r>
            <a:endParaRPr lang="ja-JP" altLang="ja-JP" sz="1600" dirty="0"/>
          </a:p>
          <a:p>
            <a:r>
              <a:rPr lang="en-US" altLang="ja-JP" sz="1600" dirty="0"/>
              <a:t>S13B-071  3</a:t>
            </a:r>
            <a:r>
              <a:rPr lang="ja-JP" altLang="ja-JP" sz="1600" dirty="0"/>
              <a:t>名</a:t>
            </a:r>
            <a:r>
              <a:rPr lang="en-US" altLang="ja-JP" sz="1600" dirty="0"/>
              <a:t>  (1 staff + </a:t>
            </a:r>
            <a:r>
              <a:rPr lang="en-US" altLang="ja-JP" sz="1600" dirty="0">
                <a:solidFill>
                  <a:srgbClr val="FF0000"/>
                </a:solidFill>
              </a:rPr>
              <a:t>2 ***NON-LISTED*** students</a:t>
            </a:r>
            <a:r>
              <a:rPr lang="en-US" altLang="ja-JP" sz="1600" dirty="0"/>
              <a:t>) (Keck)</a:t>
            </a:r>
            <a:endParaRPr lang="ja-JP" altLang="ja-JP" sz="1600" dirty="0"/>
          </a:p>
          <a:p>
            <a:r>
              <a:rPr lang="en-US" altLang="ja-JP" sz="1600" dirty="0"/>
              <a:t>S13B-150  3</a:t>
            </a:r>
            <a:r>
              <a:rPr lang="ja-JP" altLang="ja-JP" sz="1600" dirty="0"/>
              <a:t>名</a:t>
            </a:r>
            <a:r>
              <a:rPr lang="en-US" altLang="ja-JP" sz="1600" dirty="0"/>
              <a:t>  (1 staff + 1 PD + 1 student) (Keck)</a:t>
            </a:r>
            <a:endParaRPr lang="ja-JP" altLang="ja-JP" sz="1600" dirty="0"/>
          </a:p>
          <a:p>
            <a:r>
              <a:rPr lang="en-US" altLang="ja-JP" sz="1600" dirty="0"/>
              <a:t>S13B-119  2</a:t>
            </a:r>
            <a:r>
              <a:rPr lang="ja-JP" altLang="ja-JP" sz="1600" dirty="0"/>
              <a:t>名</a:t>
            </a:r>
            <a:r>
              <a:rPr lang="en-US" altLang="ja-JP" sz="1600" dirty="0"/>
              <a:t>  (1 staff + 1 student)  (Gemini)</a:t>
            </a:r>
            <a:endParaRPr lang="ja-JP" altLang="ja-JP" sz="1600" dirty="0"/>
          </a:p>
          <a:p>
            <a:r>
              <a:rPr lang="en-US" altLang="ja-JP" sz="1600" dirty="0"/>
              <a:t>S13B-029  3</a:t>
            </a:r>
            <a:r>
              <a:rPr lang="ja-JP" altLang="ja-JP" sz="1600" dirty="0"/>
              <a:t>名</a:t>
            </a:r>
            <a:r>
              <a:rPr lang="en-US" altLang="ja-JP" sz="1600" dirty="0"/>
              <a:t>  (1 staff + 2 students)  (Keck)</a:t>
            </a:r>
            <a:endParaRPr lang="ja-JP" altLang="ja-JP" sz="1600" dirty="0"/>
          </a:p>
          <a:p>
            <a:r>
              <a:rPr lang="en-US" altLang="ja-JP" sz="1600" dirty="0"/>
              <a:t>S13B-004A 3</a:t>
            </a:r>
            <a:r>
              <a:rPr lang="ja-JP" altLang="ja-JP" sz="1600" dirty="0"/>
              <a:t>名</a:t>
            </a:r>
            <a:r>
              <a:rPr lang="en-US" altLang="ja-JP" sz="1600" dirty="0"/>
              <a:t>  (1 staff + </a:t>
            </a:r>
            <a:r>
              <a:rPr lang="en-US" altLang="ja-JP" sz="1600" dirty="0">
                <a:solidFill>
                  <a:srgbClr val="FF0000"/>
                </a:solidFill>
              </a:rPr>
              <a:t>2 ***NON-LISTED*** students</a:t>
            </a:r>
            <a:r>
              <a:rPr lang="en-US" altLang="ja-JP" sz="1600" dirty="0"/>
              <a:t>) (Keck)</a:t>
            </a:r>
            <a:endParaRPr lang="ja-JP" altLang="ja-JP" sz="1600" dirty="0"/>
          </a:p>
          <a:p>
            <a:r>
              <a:rPr lang="en-US" altLang="ja-JP" sz="1600" dirty="0"/>
              <a:t>S13B-041  2</a:t>
            </a:r>
            <a:r>
              <a:rPr lang="ja-JP" altLang="ja-JP" sz="1600" dirty="0"/>
              <a:t>名</a:t>
            </a:r>
            <a:r>
              <a:rPr lang="en-US" altLang="ja-JP" sz="1600" dirty="0"/>
              <a:t>  (1 staff + 1 student) </a:t>
            </a:r>
            <a:endParaRPr lang="ja-JP" altLang="ja-JP" sz="1600" dirty="0"/>
          </a:p>
          <a:p>
            <a:r>
              <a:rPr lang="en-US" altLang="ja-JP" sz="1600" dirty="0"/>
              <a:t>S13B-095  1</a:t>
            </a:r>
            <a:r>
              <a:rPr lang="ja-JP" altLang="ja-JP" sz="1600" dirty="0"/>
              <a:t>名</a:t>
            </a:r>
            <a:r>
              <a:rPr lang="en-US" altLang="ja-JP" sz="1600" dirty="0"/>
              <a:t>  (1 PD) </a:t>
            </a:r>
            <a:endParaRPr lang="ja-JP" altLang="ja-JP" sz="1600" dirty="0"/>
          </a:p>
          <a:p>
            <a:r>
              <a:rPr lang="en-US" altLang="ja-JP" sz="1600" dirty="0"/>
              <a:t>S13B-106  2</a:t>
            </a:r>
            <a:r>
              <a:rPr lang="ja-JP" altLang="ja-JP" sz="1600" dirty="0"/>
              <a:t>名</a:t>
            </a:r>
            <a:r>
              <a:rPr lang="en-US" altLang="ja-JP" sz="1600" dirty="0"/>
              <a:t>  (1 PD + 1 student) </a:t>
            </a:r>
            <a:endParaRPr lang="ja-JP" altLang="ja-JP" sz="1600" dirty="0"/>
          </a:p>
          <a:p>
            <a:r>
              <a:rPr lang="en-US" altLang="ja-JP" sz="1600" dirty="0"/>
              <a:t>S13B-128  3</a:t>
            </a:r>
            <a:r>
              <a:rPr lang="ja-JP" altLang="ja-JP" sz="1600" dirty="0"/>
              <a:t>名</a:t>
            </a:r>
            <a:r>
              <a:rPr lang="en-US" altLang="ja-JP" sz="1600" dirty="0"/>
              <a:t>  (1 staff + 2 PDs) </a:t>
            </a:r>
            <a:endParaRPr lang="ja-JP" altLang="ja-JP" sz="1600" dirty="0"/>
          </a:p>
          <a:p>
            <a:r>
              <a:rPr lang="en-US" altLang="ja-JP" sz="1600" dirty="0"/>
              <a:t>S13B-151  2</a:t>
            </a:r>
            <a:r>
              <a:rPr lang="ja-JP" altLang="ja-JP" sz="1600" dirty="0"/>
              <a:t>名</a:t>
            </a:r>
            <a:r>
              <a:rPr lang="en-US" altLang="ja-JP" sz="1600" dirty="0"/>
              <a:t>  (1 PD + </a:t>
            </a:r>
            <a:r>
              <a:rPr lang="en-US" altLang="ja-JP" sz="1600" dirty="0">
                <a:solidFill>
                  <a:srgbClr val="FF0000"/>
                </a:solidFill>
              </a:rPr>
              <a:t>1 ***NON-LISTED*** student</a:t>
            </a:r>
            <a:r>
              <a:rPr lang="en-US" altLang="ja-JP" sz="1600" dirty="0"/>
              <a:t>) </a:t>
            </a:r>
            <a:endParaRPr lang="ja-JP" altLang="ja-JP" sz="1600" dirty="0"/>
          </a:p>
          <a:p>
            <a:r>
              <a:rPr lang="en-US" altLang="ja-JP" sz="1600" dirty="0"/>
              <a:t>S13B-115  3</a:t>
            </a:r>
            <a:r>
              <a:rPr lang="ja-JP" altLang="ja-JP" sz="1600" dirty="0"/>
              <a:t>名</a:t>
            </a:r>
            <a:r>
              <a:rPr lang="en-US" altLang="ja-JP" sz="1600" dirty="0"/>
              <a:t>  (2 PDs + 1 student) </a:t>
            </a:r>
            <a:endParaRPr lang="ja-JP" altLang="ja-JP" sz="1600" dirty="0"/>
          </a:p>
          <a:p>
            <a:r>
              <a:rPr lang="en-US" altLang="ja-JP" sz="1600" dirty="0"/>
              <a:t>S13B-018  3</a:t>
            </a:r>
            <a:r>
              <a:rPr lang="ja-JP" altLang="ja-JP" sz="1600" dirty="0"/>
              <a:t>名</a:t>
            </a:r>
            <a:r>
              <a:rPr lang="en-US" altLang="ja-JP" sz="1600" dirty="0"/>
              <a:t>  (1 staff + 1 student + </a:t>
            </a:r>
            <a:r>
              <a:rPr lang="en-US" altLang="ja-JP" sz="1600" dirty="0">
                <a:solidFill>
                  <a:srgbClr val="FF0000"/>
                </a:solidFill>
              </a:rPr>
              <a:t>1 ***NON-LISTED*** student</a:t>
            </a:r>
            <a:r>
              <a:rPr lang="en-US" altLang="ja-JP" sz="1600" dirty="0"/>
              <a:t>) </a:t>
            </a:r>
            <a:endParaRPr lang="ja-JP" altLang="ja-JP" sz="1600" dirty="0"/>
          </a:p>
          <a:p>
            <a:r>
              <a:rPr lang="en-US" altLang="ja-JP" sz="1600" dirty="0"/>
              <a:t>S13B-022  3</a:t>
            </a:r>
            <a:r>
              <a:rPr lang="ja-JP" altLang="ja-JP" sz="1600" dirty="0"/>
              <a:t>名</a:t>
            </a:r>
            <a:r>
              <a:rPr lang="en-US" altLang="ja-JP" sz="1600" dirty="0"/>
              <a:t>  (2 staffs + </a:t>
            </a:r>
            <a:r>
              <a:rPr lang="en-US" altLang="ja-JP" sz="1600" dirty="0">
                <a:solidFill>
                  <a:srgbClr val="FF0000"/>
                </a:solidFill>
              </a:rPr>
              <a:t>1 ***NON-LISTED*** student</a:t>
            </a:r>
            <a:r>
              <a:rPr lang="en-US" altLang="ja-JP" sz="1600" dirty="0"/>
              <a:t>) </a:t>
            </a:r>
            <a:endParaRPr lang="ja-JP" altLang="ja-JP" sz="1600" dirty="0"/>
          </a:p>
          <a:p>
            <a:r>
              <a:rPr lang="en-US" altLang="ja-JP" sz="1600" dirty="0"/>
              <a:t>S13B-059  4</a:t>
            </a:r>
            <a:r>
              <a:rPr lang="ja-JP" altLang="ja-JP" sz="1600" dirty="0"/>
              <a:t>名</a:t>
            </a:r>
            <a:r>
              <a:rPr lang="en-US" altLang="ja-JP" sz="1600" dirty="0"/>
              <a:t>  (2 staffs + 2 PDs) </a:t>
            </a:r>
            <a:endParaRPr lang="ja-JP" altLang="ja-JP" sz="1600" dirty="0"/>
          </a:p>
          <a:p>
            <a:r>
              <a:rPr lang="en-US" altLang="ja-JP" sz="1600" dirty="0"/>
              <a:t>S13B-115A 3</a:t>
            </a:r>
            <a:r>
              <a:rPr lang="ja-JP" altLang="ja-JP" sz="1600" dirty="0"/>
              <a:t>名</a:t>
            </a:r>
            <a:r>
              <a:rPr lang="en-US" altLang="ja-JP" sz="1600" dirty="0"/>
              <a:t>  (2 PDs + 1 student) </a:t>
            </a:r>
            <a:endParaRPr lang="ja-JP" altLang="ja-JP" sz="1600" dirty="0"/>
          </a:p>
          <a:p>
            <a:r>
              <a:rPr lang="en-US" altLang="ja-JP" sz="1600" dirty="0"/>
              <a:t>S13B-115B 2</a:t>
            </a:r>
            <a:r>
              <a:rPr lang="ja-JP" altLang="ja-JP" sz="1600" dirty="0"/>
              <a:t>名</a:t>
            </a:r>
            <a:r>
              <a:rPr lang="en-US" altLang="ja-JP" sz="1600" dirty="0"/>
              <a:t>  (1 staff + 1 PD) </a:t>
            </a:r>
            <a:endParaRPr lang="en-US" altLang="ja-JP" sz="1600" dirty="0" smtClean="0"/>
          </a:p>
        </p:txBody>
      </p:sp>
      <p:sp>
        <p:nvSpPr>
          <p:cNvPr id="4" name="テキスト ボックス 3"/>
          <p:cNvSpPr txBox="1"/>
          <p:nvPr/>
        </p:nvSpPr>
        <p:spPr>
          <a:xfrm>
            <a:off x="4823520" y="610136"/>
            <a:ext cx="4320480" cy="6247864"/>
          </a:xfrm>
          <a:prstGeom prst="rect">
            <a:avLst/>
          </a:prstGeom>
          <a:noFill/>
        </p:spPr>
        <p:txBody>
          <a:bodyPr wrap="square" rtlCol="0">
            <a:spAutoFit/>
          </a:bodyPr>
          <a:lstStyle/>
          <a:p>
            <a:r>
              <a:rPr lang="en-US" altLang="ja-JP" sz="1600" dirty="0"/>
              <a:t>S13B-089  3</a:t>
            </a:r>
            <a:r>
              <a:rPr lang="ja-JP" altLang="ja-JP" sz="1600" dirty="0"/>
              <a:t>名</a:t>
            </a:r>
            <a:r>
              <a:rPr lang="en-US" altLang="ja-JP" sz="1600" dirty="0"/>
              <a:t>  (1 staff + 1 student + </a:t>
            </a:r>
            <a:r>
              <a:rPr lang="en-US" altLang="ja-JP" sz="1600" dirty="0">
                <a:solidFill>
                  <a:srgbClr val="FF0000"/>
                </a:solidFill>
              </a:rPr>
              <a:t>1 ***NON-LISTED*** student</a:t>
            </a:r>
            <a:r>
              <a:rPr lang="en-US" altLang="ja-JP" sz="1600" dirty="0"/>
              <a:t>) </a:t>
            </a:r>
            <a:endParaRPr lang="en-US" altLang="ja-JP" sz="1600" dirty="0" smtClean="0"/>
          </a:p>
          <a:p>
            <a:r>
              <a:rPr lang="en-US" altLang="ja-JP" sz="1600" dirty="0" smtClean="0"/>
              <a:t>S13B-010  </a:t>
            </a:r>
            <a:r>
              <a:rPr lang="en-US" altLang="ja-JP" sz="1600" dirty="0"/>
              <a:t>2</a:t>
            </a:r>
            <a:r>
              <a:rPr lang="ja-JP" altLang="ja-JP" sz="1600" dirty="0"/>
              <a:t>名</a:t>
            </a:r>
            <a:r>
              <a:rPr lang="en-US" altLang="ja-JP" sz="1600" dirty="0"/>
              <a:t>  (2 staffs) </a:t>
            </a:r>
            <a:endParaRPr lang="ja-JP" altLang="ja-JP" sz="1600" dirty="0"/>
          </a:p>
          <a:p>
            <a:r>
              <a:rPr lang="en-US" altLang="ja-JP" sz="1600" dirty="0"/>
              <a:t>S13B-140  2</a:t>
            </a:r>
            <a:r>
              <a:rPr lang="ja-JP" altLang="ja-JP" sz="1600" dirty="0"/>
              <a:t>名</a:t>
            </a:r>
            <a:r>
              <a:rPr lang="en-US" altLang="ja-JP" sz="1600" dirty="0"/>
              <a:t>  (2 PDs) </a:t>
            </a:r>
            <a:endParaRPr lang="ja-JP" altLang="ja-JP" sz="1600" dirty="0"/>
          </a:p>
          <a:p>
            <a:r>
              <a:rPr lang="en-US" altLang="ja-JP" sz="1600" dirty="0"/>
              <a:t>S13B-129  3</a:t>
            </a:r>
            <a:r>
              <a:rPr lang="ja-JP" altLang="ja-JP" sz="1600" dirty="0"/>
              <a:t>名</a:t>
            </a:r>
            <a:r>
              <a:rPr lang="en-US" altLang="ja-JP" sz="1600" dirty="0"/>
              <a:t>  (1 PD + </a:t>
            </a:r>
            <a:r>
              <a:rPr lang="en-US" altLang="ja-JP" sz="1600" dirty="0">
                <a:solidFill>
                  <a:srgbClr val="FF0000"/>
                </a:solidFill>
              </a:rPr>
              <a:t>2 ***NON-LISTED*** students</a:t>
            </a:r>
            <a:r>
              <a:rPr lang="en-US" altLang="ja-JP" sz="1600" dirty="0"/>
              <a:t>) </a:t>
            </a:r>
            <a:endParaRPr lang="ja-JP" altLang="ja-JP" sz="1600" dirty="0"/>
          </a:p>
          <a:p>
            <a:r>
              <a:rPr lang="en-US" altLang="ja-JP" sz="1600" dirty="0"/>
              <a:t>S13B-008  3</a:t>
            </a:r>
            <a:r>
              <a:rPr lang="ja-JP" altLang="ja-JP" sz="1600" dirty="0"/>
              <a:t>名</a:t>
            </a:r>
            <a:r>
              <a:rPr lang="en-US" altLang="ja-JP" sz="1600" dirty="0"/>
              <a:t>  (2 staffs + 1 student) </a:t>
            </a:r>
            <a:endParaRPr lang="ja-JP" altLang="ja-JP" sz="1600" dirty="0"/>
          </a:p>
          <a:p>
            <a:r>
              <a:rPr lang="en-US" altLang="ja-JP" sz="1600" dirty="0"/>
              <a:t>S13B-143  3</a:t>
            </a:r>
            <a:r>
              <a:rPr lang="ja-JP" altLang="ja-JP" sz="1600" dirty="0"/>
              <a:t>名</a:t>
            </a:r>
            <a:r>
              <a:rPr lang="en-US" altLang="ja-JP" sz="1600" dirty="0"/>
              <a:t>  (1 staff + 1 PD + </a:t>
            </a:r>
            <a:r>
              <a:rPr lang="en-US" altLang="ja-JP" sz="1600" dirty="0">
                <a:solidFill>
                  <a:srgbClr val="FF0000"/>
                </a:solidFill>
              </a:rPr>
              <a:t>1 ***NON-LISTED*** student</a:t>
            </a:r>
            <a:r>
              <a:rPr lang="en-US" altLang="ja-JP" sz="1600" dirty="0"/>
              <a:t>) </a:t>
            </a:r>
            <a:endParaRPr lang="ja-JP" altLang="ja-JP" sz="1600" dirty="0"/>
          </a:p>
          <a:p>
            <a:r>
              <a:rPr lang="en-US" altLang="ja-JP" sz="1600" dirty="0"/>
              <a:t>S13B-042  3</a:t>
            </a:r>
            <a:r>
              <a:rPr lang="ja-JP" altLang="ja-JP" sz="1600" dirty="0"/>
              <a:t>名</a:t>
            </a:r>
            <a:r>
              <a:rPr lang="en-US" altLang="ja-JP" sz="1600" dirty="0"/>
              <a:t>  (1 PD + 1 student + </a:t>
            </a:r>
            <a:r>
              <a:rPr lang="en-US" altLang="ja-JP" sz="1600" dirty="0">
                <a:solidFill>
                  <a:srgbClr val="FF0000"/>
                </a:solidFill>
              </a:rPr>
              <a:t>1 ***NON-LISTED*** student</a:t>
            </a:r>
            <a:r>
              <a:rPr lang="en-US" altLang="ja-JP" sz="1600" dirty="0"/>
              <a:t>) </a:t>
            </a:r>
            <a:endParaRPr lang="ja-JP" altLang="ja-JP" sz="1600" dirty="0"/>
          </a:p>
          <a:p>
            <a:r>
              <a:rPr lang="en-US" altLang="ja-JP" sz="1600" dirty="0"/>
              <a:t>S13B-009  3</a:t>
            </a:r>
            <a:r>
              <a:rPr lang="ja-JP" altLang="ja-JP" sz="1600" dirty="0"/>
              <a:t>名</a:t>
            </a:r>
            <a:r>
              <a:rPr lang="en-US" altLang="ja-JP" sz="1600" dirty="0"/>
              <a:t>  (1 staff + 1 PD +  </a:t>
            </a:r>
            <a:r>
              <a:rPr lang="en-US" altLang="ja-JP" sz="1600" dirty="0">
                <a:solidFill>
                  <a:srgbClr val="FF0000"/>
                </a:solidFill>
              </a:rPr>
              <a:t>1 ***NON-LISTED*** student</a:t>
            </a:r>
            <a:r>
              <a:rPr lang="en-US" altLang="ja-JP" sz="1600" dirty="0"/>
              <a:t>) </a:t>
            </a:r>
            <a:endParaRPr lang="ja-JP" altLang="ja-JP" sz="1600" dirty="0"/>
          </a:p>
          <a:p>
            <a:r>
              <a:rPr lang="en-US" altLang="ja-JP" sz="1600" dirty="0"/>
              <a:t>S13B-085  1</a:t>
            </a:r>
            <a:r>
              <a:rPr lang="ja-JP" altLang="ja-JP" sz="1600" dirty="0"/>
              <a:t>名</a:t>
            </a:r>
            <a:r>
              <a:rPr lang="en-US" altLang="ja-JP" sz="1600" dirty="0"/>
              <a:t>  (1 PD) </a:t>
            </a:r>
            <a:endParaRPr lang="ja-JP" altLang="ja-JP" sz="1600" dirty="0"/>
          </a:p>
          <a:p>
            <a:r>
              <a:rPr lang="en-US" altLang="ja-JP" sz="1600" dirty="0"/>
              <a:t>S13B-141A 3</a:t>
            </a:r>
            <a:r>
              <a:rPr lang="ja-JP" altLang="ja-JP" sz="1600" dirty="0"/>
              <a:t>名</a:t>
            </a:r>
            <a:r>
              <a:rPr lang="en-US" altLang="ja-JP" sz="1600" dirty="0"/>
              <a:t>  (2 PDs +  </a:t>
            </a:r>
            <a:r>
              <a:rPr lang="en-US" altLang="ja-JP" sz="1600" dirty="0">
                <a:solidFill>
                  <a:srgbClr val="FF0000"/>
                </a:solidFill>
              </a:rPr>
              <a:t>1 ***NON-LISTED*** student</a:t>
            </a:r>
            <a:r>
              <a:rPr lang="en-US" altLang="ja-JP" sz="1600" dirty="0"/>
              <a:t>) </a:t>
            </a:r>
            <a:endParaRPr lang="ja-JP" altLang="ja-JP" sz="1600" dirty="0"/>
          </a:p>
          <a:p>
            <a:r>
              <a:rPr lang="en-US" altLang="ja-JP" sz="1600" dirty="0"/>
              <a:t>S13B-086  3</a:t>
            </a:r>
            <a:r>
              <a:rPr lang="ja-JP" altLang="ja-JP" sz="1600" dirty="0"/>
              <a:t>名</a:t>
            </a:r>
            <a:r>
              <a:rPr lang="en-US" altLang="ja-JP" sz="1600" dirty="0"/>
              <a:t>  (1 staff + 1 PD + 1 student) </a:t>
            </a:r>
            <a:endParaRPr lang="ja-JP" altLang="ja-JP" sz="1600" dirty="0"/>
          </a:p>
          <a:p>
            <a:r>
              <a:rPr lang="en-US" altLang="ja-JP" sz="1600" dirty="0"/>
              <a:t>S13B-120  3</a:t>
            </a:r>
            <a:r>
              <a:rPr lang="ja-JP" altLang="ja-JP" sz="1600" dirty="0"/>
              <a:t>名</a:t>
            </a:r>
            <a:r>
              <a:rPr lang="en-US" altLang="ja-JP" sz="1600" dirty="0"/>
              <a:t>  (1 staff + 1 PD + 1 student) </a:t>
            </a:r>
            <a:endParaRPr lang="ja-JP" altLang="ja-JP" sz="1600" dirty="0"/>
          </a:p>
          <a:p>
            <a:r>
              <a:rPr lang="en-US" altLang="ja-JP" sz="1600" dirty="0"/>
              <a:t>S13B-141B 3</a:t>
            </a:r>
            <a:r>
              <a:rPr lang="ja-JP" altLang="ja-JP" sz="1600" dirty="0"/>
              <a:t>名</a:t>
            </a:r>
            <a:r>
              <a:rPr lang="en-US" altLang="ja-JP" sz="1600" dirty="0"/>
              <a:t>  (2 PDs + 1 student) </a:t>
            </a:r>
            <a:endParaRPr lang="ja-JP" altLang="ja-JP" sz="1600" dirty="0"/>
          </a:p>
          <a:p>
            <a:r>
              <a:rPr lang="en-US" altLang="ja-JP" sz="1600" dirty="0"/>
              <a:t>S13B-019  2</a:t>
            </a:r>
            <a:r>
              <a:rPr lang="ja-JP" altLang="ja-JP" sz="1600" dirty="0"/>
              <a:t>名</a:t>
            </a:r>
            <a:r>
              <a:rPr lang="en-US" altLang="ja-JP" sz="1600" dirty="0"/>
              <a:t>  (1 staff + 1 PD) </a:t>
            </a:r>
            <a:endParaRPr lang="ja-JP" altLang="ja-JP" sz="1600" dirty="0"/>
          </a:p>
          <a:p>
            <a:r>
              <a:rPr lang="en-US" altLang="ja-JP" sz="1600" dirty="0"/>
              <a:t>S12B-045I  2</a:t>
            </a:r>
            <a:r>
              <a:rPr lang="ja-JP" altLang="ja-JP" sz="1600" dirty="0"/>
              <a:t>名</a:t>
            </a:r>
            <a:r>
              <a:rPr lang="en-US" altLang="ja-JP" sz="1600" dirty="0"/>
              <a:t>(1 staff + 1 student) </a:t>
            </a:r>
            <a:endParaRPr lang="ja-JP" altLang="ja-JP" sz="1600" dirty="0"/>
          </a:p>
          <a:p>
            <a:r>
              <a:rPr lang="en-US" altLang="ja-JP" sz="1600" dirty="0"/>
              <a:t>S13B-004B 4</a:t>
            </a:r>
            <a:r>
              <a:rPr lang="ja-JP" altLang="ja-JP" sz="1600" dirty="0"/>
              <a:t>名</a:t>
            </a:r>
            <a:r>
              <a:rPr lang="en-US" altLang="ja-JP" sz="1600" dirty="0"/>
              <a:t>  (1 staff + 1 student + </a:t>
            </a:r>
            <a:r>
              <a:rPr lang="en-US" altLang="ja-JP" sz="1600" dirty="0">
                <a:solidFill>
                  <a:srgbClr val="FF0000"/>
                </a:solidFill>
              </a:rPr>
              <a:t>2 ***NON-LISTED*** students</a:t>
            </a:r>
            <a:r>
              <a:rPr lang="en-US" altLang="ja-JP" sz="1600" dirty="0"/>
              <a:t>) (Keck)</a:t>
            </a:r>
            <a:endParaRPr lang="ja-JP" altLang="ja-JP" sz="1600" dirty="0"/>
          </a:p>
          <a:p>
            <a:r>
              <a:rPr lang="en-US" altLang="ja-JP" sz="1600" dirty="0"/>
              <a:t>S13B-088  1</a:t>
            </a:r>
            <a:r>
              <a:rPr lang="ja-JP" altLang="ja-JP" sz="1600" dirty="0"/>
              <a:t>名</a:t>
            </a:r>
            <a:r>
              <a:rPr lang="en-US" altLang="ja-JP" sz="1600" dirty="0"/>
              <a:t>  (1 PD) (Keck)</a:t>
            </a:r>
            <a:endParaRPr lang="ja-JP" altLang="ja-JP" sz="1600" dirty="0"/>
          </a:p>
          <a:p>
            <a:r>
              <a:rPr lang="en-US" altLang="ja-JP" sz="1600" dirty="0"/>
              <a:t>S13B-052  3</a:t>
            </a:r>
            <a:r>
              <a:rPr lang="ja-JP" altLang="ja-JP" sz="1600" dirty="0"/>
              <a:t>名</a:t>
            </a:r>
            <a:r>
              <a:rPr lang="en-US" altLang="ja-JP" sz="1600" dirty="0"/>
              <a:t>  (3 staffs</a:t>
            </a:r>
            <a:r>
              <a:rPr lang="en-US" altLang="ja-JP" sz="1600" dirty="0" smtClean="0"/>
              <a:t>)</a:t>
            </a:r>
            <a:endParaRPr lang="ja-JP" altLang="en-US" sz="1600" dirty="0"/>
          </a:p>
        </p:txBody>
      </p:sp>
      <p:sp>
        <p:nvSpPr>
          <p:cNvPr id="5" name="テキスト ボックス 4"/>
          <p:cNvSpPr txBox="1"/>
          <p:nvPr/>
        </p:nvSpPr>
        <p:spPr>
          <a:xfrm>
            <a:off x="611560" y="476672"/>
            <a:ext cx="3672408" cy="707886"/>
          </a:xfrm>
          <a:prstGeom prst="rect">
            <a:avLst/>
          </a:prstGeom>
          <a:noFill/>
        </p:spPr>
        <p:txBody>
          <a:bodyPr wrap="square" rtlCol="0">
            <a:spAutoFit/>
          </a:bodyPr>
          <a:lstStyle/>
          <a:p>
            <a:r>
              <a:rPr lang="en-US" altLang="ja-JP" sz="2000" i="1" dirty="0" smtClean="0"/>
              <a:t>Constituent of Observers Team </a:t>
            </a:r>
          </a:p>
          <a:p>
            <a:r>
              <a:rPr kumimoji="1" lang="en-US" altLang="ja-JP" sz="2000" i="1" dirty="0" smtClean="0"/>
              <a:t>(1</a:t>
            </a:r>
            <a:r>
              <a:rPr kumimoji="1" lang="en-US" altLang="ja-JP" sz="2000" i="1" baseline="30000" dirty="0" smtClean="0"/>
              <a:t>st</a:t>
            </a:r>
            <a:r>
              <a:rPr kumimoji="1" lang="en-US" altLang="ja-JP" sz="2000" i="1" dirty="0" smtClean="0"/>
              <a:t> half of S13B Semester)</a:t>
            </a:r>
            <a:endParaRPr kumimoji="1" lang="ja-JP" altLang="en-US" sz="2000" i="1" dirty="0"/>
          </a:p>
        </p:txBody>
      </p:sp>
    </p:spTree>
    <p:extLst>
      <p:ext uri="{BB962C8B-B14F-4D97-AF65-F5344CB8AC3E}">
        <p14:creationId xmlns:p14="http://schemas.microsoft.com/office/powerpoint/2010/main" xmlns="" val="32476660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036496" cy="1143000"/>
          </a:xfrm>
        </p:spPr>
        <p:txBody>
          <a:bodyPr>
            <a:normAutofit fontScale="90000"/>
          </a:bodyPr>
          <a:lstStyle/>
          <a:p>
            <a:r>
              <a:rPr kumimoji="1" lang="en-US" altLang="ja-JP" dirty="0" smtClean="0"/>
              <a:t>3</a:t>
            </a:r>
            <a:r>
              <a:rPr kumimoji="1" lang="ja-JP" altLang="en-US" dirty="0" smtClean="0"/>
              <a:t>名（または</a:t>
            </a:r>
            <a:r>
              <a:rPr kumimoji="1" lang="en-US" altLang="ja-JP" dirty="0" smtClean="0"/>
              <a:t>4</a:t>
            </a:r>
            <a:r>
              <a:rPr kumimoji="1" lang="ja-JP" altLang="en-US" dirty="0" smtClean="0"/>
              <a:t>名）のチームの半分以上が</a:t>
            </a:r>
            <a:r>
              <a:rPr kumimoji="1" lang="en-US" altLang="ja-JP" dirty="0" smtClean="0">
                <a:solidFill>
                  <a:srgbClr val="FF0000"/>
                </a:solidFill>
              </a:rPr>
              <a:t>non-listed</a:t>
            </a:r>
            <a:r>
              <a:rPr kumimoji="1" lang="ja-JP" altLang="en-US" dirty="0" smtClean="0">
                <a:solidFill>
                  <a:srgbClr val="FF0000"/>
                </a:solidFill>
              </a:rPr>
              <a:t>学生</a:t>
            </a:r>
            <a:r>
              <a:rPr kumimoji="1" lang="ja-JP" altLang="en-US" dirty="0" smtClean="0"/>
              <a:t>を含めている</a:t>
            </a:r>
            <a:endParaRPr kumimoji="1" lang="ja-JP" altLang="en-US" dirty="0"/>
          </a:p>
        </p:txBody>
      </p:sp>
      <p:graphicFrame>
        <p:nvGraphicFramePr>
          <p:cNvPr id="3" name="グラフ 2"/>
          <p:cNvGraphicFramePr>
            <a:graphicFrameLocks/>
          </p:cNvGraphicFramePr>
          <p:nvPr>
            <p:extLst>
              <p:ext uri="{D42A27DB-BD31-4B8C-83A1-F6EECF244321}">
                <p14:modId xmlns:p14="http://schemas.microsoft.com/office/powerpoint/2010/main" xmlns="" val="3855363917"/>
              </p:ext>
            </p:extLst>
          </p:nvPr>
        </p:nvGraphicFramePr>
        <p:xfrm>
          <a:off x="713160" y="1697149"/>
          <a:ext cx="6624736" cy="4035896"/>
        </p:xfrm>
        <a:graphic>
          <a:graphicData uri="http://schemas.openxmlformats.org/drawingml/2006/chart">
            <c:chart xmlns:c="http://schemas.openxmlformats.org/drawingml/2006/chart" xmlns:r="http://schemas.openxmlformats.org/officeDocument/2006/relationships" r:id="rId2"/>
          </a:graphicData>
        </a:graphic>
      </p:graphicFrame>
      <p:sp>
        <p:nvSpPr>
          <p:cNvPr id="4" name="テキスト ボックス 3"/>
          <p:cNvSpPr txBox="1"/>
          <p:nvPr/>
        </p:nvSpPr>
        <p:spPr>
          <a:xfrm>
            <a:off x="2195736" y="5733044"/>
            <a:ext cx="3600400" cy="461665"/>
          </a:xfrm>
          <a:prstGeom prst="rect">
            <a:avLst/>
          </a:prstGeom>
          <a:noFill/>
        </p:spPr>
        <p:txBody>
          <a:bodyPr wrap="square" rtlCol="0">
            <a:spAutoFit/>
          </a:bodyPr>
          <a:lstStyle/>
          <a:p>
            <a:r>
              <a:rPr kumimoji="1" lang="ja-JP" altLang="en-US" sz="2400" dirty="0" smtClean="0"/>
              <a:t>観測チームのメンバー数</a:t>
            </a:r>
            <a:endParaRPr kumimoji="1" lang="ja-JP" altLang="en-US" sz="2400" dirty="0"/>
          </a:p>
        </p:txBody>
      </p:sp>
      <p:sp>
        <p:nvSpPr>
          <p:cNvPr id="5" name="テキスト ボックス 4"/>
          <p:cNvSpPr txBox="1"/>
          <p:nvPr/>
        </p:nvSpPr>
        <p:spPr>
          <a:xfrm>
            <a:off x="159162" y="3137572"/>
            <a:ext cx="553998" cy="936104"/>
          </a:xfrm>
          <a:prstGeom prst="rect">
            <a:avLst/>
          </a:prstGeom>
          <a:noFill/>
        </p:spPr>
        <p:txBody>
          <a:bodyPr vert="eaVert" wrap="square" rtlCol="0">
            <a:spAutoFit/>
          </a:bodyPr>
          <a:lstStyle/>
          <a:p>
            <a:r>
              <a:rPr kumimoji="1" lang="ja-JP" altLang="en-US" sz="2400" dirty="0" smtClean="0"/>
              <a:t>件数</a:t>
            </a:r>
            <a:endParaRPr kumimoji="1" lang="ja-JP" altLang="en-US" sz="2400" dirty="0"/>
          </a:p>
        </p:txBody>
      </p:sp>
      <p:sp>
        <p:nvSpPr>
          <p:cNvPr id="6" name="テキスト ボックス 5"/>
          <p:cNvSpPr txBox="1"/>
          <p:nvPr/>
        </p:nvSpPr>
        <p:spPr>
          <a:xfrm>
            <a:off x="6911752" y="1844824"/>
            <a:ext cx="2232248" cy="1015663"/>
          </a:xfrm>
          <a:prstGeom prst="rect">
            <a:avLst/>
          </a:prstGeom>
          <a:noFill/>
        </p:spPr>
        <p:txBody>
          <a:bodyPr wrap="square" rtlCol="0">
            <a:spAutoFit/>
          </a:bodyPr>
          <a:lstStyle/>
          <a:p>
            <a:r>
              <a:rPr kumimoji="1" lang="ja-JP" altLang="en-US" sz="2000" b="1" dirty="0" smtClean="0">
                <a:solidFill>
                  <a:srgbClr val="0070C0"/>
                </a:solidFill>
              </a:rPr>
              <a:t>プロポーザル登録正規</a:t>
            </a:r>
            <a:r>
              <a:rPr kumimoji="1" lang="en-US" altLang="ja-JP" sz="2000" b="1" dirty="0" smtClean="0">
                <a:solidFill>
                  <a:srgbClr val="0070C0"/>
                </a:solidFill>
              </a:rPr>
              <a:t>PI/Co-I</a:t>
            </a:r>
            <a:r>
              <a:rPr kumimoji="1" lang="ja-JP" altLang="en-US" sz="2000" b="1" dirty="0" err="1" smtClean="0">
                <a:solidFill>
                  <a:srgbClr val="0070C0"/>
                </a:solidFill>
              </a:rPr>
              <a:t>だけで</a:t>
            </a:r>
            <a:r>
              <a:rPr lang="ja-JP" altLang="en-US" sz="2000" b="1" dirty="0">
                <a:solidFill>
                  <a:srgbClr val="0070C0"/>
                </a:solidFill>
              </a:rPr>
              <a:t>構成</a:t>
            </a:r>
            <a:r>
              <a:rPr kumimoji="1" lang="ja-JP" altLang="en-US" sz="2000" b="1" dirty="0" smtClean="0">
                <a:solidFill>
                  <a:srgbClr val="0070C0"/>
                </a:solidFill>
              </a:rPr>
              <a:t>されるチーム</a:t>
            </a:r>
            <a:endParaRPr kumimoji="1" lang="ja-JP" altLang="en-US" sz="2000" b="1" dirty="0">
              <a:solidFill>
                <a:srgbClr val="0070C0"/>
              </a:solidFill>
            </a:endParaRPr>
          </a:p>
        </p:txBody>
      </p:sp>
      <p:cxnSp>
        <p:nvCxnSpPr>
          <p:cNvPr id="8" name="直線矢印コネクタ 7"/>
          <p:cNvCxnSpPr/>
          <p:nvPr/>
        </p:nvCxnSpPr>
        <p:spPr>
          <a:xfrm flipH="1">
            <a:off x="5139827" y="3933056"/>
            <a:ext cx="1691680" cy="64429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a:off x="5220072" y="2493275"/>
            <a:ext cx="1691680" cy="644297"/>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7020272" y="3425224"/>
            <a:ext cx="2043482" cy="1323439"/>
          </a:xfrm>
          <a:prstGeom prst="rect">
            <a:avLst/>
          </a:prstGeom>
          <a:noFill/>
        </p:spPr>
        <p:txBody>
          <a:bodyPr wrap="square" rtlCol="0">
            <a:spAutoFit/>
          </a:bodyPr>
          <a:lstStyle/>
          <a:p>
            <a:r>
              <a:rPr kumimoji="1" lang="ja-JP" altLang="en-US" sz="2000" b="1" dirty="0" smtClean="0">
                <a:solidFill>
                  <a:srgbClr val="FF0000"/>
                </a:solidFill>
              </a:rPr>
              <a:t>プロポーザルに入って</a:t>
            </a:r>
            <a:r>
              <a:rPr lang="ja-JP" altLang="en-US" sz="2000" b="1" dirty="0">
                <a:solidFill>
                  <a:srgbClr val="FF0000"/>
                </a:solidFill>
              </a:rPr>
              <a:t>いな</a:t>
            </a:r>
            <a:r>
              <a:rPr lang="ja-JP" altLang="en-US" sz="2000" b="1" dirty="0" smtClean="0">
                <a:solidFill>
                  <a:srgbClr val="FF0000"/>
                </a:solidFill>
              </a:rPr>
              <a:t>い</a:t>
            </a:r>
            <a:r>
              <a:rPr kumimoji="1" lang="en-US" altLang="ja-JP" sz="2000" b="1" dirty="0" smtClean="0">
                <a:solidFill>
                  <a:srgbClr val="FF0000"/>
                </a:solidFill>
              </a:rPr>
              <a:t>non-listed</a:t>
            </a:r>
            <a:r>
              <a:rPr kumimoji="1" lang="ja-JP" altLang="en-US" sz="2000" b="1" dirty="0" smtClean="0">
                <a:solidFill>
                  <a:srgbClr val="FF0000"/>
                </a:solidFill>
              </a:rPr>
              <a:t>学生を加えたチーム</a:t>
            </a:r>
            <a:endParaRPr kumimoji="1" lang="ja-JP" altLang="en-US" sz="2000" b="1" dirty="0">
              <a:solidFill>
                <a:srgbClr val="FF0000"/>
              </a:solidFill>
            </a:endParaRPr>
          </a:p>
        </p:txBody>
      </p:sp>
      <p:sp>
        <p:nvSpPr>
          <p:cNvPr id="11" name="テキスト ボックス 10"/>
          <p:cNvSpPr txBox="1"/>
          <p:nvPr/>
        </p:nvSpPr>
        <p:spPr>
          <a:xfrm>
            <a:off x="2411760" y="6093296"/>
            <a:ext cx="3600400" cy="369332"/>
          </a:xfrm>
          <a:prstGeom prst="rect">
            <a:avLst/>
          </a:prstGeom>
          <a:noFill/>
        </p:spPr>
        <p:txBody>
          <a:bodyPr wrap="square" rtlCol="0">
            <a:spAutoFit/>
          </a:bodyPr>
          <a:lstStyle/>
          <a:p>
            <a:r>
              <a:rPr lang="en-US" altLang="ja-JP" dirty="0" smtClean="0"/>
              <a:t>S13B</a:t>
            </a:r>
            <a:r>
              <a:rPr lang="ja-JP" altLang="ja-JP" dirty="0" smtClean="0"/>
              <a:t>期</a:t>
            </a:r>
            <a:r>
              <a:rPr lang="ja-JP" altLang="en-US" dirty="0" smtClean="0"/>
              <a:t>前半</a:t>
            </a:r>
            <a:r>
              <a:rPr lang="ja-JP" altLang="ja-JP" dirty="0" smtClean="0"/>
              <a:t>の</a:t>
            </a:r>
            <a:r>
              <a:rPr lang="ja-JP" altLang="en-US" dirty="0" smtClean="0"/>
              <a:t>データに基づく統計</a:t>
            </a:r>
            <a:endParaRPr kumimoji="1" lang="ja-JP" altLang="en-US" dirty="0"/>
          </a:p>
        </p:txBody>
      </p:sp>
      <p:sp>
        <p:nvSpPr>
          <p:cNvPr id="12" name="テキスト ボックス 11"/>
          <p:cNvSpPr txBox="1"/>
          <p:nvPr/>
        </p:nvSpPr>
        <p:spPr>
          <a:xfrm>
            <a:off x="1331640" y="6457890"/>
            <a:ext cx="6552728" cy="400110"/>
          </a:xfrm>
          <a:prstGeom prst="rect">
            <a:avLst/>
          </a:prstGeom>
          <a:noFill/>
        </p:spPr>
        <p:txBody>
          <a:bodyPr wrap="square" rtlCol="0">
            <a:spAutoFit/>
          </a:bodyPr>
          <a:lstStyle/>
          <a:p>
            <a:r>
              <a:rPr lang="en-US" altLang="ja-JP" sz="2000" i="1" dirty="0" smtClean="0"/>
              <a:t>Statistics Based on the Data in  the</a:t>
            </a:r>
            <a:r>
              <a:rPr kumimoji="1" lang="en-US" altLang="ja-JP" sz="2000" i="1" dirty="0" smtClean="0"/>
              <a:t>1</a:t>
            </a:r>
            <a:r>
              <a:rPr kumimoji="1" lang="en-US" altLang="ja-JP" sz="2000" i="1" baseline="30000" dirty="0" smtClean="0"/>
              <a:t>st</a:t>
            </a:r>
            <a:r>
              <a:rPr kumimoji="1" lang="en-US" altLang="ja-JP" sz="2000" i="1" dirty="0" smtClean="0"/>
              <a:t> half of S13B Semester</a:t>
            </a:r>
            <a:endParaRPr kumimoji="1" lang="ja-JP" altLang="en-US" sz="2000" i="1" dirty="0"/>
          </a:p>
        </p:txBody>
      </p:sp>
    </p:spTree>
    <p:extLst>
      <p:ext uri="{BB962C8B-B14F-4D97-AF65-F5344CB8AC3E}">
        <p14:creationId xmlns:p14="http://schemas.microsoft.com/office/powerpoint/2010/main" xmlns="" val="20447085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TotalTime>
  <Words>1882</Words>
  <Application>Microsoft Office PowerPoint</Application>
  <PresentationFormat>画面に合わせる (4:3)</PresentationFormat>
  <Paragraphs>185</Paragraphs>
  <Slides>14</Slides>
  <Notes>0</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すばる共同利用係からの連絡</vt:lpstr>
      <vt:lpstr>すばるS14B期公募スケジュール</vt:lpstr>
      <vt:lpstr>観測までの手続きについて</vt:lpstr>
      <vt:lpstr>スライド 4</vt:lpstr>
      <vt:lpstr>共同利用観測に関する基本理念</vt:lpstr>
      <vt:lpstr>共同利用観測参加者資格の明確化</vt:lpstr>
      <vt:lpstr>旅費支給枠の見直しについて</vt:lpstr>
      <vt:lpstr>参考：S13B期前半の観測チーム構成：11月13日時点</vt:lpstr>
      <vt:lpstr>3名（または4名）のチームの半分以上がnon-listed学生を含めている</vt:lpstr>
      <vt:lpstr>実地体験が主たる目的の観測者について</vt:lpstr>
      <vt:lpstr>共同利用観測遂行に必要な観測者は何名？</vt:lpstr>
      <vt:lpstr>新たな共同利用観測旅費支給規定（案）</vt:lpstr>
      <vt:lpstr>まとめ (1)</vt:lpstr>
      <vt:lpstr>まとめ (2)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すばる共同利用係からの連絡</dc:title>
  <dc:creator>takeda</dc:creator>
  <cp:lastModifiedBy>takeda</cp:lastModifiedBy>
  <cp:revision>42</cp:revision>
  <dcterms:created xsi:type="dcterms:W3CDTF">2014-01-18T20:36:52Z</dcterms:created>
  <dcterms:modified xsi:type="dcterms:W3CDTF">2014-01-21T04:00:01Z</dcterms:modified>
</cp:coreProperties>
</file>