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asf" ContentType="video/x-ms-asf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1742" r:id="rId2"/>
    <p:sldId id="1783" r:id="rId3"/>
    <p:sldId id="1800" r:id="rId4"/>
    <p:sldId id="1805" r:id="rId5"/>
    <p:sldId id="1819" r:id="rId6"/>
    <p:sldId id="1828" r:id="rId7"/>
    <p:sldId id="1822" r:id="rId8"/>
    <p:sldId id="1797" r:id="rId9"/>
    <p:sldId id="1824" r:id="rId10"/>
    <p:sldId id="1825" r:id="rId11"/>
    <p:sldId id="1826" r:id="rId12"/>
    <p:sldId id="1827" r:id="rId13"/>
    <p:sldId id="1804" r:id="rId14"/>
    <p:sldId id="1799" r:id="rId15"/>
    <p:sldId id="1798" r:id="rId16"/>
    <p:sldId id="1812" r:id="rId17"/>
    <p:sldId id="1801" r:id="rId18"/>
    <p:sldId id="1806" r:id="rId19"/>
    <p:sldId id="1807" r:id="rId20"/>
    <p:sldId id="1808" r:id="rId21"/>
    <p:sldId id="1810" r:id="rId22"/>
    <p:sldId id="1811" r:id="rId23"/>
    <p:sldId id="1813" r:id="rId24"/>
    <p:sldId id="1818" r:id="rId25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Book Antiqu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  <a:srgbClr val="0000BE"/>
    <a:srgbClr val="00007D"/>
    <a:srgbClr val="0000B4"/>
    <a:srgbClr val="0000A5"/>
    <a:srgbClr val="0000AF"/>
    <a:srgbClr val="000099"/>
    <a:srgbClr val="000096"/>
    <a:srgbClr val="000064"/>
    <a:srgbClr val="000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975" autoAdjust="0"/>
    <p:restoredTop sz="96803" autoAdjust="0"/>
  </p:normalViewPr>
  <p:slideViewPr>
    <p:cSldViewPr>
      <p:cViewPr varScale="1">
        <p:scale>
          <a:sx n="74" d="100"/>
          <a:sy n="74" d="100"/>
        </p:scale>
        <p:origin x="117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6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1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7" tIns="48224" rIns="96447" bIns="48224" numCol="1" anchor="t" anchorCtr="0" compatLnSpc="1">
            <a:prstTxWarp prst="textNoShape">
              <a:avLst/>
            </a:prstTxWarp>
          </a:bodyPr>
          <a:lstStyle>
            <a:lvl1pPr defTabSz="963892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502" y="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7" tIns="48224" rIns="96447" bIns="48224" numCol="1" anchor="t" anchorCtr="0" compatLnSpc="1">
            <a:prstTxWarp prst="textNoShape">
              <a:avLst/>
            </a:prstTxWarp>
          </a:bodyPr>
          <a:lstStyle>
            <a:lvl1pPr algn="r" defTabSz="963892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14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7" tIns="48224" rIns="96447" bIns="48224" numCol="1" anchor="b" anchorCtr="0" compatLnSpc="1">
            <a:prstTxWarp prst="textNoShape">
              <a:avLst/>
            </a:prstTxWarp>
          </a:bodyPr>
          <a:lstStyle>
            <a:lvl1pPr defTabSz="963892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502" y="912114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7" tIns="48224" rIns="96447" bIns="48224" numCol="1" anchor="b" anchorCtr="0" compatLnSpc="1">
            <a:prstTxWarp prst="textNoShape">
              <a:avLst/>
            </a:prstTxWarp>
          </a:bodyPr>
          <a:lstStyle>
            <a:lvl1pPr algn="r" defTabSz="963892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692EB288-D89E-4FE3-984B-D5BB6C67CC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13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7" tIns="48224" rIns="96447" bIns="48224" numCol="1" anchor="t" anchorCtr="0" compatLnSpc="1">
            <a:prstTxWarp prst="textNoShape">
              <a:avLst/>
            </a:prstTxWarp>
          </a:bodyPr>
          <a:lstStyle>
            <a:lvl1pPr defTabSz="963892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502" y="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7" tIns="48224" rIns="96447" bIns="48224" numCol="1" anchor="t" anchorCtr="0" compatLnSpc="1">
            <a:prstTxWarp prst="textNoShape">
              <a:avLst/>
            </a:prstTxWarp>
          </a:bodyPr>
          <a:lstStyle>
            <a:lvl1pPr algn="r" defTabSz="963892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0475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145" y="4560570"/>
            <a:ext cx="5366914" cy="431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7" tIns="48224" rIns="96447" bIns="482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7" tIns="48224" rIns="96447" bIns="48224" numCol="1" anchor="b" anchorCtr="0" compatLnSpc="1">
            <a:prstTxWarp prst="textNoShape">
              <a:avLst/>
            </a:prstTxWarp>
          </a:bodyPr>
          <a:lstStyle>
            <a:lvl1pPr defTabSz="963892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502" y="912114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47" tIns="48224" rIns="96447" bIns="48224" numCol="1" anchor="b" anchorCtr="0" compatLnSpc="1">
            <a:prstTxWarp prst="textNoShape">
              <a:avLst/>
            </a:prstTxWarp>
          </a:bodyPr>
          <a:lstStyle>
            <a:lvl1pPr algn="r" defTabSz="963892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4377E145-C273-401E-8C6C-2841153341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485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381000"/>
            <a:ext cx="4953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304800"/>
            <a:ext cx="685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tx1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304800"/>
            <a:ext cx="685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1447800" y="1371600"/>
            <a:ext cx="7010400" cy="0"/>
          </a:xfrm>
          <a:prstGeom prst="line">
            <a:avLst/>
          </a:prstGeom>
          <a:noFill/>
          <a:ln w="57150">
            <a:solidFill>
              <a:srgbClr val="0050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10" y="76200"/>
            <a:ext cx="1116990" cy="131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 baseline="0">
          <a:solidFill>
            <a:schemeClr val="accent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FFCC00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¯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¬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³"/>
        <a:defRPr sz="24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¯"/>
        <a:defRPr sz="20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¯"/>
        <a:defRPr sz="2000" b="1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¯"/>
        <a:defRPr sz="2000" b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¯"/>
        <a:defRPr sz="2000" b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¯"/>
        <a:defRPr sz="2000" b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pitchFamily="2" charset="2"/>
        <a:buChar char="¯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microsoft.com/office/2007/relationships/hdphoto" Target="../media/hdphoto6.wdp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33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6.xml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image" Target="../media/image8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asf"/><Relationship Id="rId7" Type="http://schemas.openxmlformats.org/officeDocument/2006/relationships/image" Target="../media/image13.png"/><Relationship Id="rId2" Type="http://schemas.openxmlformats.org/officeDocument/2006/relationships/video" Target="../media/media2.asf"/><Relationship Id="rId1" Type="http://schemas.microsoft.com/office/2007/relationships/media" Target="../media/media2.asf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3.asf"/><Relationship Id="rId9" Type="http://schemas.openxmlformats.org/officeDocument/2006/relationships/image" Target="../media/image11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sf"/><Relationship Id="rId1" Type="http://schemas.microsoft.com/office/2007/relationships/media" Target="../media/media4.as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90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SITELLE</a:t>
            </a:r>
            <a:endParaRPr lang="en-US" sz="4800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447800"/>
            <a:ext cx="4791347" cy="4191000"/>
            <a:chOff x="0" y="1447800"/>
            <a:chExt cx="4791347" cy="419100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411" b="98363" l="5967" r="963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47800"/>
              <a:ext cx="4791347" cy="419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069403" y="4953000"/>
              <a:ext cx="28167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SITELLE on CFHT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28" b="95815" l="7742" r="95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44" y="2478382"/>
            <a:ext cx="3581400" cy="400308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655" y="1524000"/>
            <a:ext cx="2153745" cy="239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038600" y="1639669"/>
            <a:ext cx="2526643" cy="951131"/>
            <a:chOff x="4038600" y="1639669"/>
            <a:chExt cx="2526643" cy="951131"/>
          </a:xfrm>
        </p:grpSpPr>
        <p:sp>
          <p:nvSpPr>
            <p:cNvPr id="6" name="TextBox 5"/>
            <p:cNvSpPr txBox="1"/>
            <p:nvPr/>
          </p:nvSpPr>
          <p:spPr>
            <a:xfrm>
              <a:off x="4038600" y="1639669"/>
              <a:ext cx="2514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Stiff/Light Carbon Fiber Structure</a:t>
              </a:r>
              <a:endParaRPr lang="en-US" sz="1800" dirty="0"/>
            </a:p>
          </p:txBody>
        </p:sp>
        <p:cxnSp>
          <p:nvCxnSpPr>
            <p:cNvPr id="9" name="Straight Arrow Connector 8"/>
            <p:cNvCxnSpPr>
              <a:stCxn id="6" idx="2"/>
            </p:cNvCxnSpPr>
            <p:nvPr/>
          </p:nvCxnSpPr>
          <p:spPr bwMode="auto">
            <a:xfrm>
              <a:off x="5295900" y="2286000"/>
              <a:ext cx="1269343" cy="3048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6" name="Group 25"/>
          <p:cNvGrpSpPr/>
          <p:nvPr/>
        </p:nvGrpSpPr>
        <p:grpSpPr>
          <a:xfrm>
            <a:off x="3886200" y="2895600"/>
            <a:ext cx="3186386" cy="646331"/>
            <a:chOff x="3886200" y="2895600"/>
            <a:chExt cx="3186386" cy="646331"/>
          </a:xfrm>
        </p:grpSpPr>
        <p:sp>
          <p:nvSpPr>
            <p:cNvPr id="10" name="TextBox 9"/>
            <p:cNvSpPr txBox="1"/>
            <p:nvPr/>
          </p:nvSpPr>
          <p:spPr>
            <a:xfrm>
              <a:off x="3886200" y="2895600"/>
              <a:ext cx="2171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Laser Metrology System</a:t>
              </a:r>
              <a:endParaRPr lang="en-US" sz="1800" dirty="0"/>
            </a:p>
          </p:txBody>
        </p:sp>
        <p:cxnSp>
          <p:nvCxnSpPr>
            <p:cNvPr id="13" name="Straight Arrow Connector 12"/>
            <p:cNvCxnSpPr>
              <a:stCxn id="10" idx="3"/>
            </p:cNvCxnSpPr>
            <p:nvPr/>
          </p:nvCxnSpPr>
          <p:spPr bwMode="auto">
            <a:xfrm>
              <a:off x="6057900" y="3218766"/>
              <a:ext cx="1014686" cy="17076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7" name="Group 26"/>
          <p:cNvGrpSpPr/>
          <p:nvPr/>
        </p:nvGrpSpPr>
        <p:grpSpPr>
          <a:xfrm>
            <a:off x="6553200" y="4038600"/>
            <a:ext cx="2362200" cy="1865531"/>
            <a:chOff x="6553200" y="4038600"/>
            <a:chExt cx="2362200" cy="1865531"/>
          </a:xfrm>
        </p:grpSpPr>
        <p:sp>
          <p:nvSpPr>
            <p:cNvPr id="11" name="TextBox 10"/>
            <p:cNvSpPr txBox="1"/>
            <p:nvPr/>
          </p:nvSpPr>
          <p:spPr>
            <a:xfrm>
              <a:off x="6878145" y="5257800"/>
              <a:ext cx="20372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Dual CCD Detector System</a:t>
              </a:r>
              <a:endParaRPr lang="en-US" sz="1800" dirty="0"/>
            </a:p>
          </p:txBody>
        </p:sp>
        <p:cxnSp>
          <p:nvCxnSpPr>
            <p:cNvPr id="15" name="Straight Arrow Connector 14"/>
            <p:cNvCxnSpPr>
              <a:stCxn id="11" idx="0"/>
            </p:cNvCxnSpPr>
            <p:nvPr/>
          </p:nvCxnSpPr>
          <p:spPr bwMode="auto">
            <a:xfrm flipH="1" flipV="1">
              <a:off x="6553200" y="5105400"/>
              <a:ext cx="1343573" cy="1524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>
              <a:stCxn id="11" idx="0"/>
            </p:cNvCxnSpPr>
            <p:nvPr/>
          </p:nvCxnSpPr>
          <p:spPr bwMode="auto">
            <a:xfrm flipV="1">
              <a:off x="7896773" y="4038600"/>
              <a:ext cx="0" cy="12192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5" name="TextBox 34"/>
          <p:cNvSpPr txBox="1"/>
          <p:nvPr/>
        </p:nvSpPr>
        <p:spPr>
          <a:xfrm>
            <a:off x="2057400" y="6019800"/>
            <a:ext cx="4360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Delivery to CFHT in 2014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1752600"/>
            <a:ext cx="2465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SITELLE at ABB…</a:t>
            </a:r>
            <a:endParaRPr lang="en-US" sz="2000" dirty="0"/>
          </a:p>
        </p:txBody>
      </p:sp>
      <p:pic>
        <p:nvPicPr>
          <p:cNvPr id="21" name="Picture 20" descr="Sitelle_main_srtucture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6574" y="2246531"/>
            <a:ext cx="3845826" cy="346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6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55227E-6 L 0.51667 -0.13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3" y="-654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76400"/>
            <a:ext cx="5562600" cy="4876800"/>
          </a:xfrm>
        </p:spPr>
        <p:txBody>
          <a:bodyPr/>
          <a:lstStyle/>
          <a:p>
            <a:r>
              <a:rPr lang="en-US" sz="1800" dirty="0" smtClean="0"/>
              <a:t>NIR high-res fiber-fed X-dispersed spectrometer</a:t>
            </a:r>
          </a:p>
          <a:p>
            <a:r>
              <a:rPr lang="en-US" sz="1800" dirty="0" smtClean="0"/>
              <a:t>Single‐shot spectral domain 0.98‐2.4 </a:t>
            </a:r>
            <a:r>
              <a:rPr lang="en-US" sz="1800" dirty="0" err="1" smtClean="0"/>
              <a:t>μm</a:t>
            </a:r>
            <a:r>
              <a:rPr lang="en-US" sz="1800" dirty="0" smtClean="0"/>
              <a:t> (YJHK)</a:t>
            </a:r>
          </a:p>
          <a:p>
            <a:pPr lvl="1"/>
            <a:r>
              <a:rPr lang="en-US" sz="1600" dirty="0" smtClean="0"/>
              <a:t>Background limited at K</a:t>
            </a:r>
          </a:p>
          <a:p>
            <a:r>
              <a:rPr lang="en-US" sz="1800" dirty="0" smtClean="0"/>
              <a:t>Resolution ~70k with ~1 m/s RV stability</a:t>
            </a:r>
          </a:p>
          <a:p>
            <a:r>
              <a:rPr lang="en-US" sz="1800" dirty="0" smtClean="0"/>
              <a:t>Polarization measurements with &lt;1% channel cross-talk</a:t>
            </a:r>
          </a:p>
          <a:p>
            <a:r>
              <a:rPr lang="en-US" sz="1800" dirty="0" smtClean="0"/>
              <a:t>Throughput &gt;15%, end-to-end</a:t>
            </a:r>
          </a:p>
          <a:p>
            <a:r>
              <a:rPr lang="en-US" sz="1800" dirty="0" smtClean="0"/>
              <a:t>Core </a:t>
            </a:r>
            <a:r>
              <a:rPr lang="en-US" sz="1800" dirty="0" err="1" smtClean="0"/>
              <a:t>SPIRou</a:t>
            </a:r>
            <a:r>
              <a:rPr lang="en-US" sz="1800" dirty="0" smtClean="0"/>
              <a:t> science includes –</a:t>
            </a:r>
          </a:p>
          <a:p>
            <a:pPr lvl="1"/>
            <a:r>
              <a:rPr lang="en-US" sz="1600" dirty="0" smtClean="0"/>
              <a:t>Detecting &amp; characterizing Earth-like planets in the habitable zone of low-mass stars</a:t>
            </a:r>
          </a:p>
          <a:p>
            <a:pPr lvl="1"/>
            <a:r>
              <a:rPr lang="en-US" sz="1600" dirty="0" smtClean="0"/>
              <a:t>Investigating how magnetic fields impact star/planet formation</a:t>
            </a:r>
          </a:p>
          <a:p>
            <a:r>
              <a:rPr lang="en-US" sz="1800" dirty="0" err="1" smtClean="0"/>
              <a:t>SPIRou</a:t>
            </a:r>
            <a:r>
              <a:rPr lang="en-US" sz="1800" dirty="0" smtClean="0"/>
              <a:t> CDR 2014, deployment on CFHT in ~3 years</a:t>
            </a:r>
          </a:p>
          <a:p>
            <a:r>
              <a:rPr lang="en-US" sz="1800" dirty="0" smtClean="0"/>
              <a:t>Anticipate ~500 night survey of nearby low mass stars</a:t>
            </a:r>
          </a:p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err="1" smtClean="0"/>
              <a:t>SPIRou</a:t>
            </a:r>
            <a:endParaRPr lang="en-US" sz="5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2" b="99105" l="9923" r="983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04"/>
          <a:stretch/>
        </p:blipFill>
        <p:spPr bwMode="auto">
          <a:xfrm>
            <a:off x="4572000" y="1524000"/>
            <a:ext cx="4553151" cy="481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20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23" b="50954"/>
          <a:stretch/>
        </p:blipFill>
        <p:spPr>
          <a:xfrm>
            <a:off x="3200400" y="-5750867"/>
            <a:ext cx="2989920" cy="2545205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2233" y="4052013"/>
            <a:ext cx="1584334" cy="2265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ngCFHT</a:t>
            </a:r>
            <a:r>
              <a:rPr lang="en-US" dirty="0" smtClean="0"/>
              <a:t> Concept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38" b="82947" l="53727" r="97545">
                        <a14:foregroundMark x1="59455" y1="78581" x2="90091" y2="7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08" b="51993"/>
          <a:stretch/>
        </p:blipFill>
        <p:spPr>
          <a:xfrm>
            <a:off x="2819400" y="2287954"/>
            <a:ext cx="3810000" cy="251460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38" b="82947" l="53727" r="97545">
                        <a14:foregroundMark x1="59455" y1="78581" x2="90091" y2="7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08" t="48007" b="14206"/>
          <a:stretch/>
        </p:blipFill>
        <p:spPr>
          <a:xfrm>
            <a:off x="2819400" y="4802554"/>
            <a:ext cx="3810000" cy="1979246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99" b="98287" l="2703" r="958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4" t="2655" r="-1874" b="29768"/>
          <a:stretch/>
        </p:blipFill>
        <p:spPr bwMode="auto">
          <a:xfrm>
            <a:off x="2767544" y="-3428999"/>
            <a:ext cx="3915988" cy="303642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38" b="82947" l="53727" r="97545">
                        <a14:foregroundMark x1="59455" y1="78581" x2="90091" y2="7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08" b="14206"/>
          <a:stretch/>
        </p:blipFill>
        <p:spPr>
          <a:xfrm>
            <a:off x="9300972" y="2015698"/>
            <a:ext cx="3810000" cy="4493846"/>
          </a:xfrm>
          <a:prstGeom prst="rect">
            <a:avLst/>
          </a:prstGeom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432926" y="4343400"/>
            <a:ext cx="3377074" cy="685800"/>
            <a:chOff x="432926" y="3657600"/>
            <a:chExt cx="3377074" cy="685800"/>
          </a:xfrm>
        </p:grpSpPr>
        <p:sp>
          <p:nvSpPr>
            <p:cNvPr id="11" name="TextBox 10"/>
            <p:cNvSpPr txBox="1"/>
            <p:nvPr/>
          </p:nvSpPr>
          <p:spPr>
            <a:xfrm>
              <a:off x="432926" y="3881735"/>
              <a:ext cx="20505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10 m Primary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V="1">
              <a:off x="2483487" y="3657600"/>
              <a:ext cx="1326513" cy="45496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13" name="Group 12"/>
          <p:cNvGrpSpPr/>
          <p:nvPr/>
        </p:nvGrpSpPr>
        <p:grpSpPr>
          <a:xfrm>
            <a:off x="152400" y="3348335"/>
            <a:ext cx="4267200" cy="461665"/>
            <a:chOff x="152400" y="2662535"/>
            <a:chExt cx="4267200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152400" y="2662535"/>
              <a:ext cx="23310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Fiber Coupling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V="1">
              <a:off x="2483487" y="2779067"/>
              <a:ext cx="1936113" cy="17333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16" name="Group 15"/>
          <p:cNvGrpSpPr/>
          <p:nvPr/>
        </p:nvGrpSpPr>
        <p:grpSpPr>
          <a:xfrm>
            <a:off x="5230288" y="2815197"/>
            <a:ext cx="3761312" cy="1232986"/>
            <a:chOff x="5029200" y="2517600"/>
            <a:chExt cx="3761312" cy="1232986"/>
          </a:xfrm>
        </p:grpSpPr>
        <p:sp>
          <p:nvSpPr>
            <p:cNvPr id="17" name="TextBox 16"/>
            <p:cNvSpPr txBox="1"/>
            <p:nvPr/>
          </p:nvSpPr>
          <p:spPr>
            <a:xfrm>
              <a:off x="6473852" y="2919589"/>
              <a:ext cx="23166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1.5° Wide Field</a:t>
              </a:r>
            </a:p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Corrector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flipH="1" flipV="1">
              <a:off x="5029200" y="2517600"/>
              <a:ext cx="1475312" cy="5304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5382688" y="1600200"/>
            <a:ext cx="2309730" cy="917091"/>
            <a:chOff x="5181600" y="1302603"/>
            <a:chExt cx="2309730" cy="917091"/>
          </a:xfrm>
        </p:grpSpPr>
        <p:sp>
          <p:nvSpPr>
            <p:cNvPr id="20" name="TextBox 19"/>
            <p:cNvSpPr txBox="1"/>
            <p:nvPr/>
          </p:nvSpPr>
          <p:spPr>
            <a:xfrm>
              <a:off x="5870373" y="1302603"/>
              <a:ext cx="16209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3000 Fiber</a:t>
              </a:r>
            </a:p>
            <a:p>
              <a:r>
                <a:rPr lang="en-US" dirty="0" smtClean="0">
                  <a:solidFill>
                    <a:srgbClr val="FFFF00"/>
                  </a:solidFill>
                </a:rPr>
                <a:t>Positioner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0" idx="1"/>
            </p:cNvCxnSpPr>
            <p:nvPr/>
          </p:nvCxnSpPr>
          <p:spPr bwMode="auto">
            <a:xfrm flipH="1">
              <a:off x="5181600" y="1718102"/>
              <a:ext cx="688773" cy="50159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76200" y="5690572"/>
            <a:ext cx="4191000" cy="786428"/>
            <a:chOff x="76200" y="5004772"/>
            <a:chExt cx="4191000" cy="786428"/>
          </a:xfrm>
        </p:grpSpPr>
        <p:sp>
          <p:nvSpPr>
            <p:cNvPr id="23" name="TextBox 22"/>
            <p:cNvSpPr txBox="1"/>
            <p:nvPr/>
          </p:nvSpPr>
          <p:spPr>
            <a:xfrm>
              <a:off x="76200" y="5083314"/>
              <a:ext cx="27911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FF00"/>
                  </a:solidFill>
                </a:rPr>
                <a:t>Bank of spectrometers</a:t>
              </a:r>
            </a:p>
            <a:p>
              <a:r>
                <a:rPr lang="en-US" sz="2000" dirty="0" smtClean="0">
                  <a:solidFill>
                    <a:srgbClr val="FFFF00"/>
                  </a:solidFill>
                </a:rPr>
                <a:t>R~2000-20,000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flipV="1">
              <a:off x="2197106" y="5004772"/>
              <a:ext cx="2070094" cy="55310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4871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85185E-6 L 3.33333E-6 -0.93912 " pathEditMode="relative" rAng="0" ptsTypes="AA">
                                          <p:cBhvr>
                                            <p:cTn id="17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69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0.00833 -0.93357 " pathEditMode="relative" rAng="0" ptsTypes="AA">
                                          <p:cBhvr>
                                            <p:cTn id="19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7" y="-4669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path" presetSubtype="0" accel="50000" fill="hold" nodeType="clickEffect" p14:presetBounceEnd="8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22222E-6 L 3.33333E-6 0.7787 " pathEditMode="relative" rAng="0" ptsTypes="AA" p14:bounceEnd="8333">
                                          <p:cBhvr>
                                            <p:cTn id="23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93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42" presetClass="path" presetSubtype="0" accel="50000" fill="hold" nodeType="withEffect" p14:presetBounceEnd="8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-7.40741E-7 L 0.0033 0.81967 " pathEditMode="relative" rAng="0" ptsTypes="AA" p14:bounceEnd="8333">
                                          <p:cBhvr>
                                            <p:cTn id="25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382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3 0.79745 L -0.71337 1.10208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833" y="152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3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85185E-6 L 3.33333E-6 -0.93912 " pathEditMode="relative" rAng="0" ptsTypes="AA">
                                          <p:cBhvr>
                                            <p:cTn id="17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69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96296E-6 L 0.00833 -0.93357 " pathEditMode="relative" rAng="0" ptsTypes="AA">
                                          <p:cBhvr>
                                            <p:cTn id="19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7" y="-4669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22222E-6 L 3.33333E-6 0.7787 " pathEditMode="relative" rAng="0" ptsTypes="AA">
                                          <p:cBhvr>
                                            <p:cTn id="23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893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42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94444E-6 -7.40741E-7 L 0.0033 0.81967 " pathEditMode="relative" rAng="0" ptsTypes="AA">
                                          <p:cBhvr>
                                            <p:cTn id="25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382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7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3 0.79745 L -0.71337 1.10208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833" y="152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3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8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5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524000"/>
            <a:ext cx="8305800" cy="4876800"/>
          </a:xfrm>
        </p:spPr>
        <p:txBody>
          <a:bodyPr/>
          <a:lstStyle/>
          <a:p>
            <a:r>
              <a:rPr lang="en-US" sz="2000" dirty="0" smtClean="0"/>
              <a:t>Technical studies </a:t>
            </a:r>
            <a:r>
              <a:rPr lang="en-US" sz="2000" dirty="0"/>
              <a:t>c</a:t>
            </a:r>
            <a:r>
              <a:rPr lang="en-US" sz="2000" dirty="0" smtClean="0"/>
              <a:t>ompleted </a:t>
            </a:r>
            <a:r>
              <a:rPr lang="en-US" sz="2000" dirty="0"/>
              <a:t>t</a:t>
            </a:r>
            <a:r>
              <a:rPr lang="en-US" sz="2000" dirty="0" smtClean="0"/>
              <a:t>hus </a:t>
            </a:r>
            <a:r>
              <a:rPr lang="en-US" sz="2000" dirty="0"/>
              <a:t>f</a:t>
            </a:r>
            <a:r>
              <a:rPr lang="en-US" sz="2000" dirty="0" smtClean="0"/>
              <a:t>ar -</a:t>
            </a:r>
          </a:p>
          <a:p>
            <a:pPr lvl="1"/>
            <a:r>
              <a:rPr lang="en-US" sz="1600" dirty="0" smtClean="0"/>
              <a:t>Load </a:t>
            </a:r>
            <a:r>
              <a:rPr lang="en-US" sz="1600" dirty="0"/>
              <a:t>capacity studies of telescope and enclosure </a:t>
            </a:r>
            <a:r>
              <a:rPr lang="en-US" sz="1600" dirty="0" smtClean="0"/>
              <a:t>piers</a:t>
            </a:r>
            <a:endParaRPr lang="en-US" sz="1600" dirty="0"/>
          </a:p>
          <a:p>
            <a:pPr lvl="1"/>
            <a:r>
              <a:rPr lang="en-US" sz="1600" dirty="0" smtClean="0"/>
              <a:t>Telescope </a:t>
            </a:r>
            <a:r>
              <a:rPr lang="en-US" sz="1600" dirty="0"/>
              <a:t>and enclosure configuration </a:t>
            </a:r>
            <a:r>
              <a:rPr lang="en-US" sz="1600" dirty="0" smtClean="0"/>
              <a:t>studies</a:t>
            </a:r>
            <a:endParaRPr lang="en-US" sz="1600" dirty="0"/>
          </a:p>
          <a:p>
            <a:pPr lvl="1"/>
            <a:r>
              <a:rPr lang="en-US" sz="1600" dirty="0" smtClean="0"/>
              <a:t>Aero-thermal study</a:t>
            </a:r>
            <a:endParaRPr lang="en-US" sz="1600" dirty="0"/>
          </a:p>
          <a:p>
            <a:pPr lvl="1"/>
            <a:r>
              <a:rPr lang="en-US" sz="1600" dirty="0" smtClean="0"/>
              <a:t>Telescope </a:t>
            </a:r>
            <a:r>
              <a:rPr lang="en-US" sz="1600" dirty="0"/>
              <a:t>optical </a:t>
            </a:r>
            <a:r>
              <a:rPr lang="en-US" sz="1600" dirty="0" smtClean="0"/>
              <a:t>designs</a:t>
            </a:r>
            <a:endParaRPr lang="en-US" sz="1600" dirty="0"/>
          </a:p>
          <a:p>
            <a:pPr lvl="1"/>
            <a:r>
              <a:rPr lang="en-US" sz="1600" dirty="0" smtClean="0"/>
              <a:t>Spectrograph </a:t>
            </a:r>
            <a:r>
              <a:rPr lang="en-US" sz="1600" dirty="0"/>
              <a:t>conceptual </a:t>
            </a:r>
            <a:r>
              <a:rPr lang="en-US" sz="1600" dirty="0" smtClean="0"/>
              <a:t>designs</a:t>
            </a:r>
            <a:endParaRPr lang="en-US" sz="1600" dirty="0"/>
          </a:p>
          <a:p>
            <a:pPr lvl="1"/>
            <a:r>
              <a:rPr lang="en-US" sz="1600" dirty="0" smtClean="0"/>
              <a:t>Telescope </a:t>
            </a:r>
            <a:r>
              <a:rPr lang="en-US" sz="1600" dirty="0"/>
              <a:t>downtime study (deconstruction and construction</a:t>
            </a:r>
            <a:r>
              <a:rPr lang="en-US" sz="1600" dirty="0" smtClean="0"/>
              <a:t>)</a:t>
            </a:r>
            <a:endParaRPr lang="en-US" sz="1600" dirty="0"/>
          </a:p>
          <a:p>
            <a:pPr lvl="1"/>
            <a:r>
              <a:rPr lang="en-US" sz="1600" dirty="0" smtClean="0"/>
              <a:t>Valuation </a:t>
            </a:r>
            <a:r>
              <a:rPr lang="en-US" sz="1600" dirty="0"/>
              <a:t>study of existing </a:t>
            </a:r>
            <a:r>
              <a:rPr lang="en-US" sz="1600" dirty="0" smtClean="0"/>
              <a:t>infrastructure</a:t>
            </a:r>
            <a:endParaRPr lang="en-US" sz="1600" dirty="0"/>
          </a:p>
          <a:p>
            <a:pPr lvl="1"/>
            <a:r>
              <a:rPr lang="en-US" sz="1600" dirty="0" smtClean="0"/>
              <a:t>Cost</a:t>
            </a:r>
            <a:r>
              <a:rPr lang="en-US" sz="1600" dirty="0"/>
              <a:t>, schedule and development </a:t>
            </a:r>
            <a:r>
              <a:rPr lang="en-US" sz="1600" dirty="0" smtClean="0"/>
              <a:t>plan</a:t>
            </a:r>
          </a:p>
          <a:p>
            <a:r>
              <a:rPr lang="en-US" sz="2000" dirty="0" smtClean="0"/>
              <a:t>Science case has been developed in considerable detail by an international team of ~60 scientists from a dozen countries –</a:t>
            </a:r>
          </a:p>
          <a:p>
            <a:pPr lvl="1"/>
            <a:r>
              <a:rPr lang="en-US" sz="1600" dirty="0" err="1" smtClean="0"/>
              <a:t>Exoplanets</a:t>
            </a:r>
            <a:endParaRPr lang="en-US" sz="1600" dirty="0" smtClean="0"/>
          </a:p>
          <a:p>
            <a:pPr lvl="1"/>
            <a:r>
              <a:rPr lang="en-US" sz="1600" dirty="0" smtClean="0"/>
              <a:t>ISM</a:t>
            </a:r>
          </a:p>
          <a:p>
            <a:pPr lvl="1"/>
            <a:r>
              <a:rPr lang="en-US" sz="1600" dirty="0" smtClean="0"/>
              <a:t>Stars and Stellar Astrophysics</a:t>
            </a:r>
          </a:p>
          <a:p>
            <a:pPr lvl="1"/>
            <a:r>
              <a:rPr lang="en-US" sz="1600" dirty="0" smtClean="0"/>
              <a:t>Milky Way Structure and Stellar Populations</a:t>
            </a:r>
          </a:p>
          <a:p>
            <a:pPr lvl="1"/>
            <a:r>
              <a:rPr lang="en-US" sz="1600" dirty="0" smtClean="0"/>
              <a:t>Local Group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</a:t>
            </a:r>
            <a:r>
              <a:rPr lang="en-US" dirty="0" err="1" smtClean="0"/>
              <a:t>ngCFHT</a:t>
            </a:r>
            <a:r>
              <a:rPr lang="en-US" dirty="0" smtClean="0"/>
              <a:t> Development as We Seek Partners…</a:t>
            </a:r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 bwMode="auto">
          <a:xfrm>
            <a:off x="5257800" y="4572000"/>
            <a:ext cx="3733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¬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³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Nearby Galaxies/Clusters</a:t>
            </a:r>
          </a:p>
          <a:p>
            <a:pPr lvl="1"/>
            <a:r>
              <a:rPr lang="en-US" sz="1600" dirty="0" smtClean="0"/>
              <a:t>Galaxy Evolution</a:t>
            </a:r>
          </a:p>
          <a:p>
            <a:pPr lvl="1"/>
            <a:r>
              <a:rPr lang="en-US" sz="1600" dirty="0" smtClean="0"/>
              <a:t>Intergalactic Medium</a:t>
            </a:r>
          </a:p>
          <a:p>
            <a:pPr lvl="1"/>
            <a:r>
              <a:rPr lang="en-US" sz="1600" dirty="0" smtClean="0"/>
              <a:t>QSO’s and AGNs</a:t>
            </a:r>
          </a:p>
          <a:p>
            <a:pPr lvl="1"/>
            <a:r>
              <a:rPr lang="en-US" sz="1600" dirty="0" smtClean="0"/>
              <a:t>Cosmology and Dark Energy</a:t>
            </a:r>
            <a:endParaRPr lang="en-US" sz="1600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" b="98367" l="9764" r="9606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58000" y="1600200"/>
            <a:ext cx="19753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10" y="76200"/>
            <a:ext cx="1116990" cy="131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1447800" y="1371600"/>
            <a:ext cx="7010400" cy="0"/>
          </a:xfrm>
          <a:prstGeom prst="line">
            <a:avLst/>
          </a:prstGeom>
          <a:noFill/>
          <a:ln w="57150">
            <a:solidFill>
              <a:srgbClr val="0050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44794" y="2858631"/>
            <a:ext cx="8077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The growing </a:t>
            </a:r>
            <a:r>
              <a:rPr lang="en-US" sz="2800" i="1" dirty="0" err="1"/>
              <a:t>ngCFHT</a:t>
            </a:r>
            <a:r>
              <a:rPr lang="en-US" sz="2800" i="1" dirty="0"/>
              <a:t> consortium seeks scientific and technical collaboration and partnership with similar facilities </a:t>
            </a:r>
            <a:r>
              <a:rPr lang="en-US" sz="2800" i="1" dirty="0" smtClean="0"/>
              <a:t>worldwide as we explore the possibility of pursuing this future for CFHT…</a:t>
            </a:r>
          </a:p>
          <a:p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3529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 L -0.76632 -0.2777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16" y="-1388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5" grpId="0"/>
      <p:bldP spid="5" grpId="1"/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5486400" cy="4876800"/>
          </a:xfrm>
        </p:spPr>
        <p:txBody>
          <a:bodyPr/>
          <a:lstStyle/>
          <a:p>
            <a:r>
              <a:rPr lang="en-US" sz="2400" dirty="0" smtClean="0"/>
              <a:t>2014 will be a “building year” focused on partnership building and key startup Project Office tasks</a:t>
            </a:r>
          </a:p>
          <a:p>
            <a:pPr lvl="1"/>
            <a:r>
              <a:rPr lang="en-US" sz="2000" dirty="0" smtClean="0"/>
              <a:t>Office infrastructure in Waimea</a:t>
            </a:r>
          </a:p>
          <a:p>
            <a:pPr lvl="1"/>
            <a:r>
              <a:rPr lang="en-US" sz="2000" dirty="0" smtClean="0"/>
              <a:t>Draft Science Requirements, Operational Concepts Documents</a:t>
            </a:r>
          </a:p>
          <a:p>
            <a:pPr lvl="1"/>
            <a:r>
              <a:rPr lang="en-US" sz="2000" dirty="0" smtClean="0"/>
              <a:t>Work Breakdown Structure, Position Descriptions for future full-time staff, recruiting full-time Project Manager &amp; Project Scientist</a:t>
            </a:r>
          </a:p>
          <a:p>
            <a:pPr lvl="1"/>
            <a:r>
              <a:rPr lang="en-US" sz="2000" dirty="0" smtClean="0"/>
              <a:t>Assess options for key long lead subsystems (e.g., spectrometers)</a:t>
            </a:r>
          </a:p>
          <a:p>
            <a:pPr lvl="1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ngCFHT</a:t>
            </a:r>
            <a:r>
              <a:rPr lang="en-US" dirty="0" smtClean="0"/>
              <a:t> Project Office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599500"/>
            <a:ext cx="3858151" cy="50299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1752600"/>
            <a:ext cx="5486400" cy="2514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¬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³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400" kern="0" dirty="0" smtClean="0"/>
              <a:t>Core objective of the </a:t>
            </a:r>
            <a:r>
              <a:rPr lang="en-US" sz="2400" kern="0" dirty="0" err="1" smtClean="0"/>
              <a:t>ngCFHT</a:t>
            </a:r>
            <a:r>
              <a:rPr lang="en-US" sz="2400" kern="0" dirty="0" smtClean="0"/>
              <a:t> Project Office is to develop over the next 3-4 years a Construction Proposal at the Conceptual Design Level to support a future decision about proceeding with </a:t>
            </a:r>
            <a:r>
              <a:rPr lang="en-US" sz="2400" kern="0" dirty="0" err="1" smtClean="0"/>
              <a:t>ngCFHT</a:t>
            </a:r>
            <a:endParaRPr lang="en-US" sz="2400" kern="0" dirty="0" smtClean="0"/>
          </a:p>
          <a:p>
            <a:pPr lvl="1"/>
            <a:endParaRPr lang="en-US" sz="2000" kern="0" dirty="0"/>
          </a:p>
        </p:txBody>
      </p:sp>
      <p:grpSp>
        <p:nvGrpSpPr>
          <p:cNvPr id="8" name="Group 7"/>
          <p:cNvGrpSpPr/>
          <p:nvPr/>
        </p:nvGrpSpPr>
        <p:grpSpPr>
          <a:xfrm>
            <a:off x="304800" y="4267200"/>
            <a:ext cx="2590800" cy="1071265"/>
            <a:chOff x="304800" y="4267200"/>
            <a:chExt cx="2590800" cy="1071265"/>
          </a:xfrm>
        </p:grpSpPr>
        <p:sp>
          <p:nvSpPr>
            <p:cNvPr id="9" name="TextBox 8"/>
            <p:cNvSpPr txBox="1"/>
            <p:nvPr/>
          </p:nvSpPr>
          <p:spPr>
            <a:xfrm>
              <a:off x="304800" y="4876800"/>
              <a:ext cx="17748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Terminate?</a:t>
              </a:r>
              <a:endParaRPr lang="en-US" dirty="0"/>
            </a:p>
          </p:txBody>
        </p:sp>
        <p:cxnSp>
          <p:nvCxnSpPr>
            <p:cNvPr id="10" name="Straight Arrow Connector 9"/>
            <p:cNvCxnSpPr>
              <a:stCxn id="6" idx="2"/>
            </p:cNvCxnSpPr>
            <p:nvPr/>
          </p:nvCxnSpPr>
          <p:spPr bwMode="auto">
            <a:xfrm flipH="1">
              <a:off x="1600200" y="4267200"/>
              <a:ext cx="1295400" cy="6096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grpSp>
        <p:nvGrpSpPr>
          <p:cNvPr id="11" name="Group 10"/>
          <p:cNvGrpSpPr/>
          <p:nvPr/>
        </p:nvGrpSpPr>
        <p:grpSpPr>
          <a:xfrm>
            <a:off x="1615398" y="4267200"/>
            <a:ext cx="2635658" cy="1752600"/>
            <a:chOff x="1615398" y="4267200"/>
            <a:chExt cx="2635658" cy="1752600"/>
          </a:xfrm>
        </p:grpSpPr>
        <p:sp>
          <p:nvSpPr>
            <p:cNvPr id="12" name="TextBox 11"/>
            <p:cNvSpPr txBox="1"/>
            <p:nvPr/>
          </p:nvSpPr>
          <p:spPr>
            <a:xfrm>
              <a:off x="1615398" y="5558135"/>
              <a:ext cx="2635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Advance Design?</a:t>
              </a:r>
              <a:endParaRPr lang="en-US" dirty="0"/>
            </a:p>
          </p:txBody>
        </p:sp>
        <p:cxnSp>
          <p:nvCxnSpPr>
            <p:cNvPr id="13" name="Straight Arrow Connector 12"/>
            <p:cNvCxnSpPr>
              <a:stCxn id="6" idx="2"/>
            </p:cNvCxnSpPr>
            <p:nvPr/>
          </p:nvCxnSpPr>
          <p:spPr bwMode="auto">
            <a:xfrm>
              <a:off x="2895600" y="4267200"/>
              <a:ext cx="0" cy="129093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grpSp>
        <p:nvGrpSpPr>
          <p:cNvPr id="14" name="Group 13"/>
          <p:cNvGrpSpPr/>
          <p:nvPr/>
        </p:nvGrpSpPr>
        <p:grpSpPr>
          <a:xfrm>
            <a:off x="2895600" y="4267200"/>
            <a:ext cx="2803255" cy="1071265"/>
            <a:chOff x="2895600" y="4267200"/>
            <a:chExt cx="2803255" cy="1071265"/>
          </a:xfrm>
        </p:grpSpPr>
        <p:sp>
          <p:nvSpPr>
            <p:cNvPr id="15" name="TextBox 14"/>
            <p:cNvSpPr txBox="1"/>
            <p:nvPr/>
          </p:nvSpPr>
          <p:spPr>
            <a:xfrm>
              <a:off x="4010572" y="4876800"/>
              <a:ext cx="16882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Construct?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6" idx="2"/>
            </p:cNvCxnSpPr>
            <p:nvPr/>
          </p:nvCxnSpPr>
          <p:spPr bwMode="auto">
            <a:xfrm>
              <a:off x="2895600" y="4267200"/>
              <a:ext cx="1219200" cy="68133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9901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022E-16 L 0.2974 -0.0888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61" y="-444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029200"/>
            <a:ext cx="1381125" cy="17246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905001" y="1868269"/>
            <a:ext cx="5867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Interim Project Manager</a:t>
            </a:r>
          </a:p>
          <a:p>
            <a:r>
              <a:rPr lang="en-US" sz="1800" dirty="0" smtClean="0"/>
              <a:t>Rick Murowinski – Formerly NRC-Herzberg, GMOS Project Manager, ALMA Project Engineer 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" r="8577"/>
          <a:stretch/>
        </p:blipFill>
        <p:spPr>
          <a:xfrm>
            <a:off x="2133600" y="3276600"/>
            <a:ext cx="1371600" cy="17526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1524000"/>
            <a:ext cx="1381125" cy="166728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505200" y="3724870"/>
            <a:ext cx="4966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800"/>
            </a:lvl1pPr>
          </a:lstStyle>
          <a:p>
            <a:r>
              <a:rPr lang="en-US" dirty="0" smtClean="0"/>
              <a:t>Interim Project Scientist</a:t>
            </a:r>
          </a:p>
          <a:p>
            <a:r>
              <a:rPr lang="en-US" dirty="0"/>
              <a:t>Alan McConnachie </a:t>
            </a:r>
            <a:r>
              <a:rPr lang="en-US" dirty="0" smtClean="0"/>
              <a:t>– NRC-Herzberg</a:t>
            </a:r>
            <a:endParaRPr lang="en-US" dirty="0"/>
          </a:p>
          <a:p>
            <a:r>
              <a:rPr lang="en-US" dirty="0" smtClean="0"/>
              <a:t>Research </a:t>
            </a:r>
            <a:r>
              <a:rPr lang="en-US" dirty="0"/>
              <a:t>Officer </a:t>
            </a:r>
            <a:r>
              <a:rPr lang="en-US" dirty="0" smtClean="0"/>
              <a:t>&amp; Instrument Scientist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ngCFHT</a:t>
            </a:r>
            <a:r>
              <a:rPr lang="en-US" dirty="0" smtClean="0"/>
              <a:t> Project Office Initial Staff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29200" y="5477470"/>
            <a:ext cx="3518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800"/>
            </a:lvl1pPr>
          </a:lstStyle>
          <a:p>
            <a:r>
              <a:rPr lang="en-US" dirty="0" smtClean="0"/>
              <a:t>Interim Project Engineer</a:t>
            </a:r>
          </a:p>
          <a:p>
            <a:r>
              <a:rPr lang="en-US" dirty="0" smtClean="0"/>
              <a:t>Derrick Salmon – CFHT</a:t>
            </a:r>
            <a:endParaRPr lang="en-US" dirty="0"/>
          </a:p>
          <a:p>
            <a:r>
              <a:rPr lang="en-US" dirty="0" smtClean="0"/>
              <a:t>Director of Engineering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29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CFHT/Project Office Organizational Structure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5921514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Executive Director is responsible to the Board to provide ngCFHT-PO deliverables while sustaining robust CFHT operations to community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476" t="12091" r="15641" b="23147"/>
          <a:stretch/>
        </p:blipFill>
        <p:spPr>
          <a:xfrm>
            <a:off x="838200" y="1600200"/>
            <a:ext cx="6895171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On the Road with </a:t>
            </a:r>
            <a:r>
              <a:rPr lang="en-US" sz="3200" dirty="0" err="1" smtClean="0"/>
              <a:t>ngCFHT</a:t>
            </a:r>
            <a:r>
              <a:rPr lang="en-US" sz="3200" dirty="0" smtClean="0"/>
              <a:t> in 2014…</a:t>
            </a:r>
            <a:endParaRPr lang="en-US" sz="32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" y="1828800"/>
            <a:ext cx="8808244" cy="47468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5-Point Star 3"/>
          <p:cNvSpPr/>
          <p:nvPr/>
        </p:nvSpPr>
        <p:spPr bwMode="auto">
          <a:xfrm>
            <a:off x="5410200" y="3265867"/>
            <a:ext cx="457200" cy="45720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5" name="5-Point Star 4"/>
          <p:cNvSpPr/>
          <p:nvPr/>
        </p:nvSpPr>
        <p:spPr bwMode="auto">
          <a:xfrm>
            <a:off x="1155142" y="3511639"/>
            <a:ext cx="457200" cy="45720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6" name="5-Point Star 5"/>
          <p:cNvSpPr/>
          <p:nvPr/>
        </p:nvSpPr>
        <p:spPr bwMode="auto">
          <a:xfrm>
            <a:off x="7620000" y="3283039"/>
            <a:ext cx="457200" cy="45720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5660265" y="3200400"/>
            <a:ext cx="457200" cy="45720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8077200" y="3037267"/>
            <a:ext cx="457200" cy="45720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6324600" y="5257800"/>
            <a:ext cx="457200" cy="45720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10" name="5-Point Star 9"/>
          <p:cNvSpPr/>
          <p:nvPr/>
        </p:nvSpPr>
        <p:spPr bwMode="auto">
          <a:xfrm>
            <a:off x="1866900" y="3511639"/>
            <a:ext cx="457200" cy="45720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11" name="5-Point Star 10"/>
          <p:cNvSpPr/>
          <p:nvPr/>
        </p:nvSpPr>
        <p:spPr bwMode="auto">
          <a:xfrm>
            <a:off x="1511021" y="3730091"/>
            <a:ext cx="457200" cy="45720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12" name="5-Point Star 11"/>
          <p:cNvSpPr/>
          <p:nvPr/>
        </p:nvSpPr>
        <p:spPr bwMode="auto">
          <a:xfrm>
            <a:off x="1291426" y="4038600"/>
            <a:ext cx="457200" cy="45720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13" name="5-Point Star 12"/>
          <p:cNvSpPr/>
          <p:nvPr/>
        </p:nvSpPr>
        <p:spPr bwMode="auto">
          <a:xfrm>
            <a:off x="7801009" y="3362249"/>
            <a:ext cx="457200" cy="45720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14" name="5-Point Star 13"/>
          <p:cNvSpPr/>
          <p:nvPr/>
        </p:nvSpPr>
        <p:spPr bwMode="auto">
          <a:xfrm>
            <a:off x="1996413" y="5617943"/>
            <a:ext cx="457200" cy="457200"/>
          </a:xfrm>
          <a:prstGeom prst="star5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174110" y="2353252"/>
            <a:ext cx="8404028" cy="2762903"/>
            <a:chOff x="9174110" y="2353252"/>
            <a:chExt cx="8404028" cy="2762903"/>
          </a:xfrm>
        </p:grpSpPr>
        <p:grpSp>
          <p:nvGrpSpPr>
            <p:cNvPr id="17" name="Group 16"/>
            <p:cNvGrpSpPr/>
            <p:nvPr/>
          </p:nvGrpSpPr>
          <p:grpSpPr>
            <a:xfrm>
              <a:off x="9174110" y="2388036"/>
              <a:ext cx="4541890" cy="2728119"/>
              <a:chOff x="5119478" y="2388036"/>
              <a:chExt cx="4541890" cy="2728119"/>
            </a:xfrm>
          </p:grpSpPr>
          <p:cxnSp>
            <p:nvCxnSpPr>
              <p:cNvPr id="19" name="Straight Connector 18"/>
              <p:cNvCxnSpPr/>
              <p:nvPr/>
            </p:nvCxnSpPr>
            <p:spPr bwMode="auto">
              <a:xfrm>
                <a:off x="8823168" y="3657599"/>
                <a:ext cx="838200" cy="1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9207" b="75365" l="3056" r="96667"/>
                        </a14:imgEffect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78754">
                <a:off x="5119478" y="2388036"/>
                <a:ext cx="4100722" cy="2728119"/>
              </a:xfrm>
              <a:prstGeom prst="rect">
                <a:avLst/>
              </a:prstGeom>
            </p:spPr>
          </p:pic>
        </p:grpSp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34163" y1="79124" x2="1131" y2="94161"/>
                        </a14:backgroundRemoval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8" t="1443" r="2237"/>
            <a:stretch/>
          </p:blipFill>
          <p:spPr bwMode="auto">
            <a:xfrm rot="16200000">
              <a:off x="14187737" y="1571545"/>
              <a:ext cx="2608693" cy="4172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510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5 0.04838 L -0.96702 0.0599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02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of Mauna Kea (CFHT)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95490"/>
            <a:ext cx="8153400" cy="21776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5753" y="4857690"/>
            <a:ext cx="7327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Summit of Mauna Kea, 50 years ago or 50 years in the future?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6553200"/>
            <a:ext cx="34884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Photo credit: Sky &amp; Telescope Magazine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8890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Mauna Kea Observatories to Astronomy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8855"/>
            <a:ext cx="7391400" cy="411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6412468"/>
            <a:ext cx="384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Plot courtesy Markus Kissler-Patig</a:t>
            </a:r>
            <a:endParaRPr lang="en-US" sz="1800" dirty="0"/>
          </a:p>
        </p:txBody>
      </p:sp>
      <p:sp>
        <p:nvSpPr>
          <p:cNvPr id="7" name="4-Point Star 6"/>
          <p:cNvSpPr/>
          <p:nvPr/>
        </p:nvSpPr>
        <p:spPr bwMode="auto">
          <a:xfrm>
            <a:off x="6400800" y="1752600"/>
            <a:ext cx="762000" cy="685800"/>
          </a:xfrm>
          <a:prstGeom prst="star4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3958" y="1600200"/>
            <a:ext cx="4655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Mauna Kea Observatories Total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3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1526" y="457200"/>
            <a:ext cx="8002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i="1" dirty="0">
                <a:ln w="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ea typeface="+mj-ea"/>
                <a:cs typeface="+mj-cs"/>
              </a:rPr>
              <a:t>CFHT Status Report and Future Plans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32663" y="1751963"/>
            <a:ext cx="4108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CFHT’s New Look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3011269"/>
            <a:ext cx="4737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New Instrumentation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2057400" y="4270575"/>
            <a:ext cx="5083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Next Generation CFHT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990600" y="5529881"/>
            <a:ext cx="7135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Future of Mauna Kea Astronomy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194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7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 0.180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18009 L 0 0.3689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36898 L 0 0.546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54676 L 0 0.8467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7" grpId="0"/>
      <p:bldP spid="8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Mauna Kea Observatories at Risk</a:t>
            </a:r>
            <a:endParaRPr lang="en-US" sz="3200" dirty="0"/>
          </a:p>
        </p:txBody>
      </p:sp>
      <p:pic>
        <p:nvPicPr>
          <p:cNvPr id="5" name="Picture 4" descr="Google Maps -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20972" r="15834" b="13333"/>
          <a:stretch/>
        </p:blipFill>
        <p:spPr>
          <a:xfrm>
            <a:off x="990600" y="1981200"/>
            <a:ext cx="7010400" cy="418676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269880" y="5137149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CSO?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5367981"/>
            <a:ext cx="1346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UKIRT?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5275" y="4796135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JCMT?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522643" y="6174145"/>
            <a:ext cx="1240357" cy="607655"/>
            <a:chOff x="7522643" y="6174145"/>
            <a:chExt cx="1240357" cy="607655"/>
          </a:xfrm>
        </p:grpSpPr>
        <p:sp>
          <p:nvSpPr>
            <p:cNvPr id="9" name="TextBox 8"/>
            <p:cNvSpPr txBox="1"/>
            <p:nvPr/>
          </p:nvSpPr>
          <p:spPr>
            <a:xfrm>
              <a:off x="7522643" y="6174145"/>
              <a:ext cx="1191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VLBA?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>
              <a:off x="8305800" y="6553200"/>
              <a:ext cx="457200" cy="2286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10" name="Picture 9" descr="Google Maps - Internet Explorer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20972" r="15834" b="13333"/>
          <a:stretch/>
        </p:blipFill>
        <p:spPr>
          <a:xfrm>
            <a:off x="990600" y="1985433"/>
            <a:ext cx="7010400" cy="418676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066800" y="2438400"/>
            <a:ext cx="68919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~1/3 of the Mauna Kea Observatories at risk of decommissioning, on-going challenges with securing TMT, infrastructure funds waning, pending sub-lease terminations, etc., and given the critical contributions of the Mauna Kea Observatories to astronomy, the future of CFHT is woven into a large and important tapestry of global astronomy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681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447800" y="304800"/>
            <a:ext cx="7010400" cy="838200"/>
          </a:xfrm>
        </p:spPr>
        <p:txBody>
          <a:bodyPr/>
          <a:lstStyle/>
          <a:p>
            <a:r>
              <a:rPr lang="en-US" sz="3200" dirty="0" smtClean="0"/>
              <a:t>CFHT – A Unique Opportunity to Demonstrate “Recycling”</a:t>
            </a:r>
            <a:endParaRPr lang="en-US" sz="3200" dirty="0"/>
          </a:p>
        </p:txBody>
      </p:sp>
      <p:pic>
        <p:nvPicPr>
          <p:cNvPr id="4" name="Picture 5" descr="http://www.alohaplace.com/southeast-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7" t="36898" b="43017"/>
          <a:stretch/>
        </p:blipFill>
        <p:spPr bwMode="auto">
          <a:xfrm>
            <a:off x="381000" y="1600200"/>
            <a:ext cx="8337453" cy="157962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76" b="98565" l="5128" r="95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29000"/>
            <a:ext cx="3045654" cy="326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 flipH="1">
            <a:off x="5410200" y="2743200"/>
            <a:ext cx="2438400" cy="914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/>
          <p:cNvGrpSpPr/>
          <p:nvPr/>
        </p:nvGrpSpPr>
        <p:grpSpPr>
          <a:xfrm>
            <a:off x="1447800" y="5715000"/>
            <a:ext cx="2667000" cy="646331"/>
            <a:chOff x="1447800" y="5715000"/>
            <a:chExt cx="2667000" cy="646331"/>
          </a:xfrm>
        </p:grpSpPr>
        <p:sp>
          <p:nvSpPr>
            <p:cNvPr id="7" name="TextBox 6"/>
            <p:cNvSpPr txBox="1"/>
            <p:nvPr/>
          </p:nvSpPr>
          <p:spPr>
            <a:xfrm>
              <a:off x="1447800" y="5715000"/>
              <a:ext cx="1828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High load capacity pier</a:t>
              </a:r>
              <a:endParaRPr lang="en-US" sz="1800" dirty="0"/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 flipV="1">
              <a:off x="2971800" y="5943600"/>
              <a:ext cx="1143000" cy="9456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3" name="Group 22"/>
          <p:cNvGrpSpPr/>
          <p:nvPr/>
        </p:nvGrpSpPr>
        <p:grpSpPr>
          <a:xfrm>
            <a:off x="5448300" y="5391834"/>
            <a:ext cx="2552700" cy="646331"/>
            <a:chOff x="5448300" y="5391834"/>
            <a:chExt cx="2552700" cy="646331"/>
          </a:xfrm>
        </p:grpSpPr>
        <p:sp>
          <p:nvSpPr>
            <p:cNvPr id="8" name="TextBox 7"/>
            <p:cNvSpPr txBox="1"/>
            <p:nvPr/>
          </p:nvSpPr>
          <p:spPr>
            <a:xfrm>
              <a:off x="5943600" y="5391834"/>
              <a:ext cx="2057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Large volume of enclosed space</a:t>
              </a:r>
              <a:endParaRPr lang="en-US" sz="1800" dirty="0"/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H="1" flipV="1">
              <a:off x="5448300" y="5667717"/>
              <a:ext cx="688594" cy="12348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4" name="Group 23"/>
          <p:cNvGrpSpPr/>
          <p:nvPr/>
        </p:nvGrpSpPr>
        <p:grpSpPr>
          <a:xfrm>
            <a:off x="1752600" y="3733800"/>
            <a:ext cx="1608133" cy="589022"/>
            <a:chOff x="1752600" y="3733800"/>
            <a:chExt cx="1608133" cy="589022"/>
          </a:xfrm>
        </p:grpSpPr>
        <p:sp>
          <p:nvSpPr>
            <p:cNvPr id="6" name="TextBox 5"/>
            <p:cNvSpPr txBox="1"/>
            <p:nvPr/>
          </p:nvSpPr>
          <p:spPr>
            <a:xfrm>
              <a:off x="1752600" y="3733800"/>
              <a:ext cx="16081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~30 m dome</a:t>
              </a:r>
              <a:endParaRPr lang="en-US" sz="2000" dirty="0"/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>
              <a:off x="2667000" y="4133910"/>
              <a:ext cx="609600" cy="18891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91009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52800" y="1600200"/>
            <a:ext cx="5410200" cy="4876800"/>
          </a:xfrm>
        </p:spPr>
        <p:txBody>
          <a:bodyPr/>
          <a:lstStyle/>
          <a:p>
            <a:r>
              <a:rPr lang="en-US" sz="2400" dirty="0" smtClean="0"/>
              <a:t>This is a unique combination among the 2-4 m telescopes on Mauna Kea and suggests a simpler strategy to replace CFHT with a larger telescope than perhaps any other facility on Mauna Kea. </a:t>
            </a:r>
          </a:p>
          <a:p>
            <a:r>
              <a:rPr lang="en-US" sz="2400" dirty="0" err="1" smtClean="0"/>
              <a:t>ngCFHT</a:t>
            </a:r>
            <a:r>
              <a:rPr lang="en-US" sz="2400" dirty="0" smtClean="0"/>
              <a:t> would be a pathfinder in the evolution of telescope sites on Mauna Kea, thus the need to “get it right” in advance of other sites being recycled</a:t>
            </a: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76" b="98565" l="5128" r="95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29000"/>
            <a:ext cx="3045654" cy="326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2"/>
          <p:cNvSpPr>
            <a:spLocks noGrp="1"/>
          </p:cNvSpPr>
          <p:nvPr>
            <p:ph type="title" idx="4294967295"/>
          </p:nvPr>
        </p:nvSpPr>
        <p:spPr>
          <a:xfrm>
            <a:off x="1447800" y="304800"/>
            <a:ext cx="7010400" cy="838200"/>
          </a:xfrm>
        </p:spPr>
        <p:txBody>
          <a:bodyPr/>
          <a:lstStyle/>
          <a:p>
            <a:r>
              <a:rPr lang="en-US" sz="3200" dirty="0" smtClean="0"/>
              <a:t>CFHT – A Unique Opportunity to Demonstrate “Recycling”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988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296E-6 L -0.29983 -0.13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-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6755027" y="1981200"/>
            <a:ext cx="407773" cy="4436017"/>
            <a:chOff x="6755027" y="2504303"/>
            <a:chExt cx="407773" cy="4022124"/>
          </a:xfrm>
        </p:grpSpPr>
        <p:sp>
          <p:nvSpPr>
            <p:cNvPr id="41" name="Freeform 40"/>
            <p:cNvSpPr/>
            <p:nvPr/>
          </p:nvSpPr>
          <p:spPr bwMode="auto">
            <a:xfrm>
              <a:off x="6755027" y="2504303"/>
              <a:ext cx="255373" cy="4011827"/>
            </a:xfrm>
            <a:custGeom>
              <a:avLst/>
              <a:gdLst>
                <a:gd name="connsiteX0" fmla="*/ 79235 w 462529"/>
                <a:gd name="connsiteY0" fmla="*/ 0 h 4011827"/>
                <a:gd name="connsiteX1" fmla="*/ 202803 w 462529"/>
                <a:gd name="connsiteY1" fmla="*/ 280086 h 4011827"/>
                <a:gd name="connsiteX2" fmla="*/ 120424 w 462529"/>
                <a:gd name="connsiteY2" fmla="*/ 741405 h 4011827"/>
                <a:gd name="connsiteX3" fmla="*/ 5094 w 462529"/>
                <a:gd name="connsiteY3" fmla="*/ 1433383 h 4011827"/>
                <a:gd name="connsiteX4" fmla="*/ 301657 w 462529"/>
                <a:gd name="connsiteY4" fmla="*/ 2042983 h 4011827"/>
                <a:gd name="connsiteX5" fmla="*/ 458176 w 462529"/>
                <a:gd name="connsiteY5" fmla="*/ 2784389 h 4011827"/>
                <a:gd name="connsiteX6" fmla="*/ 136900 w 462529"/>
                <a:gd name="connsiteY6" fmla="*/ 2858529 h 4011827"/>
                <a:gd name="connsiteX7" fmla="*/ 153376 w 462529"/>
                <a:gd name="connsiteY7" fmla="*/ 3608173 h 4011827"/>
                <a:gd name="connsiteX8" fmla="*/ 334608 w 462529"/>
                <a:gd name="connsiteY8" fmla="*/ 4011827 h 4011827"/>
                <a:gd name="connsiteX0" fmla="*/ 79235 w 334608"/>
                <a:gd name="connsiteY0" fmla="*/ 0 h 4011827"/>
                <a:gd name="connsiteX1" fmla="*/ 202803 w 334608"/>
                <a:gd name="connsiteY1" fmla="*/ 280086 h 4011827"/>
                <a:gd name="connsiteX2" fmla="*/ 120424 w 334608"/>
                <a:gd name="connsiteY2" fmla="*/ 741405 h 4011827"/>
                <a:gd name="connsiteX3" fmla="*/ 5094 w 334608"/>
                <a:gd name="connsiteY3" fmla="*/ 1433383 h 4011827"/>
                <a:gd name="connsiteX4" fmla="*/ 301657 w 334608"/>
                <a:gd name="connsiteY4" fmla="*/ 2042983 h 4011827"/>
                <a:gd name="connsiteX5" fmla="*/ 202803 w 334608"/>
                <a:gd name="connsiteY5" fmla="*/ 2421924 h 4011827"/>
                <a:gd name="connsiteX6" fmla="*/ 136900 w 334608"/>
                <a:gd name="connsiteY6" fmla="*/ 2858529 h 4011827"/>
                <a:gd name="connsiteX7" fmla="*/ 153376 w 334608"/>
                <a:gd name="connsiteY7" fmla="*/ 3608173 h 4011827"/>
                <a:gd name="connsiteX8" fmla="*/ 334608 w 334608"/>
                <a:gd name="connsiteY8" fmla="*/ 4011827 h 4011827"/>
                <a:gd name="connsiteX0" fmla="*/ 75246 w 330619"/>
                <a:gd name="connsiteY0" fmla="*/ 0 h 4011827"/>
                <a:gd name="connsiteX1" fmla="*/ 198814 w 330619"/>
                <a:gd name="connsiteY1" fmla="*/ 280086 h 4011827"/>
                <a:gd name="connsiteX2" fmla="*/ 116435 w 330619"/>
                <a:gd name="connsiteY2" fmla="*/ 741405 h 4011827"/>
                <a:gd name="connsiteX3" fmla="*/ 1105 w 330619"/>
                <a:gd name="connsiteY3" fmla="*/ 1433383 h 4011827"/>
                <a:gd name="connsiteX4" fmla="*/ 190576 w 330619"/>
                <a:gd name="connsiteY4" fmla="*/ 1853513 h 4011827"/>
                <a:gd name="connsiteX5" fmla="*/ 198814 w 330619"/>
                <a:gd name="connsiteY5" fmla="*/ 2421924 h 4011827"/>
                <a:gd name="connsiteX6" fmla="*/ 132911 w 330619"/>
                <a:gd name="connsiteY6" fmla="*/ 2858529 h 4011827"/>
                <a:gd name="connsiteX7" fmla="*/ 149387 w 330619"/>
                <a:gd name="connsiteY7" fmla="*/ 3608173 h 4011827"/>
                <a:gd name="connsiteX8" fmla="*/ 330619 w 330619"/>
                <a:gd name="connsiteY8" fmla="*/ 4011827 h 4011827"/>
                <a:gd name="connsiteX0" fmla="*/ 0 w 255373"/>
                <a:gd name="connsiteY0" fmla="*/ 0 h 4011827"/>
                <a:gd name="connsiteX1" fmla="*/ 123568 w 255373"/>
                <a:gd name="connsiteY1" fmla="*/ 280086 h 4011827"/>
                <a:gd name="connsiteX2" fmla="*/ 41189 w 255373"/>
                <a:gd name="connsiteY2" fmla="*/ 741405 h 4011827"/>
                <a:gd name="connsiteX3" fmla="*/ 16476 w 255373"/>
                <a:gd name="connsiteY3" fmla="*/ 1309815 h 4011827"/>
                <a:gd name="connsiteX4" fmla="*/ 115330 w 255373"/>
                <a:gd name="connsiteY4" fmla="*/ 1853513 h 4011827"/>
                <a:gd name="connsiteX5" fmla="*/ 123568 w 255373"/>
                <a:gd name="connsiteY5" fmla="*/ 2421924 h 4011827"/>
                <a:gd name="connsiteX6" fmla="*/ 57665 w 255373"/>
                <a:gd name="connsiteY6" fmla="*/ 2858529 h 4011827"/>
                <a:gd name="connsiteX7" fmla="*/ 74141 w 255373"/>
                <a:gd name="connsiteY7" fmla="*/ 3608173 h 4011827"/>
                <a:gd name="connsiteX8" fmla="*/ 255373 w 255373"/>
                <a:gd name="connsiteY8" fmla="*/ 4011827 h 401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373" h="4011827">
                  <a:moveTo>
                    <a:pt x="0" y="0"/>
                  </a:moveTo>
                  <a:cubicBezTo>
                    <a:pt x="58351" y="78259"/>
                    <a:pt x="116703" y="156519"/>
                    <a:pt x="123568" y="280086"/>
                  </a:cubicBezTo>
                  <a:cubicBezTo>
                    <a:pt x="130433" y="403654"/>
                    <a:pt x="59038" y="569784"/>
                    <a:pt x="41189" y="741405"/>
                  </a:cubicBezTo>
                  <a:cubicBezTo>
                    <a:pt x="23340" y="913027"/>
                    <a:pt x="4119" y="1124464"/>
                    <a:pt x="16476" y="1309815"/>
                  </a:cubicBezTo>
                  <a:cubicBezTo>
                    <a:pt x="28833" y="1495166"/>
                    <a:pt x="97481" y="1668162"/>
                    <a:pt x="115330" y="1853513"/>
                  </a:cubicBezTo>
                  <a:cubicBezTo>
                    <a:pt x="133179" y="2038864"/>
                    <a:pt x="133179" y="2254421"/>
                    <a:pt x="123568" y="2421924"/>
                  </a:cubicBezTo>
                  <a:cubicBezTo>
                    <a:pt x="113957" y="2589427"/>
                    <a:pt x="65903" y="2660821"/>
                    <a:pt x="57665" y="2858529"/>
                  </a:cubicBezTo>
                  <a:cubicBezTo>
                    <a:pt x="49427" y="3056237"/>
                    <a:pt x="41190" y="3415957"/>
                    <a:pt x="74141" y="3608173"/>
                  </a:cubicBezTo>
                  <a:cubicBezTo>
                    <a:pt x="107092" y="3800389"/>
                    <a:pt x="181232" y="3906108"/>
                    <a:pt x="255373" y="4011827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6907427" y="2514600"/>
              <a:ext cx="255373" cy="4011827"/>
            </a:xfrm>
            <a:custGeom>
              <a:avLst/>
              <a:gdLst>
                <a:gd name="connsiteX0" fmla="*/ 79235 w 462529"/>
                <a:gd name="connsiteY0" fmla="*/ 0 h 4011827"/>
                <a:gd name="connsiteX1" fmla="*/ 202803 w 462529"/>
                <a:gd name="connsiteY1" fmla="*/ 280086 h 4011827"/>
                <a:gd name="connsiteX2" fmla="*/ 120424 w 462529"/>
                <a:gd name="connsiteY2" fmla="*/ 741405 h 4011827"/>
                <a:gd name="connsiteX3" fmla="*/ 5094 w 462529"/>
                <a:gd name="connsiteY3" fmla="*/ 1433383 h 4011827"/>
                <a:gd name="connsiteX4" fmla="*/ 301657 w 462529"/>
                <a:gd name="connsiteY4" fmla="*/ 2042983 h 4011827"/>
                <a:gd name="connsiteX5" fmla="*/ 458176 w 462529"/>
                <a:gd name="connsiteY5" fmla="*/ 2784389 h 4011827"/>
                <a:gd name="connsiteX6" fmla="*/ 136900 w 462529"/>
                <a:gd name="connsiteY6" fmla="*/ 2858529 h 4011827"/>
                <a:gd name="connsiteX7" fmla="*/ 153376 w 462529"/>
                <a:gd name="connsiteY7" fmla="*/ 3608173 h 4011827"/>
                <a:gd name="connsiteX8" fmla="*/ 334608 w 462529"/>
                <a:gd name="connsiteY8" fmla="*/ 4011827 h 4011827"/>
                <a:gd name="connsiteX0" fmla="*/ 79235 w 334608"/>
                <a:gd name="connsiteY0" fmla="*/ 0 h 4011827"/>
                <a:gd name="connsiteX1" fmla="*/ 202803 w 334608"/>
                <a:gd name="connsiteY1" fmla="*/ 280086 h 4011827"/>
                <a:gd name="connsiteX2" fmla="*/ 120424 w 334608"/>
                <a:gd name="connsiteY2" fmla="*/ 741405 h 4011827"/>
                <a:gd name="connsiteX3" fmla="*/ 5094 w 334608"/>
                <a:gd name="connsiteY3" fmla="*/ 1433383 h 4011827"/>
                <a:gd name="connsiteX4" fmla="*/ 301657 w 334608"/>
                <a:gd name="connsiteY4" fmla="*/ 2042983 h 4011827"/>
                <a:gd name="connsiteX5" fmla="*/ 202803 w 334608"/>
                <a:gd name="connsiteY5" fmla="*/ 2421924 h 4011827"/>
                <a:gd name="connsiteX6" fmla="*/ 136900 w 334608"/>
                <a:gd name="connsiteY6" fmla="*/ 2858529 h 4011827"/>
                <a:gd name="connsiteX7" fmla="*/ 153376 w 334608"/>
                <a:gd name="connsiteY7" fmla="*/ 3608173 h 4011827"/>
                <a:gd name="connsiteX8" fmla="*/ 334608 w 334608"/>
                <a:gd name="connsiteY8" fmla="*/ 4011827 h 4011827"/>
                <a:gd name="connsiteX0" fmla="*/ 75246 w 330619"/>
                <a:gd name="connsiteY0" fmla="*/ 0 h 4011827"/>
                <a:gd name="connsiteX1" fmla="*/ 198814 w 330619"/>
                <a:gd name="connsiteY1" fmla="*/ 280086 h 4011827"/>
                <a:gd name="connsiteX2" fmla="*/ 116435 w 330619"/>
                <a:gd name="connsiteY2" fmla="*/ 741405 h 4011827"/>
                <a:gd name="connsiteX3" fmla="*/ 1105 w 330619"/>
                <a:gd name="connsiteY3" fmla="*/ 1433383 h 4011827"/>
                <a:gd name="connsiteX4" fmla="*/ 190576 w 330619"/>
                <a:gd name="connsiteY4" fmla="*/ 1853513 h 4011827"/>
                <a:gd name="connsiteX5" fmla="*/ 198814 w 330619"/>
                <a:gd name="connsiteY5" fmla="*/ 2421924 h 4011827"/>
                <a:gd name="connsiteX6" fmla="*/ 132911 w 330619"/>
                <a:gd name="connsiteY6" fmla="*/ 2858529 h 4011827"/>
                <a:gd name="connsiteX7" fmla="*/ 149387 w 330619"/>
                <a:gd name="connsiteY7" fmla="*/ 3608173 h 4011827"/>
                <a:gd name="connsiteX8" fmla="*/ 330619 w 330619"/>
                <a:gd name="connsiteY8" fmla="*/ 4011827 h 4011827"/>
                <a:gd name="connsiteX0" fmla="*/ 0 w 255373"/>
                <a:gd name="connsiteY0" fmla="*/ 0 h 4011827"/>
                <a:gd name="connsiteX1" fmla="*/ 123568 w 255373"/>
                <a:gd name="connsiteY1" fmla="*/ 280086 h 4011827"/>
                <a:gd name="connsiteX2" fmla="*/ 41189 w 255373"/>
                <a:gd name="connsiteY2" fmla="*/ 741405 h 4011827"/>
                <a:gd name="connsiteX3" fmla="*/ 16476 w 255373"/>
                <a:gd name="connsiteY3" fmla="*/ 1309815 h 4011827"/>
                <a:gd name="connsiteX4" fmla="*/ 115330 w 255373"/>
                <a:gd name="connsiteY4" fmla="*/ 1853513 h 4011827"/>
                <a:gd name="connsiteX5" fmla="*/ 123568 w 255373"/>
                <a:gd name="connsiteY5" fmla="*/ 2421924 h 4011827"/>
                <a:gd name="connsiteX6" fmla="*/ 57665 w 255373"/>
                <a:gd name="connsiteY6" fmla="*/ 2858529 h 4011827"/>
                <a:gd name="connsiteX7" fmla="*/ 74141 w 255373"/>
                <a:gd name="connsiteY7" fmla="*/ 3608173 h 4011827"/>
                <a:gd name="connsiteX8" fmla="*/ 255373 w 255373"/>
                <a:gd name="connsiteY8" fmla="*/ 4011827 h 401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373" h="4011827">
                  <a:moveTo>
                    <a:pt x="0" y="0"/>
                  </a:moveTo>
                  <a:cubicBezTo>
                    <a:pt x="58351" y="78259"/>
                    <a:pt x="116703" y="156519"/>
                    <a:pt x="123568" y="280086"/>
                  </a:cubicBezTo>
                  <a:cubicBezTo>
                    <a:pt x="130433" y="403654"/>
                    <a:pt x="59038" y="569784"/>
                    <a:pt x="41189" y="741405"/>
                  </a:cubicBezTo>
                  <a:cubicBezTo>
                    <a:pt x="23340" y="913027"/>
                    <a:pt x="4119" y="1124464"/>
                    <a:pt x="16476" y="1309815"/>
                  </a:cubicBezTo>
                  <a:cubicBezTo>
                    <a:pt x="28833" y="1495166"/>
                    <a:pt x="97481" y="1668162"/>
                    <a:pt x="115330" y="1853513"/>
                  </a:cubicBezTo>
                  <a:cubicBezTo>
                    <a:pt x="133179" y="2038864"/>
                    <a:pt x="133179" y="2254421"/>
                    <a:pt x="123568" y="2421924"/>
                  </a:cubicBezTo>
                  <a:cubicBezTo>
                    <a:pt x="113957" y="2589427"/>
                    <a:pt x="65903" y="2660821"/>
                    <a:pt x="57665" y="2858529"/>
                  </a:cubicBezTo>
                  <a:cubicBezTo>
                    <a:pt x="49427" y="3056237"/>
                    <a:pt x="41190" y="3415957"/>
                    <a:pt x="74141" y="3608173"/>
                  </a:cubicBezTo>
                  <a:cubicBezTo>
                    <a:pt x="107092" y="3800389"/>
                    <a:pt x="181232" y="3906108"/>
                    <a:pt x="255373" y="4011827"/>
                  </a:cubicBezTo>
                </a:path>
              </a:pathLst>
            </a:cu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Notional Timescales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71964" y="2438400"/>
            <a:ext cx="1556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Current Operations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" y="3604736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SPIRou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84524" y="4165937"/>
            <a:ext cx="1281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Large Programs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12486" y="4747736"/>
            <a:ext cx="1592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UKIRT Operations?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5253335"/>
            <a:ext cx="859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ngCFHT?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04800" y="5814536"/>
            <a:ext cx="1431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Sub-lease Expires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319080" y="6347936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New Sub-lease?</a:t>
            </a:r>
            <a:endParaRPr lang="en-US" sz="1200" dirty="0"/>
          </a:p>
        </p:txBody>
      </p:sp>
      <p:grpSp>
        <p:nvGrpSpPr>
          <p:cNvPr id="57" name="Group 56"/>
          <p:cNvGrpSpPr/>
          <p:nvPr/>
        </p:nvGrpSpPr>
        <p:grpSpPr>
          <a:xfrm>
            <a:off x="1828800" y="1828800"/>
            <a:ext cx="6562794" cy="261610"/>
            <a:chOff x="1828800" y="2209800"/>
            <a:chExt cx="6562794" cy="261610"/>
          </a:xfrm>
        </p:grpSpPr>
        <p:sp>
          <p:nvSpPr>
            <p:cNvPr id="23" name="TextBox 22"/>
            <p:cNvSpPr txBox="1"/>
            <p:nvPr/>
          </p:nvSpPr>
          <p:spPr>
            <a:xfrm>
              <a:off x="1828800" y="2209800"/>
              <a:ext cx="466794" cy="2616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2014</a:t>
              </a:r>
              <a:endParaRPr lang="en-US" sz="11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09800" y="2209800"/>
              <a:ext cx="466794" cy="2616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2015</a:t>
              </a:r>
              <a:endParaRPr lang="en-US" sz="11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590800" y="2209800"/>
              <a:ext cx="466794" cy="2616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2016</a:t>
              </a:r>
              <a:endParaRPr lang="en-US" sz="11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71800" y="2209800"/>
              <a:ext cx="466794" cy="2616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2017</a:t>
              </a:r>
              <a:endParaRPr lang="en-US" sz="11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52800" y="2209800"/>
              <a:ext cx="466794" cy="2616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2018</a:t>
              </a:r>
              <a:endParaRPr lang="en-US" sz="11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733800" y="2209800"/>
              <a:ext cx="466794" cy="2616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2019</a:t>
              </a:r>
              <a:endParaRPr lang="en-US" sz="11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114800" y="2209800"/>
              <a:ext cx="466794" cy="2616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2020</a:t>
              </a:r>
              <a:endParaRPr lang="en-US" sz="11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495800" y="2209800"/>
              <a:ext cx="466794" cy="2616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2021</a:t>
              </a:r>
              <a:endParaRPr lang="en-US" sz="11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76800" y="2209800"/>
              <a:ext cx="466794" cy="2616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2022</a:t>
              </a:r>
              <a:endParaRPr lang="en-US" sz="11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257800" y="2209800"/>
              <a:ext cx="466794" cy="2616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2023</a:t>
              </a:r>
              <a:endParaRPr lang="en-US" sz="11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638800" y="2209800"/>
              <a:ext cx="466794" cy="2616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2024</a:t>
              </a:r>
              <a:endParaRPr lang="en-US" sz="11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19800" y="2209800"/>
              <a:ext cx="466794" cy="2616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2025</a:t>
              </a:r>
              <a:endParaRPr lang="en-US" sz="11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400800" y="2209800"/>
              <a:ext cx="466794" cy="2616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2026</a:t>
              </a:r>
              <a:endParaRPr lang="en-US" sz="11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781800" y="2209800"/>
              <a:ext cx="466794" cy="2616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2031</a:t>
              </a:r>
              <a:endParaRPr lang="en-US" sz="11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162800" y="2209800"/>
              <a:ext cx="466794" cy="2616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2032</a:t>
              </a:r>
              <a:endParaRPr lang="en-US" sz="11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543800" y="2209800"/>
              <a:ext cx="466794" cy="2616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2033</a:t>
              </a:r>
              <a:endParaRPr lang="en-US" sz="11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24800" y="2209800"/>
              <a:ext cx="466794" cy="2616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2034</a:t>
              </a:r>
              <a:endParaRPr lang="en-US" sz="1100" dirty="0"/>
            </a:p>
          </p:txBody>
        </p:sp>
      </p:grpSp>
      <p:sp>
        <p:nvSpPr>
          <p:cNvPr id="43" name="Rectangle 42"/>
          <p:cNvSpPr/>
          <p:nvPr/>
        </p:nvSpPr>
        <p:spPr bwMode="auto">
          <a:xfrm>
            <a:off x="1828799" y="2438400"/>
            <a:ext cx="3316433" cy="276999"/>
          </a:xfrm>
          <a:prstGeom prst="rect">
            <a:avLst/>
          </a:prstGeom>
          <a:solidFill>
            <a:srgbClr val="66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</a:rPr>
              <a:t>MegaCam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</a:rPr>
              <a:t>,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</a:rPr>
              <a:t>WIRCam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</a:rPr>
              <a:t>,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</a:rPr>
              <a:t>Espadons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</a:rPr>
              <a:t>?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1828798" y="3604736"/>
            <a:ext cx="3316433" cy="276999"/>
            <a:chOff x="1828799" y="3276600"/>
            <a:chExt cx="3224017" cy="276999"/>
          </a:xfrm>
        </p:grpSpPr>
        <p:sp>
          <p:nvSpPr>
            <p:cNvPr id="44" name="Rectangle 43"/>
            <p:cNvSpPr/>
            <p:nvPr/>
          </p:nvSpPr>
          <p:spPr bwMode="auto">
            <a:xfrm>
              <a:off x="1828799" y="3276600"/>
              <a:ext cx="1564936" cy="276999"/>
            </a:xfrm>
            <a:prstGeom prst="rect">
              <a:avLst/>
            </a:prstGeom>
            <a:solidFill>
              <a:srgbClr val="FFFFCC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</a:rPr>
                <a:t>Build</a:t>
              </a: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3393735" y="3276600"/>
              <a:ext cx="1659081" cy="276999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</a:rPr>
                <a:t>Operate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828800" y="4165937"/>
            <a:ext cx="3316430" cy="276999"/>
            <a:chOff x="1828800" y="3837801"/>
            <a:chExt cx="3316430" cy="276999"/>
          </a:xfrm>
        </p:grpSpPr>
        <p:sp>
          <p:nvSpPr>
            <p:cNvPr id="46" name="Rectangle 45"/>
            <p:cNvSpPr/>
            <p:nvPr/>
          </p:nvSpPr>
          <p:spPr bwMode="auto">
            <a:xfrm>
              <a:off x="1828800" y="3837801"/>
              <a:ext cx="1447800" cy="276999"/>
            </a:xfrm>
            <a:prstGeom prst="rect">
              <a:avLst/>
            </a:prstGeom>
            <a:solidFill>
              <a:srgbClr val="FF9999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</a:rPr>
                <a:t>Current</a:t>
              </a: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3276599" y="3837801"/>
              <a:ext cx="1868631" cy="276999"/>
            </a:xfrm>
            <a:prstGeom prst="rect">
              <a:avLst/>
            </a:prstGeom>
            <a:solidFill>
              <a:srgbClr val="FF505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</a:rPr>
                <a:t>New</a:t>
              </a:r>
            </a:p>
          </p:txBody>
        </p:sp>
      </p:grpSp>
      <p:sp>
        <p:nvSpPr>
          <p:cNvPr id="48" name="Rectangle 47"/>
          <p:cNvSpPr/>
          <p:nvPr/>
        </p:nvSpPr>
        <p:spPr bwMode="auto">
          <a:xfrm>
            <a:off x="2895599" y="4747736"/>
            <a:ext cx="3859427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</a:rPr>
              <a:t>10 </a:t>
            </a: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</a:rPr>
              <a:t>yr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</a:rPr>
              <a:t> Agreement?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7548597" y="5816595"/>
            <a:ext cx="457200" cy="27699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7924800" y="6243935"/>
            <a:ext cx="492443" cy="461665"/>
            <a:chOff x="7924800" y="5867400"/>
            <a:chExt cx="492443" cy="461665"/>
          </a:xfrm>
        </p:grpSpPr>
        <p:sp>
          <p:nvSpPr>
            <p:cNvPr id="54" name="Rectangle 53"/>
            <p:cNvSpPr/>
            <p:nvPr/>
          </p:nvSpPr>
          <p:spPr bwMode="auto">
            <a:xfrm>
              <a:off x="7929597" y="5971401"/>
              <a:ext cx="457200" cy="276999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Book Antiqua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924800" y="5867400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→</a:t>
              </a:r>
              <a:endParaRPr lang="en-US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905000" y="5177135"/>
            <a:ext cx="6486594" cy="461665"/>
            <a:chOff x="1905000" y="4800600"/>
            <a:chExt cx="6486594" cy="461665"/>
          </a:xfrm>
        </p:grpSpPr>
        <p:sp>
          <p:nvSpPr>
            <p:cNvPr id="49" name="Rectangle 48"/>
            <p:cNvSpPr/>
            <p:nvPr/>
          </p:nvSpPr>
          <p:spPr bwMode="auto">
            <a:xfrm>
              <a:off x="1905000" y="4904601"/>
              <a:ext cx="1447800" cy="276999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100" dirty="0" err="1" smtClean="0">
                  <a:solidFill>
                    <a:schemeClr val="tx1"/>
                  </a:solidFill>
                </a:rPr>
                <a:t>Proj</a:t>
              </a:r>
              <a:r>
                <a:rPr lang="en-US" sz="1100" dirty="0" smtClean="0">
                  <a:solidFill>
                    <a:schemeClr val="tx1"/>
                  </a:solidFill>
                </a:rPr>
                <a:t>. Office - </a:t>
              </a:r>
              <a:r>
                <a:rPr lang="en-US" sz="1100" dirty="0" err="1" smtClean="0">
                  <a:solidFill>
                    <a:schemeClr val="tx1"/>
                  </a:solidFill>
                </a:rPr>
                <a:t>CoDR</a:t>
              </a: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3352800" y="4904601"/>
              <a:ext cx="990600" cy="276999"/>
            </a:xfrm>
            <a:prstGeom prst="rect">
              <a:avLst/>
            </a:prstGeom>
            <a:solidFill>
              <a:srgbClr val="66CC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</a:rPr>
                <a:t>Detailed Study</a:t>
              </a: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4343400" y="4904601"/>
              <a:ext cx="1975758" cy="276999"/>
            </a:xfrm>
            <a:prstGeom prst="rect">
              <a:avLst/>
            </a:prstGeom>
            <a:solidFill>
              <a:srgbClr val="0066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18" charset="0"/>
                </a:rPr>
                <a:t>Construction</a:t>
              </a: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6324600" y="4904601"/>
              <a:ext cx="2066994" cy="276999"/>
            </a:xfrm>
            <a:prstGeom prst="rect">
              <a:avLst/>
            </a:prstGeom>
            <a:solidFill>
              <a:srgbClr val="0000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Book Antiqua" pitchFamily="18" charset="0"/>
                </a:rPr>
                <a:t>Operations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894818" y="4800600"/>
              <a:ext cx="492443" cy="46166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r>
                <a:rPr lang="en-US" dirty="0" smtClean="0"/>
                <a:t>→</a:t>
              </a:r>
              <a:endParaRPr lang="en-US" dirty="0"/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304800" y="3048000"/>
            <a:ext cx="819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SITELLE</a:t>
            </a:r>
            <a:endParaRPr lang="en-US" sz="1200" dirty="0"/>
          </a:p>
        </p:txBody>
      </p:sp>
      <p:grpSp>
        <p:nvGrpSpPr>
          <p:cNvPr id="66" name="Group 65"/>
          <p:cNvGrpSpPr/>
          <p:nvPr/>
        </p:nvGrpSpPr>
        <p:grpSpPr>
          <a:xfrm>
            <a:off x="1828799" y="3048001"/>
            <a:ext cx="3316432" cy="251936"/>
            <a:chOff x="1828800" y="3276601"/>
            <a:chExt cx="3224016" cy="251936"/>
          </a:xfrm>
        </p:grpSpPr>
        <p:sp>
          <p:nvSpPr>
            <p:cNvPr id="67" name="Rectangle 66"/>
            <p:cNvSpPr/>
            <p:nvPr/>
          </p:nvSpPr>
          <p:spPr bwMode="auto">
            <a:xfrm>
              <a:off x="1828800" y="3276601"/>
              <a:ext cx="453787" cy="251936"/>
            </a:xfrm>
            <a:prstGeom prst="rect">
              <a:avLst/>
            </a:prstGeom>
            <a:solidFill>
              <a:srgbClr val="FFFFCC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</a:rPr>
                <a:t>Com.</a:t>
              </a: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2282587" y="3276601"/>
              <a:ext cx="2770229" cy="251936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ook Antiqua" pitchFamily="18" charset="0"/>
                </a:rPr>
                <a:t>Operate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32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43" grpId="0" animBg="1"/>
      <p:bldP spid="48" grpId="0" animBg="1"/>
      <p:bldP spid="53" grpId="0" animBg="1"/>
      <p:bldP spid="6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4" b="20209"/>
          <a:stretch/>
        </p:blipFill>
        <p:spPr>
          <a:xfrm>
            <a:off x="381001" y="-1433"/>
            <a:ext cx="8381999" cy="68427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1383" y="3459301"/>
            <a:ext cx="3788217" cy="31700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000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nkGothic Md BT" pitchFamily="34" charset="0"/>
              </a:rPr>
              <a:t>ng</a:t>
            </a:r>
            <a:endParaRPr lang="en-US" sz="200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nkGothic Md BT" pitchFamily="34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2155030" y="4036836"/>
            <a:ext cx="1104803" cy="1827838"/>
          </a:xfrm>
          <a:custGeom>
            <a:avLst/>
            <a:gdLst>
              <a:gd name="T0" fmla="*/ 2889 w 2889"/>
              <a:gd name="T1" fmla="*/ 0 h 4805"/>
              <a:gd name="T2" fmla="*/ 0 w 2889"/>
              <a:gd name="T3" fmla="*/ 0 h 4805"/>
              <a:gd name="T4" fmla="*/ 2 w 2889"/>
              <a:gd name="T5" fmla="*/ 4805 h 4805"/>
              <a:gd name="T6" fmla="*/ 2881 w 2889"/>
              <a:gd name="T7" fmla="*/ 4805 h 4805"/>
              <a:gd name="T8" fmla="*/ 2882 w 2889"/>
              <a:gd name="T9" fmla="*/ 2977 h 4805"/>
              <a:gd name="T10" fmla="*/ 1833 w 2889"/>
              <a:gd name="T11" fmla="*/ 2977 h 4805"/>
              <a:gd name="T12" fmla="*/ 1833 w 2889"/>
              <a:gd name="T13" fmla="*/ 3718 h 4805"/>
              <a:gd name="T14" fmla="*/ 1030 w 2889"/>
              <a:gd name="T15" fmla="*/ 3718 h 4805"/>
              <a:gd name="T16" fmla="*/ 1030 w 2889"/>
              <a:gd name="T17" fmla="*/ 1067 h 4805"/>
              <a:gd name="T18" fmla="*/ 1828 w 2889"/>
              <a:gd name="T19" fmla="*/ 1067 h 4805"/>
              <a:gd name="T20" fmla="*/ 1828 w 2889"/>
              <a:gd name="T21" fmla="*/ 1766 h 4805"/>
              <a:gd name="T22" fmla="*/ 2889 w 2889"/>
              <a:gd name="T23" fmla="*/ 1766 h 4805"/>
              <a:gd name="T24" fmla="*/ 2889 w 2889"/>
              <a:gd name="T25" fmla="*/ 0 h 48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89" h="4805">
                <a:moveTo>
                  <a:pt x="2889" y="0"/>
                </a:moveTo>
                <a:lnTo>
                  <a:pt x="0" y="0"/>
                </a:lnTo>
                <a:lnTo>
                  <a:pt x="2" y="4805"/>
                </a:lnTo>
                <a:lnTo>
                  <a:pt x="2881" y="4805"/>
                </a:lnTo>
                <a:lnTo>
                  <a:pt x="2882" y="2977"/>
                </a:lnTo>
                <a:lnTo>
                  <a:pt x="1833" y="2977"/>
                </a:lnTo>
                <a:lnTo>
                  <a:pt x="1833" y="3718"/>
                </a:lnTo>
                <a:lnTo>
                  <a:pt x="1030" y="3718"/>
                </a:lnTo>
                <a:lnTo>
                  <a:pt x="1030" y="1067"/>
                </a:lnTo>
                <a:lnTo>
                  <a:pt x="1828" y="1067"/>
                </a:lnTo>
                <a:lnTo>
                  <a:pt x="1828" y="1766"/>
                </a:lnTo>
                <a:lnTo>
                  <a:pt x="2889" y="1766"/>
                </a:lnTo>
                <a:lnTo>
                  <a:pt x="2889" y="0"/>
                </a:lnTo>
                <a:close/>
              </a:path>
            </a:pathLst>
          </a:custGeom>
          <a:solidFill>
            <a:schemeClr val="accent2"/>
          </a:solidFill>
          <a:ln w="381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3372450" y="4036837"/>
            <a:ext cx="1133723" cy="1833621"/>
          </a:xfrm>
          <a:custGeom>
            <a:avLst/>
            <a:gdLst>
              <a:gd name="T0" fmla="*/ 2965 w 2965"/>
              <a:gd name="T1" fmla="*/ 0 h 4810"/>
              <a:gd name="T2" fmla="*/ 0 w 2965"/>
              <a:gd name="T3" fmla="*/ 0 h 4810"/>
              <a:gd name="T4" fmla="*/ 0 w 2965"/>
              <a:gd name="T5" fmla="*/ 4810 h 4810"/>
              <a:gd name="T6" fmla="*/ 1081 w 2965"/>
              <a:gd name="T7" fmla="*/ 4810 h 4810"/>
              <a:gd name="T8" fmla="*/ 1081 w 2965"/>
              <a:gd name="T9" fmla="*/ 2919 h 4810"/>
              <a:gd name="T10" fmla="*/ 2965 w 2965"/>
              <a:gd name="T11" fmla="*/ 2919 h 4810"/>
              <a:gd name="T12" fmla="*/ 2965 w 2965"/>
              <a:gd name="T13" fmla="*/ 1884 h 4810"/>
              <a:gd name="T14" fmla="*/ 1074 w 2965"/>
              <a:gd name="T15" fmla="*/ 1884 h 4810"/>
              <a:gd name="T16" fmla="*/ 1074 w 2965"/>
              <a:gd name="T17" fmla="*/ 967 h 4810"/>
              <a:gd name="T18" fmla="*/ 2965 w 2965"/>
              <a:gd name="T19" fmla="*/ 967 h 4810"/>
              <a:gd name="T20" fmla="*/ 2965 w 2965"/>
              <a:gd name="T21" fmla="*/ 0 h 4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65" h="4810">
                <a:moveTo>
                  <a:pt x="2965" y="0"/>
                </a:moveTo>
                <a:lnTo>
                  <a:pt x="0" y="0"/>
                </a:lnTo>
                <a:lnTo>
                  <a:pt x="0" y="4810"/>
                </a:lnTo>
                <a:lnTo>
                  <a:pt x="1081" y="4810"/>
                </a:lnTo>
                <a:lnTo>
                  <a:pt x="1081" y="2919"/>
                </a:lnTo>
                <a:lnTo>
                  <a:pt x="2965" y="2919"/>
                </a:lnTo>
                <a:lnTo>
                  <a:pt x="2965" y="1884"/>
                </a:lnTo>
                <a:lnTo>
                  <a:pt x="1074" y="1884"/>
                </a:lnTo>
                <a:lnTo>
                  <a:pt x="1074" y="967"/>
                </a:lnTo>
                <a:lnTo>
                  <a:pt x="2965" y="967"/>
                </a:lnTo>
                <a:lnTo>
                  <a:pt x="2965" y="0"/>
                </a:lnTo>
                <a:close/>
              </a:path>
            </a:pathLst>
          </a:custGeom>
          <a:solidFill>
            <a:schemeClr val="accent2"/>
          </a:solidFill>
          <a:ln w="381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607976" y="4036837"/>
            <a:ext cx="1110586" cy="1833621"/>
          </a:xfrm>
          <a:custGeom>
            <a:avLst/>
            <a:gdLst>
              <a:gd name="T0" fmla="*/ 2919 w 2919"/>
              <a:gd name="T1" fmla="*/ 0 h 4810"/>
              <a:gd name="T2" fmla="*/ 1845 w 2919"/>
              <a:gd name="T3" fmla="*/ 0 h 4810"/>
              <a:gd name="T4" fmla="*/ 1845 w 2919"/>
              <a:gd name="T5" fmla="*/ 1739 h 4810"/>
              <a:gd name="T6" fmla="*/ 1035 w 2919"/>
              <a:gd name="T7" fmla="*/ 1739 h 4810"/>
              <a:gd name="T8" fmla="*/ 1035 w 2919"/>
              <a:gd name="T9" fmla="*/ 0 h 4810"/>
              <a:gd name="T10" fmla="*/ 0 w 2919"/>
              <a:gd name="T11" fmla="*/ 0 h 4810"/>
              <a:gd name="T12" fmla="*/ 0 w 2919"/>
              <a:gd name="T13" fmla="*/ 4810 h 4810"/>
              <a:gd name="T14" fmla="*/ 1035 w 2919"/>
              <a:gd name="T15" fmla="*/ 4810 h 4810"/>
              <a:gd name="T16" fmla="*/ 1035 w 2919"/>
              <a:gd name="T17" fmla="*/ 3027 h 4810"/>
              <a:gd name="T18" fmla="*/ 1865 w 2919"/>
              <a:gd name="T19" fmla="*/ 3027 h 4810"/>
              <a:gd name="T20" fmla="*/ 1863 w 2919"/>
              <a:gd name="T21" fmla="*/ 4810 h 4810"/>
              <a:gd name="T22" fmla="*/ 2919 w 2919"/>
              <a:gd name="T23" fmla="*/ 4810 h 4810"/>
              <a:gd name="T24" fmla="*/ 2919 w 2919"/>
              <a:gd name="T25" fmla="*/ 0 h 48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919" h="4810">
                <a:moveTo>
                  <a:pt x="2919" y="0"/>
                </a:moveTo>
                <a:lnTo>
                  <a:pt x="1845" y="0"/>
                </a:lnTo>
                <a:lnTo>
                  <a:pt x="1845" y="1739"/>
                </a:lnTo>
                <a:lnTo>
                  <a:pt x="1035" y="1739"/>
                </a:lnTo>
                <a:lnTo>
                  <a:pt x="1035" y="0"/>
                </a:lnTo>
                <a:lnTo>
                  <a:pt x="0" y="0"/>
                </a:lnTo>
                <a:lnTo>
                  <a:pt x="0" y="4810"/>
                </a:lnTo>
                <a:lnTo>
                  <a:pt x="1035" y="4810"/>
                </a:lnTo>
                <a:lnTo>
                  <a:pt x="1035" y="3027"/>
                </a:lnTo>
                <a:lnTo>
                  <a:pt x="1865" y="3027"/>
                </a:lnTo>
                <a:lnTo>
                  <a:pt x="1863" y="4810"/>
                </a:lnTo>
                <a:lnTo>
                  <a:pt x="2919" y="4810"/>
                </a:lnTo>
                <a:lnTo>
                  <a:pt x="2919" y="0"/>
                </a:lnTo>
                <a:close/>
              </a:path>
            </a:pathLst>
          </a:custGeom>
          <a:solidFill>
            <a:schemeClr val="accent2"/>
          </a:solidFill>
          <a:ln w="381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4446899" y="1447800"/>
            <a:ext cx="1445493" cy="2452638"/>
          </a:xfrm>
          <a:custGeom>
            <a:avLst/>
            <a:gdLst>
              <a:gd name="T0" fmla="*/ 3764 w 4196"/>
              <a:gd name="T1" fmla="*/ 7131 h 7133"/>
              <a:gd name="T2" fmla="*/ 0 w 4196"/>
              <a:gd name="T3" fmla="*/ 7131 h 7133"/>
              <a:gd name="T4" fmla="*/ 0 w 4196"/>
              <a:gd name="T5" fmla="*/ 0 h 7133"/>
              <a:gd name="T6" fmla="*/ 4196 w 4196"/>
              <a:gd name="T7" fmla="*/ 5108 h 7133"/>
              <a:gd name="T8" fmla="*/ 3775 w 4196"/>
              <a:gd name="T9" fmla="*/ 7133 h 7133"/>
              <a:gd name="T10" fmla="*/ 3764 w 4196"/>
              <a:gd name="T11" fmla="*/ 7131 h 7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96" h="7133">
                <a:moveTo>
                  <a:pt x="3764" y="7131"/>
                </a:moveTo>
                <a:cubicBezTo>
                  <a:pt x="2510" y="7131"/>
                  <a:pt x="1256" y="7131"/>
                  <a:pt x="0" y="7131"/>
                </a:cubicBezTo>
                <a:cubicBezTo>
                  <a:pt x="0" y="4755"/>
                  <a:pt x="0" y="2378"/>
                  <a:pt x="0" y="0"/>
                </a:cubicBezTo>
                <a:cubicBezTo>
                  <a:pt x="2438" y="483"/>
                  <a:pt x="4196" y="2623"/>
                  <a:pt x="4196" y="5108"/>
                </a:cubicBezTo>
                <a:cubicBezTo>
                  <a:pt x="4196" y="5960"/>
                  <a:pt x="4115" y="6352"/>
                  <a:pt x="3775" y="7133"/>
                </a:cubicBezTo>
                <a:cubicBezTo>
                  <a:pt x="3771" y="7133"/>
                  <a:pt x="3768" y="7133"/>
                  <a:pt x="3764" y="7131"/>
                </a:cubicBezTo>
                <a:close/>
              </a:path>
            </a:pathLst>
          </a:custGeom>
          <a:solidFill>
            <a:schemeClr val="accent2"/>
          </a:solidFill>
          <a:ln w="381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1981200" y="1447800"/>
            <a:ext cx="1445493" cy="2452638"/>
          </a:xfrm>
          <a:custGeom>
            <a:avLst/>
            <a:gdLst>
              <a:gd name="T0" fmla="*/ 432 w 4196"/>
              <a:gd name="T1" fmla="*/ 7133 h 7135"/>
              <a:gd name="T2" fmla="*/ 4196 w 4196"/>
              <a:gd name="T3" fmla="*/ 7133 h 7135"/>
              <a:gd name="T4" fmla="*/ 4196 w 4196"/>
              <a:gd name="T5" fmla="*/ 0 h 7135"/>
              <a:gd name="T6" fmla="*/ 0 w 4196"/>
              <a:gd name="T7" fmla="*/ 5108 h 7135"/>
              <a:gd name="T8" fmla="*/ 421 w 4196"/>
              <a:gd name="T9" fmla="*/ 7135 h 7135"/>
              <a:gd name="T10" fmla="*/ 432 w 4196"/>
              <a:gd name="T11" fmla="*/ 7133 h 7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96" h="7135">
                <a:moveTo>
                  <a:pt x="432" y="7133"/>
                </a:moveTo>
                <a:cubicBezTo>
                  <a:pt x="1686" y="7133"/>
                  <a:pt x="2940" y="7133"/>
                  <a:pt x="4196" y="7133"/>
                </a:cubicBezTo>
                <a:cubicBezTo>
                  <a:pt x="4196" y="4755"/>
                  <a:pt x="4196" y="2378"/>
                  <a:pt x="4196" y="0"/>
                </a:cubicBezTo>
                <a:cubicBezTo>
                  <a:pt x="1758" y="483"/>
                  <a:pt x="0" y="2623"/>
                  <a:pt x="0" y="5108"/>
                </a:cubicBezTo>
                <a:cubicBezTo>
                  <a:pt x="0" y="5962"/>
                  <a:pt x="81" y="6352"/>
                  <a:pt x="421" y="7135"/>
                </a:cubicBezTo>
                <a:cubicBezTo>
                  <a:pt x="425" y="7135"/>
                  <a:pt x="428" y="7135"/>
                  <a:pt x="432" y="7133"/>
                </a:cubicBezTo>
                <a:close/>
              </a:path>
            </a:pathLst>
          </a:custGeom>
          <a:solidFill>
            <a:schemeClr val="accent2"/>
          </a:solidFill>
          <a:ln w="381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4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Mauna Kea Observatory Directors Collaboration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87" y="1805048"/>
            <a:ext cx="6324600" cy="421475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394819" y="6248400"/>
            <a:ext cx="6758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CFHT Users’ Meeting – British Columbia, 2013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95600" y="5181600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Subaru</a:t>
            </a:r>
          </a:p>
          <a:p>
            <a:pPr algn="ctr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3693" y="5181600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Gemini</a:t>
            </a:r>
          </a:p>
          <a:p>
            <a:pPr algn="ctr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4607" y="5410200"/>
            <a:ext cx="1640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pictured </a:t>
            </a: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 Director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419600" y="3886200"/>
            <a:ext cx="304800" cy="304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979807" y="3496499"/>
            <a:ext cx="304800" cy="304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168900" y="3632200"/>
            <a:ext cx="304800" cy="304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343021" y="3839689"/>
            <a:ext cx="304800" cy="304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827475" y="3760024"/>
            <a:ext cx="304800" cy="304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04303" y="2625445"/>
            <a:ext cx="1858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CFHT Directors</a:t>
            </a:r>
          </a:p>
          <a:p>
            <a:pPr algn="ctr"/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(past/present)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847525" y="4436238"/>
            <a:ext cx="304800" cy="304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188795" y="3849469"/>
            <a:ext cx="304800" cy="304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68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4" y="3293477"/>
            <a:ext cx="4889586" cy="325972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04800" y="5968425"/>
            <a:ext cx="1473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Photos courtesy</a:t>
            </a:r>
          </a:p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 Benedict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8"/>
          <a:stretch/>
        </p:blipFill>
        <p:spPr>
          <a:xfrm>
            <a:off x="5562600" y="1600200"/>
            <a:ext cx="3200400" cy="408561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CFHT’s New Look!</a:t>
            </a:r>
            <a:endParaRPr lang="en-US" sz="4800" dirty="0"/>
          </a:p>
        </p:txBody>
      </p:sp>
      <p:sp>
        <p:nvSpPr>
          <p:cNvPr id="2" name="TextBox 1"/>
          <p:cNvSpPr txBox="1"/>
          <p:nvPr/>
        </p:nvSpPr>
        <p:spPr>
          <a:xfrm>
            <a:off x="1676400" y="15240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~$2,000,000 dome venting project complete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57800" y="5798403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~$500,000 solar power system installed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91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CFHT’s New Look!</a:t>
            </a:r>
            <a:endParaRPr lang="en-US" sz="4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1" y="3581400"/>
            <a:ext cx="4014219" cy="301066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8671" y="2291271"/>
            <a:ext cx="4953000" cy="372325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57200" y="20574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Base facility interior remodeling</a:t>
            </a:r>
            <a:endParaRPr lang="en-US" dirty="0"/>
          </a:p>
        </p:txBody>
      </p:sp>
      <p:cxnSp>
        <p:nvCxnSpPr>
          <p:cNvPr id="5" name="Straight Arrow Connector 4"/>
          <p:cNvCxnSpPr>
            <a:stCxn id="2" idx="2"/>
          </p:cNvCxnSpPr>
          <p:nvPr/>
        </p:nvCxnSpPr>
        <p:spPr bwMode="auto">
          <a:xfrm flipH="1">
            <a:off x="2337819" y="2888397"/>
            <a:ext cx="24381" cy="134070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3" name="Straight Arrow Connector 12"/>
          <p:cNvCxnSpPr>
            <a:stCxn id="2" idx="3"/>
          </p:cNvCxnSpPr>
          <p:nvPr/>
        </p:nvCxnSpPr>
        <p:spPr bwMode="auto">
          <a:xfrm>
            <a:off x="4267200" y="2472899"/>
            <a:ext cx="2490219" cy="110129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71523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5562600" cy="4876800"/>
          </a:xfrm>
        </p:spPr>
        <p:txBody>
          <a:bodyPr/>
          <a:lstStyle/>
          <a:p>
            <a:r>
              <a:rPr lang="en-US" sz="2400" dirty="0" smtClean="0"/>
              <a:t>Opportunity rich environment in west Hawaii island for astronomy outreach</a:t>
            </a:r>
          </a:p>
          <a:p>
            <a:pPr lvl="1"/>
            <a:r>
              <a:rPr lang="en-US" sz="2000" dirty="0" smtClean="0"/>
              <a:t>CFHT is expanding its outreach program by hiring a full-time manager, with a focus on –</a:t>
            </a:r>
          </a:p>
          <a:p>
            <a:pPr lvl="2"/>
            <a:r>
              <a:rPr lang="en-US" sz="1800" dirty="0" smtClean="0"/>
              <a:t>K-12 education opportunities</a:t>
            </a:r>
          </a:p>
          <a:p>
            <a:pPr lvl="2"/>
            <a:r>
              <a:rPr lang="en-US" sz="1800" dirty="0" smtClean="0"/>
              <a:t>Workforce development</a:t>
            </a:r>
          </a:p>
          <a:p>
            <a:pPr lvl="2"/>
            <a:r>
              <a:rPr lang="en-US" sz="1800" dirty="0" smtClean="0"/>
              <a:t>Internships</a:t>
            </a:r>
          </a:p>
          <a:p>
            <a:pPr lvl="2"/>
            <a:r>
              <a:rPr lang="en-US" sz="1800" dirty="0" smtClean="0"/>
              <a:t>Supporting out in CFHT partner countries</a:t>
            </a:r>
          </a:p>
          <a:p>
            <a:pPr lvl="2"/>
            <a:r>
              <a:rPr lang="en-US" sz="1800" dirty="0" smtClean="0"/>
              <a:t>Enhancing visibility of CFHT and </a:t>
            </a:r>
            <a:r>
              <a:rPr lang="en-US" sz="1800" dirty="0" err="1" smtClean="0"/>
              <a:t>ngCFHT</a:t>
            </a:r>
            <a:r>
              <a:rPr lang="en-US" sz="1800" dirty="0" smtClean="0"/>
              <a:t> in the local community</a:t>
            </a:r>
          </a:p>
          <a:p>
            <a:pPr lvl="2"/>
            <a:endParaRPr lang="en-US" sz="1800" dirty="0" smtClean="0"/>
          </a:p>
          <a:p>
            <a:pPr lvl="2"/>
            <a:endParaRPr lang="en-US" sz="1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04800"/>
            <a:ext cx="7010400" cy="838200"/>
          </a:xfrm>
        </p:spPr>
        <p:txBody>
          <a:bodyPr/>
          <a:lstStyle/>
          <a:p>
            <a:r>
              <a:rPr lang="en-US" dirty="0" smtClean="0"/>
              <a:t>Outreach Program Expansion</a:t>
            </a:r>
            <a:endParaRPr lang="en-US" dirty="0"/>
          </a:p>
        </p:txBody>
      </p:sp>
      <p:pic>
        <p:nvPicPr>
          <p:cNvPr id="4" name="Picture 3" descr="Outreach Program Manager - Job Listing - CFHT Corporation Jobs - Internet Explor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0589" r="7500" b="5109"/>
          <a:stretch/>
        </p:blipFill>
        <p:spPr>
          <a:xfrm>
            <a:off x="632138" y="2209799"/>
            <a:ext cx="7848600" cy="36576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Oval 4"/>
          <p:cNvSpPr/>
          <p:nvPr/>
        </p:nvSpPr>
        <p:spPr bwMode="auto">
          <a:xfrm>
            <a:off x="457200" y="3276600"/>
            <a:ext cx="2743200" cy="838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pic>
        <p:nvPicPr>
          <p:cNvPr id="6" name="Venus Transit at CFH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1628" y="1905000"/>
            <a:ext cx="3200400" cy="2400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62600" y="4437239"/>
            <a:ext cx="333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Venus Transit @ CFHT Office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7099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6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61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5" grpId="1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77734"/>
            <a:ext cx="6858000" cy="477546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GRACES Project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6781800" y="3429000"/>
            <a:ext cx="1143000" cy="17526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Book Antiqua" pitchFamily="18" charset="0"/>
            </a:endParaRPr>
          </a:p>
        </p:txBody>
      </p:sp>
      <p:pic>
        <p:nvPicPr>
          <p:cNvPr id="6" name="Picture 5" descr="Google Maps - Internet Explor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20590" r="40000" b="11300"/>
          <a:stretch/>
        </p:blipFill>
        <p:spPr>
          <a:xfrm>
            <a:off x="6050900" y="1752600"/>
            <a:ext cx="2604799" cy="4775466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cxnSp>
        <p:nvCxnSpPr>
          <p:cNvPr id="8" name="Straight Arrow Connector 7"/>
          <p:cNvCxnSpPr/>
          <p:nvPr/>
        </p:nvCxnSpPr>
        <p:spPr bwMode="auto">
          <a:xfrm flipH="1" flipV="1">
            <a:off x="5867400" y="2209800"/>
            <a:ext cx="914400" cy="1219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5867400" y="5181600"/>
            <a:ext cx="914400" cy="1219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57628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32101 0.0027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101 0.00278 L -0.07084 -0.0703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365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83863EF-E006-461B-9BB7-DEA2363E677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989" y="1600200"/>
            <a:ext cx="3281363" cy="437515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CES alignment 2 to 4 slice movie compress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0200" y="4763098"/>
            <a:ext cx="2667000" cy="20002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2013-December-16-GRACES-Fiber-Test-Pull_shor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9467" y="2057400"/>
            <a:ext cx="4411133" cy="24812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GRACES Project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8200" y="5657671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GRACES is a unique experiment to feed CFHT’s high-res optical spectrometer </a:t>
            </a:r>
            <a:r>
              <a:rPr lang="en-US" sz="1800" dirty="0" err="1" smtClean="0"/>
              <a:t>Espadons</a:t>
            </a:r>
            <a:r>
              <a:rPr lang="en-US" sz="1800" dirty="0" smtClean="0"/>
              <a:t> with light from Gemini through a ~300 m optical fiber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5037826" y="6096000"/>
            <a:ext cx="3509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Espadons</a:t>
            </a:r>
            <a:r>
              <a:rPr lang="en-US" sz="1600" dirty="0" smtClean="0"/>
              <a:t>-GRACES fiber injection module at NRC-Herzberg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120358" y="14110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GRACES fiber test pull (December 2013)</a:t>
            </a:r>
            <a:endParaRPr lang="en-US" sz="1800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4280589" y="3787775"/>
            <a:ext cx="2577411" cy="14700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53151" y="5231249"/>
            <a:ext cx="14994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Image slicer toggling between low and high res modes</a:t>
            </a:r>
            <a:endParaRPr lang="en-US" sz="1400" dirty="0"/>
          </a:p>
        </p:txBody>
      </p:sp>
      <p:pic>
        <p:nvPicPr>
          <p:cNvPr id="13" name="Picture 12" descr="Google Maps - Internet Explorer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20590" r="40000" b="11300"/>
          <a:stretch/>
        </p:blipFill>
        <p:spPr>
          <a:xfrm>
            <a:off x="5623936" y="1625337"/>
            <a:ext cx="2211785" cy="405498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01348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8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5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447800"/>
            <a:ext cx="5334000" cy="2362200"/>
          </a:xfrm>
        </p:spPr>
        <p:txBody>
          <a:bodyPr/>
          <a:lstStyle/>
          <a:p>
            <a:r>
              <a:rPr lang="en-US" sz="2000" dirty="0" smtClean="0"/>
              <a:t>Imaging </a:t>
            </a:r>
            <a:r>
              <a:rPr lang="en-US" sz="2000" dirty="0"/>
              <a:t>Fourier Transform </a:t>
            </a:r>
            <a:r>
              <a:rPr lang="en-US" sz="2000" dirty="0" smtClean="0"/>
              <a:t>Spectrometer</a:t>
            </a:r>
          </a:p>
          <a:p>
            <a:pPr lvl="1"/>
            <a:r>
              <a:rPr lang="en-US" sz="1800" dirty="0"/>
              <a:t>B</a:t>
            </a:r>
            <a:r>
              <a:rPr lang="en-US" sz="1800" dirty="0" smtClean="0"/>
              <a:t>ased </a:t>
            </a:r>
            <a:r>
              <a:rPr lang="en-US" sz="1800" dirty="0"/>
              <a:t>on </a:t>
            </a:r>
            <a:r>
              <a:rPr lang="en-US" sz="1800" dirty="0" err="1"/>
              <a:t>SpIOMM</a:t>
            </a:r>
            <a:r>
              <a:rPr lang="en-US" sz="1800" dirty="0"/>
              <a:t> (Mont </a:t>
            </a:r>
            <a:r>
              <a:rPr lang="en-US" sz="1800" dirty="0" err="1" smtClean="0"/>
              <a:t>Mégantic</a:t>
            </a:r>
            <a:r>
              <a:rPr lang="en-US" sz="1800" dirty="0" smtClean="0"/>
              <a:t>) but with improved transmission and modulation efficiency at short wavelengths</a:t>
            </a:r>
          </a:p>
          <a:p>
            <a:pPr lvl="1"/>
            <a:r>
              <a:rPr lang="en-US" sz="1800" dirty="0" smtClean="0"/>
              <a:t>Intended to study the structure and kinematics </a:t>
            </a:r>
            <a:r>
              <a:rPr lang="en-US" sz="1800" dirty="0"/>
              <a:t>of </a:t>
            </a:r>
            <a:r>
              <a:rPr lang="en-US" sz="1800" dirty="0" smtClean="0"/>
              <a:t>emission line sources (nebulae</a:t>
            </a:r>
            <a:r>
              <a:rPr lang="en-US" sz="1800" dirty="0"/>
              <a:t>, galaxies, </a:t>
            </a:r>
            <a:r>
              <a:rPr lang="en-US" sz="1800" dirty="0" smtClean="0"/>
              <a:t>clusters)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SITELLE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655" y="1524000"/>
            <a:ext cx="2153745" cy="239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304800" y="3810000"/>
            <a:ext cx="5486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32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¬"/>
              <a:defRPr sz="2800" b="1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³"/>
              <a:defRPr sz="2400" b="1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2000" b="1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2000" b="1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2000"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2000"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2000"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¯"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sz="2000" dirty="0" smtClean="0"/>
              <a:t>Wavelength range: ~350-970 nm; resolution &gt;6.4 cm</a:t>
            </a:r>
            <a:r>
              <a:rPr lang="en-US" sz="2000" baseline="30000" dirty="0" smtClean="0"/>
              <a:t>-1</a:t>
            </a:r>
          </a:p>
          <a:p>
            <a:r>
              <a:rPr lang="it-IT" sz="2000" dirty="0" smtClean="0"/>
              <a:t>Field of view: 11x11 arcmin</a:t>
            </a:r>
          </a:p>
          <a:p>
            <a:pPr lvl="1"/>
            <a:r>
              <a:rPr lang="it-IT" sz="1800" dirty="0" smtClean="0"/>
              <a:t>Square FOV uses 2048 x 2048 pixel CCD (0.32’’ per pixel)</a:t>
            </a:r>
          </a:p>
          <a:p>
            <a:r>
              <a:rPr lang="en-US" sz="2000" dirty="0" smtClean="0"/>
              <a:t>Filter wheel supports up to 5 optical filters to determine band pass of each scan</a:t>
            </a:r>
          </a:p>
          <a:p>
            <a:r>
              <a:rPr lang="en-US" sz="2000" dirty="0" smtClean="0"/>
              <a:t>Built-in calibration sources</a:t>
            </a:r>
            <a:endParaRPr lang="en-US" sz="2000" dirty="0"/>
          </a:p>
        </p:txBody>
      </p:sp>
      <p:pic>
        <p:nvPicPr>
          <p:cNvPr id="9" name="SpIOMMdatacubeflythr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86" t="18018" r="1412" b="5180"/>
          <a:stretch/>
        </p:blipFill>
        <p:spPr>
          <a:xfrm>
            <a:off x="6189358" y="4114800"/>
            <a:ext cx="2726042" cy="25965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5017283" y="5529019"/>
            <a:ext cx="204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M27 w/ </a:t>
            </a:r>
            <a:r>
              <a:rPr lang="en-US" sz="1800" dirty="0" err="1" smtClean="0"/>
              <a:t>SpIOMM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167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0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10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ook Antiqu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Book Antiqua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Designs\Whirlpool.pot</Template>
  <TotalTime>59989</TotalTime>
  <Words>981</Words>
  <Application>Microsoft Office PowerPoint</Application>
  <PresentationFormat>On-screen Show (4:3)</PresentationFormat>
  <Paragraphs>180</Paragraphs>
  <Slides>24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BankGothic Md BT</vt:lpstr>
      <vt:lpstr>Book Antiqua</vt:lpstr>
      <vt:lpstr>Times New Roman</vt:lpstr>
      <vt:lpstr>Wingdings</vt:lpstr>
      <vt:lpstr>Blank Presentation</vt:lpstr>
      <vt:lpstr>PowerPoint Presentation</vt:lpstr>
      <vt:lpstr>PowerPoint Presentation</vt:lpstr>
      <vt:lpstr>Mauna Kea Observatory Directors Collaboration</vt:lpstr>
      <vt:lpstr>CFHT’s New Look!</vt:lpstr>
      <vt:lpstr>CFHT’s New Look!</vt:lpstr>
      <vt:lpstr>Outreach Program Expansion</vt:lpstr>
      <vt:lpstr>GRACES Project</vt:lpstr>
      <vt:lpstr>GRACES Project</vt:lpstr>
      <vt:lpstr>SITELLE</vt:lpstr>
      <vt:lpstr>SITELLE</vt:lpstr>
      <vt:lpstr>SPIRou</vt:lpstr>
      <vt:lpstr>ngCFHT Concept</vt:lpstr>
      <vt:lpstr>Recent ngCFHT Development as We Seek Partners…</vt:lpstr>
      <vt:lpstr>ngCFHT Project Office</vt:lpstr>
      <vt:lpstr>ngCFHT Project Office Initial Staff</vt:lpstr>
      <vt:lpstr>CFHT/Project Office Organizational Structure</vt:lpstr>
      <vt:lpstr>On the Road with ngCFHT in 2014…</vt:lpstr>
      <vt:lpstr>Future of Mauna Kea (CFHT)</vt:lpstr>
      <vt:lpstr>Importance of Mauna Kea Observatories to Astronomy</vt:lpstr>
      <vt:lpstr>Mauna Kea Observatories at Risk</vt:lpstr>
      <vt:lpstr>CFHT – A Unique Opportunity to Demonstrate “Recycling”</vt:lpstr>
      <vt:lpstr>CFHT – A Unique Opportunity to Demonstrate “Recycling”</vt:lpstr>
      <vt:lpstr>Notional Timescales</vt:lpstr>
      <vt:lpstr>PowerPoint Presentation</vt:lpstr>
    </vt:vector>
  </TitlesOfParts>
  <Company>Gemini 8-m Telescopes Project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Mauna Kea Site Monitoring Working Group 1998 Activities</dc:title>
  <dc:creator>Doug Simons</dc:creator>
  <cp:lastModifiedBy>Doug Simons</cp:lastModifiedBy>
  <cp:revision>1103</cp:revision>
  <cp:lastPrinted>2012-06-03T13:57:49Z</cp:lastPrinted>
  <dcterms:created xsi:type="dcterms:W3CDTF">1998-09-19T21:44:52Z</dcterms:created>
  <dcterms:modified xsi:type="dcterms:W3CDTF">2014-01-22T01:08:40Z</dcterms:modified>
</cp:coreProperties>
</file>