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7"/>
  </p:notesMasterIdLst>
  <p:sldIdLst>
    <p:sldId id="256" r:id="rId2"/>
    <p:sldId id="281" r:id="rId3"/>
    <p:sldId id="286" r:id="rId4"/>
    <p:sldId id="287" r:id="rId5"/>
    <p:sldId id="290" r:id="rId6"/>
    <p:sldId id="289" r:id="rId7"/>
    <p:sldId id="288" r:id="rId8"/>
    <p:sldId id="296" r:id="rId9"/>
    <p:sldId id="283" r:id="rId10"/>
    <p:sldId id="285" r:id="rId11"/>
    <p:sldId id="292" r:id="rId12"/>
    <p:sldId id="293" r:id="rId13"/>
    <p:sldId id="297" r:id="rId14"/>
    <p:sldId id="298" r:id="rId15"/>
    <p:sldId id="299"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261" autoAdjust="0"/>
  </p:normalViewPr>
  <p:slideViewPr>
    <p:cSldViewPr>
      <p:cViewPr varScale="1">
        <p:scale>
          <a:sx n="148" d="100"/>
          <a:sy n="148" d="100"/>
        </p:scale>
        <p:origin x="-2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FC058-19E9-4102-A679-1FA6249B6535}" type="datetimeFigureOut">
              <a:rPr kumimoji="1" lang="ja-JP" altLang="en-US" smtClean="0"/>
              <a:pPr/>
              <a:t>1/20/14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12166-DF6B-433D-B7D6-D43FD4AE667F}" type="slidenum">
              <a:rPr kumimoji="1" lang="ja-JP" altLang="en-US" smtClean="0"/>
              <a:pPr/>
              <a:t>‹#›</a:t>
            </a:fld>
            <a:endParaRPr kumimoji="1" lang="ja-JP" altLang="en-US"/>
          </a:p>
        </p:txBody>
      </p:sp>
    </p:spTree>
    <p:extLst>
      <p:ext uri="{BB962C8B-B14F-4D97-AF65-F5344CB8AC3E}">
        <p14:creationId xmlns:p14="http://schemas.microsoft.com/office/powerpoint/2010/main" val="3704011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p:spPr>
        <p:txBody>
          <a:bodyPr/>
          <a:lstStyle/>
          <a:p>
            <a:fld id="{BA0BC927-F758-4F0D-84AB-139AE9D05F06}" type="slidenum">
              <a:rPr lang="en-US" altLang="ja-JP"/>
              <a:pPr/>
              <a:t>8</a:t>
            </a:fld>
            <a:endParaRPr lang="en-US" altLang="ja-JP"/>
          </a:p>
        </p:txBody>
      </p:sp>
      <p:sp>
        <p:nvSpPr>
          <p:cNvPr id="61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6148" name="Rectangle 2"/>
          <p:cNvSpPr txBox="1">
            <a:spLocks noGrp="1" noChangeArrowheads="1"/>
          </p:cNvSpPr>
          <p:nvPr>
            <p:ph type="body" idx="1"/>
          </p:nvPr>
        </p:nvSpPr>
        <p:spPr>
          <a:xfrm>
            <a:off x="685512" y="4343230"/>
            <a:ext cx="5486976" cy="4115139"/>
          </a:xfrm>
          <a:noFill/>
          <a:ln/>
        </p:spPr>
        <p:txBody>
          <a:bodyPr wrap="none" anchor="ctr"/>
          <a:lstStyle/>
          <a:p>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 29"/>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FFFFFF"/>
                </a:solidFill>
              </a:defRPr>
            </a:lvl1pPr>
            <a:extLst/>
          </a:lstStyle>
          <a:p>
            <a:r>
              <a:rPr kumimoji="1" lang="en-US" altLang="ja-JP" dirty="0" smtClean="0"/>
              <a:t>8/9/2011 – 8/10/2011</a:t>
            </a:r>
            <a:endParaRPr kumimoji="1" lang="ja-JP" altLang="en-US" dirty="0" smtClean="0"/>
          </a:p>
        </p:txBody>
      </p:sp>
      <p:sp>
        <p:nvSpPr>
          <p:cNvPr id="19" name="フッター プレースホルダ 18"/>
          <p:cNvSpPr>
            <a:spLocks noGrp="1"/>
          </p:cNvSpPr>
          <p:nvPr>
            <p:ph type="ftr" sz="quarter" idx="11"/>
          </p:nvPr>
        </p:nvSpPr>
        <p:spPr/>
        <p:txBody>
          <a:bodyPr/>
          <a:lstStyle>
            <a:lvl1pPr>
              <a:defRPr>
                <a:solidFill>
                  <a:schemeClr val="accent1">
                    <a:tint val="20000"/>
                  </a:schemeClr>
                </a:solidFill>
              </a:defRPr>
            </a:lvl1pPr>
            <a:extLst/>
          </a:lstStyle>
          <a:p>
            <a:r>
              <a:rPr kumimoji="1" lang="ja-JP" altLang="en-US" dirty="0" smtClean="0"/>
              <a:t>光赤外ユーザーズミーティング</a:t>
            </a:r>
          </a:p>
        </p:txBody>
      </p:sp>
      <p:sp>
        <p:nvSpPr>
          <p:cNvPr id="27" name="スライド番号プレースホルダ 26"/>
          <p:cNvSpPr>
            <a:spLocks noGrp="1"/>
          </p:cNvSpPr>
          <p:nvPr>
            <p:ph type="sldNum" sz="quarter" idx="12"/>
          </p:nvPr>
        </p:nvSpPr>
        <p:spPr/>
        <p:txBody>
          <a:bodyPr/>
          <a:lstStyle>
            <a:lvl1pPr>
              <a:defRPr>
                <a:solidFill>
                  <a:srgbClr val="FFFFFF"/>
                </a:solidFill>
              </a:defRPr>
            </a:lvl1pPr>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r>
              <a:rPr kumimoji="1" lang="en-US" altLang="ja-JP" dirty="0" smtClean="0"/>
              <a:t>8/9/2011 – 8/10/2011</a:t>
            </a:r>
            <a:endParaRPr kumimoji="1" lang="ja-JP" altLang="en-US" dirty="0" smtClean="0"/>
          </a:p>
        </p:txBody>
      </p:sp>
      <p:sp>
        <p:nvSpPr>
          <p:cNvPr id="5" name="フッター プレースホルダ 4"/>
          <p:cNvSpPr>
            <a:spLocks noGrp="1"/>
          </p:cNvSpPr>
          <p:nvPr>
            <p:ph type="ftr" sz="quarter" idx="11"/>
          </p:nvPr>
        </p:nvSpPr>
        <p:spPr/>
        <p:txBody>
          <a:bodyPr/>
          <a:lstStyle>
            <a:extLst/>
          </a:lstStyle>
          <a:p>
            <a:r>
              <a:rPr kumimoji="1" lang="ja-JP" altLang="en-US" dirty="0" smtClean="0"/>
              <a:t>光赤外ユーザーズミーティング</a:t>
            </a:r>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r>
              <a:rPr kumimoji="1" lang="en-US" altLang="ja-JP" dirty="0" smtClean="0"/>
              <a:t>8/9/2011 – 8/10/2011</a:t>
            </a:r>
            <a:endParaRPr kumimoji="1" lang="ja-JP" altLang="en-US" dirty="0" smtClean="0"/>
          </a:p>
        </p:txBody>
      </p:sp>
      <p:sp>
        <p:nvSpPr>
          <p:cNvPr id="5" name="フッター プレースホルダ 4"/>
          <p:cNvSpPr>
            <a:spLocks noGrp="1"/>
          </p:cNvSpPr>
          <p:nvPr>
            <p:ph type="ftr" sz="quarter" idx="11"/>
          </p:nvPr>
        </p:nvSpPr>
        <p:spPr/>
        <p:txBody>
          <a:bodyPr/>
          <a:lstStyle>
            <a:extLst/>
          </a:lstStyle>
          <a:p>
            <a:r>
              <a:rPr kumimoji="1" lang="ja-JP" altLang="en-US" dirty="0" smtClean="0"/>
              <a:t>光赤外ユーザーズミーティング</a:t>
            </a:r>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extLst/>
          </a:lstStyle>
          <a:p>
            <a:r>
              <a:rPr kumimoji="1" lang="en-US" altLang="ja-JP" dirty="0" smtClean="0"/>
              <a:t>8/9/2011 – 8/10/2011</a:t>
            </a:r>
            <a:endParaRPr kumimoji="1" lang="ja-JP" altLang="en-US" dirty="0" smtClean="0"/>
          </a:p>
        </p:txBody>
      </p:sp>
      <p:sp>
        <p:nvSpPr>
          <p:cNvPr id="5" name="フッター プレースホルダ 4"/>
          <p:cNvSpPr>
            <a:spLocks noGrp="1"/>
          </p:cNvSpPr>
          <p:nvPr>
            <p:ph type="ftr" sz="quarter" idx="11"/>
          </p:nvPr>
        </p:nvSpPr>
        <p:spPr/>
        <p:txBody>
          <a:bodyPr/>
          <a:lstStyle>
            <a:extLst/>
          </a:lstStyle>
          <a:p>
            <a:r>
              <a:rPr kumimoji="1" lang="ja-JP" altLang="en-US" dirty="0" smtClean="0"/>
              <a:t>光赤外ユーザーズミーティング</a:t>
            </a:r>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extLst/>
          </a:lstStyle>
          <a:p>
            <a:r>
              <a:rPr kumimoji="1" lang="en-US" altLang="ja-JP" dirty="0" smtClean="0"/>
              <a:t>8/9/2011 – 8/10/2011</a:t>
            </a:r>
            <a:endParaRPr kumimoji="1" lang="ja-JP" altLang="en-US" dirty="0" smtClean="0"/>
          </a:p>
        </p:txBody>
      </p:sp>
      <p:sp>
        <p:nvSpPr>
          <p:cNvPr id="5" name="フッター プレースホルダ 4"/>
          <p:cNvSpPr>
            <a:spLocks noGrp="1"/>
          </p:cNvSpPr>
          <p:nvPr>
            <p:ph type="ftr" sz="quarter" idx="11"/>
          </p:nvPr>
        </p:nvSpPr>
        <p:spPr/>
        <p:txBody>
          <a:bodyPr/>
          <a:lstStyle>
            <a:extLst/>
          </a:lstStyle>
          <a:p>
            <a:r>
              <a:rPr kumimoji="1" lang="ja-JP" altLang="en-US" dirty="0" smtClean="0"/>
              <a:t>光赤外ユーザーズミーティング</a:t>
            </a:r>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extLst/>
          </a:lstStyle>
          <a:p>
            <a:r>
              <a:rPr kumimoji="1" lang="en-US" altLang="ja-JP" dirty="0" smtClean="0"/>
              <a:t>8/9/2011 – 8/10/2011</a:t>
            </a:r>
            <a:endParaRPr kumimoji="1" lang="ja-JP" altLang="en-US" dirty="0" smtClean="0"/>
          </a:p>
        </p:txBody>
      </p:sp>
      <p:sp>
        <p:nvSpPr>
          <p:cNvPr id="6" name="フッター プレースホルダ 5"/>
          <p:cNvSpPr>
            <a:spLocks noGrp="1"/>
          </p:cNvSpPr>
          <p:nvPr>
            <p:ph type="ftr" sz="quarter" idx="11"/>
          </p:nvPr>
        </p:nvSpPr>
        <p:spPr/>
        <p:txBody>
          <a:bodyPr/>
          <a:lstStyle>
            <a:extLst/>
          </a:lstStyle>
          <a:p>
            <a:r>
              <a:rPr kumimoji="1" lang="ja-JP" altLang="en-US" dirty="0" smtClean="0"/>
              <a:t>光赤外ユーザーズミーティング</a:t>
            </a:r>
          </a:p>
        </p:txBody>
      </p:sp>
      <p:sp>
        <p:nvSpPr>
          <p:cNvPr id="7" name="スライド番号プレースホルダ 6"/>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r>
              <a:rPr kumimoji="1" lang="en-US" altLang="ja-JP" dirty="0" smtClean="0"/>
              <a:t>8/9/2011 – 8/10/2011</a:t>
            </a:r>
            <a:endParaRPr kumimoji="1" lang="ja-JP" altLang="en-US" dirty="0" smtClean="0"/>
          </a:p>
        </p:txBody>
      </p:sp>
      <p:sp>
        <p:nvSpPr>
          <p:cNvPr id="8" name="フッター プレースホルダ 7"/>
          <p:cNvSpPr>
            <a:spLocks noGrp="1"/>
          </p:cNvSpPr>
          <p:nvPr>
            <p:ph type="ftr" sz="quarter" idx="11"/>
          </p:nvPr>
        </p:nvSpPr>
        <p:spPr/>
        <p:txBody>
          <a:bodyPr/>
          <a:lstStyle>
            <a:extLst/>
          </a:lstStyle>
          <a:p>
            <a:r>
              <a:rPr kumimoji="1" lang="ja-JP" altLang="en-US" dirty="0" smtClean="0"/>
              <a:t>光赤外ユーザーズミーティング</a:t>
            </a:r>
          </a:p>
        </p:txBody>
      </p:sp>
      <p:sp>
        <p:nvSpPr>
          <p:cNvPr id="9" name="スライド番号プレースホルダ 8"/>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extLst/>
          </a:lstStyle>
          <a:p>
            <a:r>
              <a:rPr kumimoji="1" lang="en-US" altLang="ja-JP" dirty="0" smtClean="0"/>
              <a:t>8/9/2011 – 8/10/2011</a:t>
            </a:r>
            <a:endParaRPr kumimoji="1" lang="ja-JP" altLang="en-US" dirty="0" smtClean="0"/>
          </a:p>
        </p:txBody>
      </p:sp>
      <p:sp>
        <p:nvSpPr>
          <p:cNvPr id="4" name="フッター プレースホルダ 3"/>
          <p:cNvSpPr>
            <a:spLocks noGrp="1"/>
          </p:cNvSpPr>
          <p:nvPr>
            <p:ph type="ftr" sz="quarter" idx="11"/>
          </p:nvPr>
        </p:nvSpPr>
        <p:spPr/>
        <p:txBody>
          <a:bodyPr/>
          <a:lstStyle>
            <a:extLst/>
          </a:lstStyle>
          <a:p>
            <a:r>
              <a:rPr kumimoji="1" lang="ja-JP" altLang="en-US" dirty="0" smtClean="0"/>
              <a:t>光赤外ユーザーズミーティング</a:t>
            </a:r>
          </a:p>
        </p:txBody>
      </p:sp>
      <p:sp>
        <p:nvSpPr>
          <p:cNvPr id="5" name="スライド番号プレースホルダ 4"/>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extLst/>
          </a:lstStyle>
          <a:p>
            <a:r>
              <a:rPr kumimoji="1" lang="en-US" altLang="ja-JP" dirty="0" smtClean="0"/>
              <a:t>8/9/2011 – 8/10/2011</a:t>
            </a:r>
            <a:endParaRPr kumimoji="1" lang="ja-JP" altLang="en-US" dirty="0" smtClean="0"/>
          </a:p>
        </p:txBody>
      </p:sp>
      <p:sp>
        <p:nvSpPr>
          <p:cNvPr id="3" name="フッター プレースホルダ 2"/>
          <p:cNvSpPr>
            <a:spLocks noGrp="1"/>
          </p:cNvSpPr>
          <p:nvPr>
            <p:ph type="ftr" sz="quarter" idx="11"/>
          </p:nvPr>
        </p:nvSpPr>
        <p:spPr/>
        <p:txBody>
          <a:bodyPr/>
          <a:lstStyle>
            <a:extLst/>
          </a:lstStyle>
          <a:p>
            <a:r>
              <a:rPr kumimoji="1" lang="ja-JP" altLang="en-US" dirty="0" smtClean="0"/>
              <a:t>光赤外ユーザーズミーティング</a:t>
            </a:r>
          </a:p>
        </p:txBody>
      </p:sp>
      <p:sp>
        <p:nvSpPr>
          <p:cNvPr id="4" name="スライド番号プレースホルダ 3"/>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727032" y="6407944"/>
            <a:ext cx="1920240" cy="365760"/>
          </a:xfrm>
        </p:spPr>
        <p:txBody>
          <a:bodyPr/>
          <a:lstStyle>
            <a:extLst/>
          </a:lstStyle>
          <a:p>
            <a:r>
              <a:rPr kumimoji="1" lang="en-US" altLang="ja-JP" dirty="0" smtClean="0"/>
              <a:t>8/9/2011 – 8/10/2011</a:t>
            </a:r>
            <a:endParaRPr kumimoji="1" lang="ja-JP" altLang="en-US" dirty="0" smtClean="0"/>
          </a:p>
        </p:txBody>
      </p:sp>
      <p:sp>
        <p:nvSpPr>
          <p:cNvPr id="6" name="フッター プレースホルダ 5"/>
          <p:cNvSpPr>
            <a:spLocks noGrp="1"/>
          </p:cNvSpPr>
          <p:nvPr>
            <p:ph type="ftr" sz="quarter" idx="11"/>
          </p:nvPr>
        </p:nvSpPr>
        <p:spPr/>
        <p:txBody>
          <a:bodyPr/>
          <a:lstStyle>
            <a:extLst/>
          </a:lstStyle>
          <a:p>
            <a:r>
              <a:rPr kumimoji="1" lang="ja-JP" altLang="en-US" dirty="0" smtClean="0"/>
              <a:t>光赤外ユーザーズミーティング</a:t>
            </a:r>
          </a:p>
        </p:txBody>
      </p:sp>
      <p:sp>
        <p:nvSpPr>
          <p:cNvPr id="7" name="スライド番号プレースホルダ 6"/>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 4"/>
          <p:cNvSpPr>
            <a:spLocks noGrp="1"/>
          </p:cNvSpPr>
          <p:nvPr>
            <p:ph type="dt" sz="half" idx="10"/>
          </p:nvPr>
        </p:nvSpPr>
        <p:spPr/>
        <p:txBody>
          <a:bodyPr/>
          <a:lstStyle>
            <a:lvl1pPr>
              <a:defRPr>
                <a:solidFill>
                  <a:schemeClr val="tx1"/>
                </a:solidFill>
              </a:defRPr>
            </a:lvl1pPr>
            <a:extLst/>
          </a:lstStyle>
          <a:p>
            <a:r>
              <a:rPr kumimoji="1" lang="en-US" altLang="ja-JP" dirty="0" smtClean="0"/>
              <a:t>8/9/2011 – 8/10/2011</a:t>
            </a:r>
            <a:endParaRPr kumimoji="1" lang="ja-JP" altLang="en-US" dirty="0" smtClean="0"/>
          </a:p>
        </p:txBody>
      </p:sp>
      <p:sp>
        <p:nvSpPr>
          <p:cNvPr id="6" name="フッター プレースホルダ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kumimoji="1" lang="ja-JP" altLang="en-US" dirty="0" smtClean="0"/>
              <a:t>光赤外ユーザーズミーティング</a:t>
            </a:r>
          </a:p>
        </p:txBody>
      </p:sp>
      <p:sp>
        <p:nvSpPr>
          <p:cNvPr id="7" name="スライド番号プレースホルダ 6"/>
          <p:cNvSpPr>
            <a:spLocks noGrp="1"/>
          </p:cNvSpPr>
          <p:nvPr>
            <p:ph type="sldNum" sz="quarter" idx="12"/>
          </p:nvPr>
        </p:nvSpPr>
        <p:spPr/>
        <p:txBody>
          <a:bodyPr/>
          <a:lstStyle>
            <a:lvl1pPr>
              <a:defRPr>
                <a:solidFill>
                  <a:schemeClr val="tx1"/>
                </a:solidFill>
              </a:defRPr>
            </a:lvl1pPr>
            <a:extLst/>
          </a:lstStyle>
          <a:p>
            <a:fld id="{D2D8002D-B5B0-4BAC-B1F6-782DDCCE6D9C}" type="slidenum">
              <a:rPr kumimoji="1" lang="ja-JP" altLang="en-US" smtClean="0"/>
              <a:pPr/>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kumimoji="1" lang="en-US" altLang="ja-JP" dirty="0" smtClean="0"/>
              <a:t>8/9/2011 – 8/10/2011</a:t>
            </a:r>
            <a:endParaRPr kumimoji="1" lang="ja-JP" altLang="en-US" dirty="0"/>
          </a:p>
        </p:txBody>
      </p:sp>
      <p:sp>
        <p:nvSpPr>
          <p:cNvPr id="22" name="フッター プレースホル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kumimoji="1" lang="ja-JP" altLang="en-US" dirty="0" smtClean="0"/>
              <a:t>光赤外ユーザーズミーティング</a:t>
            </a:r>
            <a:endParaRPr kumimoji="1" lang="ja-JP" altLang="en-US" dirty="0"/>
          </a:p>
        </p:txBody>
      </p:sp>
      <p:sp>
        <p:nvSpPr>
          <p:cNvPr id="18" name="スライド番号プレースホル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dirty="0" smtClean="0"/>
              <a:t>Computer and Data Management Division</a:t>
            </a:r>
            <a:endParaRPr kumimoji="1" lang="ja-JP" altLang="en-US" dirty="0"/>
          </a:p>
        </p:txBody>
      </p:sp>
      <p:sp>
        <p:nvSpPr>
          <p:cNvPr id="3" name="サブタイトル 2"/>
          <p:cNvSpPr>
            <a:spLocks noGrp="1"/>
          </p:cNvSpPr>
          <p:nvPr>
            <p:ph type="subTitle" idx="1"/>
          </p:nvPr>
        </p:nvSpPr>
        <p:spPr/>
        <p:txBody>
          <a:bodyPr>
            <a:normAutofit/>
          </a:bodyPr>
          <a:lstStyle/>
          <a:p>
            <a:r>
              <a:rPr kumimoji="1" lang="en-US" altLang="ja-JP" dirty="0" smtClean="0"/>
              <a:t>Junichi Noumaru</a:t>
            </a:r>
            <a:br>
              <a:rPr kumimoji="1" lang="en-US" altLang="ja-JP" dirty="0" smtClean="0"/>
            </a:br>
            <a:r>
              <a:rPr kumimoji="1" lang="en-US" altLang="ja-JP" dirty="0" smtClean="0"/>
              <a:t>Subar</a:t>
            </a:r>
            <a:r>
              <a:rPr lang="en-US" altLang="ja-JP" dirty="0" smtClean="0"/>
              <a:t>u Telescope</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553200" y="6356350"/>
            <a:ext cx="2133600" cy="365125"/>
          </a:xfrm>
        </p:spPr>
        <p:txBody>
          <a:bodyPr/>
          <a:lstStyle/>
          <a:p>
            <a:fld id="{0D077EBB-4BF4-4639-8D5C-FDB6A9040E9F}" type="slidenum">
              <a:rPr kumimoji="1" lang="ja-JP" altLang="en-US" smtClean="0"/>
              <a:t>10</a:t>
            </a:fld>
            <a:endParaRPr kumimoji="1" lang="ja-JP" altLang="en-US"/>
          </a:p>
        </p:txBody>
      </p:sp>
      <p:sp>
        <p:nvSpPr>
          <p:cNvPr id="5" name="テキスト ボックス 2"/>
          <p:cNvSpPr txBox="1"/>
          <p:nvPr/>
        </p:nvSpPr>
        <p:spPr>
          <a:xfrm>
            <a:off x="179512" y="188640"/>
            <a:ext cx="7416824" cy="369332"/>
          </a:xfrm>
          <a:prstGeom prst="rect">
            <a:avLst/>
          </a:prstGeom>
          <a:noFill/>
        </p:spPr>
        <p:txBody>
          <a:bodyPr wrap="square" rtlCol="0">
            <a:spAutoFit/>
          </a:bodyPr>
          <a:lstStyle/>
          <a:p>
            <a:r>
              <a:rPr lang="en-US" altLang="ja-JP" dirty="0"/>
              <a:t>https://proms.naoj.hawaii.edu/proms2/login.php</a:t>
            </a:r>
            <a:endParaRPr kumimoji="1" lang="ja-JP" altLang="en-US" dirty="0"/>
          </a:p>
        </p:txBody>
      </p:sp>
      <p:grpSp>
        <p:nvGrpSpPr>
          <p:cNvPr id="6" name="グループ化 4"/>
          <p:cNvGrpSpPr/>
          <p:nvPr/>
        </p:nvGrpSpPr>
        <p:grpSpPr>
          <a:xfrm>
            <a:off x="107504" y="620688"/>
            <a:ext cx="5158854" cy="5946925"/>
            <a:chOff x="107504" y="620688"/>
            <a:chExt cx="5158854" cy="5946925"/>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620688"/>
              <a:ext cx="5158854" cy="594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3"/>
            <p:cNvSpPr/>
            <p:nvPr/>
          </p:nvSpPr>
          <p:spPr>
            <a:xfrm>
              <a:off x="323528" y="4941168"/>
              <a:ext cx="4680520"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rgbClr val="FF0000"/>
                </a:solidFill>
              </a:endParaRPr>
            </a:p>
          </p:txBody>
        </p:sp>
      </p:grpSp>
      <p:sp>
        <p:nvSpPr>
          <p:cNvPr id="9" name="コンテンツ プレースホルダー 2"/>
          <p:cNvSpPr txBox="1">
            <a:spLocks/>
          </p:cNvSpPr>
          <p:nvPr/>
        </p:nvSpPr>
        <p:spPr>
          <a:xfrm>
            <a:off x="5269734" y="413767"/>
            <a:ext cx="3676028" cy="674973"/>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a:lstStyle>
          <a:p>
            <a:pPr marL="68580" indent="0">
              <a:buNone/>
            </a:pPr>
            <a:r>
              <a:rPr lang="ja-JP" altLang="en-US" sz="1800" b="1" dirty="0" smtClean="0"/>
              <a:t>投稿用フォーム</a:t>
            </a:r>
            <a:r>
              <a:rPr lang="en-US" altLang="ja-JP" sz="1800" b="1" dirty="0" smtClean="0"/>
              <a:t/>
            </a:r>
            <a:br>
              <a:rPr lang="en-US" altLang="ja-JP" sz="1800" b="1" dirty="0" smtClean="0"/>
            </a:br>
            <a:r>
              <a:rPr lang="en-US" altLang="ja-JP" sz="1800" b="1" dirty="0" smtClean="0"/>
              <a:t>Form for submission</a:t>
            </a:r>
          </a:p>
        </p:txBody>
      </p:sp>
      <p:sp>
        <p:nvSpPr>
          <p:cNvPr id="10" name="角丸四角形 6"/>
          <p:cNvSpPr/>
          <p:nvPr/>
        </p:nvSpPr>
        <p:spPr>
          <a:xfrm>
            <a:off x="5360468" y="3645024"/>
            <a:ext cx="3676028" cy="29523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 indent="0">
              <a:buNone/>
            </a:pPr>
            <a:r>
              <a:rPr lang="en-US" altLang="ja-JP" dirty="0">
                <a:solidFill>
                  <a:srgbClr val="FF0000"/>
                </a:solidFill>
              </a:rPr>
              <a:t>Top</a:t>
            </a:r>
            <a:r>
              <a:rPr lang="ja-JP" altLang="en-US" dirty="0">
                <a:solidFill>
                  <a:srgbClr val="FF0000"/>
                </a:solidFill>
              </a:rPr>
              <a:t>ページ</a:t>
            </a:r>
            <a:r>
              <a:rPr lang="en-US" altLang="ja-JP" dirty="0">
                <a:solidFill>
                  <a:srgbClr val="FF0000"/>
                </a:solidFill>
              </a:rPr>
              <a:t>:</a:t>
            </a:r>
          </a:p>
          <a:p>
            <a:pPr marL="342900" indent="-342900">
              <a:buFont typeface="Arial" panose="020B0604020202020204" pitchFamily="34" charset="0"/>
              <a:buChar char="•"/>
            </a:pPr>
            <a:r>
              <a:rPr lang="en-US" altLang="ja-JP" dirty="0">
                <a:solidFill>
                  <a:srgbClr val="FF0000"/>
                </a:solidFill>
              </a:rPr>
              <a:t>style </a:t>
            </a:r>
            <a:r>
              <a:rPr lang="ja-JP" altLang="en-US" dirty="0">
                <a:solidFill>
                  <a:srgbClr val="FF0000"/>
                </a:solidFill>
              </a:rPr>
              <a:t>ファイルと</a:t>
            </a:r>
            <a:r>
              <a:rPr lang="en-US" altLang="ja-JP" dirty="0" err="1">
                <a:solidFill>
                  <a:srgbClr val="FF0000"/>
                </a:solidFill>
              </a:rPr>
              <a:t>tex</a:t>
            </a:r>
            <a:r>
              <a:rPr lang="en-US" altLang="ja-JP" dirty="0">
                <a:solidFill>
                  <a:srgbClr val="FF0000"/>
                </a:solidFill>
              </a:rPr>
              <a:t> </a:t>
            </a:r>
            <a:r>
              <a:rPr lang="ja-JP" altLang="en-US" dirty="0">
                <a:solidFill>
                  <a:srgbClr val="FF0000"/>
                </a:solidFill>
              </a:rPr>
              <a:t>テンプレートのダウンロードリンク</a:t>
            </a:r>
            <a:endParaRPr lang="en-US" altLang="ja-JP" dirty="0">
              <a:solidFill>
                <a:srgbClr val="FF0000"/>
              </a:solidFill>
            </a:endParaRPr>
          </a:p>
          <a:p>
            <a:pPr marL="342900" indent="-342900">
              <a:buFont typeface="Arial" panose="020B0604020202020204" pitchFamily="34" charset="0"/>
              <a:buChar char="•"/>
            </a:pPr>
            <a:r>
              <a:rPr lang="ja-JP" altLang="en-US" dirty="0">
                <a:solidFill>
                  <a:srgbClr val="FF0000"/>
                </a:solidFill>
              </a:rPr>
              <a:t>前回の公募から変更した箇所を</a:t>
            </a:r>
            <a:r>
              <a:rPr lang="ja-JP" altLang="en-US" dirty="0" smtClean="0">
                <a:solidFill>
                  <a:srgbClr val="FF0000"/>
                </a:solidFill>
              </a:rPr>
              <a:t>記載</a:t>
            </a:r>
            <a:endParaRPr lang="en-US" altLang="ja-JP" dirty="0" smtClean="0">
              <a:solidFill>
                <a:srgbClr val="FF0000"/>
              </a:solidFill>
            </a:endParaRPr>
          </a:p>
          <a:p>
            <a:r>
              <a:rPr lang="en-US" altLang="ja-JP" dirty="0" smtClean="0">
                <a:solidFill>
                  <a:srgbClr val="FF0000"/>
                </a:solidFill>
              </a:rPr>
              <a:t>Top page</a:t>
            </a:r>
          </a:p>
          <a:p>
            <a:pPr marL="342900" indent="-342900">
              <a:buFont typeface="Arial" panose="020B0604020202020204" pitchFamily="34" charset="0"/>
              <a:buChar char="•"/>
            </a:pPr>
            <a:r>
              <a:rPr lang="en-US" altLang="ja-JP" dirty="0" smtClean="0">
                <a:solidFill>
                  <a:srgbClr val="FF0000"/>
                </a:solidFill>
              </a:rPr>
              <a:t>Links to the style file and the </a:t>
            </a:r>
            <a:r>
              <a:rPr lang="en-US" altLang="ja-JP" dirty="0" err="1" smtClean="0">
                <a:solidFill>
                  <a:srgbClr val="FF0000"/>
                </a:solidFill>
              </a:rPr>
              <a:t>tex</a:t>
            </a:r>
            <a:r>
              <a:rPr lang="en-US" altLang="ja-JP" dirty="0" smtClean="0">
                <a:solidFill>
                  <a:srgbClr val="FF0000"/>
                </a:solidFill>
              </a:rPr>
              <a:t> template.</a:t>
            </a:r>
          </a:p>
          <a:p>
            <a:pPr marL="342900" indent="-342900">
              <a:buFont typeface="Arial" panose="020B0604020202020204" pitchFamily="34" charset="0"/>
              <a:buChar char="•"/>
            </a:pPr>
            <a:r>
              <a:rPr lang="en-US" altLang="ja-JP" dirty="0" smtClean="0">
                <a:solidFill>
                  <a:srgbClr val="FF0000"/>
                </a:solidFill>
              </a:rPr>
              <a:t>Changes of CFP since last semester.</a:t>
            </a:r>
            <a:endParaRPr lang="en-US" altLang="ja-JP" dirty="0">
              <a:solidFill>
                <a:srgbClr val="FF0000"/>
              </a:solidFill>
            </a:endParaRPr>
          </a:p>
        </p:txBody>
      </p:sp>
      <p:sp>
        <p:nvSpPr>
          <p:cNvPr id="11" name="コンテンツ プレースホルダー 2"/>
          <p:cNvSpPr txBox="1">
            <a:spLocks/>
          </p:cNvSpPr>
          <p:nvPr/>
        </p:nvSpPr>
        <p:spPr>
          <a:xfrm>
            <a:off x="5422134" y="1052736"/>
            <a:ext cx="3676028" cy="1944216"/>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a:lstStyle>
          <a:p>
            <a:pPr marL="68580" indent="0">
              <a:buNone/>
            </a:pPr>
            <a:r>
              <a:rPr lang="ja-JP" altLang="en-US" sz="1600" dirty="0" smtClean="0"/>
              <a:t>締め切り直前は投稿が殺到するため、思わぬトラブルが発生する場合があります。</a:t>
            </a:r>
            <a:r>
              <a:rPr lang="ja-JP" altLang="en-US" sz="1600" u="sng" dirty="0" smtClean="0"/>
              <a:t>早めの投稿にご協力ください。</a:t>
            </a:r>
            <a:endParaRPr lang="en-US" altLang="ja-JP" sz="1600" u="sng" dirty="0" smtClean="0"/>
          </a:p>
          <a:p>
            <a:pPr marL="68580" indent="0">
              <a:buNone/>
            </a:pPr>
            <a:r>
              <a:rPr lang="en-US" altLang="ja-JP" sz="1600" dirty="0" smtClean="0"/>
              <a:t>Due to high volume of submissions, unexpected trouble may happen at the last minutes to the submission deadline. Be advised to complete submission</a:t>
            </a:r>
            <a:r>
              <a:rPr lang="en-US" altLang="ja-JP" sz="1600" dirty="0"/>
              <a:t> </a:t>
            </a:r>
            <a:r>
              <a:rPr lang="en-US" altLang="ja-JP" sz="1600" dirty="0" smtClean="0"/>
              <a:t>ahead of time. </a:t>
            </a:r>
          </a:p>
        </p:txBody>
      </p:sp>
    </p:spTree>
    <p:extLst>
      <p:ext uri="{BB962C8B-B14F-4D97-AF65-F5344CB8AC3E}">
        <p14:creationId xmlns:p14="http://schemas.microsoft.com/office/powerpoint/2010/main" val="229829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929" y="-1"/>
            <a:ext cx="8971601" cy="6857789"/>
          </a:xfrm>
          <a:prstGeom prst="rect">
            <a:avLst/>
          </a:prstGeom>
          <a:solidFill>
            <a:schemeClr val="accent6">
              <a:lumMod val="75000"/>
            </a:schemeClr>
          </a:solidFill>
          <a:ln>
            <a:solidFill>
              <a:schemeClr val="accent6">
                <a:lumMod val="60000"/>
                <a:lumOff val="40000"/>
              </a:schemeClr>
            </a:solidFill>
          </a:ln>
        </p:spPr>
      </p:pic>
      <p:sp>
        <p:nvSpPr>
          <p:cNvPr id="14" name="Freeform 13"/>
          <p:cNvSpPr/>
          <p:nvPr/>
        </p:nvSpPr>
        <p:spPr>
          <a:xfrm>
            <a:off x="2080262" y="1158729"/>
            <a:ext cx="4394263" cy="446211"/>
          </a:xfrm>
          <a:custGeom>
            <a:avLst/>
            <a:gdLst>
              <a:gd name="connsiteX0" fmla="*/ 0 w 4394263"/>
              <a:gd name="connsiteY0" fmla="*/ 446211 h 446211"/>
              <a:gd name="connsiteX1" fmla="*/ 2165967 w 4394263"/>
              <a:gd name="connsiteY1" fmla="*/ 2125 h 446211"/>
              <a:gd name="connsiteX2" fmla="*/ 4394263 w 4394263"/>
              <a:gd name="connsiteY2" fmla="*/ 267018 h 446211"/>
              <a:gd name="connsiteX3" fmla="*/ 4394263 w 4394263"/>
              <a:gd name="connsiteY3" fmla="*/ 267018 h 446211"/>
              <a:gd name="connsiteX4" fmla="*/ 4394263 w 4394263"/>
              <a:gd name="connsiteY4" fmla="*/ 267018 h 44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4263" h="446211">
                <a:moveTo>
                  <a:pt x="0" y="446211"/>
                </a:moveTo>
                <a:cubicBezTo>
                  <a:pt x="716795" y="239100"/>
                  <a:pt x="1433590" y="31990"/>
                  <a:pt x="2165967" y="2125"/>
                </a:cubicBezTo>
                <a:cubicBezTo>
                  <a:pt x="2898344" y="-27740"/>
                  <a:pt x="4394263" y="267018"/>
                  <a:pt x="4394263" y="267018"/>
                </a:cubicBezTo>
                <a:lnTo>
                  <a:pt x="4394263" y="267018"/>
                </a:lnTo>
                <a:lnTo>
                  <a:pt x="4394263" y="267018"/>
                </a:ln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088054" y="1604940"/>
            <a:ext cx="2898343" cy="732351"/>
          </a:xfrm>
          <a:custGeom>
            <a:avLst/>
            <a:gdLst>
              <a:gd name="connsiteX0" fmla="*/ 0 w 2898343"/>
              <a:gd name="connsiteY0" fmla="*/ 0 h 732351"/>
              <a:gd name="connsiteX1" fmla="*/ 1706282 w 2898343"/>
              <a:gd name="connsiteY1" fmla="*/ 179192 h 732351"/>
              <a:gd name="connsiteX2" fmla="*/ 2898343 w 2898343"/>
              <a:gd name="connsiteY2" fmla="*/ 732351 h 732351"/>
              <a:gd name="connsiteX3" fmla="*/ 2898343 w 2898343"/>
              <a:gd name="connsiteY3" fmla="*/ 732351 h 732351"/>
            </a:gdLst>
            <a:ahLst/>
            <a:cxnLst>
              <a:cxn ang="0">
                <a:pos x="connsiteX0" y="connsiteY0"/>
              </a:cxn>
              <a:cxn ang="0">
                <a:pos x="connsiteX1" y="connsiteY1"/>
              </a:cxn>
              <a:cxn ang="0">
                <a:pos x="connsiteX2" y="connsiteY2"/>
              </a:cxn>
              <a:cxn ang="0">
                <a:pos x="connsiteX3" y="connsiteY3"/>
              </a:cxn>
            </a:cxnLst>
            <a:rect l="l" t="t" r="r" b="b"/>
            <a:pathLst>
              <a:path w="2898343" h="732351">
                <a:moveTo>
                  <a:pt x="0" y="0"/>
                </a:moveTo>
                <a:cubicBezTo>
                  <a:pt x="611612" y="28567"/>
                  <a:pt x="1223225" y="57134"/>
                  <a:pt x="1706282" y="179192"/>
                </a:cubicBezTo>
                <a:cubicBezTo>
                  <a:pt x="2189339" y="301250"/>
                  <a:pt x="2898343" y="732351"/>
                  <a:pt x="2898343" y="732351"/>
                </a:cubicBezTo>
                <a:lnTo>
                  <a:pt x="2898343" y="732351"/>
                </a:ln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978606" y="1433538"/>
            <a:ext cx="1472545" cy="903753"/>
          </a:xfrm>
          <a:custGeom>
            <a:avLst/>
            <a:gdLst>
              <a:gd name="connsiteX0" fmla="*/ 0 w 1472545"/>
              <a:gd name="connsiteY0" fmla="*/ 903753 h 903753"/>
              <a:gd name="connsiteX1" fmla="*/ 467474 w 1472545"/>
              <a:gd name="connsiteY1" fmla="*/ 179192 h 903753"/>
              <a:gd name="connsiteX2" fmla="*/ 1472545 w 1472545"/>
              <a:gd name="connsiteY2" fmla="*/ 0 h 903753"/>
              <a:gd name="connsiteX0" fmla="*/ 0 w 1472545"/>
              <a:gd name="connsiteY0" fmla="*/ 903753 h 903753"/>
              <a:gd name="connsiteX1" fmla="*/ 716794 w 1472545"/>
              <a:gd name="connsiteY1" fmla="*/ 233729 h 903753"/>
              <a:gd name="connsiteX2" fmla="*/ 1472545 w 1472545"/>
              <a:gd name="connsiteY2" fmla="*/ 0 h 903753"/>
            </a:gdLst>
            <a:ahLst/>
            <a:cxnLst>
              <a:cxn ang="0">
                <a:pos x="connsiteX0" y="connsiteY0"/>
              </a:cxn>
              <a:cxn ang="0">
                <a:pos x="connsiteX1" y="connsiteY1"/>
              </a:cxn>
              <a:cxn ang="0">
                <a:pos x="connsiteX2" y="connsiteY2"/>
              </a:cxn>
            </a:cxnLst>
            <a:rect l="l" t="t" r="r" b="b"/>
            <a:pathLst>
              <a:path w="1472545" h="903753">
                <a:moveTo>
                  <a:pt x="0" y="903753"/>
                </a:moveTo>
                <a:cubicBezTo>
                  <a:pt x="111025" y="616785"/>
                  <a:pt x="471370" y="384354"/>
                  <a:pt x="716794" y="233729"/>
                </a:cubicBezTo>
                <a:cubicBezTo>
                  <a:pt x="962218" y="83104"/>
                  <a:pt x="1472545" y="0"/>
                  <a:pt x="1472545" y="0"/>
                </a:cubicBez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4994188" y="1441329"/>
            <a:ext cx="1456963" cy="888171"/>
          </a:xfrm>
          <a:custGeom>
            <a:avLst/>
            <a:gdLst>
              <a:gd name="connsiteX0" fmla="*/ 0 w 1456963"/>
              <a:gd name="connsiteY0" fmla="*/ 888171 h 888171"/>
              <a:gd name="connsiteX1" fmla="*/ 763542 w 1456963"/>
              <a:gd name="connsiteY1" fmla="*/ 498622 h 888171"/>
              <a:gd name="connsiteX2" fmla="*/ 1456963 w 1456963"/>
              <a:gd name="connsiteY2" fmla="*/ 0 h 888171"/>
            </a:gdLst>
            <a:ahLst/>
            <a:cxnLst>
              <a:cxn ang="0">
                <a:pos x="connsiteX0" y="connsiteY0"/>
              </a:cxn>
              <a:cxn ang="0">
                <a:pos x="connsiteX1" y="connsiteY1"/>
              </a:cxn>
              <a:cxn ang="0">
                <a:pos x="connsiteX2" y="connsiteY2"/>
              </a:cxn>
            </a:cxnLst>
            <a:rect l="l" t="t" r="r" b="b"/>
            <a:pathLst>
              <a:path w="1456963" h="888171">
                <a:moveTo>
                  <a:pt x="0" y="888171"/>
                </a:moveTo>
                <a:cubicBezTo>
                  <a:pt x="260357" y="767410"/>
                  <a:pt x="520715" y="646650"/>
                  <a:pt x="763542" y="498622"/>
                </a:cubicBezTo>
                <a:cubicBezTo>
                  <a:pt x="1006369" y="350594"/>
                  <a:pt x="1456963" y="0"/>
                  <a:pt x="1456963" y="0"/>
                </a:cubicBez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3498270" y="789397"/>
            <a:ext cx="1796886" cy="369332"/>
          </a:xfrm>
          <a:prstGeom prst="rect">
            <a:avLst/>
          </a:prstGeom>
          <a:noFill/>
        </p:spPr>
        <p:txBody>
          <a:bodyPr wrap="none" rtlCol="0">
            <a:spAutoFit/>
          </a:bodyPr>
          <a:lstStyle/>
          <a:p>
            <a:r>
              <a:rPr lang="en-US" dirty="0" smtClean="0">
                <a:solidFill>
                  <a:schemeClr val="accent5">
                    <a:lumMod val="60000"/>
                    <a:lumOff val="40000"/>
                  </a:schemeClr>
                </a:solidFill>
              </a:rPr>
              <a:t>SINET 4 (10Gbps)</a:t>
            </a:r>
            <a:endParaRPr lang="en-US" dirty="0">
              <a:solidFill>
                <a:schemeClr val="accent5">
                  <a:lumMod val="60000"/>
                  <a:lumOff val="40000"/>
                </a:schemeClr>
              </a:solidFill>
            </a:endParaRPr>
          </a:p>
        </p:txBody>
      </p:sp>
      <p:sp>
        <p:nvSpPr>
          <p:cNvPr id="19" name="TextBox 18"/>
          <p:cNvSpPr txBox="1"/>
          <p:nvPr/>
        </p:nvSpPr>
        <p:spPr>
          <a:xfrm>
            <a:off x="5430498" y="2463425"/>
            <a:ext cx="1608133" cy="369332"/>
          </a:xfrm>
          <a:prstGeom prst="rect">
            <a:avLst/>
          </a:prstGeom>
          <a:noFill/>
        </p:spPr>
        <p:txBody>
          <a:bodyPr wrap="none" rtlCol="0">
            <a:spAutoFit/>
          </a:bodyPr>
          <a:lstStyle/>
          <a:p>
            <a:r>
              <a:rPr lang="en-US" dirty="0" smtClean="0">
                <a:solidFill>
                  <a:schemeClr val="accent5">
                    <a:lumMod val="60000"/>
                    <a:lumOff val="40000"/>
                  </a:schemeClr>
                </a:solidFill>
              </a:rPr>
              <a:t>Southern Cross</a:t>
            </a:r>
            <a:endParaRPr lang="en-US" dirty="0">
              <a:solidFill>
                <a:schemeClr val="accent5">
                  <a:lumMod val="60000"/>
                  <a:lumOff val="40000"/>
                </a:schemeClr>
              </a:solidFill>
            </a:endParaRPr>
          </a:p>
        </p:txBody>
      </p:sp>
      <p:sp>
        <p:nvSpPr>
          <p:cNvPr id="20" name="TextBox 19"/>
          <p:cNvSpPr txBox="1"/>
          <p:nvPr/>
        </p:nvSpPr>
        <p:spPr>
          <a:xfrm>
            <a:off x="4900764" y="2835913"/>
            <a:ext cx="1276048" cy="369332"/>
          </a:xfrm>
          <a:prstGeom prst="rect">
            <a:avLst/>
          </a:prstGeom>
          <a:noFill/>
        </p:spPr>
        <p:txBody>
          <a:bodyPr wrap="none" rtlCol="0">
            <a:spAutoFit/>
          </a:bodyPr>
          <a:lstStyle/>
          <a:p>
            <a:r>
              <a:rPr lang="en-US" dirty="0" smtClean="0">
                <a:solidFill>
                  <a:schemeClr val="accent5">
                    <a:lumMod val="60000"/>
                    <a:lumOff val="40000"/>
                  </a:schemeClr>
                </a:solidFill>
              </a:rPr>
              <a:t>Commodity</a:t>
            </a:r>
            <a:endParaRPr lang="en-US" dirty="0">
              <a:solidFill>
                <a:schemeClr val="accent5">
                  <a:lumMod val="60000"/>
                  <a:lumOff val="40000"/>
                </a:schemeClr>
              </a:solidFill>
            </a:endParaRPr>
          </a:p>
        </p:txBody>
      </p:sp>
      <p:sp>
        <p:nvSpPr>
          <p:cNvPr id="21" name="TextBox 20"/>
          <p:cNvSpPr txBox="1"/>
          <p:nvPr/>
        </p:nvSpPr>
        <p:spPr>
          <a:xfrm>
            <a:off x="1912210" y="1909427"/>
            <a:ext cx="2673328" cy="923330"/>
          </a:xfrm>
          <a:prstGeom prst="rect">
            <a:avLst/>
          </a:prstGeom>
          <a:noFill/>
        </p:spPr>
        <p:txBody>
          <a:bodyPr wrap="none" rtlCol="0">
            <a:spAutoFit/>
          </a:bodyPr>
          <a:lstStyle/>
          <a:p>
            <a:pPr algn="ctr"/>
            <a:r>
              <a:rPr lang="en-US" dirty="0" smtClean="0">
                <a:solidFill>
                  <a:schemeClr val="accent5">
                    <a:lumMod val="60000"/>
                    <a:lumOff val="40000"/>
                  </a:schemeClr>
                </a:solidFill>
              </a:rPr>
              <a:t>OC3 (155Mbps)</a:t>
            </a:r>
          </a:p>
          <a:p>
            <a:pPr algn="ctr"/>
            <a:r>
              <a:rPr lang="ja-JP" altLang="en-US" dirty="0" smtClean="0">
                <a:solidFill>
                  <a:schemeClr val="accent5">
                    <a:lumMod val="60000"/>
                    <a:lumOff val="40000"/>
                  </a:schemeClr>
                </a:solidFill>
              </a:rPr>
              <a:t>（</a:t>
            </a:r>
            <a:r>
              <a:rPr lang="en-US" altLang="ja-JP" dirty="0" smtClean="0">
                <a:solidFill>
                  <a:schemeClr val="accent5">
                    <a:lumMod val="60000"/>
                    <a:lumOff val="40000"/>
                  </a:schemeClr>
                </a:solidFill>
              </a:rPr>
              <a:t>To be upgraded to 1Gbps</a:t>
            </a:r>
          </a:p>
          <a:p>
            <a:pPr algn="ctr"/>
            <a:r>
              <a:rPr lang="en-US" altLang="ja-JP" dirty="0" smtClean="0">
                <a:solidFill>
                  <a:schemeClr val="accent5">
                    <a:lumMod val="60000"/>
                    <a:lumOff val="40000"/>
                  </a:schemeClr>
                </a:solidFill>
              </a:rPr>
              <a:t>Ethernet in 2014)</a:t>
            </a:r>
            <a:endParaRPr lang="en-US" dirty="0">
              <a:solidFill>
                <a:schemeClr val="accent5">
                  <a:lumMod val="60000"/>
                  <a:lumOff val="40000"/>
                </a:schemeClr>
              </a:solidFill>
            </a:endParaRPr>
          </a:p>
        </p:txBody>
      </p:sp>
      <p:cxnSp>
        <p:nvCxnSpPr>
          <p:cNvPr id="23" name="Straight Arrow Connector 22"/>
          <p:cNvCxnSpPr/>
          <p:nvPr/>
        </p:nvCxnSpPr>
        <p:spPr>
          <a:xfrm flipH="1" flipV="1">
            <a:off x="5523993" y="2103941"/>
            <a:ext cx="280485" cy="459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5227926" y="2064607"/>
            <a:ext cx="202572" cy="895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23928" y="4041068"/>
            <a:ext cx="4428492" cy="1569660"/>
          </a:xfrm>
          <a:prstGeom prst="rect">
            <a:avLst/>
          </a:prstGeom>
          <a:noFill/>
        </p:spPr>
        <p:txBody>
          <a:bodyPr wrap="square" rtlCol="0">
            <a:spAutoFit/>
          </a:bodyPr>
          <a:lstStyle/>
          <a:p>
            <a:pPr algn="ctr"/>
            <a:r>
              <a:rPr lang="en-US" sz="2400" dirty="0" smtClean="0">
                <a:solidFill>
                  <a:schemeClr val="accent5">
                    <a:lumMod val="60000"/>
                    <a:lumOff val="40000"/>
                  </a:schemeClr>
                </a:solidFill>
              </a:rPr>
              <a:t>Data communication link between Hilo and </a:t>
            </a:r>
            <a:r>
              <a:rPr lang="en-US" sz="2400" dirty="0" err="1" smtClean="0">
                <a:solidFill>
                  <a:schemeClr val="accent5">
                    <a:lumMod val="60000"/>
                    <a:lumOff val="40000"/>
                  </a:schemeClr>
                </a:solidFill>
              </a:rPr>
              <a:t>Mitaka</a:t>
            </a:r>
            <a:r>
              <a:rPr lang="en-US" sz="2400" dirty="0" smtClean="0">
                <a:solidFill>
                  <a:schemeClr val="accent5">
                    <a:lumMod val="60000"/>
                    <a:lumOff val="40000"/>
                  </a:schemeClr>
                </a:solidFill>
              </a:rPr>
              <a:t> will be updated from 155Mbps to 1Gbps from April 2014.</a:t>
            </a:r>
          </a:p>
        </p:txBody>
      </p:sp>
    </p:spTree>
    <p:extLst>
      <p:ext uri="{BB962C8B-B14F-4D97-AF65-F5344CB8AC3E}">
        <p14:creationId xmlns:p14="http://schemas.microsoft.com/office/powerpoint/2010/main" val="522253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aii_Seafloor_Big_Base_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91" y="225939"/>
            <a:ext cx="9144000" cy="6465094"/>
          </a:xfrm>
          <a:prstGeom prst="rect">
            <a:avLst/>
          </a:prstGeom>
        </p:spPr>
      </p:pic>
      <p:sp>
        <p:nvSpPr>
          <p:cNvPr id="7" name="Freeform 6"/>
          <p:cNvSpPr/>
          <p:nvPr/>
        </p:nvSpPr>
        <p:spPr>
          <a:xfrm>
            <a:off x="15582" y="1262137"/>
            <a:ext cx="3739798" cy="1010397"/>
          </a:xfrm>
          <a:custGeom>
            <a:avLst/>
            <a:gdLst>
              <a:gd name="connsiteX0" fmla="*/ 0 w 3739798"/>
              <a:gd name="connsiteY0" fmla="*/ 0 h 1010397"/>
              <a:gd name="connsiteX1" fmla="*/ 2041307 w 3739798"/>
              <a:gd name="connsiteY1" fmla="*/ 927125 h 1010397"/>
              <a:gd name="connsiteX2" fmla="*/ 3739798 w 3739798"/>
              <a:gd name="connsiteY2" fmla="*/ 966080 h 1010397"/>
            </a:gdLst>
            <a:ahLst/>
            <a:cxnLst>
              <a:cxn ang="0">
                <a:pos x="connsiteX0" y="connsiteY0"/>
              </a:cxn>
              <a:cxn ang="0">
                <a:pos x="connsiteX1" y="connsiteY1"/>
              </a:cxn>
              <a:cxn ang="0">
                <a:pos x="connsiteX2" y="connsiteY2"/>
              </a:cxn>
            </a:cxnLst>
            <a:rect l="l" t="t" r="r" b="b"/>
            <a:pathLst>
              <a:path w="3739798" h="1010397">
                <a:moveTo>
                  <a:pt x="0" y="0"/>
                </a:moveTo>
                <a:cubicBezTo>
                  <a:pt x="709003" y="383056"/>
                  <a:pt x="1418007" y="766112"/>
                  <a:pt x="2041307" y="927125"/>
                </a:cubicBezTo>
                <a:cubicBezTo>
                  <a:pt x="2664607" y="1088138"/>
                  <a:pt x="3739798" y="966080"/>
                  <a:pt x="3739798" y="966080"/>
                </a:cubicBez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232659" y="233729"/>
            <a:ext cx="2704269" cy="2002279"/>
          </a:xfrm>
          <a:custGeom>
            <a:avLst/>
            <a:gdLst>
              <a:gd name="connsiteX0" fmla="*/ 2704254 w 2704254"/>
              <a:gd name="connsiteY0" fmla="*/ 0 h 2043007"/>
              <a:gd name="connsiteX1" fmla="*/ 647365 w 2704254"/>
              <a:gd name="connsiteY1" fmla="*/ 506413 h 2043007"/>
              <a:gd name="connsiteX2" fmla="*/ 692 w 2704254"/>
              <a:gd name="connsiteY2" fmla="*/ 1386792 h 2043007"/>
              <a:gd name="connsiteX3" fmla="*/ 522705 w 2704254"/>
              <a:gd name="connsiteY3" fmla="*/ 2002279 h 2043007"/>
              <a:gd name="connsiteX4" fmla="*/ 538288 w 2704254"/>
              <a:gd name="connsiteY4" fmla="*/ 1986697 h 2043007"/>
              <a:gd name="connsiteX0" fmla="*/ 2704269 w 2704269"/>
              <a:gd name="connsiteY0" fmla="*/ 0 h 2043007"/>
              <a:gd name="connsiteX1" fmla="*/ 647380 w 2704269"/>
              <a:gd name="connsiteY1" fmla="*/ 506413 h 2043007"/>
              <a:gd name="connsiteX2" fmla="*/ 707 w 2704269"/>
              <a:gd name="connsiteY2" fmla="*/ 1386792 h 2043007"/>
              <a:gd name="connsiteX3" fmla="*/ 522720 w 2704269"/>
              <a:gd name="connsiteY3" fmla="*/ 2002279 h 2043007"/>
              <a:gd name="connsiteX4" fmla="*/ 600633 w 2704269"/>
              <a:gd name="connsiteY4" fmla="*/ 1986697 h 2043007"/>
              <a:gd name="connsiteX0" fmla="*/ 2704269 w 2704269"/>
              <a:gd name="connsiteY0" fmla="*/ 0 h 2002279"/>
              <a:gd name="connsiteX1" fmla="*/ 647380 w 2704269"/>
              <a:gd name="connsiteY1" fmla="*/ 506413 h 2002279"/>
              <a:gd name="connsiteX2" fmla="*/ 707 w 2704269"/>
              <a:gd name="connsiteY2" fmla="*/ 1386792 h 2002279"/>
              <a:gd name="connsiteX3" fmla="*/ 522720 w 2704269"/>
              <a:gd name="connsiteY3" fmla="*/ 2002279 h 2002279"/>
            </a:gdLst>
            <a:ahLst/>
            <a:cxnLst>
              <a:cxn ang="0">
                <a:pos x="connsiteX0" y="connsiteY0"/>
              </a:cxn>
              <a:cxn ang="0">
                <a:pos x="connsiteX1" y="connsiteY1"/>
              </a:cxn>
              <a:cxn ang="0">
                <a:pos x="connsiteX2" y="connsiteY2"/>
              </a:cxn>
              <a:cxn ang="0">
                <a:pos x="connsiteX3" y="connsiteY3"/>
              </a:cxn>
            </a:cxnLst>
            <a:rect l="l" t="t" r="r" b="b"/>
            <a:pathLst>
              <a:path w="2704269" h="2002279">
                <a:moveTo>
                  <a:pt x="2704269" y="0"/>
                </a:moveTo>
                <a:cubicBezTo>
                  <a:pt x="1901121" y="137640"/>
                  <a:pt x="1097974" y="275281"/>
                  <a:pt x="647380" y="506413"/>
                </a:cubicBezTo>
                <a:cubicBezTo>
                  <a:pt x="196786" y="737545"/>
                  <a:pt x="21484" y="1137481"/>
                  <a:pt x="707" y="1386792"/>
                </a:cubicBezTo>
                <a:cubicBezTo>
                  <a:pt x="-20070" y="1636103"/>
                  <a:pt x="422732" y="1902295"/>
                  <a:pt x="522720" y="2002279"/>
                </a:cubicBez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0" y="2267172"/>
            <a:ext cx="3770963" cy="4082467"/>
          </a:xfrm>
          <a:custGeom>
            <a:avLst/>
            <a:gdLst>
              <a:gd name="connsiteX0" fmla="*/ 3770963 w 3770963"/>
              <a:gd name="connsiteY0" fmla="*/ 0 h 4082467"/>
              <a:gd name="connsiteX1" fmla="*/ 1472545 w 3770963"/>
              <a:gd name="connsiteY1" fmla="*/ 2010070 h 4082467"/>
              <a:gd name="connsiteX2" fmla="*/ 0 w 3770963"/>
              <a:gd name="connsiteY2" fmla="*/ 4082467 h 4082467"/>
            </a:gdLst>
            <a:ahLst/>
            <a:cxnLst>
              <a:cxn ang="0">
                <a:pos x="connsiteX0" y="connsiteY0"/>
              </a:cxn>
              <a:cxn ang="0">
                <a:pos x="connsiteX1" y="connsiteY1"/>
              </a:cxn>
              <a:cxn ang="0">
                <a:pos x="connsiteX2" y="connsiteY2"/>
              </a:cxn>
            </a:cxnLst>
            <a:rect l="l" t="t" r="r" b="b"/>
            <a:pathLst>
              <a:path w="3770963" h="4082467">
                <a:moveTo>
                  <a:pt x="3770963" y="0"/>
                </a:moveTo>
                <a:cubicBezTo>
                  <a:pt x="2936001" y="664829"/>
                  <a:pt x="2101039" y="1329659"/>
                  <a:pt x="1472545" y="2010070"/>
                </a:cubicBezTo>
                <a:cubicBezTo>
                  <a:pt x="844051" y="2690481"/>
                  <a:pt x="0" y="4082467"/>
                  <a:pt x="0" y="4082467"/>
                </a:cubicBez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6480437" y="880379"/>
            <a:ext cx="2666485" cy="3225461"/>
          </a:xfrm>
          <a:custGeom>
            <a:avLst/>
            <a:gdLst>
              <a:gd name="connsiteX0" fmla="*/ 2666485 w 2666485"/>
              <a:gd name="connsiteY0" fmla="*/ 0 h 3225461"/>
              <a:gd name="connsiteX1" fmla="*/ 749838 w 2666485"/>
              <a:gd name="connsiteY1" fmla="*/ 1410166 h 3225461"/>
              <a:gd name="connsiteX2" fmla="*/ 17461 w 2666485"/>
              <a:gd name="connsiteY2" fmla="*/ 2609975 h 3225461"/>
              <a:gd name="connsiteX3" fmla="*/ 212243 w 2666485"/>
              <a:gd name="connsiteY3" fmla="*/ 3225461 h 3225461"/>
            </a:gdLst>
            <a:ahLst/>
            <a:cxnLst>
              <a:cxn ang="0">
                <a:pos x="connsiteX0" y="connsiteY0"/>
              </a:cxn>
              <a:cxn ang="0">
                <a:pos x="connsiteX1" y="connsiteY1"/>
              </a:cxn>
              <a:cxn ang="0">
                <a:pos x="connsiteX2" y="connsiteY2"/>
              </a:cxn>
              <a:cxn ang="0">
                <a:pos x="connsiteX3" y="connsiteY3"/>
              </a:cxn>
            </a:cxnLst>
            <a:rect l="l" t="t" r="r" b="b"/>
            <a:pathLst>
              <a:path w="2666485" h="3225461">
                <a:moveTo>
                  <a:pt x="2666485" y="0"/>
                </a:moveTo>
                <a:cubicBezTo>
                  <a:pt x="1928913" y="487585"/>
                  <a:pt x="1191342" y="975170"/>
                  <a:pt x="749838" y="1410166"/>
                </a:cubicBezTo>
                <a:cubicBezTo>
                  <a:pt x="308334" y="1845162"/>
                  <a:pt x="107060" y="2307426"/>
                  <a:pt x="17461" y="2609975"/>
                </a:cubicBezTo>
                <a:cubicBezTo>
                  <a:pt x="-72138" y="2912524"/>
                  <a:pt x="212243" y="3225461"/>
                  <a:pt x="212243" y="3225461"/>
                </a:cubicBez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999629" y="4113631"/>
            <a:ext cx="3700842" cy="2563229"/>
          </a:xfrm>
          <a:custGeom>
            <a:avLst/>
            <a:gdLst>
              <a:gd name="connsiteX0" fmla="*/ 3700842 w 3700842"/>
              <a:gd name="connsiteY0" fmla="*/ 0 h 2563229"/>
              <a:gd name="connsiteX1" fmla="*/ 1433589 w 3700842"/>
              <a:gd name="connsiteY1" fmla="*/ 1043990 h 2563229"/>
              <a:gd name="connsiteX2" fmla="*/ 0 w 3700842"/>
              <a:gd name="connsiteY2" fmla="*/ 2563229 h 2563229"/>
              <a:gd name="connsiteX3" fmla="*/ 0 w 3700842"/>
              <a:gd name="connsiteY3" fmla="*/ 2563229 h 2563229"/>
            </a:gdLst>
            <a:ahLst/>
            <a:cxnLst>
              <a:cxn ang="0">
                <a:pos x="connsiteX0" y="connsiteY0"/>
              </a:cxn>
              <a:cxn ang="0">
                <a:pos x="connsiteX1" y="connsiteY1"/>
              </a:cxn>
              <a:cxn ang="0">
                <a:pos x="connsiteX2" y="connsiteY2"/>
              </a:cxn>
              <a:cxn ang="0">
                <a:pos x="connsiteX3" y="connsiteY3"/>
              </a:cxn>
            </a:cxnLst>
            <a:rect l="l" t="t" r="r" b="b"/>
            <a:pathLst>
              <a:path w="3700842" h="2563229">
                <a:moveTo>
                  <a:pt x="3700842" y="0"/>
                </a:moveTo>
                <a:cubicBezTo>
                  <a:pt x="2875619" y="308392"/>
                  <a:pt x="2050396" y="616785"/>
                  <a:pt x="1433589" y="1043990"/>
                </a:cubicBezTo>
                <a:cubicBezTo>
                  <a:pt x="816782" y="1471195"/>
                  <a:pt x="0" y="2563229"/>
                  <a:pt x="0" y="2563229"/>
                </a:cubicBezTo>
                <a:lnTo>
                  <a:pt x="0" y="2563229"/>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763171" y="2282754"/>
            <a:ext cx="2937300" cy="1830877"/>
          </a:xfrm>
          <a:custGeom>
            <a:avLst/>
            <a:gdLst>
              <a:gd name="connsiteX0" fmla="*/ 0 w 2937300"/>
              <a:gd name="connsiteY0" fmla="*/ 0 h 1830877"/>
              <a:gd name="connsiteX1" fmla="*/ 997280 w 2937300"/>
              <a:gd name="connsiteY1" fmla="*/ 1098526 h 1830877"/>
              <a:gd name="connsiteX2" fmla="*/ 2937300 w 2937300"/>
              <a:gd name="connsiteY2" fmla="*/ 1830877 h 1830877"/>
            </a:gdLst>
            <a:ahLst/>
            <a:cxnLst>
              <a:cxn ang="0">
                <a:pos x="connsiteX0" y="connsiteY0"/>
              </a:cxn>
              <a:cxn ang="0">
                <a:pos x="connsiteX1" y="connsiteY1"/>
              </a:cxn>
              <a:cxn ang="0">
                <a:pos x="connsiteX2" y="connsiteY2"/>
              </a:cxn>
            </a:cxnLst>
            <a:rect l="l" t="t" r="r" b="b"/>
            <a:pathLst>
              <a:path w="2937300" h="1830877">
                <a:moveTo>
                  <a:pt x="0" y="0"/>
                </a:moveTo>
                <a:cubicBezTo>
                  <a:pt x="253865" y="396690"/>
                  <a:pt x="507730" y="793380"/>
                  <a:pt x="997280" y="1098526"/>
                </a:cubicBezTo>
                <a:cubicBezTo>
                  <a:pt x="1486830" y="1403672"/>
                  <a:pt x="2937300" y="1830877"/>
                  <a:pt x="2937300" y="1830877"/>
                </a:cubicBez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747589" y="2243799"/>
            <a:ext cx="3934579" cy="2111352"/>
          </a:xfrm>
          <a:custGeom>
            <a:avLst/>
            <a:gdLst>
              <a:gd name="connsiteX0" fmla="*/ 0 w 3934579"/>
              <a:gd name="connsiteY0" fmla="*/ 0 h 2111352"/>
              <a:gd name="connsiteX1" fmla="*/ 1012862 w 3934579"/>
              <a:gd name="connsiteY1" fmla="*/ 1340046 h 2111352"/>
              <a:gd name="connsiteX2" fmla="*/ 2937299 w 3934579"/>
              <a:gd name="connsiteY2" fmla="*/ 1877623 h 2111352"/>
              <a:gd name="connsiteX3" fmla="*/ 3420356 w 3934579"/>
              <a:gd name="connsiteY3" fmla="*/ 1682849 h 2111352"/>
              <a:gd name="connsiteX4" fmla="*/ 3934579 w 3934579"/>
              <a:gd name="connsiteY4" fmla="*/ 2111352 h 211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4579" h="2111352">
                <a:moveTo>
                  <a:pt x="0" y="0"/>
                </a:moveTo>
                <a:cubicBezTo>
                  <a:pt x="261656" y="513554"/>
                  <a:pt x="523312" y="1027109"/>
                  <a:pt x="1012862" y="1340046"/>
                </a:cubicBezTo>
                <a:cubicBezTo>
                  <a:pt x="1502412" y="1652983"/>
                  <a:pt x="2536050" y="1820489"/>
                  <a:pt x="2937299" y="1877623"/>
                </a:cubicBezTo>
                <a:cubicBezTo>
                  <a:pt x="3338548" y="1934757"/>
                  <a:pt x="3254143" y="1643894"/>
                  <a:pt x="3420356" y="1682849"/>
                </a:cubicBezTo>
                <a:cubicBezTo>
                  <a:pt x="3586569" y="1721804"/>
                  <a:pt x="3760574" y="1916578"/>
                  <a:pt x="3934579" y="2111352"/>
                </a:cubicBez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6692680" y="3882566"/>
            <a:ext cx="1005070" cy="488167"/>
          </a:xfrm>
          <a:custGeom>
            <a:avLst/>
            <a:gdLst>
              <a:gd name="connsiteX0" fmla="*/ 0 w 1005070"/>
              <a:gd name="connsiteY0" fmla="*/ 246647 h 488167"/>
              <a:gd name="connsiteX1" fmla="*/ 280484 w 1005070"/>
              <a:gd name="connsiteY1" fmla="*/ 51873 h 488167"/>
              <a:gd name="connsiteX2" fmla="*/ 716794 w 1005070"/>
              <a:gd name="connsiteY2" fmla="*/ 36291 h 488167"/>
              <a:gd name="connsiteX3" fmla="*/ 1005070 w 1005070"/>
              <a:gd name="connsiteY3" fmla="*/ 488167 h 488167"/>
            </a:gdLst>
            <a:ahLst/>
            <a:cxnLst>
              <a:cxn ang="0">
                <a:pos x="connsiteX0" y="connsiteY0"/>
              </a:cxn>
              <a:cxn ang="0">
                <a:pos x="connsiteX1" y="connsiteY1"/>
              </a:cxn>
              <a:cxn ang="0">
                <a:pos x="connsiteX2" y="connsiteY2"/>
              </a:cxn>
              <a:cxn ang="0">
                <a:pos x="connsiteX3" y="connsiteY3"/>
              </a:cxn>
            </a:cxnLst>
            <a:rect l="l" t="t" r="r" b="b"/>
            <a:pathLst>
              <a:path w="1005070" h="488167">
                <a:moveTo>
                  <a:pt x="0" y="246647"/>
                </a:moveTo>
                <a:cubicBezTo>
                  <a:pt x="80509" y="166789"/>
                  <a:pt x="161018" y="86932"/>
                  <a:pt x="280484" y="51873"/>
                </a:cubicBezTo>
                <a:cubicBezTo>
                  <a:pt x="399950" y="16814"/>
                  <a:pt x="596030" y="-36425"/>
                  <a:pt x="716794" y="36291"/>
                </a:cubicBezTo>
                <a:cubicBezTo>
                  <a:pt x="837558" y="109007"/>
                  <a:pt x="1005070" y="488167"/>
                  <a:pt x="1005070" y="4881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239056" y="2185614"/>
            <a:ext cx="2673328" cy="923330"/>
          </a:xfrm>
          <a:prstGeom prst="rect">
            <a:avLst/>
          </a:prstGeom>
          <a:noFill/>
        </p:spPr>
        <p:txBody>
          <a:bodyPr wrap="none" rtlCol="0">
            <a:spAutoFit/>
          </a:bodyPr>
          <a:lstStyle/>
          <a:p>
            <a:pPr algn="ctr"/>
            <a:r>
              <a:rPr lang="en-US" dirty="0" smtClean="0">
                <a:solidFill>
                  <a:schemeClr val="bg1"/>
                </a:solidFill>
              </a:rPr>
              <a:t>OC3 (155Mbps)</a:t>
            </a:r>
          </a:p>
          <a:p>
            <a:pPr algn="ctr"/>
            <a:r>
              <a:rPr lang="ja-JP" altLang="en-US" dirty="0" smtClean="0">
                <a:solidFill>
                  <a:schemeClr val="bg1"/>
                </a:solidFill>
              </a:rPr>
              <a:t>（</a:t>
            </a:r>
            <a:r>
              <a:rPr lang="en-US" altLang="ja-JP" dirty="0" smtClean="0">
                <a:solidFill>
                  <a:schemeClr val="bg1"/>
                </a:solidFill>
              </a:rPr>
              <a:t>To be upgraded to 1Gbps</a:t>
            </a:r>
          </a:p>
          <a:p>
            <a:pPr algn="ctr"/>
            <a:r>
              <a:rPr lang="en-US" altLang="ja-JP" dirty="0" smtClean="0">
                <a:solidFill>
                  <a:schemeClr val="bg1"/>
                </a:solidFill>
              </a:rPr>
              <a:t>Ethernet in 2014)</a:t>
            </a:r>
            <a:endParaRPr lang="en-US" dirty="0" smtClean="0">
              <a:solidFill>
                <a:schemeClr val="bg1"/>
              </a:solidFill>
            </a:endParaRPr>
          </a:p>
        </p:txBody>
      </p:sp>
      <p:sp>
        <p:nvSpPr>
          <p:cNvPr id="17" name="TextBox 16"/>
          <p:cNvSpPr txBox="1"/>
          <p:nvPr/>
        </p:nvSpPr>
        <p:spPr>
          <a:xfrm>
            <a:off x="4035866" y="695713"/>
            <a:ext cx="1608133" cy="369332"/>
          </a:xfrm>
          <a:prstGeom prst="rect">
            <a:avLst/>
          </a:prstGeom>
          <a:noFill/>
        </p:spPr>
        <p:txBody>
          <a:bodyPr wrap="none" rtlCol="0">
            <a:spAutoFit/>
          </a:bodyPr>
          <a:lstStyle/>
          <a:p>
            <a:r>
              <a:rPr lang="en-US" dirty="0" smtClean="0">
                <a:solidFill>
                  <a:srgbClr val="FFFFFF"/>
                </a:solidFill>
              </a:rPr>
              <a:t>Southern Cross</a:t>
            </a:r>
            <a:endParaRPr lang="en-US" dirty="0">
              <a:solidFill>
                <a:srgbClr val="FFFFFF"/>
              </a:solidFill>
            </a:endParaRPr>
          </a:p>
        </p:txBody>
      </p:sp>
      <p:sp>
        <p:nvSpPr>
          <p:cNvPr id="18" name="TextBox 17"/>
          <p:cNvSpPr txBox="1"/>
          <p:nvPr/>
        </p:nvSpPr>
        <p:spPr>
          <a:xfrm>
            <a:off x="6074035" y="1622001"/>
            <a:ext cx="1608133" cy="369332"/>
          </a:xfrm>
          <a:prstGeom prst="rect">
            <a:avLst/>
          </a:prstGeom>
          <a:noFill/>
        </p:spPr>
        <p:txBody>
          <a:bodyPr wrap="none" rtlCol="0">
            <a:spAutoFit/>
          </a:bodyPr>
          <a:lstStyle/>
          <a:p>
            <a:r>
              <a:rPr lang="en-US" dirty="0" smtClean="0">
                <a:solidFill>
                  <a:srgbClr val="FFFFFF"/>
                </a:solidFill>
              </a:rPr>
              <a:t>Southern Cross</a:t>
            </a:r>
          </a:p>
        </p:txBody>
      </p:sp>
      <p:sp>
        <p:nvSpPr>
          <p:cNvPr id="20" name="Rounded Rectangular Callout 19"/>
          <p:cNvSpPr/>
          <p:nvPr/>
        </p:nvSpPr>
        <p:spPr>
          <a:xfrm>
            <a:off x="7756182" y="3022896"/>
            <a:ext cx="1008969" cy="623277"/>
          </a:xfrm>
          <a:prstGeom prst="wedgeRoundRectCallout">
            <a:avLst>
              <a:gd name="adj1" fmla="val -54038"/>
              <a:gd name="adj2" fmla="val 155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Subaru Telescope Base Facility</a:t>
            </a:r>
            <a:endParaRPr lang="en-US" sz="1200" dirty="0"/>
          </a:p>
        </p:txBody>
      </p:sp>
      <p:sp>
        <p:nvSpPr>
          <p:cNvPr id="21" name="Freeform 20"/>
          <p:cNvSpPr/>
          <p:nvPr/>
        </p:nvSpPr>
        <p:spPr>
          <a:xfrm>
            <a:off x="7253650" y="4160377"/>
            <a:ext cx="412936" cy="251334"/>
          </a:xfrm>
          <a:custGeom>
            <a:avLst/>
            <a:gdLst>
              <a:gd name="connsiteX0" fmla="*/ 0 w 342815"/>
              <a:gd name="connsiteY0" fmla="*/ 0 h 251042"/>
              <a:gd name="connsiteX1" fmla="*/ 124660 w 342815"/>
              <a:gd name="connsiteY1" fmla="*/ 233729 h 251042"/>
              <a:gd name="connsiteX2" fmla="*/ 342815 w 342815"/>
              <a:gd name="connsiteY2" fmla="*/ 233729 h 251042"/>
              <a:gd name="connsiteX3" fmla="*/ 342815 w 342815"/>
              <a:gd name="connsiteY3" fmla="*/ 233729 h 251042"/>
              <a:gd name="connsiteX0" fmla="*/ 0 w 412936"/>
              <a:gd name="connsiteY0" fmla="*/ 0 h 251334"/>
              <a:gd name="connsiteX1" fmla="*/ 124660 w 412936"/>
              <a:gd name="connsiteY1" fmla="*/ 233729 h 251334"/>
              <a:gd name="connsiteX2" fmla="*/ 342815 w 412936"/>
              <a:gd name="connsiteY2" fmla="*/ 233729 h 251334"/>
              <a:gd name="connsiteX3" fmla="*/ 412936 w 412936"/>
              <a:gd name="connsiteY3" fmla="*/ 225938 h 251334"/>
            </a:gdLst>
            <a:ahLst/>
            <a:cxnLst>
              <a:cxn ang="0">
                <a:pos x="connsiteX0" y="connsiteY0"/>
              </a:cxn>
              <a:cxn ang="0">
                <a:pos x="connsiteX1" y="connsiteY1"/>
              </a:cxn>
              <a:cxn ang="0">
                <a:pos x="connsiteX2" y="connsiteY2"/>
              </a:cxn>
              <a:cxn ang="0">
                <a:pos x="connsiteX3" y="connsiteY3"/>
              </a:cxn>
            </a:cxnLst>
            <a:rect l="l" t="t" r="r" b="b"/>
            <a:pathLst>
              <a:path w="412936" h="251334">
                <a:moveTo>
                  <a:pt x="0" y="0"/>
                </a:moveTo>
                <a:cubicBezTo>
                  <a:pt x="33762" y="97387"/>
                  <a:pt x="67524" y="194774"/>
                  <a:pt x="124660" y="233729"/>
                </a:cubicBezTo>
                <a:cubicBezTo>
                  <a:pt x="181796" y="272684"/>
                  <a:pt x="294769" y="235027"/>
                  <a:pt x="342815" y="233729"/>
                </a:cubicBezTo>
                <a:cubicBezTo>
                  <a:pt x="390861" y="232431"/>
                  <a:pt x="389562" y="228535"/>
                  <a:pt x="412936" y="225938"/>
                </a:cubicBezTo>
              </a:path>
            </a:pathLst>
          </a:cu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7253649" y="4129213"/>
            <a:ext cx="397354" cy="210356"/>
          </a:xfrm>
          <a:custGeom>
            <a:avLst/>
            <a:gdLst>
              <a:gd name="connsiteX0" fmla="*/ 0 w 397354"/>
              <a:gd name="connsiteY0" fmla="*/ 0 h 210356"/>
              <a:gd name="connsiteX1" fmla="*/ 225946 w 397354"/>
              <a:gd name="connsiteY1" fmla="*/ 93492 h 210356"/>
              <a:gd name="connsiteX2" fmla="*/ 397354 w 397354"/>
              <a:gd name="connsiteY2" fmla="*/ 210356 h 210356"/>
            </a:gdLst>
            <a:ahLst/>
            <a:cxnLst>
              <a:cxn ang="0">
                <a:pos x="connsiteX0" y="connsiteY0"/>
              </a:cxn>
              <a:cxn ang="0">
                <a:pos x="connsiteX1" y="connsiteY1"/>
              </a:cxn>
              <a:cxn ang="0">
                <a:pos x="connsiteX2" y="connsiteY2"/>
              </a:cxn>
            </a:cxnLst>
            <a:rect l="l" t="t" r="r" b="b"/>
            <a:pathLst>
              <a:path w="397354" h="210356">
                <a:moveTo>
                  <a:pt x="0" y="0"/>
                </a:moveTo>
                <a:cubicBezTo>
                  <a:pt x="79860" y="29216"/>
                  <a:pt x="159720" y="58433"/>
                  <a:pt x="225946" y="93492"/>
                </a:cubicBezTo>
                <a:cubicBezTo>
                  <a:pt x="292172" y="128551"/>
                  <a:pt x="397354" y="210356"/>
                  <a:pt x="397354" y="210356"/>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Oval 22"/>
          <p:cNvSpPr/>
          <p:nvPr/>
        </p:nvSpPr>
        <p:spPr>
          <a:xfrm>
            <a:off x="7152837" y="4055199"/>
            <a:ext cx="148028" cy="14802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ular Callout 23"/>
          <p:cNvSpPr/>
          <p:nvPr/>
        </p:nvSpPr>
        <p:spPr>
          <a:xfrm>
            <a:off x="5843435" y="4608834"/>
            <a:ext cx="1239570" cy="623277"/>
          </a:xfrm>
          <a:prstGeom prst="wedgeRoundRectCallout">
            <a:avLst>
              <a:gd name="adj1" fmla="val 59475"/>
              <a:gd name="adj2" fmla="val -120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Subaru Telescope Summit Facility</a:t>
            </a:r>
            <a:endParaRPr lang="en-US" sz="1200" dirty="0"/>
          </a:p>
        </p:txBody>
      </p:sp>
      <p:sp>
        <p:nvSpPr>
          <p:cNvPr id="19" name="Oval 18"/>
          <p:cNvSpPr/>
          <p:nvPr/>
        </p:nvSpPr>
        <p:spPr>
          <a:xfrm>
            <a:off x="7608154" y="4281137"/>
            <a:ext cx="148028" cy="14802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1002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Remote observation for HSC</a:t>
            </a:r>
            <a:br>
              <a:rPr lang="en-US" altLang="ja-JP" dirty="0" smtClean="0"/>
            </a:br>
            <a:r>
              <a:rPr lang="en-US" altLang="ja-JP" dirty="0" smtClean="0"/>
              <a:t>HSC</a:t>
            </a:r>
            <a:r>
              <a:rPr lang="ja-JP" altLang="en-US" dirty="0" smtClean="0"/>
              <a:t>のリモート観測</a:t>
            </a:r>
            <a:endParaRPr lang="en-US" dirty="0"/>
          </a:p>
        </p:txBody>
      </p:sp>
      <p:sp>
        <p:nvSpPr>
          <p:cNvPr id="3" name="Content Placeholder 2"/>
          <p:cNvSpPr>
            <a:spLocks noGrp="1"/>
          </p:cNvSpPr>
          <p:nvPr>
            <p:ph idx="1"/>
          </p:nvPr>
        </p:nvSpPr>
        <p:spPr>
          <a:xfrm>
            <a:off x="457200" y="1481328"/>
            <a:ext cx="8229600" cy="4683976"/>
          </a:xfrm>
        </p:spPr>
        <p:txBody>
          <a:bodyPr>
            <a:normAutofit fontScale="55000" lnSpcReduction="20000"/>
          </a:bodyPr>
          <a:lstStyle/>
          <a:p>
            <a:pPr>
              <a:lnSpc>
                <a:spcPct val="120000"/>
              </a:lnSpc>
              <a:spcBef>
                <a:spcPts val="1920"/>
              </a:spcBef>
            </a:pPr>
            <a:r>
              <a:rPr lang="ja-JP" altLang="en-US" dirty="0" smtClean="0"/>
              <a:t>現在は</a:t>
            </a:r>
            <a:r>
              <a:rPr lang="en-US" altLang="ja-JP" dirty="0" smtClean="0"/>
              <a:t>HSC</a:t>
            </a:r>
            <a:r>
              <a:rPr lang="ja-JP" altLang="en-US" dirty="0" smtClean="0"/>
              <a:t>はリモート観測をおこなわない方針。また、</a:t>
            </a:r>
            <a:r>
              <a:rPr lang="en-US" altLang="ja-JP" dirty="0" smtClean="0"/>
              <a:t>HSC</a:t>
            </a:r>
            <a:r>
              <a:rPr lang="ja-JP" altLang="en-US" dirty="0" smtClean="0"/>
              <a:t>の共同利用観測はキュー観測やサービス観測を採用する予定であり、リモート観測はおこなわない方針。</a:t>
            </a:r>
            <a:endParaRPr lang="en-US" altLang="ja-JP" dirty="0" smtClean="0"/>
          </a:p>
          <a:p>
            <a:pPr>
              <a:lnSpc>
                <a:spcPct val="120000"/>
              </a:lnSpc>
              <a:spcBef>
                <a:spcPts val="1920"/>
              </a:spcBef>
            </a:pPr>
            <a:r>
              <a:rPr lang="ja-JP" altLang="en-US" dirty="0" smtClean="0"/>
              <a:t>ただし、戦略枠などプロジェクトの観測には多数の研究者が関わり、従来型の観測をおこなう。</a:t>
            </a:r>
            <a:endParaRPr lang="en-US" altLang="ja-JP" dirty="0" smtClean="0"/>
          </a:p>
          <a:p>
            <a:pPr>
              <a:lnSpc>
                <a:spcPct val="120000"/>
              </a:lnSpc>
              <a:spcBef>
                <a:spcPts val="1920"/>
              </a:spcBef>
            </a:pPr>
            <a:r>
              <a:rPr lang="ja-JP" altLang="en-US" dirty="0" smtClean="0"/>
              <a:t>また、将来キュー観測やサービス観測に携わる者、あるいはデータの品質管理に携わる者が三鷹にいることも想定されるので、</a:t>
            </a:r>
            <a:r>
              <a:rPr lang="en-US" altLang="ja-JP" dirty="0" smtClean="0"/>
              <a:t>HSC</a:t>
            </a:r>
            <a:r>
              <a:rPr lang="ja-JP" altLang="en-US" dirty="0" smtClean="0"/>
              <a:t>のリモート観測を可能にしておく必要がある。</a:t>
            </a:r>
            <a:endParaRPr lang="en-US" altLang="ja-JP" dirty="0" smtClean="0"/>
          </a:p>
          <a:p>
            <a:pPr>
              <a:lnSpc>
                <a:spcPct val="120000"/>
              </a:lnSpc>
              <a:spcBef>
                <a:spcPts val="1920"/>
              </a:spcBef>
            </a:pPr>
            <a:r>
              <a:rPr lang="en-US" altLang="ja-JP" dirty="0" smtClean="0"/>
              <a:t>Currently remote observation for HSC is not an option. Eventually HSC observations will be performed with queue or service mode.</a:t>
            </a:r>
          </a:p>
          <a:p>
            <a:pPr>
              <a:lnSpc>
                <a:spcPct val="120000"/>
              </a:lnSpc>
              <a:spcBef>
                <a:spcPts val="1920"/>
              </a:spcBef>
            </a:pPr>
            <a:r>
              <a:rPr lang="en-US" altLang="ja-JP" dirty="0" smtClean="0"/>
              <a:t>Project observation such as SSP involves number of observers and will be performed with classical observation.</a:t>
            </a:r>
          </a:p>
          <a:p>
            <a:pPr>
              <a:lnSpc>
                <a:spcPct val="120000"/>
              </a:lnSpc>
              <a:spcBef>
                <a:spcPts val="1920"/>
              </a:spcBef>
            </a:pPr>
            <a:r>
              <a:rPr lang="en-US" altLang="ja-JP" dirty="0" smtClean="0"/>
              <a:t>Key players for HSC observations such as queue schedulers, service observation coordinator or data quality specialists may be located at </a:t>
            </a:r>
            <a:r>
              <a:rPr lang="en-US" altLang="ja-JP" dirty="0" err="1" smtClean="0"/>
              <a:t>Mitaka</a:t>
            </a:r>
            <a:r>
              <a:rPr lang="en-US" altLang="ja-JP" dirty="0" smtClean="0"/>
              <a:t>. In such a case, some capability of remote observations is necessary.</a:t>
            </a:r>
          </a:p>
        </p:txBody>
      </p:sp>
    </p:spTree>
    <p:extLst>
      <p:ext uri="{BB962C8B-B14F-4D97-AF65-F5344CB8AC3E}">
        <p14:creationId xmlns:p14="http://schemas.microsoft.com/office/powerpoint/2010/main" val="521116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z="2400" dirty="0" smtClean="0"/>
              <a:t>ヒロ</a:t>
            </a:r>
            <a:r>
              <a:rPr lang="en-US" altLang="ja-JP" sz="2400" dirty="0" smtClean="0"/>
              <a:t>−</a:t>
            </a:r>
            <a:r>
              <a:rPr lang="ja-JP" altLang="en-US" sz="2400" dirty="0" smtClean="0"/>
              <a:t>三鷹間ネットワークの高速化</a:t>
            </a:r>
            <a:r>
              <a:rPr lang="en-US" altLang="ja-JP" sz="2400" dirty="0" smtClean="0"/>
              <a:t/>
            </a:r>
            <a:br>
              <a:rPr lang="en-US" altLang="ja-JP" sz="2400" dirty="0" smtClean="0"/>
            </a:br>
            <a:r>
              <a:rPr lang="en-US" sz="1800" dirty="0" smtClean="0"/>
              <a:t>HSC</a:t>
            </a:r>
            <a:r>
              <a:rPr lang="ja-JP" altLang="en-US" sz="1800" dirty="0" smtClean="0"/>
              <a:t>のリモート観測を実現するためのネットワークの条件</a:t>
            </a:r>
            <a:r>
              <a:rPr lang="en-US" altLang="ja-JP" sz="1800" dirty="0" smtClean="0"/>
              <a:t/>
            </a:r>
            <a:br>
              <a:rPr lang="en-US" altLang="ja-JP" sz="1800" dirty="0" smtClean="0"/>
            </a:br>
            <a:r>
              <a:rPr lang="en-US" altLang="ja-JP" sz="2400" dirty="0" smtClean="0"/>
              <a:t>Faster network between Hilo and </a:t>
            </a:r>
            <a:r>
              <a:rPr lang="en-US" altLang="ja-JP" sz="2400" dirty="0" err="1" smtClean="0"/>
              <a:t>Mitaka</a:t>
            </a:r>
            <a:r>
              <a:rPr lang="en-US" altLang="ja-JP" sz="2400" dirty="0" smtClean="0"/>
              <a:t/>
            </a:r>
            <a:br>
              <a:rPr lang="en-US" altLang="ja-JP" sz="2400" dirty="0" smtClean="0"/>
            </a:br>
            <a:r>
              <a:rPr lang="en-US" altLang="ja-JP" sz="1800" dirty="0" smtClean="0"/>
              <a:t>A condition for remote observation of HSC</a:t>
            </a:r>
            <a:endParaRPr lang="en-US" sz="1800" dirty="0"/>
          </a:p>
        </p:txBody>
      </p:sp>
      <p:sp>
        <p:nvSpPr>
          <p:cNvPr id="3" name="Content Placeholder 2"/>
          <p:cNvSpPr>
            <a:spLocks noGrp="1"/>
          </p:cNvSpPr>
          <p:nvPr>
            <p:ph idx="1"/>
          </p:nvPr>
        </p:nvSpPr>
        <p:spPr>
          <a:xfrm>
            <a:off x="457200" y="1783357"/>
            <a:ext cx="8229600" cy="4525963"/>
          </a:xfrm>
        </p:spPr>
        <p:txBody>
          <a:bodyPr>
            <a:normAutofit fontScale="55000" lnSpcReduction="20000"/>
          </a:bodyPr>
          <a:lstStyle/>
          <a:p>
            <a:pPr>
              <a:lnSpc>
                <a:spcPct val="110000"/>
              </a:lnSpc>
              <a:spcBef>
                <a:spcPts val="1368"/>
              </a:spcBef>
            </a:pPr>
            <a:r>
              <a:rPr lang="en-US" altLang="ja-JP" dirty="0" smtClean="0"/>
              <a:t>HSC</a:t>
            </a:r>
            <a:r>
              <a:rPr lang="ja-JP" altLang="en-US" dirty="0" smtClean="0"/>
              <a:t>で取得されたデータが、三鷹にいる観測遂行者のもとに相応の時間内に転送されることが必要。</a:t>
            </a:r>
            <a:endParaRPr lang="en-US" altLang="ja-JP" dirty="0" smtClean="0"/>
          </a:p>
          <a:p>
            <a:pPr>
              <a:lnSpc>
                <a:spcPct val="110000"/>
              </a:lnSpc>
              <a:spcBef>
                <a:spcPts val="1368"/>
              </a:spcBef>
            </a:pPr>
            <a:r>
              <a:rPr lang="en-US" altLang="ja-JP" dirty="0" smtClean="0"/>
              <a:t>HSC</a:t>
            </a:r>
            <a:r>
              <a:rPr lang="ja-JP" altLang="en-US" dirty="0" smtClean="0"/>
              <a:t>の</a:t>
            </a:r>
            <a:r>
              <a:rPr lang="en-US" altLang="ja-JP" dirty="0" smtClean="0"/>
              <a:t>1</a:t>
            </a:r>
            <a:r>
              <a:rPr lang="ja-JP" altLang="en-US" dirty="0" smtClean="0"/>
              <a:t>回の露出で得られる生データの画像は</a:t>
            </a:r>
            <a:r>
              <a:rPr lang="en-US" altLang="ja-JP" dirty="0" smtClean="0"/>
              <a:t>2GB</a:t>
            </a:r>
            <a:r>
              <a:rPr lang="ja-JP" altLang="en-US" dirty="0" smtClean="0"/>
              <a:t>。一次処理済みの画像は</a:t>
            </a:r>
            <a:r>
              <a:rPr lang="en-US" altLang="ja-JP" dirty="0" smtClean="0"/>
              <a:t>4GB</a:t>
            </a:r>
            <a:r>
              <a:rPr lang="ja-JP" altLang="en-US" dirty="0" smtClean="0"/>
              <a:t>。</a:t>
            </a:r>
            <a:endParaRPr lang="en-US" altLang="ja-JP" dirty="0" smtClean="0"/>
          </a:p>
          <a:p>
            <a:pPr>
              <a:lnSpc>
                <a:spcPct val="110000"/>
              </a:lnSpc>
              <a:spcBef>
                <a:spcPts val="1368"/>
              </a:spcBef>
            </a:pPr>
            <a:r>
              <a:rPr lang="ja-JP" altLang="en-US" dirty="0" smtClean="0"/>
              <a:t>これらを</a:t>
            </a:r>
            <a:r>
              <a:rPr lang="en-US" altLang="ja-JP" dirty="0" smtClean="0"/>
              <a:t>5</a:t>
            </a:r>
            <a:r>
              <a:rPr lang="ja-JP" altLang="en-US" dirty="0" smtClean="0"/>
              <a:t>分で転送するために必要な転送速度はそれぞれ</a:t>
            </a:r>
            <a:r>
              <a:rPr lang="en-US" altLang="ja-JP" dirty="0" smtClean="0"/>
              <a:t>53Mbps</a:t>
            </a:r>
            <a:r>
              <a:rPr lang="ja-JP" altLang="en-US" dirty="0" smtClean="0"/>
              <a:t>と</a:t>
            </a:r>
            <a:r>
              <a:rPr lang="en-US" altLang="ja-JP" dirty="0" smtClean="0"/>
              <a:t>107Mbps.</a:t>
            </a:r>
            <a:r>
              <a:rPr lang="ja-JP" altLang="en-US" dirty="0" smtClean="0"/>
              <a:t>つまり物理速度で</a:t>
            </a:r>
            <a:r>
              <a:rPr lang="en-US" altLang="ja-JP" dirty="0" smtClean="0"/>
              <a:t>0.5</a:t>
            </a:r>
            <a:r>
              <a:rPr lang="ja-JP" altLang="en-US" dirty="0" smtClean="0"/>
              <a:t>から</a:t>
            </a:r>
            <a:r>
              <a:rPr lang="en-US" altLang="ja-JP" dirty="0" smtClean="0"/>
              <a:t>1Gbps</a:t>
            </a:r>
            <a:r>
              <a:rPr lang="ja-JP" altLang="en-US" dirty="0" smtClean="0"/>
              <a:t>程度の帯域幅が必要。</a:t>
            </a:r>
            <a:endParaRPr lang="en-US" altLang="ja-JP" dirty="0" smtClean="0"/>
          </a:p>
          <a:p>
            <a:pPr>
              <a:lnSpc>
                <a:spcPct val="110000"/>
              </a:lnSpc>
              <a:spcBef>
                <a:spcPts val="1368"/>
              </a:spcBef>
            </a:pPr>
            <a:r>
              <a:rPr lang="ja-JP" altLang="en-US" dirty="0" smtClean="0"/>
              <a:t>観測者に対する転送時間は、観測効率に直結するため、転送時間は早ければ早いほどよい。</a:t>
            </a:r>
            <a:endParaRPr lang="en-US" altLang="ja-JP" dirty="0" smtClean="0"/>
          </a:p>
          <a:p>
            <a:pPr>
              <a:lnSpc>
                <a:spcPct val="110000"/>
              </a:lnSpc>
              <a:spcBef>
                <a:spcPts val="1368"/>
              </a:spcBef>
            </a:pPr>
            <a:r>
              <a:rPr lang="en-US" altLang="ja-JP" dirty="0" smtClean="0"/>
              <a:t>Data taken by HSC needs to be sent to </a:t>
            </a:r>
            <a:r>
              <a:rPr lang="en-US" altLang="ja-JP" dirty="0" err="1" smtClean="0"/>
              <a:t>Mitaka</a:t>
            </a:r>
            <a:r>
              <a:rPr lang="en-US" altLang="ja-JP" dirty="0" smtClean="0"/>
              <a:t> within reasonable time.</a:t>
            </a:r>
          </a:p>
          <a:p>
            <a:pPr>
              <a:lnSpc>
                <a:spcPct val="110000"/>
              </a:lnSpc>
              <a:spcBef>
                <a:spcPts val="1368"/>
              </a:spcBef>
            </a:pPr>
            <a:r>
              <a:rPr lang="en-US" altLang="ja-JP" dirty="0" smtClean="0"/>
              <a:t>Size of raw data from HSC is 2GB per shot. It boosts to 4GB after primary data reduction.</a:t>
            </a:r>
          </a:p>
          <a:p>
            <a:pPr>
              <a:lnSpc>
                <a:spcPct val="110000"/>
              </a:lnSpc>
              <a:spcBef>
                <a:spcPts val="1368"/>
              </a:spcBef>
            </a:pPr>
            <a:r>
              <a:rPr lang="en-US" altLang="ja-JP" dirty="0" smtClean="0"/>
              <a:t>To send these files within 5 minutes, the transfer speed must be faster than 53Mbps and 107Mbps respectively. Physical bandwidth of 0.5 to 1 </a:t>
            </a:r>
            <a:r>
              <a:rPr lang="en-US" altLang="ja-JP" dirty="0" err="1" smtClean="0"/>
              <a:t>Gbps</a:t>
            </a:r>
            <a:r>
              <a:rPr lang="en-US" altLang="ja-JP" dirty="0" smtClean="0"/>
              <a:t> is necessary.</a:t>
            </a:r>
          </a:p>
          <a:p>
            <a:pPr>
              <a:lnSpc>
                <a:spcPct val="110000"/>
              </a:lnSpc>
              <a:spcBef>
                <a:spcPts val="1368"/>
              </a:spcBef>
            </a:pPr>
            <a:r>
              <a:rPr lang="en-US" altLang="ja-JP" dirty="0" smtClean="0"/>
              <a:t>Waiting time for data directly affect the observation efficiency. The faster transfer speed is, the better the efficiency will be.</a:t>
            </a:r>
          </a:p>
        </p:txBody>
      </p:sp>
    </p:spTree>
    <p:extLst>
      <p:ext uri="{BB962C8B-B14F-4D97-AF65-F5344CB8AC3E}">
        <p14:creationId xmlns:p14="http://schemas.microsoft.com/office/powerpoint/2010/main" val="30143017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540" y="1052736"/>
            <a:ext cx="8229600" cy="1008112"/>
          </a:xfrm>
        </p:spPr>
        <p:txBody>
          <a:bodyPr>
            <a:normAutofit/>
          </a:bodyPr>
          <a:lstStyle/>
          <a:p>
            <a:r>
              <a:rPr lang="en-US" sz="2000" dirty="0" smtClean="0"/>
              <a:t>One of a few things that make visitors feel easy. </a:t>
            </a:r>
            <a:endParaRPr lang="en-US" sz="2000" dirty="0"/>
          </a:p>
        </p:txBody>
      </p:sp>
      <p:sp>
        <p:nvSpPr>
          <p:cNvPr id="3" name="Title 2"/>
          <p:cNvSpPr>
            <a:spLocks noGrp="1"/>
          </p:cNvSpPr>
          <p:nvPr>
            <p:ph type="title"/>
          </p:nvPr>
        </p:nvSpPr>
        <p:spPr>
          <a:xfrm>
            <a:off x="457200" y="274638"/>
            <a:ext cx="8229600" cy="814102"/>
          </a:xfrm>
        </p:spPr>
        <p:txBody>
          <a:bodyPr/>
          <a:lstStyle/>
          <a:p>
            <a:r>
              <a:rPr lang="en-US" altLang="ja-JP" sz="3600" dirty="0" smtClean="0"/>
              <a:t>Online Visitor Form</a:t>
            </a:r>
            <a:endParaRPr lang="en-US" sz="3600" dirty="0"/>
          </a:p>
        </p:txBody>
      </p:sp>
      <p:pic>
        <p:nvPicPr>
          <p:cNvPr id="4" name="Picture 3" descr="Screen Shot 2014-01-20 at 2.22.50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520" y="1880828"/>
            <a:ext cx="6298953" cy="3474568"/>
          </a:xfrm>
          <a:prstGeom prst="rect">
            <a:avLst/>
          </a:prstGeom>
        </p:spPr>
      </p:pic>
      <p:pic>
        <p:nvPicPr>
          <p:cNvPr id="5" name="Picture 4" descr="Screen Shot 2014-01-20 at 2.23.1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9872" y="3771174"/>
            <a:ext cx="5832140" cy="3221760"/>
          </a:xfrm>
          <a:prstGeom prst="rect">
            <a:avLst/>
          </a:prstGeom>
        </p:spPr>
      </p:pic>
    </p:spTree>
    <p:extLst>
      <p:ext uri="{BB962C8B-B14F-4D97-AF65-F5344CB8AC3E}">
        <p14:creationId xmlns:p14="http://schemas.microsoft.com/office/powerpoint/2010/main" val="347790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972008"/>
          </a:xfrm>
        </p:spPr>
        <p:txBody>
          <a:bodyPr>
            <a:normAutofit fontScale="85000" lnSpcReduction="10000"/>
          </a:bodyPr>
          <a:lstStyle/>
          <a:p>
            <a:pPr>
              <a:lnSpc>
                <a:spcPct val="120000"/>
              </a:lnSpc>
              <a:spcBef>
                <a:spcPts val="0"/>
              </a:spcBef>
              <a:spcAft>
                <a:spcPts val="600"/>
              </a:spcAft>
            </a:pPr>
            <a:r>
              <a:rPr lang="ja-JP" altLang="en-US" sz="1900" dirty="0" smtClean="0"/>
              <a:t>概して</a:t>
            </a:r>
            <a:r>
              <a:rPr lang="ja-JP" altLang="en-US" sz="1900" dirty="0"/>
              <a:t>安定に運用した</a:t>
            </a:r>
            <a:r>
              <a:rPr lang="ja-JP" altLang="en-US" sz="1900" dirty="0" smtClean="0"/>
              <a:t>。</a:t>
            </a:r>
            <a:endParaRPr lang="en-US" altLang="ja-JP" sz="1900" dirty="0" smtClean="0"/>
          </a:p>
          <a:p>
            <a:pPr>
              <a:lnSpc>
                <a:spcPct val="120000"/>
              </a:lnSpc>
              <a:spcBef>
                <a:spcPts val="0"/>
              </a:spcBef>
              <a:spcAft>
                <a:spcPts val="600"/>
              </a:spcAft>
            </a:pPr>
            <a:r>
              <a:rPr lang="ja-JP" altLang="en-US" sz="1900" dirty="0" smtClean="0"/>
              <a:t>データ解析用サーバの運用を開始した。</a:t>
            </a:r>
            <a:endParaRPr lang="en-US" altLang="ja-JP" sz="1900" dirty="0" smtClean="0"/>
          </a:p>
          <a:p>
            <a:pPr>
              <a:lnSpc>
                <a:spcPct val="120000"/>
              </a:lnSpc>
              <a:spcBef>
                <a:spcPts val="0"/>
              </a:spcBef>
              <a:spcAft>
                <a:spcPts val="600"/>
              </a:spcAft>
            </a:pPr>
            <a:r>
              <a:rPr lang="en-US" altLang="ja-JP" sz="1900" dirty="0" smtClean="0"/>
              <a:t>STARS 2</a:t>
            </a:r>
            <a:r>
              <a:rPr lang="ja-JP" altLang="en-US" sz="1900" dirty="0" smtClean="0"/>
              <a:t>の運用を開始した</a:t>
            </a:r>
            <a:r>
              <a:rPr lang="en-US" altLang="ja-JP" sz="1900" dirty="0" smtClean="0"/>
              <a:t>(Tom </a:t>
            </a:r>
            <a:r>
              <a:rPr lang="en-US" altLang="ja-JP" sz="1900" dirty="0" err="1" smtClean="0"/>
              <a:t>Winegar</a:t>
            </a:r>
            <a:r>
              <a:rPr lang="ja-JP" altLang="en-US" sz="1900" dirty="0" smtClean="0"/>
              <a:t>の発表</a:t>
            </a:r>
            <a:r>
              <a:rPr lang="en-US" altLang="ja-JP" sz="1900" dirty="0" smtClean="0"/>
              <a:t>)</a:t>
            </a:r>
            <a:r>
              <a:rPr lang="ja-JP" altLang="en-US" sz="1900" dirty="0" smtClean="0"/>
              <a:t>。</a:t>
            </a:r>
            <a:endParaRPr lang="en-US" altLang="ja-JP" sz="1900" dirty="0" smtClean="0"/>
          </a:p>
          <a:p>
            <a:pPr>
              <a:lnSpc>
                <a:spcPct val="120000"/>
              </a:lnSpc>
              <a:spcBef>
                <a:spcPts val="0"/>
              </a:spcBef>
              <a:spcAft>
                <a:spcPts val="600"/>
              </a:spcAft>
            </a:pPr>
            <a:r>
              <a:rPr lang="ja-JP" altLang="en-US" sz="1900" dirty="0" smtClean="0"/>
              <a:t>甲南大学が購入した</a:t>
            </a:r>
            <a:r>
              <a:rPr lang="en-US" altLang="ja-JP" sz="1900" dirty="0" smtClean="0"/>
              <a:t>HSC</a:t>
            </a:r>
            <a:r>
              <a:rPr lang="ja-JP" altLang="en-US" sz="1900" dirty="0" smtClean="0"/>
              <a:t>データの一時処理用の計算機を設置した。</a:t>
            </a:r>
            <a:endParaRPr lang="en-US" altLang="ja-JP" sz="1900" dirty="0" smtClean="0"/>
          </a:p>
          <a:p>
            <a:pPr>
              <a:lnSpc>
                <a:spcPct val="120000"/>
              </a:lnSpc>
              <a:spcBef>
                <a:spcPts val="0"/>
              </a:spcBef>
              <a:spcAft>
                <a:spcPts val="600"/>
              </a:spcAft>
            </a:pPr>
            <a:r>
              <a:rPr lang="en-US" altLang="ja-JP" sz="1900" dirty="0" smtClean="0"/>
              <a:t>HSC</a:t>
            </a:r>
            <a:r>
              <a:rPr lang="ja-JP" altLang="en-US" sz="1900" dirty="0" smtClean="0"/>
              <a:t>オンサイト計算機の立ち上げ中。</a:t>
            </a:r>
            <a:endParaRPr lang="en-US" altLang="ja-JP" sz="1900" dirty="0"/>
          </a:p>
          <a:p>
            <a:pPr>
              <a:lnSpc>
                <a:spcPct val="120000"/>
              </a:lnSpc>
              <a:spcBef>
                <a:spcPts val="0"/>
              </a:spcBef>
              <a:spcAft>
                <a:spcPts val="600"/>
              </a:spcAft>
            </a:pPr>
            <a:r>
              <a:rPr lang="ja-JP" altLang="en-US" sz="1900" dirty="0" smtClean="0"/>
              <a:t>＊</a:t>
            </a:r>
            <a:r>
              <a:rPr lang="en-US" altLang="ja-JP" sz="1900" dirty="0" smtClean="0"/>
              <a:t>2014</a:t>
            </a:r>
            <a:r>
              <a:rPr lang="ja-JP" altLang="en-US" sz="1900" dirty="0" smtClean="0"/>
              <a:t>年</a:t>
            </a:r>
            <a:r>
              <a:rPr lang="en-US" altLang="ja-JP" sz="1900" dirty="0" smtClean="0"/>
              <a:t>4</a:t>
            </a:r>
            <a:r>
              <a:rPr lang="ja-JP" altLang="en-US" sz="1900" dirty="0" smtClean="0"/>
              <a:t>月から新しいヒロー三鷹専用回線の利用開始。</a:t>
            </a:r>
            <a:endParaRPr lang="en-US" altLang="ja-JP" sz="1900" dirty="0" smtClean="0"/>
          </a:p>
          <a:p>
            <a:pPr>
              <a:lnSpc>
                <a:spcPct val="120000"/>
              </a:lnSpc>
              <a:spcBef>
                <a:spcPts val="0"/>
              </a:spcBef>
              <a:spcAft>
                <a:spcPts val="600"/>
              </a:spcAft>
            </a:pPr>
            <a:r>
              <a:rPr lang="en-US" altLang="ja-JP" sz="1900" dirty="0" smtClean="0"/>
              <a:t>The computer system worked without serious problems.</a:t>
            </a:r>
          </a:p>
          <a:p>
            <a:pPr>
              <a:lnSpc>
                <a:spcPct val="120000"/>
              </a:lnSpc>
              <a:spcBef>
                <a:spcPts val="0"/>
              </a:spcBef>
              <a:spcAft>
                <a:spcPts val="600"/>
              </a:spcAft>
            </a:pPr>
            <a:r>
              <a:rPr lang="en-US" altLang="ja-JP" sz="1900" dirty="0" smtClean="0"/>
              <a:t>Data analysis servers were placed in service.</a:t>
            </a:r>
          </a:p>
          <a:p>
            <a:pPr>
              <a:lnSpc>
                <a:spcPct val="120000"/>
              </a:lnSpc>
              <a:spcBef>
                <a:spcPts val="0"/>
              </a:spcBef>
              <a:spcAft>
                <a:spcPts val="600"/>
              </a:spcAft>
            </a:pPr>
            <a:r>
              <a:rPr lang="en-US" altLang="ja-JP" sz="1900" dirty="0" smtClean="0"/>
              <a:t>STARS 2 has started operation (separately presented by Tom </a:t>
            </a:r>
            <a:r>
              <a:rPr lang="en-US" altLang="ja-JP" sz="1900" dirty="0" err="1" smtClean="0"/>
              <a:t>Winegar</a:t>
            </a:r>
            <a:r>
              <a:rPr lang="en-US" altLang="ja-JP" sz="1900" dirty="0" smtClean="0"/>
              <a:t>).</a:t>
            </a:r>
          </a:p>
          <a:p>
            <a:pPr>
              <a:lnSpc>
                <a:spcPct val="120000"/>
              </a:lnSpc>
              <a:spcBef>
                <a:spcPts val="0"/>
              </a:spcBef>
              <a:spcAft>
                <a:spcPts val="600"/>
              </a:spcAft>
            </a:pPr>
            <a:r>
              <a:rPr lang="en-US" altLang="ja-JP" sz="1900" dirty="0" smtClean="0"/>
              <a:t>We installed HSC data analysis servers that Konan University purchased</a:t>
            </a:r>
          </a:p>
          <a:p>
            <a:pPr>
              <a:lnSpc>
                <a:spcPct val="120000"/>
              </a:lnSpc>
              <a:spcBef>
                <a:spcPts val="0"/>
              </a:spcBef>
              <a:spcAft>
                <a:spcPts val="600"/>
              </a:spcAft>
            </a:pPr>
            <a:r>
              <a:rPr lang="en-US" altLang="ja-JP" sz="1900" dirty="0" smtClean="0"/>
              <a:t>HSC team is setting up HSC on-site servers.</a:t>
            </a:r>
          </a:p>
          <a:p>
            <a:pPr>
              <a:lnSpc>
                <a:spcPct val="120000"/>
              </a:lnSpc>
              <a:spcBef>
                <a:spcPts val="0"/>
              </a:spcBef>
              <a:spcAft>
                <a:spcPts val="600"/>
              </a:spcAft>
            </a:pPr>
            <a:r>
              <a:rPr lang="en-US" altLang="ja-JP" sz="1900" dirty="0" smtClean="0"/>
              <a:t>* The new dedicated data link between Hilo and </a:t>
            </a:r>
            <a:r>
              <a:rPr lang="en-US" altLang="ja-JP" sz="1900" dirty="0" err="1" smtClean="0"/>
              <a:t>Mitaka</a:t>
            </a:r>
            <a:r>
              <a:rPr lang="en-US" altLang="ja-JP" sz="1900" dirty="0" smtClean="0"/>
              <a:t> will start from April 2014.</a:t>
            </a:r>
          </a:p>
          <a:p>
            <a:pPr>
              <a:lnSpc>
                <a:spcPct val="120000"/>
              </a:lnSpc>
              <a:spcBef>
                <a:spcPts val="0"/>
              </a:spcBef>
              <a:spcAft>
                <a:spcPts val="600"/>
              </a:spcAft>
            </a:pPr>
            <a:endParaRPr lang="en-US" altLang="ja-JP" sz="1900" dirty="0" smtClean="0"/>
          </a:p>
          <a:p>
            <a:pPr>
              <a:lnSpc>
                <a:spcPct val="120000"/>
              </a:lnSpc>
              <a:spcBef>
                <a:spcPts val="0"/>
              </a:spcBef>
              <a:spcAft>
                <a:spcPts val="600"/>
              </a:spcAft>
            </a:pPr>
            <a:endParaRPr lang="en-US" altLang="ja-JP" sz="1900" dirty="0"/>
          </a:p>
          <a:p>
            <a:endParaRPr kumimoji="1" lang="ja-JP" altLang="en-US" dirty="0"/>
          </a:p>
        </p:txBody>
      </p:sp>
      <p:sp>
        <p:nvSpPr>
          <p:cNvPr id="3" name="タイトル 2"/>
          <p:cNvSpPr>
            <a:spLocks noGrp="1"/>
          </p:cNvSpPr>
          <p:nvPr>
            <p:ph type="title"/>
          </p:nvPr>
        </p:nvSpPr>
        <p:spPr/>
        <p:txBody>
          <a:bodyPr>
            <a:normAutofit/>
          </a:bodyPr>
          <a:lstStyle/>
          <a:p>
            <a:r>
              <a:rPr lang="en-US" altLang="ja-JP" dirty="0" smtClean="0"/>
              <a:t>Highlights in 2013</a:t>
            </a:r>
            <a:endParaRPr kumimoji="1" lang="ja-JP" altLang="en-US" dirty="0"/>
          </a:p>
        </p:txBody>
      </p:sp>
    </p:spTree>
    <p:extLst>
      <p:ext uri="{BB962C8B-B14F-4D97-AF65-F5344CB8AC3E}">
        <p14:creationId xmlns:p14="http://schemas.microsoft.com/office/powerpoint/2010/main" val="3215401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descr="System Design Document_ページ_0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650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smtClean="0"/>
              <a:t>For General Data Reduction</a:t>
            </a:r>
          </a:p>
          <a:p>
            <a:r>
              <a:rPr lang="en-US" dirty="0" smtClean="0"/>
              <a:t>DA1 – Hilo</a:t>
            </a:r>
          </a:p>
          <a:p>
            <a:r>
              <a:rPr lang="en-US" dirty="0" smtClean="0"/>
              <a:t>DA2 – Summit</a:t>
            </a:r>
          </a:p>
          <a:p>
            <a:r>
              <a:rPr lang="en-US" dirty="0" smtClean="0"/>
              <a:t>DA3 – </a:t>
            </a:r>
            <a:r>
              <a:rPr lang="en-US" dirty="0" err="1" smtClean="0"/>
              <a:t>Mitaka</a:t>
            </a:r>
            <a:r>
              <a:rPr lang="en-US" dirty="0" smtClean="0"/>
              <a:t> (To be installed)</a:t>
            </a:r>
          </a:p>
          <a:p>
            <a:pPr marL="109728" indent="0">
              <a:buNone/>
            </a:pPr>
            <a:r>
              <a:rPr lang="en-US" dirty="0" smtClean="0"/>
              <a:t>Available to Open Use Users (local access only) and Subaru Telescope staff.</a:t>
            </a:r>
          </a:p>
          <a:p>
            <a:pPr marL="109728" indent="0">
              <a:buNone/>
            </a:pPr>
            <a:endParaRPr lang="en-US" dirty="0"/>
          </a:p>
          <a:p>
            <a:pPr marL="109728" indent="0">
              <a:buNone/>
            </a:pPr>
            <a:r>
              <a:rPr lang="en-US" dirty="0" smtClean="0"/>
              <a:t>For ALMA Data Reduction</a:t>
            </a:r>
          </a:p>
          <a:p>
            <a:r>
              <a:rPr lang="en-US" dirty="0" smtClean="0"/>
              <a:t>ALMA</a:t>
            </a:r>
          </a:p>
          <a:p>
            <a:pPr marL="109728" indent="0">
              <a:buNone/>
            </a:pPr>
            <a:r>
              <a:rPr lang="en-US" dirty="0" smtClean="0"/>
              <a:t>Available to Subaru Telescope staff. CASA is installed.</a:t>
            </a:r>
            <a:endParaRPr lang="en-US" dirty="0"/>
          </a:p>
        </p:txBody>
      </p:sp>
      <p:sp>
        <p:nvSpPr>
          <p:cNvPr id="3" name="Title 2"/>
          <p:cNvSpPr>
            <a:spLocks noGrp="1"/>
          </p:cNvSpPr>
          <p:nvPr>
            <p:ph type="title"/>
          </p:nvPr>
        </p:nvSpPr>
        <p:spPr/>
        <p:txBody>
          <a:bodyPr/>
          <a:lstStyle/>
          <a:p>
            <a:r>
              <a:rPr lang="en-US" dirty="0" smtClean="0"/>
              <a:t>Data Analysis Server</a:t>
            </a:r>
            <a:endParaRPr lang="en-US" dirty="0"/>
          </a:p>
        </p:txBody>
      </p:sp>
    </p:spTree>
    <p:extLst>
      <p:ext uri="{BB962C8B-B14F-4D97-AF65-F5344CB8AC3E}">
        <p14:creationId xmlns:p14="http://schemas.microsoft.com/office/powerpoint/2010/main" val="386604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36004"/>
          </a:xfrm>
        </p:spPr>
        <p:txBody>
          <a:bodyPr vert="horz">
            <a:normAutofit fontScale="47500" lnSpcReduction="20000"/>
          </a:bodyPr>
          <a:lstStyle/>
          <a:p>
            <a:pPr>
              <a:lnSpc>
                <a:spcPct val="110000"/>
              </a:lnSpc>
              <a:spcBef>
                <a:spcPts val="1000"/>
              </a:spcBef>
            </a:pPr>
            <a:r>
              <a:rPr lang="en-US" dirty="0"/>
              <a:t>DA1</a:t>
            </a:r>
            <a:r>
              <a:rPr lang="ja-JP" altLang="en-US" dirty="0"/>
              <a:t>と</a:t>
            </a:r>
            <a:r>
              <a:rPr lang="en-US" altLang="ja-JP" dirty="0"/>
              <a:t>DA2</a:t>
            </a:r>
            <a:r>
              <a:rPr lang="ja-JP" altLang="en-US" dirty="0"/>
              <a:t>は共同利用観測者と観測所スタッフの共用の</a:t>
            </a:r>
            <a:r>
              <a:rPr lang="ja-JP" altLang="en-US" dirty="0" smtClean="0"/>
              <a:t>サーバ。</a:t>
            </a:r>
            <a:r>
              <a:rPr lang="en-US" altLang="ja-JP" dirty="0"/>
              <a:t>DA3</a:t>
            </a:r>
            <a:r>
              <a:rPr lang="ja-JP" altLang="en-US" dirty="0"/>
              <a:t>は三鷹リモートシステムの利用者向けの</a:t>
            </a:r>
            <a:r>
              <a:rPr lang="ja-JP" altLang="en-US" dirty="0" smtClean="0"/>
              <a:t>サーバ。</a:t>
            </a:r>
            <a:endParaRPr lang="en-US" altLang="ja-JP" dirty="0"/>
          </a:p>
          <a:p>
            <a:pPr>
              <a:lnSpc>
                <a:spcPct val="110000"/>
              </a:lnSpc>
              <a:spcBef>
                <a:spcPts val="1000"/>
              </a:spcBef>
            </a:pPr>
            <a:r>
              <a:rPr lang="en-US" altLang="ja-JP" dirty="0"/>
              <a:t>DA1/DA2/DA3</a:t>
            </a:r>
            <a:r>
              <a:rPr lang="ja-JP" altLang="en-US" dirty="0"/>
              <a:t>は共同利用観測者向けには、それぞれの観測ランの間だけ</a:t>
            </a:r>
            <a:r>
              <a:rPr lang="ja-JP" altLang="en-US" dirty="0" smtClean="0"/>
              <a:t>利用されることを</a:t>
            </a:r>
            <a:r>
              <a:rPr lang="ja-JP" altLang="en-US" dirty="0"/>
              <a:t>想定して</a:t>
            </a:r>
            <a:r>
              <a:rPr lang="ja-JP" altLang="en-US" dirty="0" smtClean="0"/>
              <a:t>いる。</a:t>
            </a:r>
            <a:endParaRPr lang="en-US" altLang="ja-JP" dirty="0"/>
          </a:p>
          <a:p>
            <a:pPr>
              <a:lnSpc>
                <a:spcPct val="110000"/>
              </a:lnSpc>
              <a:spcBef>
                <a:spcPts val="1000"/>
              </a:spcBef>
            </a:pPr>
            <a:r>
              <a:rPr lang="ja-JP" altLang="en-US" dirty="0"/>
              <a:t>山頂の観測室とヒロのリモート観測室には</a:t>
            </a:r>
            <a:r>
              <a:rPr lang="en-US" altLang="ja-JP" dirty="0"/>
              <a:t>DA1/2</a:t>
            </a:r>
            <a:r>
              <a:rPr lang="ja-JP" altLang="en-US" dirty="0"/>
              <a:t>にアクセスするための端末を用意して</a:t>
            </a:r>
            <a:r>
              <a:rPr lang="ja-JP" altLang="en-US" dirty="0" smtClean="0"/>
              <a:t>いる。</a:t>
            </a:r>
            <a:r>
              <a:rPr lang="ja-JP" altLang="en-US" dirty="0"/>
              <a:t>三鷹リモート観測室には</a:t>
            </a:r>
            <a:r>
              <a:rPr lang="en-US" altLang="ja-JP" dirty="0"/>
              <a:t>DA3</a:t>
            </a:r>
            <a:r>
              <a:rPr lang="ja-JP" altLang="en-US" dirty="0"/>
              <a:t>にアクセスするための端末を準備する</a:t>
            </a:r>
            <a:r>
              <a:rPr lang="ja-JP" altLang="en-US" dirty="0" smtClean="0"/>
              <a:t>予定。</a:t>
            </a:r>
            <a:endParaRPr lang="en-US" altLang="ja-JP" dirty="0"/>
          </a:p>
          <a:p>
            <a:pPr>
              <a:lnSpc>
                <a:spcPct val="110000"/>
              </a:lnSpc>
              <a:spcBef>
                <a:spcPts val="1000"/>
              </a:spcBef>
            </a:pPr>
            <a:r>
              <a:rPr lang="ja-JP" altLang="en-US" dirty="0"/>
              <a:t>プロポーザル</a:t>
            </a:r>
            <a:r>
              <a:rPr lang="en-US" altLang="ja-JP" dirty="0"/>
              <a:t>ID</a:t>
            </a:r>
            <a:r>
              <a:rPr lang="ja-JP" altLang="en-US" dirty="0"/>
              <a:t>がユーザ</a:t>
            </a:r>
            <a:r>
              <a:rPr lang="en-US" altLang="ja-JP" dirty="0" smtClean="0"/>
              <a:t>ID</a:t>
            </a:r>
            <a:r>
              <a:rPr lang="ja-JP" altLang="en-US" dirty="0" smtClean="0"/>
              <a:t>。</a:t>
            </a:r>
            <a:endParaRPr lang="en-US" altLang="ja-JP" dirty="0"/>
          </a:p>
          <a:p>
            <a:pPr>
              <a:lnSpc>
                <a:spcPct val="110000"/>
              </a:lnSpc>
              <a:spcBef>
                <a:spcPts val="1000"/>
              </a:spcBef>
            </a:pPr>
            <a:r>
              <a:rPr lang="en-US" altLang="ja-JP" dirty="0"/>
              <a:t>DA1/DA2/DA3</a:t>
            </a:r>
            <a:r>
              <a:rPr lang="ja-JP" altLang="en-US" dirty="0"/>
              <a:t>はローカルネットワークからのみアクセス</a:t>
            </a:r>
            <a:r>
              <a:rPr lang="ja-JP" altLang="en-US" dirty="0" smtClean="0"/>
              <a:t>可能。</a:t>
            </a:r>
            <a:r>
              <a:rPr lang="ja-JP" altLang="en-US" dirty="0"/>
              <a:t>共同利用観測者にはリモートアクセスを提供</a:t>
            </a:r>
            <a:r>
              <a:rPr lang="ja-JP" altLang="en-US" dirty="0" smtClean="0"/>
              <a:t>しない。</a:t>
            </a:r>
            <a:endParaRPr lang="en-US" altLang="ja-JP" dirty="0"/>
          </a:p>
          <a:p>
            <a:pPr>
              <a:lnSpc>
                <a:spcPct val="110000"/>
              </a:lnSpc>
              <a:spcBef>
                <a:spcPts val="1000"/>
              </a:spcBef>
            </a:pPr>
            <a:endParaRPr lang="en-US" dirty="0"/>
          </a:p>
          <a:p>
            <a:pPr>
              <a:lnSpc>
                <a:spcPct val="110000"/>
              </a:lnSpc>
              <a:spcBef>
                <a:spcPts val="1000"/>
              </a:spcBef>
            </a:pPr>
            <a:r>
              <a:rPr lang="en-US" dirty="0"/>
              <a:t>DA1 and DA2 are shared data analysis servers for open-use observers and staff members. DA3 is a server for </a:t>
            </a:r>
            <a:r>
              <a:rPr lang="en-US" dirty="0" err="1"/>
              <a:t>Mitaka</a:t>
            </a:r>
            <a:r>
              <a:rPr lang="en-US" dirty="0"/>
              <a:t> remote system users.</a:t>
            </a:r>
          </a:p>
          <a:p>
            <a:pPr>
              <a:lnSpc>
                <a:spcPct val="110000"/>
              </a:lnSpc>
              <a:spcBef>
                <a:spcPts val="1000"/>
              </a:spcBef>
            </a:pPr>
            <a:r>
              <a:rPr lang="en-US" dirty="0"/>
              <a:t>DA1/DA2/DA3 are available to open-use observers only during their observing run.</a:t>
            </a:r>
          </a:p>
          <a:p>
            <a:pPr>
              <a:lnSpc>
                <a:spcPct val="110000"/>
              </a:lnSpc>
              <a:spcBef>
                <a:spcPts val="1000"/>
              </a:spcBef>
            </a:pPr>
            <a:r>
              <a:rPr lang="en-US" dirty="0"/>
              <a:t>We provide terminals to access DA1/2 in the summit observation room and in the Hilo remote observation room for observers. We will provide a terminal in the </a:t>
            </a:r>
            <a:r>
              <a:rPr lang="en-US" dirty="0" err="1"/>
              <a:t>Mitaka</a:t>
            </a:r>
            <a:r>
              <a:rPr lang="en-US" dirty="0"/>
              <a:t> remote observation room for </a:t>
            </a:r>
            <a:r>
              <a:rPr lang="en-US" dirty="0" err="1"/>
              <a:t>Mitaka</a:t>
            </a:r>
            <a:r>
              <a:rPr lang="en-US" dirty="0"/>
              <a:t> remote system users.</a:t>
            </a:r>
          </a:p>
          <a:p>
            <a:pPr>
              <a:lnSpc>
                <a:spcPct val="110000"/>
              </a:lnSpc>
              <a:spcBef>
                <a:spcPts val="1000"/>
              </a:spcBef>
            </a:pPr>
            <a:r>
              <a:rPr lang="en-US" dirty="0"/>
              <a:t>Proposal ID is the user ID.</a:t>
            </a:r>
          </a:p>
          <a:p>
            <a:pPr>
              <a:lnSpc>
                <a:spcPct val="110000"/>
              </a:lnSpc>
              <a:spcBef>
                <a:spcPts val="1000"/>
              </a:spcBef>
            </a:pPr>
            <a:r>
              <a:rPr lang="en-US" dirty="0"/>
              <a:t>DA1/DA2/DA3 are accessible only within the local network. We don’t provide open-use users with remote access to these machines.</a:t>
            </a:r>
          </a:p>
        </p:txBody>
      </p:sp>
      <p:sp>
        <p:nvSpPr>
          <p:cNvPr id="3" name="Title 2"/>
          <p:cNvSpPr>
            <a:spLocks noGrp="1"/>
          </p:cNvSpPr>
          <p:nvPr>
            <p:ph type="title"/>
          </p:nvPr>
        </p:nvSpPr>
        <p:spPr/>
        <p:txBody>
          <a:bodyPr/>
          <a:lstStyle/>
          <a:p>
            <a:r>
              <a:rPr lang="en-US" dirty="0" smtClean="0"/>
              <a:t>DA1/DA2/DA3</a:t>
            </a:r>
            <a:endParaRPr lang="en-US" dirty="0"/>
          </a:p>
        </p:txBody>
      </p:sp>
    </p:spTree>
    <p:extLst>
      <p:ext uri="{BB962C8B-B14F-4D97-AF65-F5344CB8AC3E}">
        <p14:creationId xmlns:p14="http://schemas.microsoft.com/office/powerpoint/2010/main" val="215782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004556"/>
          </a:xfrm>
        </p:spPr>
        <p:txBody>
          <a:bodyPr vert="horz">
            <a:normAutofit fontScale="55000" lnSpcReduction="20000"/>
          </a:bodyPr>
          <a:lstStyle/>
          <a:p>
            <a:pPr>
              <a:lnSpc>
                <a:spcPct val="110000"/>
              </a:lnSpc>
              <a:spcBef>
                <a:spcPts val="1000"/>
              </a:spcBef>
            </a:pPr>
            <a:r>
              <a:rPr lang="ja-JP" altLang="en-US" dirty="0"/>
              <a:t>シーイングサイズやノイズレベルなどの画像の質を計算し、観測者にできるだけすぐに結果を返す。</a:t>
            </a:r>
            <a:endParaRPr lang="en-US" altLang="ja-JP" dirty="0"/>
          </a:p>
          <a:p>
            <a:pPr>
              <a:lnSpc>
                <a:spcPct val="110000"/>
              </a:lnSpc>
              <a:spcBef>
                <a:spcPts val="1000"/>
              </a:spcBef>
            </a:pPr>
            <a:r>
              <a:rPr lang="ja-JP" altLang="en-US" dirty="0"/>
              <a:t>観測者は次に何をすればいいかを判断するための材料として利用できる。</a:t>
            </a:r>
            <a:endParaRPr lang="en-US" altLang="ja-JP" dirty="0"/>
          </a:p>
          <a:p>
            <a:pPr>
              <a:lnSpc>
                <a:spcPct val="110000"/>
              </a:lnSpc>
              <a:spcBef>
                <a:spcPts val="1000"/>
              </a:spcBef>
            </a:pPr>
            <a:r>
              <a:rPr lang="ja-JP" altLang="en-US" dirty="0"/>
              <a:t>バイアス・ダーク・スカイ差し引き、感度や湾曲の補正、あるいはモザイク化といった画像のパイプライン処理をおこなう。</a:t>
            </a:r>
            <a:endParaRPr lang="en-US" altLang="ja-JP" dirty="0"/>
          </a:p>
          <a:p>
            <a:pPr>
              <a:lnSpc>
                <a:spcPct val="110000"/>
              </a:lnSpc>
              <a:spcBef>
                <a:spcPts val="1000"/>
              </a:spcBef>
            </a:pPr>
            <a:r>
              <a:rPr lang="ja-JP" altLang="en-US" dirty="0"/>
              <a:t>計算機は運用担当者がアクセスし、観測者はログインしない。</a:t>
            </a:r>
            <a:endParaRPr lang="en-US" altLang="ja-JP" dirty="0"/>
          </a:p>
          <a:p>
            <a:pPr>
              <a:lnSpc>
                <a:spcPct val="110000"/>
              </a:lnSpc>
              <a:spcBef>
                <a:spcPts val="1000"/>
              </a:spcBef>
            </a:pPr>
            <a:r>
              <a:rPr lang="ja-JP" altLang="en-US" dirty="0"/>
              <a:t>当面、</a:t>
            </a:r>
            <a:r>
              <a:rPr lang="en-US" altLang="ja-JP" dirty="0"/>
              <a:t>HSC</a:t>
            </a:r>
            <a:r>
              <a:rPr lang="ja-JP" altLang="en-US" dirty="0"/>
              <a:t>チームは</a:t>
            </a:r>
            <a:r>
              <a:rPr lang="en-US" altLang="ja-JP" dirty="0"/>
              <a:t>SSP</a:t>
            </a:r>
            <a:r>
              <a:rPr lang="ja-JP" altLang="en-US" dirty="0"/>
              <a:t>観測に向けてサーバを立ち上げている。ハワイ観測所はサーバの機能を共同利用観測でも利用できるようにすることを検討する</a:t>
            </a:r>
            <a:r>
              <a:rPr lang="ja-JP" altLang="en-US" dirty="0" smtClean="0"/>
              <a:t>。</a:t>
            </a:r>
            <a:endParaRPr lang="en-US" dirty="0"/>
          </a:p>
          <a:p>
            <a:pPr>
              <a:lnSpc>
                <a:spcPct val="110000"/>
              </a:lnSpc>
              <a:spcBef>
                <a:spcPts val="1000"/>
              </a:spcBef>
            </a:pPr>
            <a:r>
              <a:rPr lang="en-US" dirty="0"/>
              <a:t>Calculate image quality such as seeing size and noise level and provide the values to observers as soon as the image is taken.</a:t>
            </a:r>
          </a:p>
          <a:p>
            <a:pPr>
              <a:lnSpc>
                <a:spcPct val="110000"/>
              </a:lnSpc>
              <a:spcBef>
                <a:spcPts val="1000"/>
              </a:spcBef>
            </a:pPr>
            <a:r>
              <a:rPr lang="en-US" dirty="0"/>
              <a:t>The values would help observers decide what exposure is to be done.</a:t>
            </a:r>
          </a:p>
          <a:p>
            <a:pPr>
              <a:lnSpc>
                <a:spcPct val="110000"/>
              </a:lnSpc>
              <a:spcBef>
                <a:spcPts val="1000"/>
              </a:spcBef>
            </a:pPr>
            <a:r>
              <a:rPr lang="en-US" dirty="0"/>
              <a:t>Pipeline processing of images such as bias/dark/sky subtraction, sensitivity/distortion calibration and </a:t>
            </a:r>
            <a:r>
              <a:rPr lang="en-US" dirty="0" err="1"/>
              <a:t>mosaicing</a:t>
            </a:r>
            <a:r>
              <a:rPr lang="en-US" dirty="0"/>
              <a:t> may be performed.</a:t>
            </a:r>
          </a:p>
          <a:p>
            <a:pPr>
              <a:lnSpc>
                <a:spcPct val="110000"/>
              </a:lnSpc>
              <a:spcBef>
                <a:spcPts val="1000"/>
              </a:spcBef>
            </a:pPr>
            <a:r>
              <a:rPr lang="en-US" dirty="0"/>
              <a:t>Computers are accessible only by administrators.</a:t>
            </a:r>
          </a:p>
          <a:p>
            <a:pPr>
              <a:lnSpc>
                <a:spcPct val="110000"/>
              </a:lnSpc>
              <a:spcBef>
                <a:spcPts val="1000"/>
              </a:spcBef>
            </a:pPr>
            <a:r>
              <a:rPr lang="en-US" dirty="0"/>
              <a:t>Currently, HSC team is setting up and configuring servers for SSP observations. Subaru Telescope plans to enhance the functions and capabilities to open-use observations.</a:t>
            </a:r>
          </a:p>
        </p:txBody>
      </p:sp>
      <p:sp>
        <p:nvSpPr>
          <p:cNvPr id="3" name="Title 2"/>
          <p:cNvSpPr>
            <a:spLocks noGrp="1"/>
          </p:cNvSpPr>
          <p:nvPr>
            <p:ph type="title"/>
          </p:nvPr>
        </p:nvSpPr>
        <p:spPr>
          <a:xfrm>
            <a:off x="457200" y="188640"/>
            <a:ext cx="8229600" cy="756084"/>
          </a:xfrm>
        </p:spPr>
        <p:txBody>
          <a:bodyPr/>
          <a:lstStyle/>
          <a:p>
            <a:r>
              <a:rPr lang="en-US" dirty="0" smtClean="0"/>
              <a:t>HSC On-site Servers</a:t>
            </a:r>
            <a:endParaRPr lang="en-US" dirty="0"/>
          </a:p>
        </p:txBody>
      </p:sp>
    </p:spTree>
    <p:extLst>
      <p:ext uri="{BB962C8B-B14F-4D97-AF65-F5344CB8AC3E}">
        <p14:creationId xmlns:p14="http://schemas.microsoft.com/office/powerpoint/2010/main" val="23337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HSC On-Site Data Analysis Server</a:t>
            </a:r>
            <a:endParaRPr lang="en-US" dirty="0"/>
          </a:p>
        </p:txBody>
      </p:sp>
      <p:pic>
        <p:nvPicPr>
          <p:cNvPr id="4" name="Picture 3" descr=",DanaInfo=www1.subaru.nao.ac.jp+general_201312_ページ_0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9964" cy="6858000"/>
          </a:xfrm>
          <a:prstGeom prst="rect">
            <a:avLst/>
          </a:prstGeom>
        </p:spPr>
      </p:pic>
      <p:sp>
        <p:nvSpPr>
          <p:cNvPr id="7" name="TextBox 6"/>
          <p:cNvSpPr txBox="1"/>
          <p:nvPr/>
        </p:nvSpPr>
        <p:spPr>
          <a:xfrm>
            <a:off x="2735796" y="6165304"/>
            <a:ext cx="1980220" cy="384721"/>
          </a:xfrm>
          <a:prstGeom prst="rect">
            <a:avLst/>
          </a:prstGeom>
          <a:solidFill>
            <a:schemeClr val="accent3">
              <a:lumMod val="20000"/>
              <a:lumOff val="80000"/>
            </a:schemeClr>
          </a:solidFill>
          <a:ln w="28575" cmpd="sng">
            <a:solidFill>
              <a:schemeClr val="accent3">
                <a:lumMod val="50000"/>
              </a:schemeClr>
            </a:solidFill>
            <a:prstDash val="sysDash"/>
          </a:ln>
        </p:spPr>
        <p:txBody>
          <a:bodyPr wrap="square" rtlCol="0">
            <a:spAutoFit/>
          </a:bodyPr>
          <a:lstStyle/>
          <a:p>
            <a:r>
              <a:rPr lang="en-US" sz="1000" dirty="0" smtClean="0"/>
              <a:t>Konan University System</a:t>
            </a:r>
          </a:p>
          <a:p>
            <a:r>
              <a:rPr lang="en-US" sz="900" dirty="0" smtClean="0"/>
              <a:t>Four nodes and one storage</a:t>
            </a:r>
            <a:endParaRPr lang="en-US" sz="900" dirty="0"/>
          </a:p>
        </p:txBody>
      </p:sp>
      <p:cxnSp>
        <p:nvCxnSpPr>
          <p:cNvPr id="9" name="Elbow Connector 8"/>
          <p:cNvCxnSpPr>
            <a:endCxn id="7" idx="3"/>
          </p:cNvCxnSpPr>
          <p:nvPr/>
        </p:nvCxnSpPr>
        <p:spPr>
          <a:xfrm rot="16200000" flipH="1">
            <a:off x="3647728" y="5289376"/>
            <a:ext cx="1632521" cy="504056"/>
          </a:xfrm>
          <a:prstGeom prst="bentConnector4">
            <a:avLst>
              <a:gd name="adj1" fmla="val -6"/>
              <a:gd name="adj2" fmla="val 125379"/>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07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6"/>
          <p:cNvSpPr>
            <a:spLocks noChangeArrowheads="1"/>
          </p:cNvSpPr>
          <p:nvPr/>
        </p:nvSpPr>
        <p:spPr bwMode="auto">
          <a:xfrm>
            <a:off x="4585942" y="4383809"/>
            <a:ext cx="1620011" cy="979303"/>
          </a:xfrm>
          <a:prstGeom prst="ellipse">
            <a:avLst/>
          </a:prstGeom>
          <a:solidFill>
            <a:srgbClr val="99CCFF"/>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dirty="0">
                <a:solidFill>
                  <a:srgbClr val="000000"/>
                </a:solidFill>
                <a:ea typeface="ＭＳ Ｐゴシック" charset="-128"/>
              </a:rPr>
              <a:t>HSC-ANA</a:t>
            </a:r>
          </a:p>
          <a:p>
            <a:pPr algn="ctr">
              <a:tabLst>
                <a:tab pos="656650" algn="l"/>
                <a:tab pos="1313299" algn="l"/>
              </a:tabLst>
            </a:pPr>
            <a:r>
              <a:rPr lang="en-US" altLang="ja-JP" dirty="0">
                <a:solidFill>
                  <a:srgbClr val="000000"/>
                </a:solidFill>
                <a:ea typeface="ＭＳ Ｐゴシック" charset="-128"/>
              </a:rPr>
              <a:t>On-site</a:t>
            </a:r>
          </a:p>
        </p:txBody>
      </p:sp>
      <p:sp>
        <p:nvSpPr>
          <p:cNvPr id="2052" name="Text Box 3"/>
          <p:cNvSpPr txBox="1">
            <a:spLocks noChangeArrowheads="1"/>
          </p:cNvSpPr>
          <p:nvPr/>
        </p:nvSpPr>
        <p:spPr bwMode="auto">
          <a:xfrm>
            <a:off x="2706729" y="1013832"/>
            <a:ext cx="1573920" cy="551577"/>
          </a:xfrm>
          <a:prstGeom prst="rect">
            <a:avLst/>
          </a:prstGeom>
          <a:noFill/>
          <a:ln w="9525">
            <a:noFill/>
            <a:round/>
            <a:headEnd/>
            <a:tailEnd/>
          </a:ln>
        </p:spPr>
        <p:txBody>
          <a:bodyPr wrap="none" lIns="81639" tIns="55221" rIns="81639" bIns="40820"/>
          <a:lstStyle/>
          <a:p>
            <a:pPr>
              <a:buSzPct val="45000"/>
              <a:tabLst>
                <a:tab pos="656650" algn="l"/>
                <a:tab pos="1313299" algn="l"/>
              </a:tabLst>
            </a:pPr>
            <a:r>
              <a:rPr lang="en-US" dirty="0" smtClean="0">
                <a:solidFill>
                  <a:srgbClr val="000000"/>
                </a:solidFill>
              </a:rPr>
              <a:t>Camera</a:t>
            </a:r>
            <a:r>
              <a:rPr lang="en-US" altLang="ja-JP" dirty="0" smtClean="0">
                <a:solidFill>
                  <a:srgbClr val="000000"/>
                </a:solidFill>
                <a:ea typeface="ＭＳ Ｐゴシック" charset="-128"/>
              </a:rPr>
              <a:t>-OBCP</a:t>
            </a:r>
            <a:endParaRPr lang="en-US" dirty="0">
              <a:solidFill>
                <a:srgbClr val="000000"/>
              </a:solidFill>
            </a:endParaRPr>
          </a:p>
        </p:txBody>
      </p:sp>
      <p:sp>
        <p:nvSpPr>
          <p:cNvPr id="2053" name="Oval 4"/>
          <p:cNvSpPr>
            <a:spLocks noChangeArrowheads="1"/>
          </p:cNvSpPr>
          <p:nvPr/>
        </p:nvSpPr>
        <p:spPr bwMode="auto">
          <a:xfrm>
            <a:off x="3678736" y="1792968"/>
            <a:ext cx="1458727" cy="1035469"/>
          </a:xfrm>
          <a:prstGeom prst="ellipse">
            <a:avLst/>
          </a:prstGeom>
          <a:solidFill>
            <a:srgbClr val="99CCFF"/>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a:solidFill>
                  <a:srgbClr val="000000"/>
                </a:solidFill>
                <a:ea typeface="ＭＳ Ｐゴシック" charset="-128"/>
              </a:rPr>
              <a:t>OBCP</a:t>
            </a:r>
          </a:p>
        </p:txBody>
      </p:sp>
      <p:sp>
        <p:nvSpPr>
          <p:cNvPr id="2054" name="Oval 5"/>
          <p:cNvSpPr>
            <a:spLocks noChangeArrowheads="1"/>
          </p:cNvSpPr>
          <p:nvPr/>
        </p:nvSpPr>
        <p:spPr bwMode="auto">
          <a:xfrm>
            <a:off x="3701782" y="116632"/>
            <a:ext cx="1468800" cy="816566"/>
          </a:xfrm>
          <a:prstGeom prst="ellipse">
            <a:avLst/>
          </a:prstGeom>
          <a:solidFill>
            <a:srgbClr val="99CCFF"/>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a:solidFill>
                  <a:srgbClr val="000000"/>
                </a:solidFill>
                <a:ea typeface="ＭＳ Ｐゴシック" charset="-128"/>
              </a:rPr>
              <a:t>HSC messia</a:t>
            </a:r>
          </a:p>
        </p:txBody>
      </p:sp>
      <p:sp>
        <p:nvSpPr>
          <p:cNvPr id="2055" name="Oval 7"/>
          <p:cNvSpPr>
            <a:spLocks noChangeArrowheads="1"/>
          </p:cNvSpPr>
          <p:nvPr/>
        </p:nvSpPr>
        <p:spPr bwMode="auto">
          <a:xfrm>
            <a:off x="179512" y="5031882"/>
            <a:ext cx="1632960" cy="979303"/>
          </a:xfrm>
          <a:prstGeom prst="ellipse">
            <a:avLst/>
          </a:prstGeom>
          <a:solidFill>
            <a:srgbClr val="99CCFF"/>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dirty="0">
                <a:solidFill>
                  <a:srgbClr val="000000"/>
                </a:solidFill>
                <a:ea typeface="ＭＳ Ｐゴシック" charset="-128"/>
              </a:rPr>
              <a:t>HSC-ANA</a:t>
            </a:r>
          </a:p>
          <a:p>
            <a:pPr algn="ctr">
              <a:tabLst>
                <a:tab pos="656650" algn="l"/>
                <a:tab pos="1313299" algn="l"/>
              </a:tabLst>
            </a:pPr>
            <a:r>
              <a:rPr lang="en-US" altLang="ja-JP" dirty="0">
                <a:solidFill>
                  <a:srgbClr val="000000"/>
                </a:solidFill>
                <a:ea typeface="ＭＳ Ｐゴシック" charset="-128"/>
              </a:rPr>
              <a:t>Off-site</a:t>
            </a:r>
          </a:p>
        </p:txBody>
      </p:sp>
      <p:sp>
        <p:nvSpPr>
          <p:cNvPr id="2056" name="Oval 9"/>
          <p:cNvSpPr>
            <a:spLocks noChangeArrowheads="1"/>
          </p:cNvSpPr>
          <p:nvPr/>
        </p:nvSpPr>
        <p:spPr bwMode="auto">
          <a:xfrm>
            <a:off x="6313942" y="1814570"/>
            <a:ext cx="1632960" cy="979303"/>
          </a:xfrm>
          <a:prstGeom prst="ellipse">
            <a:avLst/>
          </a:prstGeom>
          <a:solidFill>
            <a:srgbClr val="FFCC99"/>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a:solidFill>
                  <a:srgbClr val="000000"/>
                </a:solidFill>
                <a:ea typeface="ＭＳ Ｐゴシック" charset="-128"/>
              </a:rPr>
              <a:t>Gen2/</a:t>
            </a:r>
          </a:p>
          <a:p>
            <a:pPr algn="ctr">
              <a:tabLst>
                <a:tab pos="656650" algn="l"/>
                <a:tab pos="1313299" algn="l"/>
              </a:tabLst>
            </a:pPr>
            <a:r>
              <a:rPr lang="en-US" altLang="ja-JP">
                <a:solidFill>
                  <a:srgbClr val="000000"/>
                </a:solidFill>
                <a:ea typeface="ＭＳ Ｐゴシック" charset="-128"/>
              </a:rPr>
              <a:t>OBC</a:t>
            </a:r>
          </a:p>
        </p:txBody>
      </p:sp>
      <p:sp>
        <p:nvSpPr>
          <p:cNvPr id="2057" name="AutoShape 11"/>
          <p:cNvSpPr>
            <a:spLocks noChangeArrowheads="1"/>
          </p:cNvSpPr>
          <p:nvPr/>
        </p:nvSpPr>
        <p:spPr bwMode="auto">
          <a:xfrm>
            <a:off x="5239702" y="2174608"/>
            <a:ext cx="1009440" cy="326914"/>
          </a:xfrm>
          <a:prstGeom prst="rightArrow">
            <a:avLst>
              <a:gd name="adj1" fmla="val 50000"/>
              <a:gd name="adj2" fmla="val 77203"/>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59" name="AutoShape 13"/>
          <p:cNvSpPr>
            <a:spLocks noChangeArrowheads="1"/>
          </p:cNvSpPr>
          <p:nvPr/>
        </p:nvSpPr>
        <p:spPr bwMode="auto">
          <a:xfrm>
            <a:off x="4257623" y="998005"/>
            <a:ext cx="326880" cy="849689"/>
          </a:xfrm>
          <a:prstGeom prst="downArrow">
            <a:avLst>
              <a:gd name="adj1" fmla="val 50000"/>
              <a:gd name="adj2" fmla="val 64978"/>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60" name="AutoShape 14"/>
          <p:cNvSpPr>
            <a:spLocks noChangeArrowheads="1"/>
          </p:cNvSpPr>
          <p:nvPr/>
        </p:nvSpPr>
        <p:spPr bwMode="auto">
          <a:xfrm>
            <a:off x="6986422" y="2910525"/>
            <a:ext cx="326880" cy="1795869"/>
          </a:xfrm>
          <a:prstGeom prst="downArrow">
            <a:avLst>
              <a:gd name="adj1" fmla="val 50000"/>
              <a:gd name="adj2" fmla="val 137335"/>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61" name="Oval 15"/>
          <p:cNvSpPr>
            <a:spLocks noChangeArrowheads="1"/>
          </p:cNvSpPr>
          <p:nvPr/>
        </p:nvSpPr>
        <p:spPr bwMode="auto">
          <a:xfrm>
            <a:off x="6594756" y="4772653"/>
            <a:ext cx="1437106" cy="979303"/>
          </a:xfrm>
          <a:prstGeom prst="ellipse">
            <a:avLst/>
          </a:prstGeom>
          <a:solidFill>
            <a:srgbClr val="FFCC99"/>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dirty="0" smtClean="0">
                <a:ea typeface="ＭＳ Ｐゴシック" charset="-128"/>
              </a:rPr>
              <a:t>HANA/</a:t>
            </a:r>
          </a:p>
          <a:p>
            <a:pPr algn="ctr">
              <a:tabLst>
                <a:tab pos="656650" algn="l"/>
                <a:tab pos="1313299" algn="l"/>
              </a:tabLst>
            </a:pPr>
            <a:r>
              <a:rPr lang="en-US" altLang="ja-JP" dirty="0" smtClean="0">
                <a:ea typeface="ＭＳ Ｐゴシック" charset="-128"/>
              </a:rPr>
              <a:t>STARS</a:t>
            </a:r>
          </a:p>
        </p:txBody>
      </p:sp>
      <p:sp>
        <p:nvSpPr>
          <p:cNvPr id="2062" name="AutoShape 18"/>
          <p:cNvSpPr>
            <a:spLocks noChangeArrowheads="1"/>
          </p:cNvSpPr>
          <p:nvPr/>
        </p:nvSpPr>
        <p:spPr bwMode="auto">
          <a:xfrm>
            <a:off x="3808337" y="5355918"/>
            <a:ext cx="2916020" cy="326915"/>
          </a:xfrm>
          <a:prstGeom prst="leftArrow">
            <a:avLst>
              <a:gd name="adj1" fmla="val 50000"/>
              <a:gd name="adj2" fmla="val 214757"/>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63" name="AutoShape 19"/>
          <p:cNvSpPr>
            <a:spLocks noChangeArrowheads="1"/>
          </p:cNvSpPr>
          <p:nvPr/>
        </p:nvSpPr>
        <p:spPr bwMode="auto">
          <a:xfrm>
            <a:off x="1281119" y="4189388"/>
            <a:ext cx="1077120" cy="1045550"/>
          </a:xfrm>
          <a:prstGeom prst="can">
            <a:avLst>
              <a:gd name="adj" fmla="val 25000"/>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64" name="AutoShape 20"/>
          <p:cNvSpPr>
            <a:spLocks noChangeArrowheads="1"/>
          </p:cNvSpPr>
          <p:nvPr/>
        </p:nvSpPr>
        <p:spPr bwMode="auto">
          <a:xfrm>
            <a:off x="6076352" y="4319002"/>
            <a:ext cx="489600" cy="489651"/>
          </a:xfrm>
          <a:prstGeom prst="can">
            <a:avLst>
              <a:gd name="adj" fmla="val 25000"/>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2065" name="Text Box 21"/>
          <p:cNvSpPr txBox="1">
            <a:spLocks noChangeArrowheads="1"/>
          </p:cNvSpPr>
          <p:nvPr/>
        </p:nvSpPr>
        <p:spPr bwMode="auto">
          <a:xfrm>
            <a:off x="5298748" y="171337"/>
            <a:ext cx="2100960" cy="1242850"/>
          </a:xfrm>
          <a:prstGeom prst="rect">
            <a:avLst/>
          </a:prstGeom>
          <a:noFill/>
          <a:ln w="9525">
            <a:noFill/>
            <a:round/>
            <a:headEnd/>
            <a:tailEnd/>
          </a:ln>
        </p:spPr>
        <p:txBody>
          <a:bodyPr wrap="none" lIns="81639" tIns="55221" rIns="81639" bIns="40820"/>
          <a:lstStyle/>
          <a:p>
            <a:pPr>
              <a:tabLst>
                <a:tab pos="656650" algn="l"/>
                <a:tab pos="1313299" algn="l"/>
                <a:tab pos="1969949" algn="l"/>
              </a:tabLst>
            </a:pPr>
            <a:r>
              <a:rPr lang="en-US" altLang="ja-JP" dirty="0">
                <a:solidFill>
                  <a:srgbClr val="000000"/>
                </a:solidFill>
                <a:ea typeface="ＭＳ Ｐゴシック" charset="-128"/>
              </a:rPr>
              <a:t>Data production rate:</a:t>
            </a:r>
          </a:p>
          <a:p>
            <a:pPr>
              <a:buSzPct val="45000"/>
              <a:buFont typeface="Wingdings" pitchFamily="2" charset="2"/>
              <a:buChar char=""/>
              <a:tabLst>
                <a:tab pos="656650" algn="l"/>
                <a:tab pos="1313299" algn="l"/>
                <a:tab pos="1969949" algn="l"/>
              </a:tabLst>
            </a:pPr>
            <a:r>
              <a:rPr lang="en-US" altLang="ja-JP" dirty="0">
                <a:solidFill>
                  <a:srgbClr val="000000"/>
                </a:solidFill>
                <a:ea typeface="ＭＳ Ｐゴシック" charset="-128"/>
              </a:rPr>
              <a:t>  2GB/shot</a:t>
            </a:r>
          </a:p>
          <a:p>
            <a:pPr>
              <a:buSzPct val="45000"/>
              <a:buFont typeface="Wingdings" pitchFamily="2" charset="2"/>
              <a:buChar char=""/>
              <a:tabLst>
                <a:tab pos="656650" algn="l"/>
                <a:tab pos="1313299" algn="l"/>
                <a:tab pos="1969949" algn="l"/>
              </a:tabLst>
            </a:pPr>
            <a:r>
              <a:rPr lang="en-US" altLang="ja-JP" dirty="0">
                <a:solidFill>
                  <a:srgbClr val="000000"/>
                </a:solidFill>
                <a:ea typeface="ＭＳ Ｐゴシック" charset="-128"/>
              </a:rPr>
              <a:t>  ~ 500GB/night</a:t>
            </a:r>
          </a:p>
          <a:p>
            <a:pPr>
              <a:buSzPct val="45000"/>
              <a:buFont typeface="Wingdings" pitchFamily="2" charset="2"/>
              <a:buChar char=""/>
              <a:tabLst>
                <a:tab pos="656650" algn="l"/>
                <a:tab pos="1313299" algn="l"/>
                <a:tab pos="1969949" algn="l"/>
              </a:tabLst>
            </a:pPr>
            <a:r>
              <a:rPr lang="en-US" altLang="ja-JP" dirty="0">
                <a:solidFill>
                  <a:srgbClr val="000000"/>
                </a:solidFill>
                <a:ea typeface="ＭＳ Ｐゴシック" charset="-128"/>
              </a:rPr>
              <a:t>  ~ 5TB/run</a:t>
            </a:r>
          </a:p>
          <a:p>
            <a:pPr>
              <a:buSzPct val="45000"/>
              <a:buFont typeface="Wingdings" pitchFamily="2" charset="2"/>
              <a:buChar char=""/>
              <a:tabLst>
                <a:tab pos="656650" algn="l"/>
                <a:tab pos="1313299" algn="l"/>
                <a:tab pos="1969949" algn="l"/>
              </a:tabLst>
            </a:pPr>
            <a:r>
              <a:rPr lang="en-US" altLang="ja-JP" dirty="0">
                <a:solidFill>
                  <a:srgbClr val="000000"/>
                </a:solidFill>
                <a:ea typeface="ＭＳ Ｐゴシック" charset="-128"/>
              </a:rPr>
              <a:t>  ~150TB/300nights</a:t>
            </a:r>
          </a:p>
        </p:txBody>
      </p:sp>
      <p:sp>
        <p:nvSpPr>
          <p:cNvPr id="2066" name="Text Box 22"/>
          <p:cNvSpPr txBox="1">
            <a:spLocks noChangeArrowheads="1"/>
          </p:cNvSpPr>
          <p:nvPr/>
        </p:nvSpPr>
        <p:spPr bwMode="auto">
          <a:xfrm>
            <a:off x="4456342" y="3708378"/>
            <a:ext cx="2013120" cy="545817"/>
          </a:xfrm>
          <a:prstGeom prst="rect">
            <a:avLst/>
          </a:prstGeom>
          <a:noFill/>
          <a:ln w="9525">
            <a:noFill/>
            <a:round/>
            <a:headEnd/>
            <a:tailEnd/>
          </a:ln>
        </p:spPr>
        <p:txBody>
          <a:bodyPr wrap="none" lIns="81639" tIns="55221" rIns="81639" bIns="40820"/>
          <a:lstStyle/>
          <a:p>
            <a:pPr>
              <a:tabLst>
                <a:tab pos="656650" algn="l"/>
                <a:tab pos="1313299" algn="l"/>
                <a:tab pos="1969949" algn="l"/>
              </a:tabLst>
            </a:pPr>
            <a:r>
              <a:rPr lang="en-US" altLang="ja-JP" dirty="0">
                <a:solidFill>
                  <a:srgbClr val="000000"/>
                </a:solidFill>
                <a:ea typeface="ＭＳ Ｐゴシック" charset="-128"/>
              </a:rPr>
              <a:t>2-run data + analysis DB</a:t>
            </a:r>
          </a:p>
          <a:p>
            <a:pPr>
              <a:tabLst>
                <a:tab pos="656650" algn="l"/>
                <a:tab pos="1313299" algn="l"/>
                <a:tab pos="1969949" algn="l"/>
              </a:tabLst>
            </a:pPr>
            <a:r>
              <a:rPr lang="en-US" altLang="ja-JP" dirty="0">
                <a:solidFill>
                  <a:srgbClr val="000000"/>
                </a:solidFill>
                <a:ea typeface="ＭＳ Ｐゴシック" charset="-128"/>
              </a:rPr>
              <a:t>Interim files ~30TB?</a:t>
            </a:r>
          </a:p>
        </p:txBody>
      </p:sp>
      <p:sp>
        <p:nvSpPr>
          <p:cNvPr id="2067" name="Text Box 23"/>
          <p:cNvSpPr txBox="1">
            <a:spLocks noChangeArrowheads="1"/>
          </p:cNvSpPr>
          <p:nvPr/>
        </p:nvSpPr>
        <p:spPr bwMode="auto">
          <a:xfrm>
            <a:off x="7311862" y="2893243"/>
            <a:ext cx="2004480" cy="1587047"/>
          </a:xfrm>
          <a:prstGeom prst="rect">
            <a:avLst/>
          </a:prstGeom>
          <a:noFill/>
          <a:ln w="9525">
            <a:noFill/>
            <a:round/>
            <a:headEnd/>
            <a:tailEnd/>
          </a:ln>
        </p:spPr>
        <p:txBody>
          <a:bodyPr wrap="none" lIns="81639" tIns="55221" rIns="81639" bIns="40820"/>
          <a:lstStyle/>
          <a:p>
            <a:pPr>
              <a:buSzPct val="45000"/>
              <a:tabLst>
                <a:tab pos="656650" algn="l"/>
                <a:tab pos="1313299" algn="l"/>
              </a:tabLst>
            </a:pPr>
            <a:r>
              <a:rPr lang="en-US" dirty="0" smtClean="0">
                <a:solidFill>
                  <a:srgbClr val="000000"/>
                </a:solidFill>
              </a:rPr>
              <a:t>Summit-Hilo</a:t>
            </a:r>
          </a:p>
          <a:p>
            <a:pPr>
              <a:buSzPct val="45000"/>
              <a:tabLst>
                <a:tab pos="656650" algn="l"/>
                <a:tab pos="1313299" algn="l"/>
              </a:tabLst>
            </a:pPr>
            <a:r>
              <a:rPr lang="en-US" dirty="0" err="1" smtClean="0">
                <a:solidFill>
                  <a:srgbClr val="000000"/>
                </a:solidFill>
              </a:rPr>
              <a:t>GbE</a:t>
            </a:r>
            <a:endParaRPr lang="en-US" dirty="0">
              <a:solidFill>
                <a:srgbClr val="000000"/>
              </a:solidFill>
            </a:endParaRPr>
          </a:p>
        </p:txBody>
      </p:sp>
      <p:sp>
        <p:nvSpPr>
          <p:cNvPr id="2068" name="Text Box 24"/>
          <p:cNvSpPr txBox="1">
            <a:spLocks noChangeArrowheads="1"/>
          </p:cNvSpPr>
          <p:nvPr/>
        </p:nvSpPr>
        <p:spPr bwMode="auto">
          <a:xfrm>
            <a:off x="476182" y="5942044"/>
            <a:ext cx="1301760" cy="313953"/>
          </a:xfrm>
          <a:prstGeom prst="rect">
            <a:avLst/>
          </a:prstGeom>
          <a:noFill/>
          <a:ln w="9525">
            <a:noFill/>
            <a:round/>
            <a:headEnd/>
            <a:tailEnd/>
          </a:ln>
        </p:spPr>
        <p:txBody>
          <a:bodyPr wrap="none" lIns="81639" tIns="55221" rIns="81639" bIns="40820"/>
          <a:lstStyle/>
          <a:p>
            <a:pPr>
              <a:tabLst>
                <a:tab pos="656650" algn="l"/>
              </a:tabLst>
            </a:pPr>
            <a:r>
              <a:rPr lang="en-US" altLang="ja-JP">
                <a:solidFill>
                  <a:srgbClr val="000000"/>
                </a:solidFill>
                <a:ea typeface="ＭＳ Ｐゴシック" charset="-128"/>
              </a:rPr>
              <a:t>Full analysis @ Mitaka</a:t>
            </a:r>
          </a:p>
        </p:txBody>
      </p:sp>
      <p:sp>
        <p:nvSpPr>
          <p:cNvPr id="2071" name="AutoShape 32"/>
          <p:cNvSpPr>
            <a:spLocks noChangeArrowheads="1"/>
          </p:cNvSpPr>
          <p:nvPr/>
        </p:nvSpPr>
        <p:spPr bwMode="auto">
          <a:xfrm>
            <a:off x="1345919" y="2050748"/>
            <a:ext cx="979200" cy="489651"/>
          </a:xfrm>
          <a:prstGeom prst="roundRect">
            <a:avLst>
              <a:gd name="adj" fmla="val 292"/>
            </a:avLst>
          </a:prstGeom>
          <a:solidFill>
            <a:srgbClr val="99CCFF"/>
          </a:solidFill>
          <a:ln w="9525">
            <a:solidFill>
              <a:srgbClr val="000000"/>
            </a:solidFill>
            <a:round/>
            <a:headEnd/>
            <a:tailEnd/>
          </a:ln>
        </p:spPr>
        <p:txBody>
          <a:bodyPr lIns="81639" tIns="55221" rIns="81639" bIns="40820" anchor="ctr" anchorCtr="1"/>
          <a:lstStyle/>
          <a:p>
            <a:pPr algn="ctr">
              <a:tabLst>
                <a:tab pos="656650" algn="l"/>
              </a:tabLst>
            </a:pPr>
            <a:r>
              <a:rPr lang="en-US" altLang="ja-JP">
                <a:solidFill>
                  <a:srgbClr val="000000"/>
                </a:solidFill>
                <a:ea typeface="ＭＳ Ｐゴシック" charset="-128"/>
              </a:rPr>
              <a:t>observer</a:t>
            </a:r>
          </a:p>
        </p:txBody>
      </p:sp>
      <p:sp>
        <p:nvSpPr>
          <p:cNvPr id="2073" name="Text Box 34"/>
          <p:cNvSpPr txBox="1">
            <a:spLocks noChangeArrowheads="1"/>
          </p:cNvSpPr>
          <p:nvPr/>
        </p:nvSpPr>
        <p:spPr bwMode="auto">
          <a:xfrm>
            <a:off x="1929124" y="2958050"/>
            <a:ext cx="1131840" cy="545818"/>
          </a:xfrm>
          <a:prstGeom prst="rect">
            <a:avLst/>
          </a:prstGeom>
          <a:noFill/>
          <a:ln w="9525">
            <a:noFill/>
            <a:round/>
            <a:headEnd/>
            <a:tailEnd/>
          </a:ln>
        </p:spPr>
        <p:txBody>
          <a:bodyPr wrap="none" lIns="81639" tIns="55221" rIns="81639" bIns="40820"/>
          <a:lstStyle/>
          <a:p>
            <a:pPr>
              <a:tabLst>
                <a:tab pos="656650" algn="l"/>
              </a:tabLst>
            </a:pPr>
            <a:r>
              <a:rPr lang="en-US" altLang="ja-JP" dirty="0">
                <a:solidFill>
                  <a:srgbClr val="000000"/>
                </a:solidFill>
                <a:ea typeface="ＭＳ Ｐゴシック" charset="-128"/>
              </a:rPr>
              <a:t>Feedback:</a:t>
            </a:r>
          </a:p>
          <a:p>
            <a:pPr>
              <a:tabLst>
                <a:tab pos="656650" algn="l"/>
              </a:tabLst>
            </a:pPr>
            <a:r>
              <a:rPr lang="en-US" altLang="ja-JP" dirty="0">
                <a:solidFill>
                  <a:srgbClr val="000000"/>
                </a:solidFill>
                <a:ea typeface="ＭＳ Ｐゴシック" charset="-128"/>
              </a:rPr>
              <a:t>&lt;~ </a:t>
            </a:r>
            <a:r>
              <a:rPr lang="en-US" altLang="ja-JP" dirty="0" smtClean="0">
                <a:solidFill>
                  <a:srgbClr val="000000"/>
                </a:solidFill>
                <a:ea typeface="ＭＳ Ｐゴシック" charset="-128"/>
              </a:rPr>
              <a:t>5min</a:t>
            </a:r>
            <a:endParaRPr lang="en-US" altLang="ja-JP" dirty="0">
              <a:solidFill>
                <a:srgbClr val="000000"/>
              </a:solidFill>
              <a:ea typeface="ＭＳ Ｐゴシック" charset="-128"/>
            </a:endParaRPr>
          </a:p>
        </p:txBody>
      </p:sp>
      <p:sp>
        <p:nvSpPr>
          <p:cNvPr id="2074" name="Text Box 35"/>
          <p:cNvSpPr txBox="1">
            <a:spLocks noChangeArrowheads="1"/>
          </p:cNvSpPr>
          <p:nvPr/>
        </p:nvSpPr>
        <p:spPr bwMode="auto">
          <a:xfrm>
            <a:off x="5817151" y="5740446"/>
            <a:ext cx="1274400" cy="782003"/>
          </a:xfrm>
          <a:prstGeom prst="rect">
            <a:avLst/>
          </a:prstGeom>
          <a:noFill/>
          <a:ln w="9525">
            <a:noFill/>
            <a:round/>
            <a:headEnd/>
            <a:tailEnd/>
          </a:ln>
        </p:spPr>
        <p:txBody>
          <a:bodyPr wrap="none" lIns="81639" tIns="55221" rIns="81639" bIns="40820"/>
          <a:lstStyle/>
          <a:p>
            <a:pPr>
              <a:tabLst>
                <a:tab pos="656650" algn="l"/>
              </a:tabLst>
            </a:pPr>
            <a:r>
              <a:rPr lang="en-US" altLang="ja-JP" dirty="0" smtClean="0">
                <a:solidFill>
                  <a:srgbClr val="000000"/>
                </a:solidFill>
                <a:ea typeface="ＭＳ Ｐゴシック" charset="-128"/>
              </a:rPr>
              <a:t>500GB/8hrs</a:t>
            </a:r>
            <a:endParaRPr lang="en-US" altLang="ja-JP" dirty="0">
              <a:solidFill>
                <a:srgbClr val="000000"/>
              </a:solidFill>
              <a:ea typeface="ＭＳ Ｐゴシック" charset="-128"/>
            </a:endParaRPr>
          </a:p>
          <a:p>
            <a:pPr>
              <a:tabLst>
                <a:tab pos="656650" algn="l"/>
              </a:tabLst>
            </a:pPr>
            <a:r>
              <a:rPr lang="en-US" altLang="ja-JP" dirty="0">
                <a:solidFill>
                  <a:srgbClr val="000000"/>
                </a:solidFill>
                <a:ea typeface="ＭＳ Ｐゴシック" charset="-128"/>
              </a:rPr>
              <a:t>~ 0.15Gbps</a:t>
            </a:r>
          </a:p>
          <a:p>
            <a:pPr>
              <a:tabLst>
                <a:tab pos="656650" algn="l"/>
              </a:tabLst>
            </a:pPr>
            <a:endParaRPr lang="en-US" altLang="ja-JP" dirty="0">
              <a:solidFill>
                <a:srgbClr val="000000"/>
              </a:solidFill>
              <a:ea typeface="ＭＳ Ｐゴシック" charset="-128"/>
            </a:endParaRPr>
          </a:p>
        </p:txBody>
      </p:sp>
      <p:sp>
        <p:nvSpPr>
          <p:cNvPr id="2075" name="Text Box 36"/>
          <p:cNvSpPr txBox="1">
            <a:spLocks noChangeArrowheads="1"/>
          </p:cNvSpPr>
          <p:nvPr/>
        </p:nvSpPr>
        <p:spPr bwMode="auto">
          <a:xfrm>
            <a:off x="5236822" y="1749763"/>
            <a:ext cx="894240" cy="545818"/>
          </a:xfrm>
          <a:prstGeom prst="rect">
            <a:avLst/>
          </a:prstGeom>
          <a:noFill/>
          <a:ln w="9525">
            <a:noFill/>
            <a:round/>
            <a:headEnd/>
            <a:tailEnd/>
          </a:ln>
        </p:spPr>
        <p:txBody>
          <a:bodyPr wrap="none" lIns="81639" tIns="55221" rIns="81639" bIns="40820"/>
          <a:lstStyle/>
          <a:p>
            <a:pPr>
              <a:tabLst>
                <a:tab pos="656650" algn="l"/>
              </a:tabLst>
            </a:pPr>
            <a:r>
              <a:rPr lang="en-US" altLang="ja-JP">
                <a:solidFill>
                  <a:srgbClr val="000000"/>
                </a:solidFill>
                <a:ea typeface="ＭＳ Ｐゴシック" charset="-128"/>
              </a:rPr>
              <a:t>~20sec</a:t>
            </a:r>
          </a:p>
          <a:p>
            <a:pPr>
              <a:tabLst>
                <a:tab pos="656650" algn="l"/>
              </a:tabLst>
            </a:pPr>
            <a:r>
              <a:rPr lang="en-US" altLang="ja-JP">
                <a:solidFill>
                  <a:srgbClr val="000000"/>
                </a:solidFill>
                <a:ea typeface="ＭＳ Ｐゴシック" charset="-128"/>
              </a:rPr>
              <a:t>~1Gbps</a:t>
            </a:r>
          </a:p>
        </p:txBody>
      </p:sp>
      <p:sp>
        <p:nvSpPr>
          <p:cNvPr id="28" name="Oval 15"/>
          <p:cNvSpPr>
            <a:spLocks noChangeArrowheads="1"/>
          </p:cNvSpPr>
          <p:nvPr/>
        </p:nvSpPr>
        <p:spPr bwMode="auto">
          <a:xfrm>
            <a:off x="2123525" y="5096689"/>
            <a:ext cx="1684812" cy="849688"/>
          </a:xfrm>
          <a:prstGeom prst="ellipse">
            <a:avLst/>
          </a:prstGeom>
          <a:solidFill>
            <a:srgbClr val="FFCC99"/>
          </a:solidFill>
          <a:ln w="9525">
            <a:solidFill>
              <a:srgbClr val="000000"/>
            </a:solidFill>
            <a:round/>
            <a:headEnd/>
            <a:tailEnd/>
          </a:ln>
        </p:spPr>
        <p:txBody>
          <a:bodyPr lIns="81639" tIns="55221" rIns="81639" bIns="40820" anchor="ctr" anchorCtr="1"/>
          <a:lstStyle/>
          <a:p>
            <a:pPr algn="ctr">
              <a:tabLst>
                <a:tab pos="656650" algn="l"/>
                <a:tab pos="1313299" algn="l"/>
              </a:tabLst>
            </a:pPr>
            <a:r>
              <a:rPr lang="en-US" altLang="ja-JP" dirty="0" smtClean="0">
                <a:ea typeface="ＭＳ Ｐゴシック" charset="-128"/>
              </a:rPr>
              <a:t>MASTARS</a:t>
            </a:r>
            <a:endParaRPr lang="en-US" altLang="ja-JP" dirty="0">
              <a:ea typeface="ＭＳ Ｐゴシック" charset="-128"/>
            </a:endParaRPr>
          </a:p>
        </p:txBody>
      </p:sp>
      <p:sp>
        <p:nvSpPr>
          <p:cNvPr id="29" name="Right Arrow 28"/>
          <p:cNvSpPr/>
          <p:nvPr/>
        </p:nvSpPr>
        <p:spPr bwMode="auto">
          <a:xfrm rot="12832134">
            <a:off x="6198448" y="4853511"/>
            <a:ext cx="388804" cy="324036"/>
          </a:xfrm>
          <a:prstGeom prst="right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ja-JP" altLang="en-US" sz="1600">
              <a:solidFill>
                <a:srgbClr val="FF0000"/>
              </a:solidFill>
              <a:latin typeface="Arial" charset="0"/>
            </a:endParaRPr>
          </a:p>
        </p:txBody>
      </p:sp>
      <p:sp>
        <p:nvSpPr>
          <p:cNvPr id="30" name="Down Arrow 29"/>
          <p:cNvSpPr/>
          <p:nvPr/>
        </p:nvSpPr>
        <p:spPr bwMode="auto">
          <a:xfrm rot="5400000">
            <a:off x="1839930" y="5207103"/>
            <a:ext cx="324036" cy="518404"/>
          </a:xfrm>
          <a:prstGeom prst="down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ja-JP" altLang="en-US" sz="1600">
              <a:latin typeface="Arial" charset="0"/>
            </a:endParaRPr>
          </a:p>
        </p:txBody>
      </p:sp>
      <p:sp>
        <p:nvSpPr>
          <p:cNvPr id="31" name="Right Arrow 30"/>
          <p:cNvSpPr/>
          <p:nvPr/>
        </p:nvSpPr>
        <p:spPr bwMode="auto">
          <a:xfrm rot="13453559">
            <a:off x="2470792" y="3446942"/>
            <a:ext cx="2462417" cy="32403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ja-JP" altLang="en-US" sz="1600">
              <a:latin typeface="Arial" charset="0"/>
            </a:endParaRPr>
          </a:p>
        </p:txBody>
      </p:sp>
      <p:sp>
        <p:nvSpPr>
          <p:cNvPr id="32" name="Oval 31"/>
          <p:cNvSpPr/>
          <p:nvPr/>
        </p:nvSpPr>
        <p:spPr bwMode="auto">
          <a:xfrm>
            <a:off x="2512327" y="1791519"/>
            <a:ext cx="1231209" cy="907302"/>
          </a:xfrm>
          <a:prstGeom prst="ellipse">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algn="ctr" defTabSz="407526" fontAlgn="base" hangingPunct="0">
              <a:lnSpc>
                <a:spcPct val="93000"/>
              </a:lnSpc>
              <a:spcBef>
                <a:spcPct val="0"/>
              </a:spcBef>
              <a:spcAft>
                <a:spcPct val="0"/>
              </a:spcAft>
              <a:buClr>
                <a:srgbClr val="000000"/>
              </a:buClr>
              <a:buSzPct val="100000"/>
            </a:pPr>
            <a:r>
              <a:rPr lang="en-US" altLang="ja-JP" sz="1600" dirty="0">
                <a:latin typeface="Arial" charset="0"/>
              </a:rPr>
              <a:t>QL</a:t>
            </a:r>
          </a:p>
          <a:p>
            <a:pPr algn="ctr" defTabSz="407526" fontAlgn="base" hangingPunct="0">
              <a:lnSpc>
                <a:spcPct val="93000"/>
              </a:lnSpc>
              <a:spcBef>
                <a:spcPct val="0"/>
              </a:spcBef>
              <a:spcAft>
                <a:spcPct val="0"/>
              </a:spcAft>
              <a:buClr>
                <a:srgbClr val="000000"/>
              </a:buClr>
              <a:buSzPct val="100000"/>
            </a:pPr>
            <a:r>
              <a:rPr lang="en-US" altLang="ja-JP" sz="1600" dirty="0">
                <a:latin typeface="Arial" charset="0"/>
              </a:rPr>
              <a:t>Health check</a:t>
            </a:r>
            <a:endParaRPr lang="ja-JP" altLang="en-US" sz="1600">
              <a:latin typeface="Arial" charset="0"/>
            </a:endParaRPr>
          </a:p>
        </p:txBody>
      </p:sp>
      <p:sp>
        <p:nvSpPr>
          <p:cNvPr id="33" name="AutoShape 18"/>
          <p:cNvSpPr>
            <a:spLocks noChangeArrowheads="1"/>
          </p:cNvSpPr>
          <p:nvPr/>
        </p:nvSpPr>
        <p:spPr bwMode="auto">
          <a:xfrm>
            <a:off x="1799523" y="4772653"/>
            <a:ext cx="2916020" cy="326915"/>
          </a:xfrm>
          <a:prstGeom prst="leftArrow">
            <a:avLst>
              <a:gd name="adj1" fmla="val 50000"/>
              <a:gd name="adj2" fmla="val 214757"/>
            </a:avLst>
          </a:prstGeom>
          <a:solidFill>
            <a:srgbClr val="99CCFF"/>
          </a:solidFill>
          <a:ln w="9525">
            <a:solidFill>
              <a:srgbClr val="000000"/>
            </a:solidFill>
            <a:round/>
            <a:headEnd/>
            <a:tailEnd/>
          </a:ln>
        </p:spPr>
        <p:txBody>
          <a:bodyPr wrap="none" lIns="82945" tIns="41473" rIns="82945" bIns="41473" anchor="ctr"/>
          <a:lstStyle/>
          <a:p>
            <a:endParaRPr lang="ja-JP" altLang="en-US">
              <a:ea typeface="ＭＳ Ｐゴシック" charset="-128"/>
            </a:endParaRPr>
          </a:p>
        </p:txBody>
      </p:sp>
      <p:sp>
        <p:nvSpPr>
          <p:cNvPr id="34" name="TextBox 33"/>
          <p:cNvSpPr txBox="1"/>
          <p:nvPr/>
        </p:nvSpPr>
        <p:spPr>
          <a:xfrm>
            <a:off x="2771529" y="4513424"/>
            <a:ext cx="1139531" cy="360755"/>
          </a:xfrm>
          <a:prstGeom prst="rect">
            <a:avLst/>
          </a:prstGeom>
          <a:noFill/>
        </p:spPr>
        <p:txBody>
          <a:bodyPr wrap="none" lIns="82945" tIns="41473" rIns="82945" bIns="41473" rtlCol="0">
            <a:spAutoFit/>
          </a:bodyPr>
          <a:lstStyle/>
          <a:p>
            <a:r>
              <a:rPr kumimoji="1" lang="en-US" altLang="ja-JP" dirty="0" smtClean="0"/>
              <a:t>Meta data</a:t>
            </a:r>
            <a:endParaRPr kumimoji="1" lang="ja-JP" altLang="en-US"/>
          </a:p>
        </p:txBody>
      </p:sp>
      <p:sp>
        <p:nvSpPr>
          <p:cNvPr id="35" name="TextBox 34"/>
          <p:cNvSpPr txBox="1"/>
          <p:nvPr/>
        </p:nvSpPr>
        <p:spPr>
          <a:xfrm>
            <a:off x="4715543" y="5615147"/>
            <a:ext cx="1040345" cy="360755"/>
          </a:xfrm>
          <a:prstGeom prst="rect">
            <a:avLst/>
          </a:prstGeom>
          <a:noFill/>
        </p:spPr>
        <p:txBody>
          <a:bodyPr wrap="none" lIns="82945" tIns="41473" rIns="82945" bIns="41473" rtlCol="0">
            <a:spAutoFit/>
          </a:bodyPr>
          <a:lstStyle/>
          <a:p>
            <a:r>
              <a:rPr kumimoji="1" lang="en-US" altLang="ja-JP" dirty="0" smtClean="0"/>
              <a:t>Raw data</a:t>
            </a:r>
            <a:endParaRPr kumimoji="1" lang="ja-JP" altLang="en-US"/>
          </a:p>
        </p:txBody>
      </p:sp>
      <p:sp>
        <p:nvSpPr>
          <p:cNvPr id="36" name="TextBox 35"/>
          <p:cNvSpPr txBox="1"/>
          <p:nvPr/>
        </p:nvSpPr>
        <p:spPr>
          <a:xfrm>
            <a:off x="438714" y="4513424"/>
            <a:ext cx="821235" cy="360755"/>
          </a:xfrm>
          <a:prstGeom prst="rect">
            <a:avLst/>
          </a:prstGeom>
          <a:noFill/>
        </p:spPr>
        <p:txBody>
          <a:bodyPr wrap="none" lIns="82945" tIns="41473" rIns="82945" bIns="41473" rtlCol="0">
            <a:spAutoFit/>
          </a:bodyPr>
          <a:lstStyle/>
          <a:p>
            <a:r>
              <a:rPr kumimoji="1" lang="en-US" altLang="ja-JP" dirty="0" err="1" smtClean="0"/>
              <a:t>Mitaka</a:t>
            </a:r>
            <a:endParaRPr kumimoji="1" lang="ja-JP" altLang="en-US"/>
          </a:p>
        </p:txBody>
      </p:sp>
      <p:sp>
        <p:nvSpPr>
          <p:cNvPr id="37" name="TextBox 36"/>
          <p:cNvSpPr txBox="1"/>
          <p:nvPr/>
        </p:nvSpPr>
        <p:spPr>
          <a:xfrm>
            <a:off x="7761165" y="1791519"/>
            <a:ext cx="898479" cy="360755"/>
          </a:xfrm>
          <a:prstGeom prst="rect">
            <a:avLst/>
          </a:prstGeom>
          <a:noFill/>
        </p:spPr>
        <p:txBody>
          <a:bodyPr wrap="none" lIns="82945" tIns="41473" rIns="82945" bIns="41473" rtlCol="0">
            <a:spAutoFit/>
          </a:bodyPr>
          <a:lstStyle/>
          <a:p>
            <a:r>
              <a:rPr kumimoji="1" lang="en-US" altLang="ja-JP" dirty="0" smtClean="0"/>
              <a:t>Summit</a:t>
            </a:r>
            <a:endParaRPr kumimoji="1" lang="ja-JP" altLang="en-US"/>
          </a:p>
        </p:txBody>
      </p:sp>
      <p:sp>
        <p:nvSpPr>
          <p:cNvPr id="38" name="TextBox 37"/>
          <p:cNvSpPr txBox="1"/>
          <p:nvPr/>
        </p:nvSpPr>
        <p:spPr>
          <a:xfrm>
            <a:off x="7825965" y="4643038"/>
            <a:ext cx="539006" cy="360755"/>
          </a:xfrm>
          <a:prstGeom prst="rect">
            <a:avLst/>
          </a:prstGeom>
          <a:noFill/>
        </p:spPr>
        <p:txBody>
          <a:bodyPr wrap="none" lIns="82945" tIns="41473" rIns="82945" bIns="41473" rtlCol="0">
            <a:spAutoFit/>
          </a:bodyPr>
          <a:lstStyle/>
          <a:p>
            <a:r>
              <a:rPr kumimoji="1" lang="en-US" altLang="ja-JP" dirty="0" smtClean="0"/>
              <a:t>Hilo</a:t>
            </a:r>
            <a:endParaRPr kumimoji="1" lang="ja-JP" altLang="en-US"/>
          </a:p>
        </p:txBody>
      </p:sp>
      <p:cxnSp>
        <p:nvCxnSpPr>
          <p:cNvPr id="40" name="Straight Connector 39"/>
          <p:cNvCxnSpPr/>
          <p:nvPr/>
        </p:nvCxnSpPr>
        <p:spPr bwMode="auto">
          <a:xfrm>
            <a:off x="697915" y="3541315"/>
            <a:ext cx="8164857" cy="144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2803790" y="4869864"/>
            <a:ext cx="2657098" cy="144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861845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361.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387" b="-488"/>
          <a:stretch/>
        </p:blipFill>
        <p:spPr>
          <a:xfrm>
            <a:off x="899592" y="1628800"/>
            <a:ext cx="2556284" cy="3452335"/>
          </a:xfrm>
        </p:spPr>
      </p:pic>
      <p:pic>
        <p:nvPicPr>
          <p:cNvPr id="5" name="Picture 4" descr="IMG_03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3969060"/>
            <a:ext cx="3323861" cy="2492896"/>
          </a:xfrm>
          <a:prstGeom prst="rect">
            <a:avLst/>
          </a:prstGeom>
        </p:spPr>
      </p:pic>
      <p:pic>
        <p:nvPicPr>
          <p:cNvPr id="6" name="Picture 5" descr="P228019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860032" y="656693"/>
            <a:ext cx="3168353" cy="2376264"/>
          </a:xfrm>
          <a:prstGeom prst="rect">
            <a:avLst/>
          </a:prstGeom>
        </p:spPr>
      </p:pic>
      <p:sp>
        <p:nvSpPr>
          <p:cNvPr id="7" name="TextBox 6"/>
          <p:cNvSpPr txBox="1"/>
          <p:nvPr/>
        </p:nvSpPr>
        <p:spPr>
          <a:xfrm>
            <a:off x="971600" y="5085184"/>
            <a:ext cx="2454105" cy="369332"/>
          </a:xfrm>
          <a:prstGeom prst="rect">
            <a:avLst/>
          </a:prstGeom>
          <a:noFill/>
        </p:spPr>
        <p:txBody>
          <a:bodyPr wrap="none" rtlCol="0">
            <a:spAutoFit/>
          </a:bodyPr>
          <a:lstStyle/>
          <a:p>
            <a:r>
              <a:rPr lang="en-US" dirty="0" smtClean="0"/>
              <a:t>HSC </a:t>
            </a:r>
            <a:r>
              <a:rPr lang="en-US" dirty="0"/>
              <a:t>O</a:t>
            </a:r>
            <a:r>
              <a:rPr lang="en-US" dirty="0" smtClean="0"/>
              <a:t>n-</a:t>
            </a:r>
            <a:r>
              <a:rPr lang="en-US" dirty="0"/>
              <a:t>S</a:t>
            </a:r>
            <a:r>
              <a:rPr lang="en-US" dirty="0" smtClean="0"/>
              <a:t>ite Servers</a:t>
            </a:r>
            <a:endParaRPr lang="en-US" dirty="0"/>
          </a:p>
        </p:txBody>
      </p:sp>
      <p:sp>
        <p:nvSpPr>
          <p:cNvPr id="8" name="TextBox 7"/>
          <p:cNvSpPr txBox="1"/>
          <p:nvPr/>
        </p:nvSpPr>
        <p:spPr>
          <a:xfrm>
            <a:off x="5364088" y="6480658"/>
            <a:ext cx="2081031" cy="369332"/>
          </a:xfrm>
          <a:prstGeom prst="rect">
            <a:avLst/>
          </a:prstGeom>
          <a:noFill/>
        </p:spPr>
        <p:txBody>
          <a:bodyPr wrap="none" rtlCol="0">
            <a:spAutoFit/>
          </a:bodyPr>
          <a:lstStyle/>
          <a:p>
            <a:r>
              <a:rPr lang="en-US" dirty="0" smtClean="0"/>
              <a:t>Hilo base system</a:t>
            </a:r>
            <a:endParaRPr lang="en-US" dirty="0"/>
          </a:p>
        </p:txBody>
      </p:sp>
      <p:sp>
        <p:nvSpPr>
          <p:cNvPr id="9" name="TextBox 8"/>
          <p:cNvSpPr txBox="1"/>
          <p:nvPr/>
        </p:nvSpPr>
        <p:spPr>
          <a:xfrm>
            <a:off x="5508105" y="3429000"/>
            <a:ext cx="1902384" cy="369332"/>
          </a:xfrm>
          <a:prstGeom prst="rect">
            <a:avLst/>
          </a:prstGeom>
          <a:noFill/>
        </p:spPr>
        <p:txBody>
          <a:bodyPr wrap="none" rtlCol="0">
            <a:spAutoFit/>
          </a:bodyPr>
          <a:lstStyle/>
          <a:p>
            <a:r>
              <a:rPr lang="en-US" dirty="0" smtClean="0"/>
              <a:t>Summit System</a:t>
            </a:r>
            <a:endParaRPr lang="en-US" dirty="0"/>
          </a:p>
        </p:txBody>
      </p:sp>
    </p:spTree>
    <p:extLst>
      <p:ext uri="{BB962C8B-B14F-4D97-AF65-F5344CB8AC3E}">
        <p14:creationId xmlns:p14="http://schemas.microsoft.com/office/powerpoint/2010/main" val="70921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1972</TotalTime>
  <Words>1326</Words>
  <Application>Microsoft Macintosh PowerPoint</Application>
  <PresentationFormat>On-screen Show (4:3)</PresentationFormat>
  <Paragraphs>135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ビジネス</vt:lpstr>
      <vt:lpstr>Computer and Data Management Division</vt:lpstr>
      <vt:lpstr>Highlights in 2013</vt:lpstr>
      <vt:lpstr>PowerPoint Presentation</vt:lpstr>
      <vt:lpstr>Data Analysis Server</vt:lpstr>
      <vt:lpstr>DA1/DA2/DA3</vt:lpstr>
      <vt:lpstr>HSC On-site Servers</vt:lpstr>
      <vt:lpstr>HSC On-Site Data Analysis Server</vt:lpstr>
      <vt:lpstr>PowerPoint Presentation</vt:lpstr>
      <vt:lpstr>PowerPoint Presentation</vt:lpstr>
      <vt:lpstr>PowerPoint Presentation</vt:lpstr>
      <vt:lpstr>PowerPoint Presentation</vt:lpstr>
      <vt:lpstr>PowerPoint Presentation</vt:lpstr>
      <vt:lpstr>Remote observation for HSC HSCのリモート観測</vt:lpstr>
      <vt:lpstr>ヒロ−三鷹間ネットワークの高速化 HSCのリモート観測を実現するためのネットワークの条件 Faster network between Hilo and Mitaka A condition for remote observation of HSC</vt:lpstr>
      <vt:lpstr>Online Visitor Form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すばるのMASTARS、三鷹リモート、共同利用計算機について</dc:title>
  <dc:creator>noumaru</dc:creator>
  <cp:lastModifiedBy>Junichi Noumaru</cp:lastModifiedBy>
  <cp:revision>87</cp:revision>
  <dcterms:created xsi:type="dcterms:W3CDTF">2011-08-03T00:28:38Z</dcterms:created>
  <dcterms:modified xsi:type="dcterms:W3CDTF">2014-01-21T00:29:05Z</dcterms:modified>
</cp:coreProperties>
</file>