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399" r:id="rId4"/>
    <p:sldId id="261" r:id="rId5"/>
    <p:sldId id="262" r:id="rId6"/>
    <p:sldId id="263" r:id="rId7"/>
    <p:sldId id="264" r:id="rId8"/>
    <p:sldId id="404" r:id="rId9"/>
    <p:sldId id="265" r:id="rId10"/>
    <p:sldId id="266" r:id="rId11"/>
    <p:sldId id="267" r:id="rId12"/>
    <p:sldId id="395" r:id="rId13"/>
    <p:sldId id="269" r:id="rId14"/>
    <p:sldId id="268" r:id="rId15"/>
    <p:sldId id="400" r:id="rId16"/>
    <p:sldId id="271" r:id="rId17"/>
    <p:sldId id="401" r:id="rId18"/>
    <p:sldId id="377" r:id="rId19"/>
    <p:sldId id="274" r:id="rId20"/>
    <p:sldId id="275" r:id="rId21"/>
    <p:sldId id="396" r:id="rId22"/>
    <p:sldId id="405" r:id="rId23"/>
    <p:sldId id="406" r:id="rId24"/>
    <p:sldId id="407" r:id="rId25"/>
    <p:sldId id="408" r:id="rId26"/>
    <p:sldId id="409" r:id="rId27"/>
    <p:sldId id="411" r:id="rId28"/>
    <p:sldId id="410" r:id="rId29"/>
    <p:sldId id="402" r:id="rId30"/>
    <p:sldId id="412" r:id="rId31"/>
    <p:sldId id="376" r:id="rId32"/>
    <p:sldId id="398" r:id="rId33"/>
    <p:sldId id="38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3C9C2-92A0-454B-B730-743B93C7D575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672A7-91E8-834F-9428-E2EB5F96C0B8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471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First, I will talk about previous studies about solar flares.</a:t>
            </a:r>
            <a:endParaRPr lang="ja-JP" altLang="ja-JP" dirty="0" smtClean="0"/>
          </a:p>
          <a:p>
            <a:r>
              <a:rPr lang="en-US" altLang="ja-JP" dirty="0" smtClean="0"/>
              <a:t>Solar flares are the most energetic explosions on the surface of the Sun. </a:t>
            </a:r>
          </a:p>
          <a:p>
            <a:r>
              <a:rPr lang="en-US" altLang="ja-JP" dirty="0" smtClean="0"/>
              <a:t>It is known solar flares are magnetic energy release and generate strong Ha line emission, X-ray emission and so on.</a:t>
            </a:r>
            <a:endParaRPr lang="ja-JP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The timescale of solar flares ranges from one </a:t>
            </a:r>
            <a:r>
              <a:rPr lang="en-US" altLang="ja-JP" dirty="0" err="1" smtClean="0"/>
              <a:t>minitues</a:t>
            </a:r>
            <a:r>
              <a:rPr lang="en-US" altLang="ja-JP" dirty="0" smtClean="0"/>
              <a:t> to one hour.</a:t>
            </a:r>
          </a:p>
          <a:p>
            <a:r>
              <a:rPr lang="en-US" altLang="ja-JP" dirty="0" smtClean="0"/>
              <a:t>The maximum released energy</a:t>
            </a:r>
            <a:r>
              <a:rPr lang="en-US" altLang="ja-JP" baseline="0" dirty="0" smtClean="0"/>
              <a:t> is </a:t>
            </a:r>
            <a:r>
              <a:rPr lang="en-US" altLang="ja-JP" dirty="0" smtClean="0"/>
              <a:t>10 to the thirty two erg. </a:t>
            </a:r>
          </a:p>
          <a:p>
            <a:r>
              <a:rPr lang="en-US" altLang="ja-JP" dirty="0" smtClean="0"/>
              <a:t>Understanding of solar flares is the first step of investigating stellar flares.</a:t>
            </a:r>
            <a:endParaRPr lang="ja-JP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881A3-6BD7-4032-95DF-2A45598D58F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100" dirty="0"/>
              <a:t>Similarly, flares are known to occur on various types of stars.</a:t>
            </a:r>
            <a:endParaRPr kumimoji="1" lang="ja-JP" altLang="ja-JP" sz="1100" dirty="0"/>
          </a:p>
          <a:p>
            <a:r>
              <a:rPr kumimoji="1" lang="en-US" altLang="ja-JP" sz="1100" dirty="0"/>
              <a:t>Young stars or close binary stars often produce Superflares. </a:t>
            </a:r>
            <a:endParaRPr kumimoji="1" lang="ja-JP" altLang="ja-JP" sz="1100" dirty="0"/>
          </a:p>
          <a:p>
            <a:r>
              <a:rPr kumimoji="1" lang="en-US" altLang="ja-JP" sz="1100" dirty="0"/>
              <a:t>Superflares are the flares which are much more energetic than the largest solar flares.</a:t>
            </a:r>
            <a:endParaRPr kumimoji="1" lang="ja-JP" altLang="ja-JP" sz="1100" dirty="0"/>
          </a:p>
          <a:p>
            <a:r>
              <a:rPr kumimoji="1" lang="en-US" altLang="ja-JP" sz="1100" dirty="0"/>
              <a:t>Such stars rotate fast and the magnetic fields of a few </a:t>
            </a:r>
            <a:r>
              <a:rPr kumimoji="1" lang="en-US" altLang="ja-JP" sz="1100" dirty="0" err="1"/>
              <a:t>kG</a:t>
            </a:r>
            <a:r>
              <a:rPr kumimoji="1" lang="en-US" altLang="ja-JP" sz="1100" dirty="0"/>
              <a:t> are distributed in large regions on the stellar surface. </a:t>
            </a:r>
            <a:endParaRPr kumimoji="1" lang="ja-JP" altLang="ja-JP" sz="1100" dirty="0"/>
          </a:p>
          <a:p>
            <a:r>
              <a:rPr kumimoji="1" lang="en-US" altLang="ja-JP" sz="1100" dirty="0"/>
              <a:t>This figure shows X-ray luminosity as a function of stellar rotation.</a:t>
            </a:r>
            <a:endParaRPr kumimoji="1" lang="ja-JP" altLang="ja-JP" sz="1100" dirty="0"/>
          </a:p>
          <a:p>
            <a:r>
              <a:rPr kumimoji="1" lang="en-US" altLang="ja-JP" sz="1100" dirty="0"/>
              <a:t> </a:t>
            </a:r>
            <a:endParaRPr kumimoji="1" lang="ja-JP" altLang="ja-JP" sz="1100" dirty="0"/>
          </a:p>
          <a:p>
            <a:r>
              <a:rPr kumimoji="1" lang="en-US" altLang="ja-JP" sz="1100" dirty="0"/>
              <a:t>In contrast, the Sun slowly rotates,  and the magnetic fields are weak. </a:t>
            </a:r>
            <a:endParaRPr kumimoji="1" lang="ja-JP" altLang="ja-JP" sz="1100" dirty="0"/>
          </a:p>
          <a:p>
            <a:r>
              <a:rPr kumimoji="1" lang="en-US" altLang="ja-JP" sz="1100" dirty="0"/>
              <a:t>Because of this, it has been thought that </a:t>
            </a:r>
            <a:r>
              <a:rPr kumimoji="1" lang="en-US" altLang="ja-JP" sz="1100" dirty="0" err="1"/>
              <a:t>superflares</a:t>
            </a:r>
            <a:r>
              <a:rPr kumimoji="1" lang="en-US" altLang="ja-JP" sz="1100" dirty="0"/>
              <a:t> cannot occur on slowly-rotating Sun-like stars.</a:t>
            </a:r>
            <a:endParaRPr kumimoji="1" lang="ja-JP" altLang="ja-JP" sz="11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881A3-6BD7-4032-95DF-2A45598D58F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r>
              <a:rPr lang="en-US" altLang="ja-JP" dirty="0" smtClean="0"/>
              <a:t>This figure shows the frequency distribution</a:t>
            </a:r>
            <a:r>
              <a:rPr lang="en-US" altLang="ja-JP" baseline="0" dirty="0" smtClean="0"/>
              <a:t> of </a:t>
            </a:r>
            <a:r>
              <a:rPr lang="en-US" altLang="ja-JP" baseline="0" dirty="0" err="1" smtClean="0"/>
              <a:t>superflares</a:t>
            </a:r>
            <a:r>
              <a:rPr lang="en-US" altLang="ja-JP" baseline="0" dirty="0" smtClean="0"/>
              <a:t> on G-dwarfs. Flare frequency is calculated from number of flares, number of observed stars, length of observation, and width of each bin by using this formula.</a:t>
            </a:r>
          </a:p>
          <a:p>
            <a:r>
              <a:rPr lang="en-US" altLang="ja-JP" baseline="0" dirty="0" smtClean="0"/>
              <a:t>Red-histogram shows the frequency distribution for all G-dwarfs, and blue one shows that for the Sun-like stars which have the surface temperature between 5600 and 6000K and the rotation period longer than 10 days.</a:t>
            </a:r>
          </a:p>
          <a:p>
            <a:r>
              <a:rPr lang="en-US" altLang="ja-JP" baseline="0" dirty="0" smtClean="0"/>
              <a:t>The frequency distribution shows the power-law distribution with the index of -2.3 which are similar to that of solar flares.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281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16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72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302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670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796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89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230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787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71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24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E909F-A349-4541-973F-5E8FAF0F1C32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4590-AB98-524D-8909-FDB917C75F12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05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1.mp4"/><Relationship Id="rId6" Type="http://schemas.microsoft.com/office/2007/relationships/media" Target="../media/media1.mp4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ogami\Documents\work\&#19971;&#22805;&#35611;&#28436;&#20250;\2011&#19971;&#22805;&#20986;&#21069;&#25480;&#26989;\xrt_ffi_4mf_cl_1024.m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71445" y="759361"/>
            <a:ext cx="8843963" cy="2259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Spectral Properties of Superflare Stars, KIC 9766237, and KIC 9944137</a:t>
            </a:r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523996" y="3122861"/>
            <a:ext cx="6129870" cy="78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dirty="0" smtClean="0"/>
              <a:t>Daisaku Nogami (Kyoto University)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6502402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2014/01/23(Thu)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46909" y="6502402"/>
            <a:ext cx="354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Subaru User's Meeting 2013@NAOJ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768" y="3998838"/>
            <a:ext cx="8614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Collaborators: K. Shibata, H. </a:t>
            </a:r>
            <a:r>
              <a:rPr lang="en-US" altLang="ja-JP" sz="2400" dirty="0" err="1" smtClean="0"/>
              <a:t>Maehara</a:t>
            </a:r>
            <a:r>
              <a:rPr lang="en-US" altLang="ja-JP" sz="2400" dirty="0" smtClean="0"/>
              <a:t>, S. Honda, T. </a:t>
            </a:r>
            <a:r>
              <a:rPr lang="en-US" altLang="ja-JP" sz="2400" dirty="0" err="1" smtClean="0"/>
              <a:t>Shibayama</a:t>
            </a:r>
            <a:r>
              <a:rPr lang="en-US" altLang="ja-JP" sz="2400" dirty="0" smtClean="0"/>
              <a:t>,</a:t>
            </a:r>
          </a:p>
          <a:p>
            <a:r>
              <a:rPr lang="en-US" altLang="ja-JP" sz="2400" dirty="0" smtClean="0"/>
              <a:t>                            S.  </a:t>
            </a:r>
            <a:r>
              <a:rPr lang="en-US" altLang="ja-JP" sz="2400" dirty="0" err="1" smtClean="0"/>
              <a:t>Notsu</a:t>
            </a:r>
            <a:r>
              <a:rPr lang="en-US" altLang="ja-JP" sz="2400" dirty="0" smtClean="0"/>
              <a:t>, Y. </a:t>
            </a:r>
            <a:r>
              <a:rPr lang="en-US" altLang="ja-JP" sz="2400" dirty="0" err="1" smtClean="0"/>
              <a:t>Notsu</a:t>
            </a:r>
            <a:r>
              <a:rPr lang="en-US" altLang="ja-JP" sz="2400" dirty="0" smtClean="0"/>
              <a:t>, T. Nagao, </a:t>
            </a:r>
            <a:r>
              <a:rPr kumimoji="1" lang="en-US" altLang="ja-JP" sz="2400" dirty="0" smtClean="0"/>
              <a:t>H. </a:t>
            </a:r>
            <a:r>
              <a:rPr kumimoji="1" lang="en-US" altLang="ja-JP" sz="2400" dirty="0" err="1" smtClean="0"/>
              <a:t>Isobe</a:t>
            </a:r>
            <a:r>
              <a:rPr kumimoji="1" lang="en-US" altLang="ja-JP" sz="2400" dirty="0" smtClean="0"/>
              <a:t>,  A. Hillier, 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                      </a:t>
            </a:r>
            <a:r>
              <a:rPr lang="en-US" altLang="ja-JP" sz="2400" dirty="0" smtClean="0"/>
              <a:t>A. </a:t>
            </a:r>
            <a:r>
              <a:rPr lang="en-US" altLang="ja-JP" sz="2400" dirty="0" err="1" smtClean="0"/>
              <a:t>Choudhuri</a:t>
            </a:r>
            <a:r>
              <a:rPr lang="en-US" altLang="ja-JP" sz="2400" dirty="0" smtClean="0"/>
              <a:t>, T. Ishii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61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3200" dirty="0" smtClean="0">
                <a:solidFill>
                  <a:srgbClr val="FF0000"/>
                </a:solidFill>
              </a:rPr>
              <a:t>Discovery of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superflares</a:t>
            </a:r>
            <a:r>
              <a:rPr lang="en-US" altLang="ja-JP" sz="3200" dirty="0" smtClean="0">
                <a:solidFill>
                  <a:srgbClr val="FF0000"/>
                </a:solidFill>
              </a:rPr>
              <a:t> on ordinary solar type stars</a:t>
            </a:r>
            <a:br>
              <a:rPr lang="en-US" altLang="ja-JP" sz="3200" dirty="0" smtClean="0">
                <a:solidFill>
                  <a:srgbClr val="FF0000"/>
                </a:solidFill>
              </a:rPr>
            </a:br>
            <a:r>
              <a:rPr lang="en-US" altLang="ja-JP" sz="3200" dirty="0" smtClean="0"/>
              <a:t>Schaefer, B. E., King, J. R., </a:t>
            </a:r>
            <a:r>
              <a:rPr lang="en-US" altLang="ja-JP" sz="3200" dirty="0" err="1" smtClean="0"/>
              <a:t>Deliyannis</a:t>
            </a:r>
            <a:r>
              <a:rPr lang="en-US" altLang="ja-JP" sz="3200" dirty="0" smtClean="0"/>
              <a:t>, C. P. </a:t>
            </a:r>
            <a:br>
              <a:rPr lang="en-US" altLang="ja-JP" sz="3200" dirty="0" smtClean="0"/>
            </a:br>
            <a:r>
              <a:rPr lang="en-US" altLang="ja-JP" sz="3200" dirty="0" err="1" smtClean="0"/>
              <a:t>ApJ</a:t>
            </a:r>
            <a:r>
              <a:rPr lang="en-US" altLang="ja-JP" sz="3200" dirty="0" smtClean="0"/>
              <a:t>, 529, 1026 (2000)</a:t>
            </a:r>
            <a:endParaRPr lang="ja-JP" altLang="en-US" sz="3200" dirty="0" smtClean="0"/>
          </a:p>
        </p:txBody>
      </p:sp>
      <p:sp>
        <p:nvSpPr>
          <p:cNvPr id="5734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301307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ja-JP" dirty="0" smtClean="0"/>
              <a:t>9  </a:t>
            </a:r>
            <a:r>
              <a:rPr lang="en-US" altLang="ja-JP" dirty="0" err="1" smtClean="0"/>
              <a:t>superflares</a:t>
            </a:r>
            <a:r>
              <a:rPr lang="en-US" altLang="ja-JP" dirty="0" smtClean="0"/>
              <a:t> (with energy  10 ~ 10^6 times that of largest solar flares) were discovered</a:t>
            </a:r>
          </a:p>
          <a:p>
            <a:pPr>
              <a:buFont typeface="Arial" charset="0"/>
              <a:buChar char="•"/>
              <a:defRPr/>
            </a:pPr>
            <a:r>
              <a:rPr lang="en-US" altLang="ja-JP" dirty="0" smtClean="0"/>
              <a:t>Main sequence stars with spectral type F8-G8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ja-JP" dirty="0" smtClean="0"/>
              <a:t>Rotational speeds are low (like our Sun), </a:t>
            </a:r>
            <a:br>
              <a:rPr lang="en-US" altLang="ja-JP" dirty="0" smtClean="0"/>
            </a:br>
            <a:r>
              <a:rPr lang="en-US" altLang="ja-JP" dirty="0" smtClean="0"/>
              <a:t>not young stars</a:t>
            </a:r>
          </a:p>
          <a:p>
            <a:pPr>
              <a:buFont typeface="Arial" charset="0"/>
              <a:buChar char="•"/>
              <a:defRPr/>
            </a:pPr>
            <a:endParaRPr lang="ja-JP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704320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/>
              <a:t>superflares</a:t>
            </a:r>
            <a:endParaRPr lang="ja-JP" altLang="en-US" dirty="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248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テキスト ボックス 4"/>
          <p:cNvSpPr txBox="1">
            <a:spLocks noChangeArrowheads="1"/>
          </p:cNvSpPr>
          <p:nvPr/>
        </p:nvSpPr>
        <p:spPr bwMode="auto">
          <a:xfrm>
            <a:off x="5364088" y="1268760"/>
            <a:ext cx="349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Calibri" pitchFamily="34" charset="0"/>
              </a:rPr>
              <a:t>Shaefer</a:t>
            </a:r>
            <a:r>
              <a:rPr lang="en-US" altLang="ja-JP" dirty="0">
                <a:latin typeface="Calibri" pitchFamily="34" charset="0"/>
              </a:rPr>
              <a:t> et al. (2000) </a:t>
            </a:r>
            <a:r>
              <a:rPr lang="en-US" altLang="ja-JP" dirty="0" err="1">
                <a:latin typeface="Calibri" pitchFamily="34" charset="0"/>
              </a:rPr>
              <a:t>ApJ</a:t>
            </a:r>
            <a:r>
              <a:rPr lang="en-US" altLang="ja-JP" dirty="0">
                <a:latin typeface="Calibri" pitchFamily="34" charset="0"/>
              </a:rPr>
              <a:t>  529, 1026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4247510"/>
            <a:ext cx="664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Only 9 events.  Too few to discuss statistics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0774" y="4770730"/>
            <a:ext cx="84124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Schaefer argued that </a:t>
            </a:r>
            <a:r>
              <a:rPr kumimoji="1" lang="en-US" altLang="ja-JP" sz="2800" dirty="0" err="1" smtClean="0"/>
              <a:t>superflares</a:t>
            </a:r>
            <a:r>
              <a:rPr kumimoji="1" lang="en-US" altLang="ja-JP" sz="2800" dirty="0" smtClean="0"/>
              <a:t> would not occur on</a:t>
            </a:r>
          </a:p>
          <a:p>
            <a:r>
              <a:rPr lang="en-US" altLang="ja-JP" sz="2800" dirty="0" smtClean="0"/>
              <a:t>our Sun because there are no historical records in recent</a:t>
            </a:r>
          </a:p>
          <a:p>
            <a:r>
              <a:rPr kumimoji="1" lang="en-US" altLang="ja-JP" sz="2800" dirty="0" smtClean="0"/>
              <a:t>2000 years and 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there are no hot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Jupiters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on our </a:t>
            </a:r>
            <a:r>
              <a:rPr lang="en-US" altLang="ja-JP" sz="2800" dirty="0" smtClean="0">
                <a:solidFill>
                  <a:srgbClr val="FF0000"/>
                </a:solidFill>
              </a:rPr>
              <a:t>Sun.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7415" y="6290156"/>
            <a:ext cx="8645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Are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superflares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really occurring </a:t>
            </a:r>
            <a:r>
              <a:rPr lang="en-US" altLang="ja-JP" sz="2800" dirty="0" smtClean="0">
                <a:solidFill>
                  <a:srgbClr val="FF0000"/>
                </a:solidFill>
              </a:rPr>
              <a:t> on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single solar type stars 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49" y="2445374"/>
            <a:ext cx="2871637" cy="163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55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21824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Observations of  the Sun for 10,000 years</a:t>
            </a:r>
          </a:p>
          <a:p>
            <a:pPr algn="ctr"/>
            <a:r>
              <a:rPr kumimoji="1" lang="en-US" altLang="ja-JP" sz="3200" dirty="0" smtClean="0"/>
              <a:t>are similar to</a:t>
            </a:r>
          </a:p>
          <a:p>
            <a:pPr algn="ctr"/>
            <a:r>
              <a:rPr kumimoji="1" lang="en-US" altLang="ja-JP" sz="3200" dirty="0" smtClean="0"/>
              <a:t>Observations of 10,000 solar-type stars for one year.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493" y="1412776"/>
            <a:ext cx="4388473" cy="50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Kepler</a:t>
            </a:r>
            <a:r>
              <a:rPr kumimoji="1" lang="en-US" altLang="ja-JP" dirty="0" smtClean="0"/>
              <a:t> spacecraft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158623" y="1600200"/>
            <a:ext cx="5253135" cy="4525963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Space mission to detect </a:t>
            </a:r>
            <a:r>
              <a:rPr lang="en-US" altLang="ja-JP" dirty="0" err="1" smtClean="0"/>
              <a:t>exoplanets</a:t>
            </a:r>
            <a:r>
              <a:rPr lang="en-US" altLang="ja-JP" dirty="0" smtClean="0"/>
              <a:t> by observing  transit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</a:t>
            </a:r>
            <a:r>
              <a:rPr lang="en-US" altLang="ja-JP" dirty="0" err="1" smtClean="0"/>
              <a:t>exoplanets</a:t>
            </a:r>
            <a:endParaRPr lang="en-US" altLang="ja-JP" dirty="0" smtClean="0"/>
          </a:p>
          <a:p>
            <a:r>
              <a:rPr lang="en-US" altLang="ja-JP" dirty="0" smtClean="0"/>
              <a:t>0.95 m telescope </a:t>
            </a:r>
          </a:p>
          <a:p>
            <a:r>
              <a:rPr lang="en-US" altLang="ja-JP" dirty="0" smtClean="0"/>
              <a:t>Observing  150,000 stars continuously in a fixed </a:t>
            </a:r>
            <a:r>
              <a:rPr lang="en-US" altLang="ja-JP" dirty="0" smtClean="0"/>
              <a:t>region.</a:t>
            </a:r>
            <a:endParaRPr lang="en-US" altLang="ja-JP" dirty="0" smtClean="0"/>
          </a:p>
          <a:p>
            <a:r>
              <a:rPr lang="en-US" altLang="ja-JP" dirty="0" smtClean="0"/>
              <a:t>~30 min time cadence (public data) and a very high precision (&lt;10</a:t>
            </a:r>
            <a:r>
              <a:rPr lang="en-US" altLang="ja-JP" baseline="30000" dirty="0" smtClean="0"/>
              <a:t>-4</a:t>
            </a:r>
            <a:r>
              <a:rPr lang="en-US" altLang="ja-JP" dirty="0" smtClean="0"/>
              <a:t>)</a:t>
            </a:r>
            <a:endParaRPr lang="ja-JP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14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0042" y="1260404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Analyses of Kepler data of ~90,000 G-type stars obtained from 2009 April to 2010 </a:t>
            </a:r>
            <a:r>
              <a:rPr kumimoji="1" lang="en-US" altLang="ja-JP" sz="3600" dirty="0" err="1" smtClean="0"/>
              <a:t>Augutst</a:t>
            </a:r>
            <a:r>
              <a:rPr kumimoji="1" lang="en-US" altLang="ja-JP" sz="3600" dirty="0" smtClean="0"/>
              <a:t> (Q0-Q6) detected 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1,547 superflares on 279 stars </a:t>
            </a:r>
            <a:r>
              <a:rPr kumimoji="1" lang="en-US" altLang="ja-JP" sz="3600" dirty="0" smtClean="0"/>
              <a:t>(Shibayama et al. 2013, </a:t>
            </a:r>
            <a:r>
              <a:rPr kumimoji="1" lang="en-US" altLang="ja-JP" sz="3600" dirty="0" err="1" smtClean="0"/>
              <a:t>ApJS</a:t>
            </a:r>
            <a:r>
              <a:rPr kumimoji="1" lang="en-US" altLang="ja-JP" sz="3600" dirty="0" smtClean="0"/>
              <a:t>, 209, 5; see also Maehara et al. 2012, Nature, 475, 478).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9024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17044"/>
            <a:ext cx="5257150" cy="375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10081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typical </a:t>
            </a:r>
            <a:r>
              <a:rPr lang="en-US" altLang="ja-JP" sz="3600" dirty="0" err="1" smtClean="0"/>
              <a:t>superflare</a:t>
            </a:r>
            <a:r>
              <a:rPr lang="en-US" altLang="ja-JP" sz="3600" dirty="0" smtClean="0"/>
              <a:t>  observed by </a:t>
            </a:r>
            <a:r>
              <a:rPr lang="en-US" altLang="ja-JP" sz="3600" dirty="0" err="1" smtClean="0"/>
              <a:t>Kepler</a:t>
            </a:r>
            <a:r>
              <a:rPr lang="en-US" altLang="ja-JP" sz="3600" dirty="0" smtClean="0"/>
              <a:t> 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968" y="4962883"/>
            <a:ext cx="180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Time  (day)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00125" y="1805284"/>
            <a:ext cx="1943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Total energy</a:t>
            </a:r>
          </a:p>
          <a:p>
            <a:r>
              <a:rPr lang="en-US" altLang="ja-JP" sz="2400" dirty="0" smtClean="0"/>
              <a:t>~  </a:t>
            </a:r>
            <a:r>
              <a:rPr kumimoji="1" lang="en-US" altLang="ja-JP" sz="2400" dirty="0" smtClean="0"/>
              <a:t>10^36 erg</a:t>
            </a:r>
          </a:p>
          <a:p>
            <a:r>
              <a:rPr kumimoji="1" lang="en-US" altLang="ja-JP" sz="2400" dirty="0" smtClean="0"/>
              <a:t>(~10^4 times of that of the Carrington event)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87410" y="5233268"/>
            <a:ext cx="22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Maehara</a:t>
            </a:r>
            <a:r>
              <a:rPr kumimoji="1" lang="en-US" altLang="ja-JP" dirty="0" smtClean="0"/>
              <a:t> et al.  (2012)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7608" y="2345741"/>
            <a:ext cx="17105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Brightness</a:t>
            </a:r>
          </a:p>
          <a:p>
            <a:r>
              <a:rPr kumimoji="1" lang="en-US" altLang="ja-JP" sz="2800" dirty="0" smtClean="0"/>
              <a:t>variation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015" y="4962883"/>
            <a:ext cx="5016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Amplitude: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0.1-10%</a:t>
            </a:r>
          </a:p>
          <a:p>
            <a:r>
              <a:rPr kumimoji="1" lang="en-US" altLang="ja-JP" sz="3200" dirty="0" smtClean="0"/>
              <a:t>Duration: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~0.1 days</a:t>
            </a:r>
          </a:p>
          <a:p>
            <a:r>
              <a:rPr kumimoji="1" lang="en-US" altLang="ja-JP" sz="3200" dirty="0" smtClean="0"/>
              <a:t>Total energy: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10^(33-36) erg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1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5257150" cy="375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typical </a:t>
            </a:r>
            <a:r>
              <a:rPr lang="en-US" altLang="ja-JP" sz="3600" dirty="0" err="1" smtClean="0"/>
              <a:t>superflare</a:t>
            </a:r>
            <a:r>
              <a:rPr lang="en-US" altLang="ja-JP" sz="3600" dirty="0" smtClean="0"/>
              <a:t>  observed by </a:t>
            </a:r>
            <a:r>
              <a:rPr lang="en-US" altLang="ja-JP" sz="3600" dirty="0" err="1" smtClean="0"/>
              <a:t>Kepler</a:t>
            </a:r>
            <a:r>
              <a:rPr lang="en-US" altLang="ja-JP" sz="3600" dirty="0" smtClean="0"/>
              <a:t> 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1" y="2086333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Brightness v</a:t>
            </a:r>
            <a:r>
              <a:rPr lang="en-US" altLang="ja-JP" sz="2400" dirty="0" smtClean="0"/>
              <a:t>ariation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968" y="5877272"/>
            <a:ext cx="180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Time  (day)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00125" y="2924944"/>
            <a:ext cx="1943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Total energy</a:t>
            </a:r>
          </a:p>
          <a:p>
            <a:r>
              <a:rPr lang="en-US" altLang="ja-JP" sz="2400" dirty="0" smtClean="0"/>
              <a:t>~  </a:t>
            </a:r>
            <a:r>
              <a:rPr kumimoji="1" lang="en-US" altLang="ja-JP" sz="2400" dirty="0" smtClean="0"/>
              <a:t>10^36 erg</a:t>
            </a:r>
          </a:p>
          <a:p>
            <a:r>
              <a:rPr kumimoji="1" lang="en-US" altLang="ja-JP" sz="2400" dirty="0" smtClean="0"/>
              <a:t>(~10^4 times of that of the Carrington event)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6488668"/>
            <a:ext cx="22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Maehara</a:t>
            </a:r>
            <a:r>
              <a:rPr kumimoji="1" lang="en-US" altLang="ja-JP" dirty="0" smtClean="0"/>
              <a:t> et al.  (2011)</a:t>
            </a:r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82496" y="404664"/>
            <a:ext cx="7776864" cy="12241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the cause of 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stellar brightness variation ?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539552" y="5661248"/>
            <a:ext cx="8064896" cy="11967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</a:t>
            </a:r>
            <a:r>
              <a:rPr lang="ja-JP" alt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ja-JP" sz="4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is likely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due to </a:t>
            </a:r>
            <a:r>
              <a:rPr lang="en-US" altLang="ja-JP" sz="4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rotation of a star with a big star spot 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MDI_int_dk_2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43000" y="3243958"/>
            <a:ext cx="2195736" cy="219573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32" y="906246"/>
            <a:ext cx="2407880" cy="23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KIC6034120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012" y="3587526"/>
            <a:ext cx="2480099" cy="18211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81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53143" y="1418253"/>
            <a:ext cx="7949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3600" dirty="0" smtClean="0"/>
              <a:t>Period of the brightness variation</a:t>
            </a:r>
          </a:p>
          <a:p>
            <a:r>
              <a:rPr kumimoji="1" lang="en-US" altLang="ja-JP" sz="3600" dirty="0" smtClean="0"/>
              <a:t>                </a:t>
            </a:r>
            <a:r>
              <a:rPr kumimoji="1" lang="en-US" altLang="ja-JP" sz="3600" dirty="0" smtClean="0">
                <a:sym typeface="Wingdings" pitchFamily="2" charset="2"/>
              </a:rPr>
              <a:t></a:t>
            </a:r>
            <a:r>
              <a:rPr kumimoji="1" lang="en-US" altLang="ja-JP" sz="3600" dirty="0" smtClean="0">
                <a:solidFill>
                  <a:srgbClr val="FF0000"/>
                </a:solidFill>
                <a:sym typeface="Wingdings" pitchFamily="2" charset="2"/>
              </a:rPr>
              <a:t>Rotation period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3600" dirty="0" smtClean="0">
                <a:sym typeface="Wingdings" pitchFamily="2" charset="2"/>
              </a:rPr>
              <a:t>Amplitude of the brightness variation</a:t>
            </a:r>
          </a:p>
          <a:p>
            <a:r>
              <a:rPr kumimoji="1" lang="en-US" altLang="ja-JP" sz="3600" dirty="0" smtClean="0">
                <a:sym typeface="Wingdings" pitchFamily="2" charset="2"/>
              </a:rPr>
              <a:t>                </a:t>
            </a:r>
            <a:r>
              <a:rPr kumimoji="1" lang="en-US" altLang="ja-JP" sz="3600" dirty="0" smtClean="0">
                <a:solidFill>
                  <a:srgbClr val="FF0000"/>
                </a:solidFill>
                <a:sym typeface="Wingdings" pitchFamily="2" charset="2"/>
              </a:rPr>
              <a:t>total area of </a:t>
            </a:r>
            <a:r>
              <a:rPr kumimoji="1" lang="en-US" altLang="ja-JP" sz="3600" dirty="0" err="1" smtClean="0">
                <a:solidFill>
                  <a:srgbClr val="FF0000"/>
                </a:solidFill>
                <a:sym typeface="Wingdings" pitchFamily="2" charset="2"/>
              </a:rPr>
              <a:t>starspots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480719" cy="4536504"/>
          </a:xfrm>
          <a:prstGeom prst="rect">
            <a:avLst/>
          </a:prstGeom>
        </p:spPr>
      </p:pic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457171" y="44624"/>
            <a:ext cx="8228763" cy="64633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 dirty="0"/>
              <a:t>Energy-frequency distribution</a:t>
            </a:r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4294967295"/>
          </p:nvPr>
        </p:nvSpPr>
        <p:spPr>
          <a:xfrm>
            <a:off x="97966" y="692696"/>
            <a:ext cx="8980157" cy="574333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VL ゴシック" pitchFamily="2"/>
                <a:cs typeface="VL ゴシック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VL ゴシック" pitchFamily="2"/>
                <a:cs typeface="VL ゴシック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VL ゴシック" pitchFamily="2"/>
                <a:cs typeface="VL ゴシック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VL ゴシック" pitchFamily="2"/>
                <a:cs typeface="VL ゴシック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VL ゴシック" pitchFamily="2"/>
                <a:cs typeface="VL ゴシック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VL ゴシック" pitchFamily="2"/>
                <a:cs typeface="VL ゴシック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VL ゴシック" pitchFamily="2"/>
                <a:cs typeface="VL ゴシック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VL ゴシック" pitchFamily="2"/>
                <a:cs typeface="VL ゴシック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VL ゴシック" pitchFamily="2"/>
                <a:cs typeface="VL ゴシック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VL ゴシック" pitchFamily="2"/>
                <a:cs typeface="VL ゴシック" pitchFamily="2"/>
              </a:defRPr>
            </a:lvl9pPr>
          </a:lstStyle>
          <a:p>
            <a:pPr lvl="0"/>
            <a:r>
              <a:rPr lang="en-US" sz="2500" dirty="0"/>
              <a:t>Power-law distribution with the index of -2.3+/- 0.3</a:t>
            </a:r>
          </a:p>
          <a:p>
            <a:pPr lvl="1" rtl="0" hangingPunct="0"/>
            <a:r>
              <a:rPr lang="en-US" sz="2200" dirty="0"/>
              <a:t>The frequency distribution is similar to </a:t>
            </a:r>
            <a:r>
              <a:rPr lang="en-US" sz="2200" dirty="0" smtClean="0"/>
              <a:t>that </a:t>
            </a:r>
            <a:r>
              <a:rPr lang="en-US" sz="2200" dirty="0"/>
              <a:t>of solar </a:t>
            </a:r>
            <a:r>
              <a:rPr lang="en-US" sz="2200" dirty="0" smtClean="0"/>
              <a:t>flares.</a:t>
            </a:r>
            <a:endParaRPr lang="en-US" sz="2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82385" y="2060848"/>
            <a:ext cx="3885959" cy="67234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hangingPunct="0"/>
            <a:r>
              <a:rPr lang="en-US" sz="2000" dirty="0">
                <a:solidFill>
                  <a:srgbClr val="FF0000"/>
                </a:solidFill>
                <a:latin typeface="Arial" pitchFamily="18"/>
                <a:ea typeface="VL ゴシック" pitchFamily="2"/>
                <a:cs typeface="VL ゴシック" pitchFamily="2"/>
              </a:rPr>
              <a:t>All </a:t>
            </a:r>
            <a:r>
              <a:rPr lang="en-US" sz="2000" dirty="0" smtClean="0">
                <a:solidFill>
                  <a:srgbClr val="FF0000"/>
                </a:solidFill>
                <a:latin typeface="Arial" pitchFamily="18"/>
                <a:ea typeface="VL ゴシック" pitchFamily="2"/>
                <a:cs typeface="VL ゴシック" pitchFamily="2"/>
              </a:rPr>
              <a:t>G-dwarfs</a:t>
            </a:r>
            <a:endParaRPr lang="en-US" sz="2000" dirty="0">
              <a:solidFill>
                <a:srgbClr val="FF0000"/>
              </a:solidFill>
              <a:latin typeface="Arial" pitchFamily="18"/>
              <a:ea typeface="VL ゴシック" pitchFamily="2"/>
              <a:cs typeface="VL ゴシック" pitchFamily="2"/>
            </a:endParaRPr>
          </a:p>
          <a:p>
            <a:pPr hangingPunct="0"/>
            <a:r>
              <a:rPr lang="en-US" sz="2000" dirty="0">
                <a:solidFill>
                  <a:srgbClr val="FF0000"/>
                </a:solidFill>
                <a:latin typeface="Arial" pitchFamily="18"/>
                <a:ea typeface="VL ゴシック" pitchFamily="2"/>
                <a:cs typeface="VL ゴシック" pitchFamily="2"/>
              </a:rPr>
              <a:t>                  </a:t>
            </a:r>
            <a:r>
              <a:rPr lang="en-US" dirty="0" err="1">
                <a:solidFill>
                  <a:srgbClr val="FF0000"/>
                </a:solidFill>
                <a:latin typeface="Arial" pitchFamily="18"/>
                <a:ea typeface="VL ゴシック" pitchFamily="2"/>
                <a:cs typeface="VL ゴシック" pitchFamily="2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Arial" pitchFamily="18"/>
                <a:ea typeface="VL ゴシック" pitchFamily="2"/>
                <a:cs typeface="VL ゴシック" pitchFamily="2"/>
              </a:rPr>
              <a:t>eff</a:t>
            </a:r>
            <a:r>
              <a:rPr lang="en-US" dirty="0">
                <a:solidFill>
                  <a:srgbClr val="FF0000"/>
                </a:solidFill>
                <a:latin typeface="Arial" pitchFamily="18"/>
                <a:ea typeface="VL ゴシック" pitchFamily="2"/>
                <a:cs typeface="VL ゴシック" pitchFamily="2"/>
              </a:rPr>
              <a:t>: 5100-6000K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9964" y="4621899"/>
            <a:ext cx="3102236" cy="908304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hangingPunct="0"/>
            <a:r>
              <a:rPr lang="en-US" sz="2000" dirty="0">
                <a:solidFill>
                  <a:srgbClr val="0000FF"/>
                </a:solidFill>
                <a:latin typeface="Arial" pitchFamily="18"/>
                <a:ea typeface="VL ゴシック" pitchFamily="2"/>
                <a:cs typeface="VL ゴシック" pitchFamily="2"/>
              </a:rPr>
              <a:t>Sun-like stars</a:t>
            </a:r>
          </a:p>
          <a:p>
            <a:pPr hangingPunct="0"/>
            <a:r>
              <a:rPr lang="en-US" dirty="0" err="1">
                <a:solidFill>
                  <a:srgbClr val="0000FF"/>
                </a:solidFill>
                <a:latin typeface="Arial" pitchFamily="18"/>
                <a:ea typeface="VL ゴシック" pitchFamily="2"/>
                <a:cs typeface="VL ゴシック" pitchFamily="2"/>
              </a:rPr>
              <a:t>T</a:t>
            </a:r>
            <a:r>
              <a:rPr lang="en-US" baseline="-25000" dirty="0" err="1">
                <a:solidFill>
                  <a:srgbClr val="0000FF"/>
                </a:solidFill>
                <a:latin typeface="Arial" pitchFamily="18"/>
                <a:ea typeface="VL ゴシック" pitchFamily="2"/>
                <a:cs typeface="VL ゴシック" pitchFamily="2"/>
              </a:rPr>
              <a:t>eff</a:t>
            </a:r>
            <a:r>
              <a:rPr lang="en-US" dirty="0">
                <a:solidFill>
                  <a:srgbClr val="0000FF"/>
                </a:solidFill>
                <a:latin typeface="Arial" pitchFamily="18"/>
                <a:ea typeface="VL ゴシック" pitchFamily="2"/>
                <a:cs typeface="VL ゴシック" pitchFamily="2"/>
              </a:rPr>
              <a:t>: 5600-6000K</a:t>
            </a:r>
          </a:p>
          <a:p>
            <a:pPr hangingPunct="0"/>
            <a:r>
              <a:rPr lang="en-US" dirty="0">
                <a:solidFill>
                  <a:srgbClr val="0000FF"/>
                </a:solidFill>
                <a:latin typeface="Arial" pitchFamily="18"/>
                <a:ea typeface="VL ゴシック" pitchFamily="2"/>
                <a:cs typeface="VL ゴシック" pitchFamily="2"/>
              </a:rPr>
              <a:t>Period: &gt;10 days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00997" y="4293096"/>
            <a:ext cx="2122583" cy="40682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hangingPunct="0"/>
            <a:r>
              <a:rPr lang="en-US" sz="2200" dirty="0">
                <a:latin typeface="Arial" pitchFamily="18"/>
                <a:ea typeface="VL ゴシック" pitchFamily="2"/>
                <a:cs typeface="VL ゴシック" pitchFamily="2"/>
              </a:rPr>
              <a:t>1 in 5000 years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94299" y="2907594"/>
            <a:ext cx="1959307" cy="37739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/>
          <a:p>
            <a:pPr hangingPunct="0"/>
            <a:r>
              <a:rPr lang="en-US" sz="2000" dirty="0">
                <a:latin typeface="Arial" pitchFamily="18"/>
                <a:ea typeface="VL ゴシック" pitchFamily="2"/>
                <a:cs typeface="VL ゴシック" pitchFamily="2"/>
              </a:rPr>
              <a:t>1 in 800 years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51520" y="6309320"/>
                <a:ext cx="7280583" cy="52969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※Flare frequency </a:t>
                </a:r>
                <a:r>
                  <a:rPr kumimoji="1" lang="en-US" altLang="ja-JP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/>
                          </a:rPr>
                          <m:t>𝑁𝑢𝑚𝑏𝑒𝑟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𝑜𝑓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𝑠𝑢𝑝𝑒𝑟𝑓𝑙𝑎𝑟𝑒𝑠</m:t>
                        </m:r>
                      </m:num>
                      <m:den>
                        <m:d>
                          <m:d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𝑛𝑢𝑚𝑏𝑒𝑟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𝑠𝑡𝑎𝑟𝑠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×(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𝑙𝑒𝑛𝑔𝑡h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𝑜𝑏𝑠𝑒𝑟𝑣𝑎𝑡𝑖𝑜𝑛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𝑝𝑒𝑟𝑖𝑜𝑑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)×(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𝑏𝑖𝑛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𝑤𝑖𝑑𝑡h</m:t>
                        </m:r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309320"/>
                <a:ext cx="7280583" cy="529697"/>
              </a:xfrm>
              <a:prstGeom prst="rect">
                <a:avLst/>
              </a:prstGeom>
              <a:blipFill rotWithShape="1">
                <a:blip r:embed="rId5"/>
                <a:stretch>
                  <a:fillRect l="-585" b="-449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/>
          <p:cNvCxnSpPr/>
          <p:nvPr/>
        </p:nvCxnSpPr>
        <p:spPr>
          <a:xfrm flipV="1">
            <a:off x="3707904" y="3250239"/>
            <a:ext cx="0" cy="2474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3817853" y="3123618"/>
            <a:ext cx="29143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5076056" y="4487285"/>
            <a:ext cx="0" cy="1237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5148064" y="4509120"/>
            <a:ext cx="15529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962775" y="4743450"/>
          <a:ext cx="2114550" cy="1574800"/>
        </p:xfrm>
        <a:graphic>
          <a:graphicData uri="http://schemas.openxmlformats.org/presentationml/2006/ole">
            <p:oleObj spid="_x0000_s37890" name="数式" r:id="rId6" imgW="787320" imgH="58392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30894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80645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300192" y="4365104"/>
            <a:ext cx="1959307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solidFill>
                  <a:srgbClr val="FF0000"/>
                </a:solidFill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superflare</a:t>
            </a:r>
            <a:endParaRPr lang="ja-JP" altLang="en-US" sz="24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2475546"/>
            <a:ext cx="1796031" cy="37739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000"/>
            </a:pPr>
            <a:r>
              <a:rPr lang="en-US" altLang="ja-JP" dirty="0" err="1" smtClean="0">
                <a:latin typeface="Arial" pitchFamily="18"/>
                <a:ea typeface="VL ゴシック" pitchFamily="2"/>
                <a:cs typeface="VL ゴシック" pitchFamily="2"/>
              </a:rPr>
              <a:t>nanoflare</a:t>
            </a:r>
            <a:endParaRPr lang="ja-JP" altLang="en-US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 flipV="1">
            <a:off x="2411760" y="1992498"/>
            <a:ext cx="37374" cy="572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9992" y="2755821"/>
            <a:ext cx="1959307" cy="52916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microflare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直線コネクタ 9"/>
          <p:cNvSpPr/>
          <p:nvPr/>
        </p:nvSpPr>
        <p:spPr>
          <a:xfrm flipH="1">
            <a:off x="4081890" y="3054308"/>
            <a:ext cx="418102" cy="1465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5816" y="3501008"/>
            <a:ext cx="2938961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solar flare</a:t>
            </a:r>
            <a:endParaRPr lang="ja-JP" altLang="en-US" sz="2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7544" y="0"/>
            <a:ext cx="8280920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statistics  between 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solar flares/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microflares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and  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superflares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5940152" y="3645024"/>
            <a:ext cx="2087959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ja-JP" sz="7200" dirty="0"/>
          </a:p>
          <a:p>
            <a:r>
              <a:rPr lang="ja-JP" altLang="en-US" sz="7200" dirty="0"/>
              <a:t>？</a:t>
            </a:r>
            <a:endParaRPr lang="en-US" altLang="ja-JP" sz="7200" dirty="0"/>
          </a:p>
        </p:txBody>
      </p:sp>
      <p:sp>
        <p:nvSpPr>
          <p:cNvPr id="4" name="直線コネクタ 3"/>
          <p:cNvSpPr/>
          <p:nvPr/>
        </p:nvSpPr>
        <p:spPr>
          <a:xfrm>
            <a:off x="2064226" y="1556792"/>
            <a:ext cx="5388094" cy="4408904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14295" tIns="73475" rIns="114295" bIns="7347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80112" y="4005064"/>
            <a:ext cx="23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Largest solar flare</a:t>
            </a:r>
            <a:endParaRPr kumimoji="1" lang="ja-JP" altLang="en-US" sz="2400" dirty="0"/>
          </a:p>
        </p:txBody>
      </p:sp>
      <p:sp>
        <p:nvSpPr>
          <p:cNvPr id="16" name="円/楕円 15"/>
          <p:cNvSpPr/>
          <p:nvPr/>
        </p:nvSpPr>
        <p:spPr>
          <a:xfrm rot="2508686" flipH="1" flipV="1">
            <a:off x="5404380" y="4323895"/>
            <a:ext cx="504825" cy="285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434129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Solar flares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548680"/>
            <a:ext cx="5940152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Most energetic explosions                                             on the surface of the Sun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err="1" smtClean="0"/>
              <a:t>Hα</a:t>
            </a:r>
            <a:r>
              <a:rPr lang="en-US" altLang="ja-JP" sz="2800" dirty="0" smtClean="0"/>
              <a:t>, X-ray emission, radio, etc</a:t>
            </a:r>
          </a:p>
          <a:p>
            <a:pPr>
              <a:lnSpc>
                <a:spcPct val="80000"/>
              </a:lnSpc>
              <a:buNone/>
            </a:pPr>
            <a:endParaRPr lang="en-US" altLang="ja-JP" sz="2800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Time scale : minutes – hours</a:t>
            </a:r>
          </a:p>
          <a:p>
            <a:pPr>
              <a:lnSpc>
                <a:spcPct val="80000"/>
              </a:lnSpc>
              <a:buNone/>
            </a:pPr>
            <a:endParaRPr lang="en-US" altLang="ja-JP" sz="2800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Release of the magnetic energy stored around the sunspot</a:t>
            </a:r>
          </a:p>
          <a:p>
            <a:pPr>
              <a:lnSpc>
                <a:spcPct val="80000"/>
              </a:lnSpc>
              <a:buNone/>
            </a:pPr>
            <a:endParaRPr lang="en-US" altLang="ja-JP" sz="2800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Total energy ~ </a:t>
            </a:r>
            <a:r>
              <a:rPr lang="ja-JP" altLang="en-US" sz="2800" dirty="0" smtClean="0"/>
              <a:t>　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2800" b="1" baseline="30000" dirty="0" smtClean="0">
                <a:solidFill>
                  <a:srgbClr val="FF0000"/>
                </a:solidFill>
              </a:rPr>
              <a:t>29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- 10</a:t>
            </a:r>
            <a:r>
              <a:rPr lang="en-US" altLang="ja-JP" sz="2800" b="1" baseline="30000" dirty="0" smtClean="0">
                <a:solidFill>
                  <a:srgbClr val="FF0000"/>
                </a:solidFill>
              </a:rPr>
              <a:t>32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erg</a:t>
            </a:r>
          </a:p>
          <a:p>
            <a:pPr>
              <a:lnSpc>
                <a:spcPct val="80000"/>
              </a:lnSpc>
              <a:buNone/>
            </a:pPr>
            <a:endParaRPr kumimoji="1"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99784" y="307900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Hinode</a:t>
            </a:r>
            <a:r>
              <a:rPr kumimoji="1" lang="en-US" altLang="ja-JP" dirty="0" smtClean="0"/>
              <a:t> / ISAS</a:t>
            </a:r>
          </a:p>
          <a:p>
            <a:r>
              <a:rPr lang="en-US" altLang="ja-JP" dirty="0" smtClean="0"/>
              <a:t>Soft X-ray  (1keV)</a:t>
            </a:r>
            <a:endParaRPr kumimoji="1" lang="ja-JP" alt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36727" y="6150114"/>
            <a:ext cx="27269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ja-JP" altLang="en-US" sz="2000" dirty="0" smtClean="0">
                <a:latin typeface="Times New Roman" pitchFamily="18" charset="0"/>
              </a:rPr>
              <a:t>     </a:t>
            </a:r>
            <a:r>
              <a:rPr lang="en-US" altLang="ja-JP" sz="2000" dirty="0" err="1" smtClean="0">
                <a:latin typeface="Times New Roman" pitchFamily="18" charset="0"/>
              </a:rPr>
              <a:t>Hα</a:t>
            </a:r>
            <a:r>
              <a:rPr lang="ja-JP" altLang="en-US" sz="2000" dirty="0" smtClean="0">
                <a:latin typeface="Times New Roman" pitchFamily="18" charset="0"/>
              </a:rPr>
              <a:t>　</a:t>
            </a:r>
            <a:r>
              <a:rPr lang="en-US" altLang="ja-JP" sz="2000" dirty="0" smtClean="0">
                <a:latin typeface="Times New Roman" pitchFamily="18" charset="0"/>
              </a:rPr>
              <a:t>10,000K</a:t>
            </a:r>
          </a:p>
          <a:p>
            <a:pPr algn="r"/>
            <a:r>
              <a:rPr lang="en-US" altLang="ja-JP" sz="2000" dirty="0" err="1" smtClean="0"/>
              <a:t>Hida</a:t>
            </a:r>
            <a:r>
              <a:rPr lang="en-US" altLang="ja-JP" sz="2000" dirty="0" smtClean="0"/>
              <a:t> Obs./Kyoto Univ.</a:t>
            </a:r>
            <a:endParaRPr lang="en-US" altLang="ja-JP" sz="2000" dirty="0"/>
          </a:p>
        </p:txBody>
      </p:sp>
      <p:pic>
        <p:nvPicPr>
          <p:cNvPr id="9" name="Picture 8" descr="fmt05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704" y="3977705"/>
            <a:ext cx="2880296" cy="288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/楕円 9"/>
          <p:cNvSpPr/>
          <p:nvPr/>
        </p:nvSpPr>
        <p:spPr>
          <a:xfrm>
            <a:off x="7164288" y="5229200"/>
            <a:ext cx="1152128" cy="1152128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xrt_ffi_4mf_cl_1024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263704" y="198713"/>
            <a:ext cx="2880296" cy="28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06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80645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300192" y="4365104"/>
            <a:ext cx="1959307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solidFill>
                  <a:srgbClr val="FF0000"/>
                </a:solidFill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superflare</a:t>
            </a:r>
            <a:endParaRPr lang="ja-JP" altLang="en-US" sz="24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直線コネクタ 3"/>
          <p:cNvSpPr/>
          <p:nvPr/>
        </p:nvSpPr>
        <p:spPr>
          <a:xfrm>
            <a:off x="2064226" y="1556792"/>
            <a:ext cx="5388094" cy="4408904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14295" tIns="73475" rIns="114295" bIns="73475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2475546"/>
            <a:ext cx="1796031" cy="37739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000"/>
            </a:pPr>
            <a:r>
              <a:rPr lang="en-US" altLang="ja-JP" dirty="0" err="1" smtClean="0">
                <a:latin typeface="Arial" pitchFamily="18"/>
                <a:ea typeface="VL ゴシック" pitchFamily="2"/>
                <a:cs typeface="VL ゴシック" pitchFamily="2"/>
              </a:rPr>
              <a:t>nanoflare</a:t>
            </a:r>
            <a:endParaRPr lang="ja-JP" altLang="en-US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 flipV="1">
            <a:off x="2411760" y="1992498"/>
            <a:ext cx="37374" cy="572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9992" y="2755821"/>
            <a:ext cx="1959307" cy="52916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microflare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直線コネクタ 9"/>
          <p:cNvSpPr/>
          <p:nvPr/>
        </p:nvSpPr>
        <p:spPr>
          <a:xfrm flipH="1">
            <a:off x="4081890" y="3054308"/>
            <a:ext cx="418102" cy="1465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5816" y="3501008"/>
            <a:ext cx="2938961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solar flare</a:t>
            </a:r>
            <a:endParaRPr lang="ja-JP" altLang="en-US" sz="2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7544" y="0"/>
            <a:ext cx="8280920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statistics  between 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solar flares/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microflares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and  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superflares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144016" y="3046308"/>
            <a:ext cx="2195736" cy="30469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1000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100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10000 year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51998" y="6423719"/>
            <a:ext cx="498044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      C    M   X   X10    X1000  X100000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カギ線コネクタ 18"/>
          <p:cNvCxnSpPr/>
          <p:nvPr/>
        </p:nvCxnSpPr>
        <p:spPr>
          <a:xfrm>
            <a:off x="1979712" y="4365104"/>
            <a:ext cx="3528392" cy="1512168"/>
          </a:xfrm>
          <a:prstGeom prst="bentConnector3">
            <a:avLst>
              <a:gd name="adj1" fmla="val 1000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カギ線コネクタ 28"/>
          <p:cNvCxnSpPr/>
          <p:nvPr/>
        </p:nvCxnSpPr>
        <p:spPr>
          <a:xfrm>
            <a:off x="2195736" y="5517232"/>
            <a:ext cx="4680520" cy="432048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563888" y="6396335"/>
            <a:ext cx="498044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      C    M   X   X10    X1000  X100000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7" name="カギ線コネクタ 16"/>
          <p:cNvCxnSpPr/>
          <p:nvPr/>
        </p:nvCxnSpPr>
        <p:spPr>
          <a:xfrm rot="16200000" flipH="1">
            <a:off x="1619672" y="3645024"/>
            <a:ext cx="2880320" cy="2304256"/>
          </a:xfrm>
          <a:prstGeom prst="bentConnector3">
            <a:avLst>
              <a:gd name="adj1" fmla="val -2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 rot="2508686" flipH="1" flipV="1">
            <a:off x="5404380" y="4323895"/>
            <a:ext cx="504825" cy="285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80112" y="4005064"/>
            <a:ext cx="23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Largest solar flare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90544" y="5131456"/>
            <a:ext cx="23798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Shibayama et al.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21946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Spectroscopy of superflare stars</a:t>
            </a:r>
            <a:br>
              <a:rPr kumimoji="1" lang="en-US" altLang="ja-JP" dirty="0" smtClean="0"/>
            </a:br>
            <a:r>
              <a:rPr kumimoji="1" lang="en-US" altLang="ja-JP" dirty="0" smtClean="0"/>
              <a:t>with Subaru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14488"/>
            <a:ext cx="8229600" cy="495776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Is there really a superflare star which is very similar to the Sun?</a:t>
            </a:r>
          </a:p>
          <a:p>
            <a:r>
              <a:rPr kumimoji="1" lang="en-US" altLang="ja-JP" dirty="0" smtClean="0"/>
              <a:t>We have been currently undergoing a follow-up project of high dispersion spectroscopy of the superflare stars with the </a:t>
            </a:r>
            <a:r>
              <a:rPr kumimoji="1" lang="en-US" altLang="ja-JP" dirty="0" smtClean="0"/>
              <a:t>Subaru </a:t>
            </a:r>
            <a:r>
              <a:rPr kumimoji="1" lang="en-US" altLang="ja-JP" dirty="0" smtClean="0"/>
              <a:t>telescope, for checking the rotation velocity, binarity, chemical composition, and so on.</a:t>
            </a:r>
          </a:p>
          <a:p>
            <a:r>
              <a:rPr kumimoji="1" lang="en-US" altLang="ja-JP" dirty="0" smtClean="0"/>
              <a:t>We have observed about 50 superflare stars with Subaru/HDS in S11B (service mode), S12A, and S13A.  The result of the first pilot observation in S11B was already published by Notsu et al. (2013, PASJ, 65, 112).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74878"/>
            <a:ext cx="8229600" cy="29972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We have discovered two superflare stars really similar to the Sun!</a:t>
            </a:r>
            <a:br>
              <a:rPr kumimoji="1" lang="en-US" altLang="ja-JP" dirty="0" smtClean="0">
                <a:solidFill>
                  <a:srgbClr val="FF0000"/>
                </a:solidFill>
              </a:rPr>
            </a:br>
            <a:r>
              <a:rPr kumimoji="1" lang="en-US" altLang="ja-JP" sz="3600" dirty="0" smtClean="0"/>
              <a:t>(Nogami et al. 2014, submitted to PASJ)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 descr="C:\Users\nogami\Documents\すばる\2013UM\fig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02277" cy="6858001"/>
          </a:xfrm>
          <a:prstGeom prst="rect">
            <a:avLst/>
          </a:prstGeom>
          <a:noFill/>
        </p:spPr>
      </p:pic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086350" y="1397000"/>
          <a:ext cx="38290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288"/>
                <a:gridCol w="1528764"/>
              </a:tblGrid>
              <a:tr h="731838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>
                          <a:solidFill>
                            <a:schemeClr val="tx1"/>
                          </a:solidFill>
                        </a:rPr>
                        <a:t>Star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i="0" dirty="0" smtClean="0">
                          <a:solidFill>
                            <a:schemeClr val="tx1"/>
                          </a:solidFill>
                        </a:rPr>
                        <a:t>Prot</a:t>
                      </a:r>
                    </a:p>
                    <a:p>
                      <a:pPr algn="ctr"/>
                      <a:r>
                        <a:rPr kumimoji="1" lang="en-US" altLang="ja-JP" sz="3200" i="0" dirty="0" smtClean="0">
                          <a:solidFill>
                            <a:schemeClr val="tx1"/>
                          </a:solidFill>
                        </a:rPr>
                        <a:t>[day]</a:t>
                      </a:r>
                      <a:endParaRPr kumimoji="1" lang="ja-JP" altLang="en-US" sz="32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244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KIC9766237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21.8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482244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KIC9944137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25.3</a:t>
                      </a:r>
                      <a:endParaRPr kumimoji="1" lang="ja-JP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086351" y="4295472"/>
            <a:ext cx="3829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The total energy emitted during these superflares in these figures were ~10^34 erg.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Users\nogami\Documents\すばる\2013UM\Ha65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7704" y="6645"/>
            <a:ext cx="5690401" cy="5594055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4086225" y="828675"/>
            <a:ext cx="1271588" cy="405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0088" y="5614977"/>
            <a:ext cx="8148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absorption line of </a:t>
            </a:r>
            <a:r>
              <a:rPr kumimoji="1" lang="en-US" altLang="ja-JP" sz="2400" dirty="0" err="1" smtClean="0"/>
              <a:t>Hα</a:t>
            </a:r>
            <a:r>
              <a:rPr kumimoji="1" lang="en-US" altLang="ja-JP" sz="2400" dirty="0" smtClean="0"/>
              <a:t> is slightly shallower than that of 18 Sco, a solar-twin star.</a:t>
            </a:r>
          </a:p>
          <a:p>
            <a:r>
              <a:rPr kumimoji="1" lang="en-US" altLang="ja-JP" sz="2400" dirty="0" smtClean="0">
                <a:sym typeface="Wingdings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high chromospheric activity!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Users\nogami\Documents\すばる\2013UM\Ca85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45" y="-1"/>
            <a:ext cx="5459214" cy="5366783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228600" y="5529249"/>
            <a:ext cx="862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absorption line of Ca II 8542 is slightly shallower than that of 18 Sco, a solar-twin star.</a:t>
            </a:r>
          </a:p>
          <a:p>
            <a:r>
              <a:rPr kumimoji="1" lang="en-US" altLang="ja-JP" sz="2400" dirty="0" smtClean="0">
                <a:sym typeface="Wingdings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high chromospheric activity, and average magnetic field of 1-20 G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86257" y="685795"/>
            <a:ext cx="1271588" cy="405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Users\nogami\Documents\すばる\2013UM\Fe62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4" y="-9251"/>
            <a:ext cx="5286434" cy="519690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85763" y="5079099"/>
            <a:ext cx="847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The profile of </a:t>
            </a:r>
            <a:r>
              <a:rPr kumimoji="1" lang="en-US" altLang="ja-JP" sz="2800" dirty="0" err="1" smtClean="0"/>
              <a:t>photospheric</a:t>
            </a:r>
            <a:r>
              <a:rPr kumimoji="1" lang="en-US" altLang="ja-JP" sz="2800" dirty="0" smtClean="0"/>
              <a:t> absorption lines of Fe I is well reproduced with a single Gaussian function.</a:t>
            </a:r>
          </a:p>
          <a:p>
            <a:r>
              <a:rPr kumimoji="1" lang="en-US" altLang="ja-JP" sz="2800" dirty="0" smtClean="0">
                <a:sym typeface="Wingdings" pitchFamily="2" charset="2"/>
              </a:rPr>
              <a:t></a:t>
            </a:r>
            <a:r>
              <a:rPr kumimoji="1" lang="en-US" altLang="ja-JP" sz="2800" dirty="0" smtClean="0">
                <a:solidFill>
                  <a:srgbClr val="FF0000"/>
                </a:solidFill>
                <a:sym typeface="Wingdings" pitchFamily="2" charset="2"/>
              </a:rPr>
              <a:t>No hint of binarity!    </a:t>
            </a:r>
            <a:r>
              <a:rPr kumimoji="1" lang="en-US" altLang="ja-JP" sz="2800" i="1" dirty="0" smtClean="0">
                <a:solidFill>
                  <a:srgbClr val="FF0000"/>
                </a:solidFill>
                <a:sym typeface="Wingdings" pitchFamily="2" charset="2"/>
              </a:rPr>
              <a:t>v</a:t>
            </a:r>
            <a:r>
              <a:rPr kumimoji="1" lang="en-US" altLang="ja-JP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ja-JP" sz="2800" dirty="0" err="1" smtClean="0">
                <a:solidFill>
                  <a:srgbClr val="FF0000"/>
                </a:solidFill>
                <a:sym typeface="Wingdings" pitchFamily="2" charset="2"/>
              </a:rPr>
              <a:t>sin</a:t>
            </a:r>
            <a:r>
              <a:rPr kumimoji="1" lang="en-US" altLang="ja-JP" sz="2800" i="1" dirty="0" err="1" smtClean="0">
                <a:solidFill>
                  <a:srgbClr val="FF0000"/>
                </a:solidFill>
                <a:sym typeface="Wingdings" pitchFamily="2" charset="2"/>
              </a:rPr>
              <a:t>i</a:t>
            </a:r>
            <a:r>
              <a:rPr kumimoji="1" lang="en-US" altLang="ja-JP" sz="2800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  <a:sym typeface="Wingdings" pitchFamily="2" charset="2"/>
              </a:rPr>
              <a:t>~2.0 km/s  </a:t>
            </a:r>
            <a:r>
              <a:rPr kumimoji="1" lang="en-US" altLang="ja-JP" sz="2800" dirty="0" smtClean="0">
                <a:solidFill>
                  <a:srgbClr val="00B050"/>
                </a:solidFill>
                <a:sym typeface="Wingdings" pitchFamily="2" charset="2"/>
              </a:rPr>
              <a:t>Not young!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Users\nogami\Documents\すばる\2013UM\vlc-vsini_nogami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549" y="295672"/>
            <a:ext cx="7761339" cy="542883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157272" y="5900726"/>
            <a:ext cx="7276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The inclination angle of both targets is fairy high.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Users\nogami\Documents\すばる\2013UM\Li6708-nogami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848" y="8731"/>
            <a:ext cx="5657790" cy="5029147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714375" y="5243513"/>
            <a:ext cx="8101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Low Li abundance of both of the targets (A(Li)&lt;1.0)</a:t>
            </a:r>
          </a:p>
          <a:p>
            <a:r>
              <a:rPr kumimoji="1" lang="en-US" altLang="ja-JP" sz="2800" dirty="0" smtClean="0">
                <a:sym typeface="Wingdings" pitchFamily="2" charset="2"/>
              </a:rPr>
              <a:t></a:t>
            </a:r>
            <a:r>
              <a:rPr kumimoji="1" lang="en-US" altLang="ja-JP" sz="2800" dirty="0" smtClean="0">
                <a:solidFill>
                  <a:srgbClr val="FF0000"/>
                </a:solidFill>
                <a:sym typeface="Wingdings" pitchFamily="2" charset="2"/>
              </a:rPr>
              <a:t>Not young!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886604" y="1067537"/>
          <a:ext cx="767160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725"/>
                <a:gridCol w="1017125"/>
                <a:gridCol w="980967"/>
                <a:gridCol w="1271588"/>
                <a:gridCol w="957262"/>
                <a:gridCol w="971550"/>
                <a:gridCol w="81438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Star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</a:rPr>
                        <a:t>Prot</a:t>
                      </a:r>
                    </a:p>
                    <a:p>
                      <a:pPr algn="ctr"/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</a:rPr>
                        <a:t>[day]</a:t>
                      </a:r>
                      <a:endParaRPr kumimoji="1" lang="ja-JP" alt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kumimoji="1" lang="en-US" altLang="ja-JP" sz="20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2000" i="0" baseline="0" dirty="0" err="1" smtClean="0">
                          <a:solidFill>
                            <a:schemeClr val="tx1"/>
                          </a:solidFill>
                        </a:rPr>
                        <a:t>sin</a:t>
                      </a:r>
                      <a:r>
                        <a:rPr kumimoji="1" lang="en-US" altLang="ja-JP" sz="2000" i="1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kumimoji="1" lang="en-US" altLang="ja-JP" sz="2000" i="0" baseline="0" dirty="0" smtClean="0">
                          <a:solidFill>
                            <a:schemeClr val="tx1"/>
                          </a:solidFill>
                        </a:rPr>
                        <a:t> [km/s]</a:t>
                      </a:r>
                      <a:endParaRPr kumimoji="1" lang="ja-JP" alt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Teff</a:t>
                      </a: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[K]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Log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2000" i="1" baseline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[Fe/H]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A(Li)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KIC9766237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21.8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2.1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5606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4.3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-0.16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&lt;1.0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KIC9944137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25.3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1.9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5666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4.5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-0.10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&lt;1.0</a:t>
                      </a: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Sun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~</a:t>
                      </a:r>
                      <a:r>
                        <a:rPr kumimoji="1" lang="en-US" altLang="ja-JP" sz="2000" dirty="0" smtClean="0"/>
                        <a:t>27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2.0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5725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4.37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0.92</a:t>
                      </a:r>
                      <a:endParaRPr kumimoji="1" lang="en-US" altLang="ja-JP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2953" y="3272439"/>
            <a:ext cx="74295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These stellar parameters are very close to those of the </a:t>
            </a:r>
            <a:r>
              <a:rPr kumimoji="1" lang="en-US" altLang="ja-JP" sz="3200" dirty="0" smtClean="0"/>
              <a:t>Sun, and these stars are not young!</a:t>
            </a:r>
            <a:endParaRPr kumimoji="1" lang="en-US" altLang="ja-JP" sz="3200" dirty="0" smtClean="0"/>
          </a:p>
          <a:p>
            <a:r>
              <a:rPr kumimoji="1" lang="en-US" altLang="ja-JP" sz="3200" dirty="0" smtClean="0">
                <a:solidFill>
                  <a:srgbClr val="FF0000"/>
                </a:solidFill>
                <a:sym typeface="Wingdings" pitchFamily="2" charset="2"/>
              </a:rPr>
              <a:t>Support the hypothesis that a superflare can occur on our Sun!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y Documents\My Pictures\ＣＭE\Temmer_COSPAR10\bann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140861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827584" y="836712"/>
            <a:ext cx="457200" cy="1800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67182" y="332656"/>
            <a:ext cx="1072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Earth</a:t>
            </a:r>
            <a:endParaRPr kumimoji="1" lang="ja-JP" altLang="en-US" sz="32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7364736" y="927884"/>
            <a:ext cx="457200" cy="1800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893875" y="374965"/>
            <a:ext cx="80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Sun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2362" y="5218195"/>
            <a:ext cx="8517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Ejected coronal masses and blast waves propagate through  the interplanetary space. </a:t>
            </a:r>
          </a:p>
          <a:p>
            <a:r>
              <a:rPr kumimoji="1" lang="en-US" altLang="ja-JP" sz="3200" dirty="0" smtClean="0">
                <a:sym typeface="Wingdings" pitchFamily="2" charset="2"/>
              </a:rPr>
              <a:t>      effects on the terrestrial environment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561097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2976" y="274638"/>
            <a:ext cx="6129338" cy="1143000"/>
          </a:xfrm>
        </p:spPr>
        <p:txBody>
          <a:bodyPr/>
          <a:lstStyle/>
          <a:p>
            <a:r>
              <a:rPr kumimoji="1" lang="en-US" altLang="ja-JP" dirty="0" smtClean="0"/>
              <a:t>Future plan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491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We will continue the Subaru observations for fainter superflare stars, and make a high S/N spectroscopy of some bright stars, for revealing the whole picture of superflare stars.</a:t>
            </a:r>
          </a:p>
          <a:p>
            <a:r>
              <a:rPr kumimoji="1" lang="en-US" altLang="ja-JP" dirty="0" smtClean="0"/>
              <a:t>After construction of the Kyoto-Okayama 3.8m</a:t>
            </a:r>
          </a:p>
          <a:p>
            <a:pPr>
              <a:buNone/>
            </a:pP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                    new technology telescope, we will</a:t>
            </a:r>
          </a:p>
          <a:p>
            <a:pPr>
              <a:buNone/>
            </a:pP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                    perform monitoring of some stars</a:t>
            </a:r>
          </a:p>
          <a:p>
            <a:pPr>
              <a:buNone/>
            </a:pP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                    for checking the radial velocity</a:t>
            </a:r>
          </a:p>
          <a:p>
            <a:pPr>
              <a:buNone/>
            </a:pPr>
            <a:r>
              <a:rPr kumimoji="1" lang="en-US" altLang="ja-JP" dirty="0" smtClean="0"/>
              <a:t>                     variation, and activity variation.</a:t>
            </a:r>
            <a:endParaRPr kumimoji="1" lang="ja-JP" altLang="en-US" dirty="0"/>
          </a:p>
        </p:txBody>
      </p:sp>
      <p:pic>
        <p:nvPicPr>
          <p:cNvPr id="122882" name="Picture 2" descr="すばる望遠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-5573"/>
            <a:ext cx="2971800" cy="1671638"/>
          </a:xfrm>
          <a:prstGeom prst="rect">
            <a:avLst/>
          </a:prstGeom>
          <a:noFill/>
        </p:spPr>
      </p:pic>
      <p:pic>
        <p:nvPicPr>
          <p:cNvPr id="122884" name="Picture 4" descr="http://www.kusastro.kyoto-u.ac.jp/~iwamuro/Kyoto3m/k3m5_1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93" y="4419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88269" y="203209"/>
            <a:ext cx="217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Summary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6400" y="1134533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/>
              <a:t>Superflares of 10^(33-36) erg really occur in solar-type stars.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/>
              <a:t>We have carried out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high dispersion spectroscopy of 50 superflare stars</a:t>
            </a:r>
            <a:r>
              <a:rPr kumimoji="1" lang="en-US" altLang="ja-JP" sz="2800" dirty="0" smtClean="0"/>
              <a:t> with Subaru.</a:t>
            </a:r>
            <a:endParaRPr kumimoji="1"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>
                <a:solidFill>
                  <a:srgbClr val="FF0000"/>
                </a:solidFill>
              </a:rPr>
              <a:t>Two stars, KIC 9766237, and KIC 9944137 were found to have stellar properties very similar to the Sun</a:t>
            </a:r>
            <a:r>
              <a:rPr kumimoji="1" lang="en-US" altLang="ja-JP" sz="2800" dirty="0" smtClean="0"/>
              <a:t>, in terms of the rotation velocity, effective temperature, surface gravity, metalicity, and age.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/>
              <a:t>This fact supports the hypothesis that </a:t>
            </a:r>
            <a:r>
              <a:rPr kumimoji="1" lang="en-US" altLang="ja-JP" sz="2800" u="sng" dirty="0" smtClean="0"/>
              <a:t>superflares may occur on the Sun</a:t>
            </a:r>
            <a:r>
              <a:rPr kumimoji="1" lang="en-US" altLang="ja-JP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/>
              <a:t>We continue the high dispersion spectroscopy survey with Subaru, and will make monitoring observations with the 3.8m telescope.</a:t>
            </a:r>
            <a:endParaRPr kumimoji="1"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14400" y="406425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 smtClean="0"/>
              <a:t>Please check the size of spots on the Sun!</a:t>
            </a:r>
            <a:endParaRPr kumimoji="1" lang="ja-JP" altLang="en-US" sz="66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95" y="2626002"/>
            <a:ext cx="4183234" cy="400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388533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dirty="0" smtClean="0"/>
              <a:t>Thank you</a:t>
            </a:r>
          </a:p>
          <a:p>
            <a:pPr algn="ctr"/>
            <a:r>
              <a:rPr kumimoji="1" lang="en-US" altLang="ja-JP" sz="8800" dirty="0" smtClean="0"/>
              <a:t>very much</a:t>
            </a:r>
          </a:p>
          <a:p>
            <a:pPr algn="ctr"/>
            <a:r>
              <a:rPr kumimoji="1" lang="en-US" altLang="ja-JP" sz="8800" dirty="0" smtClean="0"/>
              <a:t>for your attention!</a:t>
            </a:r>
            <a:endParaRPr kumimoji="1" lang="ja-JP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7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/>
              <a:t>Carrington flare</a:t>
            </a:r>
            <a:br>
              <a:rPr lang="en-US" altLang="ja-JP" sz="4900" dirty="0" smtClean="0"/>
            </a:br>
            <a:r>
              <a:rPr lang="ja-JP" altLang="en-US" sz="3100" dirty="0" smtClean="0"/>
              <a:t> </a:t>
            </a:r>
            <a:r>
              <a:rPr lang="en-US" altLang="ja-JP" sz="3100" dirty="0" smtClean="0"/>
              <a:t>(1859, Sep 1, am 11:18 </a:t>
            </a:r>
            <a:r>
              <a:rPr lang="ja-JP" altLang="en-US" sz="3100" dirty="0" smtClean="0"/>
              <a:t>）</a:t>
            </a:r>
            <a:endParaRPr kumimoji="1" lang="ja-JP" alt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343" y="1844824"/>
            <a:ext cx="4144153" cy="2585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3275856" y="648866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http://en.wikipedia.org/wiki/Solar_storm_of_1859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7587" y="1436918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The </a:t>
            </a:r>
            <a:r>
              <a:rPr lang="en-US" altLang="ja-JP" sz="2800" dirty="0" smtClean="0">
                <a:solidFill>
                  <a:srgbClr val="FF0000"/>
                </a:solidFill>
              </a:rPr>
              <a:t>first flare </a:t>
            </a:r>
            <a:r>
              <a:rPr lang="en-US" altLang="ja-JP" sz="2800" dirty="0" smtClean="0"/>
              <a:t>that human beings  observed by Richard Carrington (England)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white flare for 5 minutes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srgbClr val="FF0000"/>
                </a:solidFill>
              </a:rPr>
              <a:t>Very bright aurora </a:t>
            </a:r>
            <a:r>
              <a:rPr lang="en-US" altLang="ja-JP" sz="2800" dirty="0" smtClean="0"/>
              <a:t>appeared next day morning at many places on Earth, e.g. Cuba, the Bahamas, Jamaica, El Salvador, and Hawaii.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err="1" smtClean="0"/>
              <a:t>E~factor</a:t>
            </a:r>
            <a:r>
              <a:rPr lang="en-US" altLang="ja-JP" sz="2800" dirty="0" smtClean="0"/>
              <a:t> x </a:t>
            </a:r>
            <a:r>
              <a:rPr lang="en-US" altLang="ja-JP" sz="2800" dirty="0" smtClean="0">
                <a:solidFill>
                  <a:srgbClr val="FF0000"/>
                </a:solidFill>
              </a:rPr>
              <a:t>10^32 erg 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srgbClr val="FF0000"/>
                </a:solidFill>
              </a:rPr>
              <a:t>Largest magnetic storm 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(&gt; 1000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nT</a:t>
            </a:r>
            <a:r>
              <a:rPr lang="en-US" altLang="ja-JP" sz="2800" dirty="0" smtClean="0">
                <a:solidFill>
                  <a:srgbClr val="FF0000"/>
                </a:solidFill>
              </a:rPr>
              <a:t>) in recent 200 yrs.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27781" y="4581128"/>
            <a:ext cx="42446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Telegraph systems all over Europe and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North America failed</a:t>
            </a:r>
            <a:r>
              <a:rPr lang="en-US" altLang="ja-JP" sz="2000" dirty="0" smtClean="0"/>
              <a:t>, in some cases </a:t>
            </a:r>
          </a:p>
          <a:p>
            <a:r>
              <a:rPr lang="en-US" altLang="ja-JP" sz="2000" dirty="0" smtClean="0"/>
              <a:t>even shocking telegraph operators. </a:t>
            </a:r>
          </a:p>
          <a:p>
            <a:r>
              <a:rPr lang="en-US" altLang="ja-JP" sz="2000" dirty="0" smtClean="0"/>
              <a:t>Telegraph pylons threw </a:t>
            </a:r>
            <a:r>
              <a:rPr lang="en-US" altLang="ja-JP" sz="2000" dirty="0" smtClean="0">
                <a:solidFill>
                  <a:srgbClr val="FF0000"/>
                </a:solidFill>
              </a:rPr>
              <a:t>sparks</a:t>
            </a:r>
            <a:r>
              <a:rPr lang="en-US" altLang="ja-JP" sz="2000" dirty="0" smtClean="0"/>
              <a:t> and </a:t>
            </a:r>
          </a:p>
          <a:p>
            <a:r>
              <a:rPr lang="en-US" altLang="ja-JP" sz="2000" dirty="0" smtClean="0"/>
              <a:t>telegraph paper spontaneously caught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Fire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　（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Loomis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1861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）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0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正方形/長方形 4"/>
          <p:cNvSpPr>
            <a:spLocks noChangeArrowheads="1"/>
          </p:cNvSpPr>
          <p:nvPr/>
        </p:nvSpPr>
        <p:spPr bwMode="auto">
          <a:xfrm>
            <a:off x="428625" y="6488113"/>
            <a:ext cx="7500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http://www.stelab.nagoya-u.ac.jp/ste-www1/pub/ste-nl/Newsletter28.pdf</a:t>
            </a:r>
            <a:endParaRPr lang="ja-JP" altLang="en-US"/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8013"/>
            <a:ext cx="513715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326573" y="88028"/>
            <a:ext cx="8686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 smtClean="0"/>
              <a:t>The magnetic storm on </a:t>
            </a:r>
            <a:br>
              <a:rPr lang="en-US" altLang="ja-JP" dirty="0" smtClean="0"/>
            </a:br>
            <a:r>
              <a:rPr lang="en-US" altLang="ja-JP" dirty="0" smtClean="0"/>
              <a:t>1989 March 13 lead to </a:t>
            </a:r>
            <a:r>
              <a:rPr lang="en-US" altLang="ja-JP" dirty="0" err="1" smtClean="0"/>
              <a:t>Quebeck</a:t>
            </a:r>
            <a:r>
              <a:rPr lang="en-US" altLang="ja-JP" dirty="0" smtClean="0"/>
              <a:t> blackout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639951"/>
            <a:ext cx="3988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Magnetic storm  ~  540 </a:t>
            </a:r>
            <a:r>
              <a:rPr kumimoji="1" lang="en-US" altLang="ja-JP" sz="2800" dirty="0" err="1" smtClean="0"/>
              <a:t>nT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Solar flare      X4.6</a:t>
            </a:r>
            <a:endParaRPr kumimoji="1" lang="ja-JP" altLang="en-US" sz="2800" dirty="0"/>
          </a:p>
        </p:txBody>
      </p:sp>
      <p:pic>
        <p:nvPicPr>
          <p:cNvPr id="8" name="Picture 2" descr="C:\Users\Shibata\Desktop\transformer_v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196975"/>
            <a:ext cx="25368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84350"/>
            <a:ext cx="427513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99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If the Carrington-class flare occur now, what will happen?   Troubles of all satellites? whole earth blackout?  Long-time communication stop?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For those interested in this, see http://science.nasa.gov/science-news/science-at-nasa/2008/06may_carringtonflare/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2227" y="1046211"/>
            <a:ext cx="8033159" cy="562314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300192" y="4365104"/>
            <a:ext cx="1959307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solidFill>
                  <a:srgbClr val="FF0000"/>
                </a:solidFill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superflare</a:t>
            </a:r>
            <a:endParaRPr lang="ja-JP" altLang="en-US" sz="24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2475546"/>
            <a:ext cx="1796031" cy="377390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000"/>
            </a:pPr>
            <a:r>
              <a:rPr lang="en-US" altLang="ja-JP" dirty="0" err="1" smtClean="0">
                <a:latin typeface="Arial" pitchFamily="18"/>
                <a:ea typeface="VL ゴシック" pitchFamily="2"/>
                <a:cs typeface="VL ゴシック" pitchFamily="2"/>
              </a:rPr>
              <a:t>nanoflare</a:t>
            </a:r>
            <a:endParaRPr lang="ja-JP" altLang="en-US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 flipV="1">
            <a:off x="2411760" y="1992498"/>
            <a:ext cx="37374" cy="5724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62670" y="2531889"/>
            <a:ext cx="1959307" cy="52916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microflare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直線コネクタ 9"/>
          <p:cNvSpPr/>
          <p:nvPr/>
        </p:nvSpPr>
        <p:spPr>
          <a:xfrm flipH="1">
            <a:off x="4044568" y="2830376"/>
            <a:ext cx="418102" cy="1465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VL ゴシック" pitchFamily="2"/>
              <a:cs typeface="VL ゴシック" pitchFamily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5816" y="3501008"/>
            <a:ext cx="2938961" cy="61854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200">
                <a:latin typeface="IPA Pゴシック" pitchFamily="34"/>
                <a:ea typeface="IPA Pゴシック" pitchFamily="34"/>
              </a:defRPr>
            </a:pP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solar flare</a:t>
            </a:r>
            <a:endParaRPr lang="ja-JP" altLang="en-US" sz="2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7544" y="0"/>
            <a:ext cx="8280920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statistics  of occurrence frequency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solar flares, 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microflares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1" lang="en-US" altLang="ja-JP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nanoflares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144016" y="3046308"/>
            <a:ext cx="2195736" cy="30469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1000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100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10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1000 year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 in 10000 year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70583" y="6396335"/>
            <a:ext cx="498044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      C    M   X   X10    X1000  X100000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カギ線コネクタ 18"/>
          <p:cNvCxnSpPr/>
          <p:nvPr/>
        </p:nvCxnSpPr>
        <p:spPr>
          <a:xfrm>
            <a:off x="1979712" y="4365104"/>
            <a:ext cx="3528392" cy="1512168"/>
          </a:xfrm>
          <a:prstGeom prst="bentConnector3">
            <a:avLst>
              <a:gd name="adj1" fmla="val 1000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カギ線コネクタ 28"/>
          <p:cNvCxnSpPr/>
          <p:nvPr/>
        </p:nvCxnSpPr>
        <p:spPr>
          <a:xfrm>
            <a:off x="2195736" y="5517232"/>
            <a:ext cx="4680520" cy="432048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カギ線コネクタ 20"/>
          <p:cNvCxnSpPr/>
          <p:nvPr/>
        </p:nvCxnSpPr>
        <p:spPr>
          <a:xfrm rot="16200000" flipH="1">
            <a:off x="1619672" y="3645024"/>
            <a:ext cx="2880320" cy="2304256"/>
          </a:xfrm>
          <a:prstGeom prst="bentConnector3">
            <a:avLst>
              <a:gd name="adj1" fmla="val -2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5940151" y="3573016"/>
            <a:ext cx="3125331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ja-JP" sz="7200" dirty="0"/>
          </a:p>
          <a:p>
            <a:r>
              <a:rPr lang="ja-JP" altLang="en-US" sz="7200" dirty="0" smtClean="0"/>
              <a:t>？</a:t>
            </a:r>
            <a:r>
              <a:rPr lang="en-US" altLang="ja-JP" sz="3200" dirty="0" smtClean="0">
                <a:solidFill>
                  <a:srgbClr val="FF0000"/>
                </a:solidFill>
              </a:rPr>
              <a:t>Superflare?</a:t>
            </a:r>
            <a:endParaRPr lang="en-US" altLang="ja-JP" sz="72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80112" y="4005064"/>
            <a:ext cx="23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Largest solar flare</a:t>
            </a:r>
            <a:endParaRPr kumimoji="1" lang="ja-JP" altLang="en-US" sz="2400" dirty="0"/>
          </a:p>
        </p:txBody>
      </p:sp>
      <p:sp>
        <p:nvSpPr>
          <p:cNvPr id="20" name="円/楕円 19"/>
          <p:cNvSpPr/>
          <p:nvPr/>
        </p:nvSpPr>
        <p:spPr>
          <a:xfrm rot="2508686" flipH="1" flipV="1">
            <a:off x="5404380" y="4323895"/>
            <a:ext cx="504825" cy="285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438324" y="6008289"/>
            <a:ext cx="62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[erg]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74113" y="1899193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dN</a:t>
            </a:r>
            <a:r>
              <a:rPr kumimoji="1" lang="en-US" altLang="ja-JP" sz="2400" dirty="0" smtClean="0"/>
              <a:t>/</a:t>
            </a:r>
            <a:r>
              <a:rPr kumimoji="1" lang="en-US" altLang="ja-JP" sz="2400" dirty="0" err="1" smtClean="0"/>
              <a:t>dE~E</a:t>
            </a:r>
            <a:r>
              <a:rPr kumimoji="1" lang="en-US" altLang="ja-JP" sz="2400" dirty="0" smtClean="0"/>
              <a:t>^(-1.5~-1.7)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85797" y="6340736"/>
            <a:ext cx="272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Total Energy [erg]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 rot="10800000">
            <a:off x="15810" y="1160910"/>
            <a:ext cx="615553" cy="16152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800" dirty="0" smtClean="0"/>
              <a:t>Frequency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88781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71591" y="2386050"/>
            <a:ext cx="6529388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/>
              <a:t>Will superflares occur on our Sun?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tellar_cor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4427984" cy="388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Stellar  flares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dirty="0" smtClean="0"/>
              <a:t>・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Young</a:t>
            </a:r>
            <a:r>
              <a:rPr lang="en-US" altLang="ja-JP" sz="2800" dirty="0" smtClean="0"/>
              <a:t> stars and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close binary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/>
              <a:t>stars are known to produce </a:t>
            </a:r>
            <a:r>
              <a:rPr lang="en-US" altLang="ja-JP" sz="2800" b="1" u="sng" dirty="0" err="1" smtClean="0">
                <a:solidFill>
                  <a:srgbClr val="FF0000"/>
                </a:solidFill>
              </a:rPr>
              <a:t>superflares</a:t>
            </a:r>
            <a:r>
              <a:rPr lang="en-US" altLang="ja-JP" sz="2800" dirty="0" smtClean="0"/>
              <a:t>, 10- 10</a:t>
            </a:r>
            <a:r>
              <a:rPr lang="en-US" altLang="ja-JP" sz="2800" baseline="30000" dirty="0" smtClean="0"/>
              <a:t>6</a:t>
            </a:r>
            <a:r>
              <a:rPr lang="en-US" altLang="ja-JP" sz="2800" dirty="0" smtClean="0"/>
              <a:t> times more energetic (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2800" b="1" baseline="30000" dirty="0" smtClean="0">
                <a:solidFill>
                  <a:srgbClr val="FF0000"/>
                </a:solidFill>
              </a:rPr>
              <a:t>33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- 10</a:t>
            </a:r>
            <a:r>
              <a:rPr lang="en-US" altLang="ja-JP" sz="2800" b="1" baseline="30000" dirty="0" smtClean="0">
                <a:solidFill>
                  <a:srgbClr val="FF0000"/>
                </a:solidFill>
              </a:rPr>
              <a:t>38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erg</a:t>
            </a:r>
            <a:r>
              <a:rPr lang="en-US" altLang="ja-JP" sz="2800" dirty="0" smtClean="0"/>
              <a:t>) than the largest solar flares (~10</a:t>
            </a:r>
            <a:r>
              <a:rPr lang="en-US" altLang="ja-JP" sz="2800" baseline="30000" dirty="0" smtClean="0"/>
              <a:t>32</a:t>
            </a:r>
            <a:r>
              <a:rPr lang="en-US" altLang="ja-JP" sz="2800" dirty="0" smtClean="0"/>
              <a:t>erg).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・  </a:t>
            </a:r>
            <a:r>
              <a:rPr kumimoji="1" lang="en-US" altLang="ja-JP" sz="2800" dirty="0" smtClean="0"/>
              <a:t>Such stars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r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otate fast </a:t>
            </a:r>
            <a:r>
              <a:rPr kumimoji="1" lang="en-US" altLang="ja-JP" sz="2800" dirty="0" smtClean="0"/>
              <a:t>(</a:t>
            </a:r>
            <a:r>
              <a:rPr lang="en-US" altLang="ja-JP" sz="2800" dirty="0" smtClean="0"/>
              <a:t>10 -100</a:t>
            </a:r>
            <a:r>
              <a:rPr kumimoji="1" lang="en-US" altLang="ja-JP" sz="2800" dirty="0" smtClean="0"/>
              <a:t> km s</a:t>
            </a:r>
            <a:r>
              <a:rPr lang="en-US" altLang="ja-JP" sz="2800" baseline="30000" dirty="0" smtClean="0"/>
              <a:t>-1</a:t>
            </a:r>
            <a:r>
              <a:rPr kumimoji="1" lang="en-US" altLang="ja-JP" sz="2800" dirty="0" smtClean="0"/>
              <a:t>) </a:t>
            </a:r>
          </a:p>
          <a:p>
            <a:pPr>
              <a:buNone/>
            </a:pPr>
            <a:r>
              <a:rPr lang="en-US" altLang="ja-JP" sz="2800" dirty="0" smtClean="0"/>
              <a:t>    </a:t>
            </a:r>
            <a:r>
              <a:rPr kumimoji="1" lang="en-US" altLang="ja-JP" sz="2800" dirty="0" smtClean="0"/>
              <a:t>and the magnetic fields of a few </a:t>
            </a:r>
            <a:r>
              <a:rPr kumimoji="1" lang="en-US" altLang="ja-JP" sz="2800" dirty="0" err="1" smtClean="0"/>
              <a:t>kG</a:t>
            </a:r>
            <a:r>
              <a:rPr kumimoji="1" lang="en-US" altLang="ja-JP" sz="2800" dirty="0" smtClean="0"/>
              <a:t> </a:t>
            </a:r>
          </a:p>
          <a:p>
            <a:pPr>
              <a:buNone/>
            </a:pPr>
            <a:r>
              <a:rPr lang="en-US" altLang="ja-JP" sz="2800" dirty="0" smtClean="0"/>
              <a:t>    </a:t>
            </a:r>
            <a:r>
              <a:rPr kumimoji="1" lang="en-US" altLang="ja-JP" sz="2800" dirty="0" smtClean="0"/>
              <a:t>are distributed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in large regions </a:t>
            </a:r>
          </a:p>
          <a:p>
            <a:pPr>
              <a:buNone/>
            </a:pPr>
            <a:r>
              <a:rPr lang="en-US" altLang="ja-JP" sz="2800" dirty="0" smtClean="0"/>
              <a:t>    </a:t>
            </a:r>
            <a:r>
              <a:rPr kumimoji="1" lang="en-US" altLang="ja-JP" sz="2800" dirty="0" smtClean="0"/>
              <a:t>on the stellar surface. 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   </a:t>
            </a:r>
          </a:p>
          <a:p>
            <a:pPr>
              <a:buNone/>
            </a:pPr>
            <a:r>
              <a:rPr lang="en-US" altLang="ja-JP" sz="2800" dirty="0" smtClean="0"/>
              <a:t>In contrast, the Sun slowly rotates</a:t>
            </a:r>
            <a:r>
              <a:rPr lang="ja-JP" altLang="en-US" sz="2800" dirty="0" smtClean="0"/>
              <a:t> 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(~2 km s</a:t>
            </a:r>
            <a:r>
              <a:rPr lang="en-US" altLang="ja-JP" sz="2800" baseline="30000" dirty="0" smtClean="0"/>
              <a:t>-1</a:t>
            </a:r>
            <a:r>
              <a:rPr lang="en-US" altLang="ja-JP" sz="2800" dirty="0" smtClean="0"/>
              <a:t>) and sparsely has very small spots.</a:t>
            </a:r>
            <a:r>
              <a:rPr kumimoji="1" lang="en-US" altLang="ja-JP" sz="2800" dirty="0" smtClean="0"/>
              <a:t>       </a:t>
            </a:r>
          </a:p>
          <a:p>
            <a:pPr>
              <a:buNone/>
            </a:pPr>
            <a:r>
              <a:rPr lang="en-US" altLang="ja-JP" sz="2800" dirty="0" smtClean="0"/>
              <a:t>     </a:t>
            </a:r>
            <a:r>
              <a:rPr kumimoji="1" lang="en-US" altLang="ja-JP" sz="2800" dirty="0" smtClean="0"/>
              <a:t> </a:t>
            </a:r>
            <a:r>
              <a:rPr kumimoji="1" lang="ja-JP" altLang="en-US" sz="2800" u="sng" dirty="0" smtClean="0">
                <a:solidFill>
                  <a:srgbClr val="FF0000"/>
                </a:solidFill>
              </a:rPr>
              <a:t>⇒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Superflares cannot occur on Sun-like stars 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・・・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??</a:t>
            </a:r>
          </a:p>
          <a:p>
            <a:pPr>
              <a:buNone/>
            </a:pPr>
            <a:endParaRPr lang="en-US" altLang="ja-JP" sz="24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876256" y="5517232"/>
            <a:ext cx="248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 (</a:t>
            </a:r>
            <a:r>
              <a:rPr lang="en-US" altLang="ja-JP" dirty="0" err="1"/>
              <a:t>Pallavicini</a:t>
            </a:r>
            <a:r>
              <a:rPr lang="en-US" altLang="ja-JP" dirty="0"/>
              <a:t> et al. </a:t>
            </a:r>
            <a:r>
              <a:rPr lang="en-US" altLang="ja-JP" dirty="0" smtClean="0"/>
              <a:t>1981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31424" y="3212976"/>
            <a:ext cx="612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fast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72200" y="378904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Slow 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215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1705</Words>
  <Application>Microsoft Office PowerPoint</Application>
  <PresentationFormat>画面に合わせる (4:3)</PresentationFormat>
  <Paragraphs>256</Paragraphs>
  <Slides>33</Slides>
  <Notes>6</Notes>
  <HiddenSlides>0</HiddenSlides>
  <MMClips>2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5" baseType="lpstr">
      <vt:lpstr>Office Theme</vt:lpstr>
      <vt:lpstr>数式</vt:lpstr>
      <vt:lpstr>スライド 1</vt:lpstr>
      <vt:lpstr>Solar flares</vt:lpstr>
      <vt:lpstr>スライド 3</vt:lpstr>
      <vt:lpstr>Carrington flare  (1859, Sep 1, am 11:18 ）</vt:lpstr>
      <vt:lpstr>The magnetic storm on  1989 March 13 lead to Quebeck blackout</vt:lpstr>
      <vt:lpstr>スライド 6</vt:lpstr>
      <vt:lpstr>スライド 7</vt:lpstr>
      <vt:lpstr>スライド 8</vt:lpstr>
      <vt:lpstr>Stellar  flares</vt:lpstr>
      <vt:lpstr>Discovery of superflares on ordinary solar type stars Schaefer, B. E., King, J. R., Deliyannis, C. P.  ApJ, 529, 1026 (2000)</vt:lpstr>
      <vt:lpstr>superflares</vt:lpstr>
      <vt:lpstr>スライド 12</vt:lpstr>
      <vt:lpstr>Kepler spacecraft</vt:lpstr>
      <vt:lpstr>スライド 14</vt:lpstr>
      <vt:lpstr>typical superflare  observed by Kepler </vt:lpstr>
      <vt:lpstr>typical superflare  observed by Kepler </vt:lpstr>
      <vt:lpstr>スライド 17</vt:lpstr>
      <vt:lpstr>Energy-frequency distribution</vt:lpstr>
      <vt:lpstr>スライド 19</vt:lpstr>
      <vt:lpstr>スライド 20</vt:lpstr>
      <vt:lpstr>Spectroscopy of superflare stars with Subaru</vt:lpstr>
      <vt:lpstr>We have discovered two superflare stars really similar to the Sun! (Nogami et al. 2014, submitted to PASJ)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Future plan</vt:lpstr>
      <vt:lpstr>スライド 31</vt:lpstr>
      <vt:lpstr>スライド 32</vt:lpstr>
      <vt:lpstr>スライド 33</vt:lpstr>
    </vt:vector>
  </TitlesOfParts>
  <Company>UNAM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Casanova</dc:creator>
  <cp:lastModifiedBy>nogami</cp:lastModifiedBy>
  <cp:revision>107</cp:revision>
  <dcterms:created xsi:type="dcterms:W3CDTF">2013-02-05T06:12:58Z</dcterms:created>
  <dcterms:modified xsi:type="dcterms:W3CDTF">2014-01-23T02:52:29Z</dcterms:modified>
</cp:coreProperties>
</file>