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65" r:id="rId5"/>
    <p:sldId id="263" r:id="rId6"/>
    <p:sldId id="259" r:id="rId7"/>
    <p:sldId id="260" r:id="rId8"/>
    <p:sldId id="262" r:id="rId9"/>
    <p:sldId id="261" r:id="rId10"/>
    <p:sldId id="264" r:id="rId11"/>
    <p:sldId id="267" r:id="rId1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淡色スタイル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3" autoAdjust="0"/>
    <p:restoredTop sz="98434" autoAdjust="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0F24-0D4C-4B80-A43B-E3F377002F50}" type="datetimeFigureOut">
              <a:rPr kumimoji="1" lang="ja-JP" altLang="en-US" smtClean="0"/>
              <a:t>2014/1/21</a:t>
            </a:fld>
            <a:endParaRPr kumimoji="1" lang="ja-JP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588D-FA0A-419C-83D7-C4BB89F77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0F24-0D4C-4B80-A43B-E3F377002F50}" type="datetimeFigureOut">
              <a:rPr kumimoji="1" lang="ja-JP" altLang="en-US" smtClean="0"/>
              <a:t>2014/1/21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588D-FA0A-419C-83D7-C4BB89F77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0F24-0D4C-4B80-A43B-E3F377002F50}" type="datetimeFigureOut">
              <a:rPr kumimoji="1" lang="ja-JP" altLang="en-US" smtClean="0"/>
              <a:t>2014/1/21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588D-FA0A-419C-83D7-C4BB89F77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kumimoji="0" lang="ja-JP" altLang="en-US" dirty="0" smtClean="0"/>
              <a:t>マスター タイトルの書式設定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4048"/>
            <a:ext cx="8229600" cy="438912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0F24-0D4C-4B80-A43B-E3F377002F50}" type="datetimeFigureOut">
              <a:rPr kumimoji="1" lang="ja-JP" altLang="en-US" smtClean="0"/>
              <a:t>2014/1/21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588D-FA0A-419C-83D7-C4BB89F77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46163" y="0"/>
            <a:ext cx="24625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>
                <a:solidFill>
                  <a:srgbClr val="0070C0"/>
                </a:solidFill>
                <a:latin typeface="Bauhaus 93" panose="04030905020B02020C02" pitchFamily="82" charset="0"/>
              </a:rPr>
              <a:t>S W </a:t>
            </a:r>
            <a:r>
              <a:rPr kumimoji="1" lang="en-US" altLang="ja-JP" sz="4400" i="1" dirty="0" smtClean="0">
                <a:latin typeface="Bauhaus 93" panose="04030905020B02020C02" pitchFamily="82" charset="0"/>
              </a:rPr>
              <a:t>I</a:t>
            </a:r>
            <a:r>
              <a:rPr kumimoji="1" lang="en-US" altLang="ja-JP" sz="4400" dirty="0" smtClean="0">
                <a:latin typeface="Bauhaus 93" panose="04030905020B02020C02" pitchFamily="82" charset="0"/>
              </a:rPr>
              <a:t> </a:t>
            </a:r>
            <a:r>
              <a:rPr lang="ja-JP" altLang="en-US" sz="2800" dirty="0">
                <a:latin typeface="Bauhaus 93" panose="04030905020B02020C02" pitchFamily="82" charset="0"/>
              </a:rPr>
              <a:t> </a:t>
            </a:r>
            <a:r>
              <a:rPr kumimoji="1" lang="en-US" altLang="ja-JP" sz="4400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M S</a:t>
            </a:r>
            <a:endParaRPr kumimoji="1" lang="ja-JP" altLang="en-US" sz="4400" dirty="0">
              <a:solidFill>
                <a:srgbClr val="FF0000"/>
              </a:solidFill>
              <a:latin typeface="Bauhaus 93" panose="04030905020B02020C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0F24-0D4C-4B80-A43B-E3F377002F50}" type="datetimeFigureOut">
              <a:rPr kumimoji="1" lang="ja-JP" altLang="en-US" smtClean="0"/>
              <a:t>2014/1/21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588D-FA0A-419C-83D7-C4BB89F77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0F24-0D4C-4B80-A43B-E3F377002F50}" type="datetimeFigureOut">
              <a:rPr kumimoji="1" lang="ja-JP" altLang="en-US" smtClean="0"/>
              <a:t>2014/1/21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588D-FA0A-419C-83D7-C4BB89F77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0F24-0D4C-4B80-A43B-E3F377002F50}" type="datetimeFigureOut">
              <a:rPr kumimoji="1" lang="ja-JP" altLang="en-US" smtClean="0"/>
              <a:t>2014/1/21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588D-FA0A-419C-83D7-C4BB89F77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0F24-0D4C-4B80-A43B-E3F377002F50}" type="datetimeFigureOut">
              <a:rPr kumimoji="1" lang="ja-JP" altLang="en-US" smtClean="0"/>
              <a:t>2014/1/21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588D-FA0A-419C-83D7-C4BB89F77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0F24-0D4C-4B80-A43B-E3F377002F50}" type="datetimeFigureOut">
              <a:rPr kumimoji="1" lang="ja-JP" altLang="en-US" smtClean="0"/>
              <a:t>2014/1/21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588D-FA0A-419C-83D7-C4BB89F77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0F24-0D4C-4B80-A43B-E3F377002F50}" type="datetimeFigureOut">
              <a:rPr kumimoji="1" lang="ja-JP" altLang="en-US" smtClean="0"/>
              <a:t>2014/1/21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588D-FA0A-419C-83D7-C4BB89F77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0F24-0D4C-4B80-A43B-E3F377002F50}" type="datetimeFigureOut">
              <a:rPr kumimoji="1" lang="ja-JP" altLang="en-US" smtClean="0"/>
              <a:t>2014/1/21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9B4588D-FA0A-419C-83D7-C4BB89F77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610F24-0D4C-4B80-A43B-E3F377002F50}" type="datetimeFigureOut">
              <a:rPr kumimoji="1" lang="ja-JP" altLang="en-US" smtClean="0"/>
              <a:t>2014/1/21</a:t>
            </a:fld>
            <a:endParaRPr kumimoji="1" lang="ja-JP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B4588D-FA0A-419C-83D7-C4BB89F77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3" name="グループ化 2"/>
          <p:cNvGrpSpPr/>
          <p:nvPr userDrawn="1"/>
        </p:nvGrpSpPr>
        <p:grpSpPr>
          <a:xfrm rot="10800000">
            <a:off x="-18274" y="5843983"/>
            <a:ext cx="9180548" cy="1041400"/>
            <a:chOff x="133383" y="3107680"/>
            <a:chExt cx="9180548" cy="1041400"/>
          </a:xfrm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142875" y="3107680"/>
              <a:ext cx="9163050" cy="10414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en-US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4533900" y="3107680"/>
              <a:ext cx="4762500" cy="63817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en-US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6" name="Group 1"/>
            <p:cNvGrpSpPr/>
            <p:nvPr userDrawn="1"/>
          </p:nvGrpSpPr>
          <p:grpSpPr>
            <a:xfrm>
              <a:off x="133383" y="3317232"/>
              <a:ext cx="9180548" cy="649224"/>
              <a:chOff x="-19045" y="216550"/>
              <a:chExt cx="9180548" cy="649224"/>
            </a:xfrm>
          </p:grpSpPr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 rot="21435692">
                <a:off x="-19045" y="216550"/>
                <a:ext cx="9163050" cy="649224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/>
              </a:p>
            </p:txBody>
          </p:sp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 rot="21435692">
                <a:off x="-14309" y="290003"/>
                <a:ext cx="9175812" cy="53035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1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swims@ioa.s.u-tokyo.ac.jp" TargetMode="External"/><Relationship Id="rId3" Type="http://schemas.microsoft.com/office/2007/relationships/hdphoto" Target="../media/hdphoto3.wdp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24808" y="2780928"/>
            <a:ext cx="7851648" cy="1828800"/>
          </a:xfrm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US" altLang="ja-JP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4000" dirty="0" smtClean="0">
                <a:solidFill>
                  <a:schemeClr val="tx1"/>
                </a:solidFill>
                <a:effectLst/>
              </a:rPr>
              <a:t>imultaneous-color </a:t>
            </a:r>
            <a:br>
              <a:rPr lang="en-US" altLang="ja-JP" sz="4000" dirty="0" smtClean="0">
                <a:solidFill>
                  <a:schemeClr val="tx1"/>
                </a:solidFill>
                <a:effectLst/>
              </a:rPr>
            </a:br>
            <a:r>
              <a:rPr lang="en-US" altLang="ja-JP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altLang="ja-JP" sz="4000" dirty="0" smtClean="0">
                <a:solidFill>
                  <a:schemeClr val="tx1"/>
                </a:solidFill>
                <a:effectLst/>
              </a:rPr>
              <a:t>ide-field </a:t>
            </a:r>
            <a:br>
              <a:rPr lang="en-US" altLang="ja-JP" sz="4000" dirty="0" smtClean="0">
                <a:solidFill>
                  <a:schemeClr val="tx1"/>
                </a:solidFill>
                <a:effectLst/>
              </a:rPr>
            </a:br>
            <a:r>
              <a:rPr lang="en-US" altLang="ja-JP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altLang="ja-JP" sz="4000" dirty="0" smtClean="0">
                <a:solidFill>
                  <a:schemeClr val="tx1"/>
                </a:solidFill>
                <a:effectLst/>
              </a:rPr>
              <a:t>nfrared </a:t>
            </a:r>
            <a:br>
              <a:rPr lang="en-US" altLang="ja-JP" sz="4000" dirty="0" smtClean="0">
                <a:solidFill>
                  <a:schemeClr val="tx1"/>
                </a:solidFill>
                <a:effectLst/>
              </a:rPr>
            </a:br>
            <a:r>
              <a:rPr lang="en-US" altLang="ja-JP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altLang="ja-JP" sz="4000" dirty="0" smtClean="0">
                <a:solidFill>
                  <a:schemeClr val="tx1"/>
                </a:solidFill>
                <a:effectLst/>
              </a:rPr>
              <a:t>ulti-object </a:t>
            </a:r>
            <a:br>
              <a:rPr lang="en-US" altLang="ja-JP" sz="4000" dirty="0" smtClean="0">
                <a:solidFill>
                  <a:schemeClr val="tx1"/>
                </a:solidFill>
                <a:effectLst/>
              </a:rPr>
            </a:br>
            <a:r>
              <a:rPr lang="en-US" altLang="ja-JP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4000" dirty="0" smtClean="0">
                <a:solidFill>
                  <a:schemeClr val="tx1"/>
                </a:solidFill>
                <a:effectLst/>
              </a:rPr>
              <a:t>pectrograph</a:t>
            </a:r>
            <a:endParaRPr kumimoji="1" lang="ja-JP" alt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916760"/>
            <a:ext cx="6400800" cy="17526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Masahiro </a:t>
            </a:r>
            <a:r>
              <a:rPr kumimoji="1" lang="en-US" altLang="ja-JP" dirty="0" err="1" smtClean="0"/>
              <a:t>Konishi</a:t>
            </a:r>
            <a:r>
              <a:rPr kumimoji="1" lang="en-US" altLang="ja-JP" dirty="0" smtClean="0"/>
              <a:t> (</a:t>
            </a:r>
            <a:r>
              <a:rPr kumimoji="1" lang="en-US" altLang="ja-JP" dirty="0" err="1" smtClean="0"/>
              <a:t>IoA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UTokyo</a:t>
            </a:r>
            <a:r>
              <a:rPr kumimoji="1" lang="en-US" altLang="ja-JP" dirty="0" smtClean="0"/>
              <a:t>),</a:t>
            </a:r>
          </a:p>
          <a:p>
            <a:r>
              <a:rPr lang="en-US" altLang="ja-JP" dirty="0" smtClean="0"/>
              <a:t>SWIMS Team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0189" y="109081"/>
            <a:ext cx="3289683" cy="1015663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>
            <a:spAutoFit/>
          </a:bodyPr>
          <a:lstStyle/>
          <a:p>
            <a:r>
              <a:rPr kumimoji="1" lang="en-US" altLang="ja-JP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S W </a:t>
            </a:r>
            <a:r>
              <a:rPr kumimoji="1" lang="en-US" altLang="ja-JP" sz="6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I</a:t>
            </a:r>
            <a:r>
              <a:rPr kumimoji="1" lang="en-US" altLang="ja-JP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 </a:t>
            </a:r>
            <a:r>
              <a:rPr lang="ja-JP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 </a:t>
            </a:r>
            <a:r>
              <a:rPr kumimoji="1" lang="en-US" altLang="ja-JP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M S</a:t>
            </a:r>
            <a:endParaRPr kumimoji="1" lang="ja-JP" alt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  <p:pic>
        <p:nvPicPr>
          <p:cNvPr id="1026" name="Picture 2" descr="http://www.ioa.s.u-tokyo.ac.jp/~kmotohara/tmp/rigakuru/10906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7" r="14099"/>
          <a:stretch/>
        </p:blipFill>
        <p:spPr bwMode="auto">
          <a:xfrm rot="16200000">
            <a:off x="5233814" y="1473113"/>
            <a:ext cx="3502979" cy="29502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49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Schedule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System Integration (~2014)</a:t>
            </a:r>
          </a:p>
          <a:p>
            <a:pPr lvl="1"/>
            <a:r>
              <a:rPr lang="en-US" altLang="ja-JP" dirty="0" smtClean="0"/>
              <a:t>Mechanical performance</a:t>
            </a:r>
          </a:p>
          <a:p>
            <a:pPr lvl="1"/>
            <a:r>
              <a:rPr lang="en-US" altLang="ja-JP" dirty="0" smtClean="0"/>
              <a:t>Cooling performance</a:t>
            </a:r>
          </a:p>
          <a:p>
            <a:pPr lvl="1"/>
            <a:r>
              <a:rPr kumimoji="1" lang="en-US" altLang="ja-JP" dirty="0" smtClean="0"/>
              <a:t>Imaging performance</a:t>
            </a:r>
          </a:p>
          <a:p>
            <a:r>
              <a:rPr lang="en-US" altLang="ja-JP" dirty="0" smtClean="0"/>
              <a:t>Transportation (late 2015)</a:t>
            </a:r>
          </a:p>
          <a:p>
            <a:r>
              <a:rPr lang="en-US" altLang="ja-JP" dirty="0" smtClean="0"/>
              <a:t>Preparation at Hilo and Summit (2016)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Test and science observation (~2017)</a:t>
            </a:r>
          </a:p>
          <a:p>
            <a:endParaRPr lang="en-US" altLang="ja-JP" dirty="0" smtClean="0"/>
          </a:p>
          <a:p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</a:rPr>
              <a:t>Transportation to TAO (2017)</a:t>
            </a:r>
            <a:endParaRPr kumimoji="1"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92080" y="4869160"/>
            <a:ext cx="3672408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dash"/>
          </a:ln>
          <a:effectLst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Now preparing </a:t>
            </a:r>
            <a:r>
              <a:rPr lang="en-US" altLang="ja-JP" sz="2400" dirty="0" smtClean="0"/>
              <a:t>a proposal for PI</a:t>
            </a:r>
            <a:r>
              <a:rPr kumimoji="1" lang="en-US" altLang="ja-JP" sz="2400" dirty="0" smtClean="0"/>
              <a:t> instrument.</a:t>
            </a:r>
            <a:endParaRPr kumimoji="1" lang="ja-JP" altLang="en-US" sz="2400" dirty="0"/>
          </a:p>
        </p:txBody>
      </p:sp>
      <p:pic>
        <p:nvPicPr>
          <p:cNvPr id="6" name="Picture 2" descr="C:\Users\Konishi\Cloud\Dropbox\swims\swims_overview1_20130803b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5" t="11570" r="21426" b="2520"/>
          <a:stretch/>
        </p:blipFill>
        <p:spPr bwMode="auto">
          <a:xfrm>
            <a:off x="5940152" y="1340768"/>
            <a:ext cx="3203848" cy="34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55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80528" y="332656"/>
            <a:ext cx="9505055" cy="1143000"/>
          </a:xfrm>
        </p:spPr>
        <p:txBody>
          <a:bodyPr>
            <a:noAutofit/>
          </a:bodyPr>
          <a:lstStyle/>
          <a:p>
            <a:pPr algn="ctr"/>
            <a:r>
              <a:rPr lang="en-US" altLang="ja-JP" sz="4000" dirty="0" smtClean="0"/>
              <a:t>Summary</a:t>
            </a:r>
            <a:r>
              <a:rPr lang="en-US" altLang="ja-JP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2600" dirty="0" smtClean="0"/>
              <a:t>imultaneous-color </a:t>
            </a:r>
            <a:r>
              <a:rPr lang="en-US" altLang="ja-JP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altLang="ja-JP" sz="2600" dirty="0" smtClean="0"/>
              <a:t>ide-field </a:t>
            </a:r>
            <a:r>
              <a:rPr lang="en-US" altLang="ja-JP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altLang="ja-JP" sz="2600" dirty="0" smtClean="0"/>
              <a:t>nfrared </a:t>
            </a:r>
            <a:r>
              <a:rPr lang="en-US" altLang="ja-JP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altLang="ja-JP" sz="2600" dirty="0" smtClean="0"/>
              <a:t>ulti-object </a:t>
            </a:r>
            <a:r>
              <a:rPr lang="en-US" altLang="ja-JP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2600" dirty="0" smtClean="0"/>
              <a:t>pectrograph </a:t>
            </a:r>
            <a:endParaRPr kumimoji="1" lang="ja-JP" altLang="en-US" sz="2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First generation instrument for TAO 6.5-m telescope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Two-color</a:t>
            </a:r>
            <a:r>
              <a:rPr lang="en-US" altLang="ja-JP" dirty="0"/>
              <a:t> simultaneous wide-field observation</a:t>
            </a:r>
          </a:p>
          <a:p>
            <a:r>
              <a:rPr lang="en-US" altLang="ja-JP" dirty="0" smtClean="0"/>
              <a:t>Wide </a:t>
            </a:r>
            <a:r>
              <a:rPr lang="en-US" altLang="ja-JP" dirty="0"/>
              <a:t>spectral-range </a:t>
            </a:r>
            <a:r>
              <a:rPr lang="en-US" altLang="ja-JP" dirty="0" smtClean="0"/>
              <a:t>spectroscopy</a:t>
            </a:r>
          </a:p>
          <a:p>
            <a:r>
              <a:rPr lang="en-US" altLang="ja-JP" dirty="0" smtClean="0"/>
              <a:t>Wide-field </a:t>
            </a:r>
            <a:r>
              <a:rPr lang="en-US" altLang="ja-JP" dirty="0" smtClean="0">
                <a:solidFill>
                  <a:srgbClr val="FF0000"/>
                </a:solidFill>
              </a:rPr>
              <a:t>IFU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en-US" altLang="ja-JP" dirty="0" smtClean="0"/>
              <a:t>Will be at Subaru for observation during </a:t>
            </a:r>
            <a:r>
              <a:rPr lang="en-US" altLang="ja-JP" dirty="0" smtClean="0">
                <a:solidFill>
                  <a:srgbClr val="FF0000"/>
                </a:solidFill>
              </a:rPr>
              <a:t>2016-2017.</a:t>
            </a:r>
            <a:endParaRPr lang="ja-JP" altLang="en-US" dirty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17" name="AutoShape 2" descr="http://www.ioa.s.u-tokyo.ac.jp/TAO/swims/index.php?plugin=attach&amp;thumb=P1020715.JPG&amp;refer=%E5%86%99%E7%9C%9F%2F2011.05.30%20SHI%E6%90%AC%E5%85%A5%2F%E3%83%87%E3%83%BC%E3%82%BF%E7%BD%AE%E3%81%8D%E5%A0%B4&amp;width=256&amp;height=19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" name="AutoShape 5" descr="http://www.ioa.s.u-tokyo.ac.jp/TAO/swims/index.php?plugin=attach&amp;refer=%E5%86%99%E7%9C%9F%2F2011.05.30%20SHI%E6%90%AC%E5%85%A5%2F%E3%83%87%E3%83%BC%E3%82%BF%E7%BD%AE%E3%81%8D%E5%A0%B4&amp;openfile=P1020721.JPG"/>
          <p:cNvSpPr>
            <a:spLocks noChangeAspect="1" noChangeArrowheads="1"/>
          </p:cNvSpPr>
          <p:nvPr/>
        </p:nvSpPr>
        <p:spPr bwMode="auto">
          <a:xfrm>
            <a:off x="155575" y="-2819400"/>
            <a:ext cx="78486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" name="AutoShape 2" descr="http://www.ioa.s.u-tokyo.ac.jp/TAO/swims/index.php?plugin=attach&amp;refer=%E5%86%99%E7%9C%9F%2F2011.05.30%20SHI%E6%90%AC%E5%85%A5%2F%E3%83%87%E3%83%BC%E3%82%BF%E7%BD%AE%E3%81%8D%E5%A0%B4&amp;openfile=P1020721.JPG"/>
          <p:cNvSpPr>
            <a:spLocks noChangeAspect="1" noChangeArrowheads="1"/>
          </p:cNvSpPr>
          <p:nvPr/>
        </p:nvSpPr>
        <p:spPr bwMode="auto">
          <a:xfrm>
            <a:off x="307975" y="-2667000"/>
            <a:ext cx="78486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" name="AutoShape 4" descr="http://www.ioa.s.u-tokyo.ac.jp/TAO/swims/index.php?plugin=attach&amp;refer=%E5%86%99%E7%9C%9F%2F2011.05.30%20SHI%E6%90%AC%E5%85%A5%2F%E3%83%87%E3%83%BC%E3%82%BF%E7%BD%AE%E3%81%8D%E5%A0%B4&amp;openfile=P102072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2" name="グループ化 11"/>
          <p:cNvGrpSpPr/>
          <p:nvPr/>
        </p:nvGrpSpPr>
        <p:grpSpPr>
          <a:xfrm>
            <a:off x="146365" y="4077072"/>
            <a:ext cx="8851270" cy="2253157"/>
            <a:chOff x="2129442" y="4463202"/>
            <a:chExt cx="8851270" cy="2253157"/>
          </a:xfrm>
        </p:grpSpPr>
        <p:pic>
          <p:nvPicPr>
            <p:cNvPr id="4" name="Picture 2" descr="http://www.ioa.s.u-tokyo.ac.jp/~kmotohara/tmp/rigakuru/1090606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7" r="14099"/>
            <a:stretch/>
          </p:blipFill>
          <p:spPr bwMode="auto">
            <a:xfrm rot="16200000">
              <a:off x="8905314" y="4640961"/>
              <a:ext cx="2253157" cy="189763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D:\Konishi\My_Contents\fm\contents\20120823_SHI\MA350090.JPG"/>
            <p:cNvPicPr>
              <a:picLocks noChangeAspect="1" noChangeArrowheads="1"/>
            </p:cNvPicPr>
            <p:nvPr/>
          </p:nvPicPr>
          <p:blipFill>
            <a:blip r:embed="rId4" cstate="print"/>
            <a:srcRect t="9375" b="13750"/>
            <a:stretch>
              <a:fillRect/>
            </a:stretch>
          </p:blipFill>
          <p:spPr bwMode="auto">
            <a:xfrm>
              <a:off x="3759679" y="4463202"/>
              <a:ext cx="2192583" cy="2247399"/>
            </a:xfrm>
            <a:prstGeom prst="rect">
              <a:avLst/>
            </a:prstGeom>
            <a:noFill/>
            <a:effectLst/>
          </p:spPr>
        </p:pic>
        <p:pic>
          <p:nvPicPr>
            <p:cNvPr id="1029" name="Picture 5" descr="C:\Users\Konishi\AppData\Local\Temp\skitch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7299" y="4463202"/>
              <a:ext cx="2980736" cy="2235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グループ化 9"/>
            <p:cNvGrpSpPr/>
            <p:nvPr/>
          </p:nvGrpSpPr>
          <p:grpSpPr>
            <a:xfrm>
              <a:off x="2129442" y="4463202"/>
              <a:ext cx="1555200" cy="2247399"/>
              <a:chOff x="2129442" y="4463202"/>
              <a:chExt cx="1555200" cy="2247399"/>
            </a:xfrm>
          </p:grpSpPr>
          <p:pic>
            <p:nvPicPr>
              <p:cNvPr id="11" name="Picture 19"/>
              <p:cNvPicPr>
                <a:picLocks noChangeAspect="1" noChangeArrowheads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 bwMode="auto">
              <a:xfrm>
                <a:off x="2129442" y="4463202"/>
                <a:ext cx="1555200" cy="1036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30" name="Picture 6" descr="C:\Users\Konishi\AppData\Local\Temp\skitch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9442" y="5544199"/>
                <a:ext cx="1555200" cy="11664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" name="テキスト ボックス 4"/>
          <p:cNvSpPr txBox="1"/>
          <p:nvPr/>
        </p:nvSpPr>
        <p:spPr>
          <a:xfrm>
            <a:off x="4572000" y="6381328"/>
            <a:ext cx="4434167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dirty="0" smtClean="0"/>
              <a:t>Contact us at </a:t>
            </a:r>
            <a:r>
              <a:rPr kumimoji="1" lang="en-US" altLang="ja-JP" dirty="0" smtClean="0">
                <a:hlinkClick r:id="rId8"/>
              </a:rPr>
              <a:t>swims@ioa.s.u-tokyo.ac.jp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22552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Members and Collaborators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u="sng" dirty="0" smtClean="0"/>
              <a:t>Development Team</a:t>
            </a:r>
          </a:p>
          <a:p>
            <a:pPr lvl="1"/>
            <a:r>
              <a:rPr lang="en-US" altLang="ja-JP" dirty="0" err="1" smtClean="0"/>
              <a:t>Kentaro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Motohara</a:t>
            </a:r>
            <a:r>
              <a:rPr lang="en-US" altLang="ja-JP" dirty="0" smtClean="0"/>
              <a:t> (PI)</a:t>
            </a:r>
          </a:p>
          <a:p>
            <a:pPr lvl="1"/>
            <a:r>
              <a:rPr lang="en-US" altLang="ja-JP" dirty="0" smtClean="0"/>
              <a:t>MK, </a:t>
            </a:r>
            <a:r>
              <a:rPr lang="en-US" altLang="ja-JP" dirty="0" err="1" smtClean="0"/>
              <a:t>Hidenori</a:t>
            </a:r>
            <a:r>
              <a:rPr lang="en-US" altLang="ja-JP" dirty="0" smtClean="0"/>
              <a:t> Takahashi, </a:t>
            </a:r>
            <a:r>
              <a:rPr lang="en-US" altLang="ja-JP" dirty="0" err="1" smtClean="0"/>
              <a:t>Natsuko</a:t>
            </a:r>
            <a:r>
              <a:rPr lang="en-US" altLang="ja-JP" dirty="0" smtClean="0"/>
              <a:t> Kato</a:t>
            </a:r>
          </a:p>
          <a:p>
            <a:pPr lvl="1"/>
            <a:r>
              <a:rPr kumimoji="1" lang="en-US" altLang="ja-JP" dirty="0" smtClean="0"/>
              <a:t>Ken </a:t>
            </a:r>
            <a:r>
              <a:rPr kumimoji="1" lang="en-US" altLang="ja-JP" dirty="0" err="1" smtClean="0"/>
              <a:t>Tateuchi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Yutaro</a:t>
            </a:r>
            <a:r>
              <a:rPr kumimoji="1" lang="en-US" altLang="ja-JP" dirty="0" smtClean="0"/>
              <a:t> Kitagawa, Soya </a:t>
            </a:r>
            <a:r>
              <a:rPr kumimoji="1" lang="en-US" altLang="ja-JP" dirty="0" err="1" smtClean="0"/>
              <a:t>Todo</a:t>
            </a:r>
            <a:endParaRPr kumimoji="1" lang="en-US" altLang="ja-JP" dirty="0" smtClean="0"/>
          </a:p>
          <a:p>
            <a:r>
              <a:rPr lang="en-US" altLang="ja-JP" u="sng" dirty="0" smtClean="0"/>
              <a:t>IFU Team</a:t>
            </a:r>
          </a:p>
          <a:p>
            <a:pPr lvl="1"/>
            <a:r>
              <a:rPr lang="en-US" altLang="ja-JP" dirty="0" err="1" smtClean="0"/>
              <a:t>Shinobu</a:t>
            </a:r>
            <a:r>
              <a:rPr lang="en-US" altLang="ja-JP" dirty="0" smtClean="0"/>
              <a:t> Ozaki (NAOJ), Tomohiro Yoshikawa (Kyoto </a:t>
            </a:r>
            <a:r>
              <a:rPr lang="en-US" altLang="ja-JP" dirty="0" err="1" smtClean="0"/>
              <a:t>Niji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Koubou</a:t>
            </a:r>
            <a:r>
              <a:rPr lang="en-US" altLang="ja-JP" dirty="0" smtClean="0"/>
              <a:t>)</a:t>
            </a:r>
          </a:p>
          <a:p>
            <a:r>
              <a:rPr kumimoji="1" lang="en-US" altLang="ja-JP" u="sng" dirty="0" smtClean="0"/>
              <a:t>SWISM18 Project Team</a:t>
            </a:r>
          </a:p>
          <a:p>
            <a:pPr lvl="1"/>
            <a:r>
              <a:rPr lang="en-US" altLang="ja-JP" dirty="0" smtClean="0"/>
              <a:t>Tadayuki Kodama (NAOJ), Makoto Tanaka (NAOJ), Masao Hayashi (</a:t>
            </a:r>
            <a:r>
              <a:rPr lang="en-US" altLang="ja-JP" dirty="0" err="1" smtClean="0"/>
              <a:t>UTokyo</a:t>
            </a:r>
            <a:r>
              <a:rPr lang="en-US" altLang="ja-JP" dirty="0" smtClean="0"/>
              <a:t>)</a:t>
            </a:r>
          </a:p>
          <a:p>
            <a:r>
              <a:rPr kumimoji="1" lang="en-US" altLang="ja-JP" u="sng" dirty="0" smtClean="0"/>
              <a:t>Science collaboration</a:t>
            </a:r>
          </a:p>
          <a:p>
            <a:pPr lvl="1"/>
            <a:r>
              <a:rPr lang="en-US" altLang="ja-JP" dirty="0"/>
              <a:t>Tadayuki Kodama (NAOJ), Makoto Tanaka (NAOJ), Masao Hayashi (</a:t>
            </a:r>
            <a:r>
              <a:rPr lang="en-US" altLang="ja-JP" dirty="0" err="1"/>
              <a:t>UTokyo</a:t>
            </a:r>
            <a:r>
              <a:rPr lang="en-US" altLang="ja-JP" dirty="0" smtClean="0"/>
              <a:t>), </a:t>
            </a:r>
            <a:r>
              <a:rPr lang="en-US" altLang="ja-JP" dirty="0" err="1" smtClean="0"/>
              <a:t>Ken’ichi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Tadaki</a:t>
            </a:r>
            <a:r>
              <a:rPr lang="en-US" altLang="ja-JP" dirty="0" smtClean="0"/>
              <a:t> (NAOJ), </a:t>
            </a:r>
            <a:r>
              <a:rPr lang="en-US" altLang="ja-JP" dirty="0" err="1" smtClean="0"/>
              <a:t>Tohru</a:t>
            </a:r>
            <a:r>
              <a:rPr lang="en-US" altLang="ja-JP" dirty="0" smtClean="0"/>
              <a:t> Nagao (Ehime U.), Keiichi Maeda (Kyoto U.)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1292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4317" r="6326"/>
          <a:stretch/>
        </p:blipFill>
        <p:spPr bwMode="auto">
          <a:xfrm>
            <a:off x="-18256" y="0"/>
            <a:ext cx="9180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角丸四角形 3"/>
          <p:cNvSpPr/>
          <p:nvPr/>
        </p:nvSpPr>
        <p:spPr>
          <a:xfrm>
            <a:off x="18000" y="27000"/>
            <a:ext cx="9108000" cy="6804000"/>
          </a:xfrm>
          <a:prstGeom prst="roundRect">
            <a:avLst>
              <a:gd name="adj" fmla="val 5000"/>
            </a:avLst>
          </a:prstGeom>
          <a:solidFill>
            <a:srgbClr val="DCE6F2">
              <a:alpha val="8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 anchor="ctr"/>
          <a:lstStyle/>
          <a:p>
            <a:r>
              <a:rPr kumimoji="1" lang="en-US" altLang="ja-JP" dirty="0" smtClean="0"/>
              <a:t>Overview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836712"/>
            <a:ext cx="8363272" cy="4525963"/>
          </a:xfrm>
        </p:spPr>
        <p:txBody>
          <a:bodyPr/>
          <a:lstStyle/>
          <a:p>
            <a:r>
              <a:rPr lang="en-US" altLang="ja-JP" dirty="0" smtClean="0"/>
              <a:t>First generation instrument for TAO 6.5-m telescope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Two-color</a:t>
            </a:r>
            <a:r>
              <a:rPr lang="en-US" altLang="ja-JP" dirty="0" smtClean="0"/>
              <a:t> simultaneous wide-field observation</a:t>
            </a:r>
          </a:p>
          <a:p>
            <a:pPr lvl="1"/>
            <a:r>
              <a:rPr lang="en-US" altLang="ja-JP" dirty="0" smtClean="0"/>
              <a:t>Blue: 0.9—1.4 </a:t>
            </a:r>
            <a:r>
              <a:rPr lang="en-US" altLang="ja-JP" dirty="0" smtClean="0">
                <a:sym typeface="Symbol"/>
              </a:rPr>
              <a:t></a:t>
            </a:r>
            <a:r>
              <a:rPr lang="en-US" altLang="ja-JP" dirty="0" smtClean="0"/>
              <a:t>m / Red: 1.4—2.5 </a:t>
            </a:r>
            <a:r>
              <a:rPr lang="en-US" altLang="ja-JP" dirty="0" smtClean="0">
                <a:sym typeface="Symbol"/>
              </a:rPr>
              <a:t></a:t>
            </a:r>
            <a:r>
              <a:rPr lang="en-US" altLang="ja-JP" dirty="0" smtClean="0"/>
              <a:t>m</a:t>
            </a:r>
          </a:p>
          <a:p>
            <a:r>
              <a:rPr kumimoji="1" lang="en-US" altLang="ja-JP" dirty="0" smtClean="0"/>
              <a:t>Wide spectral-range spectroscopy</a:t>
            </a:r>
          </a:p>
          <a:p>
            <a:pPr lvl="1"/>
            <a:r>
              <a:rPr lang="en-US" altLang="ja-JP" dirty="0" smtClean="0"/>
              <a:t>R~500—1000 </a:t>
            </a:r>
            <a:r>
              <a:rPr lang="en-US" altLang="ja-JP" i="1" dirty="0" smtClean="0"/>
              <a:t>YJHK</a:t>
            </a:r>
            <a:r>
              <a:rPr lang="en-US" altLang="ja-JP" i="1" baseline="-25000" dirty="0" smtClean="0"/>
              <a:t>s</a:t>
            </a:r>
            <a:r>
              <a:rPr lang="en-US" altLang="ja-JP" dirty="0" smtClean="0"/>
              <a:t> (</a:t>
            </a:r>
            <a:r>
              <a:rPr lang="en-US" altLang="ja-JP" dirty="0" smtClean="0">
                <a:solidFill>
                  <a:srgbClr val="FF0000"/>
                </a:solidFill>
              </a:rPr>
              <a:t>MOS, IFU</a:t>
            </a:r>
            <a:r>
              <a:rPr lang="en-US" altLang="ja-JP" dirty="0" smtClean="0"/>
              <a:t>) spectroscopy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21904" y="3169523"/>
            <a:ext cx="8100193" cy="3499837"/>
            <a:chOff x="521904" y="3169523"/>
            <a:chExt cx="8100193" cy="3499837"/>
          </a:xfrm>
        </p:grpSpPr>
        <p:sp>
          <p:nvSpPr>
            <p:cNvPr id="6" name="角丸四角形 5"/>
            <p:cNvSpPr/>
            <p:nvPr/>
          </p:nvSpPr>
          <p:spPr>
            <a:xfrm>
              <a:off x="521904" y="3169523"/>
              <a:ext cx="8100193" cy="3499837"/>
            </a:xfrm>
            <a:prstGeom prst="roundRect">
              <a:avLst>
                <a:gd name="adj" fmla="val 74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26" name="Picture 2" descr="C:\Users\Konishi\Cloud\Dropbox\swims\swims_overview1_20130803b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05" t="11570" r="21426" b="2520"/>
            <a:stretch/>
          </p:blipFill>
          <p:spPr bwMode="auto">
            <a:xfrm>
              <a:off x="665920" y="3564806"/>
              <a:ext cx="2663588" cy="2881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グループ化 6"/>
            <p:cNvGrpSpPr/>
            <p:nvPr/>
          </p:nvGrpSpPr>
          <p:grpSpPr>
            <a:xfrm>
              <a:off x="3635896" y="3253047"/>
              <a:ext cx="2248154" cy="3300852"/>
              <a:chOff x="4932040" y="1211873"/>
              <a:chExt cx="3456384" cy="5074837"/>
            </a:xfrm>
          </p:grpSpPr>
          <p:pic>
            <p:nvPicPr>
              <p:cNvPr id="8" name="Picture 4" descr="C:\Users\Konishi\Desktop\z1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28245" r="13991"/>
              <a:stretch>
                <a:fillRect/>
              </a:stretch>
            </p:blipFill>
            <p:spPr bwMode="auto">
              <a:xfrm>
                <a:off x="4932040" y="1749588"/>
                <a:ext cx="3456384" cy="4487724"/>
              </a:xfrm>
              <a:prstGeom prst="rect">
                <a:avLst/>
              </a:prstGeom>
              <a:noFill/>
            </p:spPr>
          </p:pic>
          <p:sp>
            <p:nvSpPr>
              <p:cNvPr id="9" name="下矢印 8"/>
              <p:cNvSpPr/>
              <p:nvPr/>
            </p:nvSpPr>
            <p:spPr>
              <a:xfrm>
                <a:off x="5866224" y="1603993"/>
                <a:ext cx="300309" cy="283218"/>
              </a:xfrm>
              <a:prstGeom prst="downArrow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下矢印 9"/>
              <p:cNvSpPr/>
              <p:nvPr/>
            </p:nvSpPr>
            <p:spPr>
              <a:xfrm rot="16200000">
                <a:off x="6339826" y="3846541"/>
                <a:ext cx="384511" cy="496907"/>
              </a:xfrm>
              <a:prstGeom prst="downArrow">
                <a:avLst/>
              </a:prstGeom>
              <a:gradFill flip="none"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1"/>
                <a:tileRect/>
              </a:gra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下矢印 10"/>
              <p:cNvSpPr/>
              <p:nvPr/>
            </p:nvSpPr>
            <p:spPr>
              <a:xfrm>
                <a:off x="5786721" y="4364153"/>
                <a:ext cx="354934" cy="538316"/>
              </a:xfrm>
              <a:prstGeom prst="downArrow">
                <a:avLst/>
              </a:prstGeom>
              <a:gradFill flip="none" rotWithShape="1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5400000" scaled="1"/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5623178" y="1211873"/>
                <a:ext cx="1602390" cy="379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latin typeface="Times New Roman" pitchFamily="18" charset="0"/>
                    <a:ea typeface="HGP明朝B" pitchFamily="18" charset="-128"/>
                    <a:cs typeface="Times New Roman" pitchFamily="18" charset="0"/>
                  </a:rPr>
                  <a:t>From Telescope</a:t>
                </a:r>
                <a:endParaRPr kumimoji="1" lang="ja-JP" altLang="en-US" sz="1200" dirty="0">
                  <a:latin typeface="Times New Roman" pitchFamily="18" charset="0"/>
                  <a:ea typeface="HGP明朝B" pitchFamily="18" charset="-128"/>
                  <a:cs typeface="Times New Roman" pitchFamily="18" charset="0"/>
                </a:endParaRPr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 rot="5400000">
                <a:off x="7832255" y="4096967"/>
                <a:ext cx="538316" cy="141973"/>
              </a:xfrm>
              <a:prstGeom prst="rect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5652120" y="6132905"/>
                <a:ext cx="496907" cy="153805"/>
              </a:xfrm>
              <a:prstGeom prst="rect">
                <a:avLst/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5" name="グループ化 14"/>
              <p:cNvGrpSpPr/>
              <p:nvPr/>
            </p:nvGrpSpPr>
            <p:grpSpPr>
              <a:xfrm>
                <a:off x="6705918" y="1380049"/>
                <a:ext cx="1418856" cy="1172047"/>
                <a:chOff x="7812360" y="2290996"/>
                <a:chExt cx="1439269" cy="1097454"/>
              </a:xfrm>
            </p:grpSpPr>
            <p:pic>
              <p:nvPicPr>
                <p:cNvPr id="16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7812360" y="2290996"/>
                  <a:ext cx="1227819" cy="7213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" name="テキスト ボックス 16"/>
                <p:cNvSpPr txBox="1"/>
                <p:nvPr/>
              </p:nvSpPr>
              <p:spPr>
                <a:xfrm>
                  <a:off x="7954854" y="2796313"/>
                  <a:ext cx="1296775" cy="592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200" dirty="0" smtClean="0">
                      <a:latin typeface="Times New Roman" pitchFamily="18" charset="0"/>
                      <a:ea typeface="HGP明朝B" pitchFamily="18" charset="-128"/>
                      <a:cs typeface="Times New Roman" pitchFamily="18" charset="0"/>
                    </a:rPr>
                    <a:t>Slit mask</a:t>
                  </a:r>
                </a:p>
                <a:p>
                  <a:r>
                    <a:rPr lang="en-US" altLang="ja-JP" sz="1200" dirty="0" smtClean="0">
                      <a:latin typeface="Times New Roman" pitchFamily="18" charset="0"/>
                      <a:ea typeface="HGP明朝B" pitchFamily="18" charset="-128"/>
                      <a:cs typeface="Times New Roman" pitchFamily="18" charset="0"/>
                    </a:rPr>
                    <a:t>IFU module</a:t>
                  </a:r>
                  <a:endParaRPr kumimoji="1" lang="ja-JP" altLang="en-US" sz="1200" dirty="0">
                    <a:latin typeface="Times New Roman" pitchFamily="18" charset="0"/>
                    <a:ea typeface="HGP明朝B" pitchFamily="18" charset="-128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54" name="グループ化 53"/>
            <p:cNvGrpSpPr/>
            <p:nvPr/>
          </p:nvGrpSpPr>
          <p:grpSpPr>
            <a:xfrm>
              <a:off x="6405559" y="3300460"/>
              <a:ext cx="1965217" cy="3253439"/>
              <a:chOff x="8941225" y="3573913"/>
              <a:chExt cx="1965217" cy="3253439"/>
            </a:xfrm>
          </p:grpSpPr>
          <p:sp>
            <p:nvSpPr>
              <p:cNvPr id="21" name="角丸四角形 20"/>
              <p:cNvSpPr/>
              <p:nvPr/>
            </p:nvSpPr>
            <p:spPr>
              <a:xfrm>
                <a:off x="9010964" y="4006341"/>
                <a:ext cx="1825739" cy="2703986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正方形/長方形 21"/>
              <p:cNvSpPr/>
              <p:nvPr/>
            </p:nvSpPr>
            <p:spPr>
              <a:xfrm>
                <a:off x="8941225" y="5774223"/>
                <a:ext cx="1965217" cy="10531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1800" dirty="0" smtClean="0">
                    <a:latin typeface="Times New Roman" pitchFamily="18" charset="0"/>
                    <a:cs typeface="Times New Roman" pitchFamily="18" charset="0"/>
                  </a:rPr>
                  <a:t>6’.6 x 3’.3</a:t>
                </a:r>
                <a:endParaRPr lang="en-US" altLang="ja-JP" sz="1800" baseline="30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altLang="ja-JP" sz="1400" dirty="0" smtClean="0">
                    <a:latin typeface="Times New Roman" pitchFamily="18" charset="0"/>
                    <a:cs typeface="Times New Roman" pitchFamily="18" charset="0"/>
                  </a:rPr>
                  <a:t>(0”.096 pixel</a:t>
                </a:r>
                <a:r>
                  <a:rPr lang="en-US" altLang="ja-JP" sz="1400" baseline="30000" dirty="0" smtClean="0"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altLang="ja-JP" sz="14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algn="ctr"/>
                <a:r>
                  <a:rPr lang="en-US" altLang="ja-JP" sz="1800" dirty="0" smtClean="0">
                    <a:latin typeface="Times New Roman" pitchFamily="18" charset="0"/>
                    <a:cs typeface="Times New Roman" pitchFamily="18" charset="0"/>
                  </a:rPr>
                  <a:t>2x H2RG</a:t>
                </a:r>
                <a:endParaRPr lang="ja-JP" altLang="en-US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正方形/長方形 24"/>
              <p:cNvSpPr/>
              <p:nvPr/>
            </p:nvSpPr>
            <p:spPr>
              <a:xfrm>
                <a:off x="9010964" y="3573913"/>
                <a:ext cx="1825200" cy="33855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1600" b="1" dirty="0" smtClean="0">
                    <a:latin typeface="Times New Roman" pitchFamily="18" charset="0"/>
                    <a:cs typeface="Times New Roman" pitchFamily="18" charset="0"/>
                  </a:rPr>
                  <a:t>FOV Layout</a:t>
                </a:r>
                <a:endParaRPr lang="ja-JP" altLang="en-US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7" name="グループ化 26"/>
              <p:cNvGrpSpPr/>
              <p:nvPr/>
            </p:nvGrpSpPr>
            <p:grpSpPr>
              <a:xfrm>
                <a:off x="9131745" y="4118039"/>
                <a:ext cx="1584176" cy="1584176"/>
                <a:chOff x="-3510085" y="19244022"/>
                <a:chExt cx="1584176" cy="1584176"/>
              </a:xfrm>
            </p:grpSpPr>
            <p:sp>
              <p:nvSpPr>
                <p:cNvPr id="28" name="正方形/長方形 27"/>
                <p:cNvSpPr/>
                <p:nvPr/>
              </p:nvSpPr>
              <p:spPr>
                <a:xfrm>
                  <a:off x="-3510085" y="19244022"/>
                  <a:ext cx="1584176" cy="1584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29" name="グループ化 23"/>
                <p:cNvGrpSpPr/>
                <p:nvPr/>
              </p:nvGrpSpPr>
              <p:grpSpPr>
                <a:xfrm>
                  <a:off x="-3228946" y="19548659"/>
                  <a:ext cx="974901" cy="974902"/>
                  <a:chOff x="1953024" y="1988840"/>
                  <a:chExt cx="2592000" cy="2592000"/>
                </a:xfrm>
              </p:grpSpPr>
              <p:grpSp>
                <p:nvGrpSpPr>
                  <p:cNvPr id="30" name="グループ化 24"/>
                  <p:cNvGrpSpPr/>
                  <p:nvPr/>
                </p:nvGrpSpPr>
                <p:grpSpPr>
                  <a:xfrm>
                    <a:off x="2061024" y="2690681"/>
                    <a:ext cx="2376000" cy="1188318"/>
                    <a:chOff x="2664064" y="2690522"/>
                    <a:chExt cx="2376000" cy="1188318"/>
                  </a:xfrm>
                </p:grpSpPr>
                <p:sp>
                  <p:nvSpPr>
                    <p:cNvPr id="33" name="正方形/長方形 32"/>
                    <p:cNvSpPr/>
                    <p:nvPr/>
                  </p:nvSpPr>
                  <p:spPr>
                    <a:xfrm rot="5400000">
                      <a:off x="2966494" y="2780840"/>
                      <a:ext cx="1188000" cy="1008000"/>
                    </a:xfrm>
                    <a:prstGeom prst="rect">
                      <a:avLst/>
                    </a:prstGeom>
                    <a:pattFill prst="lt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3600"/>
                    </a:p>
                  </p:txBody>
                </p:sp>
                <p:sp>
                  <p:nvSpPr>
                    <p:cNvPr id="34" name="正方形/長方形 33"/>
                    <p:cNvSpPr/>
                    <p:nvPr/>
                  </p:nvSpPr>
                  <p:spPr>
                    <a:xfrm>
                      <a:off x="2664064" y="2690522"/>
                      <a:ext cx="1188000" cy="11880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3600"/>
                    </a:p>
                  </p:txBody>
                </p:sp>
                <p:sp>
                  <p:nvSpPr>
                    <p:cNvPr id="35" name="正方形/長方形 11"/>
                    <p:cNvSpPr/>
                    <p:nvPr/>
                  </p:nvSpPr>
                  <p:spPr>
                    <a:xfrm>
                      <a:off x="2664064" y="2690840"/>
                      <a:ext cx="1188000" cy="1188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88000" h="1188000">
                          <a:moveTo>
                            <a:pt x="36979" y="0"/>
                          </a:moveTo>
                          <a:lnTo>
                            <a:pt x="1188000" y="0"/>
                          </a:lnTo>
                          <a:lnTo>
                            <a:pt x="1188000" y="1188000"/>
                          </a:lnTo>
                          <a:lnTo>
                            <a:pt x="36979" y="1188000"/>
                          </a:lnTo>
                          <a:lnTo>
                            <a:pt x="0" y="1111237"/>
                          </a:lnTo>
                          <a:lnTo>
                            <a:pt x="0" y="76764"/>
                          </a:lnTo>
                          <a:close/>
                        </a:path>
                      </a:pathLst>
                    </a:custGeom>
                    <a:solidFill>
                      <a:schemeClr val="bg2">
                        <a:lumMod val="90000"/>
                        <a:alpha val="50000"/>
                      </a:schemeClr>
                    </a:solidFill>
                    <a:ln w="25400"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3600"/>
                    </a:p>
                  </p:txBody>
                </p:sp>
                <p:sp>
                  <p:nvSpPr>
                    <p:cNvPr id="36" name="正方形/長方形 35"/>
                    <p:cNvSpPr/>
                    <p:nvPr/>
                  </p:nvSpPr>
                  <p:spPr>
                    <a:xfrm flipH="1">
                      <a:off x="3852064" y="2690522"/>
                      <a:ext cx="1188000" cy="11880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3600"/>
                    </a:p>
                  </p:txBody>
                </p:sp>
                <p:sp>
                  <p:nvSpPr>
                    <p:cNvPr id="37" name="正方形/長方形 11"/>
                    <p:cNvSpPr/>
                    <p:nvPr/>
                  </p:nvSpPr>
                  <p:spPr>
                    <a:xfrm flipH="1">
                      <a:off x="3852064" y="2690840"/>
                      <a:ext cx="1188000" cy="1188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88000" h="1188000">
                          <a:moveTo>
                            <a:pt x="36979" y="0"/>
                          </a:moveTo>
                          <a:lnTo>
                            <a:pt x="1188000" y="0"/>
                          </a:lnTo>
                          <a:lnTo>
                            <a:pt x="1188000" y="1188000"/>
                          </a:lnTo>
                          <a:lnTo>
                            <a:pt x="36979" y="1188000"/>
                          </a:lnTo>
                          <a:lnTo>
                            <a:pt x="0" y="1111237"/>
                          </a:lnTo>
                          <a:lnTo>
                            <a:pt x="0" y="76764"/>
                          </a:lnTo>
                          <a:close/>
                        </a:path>
                      </a:pathLst>
                    </a:custGeom>
                    <a:solidFill>
                      <a:schemeClr val="bg2">
                        <a:lumMod val="90000"/>
                        <a:alpha val="50000"/>
                      </a:schemeClr>
                    </a:solidFill>
                    <a:ln w="25400"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3600"/>
                    </a:p>
                  </p:txBody>
                </p:sp>
              </p:grpSp>
              <p:sp>
                <p:nvSpPr>
                  <p:cNvPr id="31" name="テキスト ボックス 30"/>
                  <p:cNvSpPr txBox="1"/>
                  <p:nvPr/>
                </p:nvSpPr>
                <p:spPr>
                  <a:xfrm>
                    <a:off x="2443828" y="2638729"/>
                    <a:ext cx="1948566" cy="122744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ja-JP" sz="2400" b="1" dirty="0">
                        <a:latin typeface="Symbol" pitchFamily="18" charset="2"/>
                      </a:rPr>
                      <a:t>l</a:t>
                    </a:r>
                    <a:r>
                      <a:rPr kumimoji="1" lang="en-US" altLang="ja-JP" sz="2400" b="1" dirty="0" smtClean="0"/>
                      <a:t> </a:t>
                    </a:r>
                    <a:r>
                      <a:rPr kumimoji="1" lang="en-US" altLang="ja-JP" sz="2400" b="1" dirty="0" smtClean="0">
                        <a:sym typeface="Symbol"/>
                      </a:rPr>
                      <a:t></a:t>
                    </a:r>
                    <a:endParaRPr kumimoji="1" lang="ja-JP" altLang="en-US" sz="2400" b="1" dirty="0"/>
                  </a:p>
                </p:txBody>
              </p:sp>
              <p:sp>
                <p:nvSpPr>
                  <p:cNvPr id="32" name="円/楕円 31"/>
                  <p:cNvSpPr/>
                  <p:nvPr/>
                </p:nvSpPr>
                <p:spPr>
                  <a:xfrm>
                    <a:off x="1953024" y="1988840"/>
                    <a:ext cx="2592000" cy="25920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3600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60195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049169"/>
              </p:ext>
            </p:extLst>
          </p:nvPr>
        </p:nvGraphicFramePr>
        <p:xfrm>
          <a:off x="323528" y="764704"/>
          <a:ext cx="8375650" cy="5735523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166870"/>
                <a:gridCol w="4208780"/>
              </a:tblGrid>
              <a:tr h="186061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Specifications of SWIMS</a:t>
                      </a:r>
                      <a:endParaRPr kumimoji="1" lang="ja-JP" altLang="en-US" sz="2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 sz="1050" b="0" dirty="0"/>
                    </a:p>
                  </a:txBody>
                  <a:tcPr/>
                </a:tc>
              </a:tr>
              <a:tr h="215666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Observation Mode</a:t>
                      </a:r>
                      <a:endParaRPr kumimoji="1" lang="ja-JP" altLang="en-US" sz="20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3231" marB="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Imaging and multi-object</a:t>
                      </a:r>
                      <a:r>
                        <a:rPr kumimoji="1" lang="en-US" altLang="ja-JP" sz="20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spectroscopy</a:t>
                      </a:r>
                      <a:endParaRPr kumimoji="1" lang="ja-JP" altLang="en-US" sz="20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3231" marB="0" anchor="ctr"/>
                </a:tc>
              </a:tr>
              <a:tr h="215666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Dimensions, weight</a:t>
                      </a:r>
                      <a:endParaRPr kumimoji="1" lang="ja-JP" altLang="en-US" sz="20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3231" marB="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2.0 x 2.0 x 2.0 m</a:t>
                      </a:r>
                      <a:r>
                        <a:rPr kumimoji="1" lang="en-US" altLang="ja-JP" sz="2000" baseline="30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1" lang="en-US" altLang="ja-JP" sz="20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, 2.5 tons</a:t>
                      </a:r>
                      <a:endParaRPr kumimoji="1" lang="ja-JP" altLang="en-US" sz="2000" b="0" baseline="30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3231" marB="0" anchor="ctr"/>
                </a:tc>
              </a:tr>
              <a:tr h="215666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Field of View</a:t>
                      </a:r>
                      <a:endParaRPr kumimoji="1" lang="ja-JP" altLang="en-US" sz="20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3231" marB="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6.6 x 3.3 arcmin</a:t>
                      </a:r>
                      <a:r>
                        <a:rPr kumimoji="1" lang="en-US" altLang="ja-JP" sz="2000" baseline="30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1" lang="en-US" altLang="ja-JP" sz="20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(2.8 x 3.3 for MOS)</a:t>
                      </a:r>
                      <a:endParaRPr kumimoji="1" lang="en-US" altLang="ja-JP" sz="2000" b="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3231" marB="0" anchor="ctr"/>
                </a:tc>
              </a:tr>
              <a:tr h="215666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Spatial</a:t>
                      </a:r>
                      <a:r>
                        <a:rPr kumimoji="1" lang="en-US" altLang="ja-JP" sz="20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Resolution</a:t>
                      </a:r>
                      <a:endParaRPr kumimoji="1" lang="ja-JP" altLang="en-US" sz="20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3231" marB="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0.096 arcsec/pixel</a:t>
                      </a:r>
                      <a:endParaRPr kumimoji="1" lang="en-US" altLang="ja-JP" sz="20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3231" marB="0" anchor="ctr"/>
                </a:tc>
              </a:tr>
              <a:tr h="215666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Wavelength Range</a:t>
                      </a:r>
                      <a:endParaRPr kumimoji="1" lang="ja-JP" altLang="en-US" sz="20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3231" marB="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0.9-1.4 / 1.4-2.5 </a:t>
                      </a:r>
                      <a:r>
                        <a:rPr lang="en-US" altLang="ja-JP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ymbol" pitchFamily="18" charset="2"/>
                          <a:cs typeface="Times New Roman" pitchFamily="18" charset="0"/>
                        </a:rPr>
                        <a:t>m</a:t>
                      </a:r>
                      <a:r>
                        <a:rPr lang="en-US" altLang="ja-JP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 </a:t>
                      </a:r>
                      <a:r>
                        <a:rPr kumimoji="1" lang="en-US" altLang="ja-JP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(blue/red arm)</a:t>
                      </a:r>
                      <a:endParaRPr kumimoji="1" lang="en-US" altLang="ja-JP" sz="20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3231" marB="0" anchor="ctr"/>
                </a:tc>
              </a:tr>
              <a:tr h="307551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Detector</a:t>
                      </a:r>
                      <a:endParaRPr kumimoji="1" lang="ja-JP" altLang="en-US" sz="20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3231" marB="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HAWAII-2RG (two arrays per arm)</a:t>
                      </a:r>
                    </a:p>
                  </a:txBody>
                  <a:tcPr marT="33231" marB="0" anchor="ctr"/>
                </a:tc>
              </a:tr>
              <a:tr h="215666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Filters (broad-band,</a:t>
                      </a:r>
                      <a:r>
                        <a:rPr kumimoji="1" lang="en-US" altLang="ja-JP" sz="20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narrow-band)</a:t>
                      </a:r>
                      <a:endParaRPr kumimoji="1" lang="en-US" altLang="ja-JP" sz="20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3231" marB="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kumimoji="1" lang="en-US" altLang="ja-JP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altLang="ja-JP" sz="20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r>
                        <a:rPr kumimoji="1" lang="en-US" altLang="ja-JP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altLang="ja-JP" sz="20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1" lang="en-US" altLang="ja-JP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altLang="ja-JP" sz="20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1" lang="en-US" altLang="ja-JP" sz="2000" i="1" baseline="-25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1" lang="en-US" altLang="ja-JP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1" lang="en-US" altLang="ja-JP" sz="20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20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1" lang="en-US" altLang="ja-JP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129,</a:t>
                      </a:r>
                      <a:r>
                        <a:rPr kumimoji="1" lang="en-US" altLang="ja-JP" sz="20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2000" i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1" lang="en-US" altLang="ja-JP" sz="20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133, </a:t>
                      </a:r>
                      <a:r>
                        <a:rPr kumimoji="1" lang="en-US" altLang="ja-JP" sz="2000" i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1" lang="en-US" altLang="ja-JP" sz="20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1875, </a:t>
                      </a:r>
                      <a:r>
                        <a:rPr kumimoji="1" lang="en-US" altLang="ja-JP" sz="2000" i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1" lang="en-US" altLang="ja-JP" sz="20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</a:t>
                      </a:r>
                      <a:endParaRPr kumimoji="1" lang="en-US" altLang="ja-JP" sz="2000" b="0" i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3231" marB="0" anchor="ctr"/>
                </a:tc>
              </a:tr>
              <a:tr h="348871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Spectral Resolution</a:t>
                      </a:r>
                      <a:endParaRPr kumimoji="1" lang="ja-JP" altLang="en-US" sz="20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3231" marB="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Blue : R ~ 700 – 1,000</a:t>
                      </a:r>
                    </a:p>
                    <a:p>
                      <a:r>
                        <a:rPr kumimoji="1" lang="en-US" altLang="ja-JP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Red : R ~ 500 – 900</a:t>
                      </a:r>
                      <a:endParaRPr kumimoji="1" lang="en-US" altLang="ja-JP" sz="20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3231" marB="0" anchor="ctr"/>
                </a:tc>
              </a:tr>
              <a:tr h="215666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Number of slit masks</a:t>
                      </a:r>
                      <a:endParaRPr kumimoji="1" lang="ja-JP" altLang="en-US" sz="20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3231" marB="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~ 20 (including long slit masks)</a:t>
                      </a:r>
                      <a:endParaRPr kumimoji="1" lang="en-US" altLang="ja-JP" sz="20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3231" marB="0" anchor="ctr"/>
                </a:tc>
              </a:tr>
              <a:tr h="215666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MOS multiplicity</a:t>
                      </a:r>
                      <a:endParaRPr kumimoji="1" lang="ja-JP" altLang="en-US" sz="20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3231" marB="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~ 30 objects/mask</a:t>
                      </a:r>
                      <a:endParaRPr kumimoji="1" lang="en-US" altLang="ja-JP" sz="20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3231" marB="0" anchor="ctr"/>
                </a:tc>
              </a:tr>
              <a:tr h="215666">
                <a:tc>
                  <a:txBody>
                    <a:bodyPr/>
                    <a:lstStyle/>
                    <a:p>
                      <a:r>
                        <a:rPr kumimoji="1" lang="en-US" altLang="ja-JP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IFU</a:t>
                      </a:r>
                      <a:endParaRPr kumimoji="1" lang="ja-JP" altLang="en-US" sz="20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3231" marB="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14” x 5.2” with 13 slices</a:t>
                      </a:r>
                    </a:p>
                  </a:txBody>
                  <a:tcPr marT="33231" marB="0" anchor="ctr"/>
                </a:tc>
              </a:tr>
              <a:tr h="215666">
                <a:tc>
                  <a:txBody>
                    <a:bodyPr/>
                    <a:lstStyle/>
                    <a:p>
                      <a:r>
                        <a:rPr kumimoji="1" lang="en-US" altLang="ja-JP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Expected Total Throughput</a:t>
                      </a:r>
                      <a:endParaRPr kumimoji="1" lang="ja-JP" altLang="en-US" sz="20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3231" marB="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Imaging: 31%, Spectroscopy:</a:t>
                      </a:r>
                      <a:r>
                        <a:rPr kumimoji="1" lang="en-US" altLang="ja-JP" sz="20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20%</a:t>
                      </a:r>
                      <a:endParaRPr kumimoji="1" lang="en-US" altLang="ja-JP" sz="20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3231" marB="0" anchor="ctr"/>
                </a:tc>
              </a:tr>
              <a:tr h="482077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Expected limiting magnitudes (in AB)</a:t>
                      </a:r>
                    </a:p>
                    <a:p>
                      <a:r>
                        <a:rPr kumimoji="1" lang="en-US" altLang="ja-JP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Imaging (1hr, S/N=5)</a:t>
                      </a:r>
                    </a:p>
                    <a:p>
                      <a:r>
                        <a:rPr kumimoji="1" lang="en-US" altLang="ja-JP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Spectroscopy</a:t>
                      </a:r>
                      <a:r>
                        <a:rPr kumimoji="1" lang="en-US" altLang="ja-JP" sz="20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(1hr, S/N=5, R=1,000)</a:t>
                      </a:r>
                      <a:endParaRPr kumimoji="1" lang="ja-JP" altLang="en-US" sz="20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3231" marB="0" anchor="ctr"/>
                </a:tc>
                <a:tc>
                  <a:txBody>
                    <a:bodyPr/>
                    <a:lstStyle/>
                    <a:p>
                      <a:endParaRPr kumimoji="1" lang="en-US" altLang="ja-JP" sz="20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kumimoji="1" lang="en-US" altLang="ja-JP" sz="20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kumimoji="1" lang="en-US" altLang="ja-JP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=25.3, </a:t>
                      </a:r>
                      <a:r>
                        <a:rPr kumimoji="1" lang="en-US" altLang="ja-JP" sz="20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r>
                        <a:rPr kumimoji="1" lang="en-US" altLang="ja-JP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=24.5, </a:t>
                      </a:r>
                      <a:r>
                        <a:rPr kumimoji="1" lang="en-US" altLang="ja-JP" sz="20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1" lang="en-US" altLang="ja-JP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=23.7, </a:t>
                      </a:r>
                      <a:r>
                        <a:rPr kumimoji="1" lang="en-US" altLang="ja-JP" sz="20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1" lang="en-US" altLang="ja-JP" sz="2000" i="1" baseline="-25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1" lang="en-US" altLang="ja-JP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=24.0</a:t>
                      </a:r>
                    </a:p>
                    <a:p>
                      <a:r>
                        <a:rPr kumimoji="1" lang="en-US" altLang="ja-JP" sz="20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kumimoji="1" lang="en-US" altLang="ja-JP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=23.6, </a:t>
                      </a:r>
                      <a:r>
                        <a:rPr kumimoji="1" lang="en-US" altLang="ja-JP" sz="20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r>
                        <a:rPr kumimoji="1" lang="en-US" altLang="ja-JP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=22.7, </a:t>
                      </a:r>
                      <a:r>
                        <a:rPr kumimoji="1" lang="en-US" altLang="ja-JP" sz="20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1" lang="en-US" altLang="ja-JP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=22.5, </a:t>
                      </a:r>
                      <a:r>
                        <a:rPr kumimoji="1" lang="en-US" altLang="ja-JP" sz="20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1" lang="en-US" altLang="ja-JP" sz="2000" i="1" baseline="-25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1" lang="en-US" altLang="ja-JP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=22.2</a:t>
                      </a:r>
                      <a:endParaRPr kumimoji="1" lang="en-US" altLang="ja-JP" sz="2000" b="0" i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323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24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Target Science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Approaches:</a:t>
            </a:r>
          </a:p>
          <a:p>
            <a:pPr lvl="1"/>
            <a:r>
              <a:rPr kumimoji="1" lang="en-US" altLang="ja-JP" dirty="0" smtClean="0"/>
              <a:t>NBF* (+ BBF + MBF*) imaging</a:t>
            </a:r>
          </a:p>
          <a:p>
            <a:pPr lvl="1"/>
            <a:r>
              <a:rPr kumimoji="1" lang="en-US" altLang="ja-JP" i="1" dirty="0" smtClean="0"/>
              <a:t>YJHK</a:t>
            </a:r>
            <a:r>
              <a:rPr kumimoji="1" lang="en-US" altLang="ja-JP" i="1" baseline="-25000" dirty="0" smtClean="0"/>
              <a:t>s</a:t>
            </a:r>
            <a:r>
              <a:rPr kumimoji="1" lang="en-US" altLang="ja-JP" dirty="0" smtClean="0"/>
              <a:t> simultaneous imaging, (MOS/IFU) spectroscopy</a:t>
            </a:r>
          </a:p>
          <a:p>
            <a:r>
              <a:rPr lang="en-US" altLang="ja-JP" dirty="0" smtClean="0"/>
              <a:t>Science Case:</a:t>
            </a:r>
          </a:p>
          <a:p>
            <a:pPr lvl="1"/>
            <a:r>
              <a:rPr lang="en-US" altLang="ja-JP" dirty="0" smtClean="0"/>
              <a:t>Formation of massive, compact, quiescent galaxies*</a:t>
            </a:r>
          </a:p>
          <a:p>
            <a:pPr lvl="1"/>
            <a:r>
              <a:rPr lang="en-US" altLang="ja-JP" dirty="0" err="1"/>
              <a:t>Protocluster</a:t>
            </a:r>
            <a:r>
              <a:rPr lang="en-US" altLang="ja-JP" dirty="0"/>
              <a:t> search at </a:t>
            </a:r>
            <a:r>
              <a:rPr lang="en-US" altLang="ja-JP" dirty="0" smtClean="0"/>
              <a:t>z~3.3*</a:t>
            </a:r>
            <a:endParaRPr lang="en-US" altLang="ja-JP" dirty="0"/>
          </a:p>
          <a:p>
            <a:pPr lvl="1"/>
            <a:r>
              <a:rPr kumimoji="1" lang="en-US" altLang="ja-JP" i="1" dirty="0" smtClean="0"/>
              <a:t>YJHK</a:t>
            </a:r>
            <a:r>
              <a:rPr kumimoji="1" lang="en-US" altLang="ja-JP" i="1" baseline="-25000" dirty="0" smtClean="0"/>
              <a:t>s</a:t>
            </a:r>
            <a:r>
              <a:rPr kumimoji="1" lang="en-US" altLang="ja-JP" dirty="0" smtClean="0"/>
              <a:t> multiple line survey for z~2 QSOs</a:t>
            </a:r>
          </a:p>
          <a:p>
            <a:pPr lvl="1"/>
            <a:r>
              <a:rPr lang="en-US" altLang="ja-JP" dirty="0" smtClean="0"/>
              <a:t>NIR spectral sample of nearby </a:t>
            </a:r>
            <a:r>
              <a:rPr lang="en-US" altLang="ja-JP" dirty="0" err="1" smtClean="0"/>
              <a:t>SNe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NIR search, classification of massive stars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88224" y="5579948"/>
            <a:ext cx="2231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(* : SWIMS18 project)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067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MOS Unit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64048"/>
            <a:ext cx="8229600" cy="5033304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Mechanical design: based on MOIRCS heritage</a:t>
            </a:r>
          </a:p>
          <a:p>
            <a:pPr lvl="1"/>
            <a:r>
              <a:rPr lang="en-US" altLang="ja-JP" dirty="0" smtClean="0"/>
              <a:t>Mask dewar with a GM cooler</a:t>
            </a:r>
          </a:p>
          <a:p>
            <a:pPr lvl="1"/>
            <a:r>
              <a:rPr kumimoji="1" lang="en-US" altLang="ja-JP" dirty="0" smtClean="0"/>
              <a:t>Mask exchanger using a robot </a:t>
            </a:r>
            <a:r>
              <a:rPr lang="en-US" altLang="ja-JP" dirty="0" smtClean="0"/>
              <a:t>arm</a:t>
            </a:r>
            <a:endParaRPr lang="en-US" altLang="ja-JP" dirty="0"/>
          </a:p>
          <a:p>
            <a:pPr marL="393192" lvl="1" indent="0">
              <a:buNone/>
            </a:pPr>
            <a:endParaRPr kumimoji="1" lang="en-US" altLang="ja-JP" dirty="0" smtClean="0"/>
          </a:p>
          <a:p>
            <a:pPr marL="393192" lvl="1" indent="0">
              <a:buNone/>
            </a:pPr>
            <a:endParaRPr kumimoji="1" lang="en-US" altLang="ja-JP" dirty="0" smtClean="0"/>
          </a:p>
          <a:p>
            <a:pPr marL="393192" lvl="1" indent="0">
              <a:buNone/>
            </a:pPr>
            <a:endParaRPr kumimoji="1" lang="en-US" altLang="ja-JP" dirty="0" smtClean="0"/>
          </a:p>
          <a:p>
            <a:r>
              <a:rPr lang="en-US" altLang="ja-JP" dirty="0" smtClean="0"/>
              <a:t>24 mask slots</a:t>
            </a:r>
          </a:p>
          <a:p>
            <a:pPr lvl="1"/>
            <a:r>
              <a:rPr kumimoji="1" lang="en-US" altLang="ja-JP" dirty="0" smtClean="0"/>
              <a:t>2 for IFU, 1 for engineering, a few for long slits</a:t>
            </a:r>
          </a:p>
          <a:p>
            <a:r>
              <a:rPr kumimoji="1" lang="en-US" altLang="ja-JP" dirty="0" smtClean="0"/>
              <a:t>Cooling cycle: ~ 3 days</a:t>
            </a:r>
          </a:p>
          <a:p>
            <a:r>
              <a:rPr lang="en-US" altLang="ja-JP" dirty="0" smtClean="0"/>
              <a:t>Exchange time: ~ 2 min.</a:t>
            </a:r>
            <a:endParaRPr kumimoji="1" lang="ja-JP" altLang="en-US" dirty="0"/>
          </a:p>
        </p:txBody>
      </p:sp>
      <p:pic>
        <p:nvPicPr>
          <p:cNvPr id="3074" name="Picture 2" descr="C:\Users\Konishi\Cloud\Dropbox\swims\swims_mosu_20130803a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83" b="17614"/>
          <a:stretch/>
        </p:blipFill>
        <p:spPr bwMode="auto">
          <a:xfrm>
            <a:off x="2771801" y="2564904"/>
            <a:ext cx="6256684" cy="264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28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Filters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3 filter/grism wheels per arm</a:t>
            </a:r>
          </a:p>
          <a:p>
            <a:r>
              <a:rPr lang="en-US" altLang="ja-JP" dirty="0" smtClean="0"/>
              <a:t>4 BBF, 8 MBF, and 10 NBF procured</a:t>
            </a:r>
          </a:p>
          <a:p>
            <a:pPr lvl="1"/>
            <a:r>
              <a:rPr lang="en-US" altLang="ja-JP" dirty="0" smtClean="0"/>
              <a:t>including</a:t>
            </a:r>
            <a:r>
              <a:rPr kumimoji="1" lang="en-US" altLang="ja-JP" dirty="0" smtClean="0"/>
              <a:t> SWIMS18 filters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2" y="3117320"/>
            <a:ext cx="2239778" cy="167983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94" y="4917520"/>
            <a:ext cx="2239778" cy="1679832"/>
          </a:xfrm>
          <a:prstGeom prst="rect">
            <a:avLst/>
          </a:prstGeom>
        </p:spPr>
      </p:pic>
      <p:pic>
        <p:nvPicPr>
          <p:cNvPr id="4098" name="Picture 2" descr="C:\Users\Konishi\AppData\Local\Temp\ScreenCli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849" y="2924944"/>
            <a:ext cx="3780335" cy="368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788845"/>
              </p:ext>
            </p:extLst>
          </p:nvPr>
        </p:nvGraphicFramePr>
        <p:xfrm>
          <a:off x="6156175" y="548680"/>
          <a:ext cx="2808313" cy="1130300"/>
        </p:xfrm>
        <a:graphic>
          <a:graphicData uri="http://schemas.openxmlformats.org/drawingml/2006/table">
            <a:tbl>
              <a:tblPr bandRow="1">
                <a:tableStyleId>{D27102A9-8310-4765-A935-A1911B00CA55}</a:tableStyleId>
              </a:tblPr>
              <a:tblGrid>
                <a:gridCol w="390757"/>
                <a:gridCol w="760844"/>
                <a:gridCol w="828356"/>
                <a:gridCol w="828356"/>
              </a:tblGrid>
              <a:tr h="141225">
                <a:tc>
                  <a:txBody>
                    <a:bodyPr/>
                    <a:lstStyle/>
                    <a:p>
                      <a:pPr algn="ctr" fontAlgn="b"/>
                      <a:endParaRPr lang="ja-JP" altLang="en-US" sz="1400" b="1" i="0" u="none" strike="noStrike" dirty="0">
                        <a:solidFill>
                          <a:srgbClr val="FFFFFF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u="none" strike="noStrike" dirty="0" smtClean="0"/>
                        <a:t>Name</a:t>
                      </a:r>
                      <a:endParaRPr lang="ja-JP" altLang="en-US" sz="1400" b="1" i="0" u="none" strike="noStrike" dirty="0">
                        <a:solidFill>
                          <a:srgbClr val="FFFFFF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400" b="1" u="none" strike="noStrike" dirty="0" smtClean="0">
                          <a:sym typeface="Symbol"/>
                        </a:rPr>
                        <a:t></a:t>
                      </a:r>
                      <a:r>
                        <a:rPr lang="en-US" altLang="ja-JP" sz="1400" b="1" u="none" strike="noStrike" dirty="0" smtClean="0">
                          <a:sym typeface="Symbol"/>
                        </a:rPr>
                        <a:t>c</a:t>
                      </a:r>
                      <a:endParaRPr lang="ja-JP" altLang="en-US" sz="1400" b="1" i="0" u="none" strike="noStrike" dirty="0">
                        <a:solidFill>
                          <a:srgbClr val="FFFFFF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u="none" strike="noStrike" dirty="0"/>
                        <a:t>FWHM</a:t>
                      </a:r>
                      <a:endParaRPr lang="en-US" altLang="ja-JP" sz="1400" b="1" i="0" u="none" strike="noStrike" dirty="0">
                        <a:solidFill>
                          <a:srgbClr val="FFFFFF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455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 smtClean="0"/>
                        <a:t>BBF</a:t>
                      </a:r>
                      <a:endParaRPr lang="ja-JP" altLang="en-US" sz="1400" b="0" i="0" u="none" strike="noStrike" dirty="0"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 smtClean="0"/>
                        <a:t>Y</a:t>
                      </a:r>
                      <a:endParaRPr lang="en-US" altLang="ja-JP" sz="1400" b="0" i="0" u="none" strike="noStrike" dirty="0">
                        <a:solidFill>
                          <a:srgbClr val="2900C0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 smtClean="0"/>
                        <a:t>1.03</a:t>
                      </a:r>
                      <a:endParaRPr lang="en-US" altLang="ja-JP" sz="1400" b="0" i="0" u="none" strike="noStrike" dirty="0">
                        <a:solidFill>
                          <a:srgbClr val="2900C0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 smtClean="0"/>
                        <a:t>0.09</a:t>
                      </a:r>
                      <a:endParaRPr lang="en-US" altLang="ja-JP" sz="1400" b="0" i="0" u="none" strike="noStrike" dirty="0">
                        <a:solidFill>
                          <a:srgbClr val="2900C0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4556">
                <a:tc>
                  <a:txBody>
                    <a:bodyPr/>
                    <a:lstStyle/>
                    <a:p>
                      <a:pPr algn="ctr" fontAlgn="b"/>
                      <a:endParaRPr lang="ja-JP" altLang="en-US" sz="1400" b="0" i="0" u="none" strike="noStrike" dirty="0"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/>
                        <a:t>J</a:t>
                      </a:r>
                      <a:endParaRPr lang="en-US" altLang="ja-JP" sz="1400" b="0" i="0" u="none" strike="noStrike" dirty="0">
                        <a:solidFill>
                          <a:srgbClr val="2900C0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/>
                        <a:t>1.25</a:t>
                      </a:r>
                      <a:endParaRPr lang="en-US" altLang="ja-JP" sz="1400" b="0" i="0" u="none" strike="noStrike" dirty="0">
                        <a:solidFill>
                          <a:srgbClr val="2900C0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/>
                        <a:t>0.16</a:t>
                      </a:r>
                      <a:endParaRPr lang="en-US" altLang="ja-JP" sz="1400" b="0" i="0" u="none" strike="noStrike" dirty="0">
                        <a:solidFill>
                          <a:srgbClr val="2900C0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4556">
                <a:tc>
                  <a:txBody>
                    <a:bodyPr/>
                    <a:lstStyle/>
                    <a:p>
                      <a:pPr algn="ctr" fontAlgn="b"/>
                      <a:endParaRPr lang="ja-JP" altLang="en-US" sz="1400" b="0" i="0" u="none" strike="noStrike" dirty="0"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/>
                        <a:t>H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/>
                        <a:t>1.64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/>
                        <a:t>0.3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4556">
                <a:tc>
                  <a:txBody>
                    <a:bodyPr/>
                    <a:lstStyle/>
                    <a:p>
                      <a:pPr algn="ctr" fontAlgn="b"/>
                      <a:endParaRPr lang="ja-JP" altLang="en-US" sz="1400" b="0" i="0" u="none" strike="noStrike" dirty="0"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/>
                        <a:t>Ks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/>
                        <a:t>2.14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/>
                        <a:t>0.32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901853"/>
              </p:ext>
            </p:extLst>
          </p:nvPr>
        </p:nvGraphicFramePr>
        <p:xfrm>
          <a:off x="6157961" y="3573016"/>
          <a:ext cx="2806527" cy="2260600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447975"/>
                <a:gridCol w="719900"/>
                <a:gridCol w="819326"/>
                <a:gridCol w="819326"/>
              </a:tblGrid>
              <a:tr h="16470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 smtClean="0"/>
                        <a:t>NBF</a:t>
                      </a:r>
                      <a:endParaRPr lang="ja-JP" altLang="en-US" sz="1400" b="0" i="0" u="none" strike="noStrike" dirty="0">
                        <a:latin typeface="ＭＳ Ｐゴシック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 smtClean="0"/>
                        <a:t>NB1244*</a:t>
                      </a:r>
                      <a:endParaRPr lang="en-US" altLang="ja-JP" sz="1400" b="0" i="0" u="none" strike="noStrike" dirty="0">
                        <a:solidFill>
                          <a:srgbClr val="0000FF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/>
                        <a:t>1.244</a:t>
                      </a:r>
                      <a:endParaRPr lang="en-US" altLang="ja-JP" sz="1400" b="0" i="0" u="none" strike="noStrike" dirty="0">
                        <a:solidFill>
                          <a:srgbClr val="0000FF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/>
                        <a:t>0.012</a:t>
                      </a:r>
                      <a:endParaRPr lang="en-US" altLang="ja-JP" sz="1400" b="0" i="0" u="none" strike="noStrike" dirty="0">
                        <a:solidFill>
                          <a:srgbClr val="0000FF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/>
                </a:tc>
              </a:tr>
              <a:tr h="164704">
                <a:tc>
                  <a:txBody>
                    <a:bodyPr/>
                    <a:lstStyle/>
                    <a:p>
                      <a:pPr algn="ctr" fontAlgn="b"/>
                      <a:endParaRPr lang="ja-JP" altLang="en-US" sz="1400" b="0" i="0" u="none" strike="noStrike" dirty="0">
                        <a:latin typeface="ＭＳ Ｐゴシック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 smtClean="0"/>
                        <a:t>NB1261*</a:t>
                      </a:r>
                      <a:endParaRPr lang="en-US" altLang="ja-JP" sz="1400" b="0" i="0" u="none" strike="noStrike" dirty="0">
                        <a:solidFill>
                          <a:srgbClr val="0000FF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/>
                        <a:t>1.261</a:t>
                      </a:r>
                      <a:endParaRPr lang="en-US" altLang="ja-JP" sz="1400" b="0" i="0" u="none" strike="noStrike" dirty="0">
                        <a:solidFill>
                          <a:srgbClr val="0000FF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/>
                        <a:t>0.012</a:t>
                      </a:r>
                      <a:endParaRPr lang="en-US" altLang="ja-JP" sz="1400" b="0" i="0" u="none" strike="noStrike" dirty="0">
                        <a:solidFill>
                          <a:srgbClr val="0000FF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/>
                </a:tc>
              </a:tr>
              <a:tr h="164704">
                <a:tc>
                  <a:txBody>
                    <a:bodyPr/>
                    <a:lstStyle/>
                    <a:p>
                      <a:pPr algn="ctr" fontAlgn="b"/>
                      <a:endParaRPr lang="ja-JP" altLang="en-US" sz="1400" b="0" i="0" u="none" strike="noStrike" dirty="0">
                        <a:latin typeface="ＭＳ Ｐゴシック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 smtClean="0"/>
                        <a:t>NB1630*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/>
                        <a:t>1.63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/>
                        <a:t>0.016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/>
                </a:tc>
              </a:tr>
              <a:tr h="164704">
                <a:tc>
                  <a:txBody>
                    <a:bodyPr/>
                    <a:lstStyle/>
                    <a:p>
                      <a:pPr algn="ctr" fontAlgn="b"/>
                      <a:endParaRPr lang="ja-JP" altLang="en-US" sz="1400" b="0" i="0" u="none" strike="noStrike" dirty="0">
                        <a:latin typeface="ＭＳ Ｐゴシック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 smtClean="0"/>
                        <a:t>NB1653*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/>
                        <a:t>1.653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/>
                        <a:t>0.016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/>
                </a:tc>
              </a:tr>
              <a:tr h="164704">
                <a:tc>
                  <a:txBody>
                    <a:bodyPr/>
                    <a:lstStyle/>
                    <a:p>
                      <a:pPr algn="ctr" fontAlgn="b"/>
                      <a:endParaRPr lang="ja-JP" altLang="en-US" sz="1400" b="0" i="0" u="none" strike="noStrike" dirty="0">
                        <a:latin typeface="ＭＳ Ｐゴシック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 smtClean="0"/>
                        <a:t>NB2137*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/>
                        <a:t>2.137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/>
                        <a:t>0.021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/>
                </a:tc>
              </a:tr>
              <a:tr h="164704">
                <a:tc>
                  <a:txBody>
                    <a:bodyPr/>
                    <a:lstStyle/>
                    <a:p>
                      <a:pPr algn="ctr" fontAlgn="b"/>
                      <a:endParaRPr lang="ja-JP" altLang="en-US" sz="1400" b="0" i="0" u="none" strike="noStrike" dirty="0">
                        <a:latin typeface="ＭＳ Ｐゴシック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 smtClean="0"/>
                        <a:t>NB2167*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/>
                        <a:t>2.167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/>
                        <a:t>0.021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/>
                </a:tc>
              </a:tr>
              <a:tr h="164704">
                <a:tc>
                  <a:txBody>
                    <a:bodyPr/>
                    <a:lstStyle/>
                    <a:p>
                      <a:pPr algn="ctr" fontAlgn="b"/>
                      <a:endParaRPr lang="ja-JP" altLang="en-US" sz="1400" b="0" i="0" u="none" strike="noStrike" dirty="0">
                        <a:latin typeface="ＭＳ Ｐゴシック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/>
                        <a:t>NB1292</a:t>
                      </a:r>
                      <a:endParaRPr lang="en-US" altLang="ja-JP" sz="1400" b="0" i="0" u="none" strike="noStrike" dirty="0">
                        <a:solidFill>
                          <a:srgbClr val="0070C0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/>
                        <a:t>1.292</a:t>
                      </a:r>
                      <a:endParaRPr lang="en-US" altLang="ja-JP" sz="1400" b="0" i="0" u="none" strike="noStrike" dirty="0">
                        <a:solidFill>
                          <a:srgbClr val="0070C0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/>
                        <a:t>0.04</a:t>
                      </a:r>
                      <a:endParaRPr lang="en-US" altLang="ja-JP" sz="1400" b="0" i="0" u="none" strike="noStrike" dirty="0">
                        <a:solidFill>
                          <a:srgbClr val="0070C0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/>
                </a:tc>
              </a:tr>
              <a:tr h="164704">
                <a:tc>
                  <a:txBody>
                    <a:bodyPr/>
                    <a:lstStyle/>
                    <a:p>
                      <a:pPr algn="ctr" fontAlgn="b"/>
                      <a:endParaRPr lang="ja-JP" altLang="en-US" sz="1400" b="0" i="0" u="none" strike="noStrike" dirty="0">
                        <a:latin typeface="ＭＳ Ｐゴシック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/>
                        <a:t>NB1326</a:t>
                      </a:r>
                      <a:endParaRPr lang="en-US" altLang="ja-JP" sz="1400" b="0" i="0" u="none" strike="noStrike" dirty="0">
                        <a:solidFill>
                          <a:srgbClr val="0070C0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/>
                        <a:t>1.326</a:t>
                      </a:r>
                      <a:endParaRPr lang="en-US" altLang="ja-JP" sz="1400" b="0" i="0" u="none" strike="noStrike" dirty="0">
                        <a:solidFill>
                          <a:srgbClr val="0070C0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/>
                        <a:t>0.034</a:t>
                      </a:r>
                      <a:endParaRPr lang="en-US" altLang="ja-JP" sz="1400" b="0" i="0" u="none" strike="noStrike" dirty="0">
                        <a:solidFill>
                          <a:srgbClr val="0070C0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/>
                </a:tc>
              </a:tr>
              <a:tr h="164704">
                <a:tc>
                  <a:txBody>
                    <a:bodyPr/>
                    <a:lstStyle/>
                    <a:p>
                      <a:pPr algn="ctr" fontAlgn="b"/>
                      <a:endParaRPr lang="ja-JP" altLang="en-US" sz="1400" b="0" i="0" u="none" strike="noStrike" dirty="0">
                        <a:latin typeface="ＭＳ Ｐゴシック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/>
                        <a:t>NB1875</a:t>
                      </a:r>
                      <a:endParaRPr lang="en-US" altLang="ja-JP" sz="1400" b="0" i="0" u="none" strike="noStrike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/>
                        <a:t>1.875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/>
                        <a:t>0.02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/>
                </a:tc>
              </a:tr>
              <a:tr h="164704">
                <a:tc>
                  <a:txBody>
                    <a:bodyPr/>
                    <a:lstStyle/>
                    <a:p>
                      <a:pPr algn="ctr" fontAlgn="b"/>
                      <a:endParaRPr lang="ja-JP" altLang="en-US" sz="1400" b="0" i="0" u="none" strike="noStrike" dirty="0">
                        <a:latin typeface="ＭＳ Ｐゴシック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/>
                        <a:t>NB1945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/>
                        <a:t>1.945</a:t>
                      </a:r>
                      <a:endParaRPr lang="en-US" altLang="ja-JP" sz="1400" b="0" i="0" u="none" strike="noStrike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/>
                        <a:t>0.04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908200"/>
              </p:ext>
            </p:extLst>
          </p:nvPr>
        </p:nvGraphicFramePr>
        <p:xfrm>
          <a:off x="6156176" y="1721758"/>
          <a:ext cx="2808312" cy="1808480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436739"/>
                <a:gridCol w="746373"/>
                <a:gridCol w="812600"/>
                <a:gridCol w="812600"/>
              </a:tblGrid>
              <a:tr h="12455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 smtClean="0"/>
                        <a:t>MBF</a:t>
                      </a:r>
                      <a:endParaRPr lang="ja-JP" altLang="en-US" sz="1400" b="0" i="0" u="none" strike="noStrike" dirty="0"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 smtClean="0"/>
                        <a:t>J1*</a:t>
                      </a:r>
                      <a:endParaRPr lang="en-US" altLang="ja-JP" sz="1400" b="0" i="0" u="none" strike="noStrike" dirty="0">
                        <a:solidFill>
                          <a:schemeClr val="tx1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/>
                        <a:t>1.17</a:t>
                      </a:r>
                      <a:endParaRPr lang="en-US" altLang="ja-JP" sz="1400" b="0" i="0" u="none" strike="noStrike" dirty="0">
                        <a:solidFill>
                          <a:schemeClr val="tx1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/>
                        <a:t>0.13</a:t>
                      </a:r>
                      <a:endParaRPr lang="en-US" altLang="ja-JP" sz="1400" b="0" i="0" u="none" strike="noStrike" dirty="0">
                        <a:solidFill>
                          <a:schemeClr val="tx1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4556">
                <a:tc>
                  <a:txBody>
                    <a:bodyPr/>
                    <a:lstStyle/>
                    <a:p>
                      <a:pPr algn="ctr" fontAlgn="b"/>
                      <a:endParaRPr lang="ja-JP" altLang="en-US" sz="1400" b="0" i="0" u="none" strike="noStrike"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 smtClean="0"/>
                        <a:t>J2*</a:t>
                      </a:r>
                      <a:endParaRPr lang="en-US" altLang="ja-JP" sz="1400" b="0" i="0" u="none" strike="noStrike" dirty="0">
                        <a:solidFill>
                          <a:schemeClr val="tx1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/>
                        <a:t>1.29</a:t>
                      </a:r>
                      <a:endParaRPr lang="en-US" altLang="ja-JP" sz="1400" b="0" i="0" u="none" strike="noStrike" dirty="0">
                        <a:solidFill>
                          <a:schemeClr val="tx1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/>
                        <a:t>0.12</a:t>
                      </a:r>
                      <a:endParaRPr lang="en-US" altLang="ja-JP" sz="1400" b="0" i="0" u="none" strike="noStrike" dirty="0">
                        <a:solidFill>
                          <a:schemeClr val="tx1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4556">
                <a:tc>
                  <a:txBody>
                    <a:bodyPr/>
                    <a:lstStyle/>
                    <a:p>
                      <a:pPr algn="ctr" fontAlgn="b"/>
                      <a:endParaRPr lang="ja-JP" altLang="en-US" sz="1400" b="0" i="0" u="none" strike="noStrike" dirty="0"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 smtClean="0"/>
                        <a:t>H1*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/>
                        <a:t>1.5</a:t>
                      </a:r>
                      <a:endParaRPr lang="en-US" altLang="ja-JP" sz="1400" b="0" i="0" u="none" strike="noStrike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/>
                        <a:t>0.12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4556">
                <a:tc>
                  <a:txBody>
                    <a:bodyPr/>
                    <a:lstStyle/>
                    <a:p>
                      <a:pPr algn="ctr" fontAlgn="b"/>
                      <a:endParaRPr lang="ja-JP" altLang="en-US" sz="1400" b="0" i="0" u="none" strike="noStrike"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 smtClean="0"/>
                        <a:t>H2*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/>
                        <a:t>1.61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/>
                        <a:t>0.11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4556">
                <a:tc>
                  <a:txBody>
                    <a:bodyPr/>
                    <a:lstStyle/>
                    <a:p>
                      <a:pPr algn="ctr" fontAlgn="b"/>
                      <a:endParaRPr lang="ja-JP" altLang="en-US" sz="1400" b="0" i="0" u="none" strike="noStrike" dirty="0"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 smtClean="0"/>
                        <a:t>H3*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/>
                        <a:t>1.73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/>
                        <a:t>0.12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4556">
                <a:tc>
                  <a:txBody>
                    <a:bodyPr/>
                    <a:lstStyle/>
                    <a:p>
                      <a:pPr algn="ctr" fontAlgn="b"/>
                      <a:endParaRPr lang="ja-JP" altLang="en-US" sz="1400" b="0" i="0" u="none" strike="noStrike" dirty="0"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 smtClean="0"/>
                        <a:t>K1*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/>
                        <a:t>2.02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/>
                        <a:t>0.14</a:t>
                      </a:r>
                      <a:endParaRPr lang="en-US" altLang="ja-JP" sz="1400" b="0" i="0" u="none" strike="noStrike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4556">
                <a:tc>
                  <a:txBody>
                    <a:bodyPr/>
                    <a:lstStyle/>
                    <a:p>
                      <a:pPr algn="ctr" fontAlgn="b"/>
                      <a:endParaRPr lang="ja-JP" altLang="en-US" sz="1400" b="0" i="0" u="none" strike="noStrike" dirty="0"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 smtClean="0"/>
                        <a:t>K2*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/>
                        <a:t>2.17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/>
                        <a:t>0.14</a:t>
                      </a:r>
                      <a:endParaRPr lang="en-US" altLang="ja-JP" sz="1400" b="0" i="0" u="none" strike="noStrike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4556">
                <a:tc>
                  <a:txBody>
                    <a:bodyPr/>
                    <a:lstStyle/>
                    <a:p>
                      <a:pPr algn="ctr" fontAlgn="b"/>
                      <a:endParaRPr lang="ja-JP" altLang="en-US" sz="1400" b="0" i="0" u="none" strike="noStrike" dirty="0"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 smtClean="0"/>
                        <a:t>K3*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/>
                        <a:t>2.31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/>
                        <a:t>0.13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6300192" y="5857527"/>
            <a:ext cx="1860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(* : SWIMS18 project)</a:t>
            </a:r>
            <a:endParaRPr kumimoji="1" lang="ja-JP" altLang="en-US" sz="1400" dirty="0"/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3923928" y="2952000"/>
            <a:ext cx="0" cy="3384000"/>
          </a:xfrm>
          <a:prstGeom prst="line">
            <a:avLst/>
          </a:prstGeom>
          <a:ln w="19050" cap="rnd">
            <a:solidFill>
              <a:schemeClr val="tx2"/>
            </a:solidFill>
            <a:prstDash val="lgDash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79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Integral Field Unit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Foreoptics</a:t>
            </a:r>
            <a:r>
              <a:rPr kumimoji="1" lang="en-US" altLang="ja-JP" dirty="0" smtClean="0"/>
              <a:t> (enlarger) and </a:t>
            </a:r>
            <a:r>
              <a:rPr kumimoji="1" lang="en-US" altLang="ja-JP" dirty="0" smtClean="0">
                <a:solidFill>
                  <a:srgbClr val="FF0000"/>
                </a:solidFill>
              </a:rPr>
              <a:t>Image slicer</a:t>
            </a:r>
          </a:p>
          <a:p>
            <a:r>
              <a:rPr lang="en-US" altLang="ja-JP" dirty="0" smtClean="0"/>
              <a:t>Identical mechanical I/F as MOS masks </a:t>
            </a:r>
            <a:r>
              <a:rPr lang="en-US" altLang="ja-JP" dirty="0" smtClean="0">
                <a:sym typeface="Wingdings" panose="05000000000000000000" pitchFamily="2" charset="2"/>
              </a:rPr>
              <a:t> retractable.</a:t>
            </a:r>
          </a:p>
          <a:p>
            <a:pPr lvl="1"/>
            <a:r>
              <a:rPr lang="en-US" altLang="ja-JP" dirty="0" smtClean="0">
                <a:sym typeface="Wingdings" panose="05000000000000000000" pitchFamily="2" charset="2"/>
              </a:rPr>
              <a:t>&lt; 240 x 170 x 60 mm, &lt; 1 kg</a:t>
            </a:r>
            <a:endParaRPr lang="en-US" altLang="ja-JP" dirty="0"/>
          </a:p>
          <a:p>
            <a:r>
              <a:rPr lang="en-US" altLang="ja-JP" dirty="0" err="1" smtClean="0">
                <a:solidFill>
                  <a:srgbClr val="FF0000"/>
                </a:solidFill>
              </a:rPr>
              <a:t>FoV</a:t>
            </a:r>
            <a:r>
              <a:rPr lang="en-US" altLang="ja-JP" dirty="0" smtClean="0">
                <a:solidFill>
                  <a:srgbClr val="FF0000"/>
                </a:solidFill>
              </a:rPr>
              <a:t>: 14” x 5.2” (13 slices with 14” x 0.4”)</a:t>
            </a:r>
          </a:p>
          <a:p>
            <a:r>
              <a:rPr lang="en-US" altLang="ja-JP" dirty="0" smtClean="0"/>
              <a:t>Image quality: ~0.3” (worst)</a:t>
            </a:r>
          </a:p>
          <a:p>
            <a:endParaRPr kumimoji="1"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5436096" y="4214659"/>
            <a:ext cx="3456384" cy="2113989"/>
            <a:chOff x="4780104" y="4214659"/>
            <a:chExt cx="3456384" cy="2113989"/>
          </a:xfrm>
        </p:grpSpPr>
        <p:pic>
          <p:nvPicPr>
            <p:cNvPr id="1026" name="Picture 2" descr="C:\Users\Konishi\AppData\Local\Temp\ScreenClip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702" y="4214659"/>
              <a:ext cx="2643188" cy="1452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4780104" y="5682317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Test fabrication of a slicer mirror</a:t>
              </a:r>
              <a:br>
                <a:rPr kumimoji="1" lang="en-US" altLang="ja-JP" dirty="0" smtClean="0"/>
              </a:br>
              <a:r>
                <a:rPr kumimoji="1" lang="en-US" altLang="ja-JP" dirty="0" smtClean="0"/>
                <a:t>(</a:t>
              </a:r>
              <a:r>
                <a:rPr kumimoji="1" lang="en-US" altLang="ja-JP" dirty="0" err="1" smtClean="0"/>
                <a:t>Nano</a:t>
              </a:r>
              <a:r>
                <a:rPr kumimoji="1" lang="en-US" altLang="ja-JP" dirty="0" smtClean="0"/>
                <a:t>-opt/Nagase)</a:t>
              </a:r>
              <a:endParaRPr kumimoji="1" lang="ja-JP" altLang="en-US" dirty="0"/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2054366" y="3933056"/>
            <a:ext cx="3381730" cy="2735850"/>
            <a:chOff x="2054366" y="3933056"/>
            <a:chExt cx="3381730" cy="2735850"/>
          </a:xfrm>
        </p:grpSpPr>
        <p:pic>
          <p:nvPicPr>
            <p:cNvPr id="6146" name="Picture 2" descr="C:\Users\Konishi\AppData\Local\Temp\ScreenClip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4366" y="3933056"/>
              <a:ext cx="3381730" cy="2735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下矢印 6"/>
            <p:cNvSpPr/>
            <p:nvPr/>
          </p:nvSpPr>
          <p:spPr>
            <a:xfrm>
              <a:off x="3399802" y="6269121"/>
              <a:ext cx="195332" cy="184215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2291037" y="6176337"/>
              <a:ext cx="11288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Times New Roman" pitchFamily="18" charset="0"/>
                  <a:ea typeface="HGP明朝B" pitchFamily="18" charset="-128"/>
                  <a:cs typeface="Times New Roman" pitchFamily="18" charset="0"/>
                </a:rPr>
                <a:t>SWIMS Optics</a:t>
              </a:r>
              <a:endParaRPr kumimoji="1" lang="ja-JP" altLang="en-US" sz="1200" dirty="0">
                <a:latin typeface="Times New Roman" pitchFamily="18" charset="0"/>
                <a:ea typeface="HGP明朝B" pitchFamily="18" charset="-128"/>
                <a:cs typeface="Times New Roman" pitchFamily="18" charset="0"/>
              </a:endParaRPr>
            </a:p>
          </p:txBody>
        </p:sp>
      </p:grpSp>
      <p:pic>
        <p:nvPicPr>
          <p:cNvPr id="10" name="Picture 4" descr="C:\Users\Konishi\Desktop\z1.jpg"/>
          <p:cNvPicPr>
            <a:picLocks noChangeAspect="1" noChangeArrowheads="1"/>
          </p:cNvPicPr>
          <p:nvPr/>
        </p:nvPicPr>
        <p:blipFill>
          <a:blip r:embed="rId4" cstate="print"/>
          <a:srcRect l="28245" r="13991"/>
          <a:stretch>
            <a:fillRect/>
          </a:stretch>
        </p:blipFill>
        <p:spPr bwMode="auto">
          <a:xfrm>
            <a:off x="79287" y="4005518"/>
            <a:ext cx="1743397" cy="2263603"/>
          </a:xfrm>
          <a:prstGeom prst="rect">
            <a:avLst/>
          </a:prstGeom>
          <a:noFill/>
        </p:spPr>
      </p:pic>
      <p:cxnSp>
        <p:nvCxnSpPr>
          <p:cNvPr id="9" name="直線コネクタ 8"/>
          <p:cNvCxnSpPr/>
          <p:nvPr/>
        </p:nvCxnSpPr>
        <p:spPr>
          <a:xfrm rot="120000" flipV="1">
            <a:off x="755576" y="3933056"/>
            <a:ext cx="1298790" cy="2091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755576" y="4221088"/>
            <a:ext cx="1298790" cy="24326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3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Current Status and Next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564048"/>
            <a:ext cx="8229600" cy="4673264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Cryostat</a:t>
            </a:r>
          </a:p>
          <a:p>
            <a:pPr lvl="1"/>
            <a:r>
              <a:rPr lang="en-US" altLang="ja-JP" dirty="0" smtClean="0"/>
              <a:t>Improvement of cooling performance (~Feb 2014)</a:t>
            </a:r>
          </a:p>
          <a:p>
            <a:pPr lvl="1"/>
            <a:r>
              <a:rPr lang="en-US" altLang="ja-JP" dirty="0" smtClean="0"/>
              <a:t>Flexure test</a:t>
            </a:r>
          </a:p>
          <a:p>
            <a:r>
              <a:rPr kumimoji="1" lang="en-US" altLang="ja-JP" dirty="0" smtClean="0"/>
              <a:t>MOS Unit</a:t>
            </a:r>
          </a:p>
          <a:p>
            <a:pPr lvl="1"/>
            <a:r>
              <a:rPr lang="en-US" altLang="ja-JP" dirty="0" smtClean="0"/>
              <a:t>Cooling/Mechanical performance Test (OK)</a:t>
            </a:r>
          </a:p>
          <a:p>
            <a:pPr lvl="1"/>
            <a:r>
              <a:rPr lang="en-US" altLang="ja-JP" dirty="0" smtClean="0"/>
              <a:t>Reliability &amp;Reproducibility Test</a:t>
            </a:r>
          </a:p>
          <a:p>
            <a:r>
              <a:rPr kumimoji="1" lang="en-US" altLang="ja-JP" dirty="0" smtClean="0"/>
              <a:t>Detector</a:t>
            </a:r>
          </a:p>
          <a:p>
            <a:pPr lvl="1"/>
            <a:r>
              <a:rPr lang="en-US" altLang="ja-JP" dirty="0" smtClean="0"/>
              <a:t>Performance evaluation of H2RG+ASICs (in </a:t>
            </a:r>
            <a:r>
              <a:rPr lang="en-US" altLang="ja-JP" dirty="0" err="1" smtClean="0"/>
              <a:t>prog</a:t>
            </a:r>
            <a:r>
              <a:rPr lang="en-US" altLang="ja-JP" dirty="0" smtClean="0"/>
              <a:t>.)</a:t>
            </a:r>
          </a:p>
          <a:p>
            <a:pPr lvl="1"/>
            <a:r>
              <a:rPr kumimoji="1" lang="en-US" altLang="ja-JP" dirty="0" smtClean="0"/>
              <a:t>Simultaneous operation of multiple H2RGs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3586" y="1268760"/>
            <a:ext cx="1547664" cy="206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Konishi\AppData\Local\Temp\ScreenCli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229200"/>
            <a:ext cx="1907704" cy="143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8882" y="3412315"/>
            <a:ext cx="2073110" cy="138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787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リゾート">
  <a:themeElements>
    <a:clrScheme name="リゾート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リゾート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リゾート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1060</TotalTime>
  <Words>735</Words>
  <Application>Microsoft Office PowerPoint</Application>
  <PresentationFormat>画面に合わせる (4:3)</PresentationFormat>
  <Paragraphs>196</Paragraphs>
  <Slides>11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リゾート</vt:lpstr>
      <vt:lpstr>Simultaneous-color  Wide-field  Infrared  Multi-object  Spectrograph</vt:lpstr>
      <vt:lpstr>Members and Collaborators</vt:lpstr>
      <vt:lpstr>Overview</vt:lpstr>
      <vt:lpstr>PowerPoint プレゼンテーション</vt:lpstr>
      <vt:lpstr>Target Science</vt:lpstr>
      <vt:lpstr>MOS Unit</vt:lpstr>
      <vt:lpstr>Filters</vt:lpstr>
      <vt:lpstr>Integral Field Unit</vt:lpstr>
      <vt:lpstr>Current Status and Next</vt:lpstr>
      <vt:lpstr>Schedule</vt:lpstr>
      <vt:lpstr>Summary Simultaneous-color Wide-field Infrared Multi-object Spectrograph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Konishi</dc:creator>
  <cp:lastModifiedBy>Konishi</cp:lastModifiedBy>
  <cp:revision>189</cp:revision>
  <dcterms:created xsi:type="dcterms:W3CDTF">2014-01-19T04:23:33Z</dcterms:created>
  <dcterms:modified xsi:type="dcterms:W3CDTF">2014-01-21T07:07:12Z</dcterms:modified>
</cp:coreProperties>
</file>