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8" r:id="rId4"/>
    <p:sldId id="261" r:id="rId5"/>
    <p:sldId id="260" r:id="rId6"/>
    <p:sldId id="259" r:id="rId7"/>
    <p:sldId id="262" r:id="rId8"/>
    <p:sldId id="263" r:id="rId9"/>
    <p:sldId id="265" r:id="rId10"/>
    <p:sldId id="269" r:id="rId11"/>
    <p:sldId id="270" r:id="rId12"/>
    <p:sldId id="267" r:id="rId13"/>
    <p:sldId id="274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C7C01-0548-41D1-AB4E-D7A0865559C9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97D01-F533-4C95-8FAF-43F395AE68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98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97D01-F533-4C95-8FAF-43F395AE68B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12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44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31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12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2" descr="http://www.naoj.org/Information/Download/Logo/Color2/subaru_color2_60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01" y="548681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82" y="548681"/>
            <a:ext cx="2212571" cy="6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2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97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16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13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5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63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67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97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114EB-F058-436B-85C4-721A8C55EEF6}" type="datetimeFigureOut">
              <a:rPr kumimoji="1" lang="ja-JP" altLang="en-US" smtClean="0"/>
              <a:t>2014/1/21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8E422-1DBD-46B3-899C-1EA4110A79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60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06734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A mid-infrared PI Instrument for Subaru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9592" y="4484712"/>
            <a:ext cx="7264896" cy="1752600"/>
          </a:xfrm>
        </p:spPr>
        <p:txBody>
          <a:bodyPr/>
          <a:lstStyle/>
          <a:p>
            <a:pPr algn="r"/>
            <a:r>
              <a:rPr kumimoji="1" lang="en-US" altLang="ja-JP" dirty="0" smtClean="0"/>
              <a:t>Takafumi </a:t>
            </a:r>
            <a:r>
              <a:rPr kumimoji="1" lang="en-US" altLang="ja-JP" dirty="0" smtClean="0"/>
              <a:t>Kamizuka (</a:t>
            </a:r>
            <a:r>
              <a:rPr lang="en-US" altLang="ja-JP" dirty="0" smtClean="0"/>
              <a:t>P.D @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IoA/UT)</a:t>
            </a:r>
          </a:p>
          <a:p>
            <a:pPr algn="r"/>
            <a:r>
              <a:rPr lang="en-US" altLang="ja-JP" dirty="0" smtClean="0"/>
              <a:t>MIMIZUKU Development Team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5941412" cy="1729007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007324" y="6356350"/>
            <a:ext cx="5156964" cy="365125"/>
          </a:xfrm>
        </p:spPr>
        <p:txBody>
          <a:bodyPr/>
          <a:lstStyle/>
          <a:p>
            <a:r>
              <a:rPr kumimoji="1" lang="en-US" altLang="ja-JP" sz="1600" dirty="0" smtClean="0"/>
              <a:t>2014/01/21 Subaru Users' Meeting FY2013 @ Mitaka</a:t>
            </a:r>
            <a:endParaRPr kumimoji="1" lang="ja-JP" altLang="en-US" sz="1600" dirty="0"/>
          </a:p>
        </p:txBody>
      </p:sp>
      <p:pic>
        <p:nvPicPr>
          <p:cNvPr id="6" name="Picture 2" descr="http://www.naoj.org/Information/Download/Logo/Color2/subaru_color2_6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17" y="1628799"/>
            <a:ext cx="1729007" cy="17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Development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4653136"/>
            <a:ext cx="4331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Fabrication is almost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Black painting is being applied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Cryogenic motion test is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C</a:t>
            </a:r>
            <a:r>
              <a:rPr lang="en-US" altLang="ja-JP" sz="1600" dirty="0" smtClean="0"/>
              <a:t>ontrol programs are being developed</a:t>
            </a:r>
          </a:p>
          <a:p>
            <a:r>
              <a:rPr lang="en-US" altLang="ja-JP" sz="1600" b="1" dirty="0" smtClean="0"/>
              <a:t>These will be completed until the middle of 2014</a:t>
            </a:r>
            <a:endParaRPr lang="en-US" altLang="ja-JP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52528" y="4509120"/>
            <a:ext cx="428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Aquarius is already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H1RG and Si:Sb HF-128 are coming soon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Digital boards are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Analog boards are under development</a:t>
            </a:r>
            <a:endParaRPr lang="en-US" altLang="ja-JP" sz="1600" b="1" dirty="0" smtClean="0"/>
          </a:p>
          <a:p>
            <a:r>
              <a:rPr lang="en-US" altLang="ja-JP" sz="1600" b="1" dirty="0" smtClean="0"/>
              <a:t>Detector drive system will be completed in the middle of 2014.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179512" y="1917993"/>
            <a:ext cx="4435510" cy="4535343"/>
          </a:xfrm>
          <a:prstGeom prst="roundRect">
            <a:avLst>
              <a:gd name="adj" fmla="val 9946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52843" y="1733327"/>
            <a:ext cx="241104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Cryogenic Drive System</a:t>
            </a:r>
            <a:endParaRPr kumimoji="1" lang="ja-JP" altLang="en-US" b="1" dirty="0"/>
          </a:p>
        </p:txBody>
      </p:sp>
      <p:sp>
        <p:nvSpPr>
          <p:cNvPr id="15" name="角丸四角形 14"/>
          <p:cNvSpPr/>
          <p:nvPr/>
        </p:nvSpPr>
        <p:spPr>
          <a:xfrm>
            <a:off x="4716016" y="1916832"/>
            <a:ext cx="4320480" cy="4535343"/>
          </a:xfrm>
          <a:prstGeom prst="roundRect">
            <a:avLst>
              <a:gd name="adj" fmla="val 9946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12160" y="1733327"/>
            <a:ext cx="175163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Detector System</a:t>
            </a:r>
            <a:endParaRPr kumimoji="1" lang="ja-JP" alt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7" y="2462699"/>
            <a:ext cx="2203495" cy="1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8" y="2462699"/>
            <a:ext cx="1887424" cy="1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65420"/>
            <a:ext cx="2230888" cy="167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67544" y="4068361"/>
            <a:ext cx="1970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Cryogenic Drive Units</a:t>
            </a:r>
          </a:p>
          <a:p>
            <a:r>
              <a:rPr lang="en-US" altLang="ja-JP" sz="1600" dirty="0" smtClean="0"/>
              <a:t>(Filter wheel etc.)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55776" y="4070625"/>
            <a:ext cx="1933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Cryogenic motor test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46650" y="4068361"/>
            <a:ext cx="159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Fabricated Board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317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右矢印 25"/>
          <p:cNvSpPr/>
          <p:nvPr/>
        </p:nvSpPr>
        <p:spPr>
          <a:xfrm>
            <a:off x="1115616" y="1916832"/>
            <a:ext cx="1292815" cy="3199416"/>
          </a:xfrm>
          <a:prstGeom prst="rightArrow">
            <a:avLst>
              <a:gd name="adj1" fmla="val 68769"/>
              <a:gd name="adj2" fmla="val 49481"/>
            </a:avLst>
          </a:prstGeom>
          <a:gradFill flip="none" rotWithShape="1">
            <a:gsLst>
              <a:gs pos="0">
                <a:srgbClr val="92D050"/>
              </a:gs>
              <a:gs pos="50000">
                <a:srgbClr val="92D050"/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97160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41176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85192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29208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73224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8172400" y="1988840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39552" y="161950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3057" y="16288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FY2015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13217" y="16288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FY2016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53377" y="16288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FY2017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93537" y="16288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FY2018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33697" y="16288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FY2019</a:t>
            </a:r>
            <a:endParaRPr kumimoji="1" lang="ja-JP" altLang="en-US" dirty="0"/>
          </a:p>
        </p:txBody>
      </p:sp>
      <p:sp>
        <p:nvSpPr>
          <p:cNvPr id="17" name="右矢印 16"/>
          <p:cNvSpPr/>
          <p:nvPr/>
        </p:nvSpPr>
        <p:spPr>
          <a:xfrm>
            <a:off x="251520" y="2276872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251520" y="2996952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251520" y="3717032"/>
            <a:ext cx="1158783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251520" y="4437112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9512" y="1979548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Cryostat &amp; F/S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6451" y="2699628"/>
            <a:ext cx="77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Optics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6451" y="3419708"/>
            <a:ext cx="15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Cryo</a:t>
            </a:r>
            <a:r>
              <a:rPr lang="en-US" altLang="ja-JP" dirty="0" smtClean="0"/>
              <a:t>. </a:t>
            </a:r>
            <a:r>
              <a:rPr lang="en-US" altLang="ja-JP" dirty="0" err="1" smtClean="0"/>
              <a:t>Driv</a:t>
            </a:r>
            <a:r>
              <a:rPr lang="en-US" altLang="ja-JP" dirty="0" smtClean="0"/>
              <a:t>. Sys.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9512" y="4211796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62728" y="2422629"/>
            <a:ext cx="159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Control System</a:t>
            </a:r>
          </a:p>
          <a:p>
            <a:r>
              <a:rPr kumimoji="1" lang="en-US" altLang="ja-JP" dirty="0" smtClean="0"/>
              <a:t>Total Test</a:t>
            </a:r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>
            <a:off x="2411760" y="3195560"/>
            <a:ext cx="363369" cy="5760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771800" y="3267568"/>
            <a:ext cx="108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To Hawaii</a:t>
            </a:r>
            <a:endParaRPr kumimoji="1" lang="ja-JP" altLang="en-US" dirty="0"/>
          </a:p>
        </p:txBody>
      </p:sp>
      <p:sp>
        <p:nvSpPr>
          <p:cNvPr id="30" name="右矢印 29"/>
          <p:cNvSpPr/>
          <p:nvPr/>
        </p:nvSpPr>
        <p:spPr>
          <a:xfrm>
            <a:off x="2768610" y="3645024"/>
            <a:ext cx="1079981" cy="5760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809101" y="3605821"/>
            <a:ext cx="906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Test</a:t>
            </a:r>
          </a:p>
          <a:p>
            <a:r>
              <a:rPr kumimoji="1" lang="en-US" altLang="ja-JP" dirty="0" smtClean="0"/>
              <a:t>PV Obs.</a:t>
            </a:r>
            <a:endParaRPr kumimoji="1" lang="ja-JP" altLang="en-US" dirty="0"/>
          </a:p>
        </p:txBody>
      </p:sp>
      <p:sp>
        <p:nvSpPr>
          <p:cNvPr id="32" name="右矢印 31"/>
          <p:cNvSpPr/>
          <p:nvPr/>
        </p:nvSpPr>
        <p:spPr>
          <a:xfrm>
            <a:off x="3848591" y="4293096"/>
            <a:ext cx="2595617" cy="5760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50536" y="472688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Open Use</a:t>
            </a:r>
          </a:p>
        </p:txBody>
      </p:sp>
      <p:sp>
        <p:nvSpPr>
          <p:cNvPr id="35" name="右矢印 34"/>
          <p:cNvSpPr/>
          <p:nvPr/>
        </p:nvSpPr>
        <p:spPr>
          <a:xfrm>
            <a:off x="6375968" y="5252728"/>
            <a:ext cx="363369" cy="5760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736008" y="5324736"/>
            <a:ext cx="91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To Chile</a:t>
            </a:r>
            <a:endParaRPr kumimoji="1" lang="ja-JP" altLang="en-US" dirty="0"/>
          </a:p>
        </p:txBody>
      </p:sp>
      <p:sp>
        <p:nvSpPr>
          <p:cNvPr id="37" name="右矢印 36"/>
          <p:cNvSpPr/>
          <p:nvPr/>
        </p:nvSpPr>
        <p:spPr>
          <a:xfrm>
            <a:off x="6732818" y="5702192"/>
            <a:ext cx="2279741" cy="5760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452320" y="6093296"/>
            <a:ext cx="123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Test &amp; Obs.</a:t>
            </a:r>
          </a:p>
        </p:txBody>
      </p:sp>
      <p:sp>
        <p:nvSpPr>
          <p:cNvPr id="39" name="右矢印 38"/>
          <p:cNvSpPr/>
          <p:nvPr/>
        </p:nvSpPr>
        <p:spPr>
          <a:xfrm>
            <a:off x="251520" y="5229200"/>
            <a:ext cx="6124448" cy="1025528"/>
          </a:xfrm>
          <a:prstGeom prst="rightArrow">
            <a:avLst>
              <a:gd name="adj1" fmla="val 44340"/>
              <a:gd name="adj2" fmla="val 50000"/>
            </a:avLst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147677" y="5565712"/>
            <a:ext cx="206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Construction of TAO</a:t>
            </a:r>
            <a:endParaRPr kumimoji="1" lang="ja-JP" altLang="en-US" dirty="0"/>
          </a:p>
        </p:txBody>
      </p:sp>
      <p:pic>
        <p:nvPicPr>
          <p:cNvPr id="41" name="Picture 2" descr="http://www.naoj.org/Information/Download/Logo/Color2/subaru_color2_6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utoShape 2" descr="http://www.ioa.s.u-tokyo.ac.jp/TAO/internal/wiki/index.php?plugin=attach&amp;refer=%E3%83%97%E3%83%AC%E3%82%BC%E3%83%B3%E8%B3%87%E6%96%99%2F%E3%83%87%E3%83%BC%E3%82%BF%E7%BD%AE%E5%A0%B4&amp;openfile=imgA_0911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" name="AutoShape 5" descr="TAO6.5m_Telescope.png"/>
          <p:cNvSpPr>
            <a:spLocks noChangeAspect="1" noChangeArrowheads="1"/>
          </p:cNvSpPr>
          <p:nvPr/>
        </p:nvSpPr>
        <p:spPr bwMode="auto">
          <a:xfrm>
            <a:off x="155575" y="-555625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74" y="4437112"/>
            <a:ext cx="909470" cy="9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9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dirty="0" smtClean="0"/>
              <a:t>Development of MIMIZUKU is going on to realize precise monitoring observation for investigating the origin and evolution of cosmic dust.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 smtClean="0"/>
              <a:t>The development will be completed at the end of FY 2014.</a:t>
            </a:r>
          </a:p>
          <a:p>
            <a:pPr marL="0" indent="0">
              <a:buNone/>
            </a:pPr>
            <a:r>
              <a:rPr lang="en-US" altLang="ja-JP" dirty="0" smtClean="0"/>
              <a:t>Then, MIMIZUKU </a:t>
            </a:r>
            <a:r>
              <a:rPr lang="en-US" altLang="ja-JP" dirty="0" smtClean="0"/>
              <a:t>will be transferred to Hawaii.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MIMIZUKU will be available for open-use programs</a:t>
            </a:r>
          </a:p>
          <a:p>
            <a:pPr marL="0" indent="0">
              <a:buNone/>
            </a:pPr>
            <a:r>
              <a:rPr kumimoji="1" lang="en-US" altLang="ja-JP" dirty="0" smtClean="0"/>
              <a:t>from 2016A to 2017B.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MIMIZUKU will be transferred to Chile after the completion of TAO around 2018.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03648" y="5949280"/>
            <a:ext cx="633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Visit our HP </a:t>
            </a:r>
            <a:r>
              <a:rPr lang="en-US" altLang="ja-JP" dirty="0">
                <a:solidFill>
                  <a:srgbClr val="FF0000"/>
                </a:solidFill>
              </a:rPr>
              <a:t>: http://www.ioa.s.u-tokyo.ac.jp/TAO/mimizuku/pub</a:t>
            </a:r>
            <a:r>
              <a:rPr lang="en-US" altLang="ja-JP" dirty="0" smtClean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28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8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00" r="-1352" b="9415"/>
          <a:stretch/>
        </p:blipFill>
        <p:spPr bwMode="auto">
          <a:xfrm>
            <a:off x="1403648" y="4293096"/>
            <a:ext cx="2021282" cy="141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515372" y="4393161"/>
            <a:ext cx="63306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33512" y="4653136"/>
            <a:ext cx="181049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chemeClr val="accent2">
                    <a:lumMod val="75000"/>
                  </a:schemeClr>
                </a:solidFill>
              </a:rPr>
              <a:t>Excess = Iron grains?</a:t>
            </a:r>
          </a:p>
          <a:p>
            <a:pPr marL="628650"/>
            <a:r>
              <a:rPr lang="en-US" altLang="ja-JP" sz="1400" b="1" dirty="0" smtClean="0">
                <a:solidFill>
                  <a:schemeClr val="accent2">
                    <a:lumMod val="75000"/>
                  </a:schemeClr>
                </a:solidFill>
              </a:rPr>
              <a:t>Water vapor?</a:t>
            </a:r>
            <a:endParaRPr kumimoji="1" lang="ja-JP" alt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91813" y="5704041"/>
            <a:ext cx="2038305" cy="2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91813" y="5610900"/>
            <a:ext cx="269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2"/>
                </a:solidFill>
              </a:rPr>
              <a:t>1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20252" y="561665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2"/>
                </a:solidFill>
              </a:rPr>
              <a:t>10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2929" y="4866786"/>
            <a:ext cx="269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2"/>
                </a:solidFill>
              </a:rPr>
              <a:t>1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00446" y="552812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2"/>
                </a:solidFill>
              </a:rPr>
              <a:t>0.1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439371" y="4773411"/>
            <a:ext cx="1228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2"/>
                </a:solidFill>
              </a:rPr>
              <a:t>F</a:t>
            </a:r>
            <a:r>
              <a:rPr kumimoji="1" lang="en-US" altLang="ja-JP" sz="1400" baseline="-25000" dirty="0" smtClean="0">
                <a:solidFill>
                  <a:schemeClr val="tx2"/>
                </a:solidFill>
              </a:rPr>
              <a:t>ν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λ</a:t>
            </a:r>
            <a:r>
              <a:rPr kumimoji="1" lang="en-US" altLang="ja-JP" sz="1400" baseline="30000" dirty="0" smtClean="0">
                <a:solidFill>
                  <a:schemeClr val="tx2"/>
                </a:solidFill>
              </a:rPr>
              <a:t>2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 (</a:t>
            </a:r>
            <a:r>
              <a:rPr kumimoji="1" lang="en-US" altLang="ja-JP" sz="1400" dirty="0" err="1" smtClean="0">
                <a:solidFill>
                  <a:schemeClr val="tx2"/>
                </a:solidFill>
              </a:rPr>
              <a:t>Jy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/μm</a:t>
            </a:r>
            <a:r>
              <a:rPr kumimoji="1" lang="en-US" altLang="ja-JP" sz="1400" baseline="30000" dirty="0" smtClean="0">
                <a:solidFill>
                  <a:schemeClr val="tx2"/>
                </a:solidFill>
              </a:rPr>
              <a:t>2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)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19672" y="5085184"/>
            <a:ext cx="125239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2"/>
                </a:solidFill>
              </a:rPr>
              <a:t>Photosphere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612577" y="5378641"/>
            <a:ext cx="1736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(McDonald et al. </a:t>
            </a:r>
            <a:r>
              <a:rPr lang="en-US" altLang="ja-JP" sz="1200" dirty="0" smtClean="0"/>
              <a:t>2010)</a:t>
            </a:r>
            <a:endParaRPr lang="en-US" altLang="ja-JP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33649" y="5744891"/>
            <a:ext cx="1545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2"/>
                </a:solidFill>
              </a:rPr>
              <a:t>Wavelength (</a:t>
            </a:r>
            <a:r>
              <a:rPr kumimoji="1" lang="en-US" altLang="ja-JP" sz="1400" dirty="0" err="1" smtClean="0">
                <a:solidFill>
                  <a:schemeClr val="tx2"/>
                </a:solidFill>
              </a:rPr>
              <a:t>μm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)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49464" y="420545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>
                <a:solidFill>
                  <a:schemeClr val="tx2"/>
                </a:solidFill>
              </a:rPr>
              <a:t>10</a:t>
            </a:r>
            <a:endParaRPr kumimoji="1" lang="ja-JP" altLang="en-US" sz="1200" dirty="0">
              <a:solidFill>
                <a:schemeClr val="tx2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 flipV="1">
            <a:off x="2699792" y="4653136"/>
            <a:ext cx="216024" cy="2942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3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2627784" y="1745757"/>
            <a:ext cx="4254154" cy="1861824"/>
            <a:chOff x="546446" y="4780512"/>
            <a:chExt cx="4460633" cy="195218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6083" b="71728"/>
            <a:stretch/>
          </p:blipFill>
          <p:spPr bwMode="auto">
            <a:xfrm>
              <a:off x="546446" y="4780512"/>
              <a:ext cx="4460633" cy="195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フリーフォーム 19"/>
            <p:cNvSpPr/>
            <p:nvPr/>
          </p:nvSpPr>
          <p:spPr>
            <a:xfrm>
              <a:off x="2591476" y="5437343"/>
              <a:ext cx="2316420" cy="1041442"/>
            </a:xfrm>
            <a:custGeom>
              <a:avLst/>
              <a:gdLst>
                <a:gd name="connsiteX0" fmla="*/ 4415589 w 4415589"/>
                <a:gd name="connsiteY0" fmla="*/ 0 h 1985210"/>
                <a:gd name="connsiteX1" fmla="*/ 336884 w 4415589"/>
                <a:gd name="connsiteY1" fmla="*/ 1552073 h 1985210"/>
                <a:gd name="connsiteX2" fmla="*/ 0 w 4415589"/>
                <a:gd name="connsiteY2" fmla="*/ 1828800 h 1985210"/>
                <a:gd name="connsiteX3" fmla="*/ 12031 w 4415589"/>
                <a:gd name="connsiteY3" fmla="*/ 1925052 h 1985210"/>
                <a:gd name="connsiteX4" fmla="*/ 12031 w 4415589"/>
                <a:gd name="connsiteY4" fmla="*/ 1985210 h 1985210"/>
                <a:gd name="connsiteX5" fmla="*/ 4343400 w 4415589"/>
                <a:gd name="connsiteY5" fmla="*/ 1985210 h 1985210"/>
                <a:gd name="connsiteX6" fmla="*/ 4415589 w 4415589"/>
                <a:gd name="connsiteY6" fmla="*/ 0 h 198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5589" h="1985210">
                  <a:moveTo>
                    <a:pt x="4415589" y="0"/>
                  </a:moveTo>
                  <a:lnTo>
                    <a:pt x="336884" y="1552073"/>
                  </a:lnTo>
                  <a:lnTo>
                    <a:pt x="0" y="1828800"/>
                  </a:lnTo>
                  <a:lnTo>
                    <a:pt x="12031" y="1925052"/>
                  </a:lnTo>
                  <a:lnTo>
                    <a:pt x="12031" y="1985210"/>
                  </a:lnTo>
                  <a:lnTo>
                    <a:pt x="4343400" y="1985210"/>
                  </a:lnTo>
                  <a:lnTo>
                    <a:pt x="4415589" y="0"/>
                  </a:lnTo>
                  <a:close/>
                </a:path>
              </a:pathLst>
            </a:custGeom>
            <a:solidFill>
              <a:srgbClr val="4F81BD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063470" y="4867817"/>
              <a:ext cx="581749" cy="1030069"/>
            </a:xfrm>
            <a:custGeom>
              <a:avLst/>
              <a:gdLst>
                <a:gd name="connsiteX0" fmla="*/ 333955 w 433346"/>
                <a:gd name="connsiteY0" fmla="*/ 0 h 767301"/>
                <a:gd name="connsiteX1" fmla="*/ 0 w 433346"/>
                <a:gd name="connsiteY1" fmla="*/ 127221 h 767301"/>
                <a:gd name="connsiteX2" fmla="*/ 19878 w 433346"/>
                <a:gd name="connsiteY2" fmla="*/ 329979 h 767301"/>
                <a:gd name="connsiteX3" fmla="*/ 218661 w 433346"/>
                <a:gd name="connsiteY3" fmla="*/ 556591 h 767301"/>
                <a:gd name="connsiteX4" fmla="*/ 278296 w 433346"/>
                <a:gd name="connsiteY4" fmla="*/ 711641 h 767301"/>
                <a:gd name="connsiteX5" fmla="*/ 318052 w 433346"/>
                <a:gd name="connsiteY5" fmla="*/ 767301 h 767301"/>
                <a:gd name="connsiteX6" fmla="*/ 429371 w 433346"/>
                <a:gd name="connsiteY6" fmla="*/ 731520 h 767301"/>
                <a:gd name="connsiteX7" fmla="*/ 433346 w 433346"/>
                <a:gd name="connsiteY7" fmla="*/ 131196 h 767301"/>
                <a:gd name="connsiteX8" fmla="*/ 333955 w 433346"/>
                <a:gd name="connsiteY8" fmla="*/ 0 h 76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346" h="767301">
                  <a:moveTo>
                    <a:pt x="333955" y="0"/>
                  </a:moveTo>
                  <a:lnTo>
                    <a:pt x="0" y="127221"/>
                  </a:lnTo>
                  <a:lnTo>
                    <a:pt x="19878" y="329979"/>
                  </a:lnTo>
                  <a:lnTo>
                    <a:pt x="218661" y="556591"/>
                  </a:lnTo>
                  <a:lnTo>
                    <a:pt x="278296" y="711641"/>
                  </a:lnTo>
                  <a:lnTo>
                    <a:pt x="318052" y="767301"/>
                  </a:lnTo>
                  <a:lnTo>
                    <a:pt x="429371" y="731520"/>
                  </a:lnTo>
                  <a:lnTo>
                    <a:pt x="433346" y="131196"/>
                  </a:lnTo>
                  <a:lnTo>
                    <a:pt x="33395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921322" y="6031316"/>
              <a:ext cx="138766" cy="14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274293" y="5750224"/>
              <a:ext cx="138766" cy="14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2502543" y="5312709"/>
              <a:ext cx="2385073" cy="1101521"/>
            </a:xfrm>
            <a:custGeom>
              <a:avLst/>
              <a:gdLst>
                <a:gd name="connsiteX0" fmla="*/ 0 w 1769694"/>
                <a:gd name="connsiteY0" fmla="*/ 834433 h 834433"/>
                <a:gd name="connsiteX1" fmla="*/ 34768 w 1769694"/>
                <a:gd name="connsiteY1" fmla="*/ 750990 h 834433"/>
                <a:gd name="connsiteX2" fmla="*/ 152979 w 1769694"/>
                <a:gd name="connsiteY2" fmla="*/ 618871 h 834433"/>
                <a:gd name="connsiteX3" fmla="*/ 431124 w 1769694"/>
                <a:gd name="connsiteY3" fmla="*/ 497183 h 834433"/>
                <a:gd name="connsiteX4" fmla="*/ 1390722 w 1769694"/>
                <a:gd name="connsiteY4" fmla="*/ 139072 h 834433"/>
                <a:gd name="connsiteX5" fmla="*/ 1769694 w 1769694"/>
                <a:gd name="connsiteY5" fmla="*/ 0 h 834433"/>
                <a:gd name="connsiteX0" fmla="*/ 0 w 1769694"/>
                <a:gd name="connsiteY0" fmla="*/ 834433 h 834433"/>
                <a:gd name="connsiteX1" fmla="*/ 34768 w 1769694"/>
                <a:gd name="connsiteY1" fmla="*/ 750990 h 834433"/>
                <a:gd name="connsiteX2" fmla="*/ 156456 w 1769694"/>
                <a:gd name="connsiteY2" fmla="*/ 632778 h 834433"/>
                <a:gd name="connsiteX3" fmla="*/ 431124 w 1769694"/>
                <a:gd name="connsiteY3" fmla="*/ 497183 h 834433"/>
                <a:gd name="connsiteX4" fmla="*/ 1390722 w 1769694"/>
                <a:gd name="connsiteY4" fmla="*/ 139072 h 834433"/>
                <a:gd name="connsiteX5" fmla="*/ 1769694 w 1769694"/>
                <a:gd name="connsiteY5" fmla="*/ 0 h 834433"/>
                <a:gd name="connsiteX0" fmla="*/ 0 w 1776647"/>
                <a:gd name="connsiteY0" fmla="*/ 820526 h 820526"/>
                <a:gd name="connsiteX1" fmla="*/ 34768 w 1776647"/>
                <a:gd name="connsiteY1" fmla="*/ 737083 h 820526"/>
                <a:gd name="connsiteX2" fmla="*/ 156456 w 1776647"/>
                <a:gd name="connsiteY2" fmla="*/ 618871 h 820526"/>
                <a:gd name="connsiteX3" fmla="*/ 431124 w 1776647"/>
                <a:gd name="connsiteY3" fmla="*/ 483276 h 820526"/>
                <a:gd name="connsiteX4" fmla="*/ 1390722 w 1776647"/>
                <a:gd name="connsiteY4" fmla="*/ 125165 h 820526"/>
                <a:gd name="connsiteX5" fmla="*/ 1776647 w 1776647"/>
                <a:gd name="connsiteY5" fmla="*/ 0 h 82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647" h="820526">
                  <a:moveTo>
                    <a:pt x="0" y="820526"/>
                  </a:moveTo>
                  <a:cubicBezTo>
                    <a:pt x="4636" y="796768"/>
                    <a:pt x="8692" y="770692"/>
                    <a:pt x="34768" y="737083"/>
                  </a:cubicBezTo>
                  <a:cubicBezTo>
                    <a:pt x="60844" y="703474"/>
                    <a:pt x="90397" y="661172"/>
                    <a:pt x="156456" y="618871"/>
                  </a:cubicBezTo>
                  <a:cubicBezTo>
                    <a:pt x="222515" y="576570"/>
                    <a:pt x="225413" y="565560"/>
                    <a:pt x="431124" y="483276"/>
                  </a:cubicBezTo>
                  <a:cubicBezTo>
                    <a:pt x="636835" y="400992"/>
                    <a:pt x="1166468" y="205711"/>
                    <a:pt x="1390722" y="125165"/>
                  </a:cubicBezTo>
                  <a:cubicBezTo>
                    <a:pt x="1614976" y="44619"/>
                    <a:pt x="1648005" y="41722"/>
                    <a:pt x="1776647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505018" y="6097165"/>
              <a:ext cx="518944" cy="331716"/>
            </a:xfrm>
            <a:custGeom>
              <a:avLst/>
              <a:gdLst>
                <a:gd name="connsiteX0" fmla="*/ 8589 w 648321"/>
                <a:gd name="connsiteY0" fmla="*/ 272864 h 272864"/>
                <a:gd name="connsiteX1" fmla="*/ 15543 w 648321"/>
                <a:gd name="connsiteY1" fmla="*/ 199851 h 272864"/>
                <a:gd name="connsiteX2" fmla="*/ 151138 w 648321"/>
                <a:gd name="connsiteY2" fmla="*/ 85116 h 272864"/>
                <a:gd name="connsiteX3" fmla="*/ 345839 w 648321"/>
                <a:gd name="connsiteY3" fmla="*/ 12103 h 272864"/>
                <a:gd name="connsiteX4" fmla="*/ 589216 w 648321"/>
                <a:gd name="connsiteY4" fmla="*/ 1673 h 272864"/>
                <a:gd name="connsiteX5" fmla="*/ 648321 w 648321"/>
                <a:gd name="connsiteY5" fmla="*/ 29487 h 272864"/>
                <a:gd name="connsiteX0" fmla="*/ 8589 w 648321"/>
                <a:gd name="connsiteY0" fmla="*/ 279771 h 279771"/>
                <a:gd name="connsiteX1" fmla="*/ 15543 w 648321"/>
                <a:gd name="connsiteY1" fmla="*/ 206758 h 279771"/>
                <a:gd name="connsiteX2" fmla="*/ 151138 w 648321"/>
                <a:gd name="connsiteY2" fmla="*/ 92023 h 279771"/>
                <a:gd name="connsiteX3" fmla="*/ 345839 w 648321"/>
                <a:gd name="connsiteY3" fmla="*/ 19010 h 279771"/>
                <a:gd name="connsiteX4" fmla="*/ 525076 w 648321"/>
                <a:gd name="connsiteY4" fmla="*/ 707 h 279771"/>
                <a:gd name="connsiteX5" fmla="*/ 648321 w 648321"/>
                <a:gd name="connsiteY5" fmla="*/ 36394 h 27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321" h="279771">
                  <a:moveTo>
                    <a:pt x="8589" y="279771"/>
                  </a:moveTo>
                  <a:cubicBezTo>
                    <a:pt x="187" y="258910"/>
                    <a:pt x="-8215" y="238049"/>
                    <a:pt x="15543" y="206758"/>
                  </a:cubicBezTo>
                  <a:cubicBezTo>
                    <a:pt x="39301" y="175467"/>
                    <a:pt x="96089" y="123314"/>
                    <a:pt x="151138" y="92023"/>
                  </a:cubicBezTo>
                  <a:cubicBezTo>
                    <a:pt x="206187" y="60732"/>
                    <a:pt x="283516" y="34229"/>
                    <a:pt x="345839" y="19010"/>
                  </a:cubicBezTo>
                  <a:cubicBezTo>
                    <a:pt x="408162" y="3791"/>
                    <a:pt x="474662" y="-2190"/>
                    <a:pt x="525076" y="707"/>
                  </a:cubicBezTo>
                  <a:cubicBezTo>
                    <a:pt x="575490" y="3604"/>
                    <a:pt x="643975" y="23935"/>
                    <a:pt x="648321" y="36394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098743" y="5807940"/>
              <a:ext cx="7425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b="1" dirty="0" smtClean="0"/>
                <a:t>L = 50L</a:t>
              </a:r>
              <a:r>
                <a:rPr kumimoji="1" lang="en-US" altLang="ja-JP" sz="1050" b="1" baseline="-25000" dirty="0" smtClean="0"/>
                <a:t>o</a:t>
              </a:r>
              <a:r>
                <a:rPr kumimoji="1" lang="en-US" altLang="ja-JP" sz="1050" b="1" dirty="0" smtClean="0"/>
                <a:t> </a:t>
              </a:r>
              <a:endParaRPr kumimoji="1" lang="ja-JP" altLang="en-US" sz="1050" b="1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451889" y="5286111"/>
              <a:ext cx="8178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b="1" dirty="0" smtClean="0"/>
                <a:t>L = 120L</a:t>
              </a:r>
              <a:r>
                <a:rPr kumimoji="1" lang="en-US" altLang="ja-JP" sz="1050" b="1" baseline="-25000" dirty="0" smtClean="0"/>
                <a:t>o</a:t>
              </a:r>
              <a:r>
                <a:rPr kumimoji="1" lang="en-US" altLang="ja-JP" sz="1050" b="1" dirty="0" smtClean="0"/>
                <a:t> </a:t>
              </a:r>
              <a:endParaRPr kumimoji="1" lang="ja-JP" altLang="en-US" sz="1050" b="1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939764" y="6478785"/>
              <a:ext cx="10673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 err="1" smtClean="0">
                  <a:cs typeface="Arial" pitchFamily="34" charset="0"/>
                </a:rPr>
                <a:t>Vinkovic</a:t>
              </a:r>
              <a:r>
                <a:rPr lang="en-US" altLang="ja-JP" sz="1050" dirty="0" smtClean="0">
                  <a:cs typeface="Arial" pitchFamily="34" charset="0"/>
                </a:rPr>
                <a:t> 2009</a:t>
              </a:r>
              <a:endParaRPr lang="en-US" altLang="ja-JP" sz="1050" dirty="0">
                <a:cs typeface="Arial" pitchFamily="34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76724" y="5419614"/>
              <a:ext cx="1834836" cy="290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u="sng" dirty="0" smtClean="0">
                  <a:cs typeface="Arial" pitchFamily="34" charset="0"/>
                </a:rPr>
                <a:t>Trajectory of dust grain</a:t>
              </a:r>
              <a:endParaRPr kumimoji="1" lang="ja-JP" altLang="en-US" sz="1200" u="sng" dirty="0">
                <a:cs typeface="Arial" pitchFamily="34" charset="0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767347" y="5081488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00B0F0"/>
                </a:solidFill>
              </a:rPr>
              <a:t>amorphous</a:t>
            </a:r>
            <a:endParaRPr kumimoji="1" lang="ja-JP" altLang="en-US" sz="900" dirty="0">
              <a:solidFill>
                <a:srgbClr val="00B0F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66156" y="4838260"/>
            <a:ext cx="761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00B0F0"/>
                </a:solidFill>
              </a:rPr>
              <a:t>c</a:t>
            </a:r>
            <a:r>
              <a:rPr kumimoji="1" lang="en-US" altLang="ja-JP" sz="900" dirty="0" smtClean="0">
                <a:solidFill>
                  <a:srgbClr val="00B0F0"/>
                </a:solidFill>
              </a:rPr>
              <a:t>rystalline</a:t>
            </a:r>
          </a:p>
          <a:p>
            <a:pPr algn="ctr"/>
            <a:r>
              <a:rPr lang="en-US" altLang="ja-JP" sz="900" dirty="0" smtClean="0">
                <a:solidFill>
                  <a:srgbClr val="00B0F0"/>
                </a:solidFill>
              </a:rPr>
              <a:t>+</a:t>
            </a:r>
          </a:p>
          <a:p>
            <a:pPr algn="ctr"/>
            <a:r>
              <a:rPr kumimoji="1" lang="en-US" altLang="ja-JP" sz="900" dirty="0" smtClean="0">
                <a:solidFill>
                  <a:srgbClr val="00B0F0"/>
                </a:solidFill>
              </a:rPr>
              <a:t>amorphous</a:t>
            </a:r>
            <a:endParaRPr kumimoji="1" lang="ja-JP" altLang="en-US" sz="900" dirty="0">
              <a:solidFill>
                <a:srgbClr val="00B0F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72833" y="2950932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i="1" dirty="0" err="1" smtClean="0"/>
              <a:t>Circumstellar</a:t>
            </a:r>
            <a:r>
              <a:rPr kumimoji="1" lang="en-US" altLang="ja-JP" sz="900" i="1" dirty="0" smtClean="0"/>
              <a:t> disk</a:t>
            </a:r>
            <a:endParaRPr kumimoji="1" lang="ja-JP" altLang="en-US" sz="900" i="1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3024276" y="3601360"/>
            <a:ext cx="3238049" cy="2377619"/>
            <a:chOff x="421609" y="4213652"/>
            <a:chExt cx="3363949" cy="2470063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421609" y="4444769"/>
              <a:ext cx="3363949" cy="2238946"/>
              <a:chOff x="915667" y="4385777"/>
              <a:chExt cx="3363949" cy="2238946"/>
            </a:xfrm>
          </p:grpSpPr>
          <p:grpSp>
            <p:nvGrpSpPr>
              <p:cNvPr id="36" name="グループ化 35"/>
              <p:cNvGrpSpPr/>
              <p:nvPr/>
            </p:nvGrpSpPr>
            <p:grpSpPr>
              <a:xfrm>
                <a:off x="915667" y="4385777"/>
                <a:ext cx="3363949" cy="2238946"/>
                <a:chOff x="915667" y="4385777"/>
                <a:chExt cx="3363949" cy="2238946"/>
              </a:xfrm>
            </p:grpSpPr>
            <p:grpSp>
              <p:nvGrpSpPr>
                <p:cNvPr id="41" name="グループ化 40"/>
                <p:cNvGrpSpPr/>
                <p:nvPr/>
              </p:nvGrpSpPr>
              <p:grpSpPr>
                <a:xfrm>
                  <a:off x="915667" y="4385777"/>
                  <a:ext cx="3363949" cy="2238946"/>
                  <a:chOff x="101015" y="3419475"/>
                  <a:chExt cx="4989600" cy="3320932"/>
                </a:xfrm>
              </p:grpSpPr>
              <p:pic>
                <p:nvPicPr>
                  <p:cNvPr id="4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2354" b="62251"/>
                  <a:stretch/>
                </p:blipFill>
                <p:spPr bwMode="auto">
                  <a:xfrm>
                    <a:off x="101015" y="3419475"/>
                    <a:ext cx="745147" cy="30059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743" t="1711" r="27002" b="58321"/>
                  <a:stretch/>
                </p:blipFill>
                <p:spPr bwMode="auto">
                  <a:xfrm>
                    <a:off x="777922" y="3557708"/>
                    <a:ext cx="4312693" cy="31826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" name="正方形/長方形 41"/>
                <p:cNvSpPr/>
                <p:nvPr/>
              </p:nvSpPr>
              <p:spPr>
                <a:xfrm>
                  <a:off x="1514104" y="4569610"/>
                  <a:ext cx="1240971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正方形/長方形 42"/>
                <p:cNvSpPr/>
                <p:nvPr/>
              </p:nvSpPr>
              <p:spPr>
                <a:xfrm>
                  <a:off x="2972790" y="4568121"/>
                  <a:ext cx="1240971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7" name="テキスト ボックス 36"/>
              <p:cNvSpPr txBox="1"/>
              <p:nvPr/>
            </p:nvSpPr>
            <p:spPr>
              <a:xfrm>
                <a:off x="1383595" y="4510230"/>
                <a:ext cx="1061148" cy="287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quiescence</a:t>
                </a:r>
                <a:endParaRPr kumimoji="1" lang="ja-JP" altLang="en-US" sz="1200" b="1" dirty="0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2823238" y="4501960"/>
                <a:ext cx="841325" cy="287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/>
                  <a:t>outburst</a:t>
                </a:r>
                <a:endParaRPr kumimoji="1" lang="ja-JP" altLang="en-US" sz="1200" b="1" dirty="0"/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1372032" y="4787654"/>
                <a:ext cx="6158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 smtClean="0"/>
                  <a:t>2005/3</a:t>
                </a:r>
                <a:endParaRPr kumimoji="1" lang="ja-JP" altLang="en-US" sz="1100" b="1" dirty="0"/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2820881" y="4780047"/>
                <a:ext cx="6158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 smtClean="0"/>
                  <a:t>2008/4</a:t>
                </a:r>
                <a:endParaRPr kumimoji="1" lang="ja-JP" altLang="en-US" sz="1100" b="1" dirty="0"/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1382959" y="4213652"/>
              <a:ext cx="1758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E</a:t>
              </a:r>
              <a:r>
                <a:rPr kumimoji="1" lang="en-US" altLang="ja-JP" sz="1400" dirty="0" smtClean="0"/>
                <a:t>xample of EX </a:t>
              </a:r>
              <a:r>
                <a:rPr kumimoji="1" lang="en-US" altLang="ja-JP" sz="1400" dirty="0" err="1" smtClean="0"/>
                <a:t>Lupi</a:t>
              </a:r>
              <a:endParaRPr kumimoji="1" lang="ja-JP" altLang="en-US" sz="1400" dirty="0"/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5534581" y="5818354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cs typeface="Arial" pitchFamily="34" charset="0"/>
              </a:rPr>
              <a:t>Abraham+ 2009</a:t>
            </a:r>
            <a:endParaRPr lang="en-US" altLang="ja-JP" sz="105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195736" y="3220850"/>
            <a:ext cx="3100922" cy="3160287"/>
            <a:chOff x="6020373" y="3279842"/>
            <a:chExt cx="3100922" cy="31602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" t="5189" r="50341" b="18685"/>
            <a:stretch/>
          </p:blipFill>
          <p:spPr bwMode="auto">
            <a:xfrm>
              <a:off x="6020373" y="3549527"/>
              <a:ext cx="3100922" cy="2890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830739" y="3279842"/>
              <a:ext cx="1787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cs typeface="Arial" pitchFamily="34" charset="0"/>
                </a:rPr>
                <a:t>Debris disk HD172555</a:t>
              </a:r>
              <a:endParaRPr kumimoji="1" lang="ja-JP" altLang="en-US" sz="1200" b="1" dirty="0">
                <a:cs typeface="Arial" pitchFamily="34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169477" y="3577001"/>
              <a:ext cx="5870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cs typeface="Arial" pitchFamily="34" charset="0"/>
                </a:rPr>
                <a:t>Silica</a:t>
              </a:r>
              <a:endParaRPr kumimoji="1" lang="ja-JP" altLang="en-US" sz="1200" b="1" dirty="0">
                <a:cs typeface="Arial" pitchFamily="34" charset="0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>
              <a:off x="7000647" y="3752075"/>
              <a:ext cx="235893" cy="1385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/>
            <p:cNvSpPr/>
            <p:nvPr/>
          </p:nvSpPr>
          <p:spPr>
            <a:xfrm>
              <a:off x="7118593" y="5209345"/>
              <a:ext cx="525791" cy="13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972566" y="5070846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cs typeface="Arial" pitchFamily="34" charset="0"/>
                </a:rPr>
                <a:t>Silica</a:t>
              </a:r>
              <a:endParaRPr kumimoji="1" lang="ja-JP" altLang="en-US" sz="1200" b="1" dirty="0">
                <a:cs typeface="Arial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-108520" y="4077072"/>
            <a:ext cx="2113382" cy="1476091"/>
            <a:chOff x="6449961" y="1576761"/>
            <a:chExt cx="2288689" cy="1689257"/>
          </a:xfrm>
        </p:grpSpPr>
        <p:pic>
          <p:nvPicPr>
            <p:cNvPr id="12" name="Picture 2" descr="http://images.spaceref.com/news/2011/ooprotoplanet_uzh_m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961" y="1576761"/>
              <a:ext cx="2252342" cy="168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7935225" y="3049685"/>
              <a:ext cx="8034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dirty="0" smtClean="0">
                  <a:solidFill>
                    <a:schemeClr val="bg1"/>
                  </a:solidFill>
                </a:rPr>
                <a:t>spaceref.com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4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40"/>
          <p:cNvSpPr txBox="1"/>
          <p:nvPr/>
        </p:nvSpPr>
        <p:spPr>
          <a:xfrm>
            <a:off x="467545" y="4904000"/>
            <a:ext cx="4320479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We want to propose an </a:t>
            </a:r>
            <a:r>
              <a:rPr lang="en-US" altLang="ja-JP" b="1" dirty="0" smtClean="0"/>
              <a:t>intensive / strategic program</a:t>
            </a:r>
            <a:r>
              <a:rPr lang="en-US" altLang="ja-JP" dirty="0" smtClean="0"/>
              <a:t> to monitor these objects.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~20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1-2 runs /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~3 semesters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Science Case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pPr marL="0" indent="0" defTabSz="5734050">
              <a:buNone/>
            </a:pPr>
            <a:r>
              <a:rPr kumimoji="1" lang="en-US" altLang="ja-JP" sz="2800" b="1" dirty="0" smtClean="0"/>
              <a:t>MIMIZUKU Monitoring Program</a:t>
            </a:r>
          </a:p>
          <a:p>
            <a:pPr defTabSz="5734050"/>
            <a:r>
              <a:rPr kumimoji="1" lang="en-US" altLang="ja-JP" sz="2800" dirty="0" smtClean="0"/>
              <a:t>Missing </a:t>
            </a:r>
            <a:r>
              <a:rPr lang="en-US" altLang="ja-JP" sz="2800" dirty="0"/>
              <a:t>I</a:t>
            </a:r>
            <a:r>
              <a:rPr kumimoji="1" lang="en-US" altLang="ja-JP" sz="2800" dirty="0" smtClean="0"/>
              <a:t>ron </a:t>
            </a:r>
            <a:r>
              <a:rPr lang="en-US" altLang="ja-JP" sz="2800" dirty="0"/>
              <a:t>G</a:t>
            </a:r>
            <a:r>
              <a:rPr kumimoji="1" lang="en-US" altLang="ja-JP" sz="2800" dirty="0" smtClean="0"/>
              <a:t>rains	(AGBs)</a:t>
            </a:r>
            <a:endParaRPr lang="en-US" altLang="ja-JP" sz="2800" dirty="0" smtClean="0"/>
          </a:p>
          <a:p>
            <a:pPr defTabSz="5734050"/>
            <a:r>
              <a:rPr kumimoji="1" lang="en-US" altLang="ja-JP" sz="2800" dirty="0" smtClean="0"/>
              <a:t>Dust Stream in Protoplanetary </a:t>
            </a:r>
            <a:r>
              <a:rPr lang="en-US" altLang="ja-JP" sz="2800" dirty="0" smtClean="0"/>
              <a:t>D</a:t>
            </a:r>
            <a:r>
              <a:rPr kumimoji="1" lang="en-US" altLang="ja-JP" sz="2800" dirty="0" smtClean="0"/>
              <a:t>isks	(PPDs)</a:t>
            </a:r>
          </a:p>
          <a:p>
            <a:pPr defTabSz="5734050"/>
            <a:r>
              <a:rPr kumimoji="1" lang="en-US" altLang="ja-JP" sz="2800" dirty="0" smtClean="0"/>
              <a:t>Giant Impacts on Young Exoplanets	(PPDs)</a:t>
            </a:r>
          </a:p>
          <a:p>
            <a:pPr defTabSz="5734050"/>
            <a:r>
              <a:rPr kumimoji="1" lang="en-US" altLang="ja-JP" sz="2800" dirty="0" smtClean="0"/>
              <a:t>Fresh Dust in Explosions	(</a:t>
            </a:r>
            <a:r>
              <a:rPr kumimoji="1" lang="en-US" altLang="ja-JP" sz="2800" dirty="0" err="1" smtClean="0"/>
              <a:t>SNe</a:t>
            </a:r>
            <a:r>
              <a:rPr kumimoji="1" lang="en-US" altLang="ja-JP" sz="2800" dirty="0" smtClean="0"/>
              <a:t>/Novae)</a:t>
            </a:r>
          </a:p>
          <a:p>
            <a:pPr defTabSz="5734050"/>
            <a:r>
              <a:rPr lang="en-US" altLang="ja-JP" sz="2800" dirty="0"/>
              <a:t>Follow-up of Space Missions	(Solar system)</a:t>
            </a:r>
            <a:endParaRPr lang="ja-JP" altLang="en-US" sz="2800" dirty="0"/>
          </a:p>
          <a:p>
            <a:pPr marL="0" indent="0" defTabSz="5734050">
              <a:buNone/>
            </a:pPr>
            <a:endParaRPr kumimoji="1" lang="en-US" altLang="ja-JP" sz="28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76056" y="4904000"/>
            <a:ext cx="3600400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/>
              <a:t>In addition …</a:t>
            </a:r>
          </a:p>
          <a:p>
            <a:pPr lvl="1"/>
            <a:r>
              <a:rPr lang="en-US" altLang="ja-JP" b="1" dirty="0" smtClean="0"/>
              <a:t>MIMIZUKU Science Workshop</a:t>
            </a:r>
          </a:p>
          <a:p>
            <a:pPr lvl="1"/>
            <a:r>
              <a:rPr lang="en-US" altLang="ja-JP" dirty="0" smtClean="0"/>
              <a:t>was held  on 2013/5/24</a:t>
            </a:r>
          </a:p>
          <a:p>
            <a:pPr lvl="1"/>
            <a:r>
              <a:rPr kumimoji="1" lang="en-US" altLang="ja-JP" b="1" dirty="0" smtClean="0"/>
              <a:t>~40 scientists </a:t>
            </a:r>
            <a:r>
              <a:rPr kumimoji="1" lang="en-US" altLang="ja-JP" dirty="0" smtClean="0"/>
              <a:t>attended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</a:p>
          <a:p>
            <a:pPr lvl="1"/>
            <a:r>
              <a:rPr kumimoji="1" lang="en-US" altLang="ja-JP" b="1" dirty="0" smtClean="0">
                <a:solidFill>
                  <a:schemeClr val="bg1"/>
                </a:solidFill>
              </a:rPr>
              <a:t>~15 talks </a:t>
            </a:r>
            <a:r>
              <a:rPr kumimoji="1" lang="en-US" altLang="ja-JP" dirty="0" smtClean="0"/>
              <a:t>were presented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17" y="2314040"/>
            <a:ext cx="6059619" cy="3059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16127" cy="472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5192"/>
            <a:ext cx="7449921" cy="435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884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About </a:t>
            </a:r>
            <a:r>
              <a:rPr kumimoji="1" lang="en-US" altLang="ja-JP" dirty="0" smtClean="0"/>
              <a:t>MIMIZUKU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defTabSz="1608138">
              <a:buNone/>
            </a:pPr>
            <a:r>
              <a:rPr kumimoji="1" lang="en-US" altLang="ja-JP" dirty="0" smtClean="0"/>
              <a:t>MIMIZUKU =	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/>
              <a:t>id-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nfrared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/>
              <a:t>ulti-field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mager for</a:t>
            </a:r>
          </a:p>
          <a:p>
            <a:pPr marL="0" indent="0" defTabSz="1608138">
              <a:buNone/>
            </a:pPr>
            <a:r>
              <a:rPr lang="en-US" altLang="ja-JP" dirty="0"/>
              <a:t>	</a:t>
            </a:r>
            <a:r>
              <a:rPr kumimoji="1" lang="en-US" altLang="ja-JP" dirty="0" smtClean="0"/>
              <a:t>ga</a:t>
            </a:r>
            <a:r>
              <a:rPr kumimoji="1" lang="en-US" altLang="ja-JP" dirty="0" smtClean="0">
                <a:solidFill>
                  <a:srgbClr val="FF0000"/>
                </a:solidFill>
              </a:rPr>
              <a:t>Z</a:t>
            </a:r>
            <a:r>
              <a:rPr kumimoji="1" lang="en-US" altLang="ja-JP" dirty="0" smtClean="0"/>
              <a:t>ing at the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dirty="0" smtClean="0"/>
              <a:t>n</a:t>
            </a:r>
            <a:r>
              <a:rPr kumimoji="1" lang="en-US" altLang="ja-JP" dirty="0" smtClean="0">
                <a:solidFill>
                  <a:srgbClr val="FF0000"/>
                </a:solidFill>
              </a:rPr>
              <a:t>K</a:t>
            </a:r>
            <a:r>
              <a:rPr kumimoji="1" lang="en-US" altLang="ja-JP" dirty="0" smtClean="0"/>
              <a:t>nown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dirty="0" smtClean="0"/>
              <a:t>niverse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1st-gen</a:t>
            </a:r>
            <a:r>
              <a:rPr lang="en-US" altLang="ja-JP" dirty="0" smtClean="0"/>
              <a:t>. instrument </a:t>
            </a:r>
            <a:r>
              <a:rPr lang="en-US" altLang="ja-JP" dirty="0" smtClean="0"/>
              <a:t>for TAO 6.5-m telescope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Unique Capability of MIMIZUKU</a:t>
            </a:r>
          </a:p>
          <a:p>
            <a:r>
              <a:rPr lang="en-US" altLang="ja-JP" dirty="0" smtClean="0"/>
              <a:t>Wide Band Coverage</a:t>
            </a:r>
          </a:p>
          <a:p>
            <a:pPr lvl="1"/>
            <a:r>
              <a:rPr lang="en-US" altLang="ja-JP" dirty="0" smtClean="0"/>
              <a:t>2—26 </a:t>
            </a:r>
            <a:r>
              <a:rPr lang="en-US" altLang="ja-JP" dirty="0" err="1" smtClean="0"/>
              <a:t>μm</a:t>
            </a:r>
            <a:r>
              <a:rPr lang="en-US" altLang="ja-JP" dirty="0" smtClean="0"/>
              <a:t> (for Subaru)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2—38 µm (for TAO)</a:t>
            </a:r>
          </a:p>
          <a:p>
            <a:r>
              <a:rPr lang="en-US" altLang="ja-JP" dirty="0" smtClean="0"/>
              <a:t>High-Precision Observation</a:t>
            </a:r>
          </a:p>
          <a:p>
            <a:pPr lvl="1"/>
            <a:r>
              <a:rPr lang="en-US" altLang="ja-JP" dirty="0" smtClean="0"/>
              <a:t>Utilizing “Field Stacker”  Device</a:t>
            </a:r>
          </a:p>
          <a:p>
            <a:r>
              <a:rPr lang="en-US" altLang="ja-JP" dirty="0" smtClean="0"/>
              <a:t>High Spatial Resolution</a:t>
            </a:r>
          </a:p>
          <a:p>
            <a:pPr lvl="1"/>
            <a:r>
              <a:rPr lang="en-US" altLang="ja-JP" dirty="0" smtClean="0"/>
              <a:t>0.3”/0.6” @ 10/20μm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1” @ 30μm available at TAO</a:t>
            </a: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30234" y="5795972"/>
            <a:ext cx="320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MIMIZUKU </a:t>
            </a:r>
            <a:r>
              <a:rPr lang="en-US" altLang="ja-JP" dirty="0" smtClean="0"/>
              <a:t>(2m x 2m x 2m; 2.4t)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3114" r="4788" b="3289"/>
          <a:stretch/>
        </p:blipFill>
        <p:spPr bwMode="auto">
          <a:xfrm>
            <a:off x="6365744" y="2224364"/>
            <a:ext cx="2238704" cy="343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Development Team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156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marL="0" indent="0" defTabSz="1703388">
              <a:buNone/>
            </a:pPr>
            <a:r>
              <a:rPr kumimoji="1" lang="en-US" altLang="ja-JP" b="1" dirty="0" smtClean="0"/>
              <a:t>Institute of Astronomy, UT</a:t>
            </a:r>
          </a:p>
          <a:p>
            <a:pPr marL="400050" lvl="1" indent="0" defTabSz="1703388">
              <a:buNone/>
            </a:pPr>
            <a:r>
              <a:rPr lang="en-US" altLang="ja-JP" dirty="0" smtClean="0"/>
              <a:t>Takashi	MIYATA	(</a:t>
            </a:r>
            <a:r>
              <a:rPr lang="en-US" altLang="ja-JP" dirty="0" smtClean="0">
                <a:solidFill>
                  <a:srgbClr val="FF0000"/>
                </a:solidFill>
              </a:rPr>
              <a:t>P.I.</a:t>
            </a:r>
            <a:r>
              <a:rPr lang="en-US" altLang="ja-JP" dirty="0" smtClean="0"/>
              <a:t>; Assoc. Prof.)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Shigeyuki	SAKO	(Assist. Prof.)</a:t>
            </a:r>
          </a:p>
          <a:p>
            <a:pPr marL="400050" lvl="1" indent="0" defTabSz="1703388">
              <a:buNone/>
            </a:pPr>
            <a:r>
              <a:rPr lang="en-US" altLang="ja-JP" dirty="0" smtClean="0"/>
              <a:t>Takafumi	KAMIZUKA	(P.D.)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Kentaro	ASANO	(D3)</a:t>
            </a:r>
          </a:p>
          <a:p>
            <a:pPr marL="400050" lvl="1" indent="0" defTabSz="1703388">
              <a:buNone/>
            </a:pPr>
            <a:r>
              <a:rPr lang="en-US" altLang="ja-JP" dirty="0" smtClean="0"/>
              <a:t>Mizuho	UCHIYAMA	(D2)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Kazushi	OKADA	(M2)</a:t>
            </a:r>
          </a:p>
          <a:p>
            <a:pPr marL="0" indent="0" defTabSz="1703388">
              <a:buNone/>
            </a:pPr>
            <a:r>
              <a:rPr lang="en-US" altLang="ja-JP" b="1" dirty="0"/>
              <a:t>Department of </a:t>
            </a:r>
            <a:r>
              <a:rPr lang="en-US" altLang="ja-JP" b="1" dirty="0" smtClean="0"/>
              <a:t>Astronomy, UT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Takashi	ONAKA	(Prof.)</a:t>
            </a:r>
          </a:p>
          <a:p>
            <a:pPr marL="400050" lvl="1" indent="0" defTabSz="1703388">
              <a:buNone/>
            </a:pPr>
            <a:r>
              <a:rPr lang="en-US" altLang="ja-JP" dirty="0" smtClean="0"/>
              <a:t>Itsuki	SAKON	(Assist. Prof.)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Tomohiko	NAKAMURA	(P.D.)</a:t>
            </a:r>
          </a:p>
          <a:p>
            <a:pPr marL="0" indent="0" defTabSz="1703388">
              <a:buNone/>
            </a:pPr>
            <a:r>
              <a:rPr lang="en-US" altLang="ja-JP" b="1" dirty="0" smtClean="0"/>
              <a:t>Institute of Space and Astronautical Science, JAXA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Hirokazu	KATAZA	(Assoc. Prof.)</a:t>
            </a:r>
          </a:p>
          <a:p>
            <a:pPr marL="0" indent="0" defTabSz="1703388">
              <a:buNone/>
            </a:pPr>
            <a:r>
              <a:rPr lang="en-US" altLang="ja-JP" b="1" dirty="0" smtClean="0"/>
              <a:t>Subaru Telescope, NAOJ</a:t>
            </a:r>
          </a:p>
          <a:p>
            <a:pPr marL="400050" lvl="1" indent="0" defTabSz="1703388">
              <a:buNone/>
            </a:pPr>
            <a:r>
              <a:rPr kumimoji="1" lang="en-US" altLang="ja-JP" dirty="0" smtClean="0"/>
              <a:t>Takuya	FUJIYOSHI	(</a:t>
            </a:r>
            <a:r>
              <a:rPr lang="en-US" altLang="ja-JP" dirty="0"/>
              <a:t>Sr. Resident </a:t>
            </a:r>
            <a:r>
              <a:rPr lang="en-US" altLang="ja-JP" dirty="0" smtClean="0"/>
              <a:t>Astronomer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28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Capabilities </a:t>
            </a:r>
            <a:r>
              <a:rPr lang="en-US" altLang="ja-JP" sz="2400" dirty="0">
                <a:solidFill>
                  <a:prstClr val="black"/>
                </a:solidFill>
              </a:rPr>
              <a:t>of MIMIZUKU</a:t>
            </a:r>
            <a:br>
              <a:rPr lang="en-US" altLang="ja-JP" sz="2400" dirty="0">
                <a:solidFill>
                  <a:prstClr val="black"/>
                </a:solidFill>
              </a:rPr>
            </a:br>
            <a:r>
              <a:rPr lang="en-US" altLang="ja-JP" sz="3600" dirty="0" smtClean="0">
                <a:solidFill>
                  <a:prstClr val="black"/>
                </a:solidFill>
              </a:rPr>
              <a:t>Wide Band Coverage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λ = 2—38 µm </a:t>
            </a:r>
            <a:r>
              <a:rPr lang="en-US" altLang="ja-JP" dirty="0" smtClean="0"/>
              <a:t>is covered by </a:t>
            </a:r>
            <a:r>
              <a:rPr lang="en-US" altLang="ja-JP" dirty="0" smtClean="0">
                <a:solidFill>
                  <a:srgbClr val="FF0000"/>
                </a:solidFill>
              </a:rPr>
              <a:t>3 Cameras</a:t>
            </a:r>
          </a:p>
          <a:p>
            <a:pPr marL="0" indent="0">
              <a:buNone/>
            </a:pPr>
            <a:r>
              <a:rPr lang="en-US" altLang="ja-JP" dirty="0" smtClean="0"/>
              <a:t>with capability of </a:t>
            </a:r>
            <a:r>
              <a:rPr lang="en-US" altLang="ja-JP" dirty="0" smtClean="0">
                <a:solidFill>
                  <a:srgbClr val="FF0000"/>
                </a:solidFill>
              </a:rPr>
              <a:t>Imaging and Spectroscopy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22568"/>
              </p:ext>
            </p:extLst>
          </p:nvPr>
        </p:nvGraphicFramePr>
        <p:xfrm>
          <a:off x="1043609" y="2564904"/>
          <a:ext cx="7128791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3"/>
                <a:gridCol w="820890"/>
                <a:gridCol w="1728192"/>
                <a:gridCol w="2160240"/>
                <a:gridCol w="1944216"/>
              </a:tblGrid>
              <a:tr h="218904">
                <a:tc gridSpan="2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NIR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MIR-S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MIR-L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18904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Wavelength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2—6μm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6—26μm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24—38μm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137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Detector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Teledyne H1RG</a:t>
                      </a:r>
                    </a:p>
                    <a:p>
                      <a:r>
                        <a:rPr kumimoji="1" lang="en-US" altLang="ja-JP" sz="1400" dirty="0" err="1" smtClean="0"/>
                        <a:t>HgCdTe</a:t>
                      </a:r>
                      <a:r>
                        <a:rPr kumimoji="1" lang="en-US" altLang="ja-JP" sz="1400" dirty="0" smtClean="0"/>
                        <a:t> 1kx1k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Raytheon</a:t>
                      </a:r>
                      <a:r>
                        <a:rPr kumimoji="1" lang="ja-JP" altLang="en-US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Aquarius</a:t>
                      </a:r>
                    </a:p>
                    <a:p>
                      <a:r>
                        <a:rPr kumimoji="1" lang="en-US" altLang="ja-JP" sz="1400" dirty="0" smtClean="0"/>
                        <a:t>Si:As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1kx1k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DRS</a:t>
                      </a:r>
                      <a:r>
                        <a:rPr kumimoji="1" lang="ja-JP" alt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HF-128</a:t>
                      </a:r>
                    </a:p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Si:Sb 128x128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8904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Pixel</a:t>
                      </a:r>
                      <a:r>
                        <a:rPr kumimoji="1" lang="en-US" altLang="ja-JP" sz="1400" baseline="0" dirty="0" smtClean="0"/>
                        <a:t> Scale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0.052”/pix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0.087”/pix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0.18”/pix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8904">
                <a:tc row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FoV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w/ FS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0.9’ x 0.9’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1.5’ x </a:t>
                      </a:r>
                      <a:r>
                        <a:rPr kumimoji="1" lang="en-US" altLang="ja-JP" sz="1400" smtClean="0"/>
                        <a:t>1.5’</a:t>
                      </a:r>
                      <a:endParaRPr kumimoji="1" lang="en-US" altLang="ja-JP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0.4’ x 0.4’</a:t>
                      </a:r>
                    </a:p>
                  </a:txBody>
                  <a:tcPr/>
                </a:tc>
              </a:tr>
              <a:tr h="21890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w/o</a:t>
                      </a:r>
                      <a:r>
                        <a:rPr kumimoji="1" lang="en-US" altLang="ja-JP" sz="1400" baseline="0" dirty="0" smtClean="0"/>
                        <a:t> FS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0.9’ x 0.4’ x 2 fields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1.5’ x 0.7’ x 2 fields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0.4’ x 0.2’ x 2 fields</a:t>
                      </a:r>
                      <a:endParaRPr kumimoji="1" lang="ja-JP" alt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78603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Img</a:t>
                      </a:r>
                      <a:r>
                        <a:rPr kumimoji="1" lang="en-US" altLang="ja-JP" sz="1400" dirty="0" smtClean="0"/>
                        <a:t>.</a:t>
                      </a:r>
                      <a:r>
                        <a:rPr kumimoji="1" lang="en-US" altLang="ja-JP" sz="1400" baseline="0" dirty="0" smtClean="0"/>
                        <a:t> Filter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L’, M</a:t>
                      </a:r>
                    </a:p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J, H, 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N-band (R~10) x 4</a:t>
                      </a:r>
                      <a:endParaRPr kumimoji="1" lang="en-US" altLang="ja-JP" sz="1400" baseline="0" dirty="0" smtClean="0"/>
                    </a:p>
                    <a:p>
                      <a:r>
                        <a:rPr kumimoji="1" lang="en-US" altLang="ja-JP" sz="1400" baseline="0" dirty="0" smtClean="0"/>
                        <a:t>Q-band (R~20) x 2</a:t>
                      </a:r>
                    </a:p>
                    <a:p>
                      <a:r>
                        <a:rPr kumimoji="1" lang="en-US" altLang="ja-JP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Narrow-band (Δλ~0.2μm)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31μm (R~10)</a:t>
                      </a:r>
                    </a:p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35μm (R~10)</a:t>
                      </a:r>
                    </a:p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37μm (R~10)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137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Spectroscopy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2.8—5.5μm R~180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7.5—13.5μm R~230</a:t>
                      </a:r>
                    </a:p>
                    <a:p>
                      <a:r>
                        <a:rPr kumimoji="1" lang="en-US" altLang="ja-JP" sz="1400" dirty="0" smtClean="0"/>
                        <a:t>16.5—25.5μm R~160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26—38μm R~70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8904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Slit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0.3”x60”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0.3”/0.6” x 60”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1.2”x50”</a:t>
                      </a:r>
                      <a:endParaRPr kumimoji="1" lang="ja-JP" alt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457839" y="6174596"/>
            <a:ext cx="2434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>
                    <a:lumMod val="50000"/>
                  </a:schemeClr>
                </a:solidFill>
              </a:rPr>
              <a:t>Gray 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kumimoji="1" lang="en-US" altLang="ja-JP" sz="1600" dirty="0" smtClean="0">
                <a:solidFill>
                  <a:schemeClr val="bg1">
                    <a:lumMod val="50000"/>
                  </a:schemeClr>
                </a:solidFill>
              </a:rPr>
              <a:t>etter </a:t>
            </a:r>
            <a:r>
              <a:rPr lang="en-US" altLang="ja-JP" sz="1600" dirty="0" smtClean="0">
                <a:solidFill>
                  <a:schemeClr val="bg1">
                    <a:lumMod val="50000"/>
                  </a:schemeClr>
                </a:solidFill>
              </a:rPr>
              <a:t>means</a:t>
            </a:r>
            <a:r>
              <a:rPr kumimoji="1" lang="en-US" altLang="ja-JP" sz="1600" dirty="0" smtClean="0">
                <a:solidFill>
                  <a:schemeClr val="bg1">
                    <a:lumMod val="50000"/>
                  </a:schemeClr>
                </a:solidFill>
              </a:rPr>
              <a:t> Optional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43489" y="6165304"/>
            <a:ext cx="279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Specifications of MIMZIUKU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13193" y="1692097"/>
            <a:ext cx="215129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/>
              <a:t>Some specs are slightly</a:t>
            </a:r>
          </a:p>
          <a:p>
            <a:r>
              <a:rPr lang="en-US" altLang="ja-JP" sz="1600" dirty="0" smtClean="0"/>
              <a:t>modified from proposal</a:t>
            </a:r>
            <a:endParaRPr kumimoji="1" lang="ja-JP" alt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46782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 descr="https://spie.org/Images/Graphics/Newsroom/Imported-2011/003786/003786_10_fi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60389"/>
            <a:ext cx="578615" cy="36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12" y="3201532"/>
            <a:ext cx="520204" cy="45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4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Capabilities of </a:t>
            </a:r>
            <a:r>
              <a:rPr lang="en-US" altLang="ja-JP" sz="2400" dirty="0">
                <a:solidFill>
                  <a:prstClr val="black"/>
                </a:solidFill>
              </a:rPr>
              <a:t>MIMIZUKU</a:t>
            </a:r>
            <a:br>
              <a:rPr lang="en-US" altLang="ja-JP" sz="2400" dirty="0">
                <a:solidFill>
                  <a:prstClr val="black"/>
                </a:solidFill>
              </a:rPr>
            </a:br>
            <a:r>
              <a:rPr lang="en-US" altLang="ja-JP" sz="3600" dirty="0">
                <a:solidFill>
                  <a:prstClr val="black"/>
                </a:solidFill>
              </a:rPr>
              <a:t>H</a:t>
            </a:r>
            <a:r>
              <a:rPr lang="en-US" altLang="ja-JP" sz="3600" dirty="0" smtClean="0">
                <a:solidFill>
                  <a:prstClr val="black"/>
                </a:solidFill>
              </a:rPr>
              <a:t>igh Precision Observation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“Field Stacker” </a:t>
            </a:r>
            <a:r>
              <a:rPr lang="en-US" altLang="ja-JP" dirty="0" smtClean="0"/>
              <a:t>enables real-time calibration,</a:t>
            </a:r>
          </a:p>
          <a:p>
            <a:pPr marL="0" indent="0">
              <a:buNone/>
            </a:pPr>
            <a:r>
              <a:rPr lang="en-US" altLang="ja-JP" dirty="0" smtClean="0"/>
              <a:t>which is free from atmospheric time variation</a:t>
            </a:r>
          </a:p>
          <a:p>
            <a:pPr marL="0" indent="0">
              <a:buNone/>
            </a:pPr>
            <a:r>
              <a:rPr lang="en-US" altLang="ja-JP" dirty="0" smtClean="0">
                <a:sym typeface="Wingdings" panose="05000000000000000000" pitchFamily="2" charset="2"/>
              </a:rPr>
              <a:t>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Precise Photometry/Spectroscopy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27784" y="3284984"/>
            <a:ext cx="162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Field Stacker</a:t>
            </a:r>
            <a:endParaRPr kumimoji="1" lang="ja-JP" altLang="en-US" b="1" dirty="0"/>
          </a:p>
        </p:txBody>
      </p:sp>
      <p:pic>
        <p:nvPicPr>
          <p:cNvPr id="26" name="Picture 2" descr="mimizuku-pho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5028"/>
            <a:ext cx="1951683" cy="25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9" y="3378176"/>
            <a:ext cx="41576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5000104" y="3356992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φ 5’ (Subaru)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749395" y="3806592"/>
            <a:ext cx="1368152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>
            <a:off x="2245388" y="3789040"/>
            <a:ext cx="454404" cy="3600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16216" y="4077072"/>
            <a:ext cx="2555776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Target and Std. obj. are observed simultaneously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Precise Calibration</a:t>
            </a:r>
          </a:p>
          <a:p>
            <a:r>
              <a:rPr lang="en-US" altLang="ja-JP" dirty="0" smtClean="0">
                <a:sym typeface="Wingdings" panose="05000000000000000000" pitchFamily="2" charset="2"/>
              </a:rPr>
              <a:t></a:t>
            </a:r>
            <a:r>
              <a:rPr lang="en-US" altLang="ja-JP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Long-term monitoring</a:t>
            </a:r>
          </a:p>
          <a:p>
            <a:r>
              <a:rPr lang="en-US" altLang="ja-JP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    Reliable Spectroscopy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1520" y="3356992"/>
            <a:ext cx="15622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Installed here!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987824" y="6309320"/>
            <a:ext cx="311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Schematic view of Field Stacker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80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Capabilities </a:t>
            </a:r>
            <a:r>
              <a:rPr kumimoji="1" lang="en-US" altLang="ja-JP" sz="2400" dirty="0" smtClean="0"/>
              <a:t>of MIMIZUKU</a:t>
            </a:r>
            <a:br>
              <a:rPr kumimoji="1" lang="en-US" altLang="ja-JP" sz="2400" dirty="0" smtClean="0"/>
            </a:br>
            <a:r>
              <a:rPr lang="en-US" altLang="ja-JP" sz="3600" dirty="0" smtClean="0"/>
              <a:t>High Spatial Resolution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Diffraction limited image at λ &gt; 8μm</a:t>
            </a:r>
          </a:p>
          <a:p>
            <a:pPr marL="0" indent="0">
              <a:buNone/>
            </a:pPr>
            <a:r>
              <a:rPr lang="en-US" altLang="ja-JP" dirty="0" smtClean="0"/>
              <a:t>Resolution of NIR camera is ~ 0.2”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12160" y="3068960"/>
            <a:ext cx="2952328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Subaru 8.2m telescope gives us </a:t>
            </a:r>
            <a:r>
              <a:rPr kumimoji="1" lang="en-US" altLang="ja-JP" sz="2000" dirty="0" smtClean="0"/>
              <a:t>the highest spatial resolution at MIR.</a:t>
            </a:r>
            <a:endParaRPr kumimoji="1" lang="ja-JP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7540"/>
            <a:ext cx="5040560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012160" y="4573577"/>
            <a:ext cx="2952328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At 30μm band, MIMIZUKU will achieve the highest spatial resolution</a:t>
            </a:r>
            <a:endParaRPr lang="en-US" altLang="ja-JP" sz="2000" dirty="0" smtClean="0"/>
          </a:p>
          <a:p>
            <a:r>
              <a:rPr lang="en-US" altLang="ja-JP" sz="2000" dirty="0" smtClean="0"/>
              <a:t>(mainly for TAO)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85965" y="6300028"/>
            <a:ext cx="431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patial resolution of recent MIR instruments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27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Science Case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2328" y="1377069"/>
            <a:ext cx="673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Arial Black" pitchFamily="34" charset="0"/>
              </a:rPr>
              <a:t>Origin of Terrestrial Material </a:t>
            </a:r>
          </a:p>
          <a:p>
            <a:pPr algn="ctr"/>
            <a:r>
              <a:rPr lang="en-US" altLang="ja-JP" sz="2000" dirty="0" smtClean="0">
                <a:latin typeface="Arial Black" pitchFamily="34" charset="0"/>
              </a:rPr>
              <a:t> from dying stars to aborning earths</a:t>
            </a:r>
            <a:endParaRPr kumimoji="1" lang="ja-JP" altLang="en-US" sz="2000" dirty="0">
              <a:latin typeface="Arial Black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311608" y="2310284"/>
            <a:ext cx="8352928" cy="4359076"/>
            <a:chOff x="390420" y="2166268"/>
            <a:chExt cx="8352928" cy="4359076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90420" y="2166268"/>
              <a:ext cx="8352928" cy="4359076"/>
              <a:chOff x="395536" y="1700808"/>
              <a:chExt cx="8352928" cy="4359076"/>
            </a:xfrm>
          </p:grpSpPr>
          <p:sp>
            <p:nvSpPr>
              <p:cNvPr id="15" name="角丸四角形 14"/>
              <p:cNvSpPr/>
              <p:nvPr/>
            </p:nvSpPr>
            <p:spPr>
              <a:xfrm>
                <a:off x="395536" y="1700808"/>
                <a:ext cx="8352928" cy="4359076"/>
              </a:xfrm>
              <a:prstGeom prst="roundRect">
                <a:avLst>
                  <a:gd name="adj" fmla="val 6535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6" name="Picture 2" descr="http://www.ioa.s.u-tokyo.ac.jp/kisohp/IMAGES/pics/GALACTIC/m1bvr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33" t="13564" r="12346" b="41711"/>
              <a:stretch/>
            </p:blipFill>
            <p:spPr bwMode="auto">
              <a:xfrm>
                <a:off x="539552" y="2469252"/>
                <a:ext cx="1202368" cy="997085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://www.ioa.s.u-tokyo.ac.jp/kisohp/IMAGES/pics/GALACTIC/m27bvr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39" t="19455" r="23552" b="37514"/>
              <a:stretch/>
            </p:blipFill>
            <p:spPr bwMode="auto">
              <a:xfrm>
                <a:off x="1047422" y="3519986"/>
                <a:ext cx="940349" cy="87586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768679" y="3289154"/>
                <a:ext cx="7441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>
                    <a:solidFill>
                      <a:schemeClr val="bg1">
                        <a:lumMod val="95000"/>
                      </a:schemeClr>
                    </a:solidFill>
                  </a:rPr>
                  <a:t>Supernovae</a:t>
                </a:r>
                <a:endParaRPr kumimoji="1" lang="ja-JP" altLang="en-US" sz="9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911835" y="4165017"/>
                <a:ext cx="1075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>
                    <a:solidFill>
                      <a:schemeClr val="bg1">
                        <a:lumMod val="95000"/>
                      </a:schemeClr>
                    </a:solidFill>
                  </a:rPr>
                  <a:t>Planetary nebulae</a:t>
                </a:r>
                <a:endParaRPr kumimoji="1" lang="ja-JP" altLang="en-US" sz="9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599192" y="2137393"/>
                <a:ext cx="11567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Dying Stars</a:t>
                </a:r>
                <a:endParaRPr kumimoji="1" lang="ja-JP" altLang="en-US" sz="12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</p:txBody>
          </p:sp>
          <p:cxnSp>
            <p:nvCxnSpPr>
              <p:cNvPr id="21" name="直線矢印コネクタ 20"/>
              <p:cNvCxnSpPr/>
              <p:nvPr/>
            </p:nvCxnSpPr>
            <p:spPr>
              <a:xfrm>
                <a:off x="2088567" y="3289154"/>
                <a:ext cx="172767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フリーフォーム 21"/>
              <p:cNvSpPr/>
              <p:nvPr/>
            </p:nvSpPr>
            <p:spPr>
              <a:xfrm flipV="1">
                <a:off x="2088567" y="3436584"/>
                <a:ext cx="981053" cy="725614"/>
              </a:xfrm>
              <a:custGeom>
                <a:avLst/>
                <a:gdLst>
                  <a:gd name="connsiteX0" fmla="*/ 0 w 1031131"/>
                  <a:gd name="connsiteY0" fmla="*/ 408562 h 408562"/>
                  <a:gd name="connsiteX1" fmla="*/ 1031131 w 1031131"/>
                  <a:gd name="connsiteY1" fmla="*/ 408562 h 408562"/>
                  <a:gd name="connsiteX2" fmla="*/ 1031131 w 1031131"/>
                  <a:gd name="connsiteY2" fmla="*/ 0 h 40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1131" h="408562">
                    <a:moveTo>
                      <a:pt x="0" y="408562"/>
                    </a:moveTo>
                    <a:lnTo>
                      <a:pt x="1031131" y="408562"/>
                    </a:lnTo>
                    <a:lnTo>
                      <a:pt x="1031131" y="0"/>
                    </a:lnTo>
                  </a:path>
                </a:pathLst>
              </a:custGeom>
              <a:noFill/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2684738" y="4146289"/>
                <a:ext cx="7697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Destroyed?</a:t>
                </a:r>
                <a:endParaRPr kumimoji="1" lang="ja-JP" altLang="en-US" sz="10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244892" y="2447165"/>
                <a:ext cx="10470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Interstellar</a:t>
                </a:r>
                <a:endParaRPr kumimoji="1" lang="ja-JP" altLang="en-US" sz="11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25" name="Picture 8" descr="http://www.daviddarling.info/images/protoplanetary_disk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123"/>
              <a:stretch/>
            </p:blipFill>
            <p:spPr bwMode="auto">
              <a:xfrm rot="3357011">
                <a:off x="3428982" y="3104938"/>
                <a:ext cx="1952416" cy="66329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直線矢印コネクタ 25"/>
              <p:cNvCxnSpPr/>
              <p:nvPr/>
            </p:nvCxnSpPr>
            <p:spPr>
              <a:xfrm>
                <a:off x="4716016" y="3068960"/>
                <a:ext cx="1128330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10" descr="http://www.cosmicelk.net/Itokawa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536" y="2668707"/>
                <a:ext cx="718929" cy="432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テキスト ボックス 27"/>
              <p:cNvSpPr txBox="1"/>
              <p:nvPr/>
            </p:nvSpPr>
            <p:spPr>
              <a:xfrm>
                <a:off x="3847663" y="2223019"/>
                <a:ext cx="137890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1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Protoplanetary</a:t>
                </a:r>
                <a:r>
                  <a:rPr lang="en-US" altLang="ja-JP" sz="1100" dirty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 </a:t>
                </a:r>
                <a:endParaRPr lang="en-US" altLang="ja-JP" sz="1100" dirty="0" smtClean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  <a:p>
                <a:pPr algn="ctr"/>
                <a:r>
                  <a:rPr lang="en-US" altLang="ja-JP" sz="11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Disk</a:t>
                </a:r>
                <a:endParaRPr kumimoji="1" lang="ja-JP" altLang="en-US" sz="11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29" name="Picture 18" descr="http://t2.gstatic.com/images?q=tbn:ANd9GcSrMApxXlnAv3rwkKoGnzLLJVbtGZIwFrqFIgK1Lra316G6VxAi6cNkxB4L3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928"/>
              <a:stretch/>
            </p:blipFill>
            <p:spPr bwMode="auto">
              <a:xfrm>
                <a:off x="7911098" y="2396584"/>
                <a:ext cx="837366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テキスト ボックス 29"/>
              <p:cNvSpPr txBox="1"/>
              <p:nvPr/>
            </p:nvSpPr>
            <p:spPr>
              <a:xfrm>
                <a:off x="5725140" y="2181141"/>
                <a:ext cx="153439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1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Planetesimal</a:t>
                </a:r>
              </a:p>
              <a:p>
                <a:pPr algn="ctr"/>
                <a:r>
                  <a:rPr kumimoji="1" lang="en-US" altLang="ja-JP" sz="11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Primordial bodies</a:t>
                </a:r>
                <a:endParaRPr kumimoji="1" lang="ja-JP" altLang="en-US" sz="11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31" name="Picture 16" descr="http://www.ioa.s.u-tokyo.ac.jp/kisohp/IMAGES/pics/SOLAR/LinearC2002T7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67" t="18275" r="21917" b="23634"/>
              <a:stretch/>
            </p:blipFill>
            <p:spPr bwMode="auto">
              <a:xfrm rot="3932658">
                <a:off x="6019636" y="3707800"/>
                <a:ext cx="522027" cy="91443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4" descr="http://www.isas.jaxa.jp/e/snews/2004/image/1021/press_q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5" t="42941" r="15370"/>
              <a:stretch/>
            </p:blipFill>
            <p:spPr bwMode="auto">
              <a:xfrm>
                <a:off x="6000410" y="3212845"/>
                <a:ext cx="946421" cy="58010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" name="直線矢印コネクタ 32"/>
              <p:cNvCxnSpPr/>
              <p:nvPr/>
            </p:nvCxnSpPr>
            <p:spPr>
              <a:xfrm>
                <a:off x="5015871" y="3377310"/>
                <a:ext cx="780265" cy="0"/>
              </a:xfrm>
              <a:prstGeom prst="straightConnector1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>
                <a:off x="6948264" y="3068960"/>
                <a:ext cx="992134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4"/>
              <p:cNvSpPr txBox="1"/>
              <p:nvPr/>
            </p:nvSpPr>
            <p:spPr>
              <a:xfrm>
                <a:off x="7945478" y="2166268"/>
                <a:ext cx="7241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chemeClr val="bg1">
                        <a:lumMod val="95000"/>
                      </a:schemeClr>
                    </a:solidFill>
                    <a:latin typeface="Arial Black" pitchFamily="34" charset="0"/>
                  </a:rPr>
                  <a:t>Earth</a:t>
                </a:r>
                <a:endParaRPr kumimoji="1" lang="ja-JP" altLang="en-US" sz="14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4662249" y="3393906"/>
                <a:ext cx="70724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Modified?</a:t>
                </a:r>
                <a:endParaRPr kumimoji="1" lang="ja-JP" altLang="en-US" sz="10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cxnSp>
            <p:nvCxnSpPr>
              <p:cNvPr id="37" name="直線矢印コネクタ 36"/>
              <p:cNvCxnSpPr/>
              <p:nvPr/>
            </p:nvCxnSpPr>
            <p:spPr>
              <a:xfrm>
                <a:off x="7020272" y="3363192"/>
                <a:ext cx="936000" cy="0"/>
              </a:xfrm>
              <a:prstGeom prst="straightConnector1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6730465" y="3790376"/>
                <a:ext cx="70724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Modified?</a:t>
                </a:r>
                <a:endParaRPr kumimoji="1" lang="ja-JP" altLang="en-US" sz="10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cxnSp>
            <p:nvCxnSpPr>
              <p:cNvPr id="39" name="直線矢印コネクタ 38"/>
              <p:cNvCxnSpPr/>
              <p:nvPr/>
            </p:nvCxnSpPr>
            <p:spPr>
              <a:xfrm>
                <a:off x="7092280" y="3742044"/>
                <a:ext cx="864000" cy="0"/>
              </a:xfrm>
              <a:prstGeom prst="straightConnector1">
                <a:avLst/>
              </a:prstGeom>
              <a:ln w="28575">
                <a:solidFill>
                  <a:schemeClr val="tx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テキスト ボックス 7"/>
            <p:cNvSpPr txBox="1"/>
            <p:nvPr/>
          </p:nvSpPr>
          <p:spPr>
            <a:xfrm>
              <a:off x="2204122" y="2182659"/>
              <a:ext cx="4725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u="sng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rial Black" pitchFamily="34" charset="0"/>
                </a:rPr>
                <a:t>From dying stars to aborning earths</a:t>
              </a:r>
              <a:endParaRPr kumimoji="1" lang="ja-JP" altLang="en-US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endParaRPr>
            </a:p>
          </p:txBody>
        </p:sp>
        <p:pic>
          <p:nvPicPr>
            <p:cNvPr id="9" name="Picture 22" descr="http://www.u-tokyo.ac.jp/cms/wp-content/uploads/2011/12/Itokawa_full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39" b="12774"/>
            <a:stretch/>
          </p:blipFill>
          <p:spPr bwMode="auto">
            <a:xfrm>
              <a:off x="3957084" y="5092961"/>
              <a:ext cx="1507632" cy="13603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054810" y="5517232"/>
              <a:ext cx="3214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accent6">
                      <a:lumMod val="50000"/>
                    </a:schemeClr>
                  </a:solidFill>
                  <a:latin typeface="Arial Black" pitchFamily="34" charset="0"/>
                </a:rPr>
                <a:t>The history is recorded </a:t>
              </a:r>
            </a:p>
            <a:p>
              <a:pPr algn="ctr"/>
              <a:r>
                <a:rPr lang="en-US" altLang="ja-JP" dirty="0" smtClean="0">
                  <a:solidFill>
                    <a:schemeClr val="accent6">
                      <a:lumMod val="50000"/>
                    </a:schemeClr>
                  </a:solidFill>
                  <a:latin typeface="Arial Black" pitchFamily="34" charset="0"/>
                </a:rPr>
                <a:t>in small grains…</a:t>
              </a:r>
              <a:endParaRPr kumimoji="1" lang="ja-JP" altLang="en-US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341010" y="4407495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 smtClean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  <a:endParaRPr kumimoji="1" lang="ja-JP" altLang="en-US" sz="24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220072" y="3111351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 smtClean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  <a:endParaRPr kumimoji="1" lang="ja-JP" altLang="en-US" sz="24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131840" y="3861048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 smtClean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  <a:endParaRPr kumimoji="1" lang="ja-JP" altLang="en-US" sz="24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835696" y="3284984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 smtClean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  <a:endParaRPr kumimoji="1" lang="ja-JP" altLang="en-US" sz="24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1907704" y="3645024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 smtClean="0">
                <a:solidFill>
                  <a:schemeClr val="bg1">
                    <a:lumMod val="95000"/>
                  </a:schemeClr>
                </a:solidFill>
              </a:rPr>
              <a:t>Formed &amp; Modified?</a:t>
            </a:r>
            <a:endParaRPr kumimoji="1" lang="ja-JP" altLang="en-US" sz="1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40"/>
          <p:cNvSpPr txBox="1"/>
          <p:nvPr/>
        </p:nvSpPr>
        <p:spPr>
          <a:xfrm>
            <a:off x="467545" y="4904000"/>
            <a:ext cx="4320479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We want to propose an </a:t>
            </a:r>
            <a:r>
              <a:rPr lang="en-US" altLang="ja-JP" b="1" dirty="0" smtClean="0"/>
              <a:t>intensive / strategic program</a:t>
            </a:r>
            <a:r>
              <a:rPr lang="en-US" altLang="ja-JP" dirty="0" smtClean="0"/>
              <a:t> to monitor these objects.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~20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1-2 runs /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~3 semesters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Science Case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pPr marL="0" indent="0" defTabSz="5734050">
              <a:buNone/>
            </a:pPr>
            <a:r>
              <a:rPr kumimoji="1" lang="en-US" altLang="ja-JP" sz="2800" b="1" dirty="0" smtClean="0"/>
              <a:t>MIMIZUKU Monitoring Program</a:t>
            </a:r>
          </a:p>
          <a:p>
            <a:pPr defTabSz="5734050"/>
            <a:r>
              <a:rPr kumimoji="1" lang="en-US" altLang="ja-JP" sz="2800" dirty="0" smtClean="0"/>
              <a:t>Missing </a:t>
            </a:r>
            <a:r>
              <a:rPr lang="en-US" altLang="ja-JP" sz="2800" dirty="0"/>
              <a:t>I</a:t>
            </a:r>
            <a:r>
              <a:rPr kumimoji="1" lang="en-US" altLang="ja-JP" sz="2800" dirty="0" smtClean="0"/>
              <a:t>ron </a:t>
            </a:r>
            <a:r>
              <a:rPr lang="en-US" altLang="ja-JP" sz="2800" dirty="0"/>
              <a:t>G</a:t>
            </a:r>
            <a:r>
              <a:rPr kumimoji="1" lang="en-US" altLang="ja-JP" sz="2800" dirty="0" smtClean="0"/>
              <a:t>rains	(AGBs)</a:t>
            </a:r>
            <a:endParaRPr lang="en-US" altLang="ja-JP" sz="2800" dirty="0" smtClean="0"/>
          </a:p>
          <a:p>
            <a:pPr defTabSz="5734050"/>
            <a:r>
              <a:rPr kumimoji="1" lang="en-US" altLang="ja-JP" sz="2800" dirty="0" smtClean="0"/>
              <a:t>Dust Stream in Protoplanetary </a:t>
            </a:r>
            <a:r>
              <a:rPr lang="en-US" altLang="ja-JP" sz="2800" dirty="0" smtClean="0"/>
              <a:t>D</a:t>
            </a:r>
            <a:r>
              <a:rPr kumimoji="1" lang="en-US" altLang="ja-JP" sz="2800" dirty="0" smtClean="0"/>
              <a:t>isks	(PPDs)</a:t>
            </a:r>
          </a:p>
          <a:p>
            <a:pPr defTabSz="5734050"/>
            <a:r>
              <a:rPr kumimoji="1" lang="en-US" altLang="ja-JP" sz="2800" dirty="0" smtClean="0"/>
              <a:t>Giant Impacts on Young Exoplanets	</a:t>
            </a:r>
            <a:r>
              <a:rPr kumimoji="1" lang="en-US" altLang="ja-JP" sz="2800" dirty="0" smtClean="0"/>
              <a:t>(Debris Disks</a:t>
            </a:r>
            <a:r>
              <a:rPr kumimoji="1" lang="en-US" altLang="ja-JP" sz="2800" dirty="0" smtClean="0"/>
              <a:t>)</a:t>
            </a:r>
          </a:p>
          <a:p>
            <a:pPr defTabSz="5734050"/>
            <a:r>
              <a:rPr kumimoji="1" lang="en-US" altLang="ja-JP" sz="2800" dirty="0" smtClean="0"/>
              <a:t>Fresh Dust in Explosions	(</a:t>
            </a:r>
            <a:r>
              <a:rPr kumimoji="1" lang="en-US" altLang="ja-JP" sz="2800" dirty="0" err="1" smtClean="0"/>
              <a:t>SNe</a:t>
            </a:r>
            <a:r>
              <a:rPr kumimoji="1" lang="en-US" altLang="ja-JP" sz="2800" dirty="0" smtClean="0"/>
              <a:t>/Novae)</a:t>
            </a:r>
          </a:p>
          <a:p>
            <a:pPr defTabSz="5734050"/>
            <a:r>
              <a:rPr lang="en-US" altLang="ja-JP" sz="2800" dirty="0"/>
              <a:t>Follow-up of Space Missions	(Solar system)</a:t>
            </a:r>
            <a:endParaRPr lang="ja-JP" altLang="en-US" sz="2800" dirty="0"/>
          </a:p>
          <a:p>
            <a:pPr marL="0" indent="0" defTabSz="5734050">
              <a:buNone/>
            </a:pPr>
            <a:endParaRPr kumimoji="1" lang="en-US" altLang="ja-JP" sz="28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76056" y="4904000"/>
            <a:ext cx="3600400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/>
              <a:t>In addition …</a:t>
            </a:r>
          </a:p>
          <a:p>
            <a:pPr lvl="1"/>
            <a:r>
              <a:rPr lang="en-US" altLang="ja-JP" b="1" dirty="0" smtClean="0"/>
              <a:t>MIMIZUKU Science Workshop</a:t>
            </a:r>
          </a:p>
          <a:p>
            <a:pPr lvl="1"/>
            <a:r>
              <a:rPr lang="en-US" altLang="ja-JP" dirty="0" smtClean="0"/>
              <a:t>was held  on 2013/5/24</a:t>
            </a:r>
          </a:p>
          <a:p>
            <a:pPr lvl="1"/>
            <a:r>
              <a:rPr kumimoji="1" lang="en-US" altLang="ja-JP" b="1" dirty="0" smtClean="0"/>
              <a:t>~40 scientists </a:t>
            </a:r>
            <a:r>
              <a:rPr kumimoji="1" lang="en-US" altLang="ja-JP" dirty="0" smtClean="0"/>
              <a:t>attended</a:t>
            </a:r>
            <a:endParaRPr lang="en-US" altLang="ja-JP" dirty="0" smtClean="0"/>
          </a:p>
          <a:p>
            <a:pPr lvl="1"/>
            <a:r>
              <a:rPr kumimoji="1" lang="en-US" altLang="ja-JP" b="1" dirty="0" smtClean="0">
                <a:solidFill>
                  <a:schemeClr val="bg1"/>
                </a:solidFill>
              </a:rPr>
              <a:t>~15 talks </a:t>
            </a:r>
            <a:r>
              <a:rPr kumimoji="1" lang="en-US" altLang="ja-JP" dirty="0" smtClean="0"/>
              <a:t>were presented</a:t>
            </a:r>
          </a:p>
        </p:txBody>
      </p:sp>
    </p:spTree>
    <p:extLst>
      <p:ext uri="{BB962C8B-B14F-4D97-AF65-F5344CB8AC3E}">
        <p14:creationId xmlns:p14="http://schemas.microsoft.com/office/powerpoint/2010/main" val="27184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Development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/>
          <a:stretch/>
        </p:blipFill>
        <p:spPr bwMode="auto">
          <a:xfrm>
            <a:off x="251520" y="2432825"/>
            <a:ext cx="2042877" cy="16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駆動動画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0" end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2748" y="2411497"/>
            <a:ext cx="2077244" cy="155793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11497"/>
            <a:ext cx="4104456" cy="156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7" y="4111243"/>
            <a:ext cx="1271541" cy="176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79512" y="4421430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Motion test of F/S is successfully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Switch board is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Improving c</a:t>
            </a:r>
            <a:r>
              <a:rPr lang="en-US" altLang="ja-JP" sz="1600" dirty="0" smtClean="0"/>
              <a:t>ooling </a:t>
            </a:r>
            <a:r>
              <a:rPr lang="en-US" altLang="ja-JP" sz="1600" dirty="0"/>
              <a:t>c</a:t>
            </a:r>
            <a:r>
              <a:rPr lang="en-US" altLang="ja-JP" sz="1600" dirty="0" smtClean="0"/>
              <a:t>apability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of Cryostat</a:t>
            </a:r>
          </a:p>
          <a:p>
            <a:r>
              <a:rPr lang="en-US" altLang="ja-JP" sz="1600" b="1" dirty="0" smtClean="0"/>
              <a:t>Cryostat &amp; F/S will be completed in the early 2014</a:t>
            </a:r>
            <a:endParaRPr lang="en-US" altLang="ja-JP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0982" y="4149080"/>
            <a:ext cx="2899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Optics is fabricated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Degradation of mirrors occurred (galvanic corrosion)</a:t>
            </a:r>
            <a:endParaRPr lang="en-US" altLang="ja-JP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/>
              <a:t>Re-fabrication is ongoing</a:t>
            </a:r>
          </a:p>
          <a:p>
            <a:pPr lvl="1"/>
            <a:r>
              <a:rPr lang="en-US" altLang="ja-JP" sz="1600" dirty="0" smtClean="0"/>
              <a:t>SiO coating will be applied to avoid the degradation</a:t>
            </a:r>
          </a:p>
          <a:p>
            <a:r>
              <a:rPr lang="en-US" altLang="ja-JP" sz="1600" b="1" dirty="0"/>
              <a:t>Re-fabrication </a:t>
            </a:r>
            <a:r>
              <a:rPr lang="en-US" altLang="ja-JP" sz="1600" b="1" dirty="0" smtClean="0"/>
              <a:t>will be done in the early 2014.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179512" y="1917993"/>
            <a:ext cx="4536504" cy="4535343"/>
          </a:xfrm>
          <a:prstGeom prst="roundRect">
            <a:avLst>
              <a:gd name="adj" fmla="val 994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82276" y="1733327"/>
            <a:ext cx="245362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Cryostat &amp; Field Stacker</a:t>
            </a:r>
            <a:endParaRPr kumimoji="1" lang="ja-JP" altLang="en-US" b="1" dirty="0"/>
          </a:p>
        </p:txBody>
      </p:sp>
      <p:sp>
        <p:nvSpPr>
          <p:cNvPr id="15" name="角丸四角形 14"/>
          <p:cNvSpPr/>
          <p:nvPr/>
        </p:nvSpPr>
        <p:spPr>
          <a:xfrm>
            <a:off x="4860032" y="1916832"/>
            <a:ext cx="4176464" cy="4535343"/>
          </a:xfrm>
          <a:prstGeom prst="roundRect">
            <a:avLst>
              <a:gd name="adj" fmla="val 994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21807" y="1733327"/>
            <a:ext cx="78649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Optics</a:t>
            </a:r>
            <a:endParaRPr kumimoji="1" lang="ja-JP" altLang="en-US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12231"/>
          <a:stretch/>
        </p:blipFill>
        <p:spPr bwMode="auto">
          <a:xfrm>
            <a:off x="2771800" y="4509120"/>
            <a:ext cx="1871092" cy="1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11560" y="3954542"/>
            <a:ext cx="1235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Field Stacker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60175" y="3954542"/>
            <a:ext cx="2139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Up &amp; down motion test</a:t>
            </a:r>
            <a:endParaRPr kumimoji="1" lang="ja-JP" altLang="en-US" sz="1600" dirty="0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3047957" y="2780928"/>
            <a:ext cx="0" cy="288032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532387" y="2996952"/>
            <a:ext cx="9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Cryostat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3047957" y="3356992"/>
            <a:ext cx="0" cy="288032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009901" y="6042774"/>
            <a:ext cx="1274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Switch Board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396391" y="3933056"/>
            <a:ext cx="1127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Cold Optics</a:t>
            </a:r>
            <a:endParaRPr kumimoji="1" lang="ja-JP" altLang="en-US" sz="1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24328" y="5877272"/>
            <a:ext cx="1553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Damaged mirror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190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815</Words>
  <Application>Microsoft Office PowerPoint</Application>
  <PresentationFormat>画面に合わせる (4:3)</PresentationFormat>
  <Paragraphs>258</Paragraphs>
  <Slides>17</Slides>
  <Notes>1</Notes>
  <HiddenSlides>5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Office ​​テーマ</vt:lpstr>
      <vt:lpstr>A mid-infrared PI Instrument for Subaru</vt:lpstr>
      <vt:lpstr>About MIMIZUKU</vt:lpstr>
      <vt:lpstr>Development Team</vt:lpstr>
      <vt:lpstr>Capabilities of MIMIZUKU Wide Band Coverage</vt:lpstr>
      <vt:lpstr>Capabilities of MIMIZUKU High Precision Observation</vt:lpstr>
      <vt:lpstr>Capabilities of MIMIZUKU High Spatial Resolution</vt:lpstr>
      <vt:lpstr>Science Case</vt:lpstr>
      <vt:lpstr>Science Case</vt:lpstr>
      <vt:lpstr>Development</vt:lpstr>
      <vt:lpstr>Development</vt:lpstr>
      <vt:lpstr>Schedule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Science Case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tako</dc:creator>
  <cp:lastModifiedBy>tako</cp:lastModifiedBy>
  <cp:revision>81</cp:revision>
  <dcterms:created xsi:type="dcterms:W3CDTF">2014-01-20T01:13:10Z</dcterms:created>
  <dcterms:modified xsi:type="dcterms:W3CDTF">2014-01-21T07:25:10Z</dcterms:modified>
</cp:coreProperties>
</file>