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84" r:id="rId2"/>
    <p:sldMasterId id="2147483748" r:id="rId3"/>
  </p:sldMasterIdLst>
  <p:notesMasterIdLst>
    <p:notesMasterId r:id="rId12"/>
  </p:notesMasterIdLst>
  <p:handoutMasterIdLst>
    <p:handoutMasterId r:id="rId13"/>
  </p:handoutMasterIdLst>
  <p:sldIdLst>
    <p:sldId id="665" r:id="rId4"/>
    <p:sldId id="627" r:id="rId5"/>
    <p:sldId id="679" r:id="rId6"/>
    <p:sldId id="680" r:id="rId7"/>
    <p:sldId id="686" r:id="rId8"/>
    <p:sldId id="685" r:id="rId9"/>
    <p:sldId id="687" r:id="rId10"/>
    <p:sldId id="689" r:id="rId11"/>
  </p:sldIdLst>
  <p:sldSz cx="9144000" cy="6858000" type="screen4x3"/>
  <p:notesSz cx="9296400" cy="6881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EE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6127" autoAdjust="0"/>
    <p:restoredTop sz="94660"/>
  </p:normalViewPr>
  <p:slideViewPr>
    <p:cSldViewPr>
      <p:cViewPr varScale="1">
        <p:scale>
          <a:sx n="68" d="100"/>
          <a:sy n="68" d="100"/>
        </p:scale>
        <p:origin x="-117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共同利用夜数 </a:t>
            </a:r>
            <a:r>
              <a:rPr lang="en-US" altLang="ja-JP"/>
              <a:t>(</a:t>
            </a:r>
            <a:r>
              <a:rPr lang="ja-JP" altLang="en-US"/>
              <a:t>外国人</a:t>
            </a:r>
            <a:r>
              <a:rPr lang="en-US" altLang="ja-JP"/>
              <a:t>PI</a:t>
            </a:r>
            <a:r>
              <a:rPr lang="ja-JP" altLang="en-US"/>
              <a:t>の比率）　</a:t>
            </a:r>
            <a:r>
              <a:rPr lang="en-US" altLang="ja-JP"/>
              <a:t>S07A-S12B</a:t>
            </a:r>
            <a:endParaRPr lang="ja-JP" altLang="en-US"/>
          </a:p>
        </c:rich>
      </c:tx>
      <c:layout>
        <c:manualLayout>
          <c:xMode val="edge"/>
          <c:yMode val="edge"/>
          <c:x val="0.15753789891449752"/>
          <c:y val="5.8576910419130039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1123019153967019E-2"/>
          <c:y val="0.18584672596271037"/>
          <c:w val="0.83891659881155178"/>
          <c:h val="0.74595794629419188"/>
        </c:manualLayout>
      </c:layout>
      <c:bar3DChart>
        <c:barDir val="col"/>
        <c:grouping val="standard"/>
        <c:varyColors val="0"/>
        <c:ser>
          <c:idx val="0"/>
          <c:order val="0"/>
          <c:tx>
            <c:strRef>
              <c:f>Sheet1!$B$1</c:f>
              <c:strCache>
                <c:ptCount val="1"/>
                <c:pt idx="0">
                  <c:v>共同利用夜数</c:v>
                </c:pt>
              </c:strCache>
            </c:strRef>
          </c:tx>
          <c:invertIfNegative val="0"/>
          <c:cat>
            <c:strRef>
              <c:f>Sheet1!$A$2:$A$13</c:f>
              <c:strCache>
                <c:ptCount val="12"/>
                <c:pt idx="0">
                  <c:v>S07A</c:v>
                </c:pt>
                <c:pt idx="1">
                  <c:v>S07B</c:v>
                </c:pt>
                <c:pt idx="2">
                  <c:v>S08A</c:v>
                </c:pt>
                <c:pt idx="3">
                  <c:v>S08B</c:v>
                </c:pt>
                <c:pt idx="4">
                  <c:v>S09A</c:v>
                </c:pt>
                <c:pt idx="5">
                  <c:v>S09B</c:v>
                </c:pt>
                <c:pt idx="6">
                  <c:v>S10A</c:v>
                </c:pt>
                <c:pt idx="7">
                  <c:v>S10B</c:v>
                </c:pt>
                <c:pt idx="8">
                  <c:v>S11A</c:v>
                </c:pt>
                <c:pt idx="9">
                  <c:v>S11B</c:v>
                </c:pt>
                <c:pt idx="10">
                  <c:v>S12A</c:v>
                </c:pt>
                <c:pt idx="11">
                  <c:v>S12B</c:v>
                </c:pt>
              </c:strCache>
            </c:strRef>
          </c:cat>
          <c:val>
            <c:numRef>
              <c:f>Sheet1!$B$2:$B$13</c:f>
              <c:numCache>
                <c:formatCode>General</c:formatCode>
                <c:ptCount val="12"/>
                <c:pt idx="0">
                  <c:v>110</c:v>
                </c:pt>
                <c:pt idx="1">
                  <c:v>117.5</c:v>
                </c:pt>
                <c:pt idx="2">
                  <c:v>112</c:v>
                </c:pt>
                <c:pt idx="3">
                  <c:v>118</c:v>
                </c:pt>
                <c:pt idx="4">
                  <c:v>113</c:v>
                </c:pt>
                <c:pt idx="5">
                  <c:v>110</c:v>
                </c:pt>
                <c:pt idx="6">
                  <c:v>83</c:v>
                </c:pt>
                <c:pt idx="7">
                  <c:v>51</c:v>
                </c:pt>
                <c:pt idx="8">
                  <c:v>90</c:v>
                </c:pt>
                <c:pt idx="9">
                  <c:v>58.5</c:v>
                </c:pt>
                <c:pt idx="10">
                  <c:v>77.5</c:v>
                </c:pt>
                <c:pt idx="11">
                  <c:v>63</c:v>
                </c:pt>
              </c:numCache>
            </c:numRef>
          </c:val>
        </c:ser>
        <c:ser>
          <c:idx val="1"/>
          <c:order val="1"/>
          <c:tx>
            <c:strRef>
              <c:f>Sheet1!$C$1</c:f>
              <c:strCache>
                <c:ptCount val="1"/>
                <c:pt idx="0">
                  <c:v>その内、外国人PIの夜数</c:v>
                </c:pt>
              </c:strCache>
            </c:strRef>
          </c:tx>
          <c:invertIfNegative val="0"/>
          <c:cat>
            <c:strRef>
              <c:f>Sheet1!$A$2:$A$13</c:f>
              <c:strCache>
                <c:ptCount val="12"/>
                <c:pt idx="0">
                  <c:v>S07A</c:v>
                </c:pt>
                <c:pt idx="1">
                  <c:v>S07B</c:v>
                </c:pt>
                <c:pt idx="2">
                  <c:v>S08A</c:v>
                </c:pt>
                <c:pt idx="3">
                  <c:v>S08B</c:v>
                </c:pt>
                <c:pt idx="4">
                  <c:v>S09A</c:v>
                </c:pt>
                <c:pt idx="5">
                  <c:v>S09B</c:v>
                </c:pt>
                <c:pt idx="6">
                  <c:v>S10A</c:v>
                </c:pt>
                <c:pt idx="7">
                  <c:v>S10B</c:v>
                </c:pt>
                <c:pt idx="8">
                  <c:v>S11A</c:v>
                </c:pt>
                <c:pt idx="9">
                  <c:v>S11B</c:v>
                </c:pt>
                <c:pt idx="10">
                  <c:v>S12A</c:v>
                </c:pt>
                <c:pt idx="11">
                  <c:v>S12B</c:v>
                </c:pt>
              </c:strCache>
            </c:strRef>
          </c:cat>
          <c:val>
            <c:numRef>
              <c:f>Sheet1!$C$2:$C$13</c:f>
              <c:numCache>
                <c:formatCode>General</c:formatCode>
                <c:ptCount val="12"/>
                <c:pt idx="0">
                  <c:v>16</c:v>
                </c:pt>
                <c:pt idx="1">
                  <c:v>16.5</c:v>
                </c:pt>
                <c:pt idx="2">
                  <c:v>19.5</c:v>
                </c:pt>
                <c:pt idx="3">
                  <c:v>17</c:v>
                </c:pt>
                <c:pt idx="4">
                  <c:v>20</c:v>
                </c:pt>
                <c:pt idx="5">
                  <c:v>27</c:v>
                </c:pt>
                <c:pt idx="6">
                  <c:v>18</c:v>
                </c:pt>
                <c:pt idx="7">
                  <c:v>9</c:v>
                </c:pt>
                <c:pt idx="8">
                  <c:v>13</c:v>
                </c:pt>
                <c:pt idx="9">
                  <c:v>8.5</c:v>
                </c:pt>
                <c:pt idx="10">
                  <c:v>18</c:v>
                </c:pt>
                <c:pt idx="11">
                  <c:v>10.5</c:v>
                </c:pt>
              </c:numCache>
            </c:numRef>
          </c:val>
        </c:ser>
        <c:dLbls>
          <c:showLegendKey val="0"/>
          <c:showVal val="0"/>
          <c:showCatName val="0"/>
          <c:showSerName val="0"/>
          <c:showPercent val="0"/>
          <c:showBubbleSize val="0"/>
        </c:dLbls>
        <c:gapWidth val="150"/>
        <c:shape val="box"/>
        <c:axId val="52435968"/>
        <c:axId val="52437760"/>
        <c:axId val="52213056"/>
      </c:bar3DChart>
      <c:catAx>
        <c:axId val="52435968"/>
        <c:scaling>
          <c:orientation val="minMax"/>
        </c:scaling>
        <c:delete val="0"/>
        <c:axPos val="b"/>
        <c:majorTickMark val="out"/>
        <c:minorTickMark val="none"/>
        <c:tickLblPos val="nextTo"/>
        <c:txPr>
          <a:bodyPr rot="0" vert="horz"/>
          <a:lstStyle/>
          <a:p>
            <a:pPr>
              <a:defRPr sz="1400"/>
            </a:pPr>
            <a:endParaRPr lang="ja-JP"/>
          </a:p>
        </c:txPr>
        <c:crossAx val="52437760"/>
        <c:crosses val="autoZero"/>
        <c:auto val="1"/>
        <c:lblAlgn val="ctr"/>
        <c:lblOffset val="100"/>
        <c:noMultiLvlLbl val="0"/>
      </c:catAx>
      <c:valAx>
        <c:axId val="52437760"/>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52435968"/>
        <c:crosses val="autoZero"/>
        <c:crossBetween val="between"/>
      </c:valAx>
      <c:serAx>
        <c:axId val="52213056"/>
        <c:scaling>
          <c:orientation val="minMax"/>
        </c:scaling>
        <c:delete val="1"/>
        <c:axPos val="b"/>
        <c:majorTickMark val="out"/>
        <c:minorTickMark val="none"/>
        <c:tickLblPos val="nextTo"/>
        <c:crossAx val="52437760"/>
        <c:crosses val="autoZero"/>
      </c:serAx>
    </c:plotArea>
    <c:legend>
      <c:legendPos val="r"/>
      <c:layout>
        <c:manualLayout>
          <c:xMode val="edge"/>
          <c:yMode val="edge"/>
          <c:x val="0.24854838160862705"/>
          <c:y val="0.14916234634587031"/>
          <c:w val="0.36829013655096854"/>
          <c:h val="0.14966762553059706"/>
        </c:manualLayout>
      </c:layout>
      <c:overlay val="0"/>
      <c:txPr>
        <a:bodyPr/>
        <a:lstStyle/>
        <a:p>
          <a:pPr>
            <a:defRPr sz="1200"/>
          </a:pPr>
          <a:endParaRPr lang="ja-JP"/>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すばる共同利用　</a:t>
            </a:r>
            <a:r>
              <a:rPr lang="en-US" altLang="ja-JP" sz="2000"/>
              <a:t>Gemini/Keck/VLT</a:t>
            </a:r>
            <a:r>
              <a:rPr lang="ja-JP" altLang="en-US"/>
              <a:t>パートナー国の採択数　</a:t>
            </a:r>
            <a:endParaRPr lang="en-US" altLang="ja-JP"/>
          </a:p>
          <a:p>
            <a:pPr>
              <a:defRPr/>
            </a:pPr>
            <a:r>
              <a:rPr lang="ja-JP" altLang="en-US"/>
              <a:t>（</a:t>
            </a:r>
            <a:r>
              <a:rPr lang="en-US" altLang="ja-JP"/>
              <a:t>S07A-S12B)</a:t>
            </a:r>
            <a:endParaRPr lang="ja-JP" altLang="en-US"/>
          </a:p>
        </c:rich>
      </c:tx>
      <c:layout>
        <c:manualLayout>
          <c:xMode val="edge"/>
          <c:yMode val="edge"/>
          <c:x val="0.169998524586042"/>
          <c:y val="3.6866377283344721E-2"/>
        </c:manualLayout>
      </c:layout>
      <c:overlay val="0"/>
    </c:title>
    <c:autoTitleDeleted val="0"/>
    <c:plotArea>
      <c:layout>
        <c:manualLayout>
          <c:layoutTarget val="inner"/>
          <c:xMode val="edge"/>
          <c:yMode val="edge"/>
          <c:x val="4.8273848459086124E-2"/>
          <c:y val="0.23850430222676774"/>
          <c:w val="0.80539014736586423"/>
          <c:h val="0.57972003324747301"/>
        </c:manualLayout>
      </c:layout>
      <c:barChart>
        <c:barDir val="col"/>
        <c:grouping val="clustered"/>
        <c:varyColors val="0"/>
        <c:ser>
          <c:idx val="0"/>
          <c:order val="0"/>
          <c:tx>
            <c:strRef>
              <c:f>Sheet1!$I$1</c:f>
              <c:strCache>
                <c:ptCount val="1"/>
                <c:pt idx="0">
                  <c:v>外国人PI採択件数</c:v>
                </c:pt>
              </c:strCache>
            </c:strRef>
          </c:tx>
          <c:spPr>
            <a:solidFill>
              <a:srgbClr val="FFCC66"/>
            </a:solidFill>
          </c:spPr>
          <c:invertIfNegative val="0"/>
          <c:cat>
            <c:strRef>
              <c:f>Sheet1!$A$2:$A$13</c:f>
              <c:strCache>
                <c:ptCount val="12"/>
                <c:pt idx="0">
                  <c:v>S07A</c:v>
                </c:pt>
                <c:pt idx="1">
                  <c:v>S07B</c:v>
                </c:pt>
                <c:pt idx="2">
                  <c:v>S08A</c:v>
                </c:pt>
                <c:pt idx="3">
                  <c:v>S08B</c:v>
                </c:pt>
                <c:pt idx="4">
                  <c:v>S09A</c:v>
                </c:pt>
                <c:pt idx="5">
                  <c:v>S09B</c:v>
                </c:pt>
                <c:pt idx="6">
                  <c:v>S10A</c:v>
                </c:pt>
                <c:pt idx="7">
                  <c:v>S10B</c:v>
                </c:pt>
                <c:pt idx="8">
                  <c:v>S11A</c:v>
                </c:pt>
                <c:pt idx="9">
                  <c:v>S11B</c:v>
                </c:pt>
                <c:pt idx="10">
                  <c:v>S12A</c:v>
                </c:pt>
                <c:pt idx="11">
                  <c:v>S12B</c:v>
                </c:pt>
              </c:strCache>
            </c:strRef>
          </c:cat>
          <c:val>
            <c:numRef>
              <c:f>Sheet1!$I$2:$I$13</c:f>
              <c:numCache>
                <c:formatCode>General</c:formatCode>
                <c:ptCount val="12"/>
                <c:pt idx="0">
                  <c:v>7</c:v>
                </c:pt>
                <c:pt idx="1">
                  <c:v>10</c:v>
                </c:pt>
                <c:pt idx="2">
                  <c:v>11</c:v>
                </c:pt>
                <c:pt idx="3">
                  <c:v>9</c:v>
                </c:pt>
                <c:pt idx="4">
                  <c:v>11</c:v>
                </c:pt>
                <c:pt idx="5">
                  <c:v>13</c:v>
                </c:pt>
                <c:pt idx="6">
                  <c:v>8</c:v>
                </c:pt>
                <c:pt idx="7">
                  <c:v>5</c:v>
                </c:pt>
                <c:pt idx="8">
                  <c:v>9</c:v>
                </c:pt>
                <c:pt idx="9">
                  <c:v>7</c:v>
                </c:pt>
                <c:pt idx="10">
                  <c:v>12</c:v>
                </c:pt>
                <c:pt idx="11">
                  <c:v>6</c:v>
                </c:pt>
              </c:numCache>
            </c:numRef>
          </c:val>
        </c:ser>
        <c:dLbls>
          <c:showLegendKey val="0"/>
          <c:showVal val="0"/>
          <c:showCatName val="0"/>
          <c:showSerName val="0"/>
          <c:showPercent val="0"/>
          <c:showBubbleSize val="0"/>
        </c:dLbls>
        <c:gapWidth val="99"/>
        <c:axId val="52487296"/>
        <c:axId val="52488832"/>
      </c:barChart>
      <c:lineChart>
        <c:grouping val="standard"/>
        <c:varyColors val="0"/>
        <c:ser>
          <c:idx val="1"/>
          <c:order val="1"/>
          <c:tx>
            <c:strRef>
              <c:f>Sheet1!$J$1</c:f>
              <c:strCache>
                <c:ptCount val="1"/>
                <c:pt idx="0">
                  <c:v>その内Keck構成国数</c:v>
                </c:pt>
              </c:strCache>
            </c:strRef>
          </c:tx>
          <c:cat>
            <c:strRef>
              <c:f>Sheet1!$A$2:$A$13</c:f>
              <c:strCache>
                <c:ptCount val="12"/>
                <c:pt idx="0">
                  <c:v>S07A</c:v>
                </c:pt>
                <c:pt idx="1">
                  <c:v>S07B</c:v>
                </c:pt>
                <c:pt idx="2">
                  <c:v>S08A</c:v>
                </c:pt>
                <c:pt idx="3">
                  <c:v>S08B</c:v>
                </c:pt>
                <c:pt idx="4">
                  <c:v>S09A</c:v>
                </c:pt>
                <c:pt idx="5">
                  <c:v>S09B</c:v>
                </c:pt>
                <c:pt idx="6">
                  <c:v>S10A</c:v>
                </c:pt>
                <c:pt idx="7">
                  <c:v>S10B</c:v>
                </c:pt>
                <c:pt idx="8">
                  <c:v>S11A</c:v>
                </c:pt>
                <c:pt idx="9">
                  <c:v>S11B</c:v>
                </c:pt>
                <c:pt idx="10">
                  <c:v>S12A</c:v>
                </c:pt>
                <c:pt idx="11">
                  <c:v>S12B</c:v>
                </c:pt>
              </c:strCache>
            </c:strRef>
          </c:cat>
          <c:val>
            <c:numRef>
              <c:f>Sheet1!$J$2:$J$13</c:f>
              <c:numCache>
                <c:formatCode>General</c:formatCode>
                <c:ptCount val="12"/>
                <c:pt idx="0">
                  <c:v>0</c:v>
                </c:pt>
                <c:pt idx="1">
                  <c:v>1</c:v>
                </c:pt>
                <c:pt idx="2">
                  <c:v>0</c:v>
                </c:pt>
                <c:pt idx="3">
                  <c:v>0</c:v>
                </c:pt>
                <c:pt idx="4">
                  <c:v>0</c:v>
                </c:pt>
                <c:pt idx="5">
                  <c:v>0</c:v>
                </c:pt>
                <c:pt idx="6">
                  <c:v>0</c:v>
                </c:pt>
                <c:pt idx="7">
                  <c:v>1</c:v>
                </c:pt>
                <c:pt idx="8">
                  <c:v>1</c:v>
                </c:pt>
                <c:pt idx="9">
                  <c:v>0</c:v>
                </c:pt>
                <c:pt idx="10">
                  <c:v>2</c:v>
                </c:pt>
                <c:pt idx="11">
                  <c:v>0</c:v>
                </c:pt>
              </c:numCache>
            </c:numRef>
          </c:val>
          <c:smooth val="0"/>
        </c:ser>
        <c:ser>
          <c:idx val="2"/>
          <c:order val="2"/>
          <c:tx>
            <c:strRef>
              <c:f>Sheet1!$K$1</c:f>
              <c:strCache>
                <c:ptCount val="1"/>
                <c:pt idx="0">
                  <c:v>その内Gemini構成国数</c:v>
                </c:pt>
              </c:strCache>
            </c:strRef>
          </c:tx>
          <c:cat>
            <c:strRef>
              <c:f>Sheet1!$A$2:$A$13</c:f>
              <c:strCache>
                <c:ptCount val="12"/>
                <c:pt idx="0">
                  <c:v>S07A</c:v>
                </c:pt>
                <c:pt idx="1">
                  <c:v>S07B</c:v>
                </c:pt>
                <c:pt idx="2">
                  <c:v>S08A</c:v>
                </c:pt>
                <c:pt idx="3">
                  <c:v>S08B</c:v>
                </c:pt>
                <c:pt idx="4">
                  <c:v>S09A</c:v>
                </c:pt>
                <c:pt idx="5">
                  <c:v>S09B</c:v>
                </c:pt>
                <c:pt idx="6">
                  <c:v>S10A</c:v>
                </c:pt>
                <c:pt idx="7">
                  <c:v>S10B</c:v>
                </c:pt>
                <c:pt idx="8">
                  <c:v>S11A</c:v>
                </c:pt>
                <c:pt idx="9">
                  <c:v>S11B</c:v>
                </c:pt>
                <c:pt idx="10">
                  <c:v>S12A</c:v>
                </c:pt>
                <c:pt idx="11">
                  <c:v>S12B</c:v>
                </c:pt>
              </c:strCache>
            </c:strRef>
          </c:cat>
          <c:val>
            <c:numRef>
              <c:f>Sheet1!$K$2:$K$13</c:f>
              <c:numCache>
                <c:formatCode>General</c:formatCode>
                <c:ptCount val="12"/>
                <c:pt idx="0">
                  <c:v>5</c:v>
                </c:pt>
                <c:pt idx="1">
                  <c:v>7</c:v>
                </c:pt>
                <c:pt idx="2">
                  <c:v>7</c:v>
                </c:pt>
                <c:pt idx="3">
                  <c:v>5</c:v>
                </c:pt>
                <c:pt idx="4">
                  <c:v>7</c:v>
                </c:pt>
                <c:pt idx="5">
                  <c:v>6</c:v>
                </c:pt>
                <c:pt idx="6">
                  <c:v>5</c:v>
                </c:pt>
                <c:pt idx="7">
                  <c:v>3</c:v>
                </c:pt>
                <c:pt idx="8">
                  <c:v>7</c:v>
                </c:pt>
                <c:pt idx="9">
                  <c:v>4</c:v>
                </c:pt>
                <c:pt idx="10">
                  <c:v>8</c:v>
                </c:pt>
                <c:pt idx="11">
                  <c:v>3</c:v>
                </c:pt>
              </c:numCache>
            </c:numRef>
          </c:val>
          <c:smooth val="0"/>
        </c:ser>
        <c:ser>
          <c:idx val="3"/>
          <c:order val="3"/>
          <c:tx>
            <c:strRef>
              <c:f>Sheet1!$L$1</c:f>
              <c:strCache>
                <c:ptCount val="1"/>
                <c:pt idx="0">
                  <c:v>その内VLT構成国数</c:v>
                </c:pt>
              </c:strCache>
            </c:strRef>
          </c:tx>
          <c:marker>
            <c:symbol val="diamond"/>
            <c:size val="7"/>
          </c:marker>
          <c:cat>
            <c:strRef>
              <c:f>Sheet1!$A$2:$A$13</c:f>
              <c:strCache>
                <c:ptCount val="12"/>
                <c:pt idx="0">
                  <c:v>S07A</c:v>
                </c:pt>
                <c:pt idx="1">
                  <c:v>S07B</c:v>
                </c:pt>
                <c:pt idx="2">
                  <c:v>S08A</c:v>
                </c:pt>
                <c:pt idx="3">
                  <c:v>S08B</c:v>
                </c:pt>
                <c:pt idx="4">
                  <c:v>S09A</c:v>
                </c:pt>
                <c:pt idx="5">
                  <c:v>S09B</c:v>
                </c:pt>
                <c:pt idx="6">
                  <c:v>S10A</c:v>
                </c:pt>
                <c:pt idx="7">
                  <c:v>S10B</c:v>
                </c:pt>
                <c:pt idx="8">
                  <c:v>S11A</c:v>
                </c:pt>
                <c:pt idx="9">
                  <c:v>S11B</c:v>
                </c:pt>
                <c:pt idx="10">
                  <c:v>S12A</c:v>
                </c:pt>
                <c:pt idx="11">
                  <c:v>S12B</c:v>
                </c:pt>
              </c:strCache>
            </c:strRef>
          </c:cat>
          <c:val>
            <c:numRef>
              <c:f>Sheet1!$L$2:$L$13</c:f>
              <c:numCache>
                <c:formatCode>General</c:formatCode>
                <c:ptCount val="12"/>
                <c:pt idx="0">
                  <c:v>3</c:v>
                </c:pt>
                <c:pt idx="1">
                  <c:v>2</c:v>
                </c:pt>
                <c:pt idx="2">
                  <c:v>4</c:v>
                </c:pt>
                <c:pt idx="3">
                  <c:v>4</c:v>
                </c:pt>
                <c:pt idx="4">
                  <c:v>6</c:v>
                </c:pt>
                <c:pt idx="5">
                  <c:v>7</c:v>
                </c:pt>
                <c:pt idx="6">
                  <c:v>4</c:v>
                </c:pt>
                <c:pt idx="7">
                  <c:v>2</c:v>
                </c:pt>
                <c:pt idx="8">
                  <c:v>3</c:v>
                </c:pt>
                <c:pt idx="9">
                  <c:v>2</c:v>
                </c:pt>
                <c:pt idx="10">
                  <c:v>5</c:v>
                </c:pt>
                <c:pt idx="11">
                  <c:v>1</c:v>
                </c:pt>
              </c:numCache>
            </c:numRef>
          </c:val>
          <c:smooth val="0"/>
        </c:ser>
        <c:dLbls>
          <c:showLegendKey val="0"/>
          <c:showVal val="0"/>
          <c:showCatName val="0"/>
          <c:showSerName val="0"/>
          <c:showPercent val="0"/>
          <c:showBubbleSize val="0"/>
        </c:dLbls>
        <c:marker val="1"/>
        <c:smooth val="0"/>
        <c:axId val="52487296"/>
        <c:axId val="52488832"/>
      </c:lineChart>
      <c:catAx>
        <c:axId val="52487296"/>
        <c:scaling>
          <c:orientation val="minMax"/>
        </c:scaling>
        <c:delete val="0"/>
        <c:axPos val="b"/>
        <c:majorTickMark val="out"/>
        <c:minorTickMark val="none"/>
        <c:tickLblPos val="nextTo"/>
        <c:txPr>
          <a:bodyPr/>
          <a:lstStyle/>
          <a:p>
            <a:pPr>
              <a:defRPr sz="1400"/>
            </a:pPr>
            <a:endParaRPr lang="ja-JP"/>
          </a:p>
        </c:txPr>
        <c:crossAx val="52488832"/>
        <c:crosses val="autoZero"/>
        <c:auto val="1"/>
        <c:lblAlgn val="ctr"/>
        <c:lblOffset val="100"/>
        <c:noMultiLvlLbl val="0"/>
      </c:catAx>
      <c:valAx>
        <c:axId val="52488832"/>
        <c:scaling>
          <c:orientation val="minMax"/>
        </c:scaling>
        <c:delete val="0"/>
        <c:axPos val="l"/>
        <c:majorGridlines/>
        <c:numFmt formatCode="General" sourceLinked="1"/>
        <c:majorTickMark val="out"/>
        <c:minorTickMark val="none"/>
        <c:tickLblPos val="nextTo"/>
        <c:txPr>
          <a:bodyPr/>
          <a:lstStyle/>
          <a:p>
            <a:pPr>
              <a:defRPr sz="1400"/>
            </a:pPr>
            <a:endParaRPr lang="ja-JP"/>
          </a:p>
        </c:txPr>
        <c:crossAx val="52487296"/>
        <c:crosses val="autoZero"/>
        <c:crossBetween val="between"/>
      </c:valAx>
    </c:plotArea>
    <c:legend>
      <c:legendPos val="r"/>
      <c:layout>
        <c:manualLayout>
          <c:xMode val="edge"/>
          <c:yMode val="edge"/>
          <c:x val="0.12868332824924344"/>
          <c:y val="0.11543457814607601"/>
          <c:w val="0.78116517852271683"/>
          <c:h val="9.2344348413391106E-2"/>
        </c:manualLayout>
      </c:layout>
      <c:overlay val="0"/>
      <c:txPr>
        <a:bodyPr/>
        <a:lstStyle/>
        <a:p>
          <a:pPr>
            <a:defRPr sz="140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a:t>すばる成果論文　</a:t>
            </a:r>
            <a:r>
              <a:rPr lang="en-US" altLang="ja-JP"/>
              <a:t>(</a:t>
            </a:r>
            <a:r>
              <a:rPr lang="ja-JP" altLang="en-US"/>
              <a:t>外国人主著者</a:t>
            </a:r>
            <a:r>
              <a:rPr lang="en-US" altLang="ja-JP"/>
              <a:t>,  SMOKA</a:t>
            </a:r>
            <a:r>
              <a:rPr lang="ja-JP" altLang="en-US"/>
              <a:t>論文比率）</a:t>
            </a:r>
            <a:endParaRPr lang="en-US" altLang="ja-JP"/>
          </a:p>
          <a:p>
            <a:pPr>
              <a:defRPr/>
            </a:pPr>
            <a:r>
              <a:rPr lang="en-US" altLang="ja-JP"/>
              <a:t>2007-2012</a:t>
            </a:r>
            <a:endParaRPr lang="ja-JP" altLang="en-US"/>
          </a:p>
        </c:rich>
      </c:tx>
      <c:layout>
        <c:manualLayout>
          <c:xMode val="edge"/>
          <c:yMode val="edge"/>
          <c:x val="0.109824881298324"/>
          <c:y val="2.1021050844459831E-2"/>
        </c:manualLayout>
      </c:layout>
      <c:overlay val="0"/>
    </c:title>
    <c:autoTitleDeleted val="0"/>
    <c:plotArea>
      <c:layout/>
      <c:barChart>
        <c:barDir val="col"/>
        <c:grouping val="clustered"/>
        <c:varyColors val="0"/>
        <c:ser>
          <c:idx val="0"/>
          <c:order val="0"/>
          <c:tx>
            <c:strRef>
              <c:f>Sheet1!$F$1</c:f>
              <c:strCache>
                <c:ptCount val="1"/>
                <c:pt idx="0">
                  <c:v>成果論文数</c:v>
                </c:pt>
              </c:strCache>
            </c:strRef>
          </c:tx>
          <c:invertIfNegative val="0"/>
          <c:dPt>
            <c:idx val="10"/>
            <c:invertIfNegative val="0"/>
            <c:bubble3D val="0"/>
            <c:spPr>
              <a:ln w="12700"/>
            </c:spPr>
          </c:dPt>
          <c:cat>
            <c:numRef>
              <c:f>Sheet1!$E$2:$E$13</c:f>
              <c:numCache>
                <c:formatCode>General</c:formatCode>
                <c:ptCount val="12"/>
                <c:pt idx="0">
                  <c:v>2007</c:v>
                </c:pt>
                <c:pt idx="2">
                  <c:v>2008</c:v>
                </c:pt>
                <c:pt idx="4">
                  <c:v>2009</c:v>
                </c:pt>
                <c:pt idx="6">
                  <c:v>2010</c:v>
                </c:pt>
                <c:pt idx="8">
                  <c:v>2011</c:v>
                </c:pt>
                <c:pt idx="10">
                  <c:v>2012</c:v>
                </c:pt>
              </c:numCache>
            </c:numRef>
          </c:cat>
          <c:val>
            <c:numRef>
              <c:f>Sheet1!$F$2:$F$13</c:f>
              <c:numCache>
                <c:formatCode>General</c:formatCode>
                <c:ptCount val="12"/>
                <c:pt idx="0">
                  <c:v>99</c:v>
                </c:pt>
                <c:pt idx="2">
                  <c:v>96</c:v>
                </c:pt>
                <c:pt idx="4">
                  <c:v>115</c:v>
                </c:pt>
                <c:pt idx="6">
                  <c:v>129</c:v>
                </c:pt>
                <c:pt idx="8">
                  <c:v>126</c:v>
                </c:pt>
                <c:pt idx="10">
                  <c:v>150</c:v>
                </c:pt>
              </c:numCache>
            </c:numRef>
          </c:val>
        </c:ser>
        <c:ser>
          <c:idx val="1"/>
          <c:order val="1"/>
          <c:tx>
            <c:strRef>
              <c:f>Sheet1!$G$1</c:f>
              <c:strCache>
                <c:ptCount val="1"/>
                <c:pt idx="0">
                  <c:v>その内、外国人主著者数</c:v>
                </c:pt>
              </c:strCache>
            </c:strRef>
          </c:tx>
          <c:invertIfNegative val="0"/>
          <c:dLbls>
            <c:dLbl>
              <c:idx val="0"/>
              <c:layout>
                <c:manualLayout>
                  <c:x val="1.9198462671763884E-2"/>
                  <c:y val="9.0090217904827841E-3"/>
                </c:manualLayout>
              </c:layout>
              <c:tx>
                <c:rich>
                  <a:bodyPr/>
                  <a:lstStyle/>
                  <a:p>
                    <a:r>
                      <a:rPr lang="en-US" altLang="en-US" sz="1400" b="1">
                        <a:solidFill>
                          <a:srgbClr val="FF0000"/>
                        </a:solidFill>
                      </a:rPr>
                      <a:t>53%</a:t>
                    </a:r>
                    <a:endParaRPr lang="en-US" altLang="en-US"/>
                  </a:p>
                </c:rich>
              </c:tx>
              <c:showLegendKey val="0"/>
              <c:showVal val="1"/>
              <c:showCatName val="0"/>
              <c:showSerName val="0"/>
              <c:showPercent val="0"/>
              <c:showBubbleSize val="0"/>
            </c:dLbl>
            <c:dLbl>
              <c:idx val="2"/>
              <c:layout>
                <c:manualLayout>
                  <c:x val="1.7278616404587496E-2"/>
                  <c:y val="-3.0030072634942614E-3"/>
                </c:manualLayout>
              </c:layout>
              <c:tx>
                <c:rich>
                  <a:bodyPr/>
                  <a:lstStyle/>
                  <a:p>
                    <a:r>
                      <a:rPr lang="en-US" altLang="en-US" sz="1400" b="1">
                        <a:solidFill>
                          <a:srgbClr val="FF0000"/>
                        </a:solidFill>
                      </a:rPr>
                      <a:t>44%</a:t>
                    </a:r>
                    <a:endParaRPr lang="en-US" altLang="en-US"/>
                  </a:p>
                </c:rich>
              </c:tx>
              <c:showLegendKey val="0"/>
              <c:showVal val="1"/>
              <c:showCatName val="0"/>
              <c:showSerName val="0"/>
              <c:showPercent val="0"/>
              <c:showBubbleSize val="0"/>
            </c:dLbl>
            <c:dLbl>
              <c:idx val="4"/>
              <c:layout>
                <c:manualLayout>
                  <c:x val="1.7278616404587496E-2"/>
                  <c:y val="6.0060145269885228E-3"/>
                </c:manualLayout>
              </c:layout>
              <c:tx>
                <c:rich>
                  <a:bodyPr/>
                  <a:lstStyle/>
                  <a:p>
                    <a:r>
                      <a:rPr lang="en-US" altLang="en-US" sz="1400" b="1">
                        <a:solidFill>
                          <a:srgbClr val="FF0000"/>
                        </a:solidFill>
                      </a:rPr>
                      <a:t>61%</a:t>
                    </a:r>
                    <a:endParaRPr lang="en-US" altLang="en-US"/>
                  </a:p>
                </c:rich>
              </c:tx>
              <c:showLegendKey val="0"/>
              <c:showVal val="1"/>
              <c:showCatName val="0"/>
              <c:showSerName val="0"/>
              <c:showPercent val="0"/>
              <c:showBubbleSize val="0"/>
            </c:dLbl>
            <c:dLbl>
              <c:idx val="6"/>
              <c:layout>
                <c:manualLayout>
                  <c:x val="1.5358770137411108E-2"/>
                  <c:y val="0"/>
                </c:manualLayout>
              </c:layout>
              <c:tx>
                <c:rich>
                  <a:bodyPr/>
                  <a:lstStyle/>
                  <a:p>
                    <a:r>
                      <a:rPr lang="en-US" altLang="en-US" sz="1400" b="1">
                        <a:solidFill>
                          <a:srgbClr val="FF0000"/>
                        </a:solidFill>
                      </a:rPr>
                      <a:t>71%</a:t>
                    </a:r>
                    <a:endParaRPr lang="en-US" altLang="en-US"/>
                  </a:p>
                </c:rich>
              </c:tx>
              <c:showLegendKey val="0"/>
              <c:showVal val="1"/>
              <c:showCatName val="0"/>
              <c:showSerName val="0"/>
              <c:showPercent val="0"/>
              <c:showBubbleSize val="0"/>
            </c:dLbl>
            <c:dLbl>
              <c:idx val="8"/>
              <c:layout>
                <c:manualLayout>
                  <c:x val="1.5358770137411108E-2"/>
                  <c:y val="0"/>
                </c:manualLayout>
              </c:layout>
              <c:tx>
                <c:rich>
                  <a:bodyPr/>
                  <a:lstStyle/>
                  <a:p>
                    <a:r>
                      <a:rPr lang="en-US" altLang="en-US" sz="1400" b="1">
                        <a:solidFill>
                          <a:srgbClr val="FF0000"/>
                        </a:solidFill>
                      </a:rPr>
                      <a:t>69%</a:t>
                    </a:r>
                    <a:endParaRPr lang="en-US" altLang="en-US"/>
                  </a:p>
                </c:rich>
              </c:tx>
              <c:showLegendKey val="0"/>
              <c:showVal val="1"/>
              <c:showCatName val="0"/>
              <c:showSerName val="0"/>
              <c:showPercent val="0"/>
              <c:showBubbleSize val="0"/>
            </c:dLbl>
            <c:dLbl>
              <c:idx val="10"/>
              <c:layout>
                <c:manualLayout>
                  <c:x val="1.9198462671763884E-2"/>
                  <c:y val="6.0057780697236806E-3"/>
                </c:manualLayout>
              </c:layout>
              <c:tx>
                <c:rich>
                  <a:bodyPr/>
                  <a:lstStyle/>
                  <a:p>
                    <a:r>
                      <a:rPr lang="en-US" altLang="en-US" sz="1400" b="1">
                        <a:solidFill>
                          <a:srgbClr val="FF0000"/>
                        </a:solidFill>
                      </a:rPr>
                      <a:t>81%</a:t>
                    </a:r>
                    <a:endParaRPr lang="en-US" altLang="en-US"/>
                  </a:p>
                </c:rich>
              </c:tx>
              <c:showLegendKey val="0"/>
              <c:showVal val="1"/>
              <c:showCatName val="0"/>
              <c:showSerName val="0"/>
              <c:showPercent val="0"/>
              <c:showBubbleSize val="0"/>
            </c:dLbl>
            <c:numFmt formatCode="0%" sourceLinked="0"/>
            <c:txPr>
              <a:bodyPr/>
              <a:lstStyle/>
              <a:p>
                <a:pPr>
                  <a:defRPr sz="1400" b="1">
                    <a:solidFill>
                      <a:srgbClr val="FF0000"/>
                    </a:solidFill>
                  </a:defRPr>
                </a:pPr>
                <a:endParaRPr lang="ja-JP"/>
              </a:p>
            </c:txPr>
            <c:showLegendKey val="0"/>
            <c:showVal val="1"/>
            <c:showCatName val="0"/>
            <c:showSerName val="0"/>
            <c:showPercent val="0"/>
            <c:showBubbleSize val="0"/>
            <c:showLeaderLines val="0"/>
          </c:dLbls>
          <c:cat>
            <c:numRef>
              <c:f>Sheet1!$E$2:$E$13</c:f>
              <c:numCache>
                <c:formatCode>General</c:formatCode>
                <c:ptCount val="12"/>
                <c:pt idx="0">
                  <c:v>2007</c:v>
                </c:pt>
                <c:pt idx="2">
                  <c:v>2008</c:v>
                </c:pt>
                <c:pt idx="4">
                  <c:v>2009</c:v>
                </c:pt>
                <c:pt idx="6">
                  <c:v>2010</c:v>
                </c:pt>
                <c:pt idx="8">
                  <c:v>2011</c:v>
                </c:pt>
                <c:pt idx="10">
                  <c:v>2012</c:v>
                </c:pt>
              </c:numCache>
            </c:numRef>
          </c:cat>
          <c:val>
            <c:numRef>
              <c:f>Sheet1!$G$2:$G$13</c:f>
              <c:numCache>
                <c:formatCode>General</c:formatCode>
                <c:ptCount val="12"/>
                <c:pt idx="0">
                  <c:v>53</c:v>
                </c:pt>
                <c:pt idx="2">
                  <c:v>44</c:v>
                </c:pt>
                <c:pt idx="4">
                  <c:v>61</c:v>
                </c:pt>
                <c:pt idx="6">
                  <c:v>71</c:v>
                </c:pt>
                <c:pt idx="8">
                  <c:v>69</c:v>
                </c:pt>
                <c:pt idx="10">
                  <c:v>81</c:v>
                </c:pt>
              </c:numCache>
            </c:numRef>
          </c:val>
        </c:ser>
        <c:ser>
          <c:idx val="2"/>
          <c:order val="2"/>
          <c:tx>
            <c:strRef>
              <c:f>Sheet1!$H$1</c:f>
              <c:strCache>
                <c:ptCount val="1"/>
                <c:pt idx="0">
                  <c:v>その内、SMOKA論文数</c:v>
                </c:pt>
              </c:strCache>
            </c:strRef>
          </c:tx>
          <c:invertIfNegative val="0"/>
          <c:dLbls>
            <c:dLbl>
              <c:idx val="0"/>
              <c:layout>
                <c:manualLayout>
                  <c:x val="9.5990801668845264E-3"/>
                  <c:y val="6.0060145269886329E-3"/>
                </c:manualLayout>
              </c:layout>
              <c:tx>
                <c:rich>
                  <a:bodyPr/>
                  <a:lstStyle/>
                  <a:p>
                    <a:r>
                      <a:rPr lang="en-US" altLang="en-US" sz="1400" b="1"/>
                      <a:t>7%</a:t>
                    </a:r>
                    <a:endParaRPr lang="en-US" altLang="en-US"/>
                  </a:p>
                </c:rich>
              </c:tx>
              <c:showLegendKey val="0"/>
              <c:showVal val="1"/>
              <c:showCatName val="0"/>
              <c:showSerName val="0"/>
              <c:showPercent val="0"/>
              <c:showBubbleSize val="0"/>
            </c:dLbl>
            <c:dLbl>
              <c:idx val="2"/>
              <c:layout>
                <c:manualLayout>
                  <c:x val="1.5358770137411108E-2"/>
                  <c:y val="9.0090217904827841E-3"/>
                </c:manualLayout>
              </c:layout>
              <c:tx>
                <c:rich>
                  <a:bodyPr/>
                  <a:lstStyle/>
                  <a:p>
                    <a:r>
                      <a:rPr lang="en-US" altLang="en-US" sz="1400" b="1"/>
                      <a:t>13%</a:t>
                    </a:r>
                    <a:endParaRPr lang="en-US" altLang="en-US"/>
                  </a:p>
                </c:rich>
              </c:tx>
              <c:showLegendKey val="0"/>
              <c:showVal val="1"/>
              <c:showCatName val="0"/>
              <c:showSerName val="0"/>
              <c:showPercent val="0"/>
              <c:showBubbleSize val="0"/>
            </c:dLbl>
            <c:dLbl>
              <c:idx val="4"/>
              <c:layout>
                <c:manualLayout>
                  <c:x val="5.7595388015291649E-3"/>
                  <c:y val="9.0090217904828952E-3"/>
                </c:manualLayout>
              </c:layout>
              <c:tx>
                <c:rich>
                  <a:bodyPr/>
                  <a:lstStyle/>
                  <a:p>
                    <a:r>
                      <a:rPr lang="en-US" altLang="en-US" sz="1400" b="1"/>
                      <a:t>7%</a:t>
                    </a:r>
                    <a:endParaRPr lang="en-US" altLang="en-US"/>
                  </a:p>
                </c:rich>
              </c:tx>
              <c:showLegendKey val="0"/>
              <c:showVal val="1"/>
              <c:showCatName val="0"/>
              <c:showSerName val="0"/>
              <c:showPercent val="0"/>
              <c:showBubbleSize val="0"/>
            </c:dLbl>
            <c:dLbl>
              <c:idx val="6"/>
              <c:layout>
                <c:manualLayout>
                  <c:x val="1.5358618968413692E-2"/>
                  <c:y val="3.0027708062294193E-3"/>
                </c:manualLayout>
              </c:layout>
              <c:tx>
                <c:rich>
                  <a:bodyPr/>
                  <a:lstStyle/>
                  <a:p>
                    <a:r>
                      <a:rPr lang="en-US" altLang="en-US" sz="1400" b="1"/>
                      <a:t>14%</a:t>
                    </a:r>
                    <a:endParaRPr lang="en-US" altLang="en-US"/>
                  </a:p>
                </c:rich>
              </c:tx>
              <c:showLegendKey val="0"/>
              <c:showVal val="1"/>
              <c:showCatName val="0"/>
              <c:showSerName val="0"/>
              <c:showPercent val="0"/>
              <c:showBubbleSize val="0"/>
            </c:dLbl>
            <c:dLbl>
              <c:idx val="8"/>
              <c:layout>
                <c:manualLayout>
                  <c:x val="1.151907760305833E-2"/>
                  <c:y val="6.0060145269886329E-3"/>
                </c:manualLayout>
              </c:layout>
              <c:tx>
                <c:rich>
                  <a:bodyPr/>
                  <a:lstStyle/>
                  <a:p>
                    <a:r>
                      <a:rPr lang="en-US" altLang="en-US" sz="1400" b="1"/>
                      <a:t>25%</a:t>
                    </a:r>
                    <a:endParaRPr lang="en-US" altLang="en-US"/>
                  </a:p>
                </c:rich>
              </c:tx>
              <c:showLegendKey val="0"/>
              <c:showVal val="1"/>
              <c:showCatName val="0"/>
              <c:showSerName val="0"/>
              <c:showPercent val="0"/>
              <c:showBubbleSize val="0"/>
            </c:dLbl>
            <c:dLbl>
              <c:idx val="10"/>
              <c:layout>
                <c:manualLayout>
                  <c:x val="1.5358770137411108E-2"/>
                  <c:y val="3.0030072634942614E-3"/>
                </c:manualLayout>
              </c:layout>
              <c:tx>
                <c:rich>
                  <a:bodyPr/>
                  <a:lstStyle/>
                  <a:p>
                    <a:r>
                      <a:rPr lang="en-US" altLang="en-US" sz="1400" b="1"/>
                      <a:t>23%</a:t>
                    </a:r>
                    <a:endParaRPr lang="en-US" altLang="en-US"/>
                  </a:p>
                </c:rich>
              </c:tx>
              <c:showLegendKey val="0"/>
              <c:showVal val="1"/>
              <c:showCatName val="0"/>
              <c:showSerName val="0"/>
              <c:showPercent val="0"/>
              <c:showBubbleSize val="0"/>
            </c:dLbl>
            <c:numFmt formatCode="0%" sourceLinked="0"/>
            <c:txPr>
              <a:bodyPr/>
              <a:lstStyle/>
              <a:p>
                <a:pPr>
                  <a:defRPr sz="1400" b="1"/>
                </a:pPr>
                <a:endParaRPr lang="ja-JP"/>
              </a:p>
            </c:txPr>
            <c:showLegendKey val="0"/>
            <c:showVal val="1"/>
            <c:showCatName val="0"/>
            <c:showSerName val="0"/>
            <c:showPercent val="0"/>
            <c:showBubbleSize val="0"/>
            <c:showLeaderLines val="0"/>
          </c:dLbls>
          <c:cat>
            <c:numRef>
              <c:f>Sheet1!$E$2:$E$13</c:f>
              <c:numCache>
                <c:formatCode>General</c:formatCode>
                <c:ptCount val="12"/>
                <c:pt idx="0">
                  <c:v>2007</c:v>
                </c:pt>
                <c:pt idx="2">
                  <c:v>2008</c:v>
                </c:pt>
                <c:pt idx="4">
                  <c:v>2009</c:v>
                </c:pt>
                <c:pt idx="6">
                  <c:v>2010</c:v>
                </c:pt>
                <c:pt idx="8">
                  <c:v>2011</c:v>
                </c:pt>
                <c:pt idx="10">
                  <c:v>2012</c:v>
                </c:pt>
              </c:numCache>
            </c:numRef>
          </c:cat>
          <c:val>
            <c:numRef>
              <c:f>Sheet1!$H$2:$H$13</c:f>
              <c:numCache>
                <c:formatCode>General</c:formatCode>
                <c:ptCount val="12"/>
                <c:pt idx="0">
                  <c:v>7</c:v>
                </c:pt>
                <c:pt idx="2">
                  <c:v>13</c:v>
                </c:pt>
                <c:pt idx="4">
                  <c:v>7</c:v>
                </c:pt>
                <c:pt idx="6">
                  <c:v>14</c:v>
                </c:pt>
                <c:pt idx="8">
                  <c:v>25</c:v>
                </c:pt>
                <c:pt idx="10">
                  <c:v>23</c:v>
                </c:pt>
              </c:numCache>
            </c:numRef>
          </c:val>
        </c:ser>
        <c:dLbls>
          <c:showLegendKey val="0"/>
          <c:showVal val="0"/>
          <c:showCatName val="0"/>
          <c:showSerName val="0"/>
          <c:showPercent val="0"/>
          <c:showBubbleSize val="0"/>
        </c:dLbls>
        <c:gapWidth val="0"/>
        <c:axId val="52963200"/>
        <c:axId val="52964736"/>
      </c:barChart>
      <c:catAx>
        <c:axId val="52963200"/>
        <c:scaling>
          <c:orientation val="minMax"/>
        </c:scaling>
        <c:delete val="0"/>
        <c:axPos val="b"/>
        <c:numFmt formatCode="General" sourceLinked="1"/>
        <c:majorTickMark val="out"/>
        <c:minorTickMark val="none"/>
        <c:tickLblPos val="nextTo"/>
        <c:txPr>
          <a:bodyPr/>
          <a:lstStyle/>
          <a:p>
            <a:pPr>
              <a:defRPr sz="1200"/>
            </a:pPr>
            <a:endParaRPr lang="ja-JP"/>
          </a:p>
        </c:txPr>
        <c:crossAx val="52964736"/>
        <c:crosses val="autoZero"/>
        <c:auto val="1"/>
        <c:lblAlgn val="ctr"/>
        <c:lblOffset val="100"/>
        <c:noMultiLvlLbl val="0"/>
      </c:catAx>
      <c:valAx>
        <c:axId val="52964736"/>
        <c:scaling>
          <c:orientation val="minMax"/>
        </c:scaling>
        <c:delete val="0"/>
        <c:axPos val="l"/>
        <c:majorGridlines/>
        <c:numFmt formatCode="General" sourceLinked="1"/>
        <c:majorTickMark val="out"/>
        <c:minorTickMark val="none"/>
        <c:tickLblPos val="nextTo"/>
        <c:txPr>
          <a:bodyPr/>
          <a:lstStyle/>
          <a:p>
            <a:pPr>
              <a:defRPr sz="1200"/>
            </a:pPr>
            <a:endParaRPr lang="ja-JP"/>
          </a:p>
        </c:txPr>
        <c:crossAx val="52963200"/>
        <c:crosses val="autoZero"/>
        <c:crossBetween val="between"/>
      </c:valAx>
    </c:plotArea>
    <c:legend>
      <c:legendPos val="r"/>
      <c:legendEntry>
        <c:idx val="0"/>
        <c:txPr>
          <a:bodyPr/>
          <a:lstStyle/>
          <a:p>
            <a:pPr>
              <a:defRPr sz="1400"/>
            </a:pPr>
            <a:endParaRPr lang="ja-JP"/>
          </a:p>
        </c:txPr>
      </c:legendEntry>
      <c:legendEntry>
        <c:idx val="1"/>
        <c:txPr>
          <a:bodyPr/>
          <a:lstStyle/>
          <a:p>
            <a:pPr>
              <a:defRPr sz="1200">
                <a:solidFill>
                  <a:srgbClr val="FF0000"/>
                </a:solidFill>
              </a:defRPr>
            </a:pPr>
            <a:endParaRPr lang="ja-JP"/>
          </a:p>
        </c:txPr>
      </c:legendEntry>
      <c:legendEntry>
        <c:idx val="2"/>
        <c:txPr>
          <a:bodyPr/>
          <a:lstStyle/>
          <a:p>
            <a:pPr>
              <a:defRPr sz="1200"/>
            </a:pPr>
            <a:endParaRPr lang="ja-JP"/>
          </a:p>
        </c:txPr>
      </c:legendEntry>
      <c:layout>
        <c:manualLayout>
          <c:xMode val="edge"/>
          <c:yMode val="edge"/>
          <c:x val="7.6852504258052734E-2"/>
          <c:y val="0.16701780570495714"/>
          <c:w val="0.33375469171879601"/>
          <c:h val="0.21971750923483849"/>
        </c:manualLayout>
      </c:layout>
      <c:overlay val="1"/>
      <c:spPr>
        <a:solidFill>
          <a:schemeClr val="bg1">
            <a:lumMod val="85000"/>
          </a:schemeClr>
        </a:solidFill>
      </c:sp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4029453" cy="34447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5264777" y="0"/>
            <a:ext cx="4029453" cy="344477"/>
          </a:xfrm>
          <a:prstGeom prst="rect">
            <a:avLst/>
          </a:prstGeom>
        </p:spPr>
        <p:txBody>
          <a:bodyPr vert="horz" lIns="91440" tIns="45720" rIns="91440" bIns="45720" rtlCol="0"/>
          <a:lstStyle>
            <a:lvl1pPr algn="r">
              <a:defRPr sz="1200"/>
            </a:lvl1pPr>
          </a:lstStyle>
          <a:p>
            <a:fld id="{1F605E95-0ADD-485C-A0C7-95130C0343D3}" type="datetimeFigureOut">
              <a:rPr kumimoji="1" lang="ja-JP" altLang="en-US" smtClean="0"/>
              <a:pPr/>
              <a:t>2014/1/21</a:t>
            </a:fld>
            <a:endParaRPr kumimoji="1" lang="ja-JP" altLang="en-US"/>
          </a:p>
        </p:txBody>
      </p:sp>
      <p:sp>
        <p:nvSpPr>
          <p:cNvPr id="4" name="フッター プレースホルダ 3"/>
          <p:cNvSpPr>
            <a:spLocks noGrp="1"/>
          </p:cNvSpPr>
          <p:nvPr>
            <p:ph type="ftr" sz="quarter" idx="2"/>
          </p:nvPr>
        </p:nvSpPr>
        <p:spPr>
          <a:xfrm>
            <a:off x="0" y="6536237"/>
            <a:ext cx="4029453" cy="34447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5264777" y="6536237"/>
            <a:ext cx="4029453" cy="344476"/>
          </a:xfrm>
          <a:prstGeom prst="rect">
            <a:avLst/>
          </a:prstGeom>
        </p:spPr>
        <p:txBody>
          <a:bodyPr vert="horz" lIns="91440" tIns="45720" rIns="91440" bIns="45720" rtlCol="0" anchor="b"/>
          <a:lstStyle>
            <a:lvl1pPr algn="r">
              <a:defRPr sz="1200"/>
            </a:lvl1pPr>
          </a:lstStyle>
          <a:p>
            <a:fld id="{B58ED2A6-EC10-4BBD-958A-E99AD86F9F3D}" type="slidenum">
              <a:rPr kumimoji="1" lang="ja-JP" altLang="en-US" smtClean="0"/>
              <a:pPr/>
              <a:t>‹#›</a:t>
            </a:fld>
            <a:endParaRPr kumimoji="1" lang="ja-JP" altLang="en-US"/>
          </a:p>
        </p:txBody>
      </p:sp>
    </p:spTree>
    <p:extLst>
      <p:ext uri="{BB962C8B-B14F-4D97-AF65-F5344CB8AC3E}">
        <p14:creationId xmlns:p14="http://schemas.microsoft.com/office/powerpoint/2010/main" val="3585219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0"/>
            <a:ext cx="4028439"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265812" y="0"/>
            <a:ext cx="4028439" cy="344091"/>
          </a:xfrm>
          <a:prstGeom prst="rect">
            <a:avLst/>
          </a:prstGeom>
        </p:spPr>
        <p:txBody>
          <a:bodyPr vert="horz" lIns="91440" tIns="45720" rIns="91440" bIns="45720" rtlCol="0"/>
          <a:lstStyle>
            <a:lvl1pPr algn="r">
              <a:defRPr sz="1200"/>
            </a:lvl1pPr>
          </a:lstStyle>
          <a:p>
            <a:fld id="{91313E74-A49C-4B3E-95DF-6F5F2990894D}" type="datetimeFigureOut">
              <a:rPr kumimoji="1" lang="ja-JP" altLang="en-US" smtClean="0"/>
              <a:pPr/>
              <a:t>2014/1/21</a:t>
            </a:fld>
            <a:endParaRPr kumimoji="1" lang="ja-JP" altLang="en-US"/>
          </a:p>
        </p:txBody>
      </p:sp>
      <p:sp>
        <p:nvSpPr>
          <p:cNvPr id="4" name="スライド イメージ プレースホルダ 3"/>
          <p:cNvSpPr>
            <a:spLocks noGrp="1" noRot="1" noChangeAspect="1"/>
          </p:cNvSpPr>
          <p:nvPr>
            <p:ph type="sldImg" idx="2"/>
          </p:nvPr>
        </p:nvSpPr>
        <p:spPr>
          <a:xfrm>
            <a:off x="2927350" y="515938"/>
            <a:ext cx="3441700" cy="25812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29641" y="3268862"/>
            <a:ext cx="7437120" cy="3096815"/>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3" y="6536527"/>
            <a:ext cx="4028439" cy="3440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265812" y="6536527"/>
            <a:ext cx="4028439" cy="344091"/>
          </a:xfrm>
          <a:prstGeom prst="rect">
            <a:avLst/>
          </a:prstGeom>
        </p:spPr>
        <p:txBody>
          <a:bodyPr vert="horz" lIns="91440" tIns="45720" rIns="91440" bIns="45720" rtlCol="0" anchor="b"/>
          <a:lstStyle>
            <a:lvl1pPr algn="r">
              <a:defRPr sz="1200"/>
            </a:lvl1pPr>
          </a:lstStyle>
          <a:p>
            <a:fld id="{A18B3D9D-3BED-4A2D-993D-12118532F229}" type="slidenum">
              <a:rPr kumimoji="1" lang="ja-JP" altLang="en-US" smtClean="0"/>
              <a:pPr/>
              <a:t>‹#›</a:t>
            </a:fld>
            <a:endParaRPr kumimoji="1" lang="ja-JP" altLang="en-US"/>
          </a:p>
        </p:txBody>
      </p:sp>
    </p:spTree>
    <p:extLst>
      <p:ext uri="{BB962C8B-B14F-4D97-AF65-F5344CB8AC3E}">
        <p14:creationId xmlns:p14="http://schemas.microsoft.com/office/powerpoint/2010/main" val="27314870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44EE536-8F56-4CB3-B57E-FABD446BF7A8}" type="datetime1">
              <a:rPr kumimoji="1" lang="ja-JP" altLang="en-US" smtClean="0"/>
              <a:pPr/>
              <a:t>2014/1/21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844550-8E5E-416A-9F12-B32D48338F36}"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CE10FE9-8292-4D95-81F8-79A181257FDD}" type="datetime1">
              <a:rPr kumimoji="1" lang="ja-JP" altLang="en-US" smtClean="0"/>
              <a:pPr/>
              <a:t>2014/1/21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844550-8E5E-416A-9F12-B32D48338F36}"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77BFC35-8D2D-4059-830F-9F682B82BBB0}" type="datetime1">
              <a:rPr kumimoji="1" lang="ja-JP" altLang="en-US" smtClean="0"/>
              <a:pPr/>
              <a:t>2014/1/21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844550-8E5E-416A-9F12-B32D48338F36}"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FEF80E3-B328-4888-85D4-AD32338924A0}" type="datetimeFigureOut">
              <a:rPr lang="ja-JP" altLang="en-US">
                <a:solidFill>
                  <a:prstClr val="black">
                    <a:tint val="75000"/>
                  </a:prstClr>
                </a:solidFill>
              </a:rPr>
              <a:pPr>
                <a:defRPr/>
              </a:pPr>
              <a:t>2014/1/21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68B4D1C-7D19-4C10-A000-10DDA4CF278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42716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E099573-7A45-4DBE-AE16-57BB134E74DE}" type="datetimeFigureOut">
              <a:rPr lang="ja-JP" altLang="en-US">
                <a:solidFill>
                  <a:prstClr val="black">
                    <a:tint val="75000"/>
                  </a:prstClr>
                </a:solidFill>
              </a:rPr>
              <a:pPr>
                <a:defRPr/>
              </a:pPr>
              <a:t>2014/1/21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A84167A2-F684-4C34-BA7F-C0A0B55090D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42312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1D3A0888-32C8-4F8C-8554-BB2C7F9E2AB5}" type="datetimeFigureOut">
              <a:rPr lang="ja-JP" altLang="en-US">
                <a:solidFill>
                  <a:prstClr val="black">
                    <a:tint val="75000"/>
                  </a:prstClr>
                </a:solidFill>
              </a:rPr>
              <a:pPr>
                <a:defRPr/>
              </a:pPr>
              <a:t>2014/1/21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C95CC3D-B398-43C2-9384-9506276314F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796540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F14DCDBF-2A02-4C84-9051-C97218FC6BE1}" type="datetimeFigureOut">
              <a:rPr lang="ja-JP" altLang="en-US">
                <a:solidFill>
                  <a:prstClr val="black">
                    <a:tint val="75000"/>
                  </a:prstClr>
                </a:solidFill>
              </a:rPr>
              <a:pPr>
                <a:defRPr/>
              </a:pPr>
              <a:t>2014/1/21</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1F530F2D-2122-4DE3-9479-F4A142688C7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66822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91D6B33B-8818-462F-895A-483C6F26723D}" type="datetimeFigureOut">
              <a:rPr lang="ja-JP" altLang="en-US">
                <a:solidFill>
                  <a:prstClr val="black">
                    <a:tint val="75000"/>
                  </a:prstClr>
                </a:solidFill>
              </a:rPr>
              <a:pPr>
                <a:defRPr/>
              </a:pPr>
              <a:t>2014/1/21</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38F8FFD5-F80C-43C8-8AE0-CA85A3E7A7C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740610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E5598131-1FE5-4EC9-9BF4-206701607AB0}" type="datetimeFigureOut">
              <a:rPr lang="ja-JP" altLang="en-US">
                <a:solidFill>
                  <a:prstClr val="black">
                    <a:tint val="75000"/>
                  </a:prstClr>
                </a:solidFill>
              </a:rPr>
              <a:pPr>
                <a:defRPr/>
              </a:pPr>
              <a:t>2014/1/21</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014E9262-6DC6-4C4D-84F9-1382928C2AF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191572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3E65362-78BB-41DB-A9D5-918F05E1ACDC}" type="datetimeFigureOut">
              <a:rPr lang="ja-JP" altLang="en-US">
                <a:solidFill>
                  <a:prstClr val="black">
                    <a:tint val="75000"/>
                  </a:prstClr>
                </a:solidFill>
              </a:rPr>
              <a:pPr>
                <a:defRPr/>
              </a:pPr>
              <a:t>2014/1/21</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4609726F-AEA1-4408-A71A-96642C9C9D2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736851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834A276-F5E7-4982-B5C9-9CABA505CAF7}" type="datetimeFigureOut">
              <a:rPr lang="ja-JP" altLang="en-US">
                <a:solidFill>
                  <a:prstClr val="black">
                    <a:tint val="75000"/>
                  </a:prstClr>
                </a:solidFill>
              </a:rPr>
              <a:pPr>
                <a:defRPr/>
              </a:pPr>
              <a:t>2014/1/21</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08B0A12D-6D6F-4C03-8E89-9834A28FC19D}"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43632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F18EFF3-282B-4DA0-8772-81B60920B3B7}" type="datetime1">
              <a:rPr kumimoji="1" lang="ja-JP" altLang="en-US" smtClean="0"/>
              <a:pPr/>
              <a:t>2014/1/21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844550-8E5E-416A-9F12-B32D48338F36}" type="slidenum">
              <a:rPr kumimoji="1" lang="ja-JP" altLang="en-US" smtClean="0"/>
              <a:pPr/>
              <a:t>‹#›</a:t>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5EF2907-6163-433B-8E2B-416BBA5DDCC1}" type="datetimeFigureOut">
              <a:rPr lang="ja-JP" altLang="en-US">
                <a:solidFill>
                  <a:prstClr val="black">
                    <a:tint val="75000"/>
                  </a:prstClr>
                </a:solidFill>
              </a:rPr>
              <a:pPr>
                <a:defRPr/>
              </a:pPr>
              <a:t>2014/1/21</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7C55CA49-6892-4511-BD4A-D5D42645725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851115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98F2146-5CD6-4574-84F8-C69CE3B920E6}" type="datetimeFigureOut">
              <a:rPr lang="ja-JP" altLang="en-US">
                <a:solidFill>
                  <a:prstClr val="black">
                    <a:tint val="75000"/>
                  </a:prstClr>
                </a:solidFill>
              </a:rPr>
              <a:pPr>
                <a:defRPr/>
              </a:pPr>
              <a:t>2014/1/21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3D607C0E-2E69-4744-B575-B9ECF1A6467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641109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266AD253-CAA7-4C07-9169-11ABA248F393}" type="datetimeFigureOut">
              <a:rPr lang="ja-JP" altLang="en-US">
                <a:solidFill>
                  <a:prstClr val="black">
                    <a:tint val="75000"/>
                  </a:prstClr>
                </a:solidFill>
              </a:rPr>
              <a:pPr>
                <a:defRPr/>
              </a:pPr>
              <a:t>2014/1/21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1413F10-75D9-41FD-8AF8-BAED82BF710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812590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2 つのコンテンツ">
    <p:spTree>
      <p:nvGrpSpPr>
        <p:cNvPr id="1" name=""/>
        <p:cNvGrpSpPr/>
        <p:nvPr/>
      </p:nvGrpSpPr>
      <p:grpSpPr>
        <a:xfrm>
          <a:off x="0" y="0"/>
          <a:ext cx="0" cy="0"/>
          <a:chOff x="0" y="0"/>
          <a:chExt cx="0" cy="0"/>
        </a:xfrm>
      </p:grpSpPr>
      <p:sp>
        <p:nvSpPr>
          <p:cNvPr id="5" name="Text Box 8"/>
          <p:cNvSpPr txBox="1">
            <a:spLocks noChangeArrowheads="1"/>
          </p:cNvSpPr>
          <p:nvPr userDrawn="1"/>
        </p:nvSpPr>
        <p:spPr bwMode="auto">
          <a:xfrm>
            <a:off x="0" y="0"/>
            <a:ext cx="4343400" cy="276225"/>
          </a:xfrm>
          <a:prstGeom prst="rect">
            <a:avLst/>
          </a:prstGeom>
          <a:noFill/>
          <a:ln>
            <a:noFill/>
          </a:ln>
          <a:extLst/>
        </p:spPr>
        <p:txBody>
          <a:bodyPr lIns="89437" tIns="44719" rIns="89437" bIns="44719">
            <a:spAutoFit/>
          </a:bodyPr>
          <a:lstStyle>
            <a:lvl1pPr>
              <a:defRPr kumimoji="1" sz="2300" b="1">
                <a:solidFill>
                  <a:schemeClr val="tx1"/>
                </a:solidFill>
                <a:latin typeface="Times" charset="0"/>
                <a:ea typeface="Osaka" charset="0"/>
                <a:cs typeface="Osaka" charset="0"/>
              </a:defRPr>
            </a:lvl1pPr>
            <a:lvl2pPr marL="742950" indent="-285750">
              <a:defRPr kumimoji="1" sz="2300" b="1">
                <a:solidFill>
                  <a:schemeClr val="tx1"/>
                </a:solidFill>
                <a:latin typeface="Times" charset="0"/>
                <a:ea typeface="Osaka" charset="0"/>
                <a:cs typeface="Osaka" charset="0"/>
              </a:defRPr>
            </a:lvl2pPr>
            <a:lvl3pPr marL="1143000" indent="-228600">
              <a:defRPr kumimoji="1" sz="2300" b="1">
                <a:solidFill>
                  <a:schemeClr val="tx1"/>
                </a:solidFill>
                <a:latin typeface="Times" charset="0"/>
                <a:ea typeface="Osaka" charset="0"/>
                <a:cs typeface="Osaka" charset="0"/>
              </a:defRPr>
            </a:lvl3pPr>
            <a:lvl4pPr marL="1600200" indent="-228600">
              <a:defRPr kumimoji="1" sz="2300" b="1">
                <a:solidFill>
                  <a:schemeClr val="tx1"/>
                </a:solidFill>
                <a:latin typeface="Times" charset="0"/>
                <a:ea typeface="Osaka" charset="0"/>
                <a:cs typeface="Osaka" charset="0"/>
              </a:defRPr>
            </a:lvl4pPr>
            <a:lvl5pPr marL="2057400" indent="-228600">
              <a:defRPr kumimoji="1" sz="2300" b="1">
                <a:solidFill>
                  <a:schemeClr val="tx1"/>
                </a:solidFill>
                <a:latin typeface="Times" charset="0"/>
                <a:ea typeface="Osaka" charset="0"/>
                <a:cs typeface="Osaka" charset="0"/>
              </a:defRPr>
            </a:lvl5pPr>
            <a:lvl6pPr marL="2514600" indent="-228600" fontAlgn="base">
              <a:spcBef>
                <a:spcPct val="0"/>
              </a:spcBef>
              <a:spcAft>
                <a:spcPct val="0"/>
              </a:spcAft>
              <a:defRPr kumimoji="1" sz="2300" b="1">
                <a:solidFill>
                  <a:schemeClr val="tx1"/>
                </a:solidFill>
                <a:latin typeface="Times" charset="0"/>
                <a:ea typeface="Osaka" charset="0"/>
                <a:cs typeface="Osaka" charset="0"/>
              </a:defRPr>
            </a:lvl6pPr>
            <a:lvl7pPr marL="2971800" indent="-228600" fontAlgn="base">
              <a:spcBef>
                <a:spcPct val="0"/>
              </a:spcBef>
              <a:spcAft>
                <a:spcPct val="0"/>
              </a:spcAft>
              <a:defRPr kumimoji="1" sz="2300" b="1">
                <a:solidFill>
                  <a:schemeClr val="tx1"/>
                </a:solidFill>
                <a:latin typeface="Times" charset="0"/>
                <a:ea typeface="Osaka" charset="0"/>
                <a:cs typeface="Osaka" charset="0"/>
              </a:defRPr>
            </a:lvl7pPr>
            <a:lvl8pPr marL="3429000" indent="-228600" fontAlgn="base">
              <a:spcBef>
                <a:spcPct val="0"/>
              </a:spcBef>
              <a:spcAft>
                <a:spcPct val="0"/>
              </a:spcAft>
              <a:defRPr kumimoji="1" sz="2300" b="1">
                <a:solidFill>
                  <a:schemeClr val="tx1"/>
                </a:solidFill>
                <a:latin typeface="Times" charset="0"/>
                <a:ea typeface="Osaka" charset="0"/>
                <a:cs typeface="Osaka" charset="0"/>
              </a:defRPr>
            </a:lvl8pPr>
            <a:lvl9pPr marL="3886200" indent="-228600" fontAlgn="base">
              <a:spcBef>
                <a:spcPct val="0"/>
              </a:spcBef>
              <a:spcAft>
                <a:spcPct val="0"/>
              </a:spcAft>
              <a:defRPr kumimoji="1" sz="2300" b="1">
                <a:solidFill>
                  <a:schemeClr val="tx1"/>
                </a:solidFill>
                <a:latin typeface="Times" charset="0"/>
                <a:ea typeface="Osaka" charset="0"/>
                <a:cs typeface="Osaka" charset="0"/>
              </a:defRPr>
            </a:lvl9pPr>
          </a:lstStyle>
          <a:p>
            <a:pPr eaLnBrk="0" fontAlgn="base" hangingPunct="0">
              <a:spcBef>
                <a:spcPct val="0"/>
              </a:spcBef>
              <a:spcAft>
                <a:spcPct val="0"/>
              </a:spcAft>
              <a:defRPr/>
            </a:pPr>
            <a:r>
              <a:rPr lang="en-US" altLang="ja-JP" sz="1200" smtClean="0">
                <a:solidFill>
                  <a:srgbClr val="EEECE1"/>
                </a:solidFill>
              </a:rPr>
              <a:t>2011 Keck Science Meeting </a:t>
            </a:r>
            <a:r>
              <a:rPr lang="en-US" altLang="ja-JP" sz="1200" smtClean="0">
                <a:solidFill>
                  <a:srgbClr val="EEECE1"/>
                </a:solidFill>
                <a:cs typeface="Times" charset="0"/>
              </a:rPr>
              <a:t>(September 23-24, 2011)</a:t>
            </a:r>
          </a:p>
        </p:txBody>
      </p:sp>
      <p:sp>
        <p:nvSpPr>
          <p:cNvPr id="6" name="Rectangle 3"/>
          <p:cNvSpPr>
            <a:spLocks noGrp="1" noChangeArrowheads="1"/>
          </p:cNvSpPr>
          <p:nvPr/>
        </p:nvSpPr>
        <p:spPr bwMode="auto">
          <a:xfrm>
            <a:off x="457200" y="1601788"/>
            <a:ext cx="8229600" cy="4524375"/>
          </a:xfrm>
          <a:prstGeom prst="rect">
            <a:avLst/>
          </a:prstGeom>
          <a:noFill/>
          <a:ln w="9525">
            <a:noFill/>
            <a:miter lim="800000"/>
            <a:headEnd/>
            <a:tailEnd/>
          </a:ln>
        </p:spPr>
        <p:txBody>
          <a:bodyPr lIns="89437" tIns="44719" rIns="89437" bIns="44719"/>
          <a:lstStyle/>
          <a:p>
            <a:pPr algn="ctr" fontAlgn="base">
              <a:spcBef>
                <a:spcPct val="0"/>
              </a:spcBef>
              <a:spcAft>
                <a:spcPct val="0"/>
              </a:spcAft>
              <a:defRPr/>
            </a:pPr>
            <a:r>
              <a:rPr lang="ja-JP" altLang="en-US" sz="4300">
                <a:solidFill>
                  <a:srgbClr val="FFFFFF"/>
                </a:solidFill>
                <a:latin typeface="Osaka" charset="-128"/>
              </a:rPr>
              <a:t>   </a:t>
            </a:r>
            <a:r>
              <a:rPr lang="en-US" altLang="ja-JP" sz="4300">
                <a:solidFill>
                  <a:srgbClr val="FFFFFF"/>
                </a:solidFill>
                <a:latin typeface="Osaka" charset="-128"/>
              </a:rPr>
              <a:t> </a:t>
            </a:r>
            <a:r>
              <a:rPr lang="ja-JP" altLang="en-US" sz="4300">
                <a:solidFill>
                  <a:srgbClr val="FFFFFF"/>
                </a:solidFill>
                <a:latin typeface="Osaka" charset="-128"/>
              </a:rPr>
              <a:t>         </a:t>
            </a:r>
            <a:endParaRPr lang="en-US" altLang="ja-JP" sz="4300">
              <a:solidFill>
                <a:srgbClr val="FFFFFF"/>
              </a:solidFill>
              <a:latin typeface="Osaka" charset="-128"/>
            </a:endParaRPr>
          </a:p>
          <a:p>
            <a:pPr marL="0" lvl="1" algn="ctr" fontAlgn="base">
              <a:spcBef>
                <a:spcPct val="0"/>
              </a:spcBef>
              <a:spcAft>
                <a:spcPct val="0"/>
              </a:spcAft>
              <a:defRPr/>
            </a:pPr>
            <a:r>
              <a:rPr lang="ja-JP" altLang="en-US" sz="4300">
                <a:solidFill>
                  <a:srgbClr val="FFFFFF"/>
                </a:solidFill>
                <a:latin typeface="Osaka" charset="-128"/>
              </a:rPr>
              <a:t> </a:t>
            </a:r>
            <a:r>
              <a:rPr lang="en-US" altLang="ja-JP" sz="4300">
                <a:solidFill>
                  <a:srgbClr val="FFFFFF"/>
                </a:solidFill>
                <a:latin typeface="Osaka" charset="-128"/>
              </a:rPr>
              <a:t>   </a:t>
            </a:r>
            <a:r>
              <a:rPr lang="ja-JP" altLang="en-US" sz="4300">
                <a:solidFill>
                  <a:srgbClr val="FFFFFF"/>
                </a:solidFill>
                <a:latin typeface="Osaka" charset="-128"/>
              </a:rPr>
              <a:t>   </a:t>
            </a:r>
            <a:endParaRPr lang="en-US" altLang="ja-JP" sz="4300">
              <a:solidFill>
                <a:srgbClr val="FFFFFF"/>
              </a:solidFill>
              <a:latin typeface="Osaka" charset="-128"/>
            </a:endParaRPr>
          </a:p>
          <a:p>
            <a:pPr marL="0" lvl="2" algn="ctr" fontAlgn="base">
              <a:spcBef>
                <a:spcPct val="0"/>
              </a:spcBef>
              <a:spcAft>
                <a:spcPct val="0"/>
              </a:spcAft>
              <a:defRPr/>
            </a:pPr>
            <a:r>
              <a:rPr lang="ja-JP" altLang="en-US" sz="4300">
                <a:solidFill>
                  <a:srgbClr val="FFFFFF"/>
                </a:solidFill>
                <a:latin typeface="Osaka" charset="-128"/>
              </a:rPr>
              <a:t> </a:t>
            </a:r>
            <a:r>
              <a:rPr lang="en-US" altLang="ja-JP" sz="4300">
                <a:solidFill>
                  <a:srgbClr val="FFFFFF"/>
                </a:solidFill>
                <a:latin typeface="Osaka" charset="-128"/>
              </a:rPr>
              <a:t>   </a:t>
            </a:r>
            <a:r>
              <a:rPr lang="ja-JP" altLang="en-US" sz="4300">
                <a:solidFill>
                  <a:srgbClr val="FFFFFF"/>
                </a:solidFill>
                <a:latin typeface="Osaka" charset="-128"/>
              </a:rPr>
              <a:t>   </a:t>
            </a:r>
            <a:endParaRPr lang="en-US" altLang="ja-JP" sz="4300">
              <a:solidFill>
                <a:srgbClr val="FFFFFF"/>
              </a:solidFill>
              <a:latin typeface="Osaka" charset="-128"/>
            </a:endParaRPr>
          </a:p>
          <a:p>
            <a:pPr marL="0" lvl="3" algn="ctr" fontAlgn="base">
              <a:spcBef>
                <a:spcPct val="0"/>
              </a:spcBef>
              <a:spcAft>
                <a:spcPct val="0"/>
              </a:spcAft>
              <a:defRPr/>
            </a:pPr>
            <a:r>
              <a:rPr lang="ja-JP" altLang="en-US" sz="4300">
                <a:solidFill>
                  <a:srgbClr val="FFFFFF"/>
                </a:solidFill>
                <a:latin typeface="Osaka" charset="-128"/>
              </a:rPr>
              <a:t> </a:t>
            </a:r>
            <a:r>
              <a:rPr lang="en-US" altLang="ja-JP" sz="4300">
                <a:solidFill>
                  <a:srgbClr val="FFFFFF"/>
                </a:solidFill>
                <a:latin typeface="Osaka" charset="-128"/>
              </a:rPr>
              <a:t>   </a:t>
            </a:r>
            <a:r>
              <a:rPr lang="ja-JP" altLang="en-US" sz="4300">
                <a:solidFill>
                  <a:srgbClr val="FFFFFF"/>
                </a:solidFill>
                <a:latin typeface="Osaka" charset="-128"/>
              </a:rPr>
              <a:t>   </a:t>
            </a:r>
            <a:endParaRPr lang="en-US" altLang="ja-JP" sz="4300">
              <a:solidFill>
                <a:srgbClr val="FFFFFF"/>
              </a:solidFill>
              <a:latin typeface="Osaka" charset="-128"/>
            </a:endParaRPr>
          </a:p>
          <a:p>
            <a:pPr marL="0" lvl="4" algn="ctr" fontAlgn="base">
              <a:spcBef>
                <a:spcPct val="0"/>
              </a:spcBef>
              <a:spcAft>
                <a:spcPct val="0"/>
              </a:spcAft>
              <a:defRPr/>
            </a:pPr>
            <a:r>
              <a:rPr lang="ja-JP" altLang="en-US" sz="4300">
                <a:solidFill>
                  <a:srgbClr val="FFFFFF"/>
                </a:solidFill>
                <a:latin typeface="Osaka" charset="-128"/>
              </a:rPr>
              <a:t> </a:t>
            </a:r>
            <a:r>
              <a:rPr lang="en-US" altLang="ja-JP" sz="4300">
                <a:solidFill>
                  <a:srgbClr val="FFFFFF"/>
                </a:solidFill>
                <a:latin typeface="Osaka" charset="-128"/>
              </a:rPr>
              <a:t>   </a:t>
            </a:r>
            <a:r>
              <a:rPr lang="ja-JP" altLang="en-US" sz="4300">
                <a:solidFill>
                  <a:srgbClr val="FFFFFF"/>
                </a:solidFill>
                <a:latin typeface="Osaka" charset="-128"/>
              </a:rPr>
              <a:t>   </a:t>
            </a:r>
          </a:p>
        </p:txBody>
      </p:sp>
      <p:sp>
        <p:nvSpPr>
          <p:cNvPr id="3" name="コンテンツ プレースホルダ 2"/>
          <p:cNvSpPr>
            <a:spLocks noGrp="1"/>
          </p:cNvSpPr>
          <p:nvPr>
            <p:ph sz="half" idx="1"/>
          </p:nvPr>
        </p:nvSpPr>
        <p:spPr>
          <a:xfrm>
            <a:off x="457200" y="1600204"/>
            <a:ext cx="4038600" cy="4525963"/>
          </a:xfrm>
          <a:prstGeom prst="rect">
            <a:avLst/>
          </a:prstGeom>
        </p:spPr>
        <p:txBody>
          <a:bodyPr lIns="89437" tIns="44719" rIns="89437" bIns="44719"/>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4" name="コンテンツ プレースホルダ 3"/>
          <p:cNvSpPr>
            <a:spLocks noGrp="1"/>
          </p:cNvSpPr>
          <p:nvPr>
            <p:ph sz="half" idx="2"/>
          </p:nvPr>
        </p:nvSpPr>
        <p:spPr>
          <a:xfrm>
            <a:off x="4648200" y="1600204"/>
            <a:ext cx="4038600" cy="4525963"/>
          </a:xfrm>
          <a:prstGeom prst="rect">
            <a:avLst/>
          </a:prstGeom>
        </p:spPr>
        <p:txBody>
          <a:bodyPr lIns="89437" tIns="44719" rIns="89437" bIns="44719"/>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 3"/>
          <p:cNvSpPr>
            <a:spLocks noGrp="1"/>
          </p:cNvSpPr>
          <p:nvPr>
            <p:ph type="sldNum" sz="quarter" idx="10"/>
          </p:nvPr>
        </p:nvSpPr>
        <p:spPr>
          <a:xfrm>
            <a:off x="8458200" y="6553200"/>
            <a:ext cx="685800" cy="304800"/>
          </a:xfrm>
        </p:spPr>
        <p:txBody>
          <a:bodyPr wrap="square" lIns="89437" tIns="44719" rIns="89437" bIns="44719" numCol="1" anchorCtr="0" compatLnSpc="1">
            <a:prstTxWarp prst="textNoShape">
              <a:avLst/>
            </a:prstTxWarp>
          </a:bodyPr>
          <a:lstStyle>
            <a:lvl1pPr algn="ctr">
              <a:defRPr>
                <a:solidFill>
                  <a:srgbClr val="FFFFFF"/>
                </a:solidFill>
              </a:defRPr>
            </a:lvl1pPr>
          </a:lstStyle>
          <a:p>
            <a:pPr>
              <a:defRPr/>
            </a:pPr>
            <a:fld id="{6CA99177-BA50-49C4-BE3F-2FF3292825B9}" type="slidenum">
              <a:rPr lang="en-US" altLang="ja-JP"/>
              <a:pPr>
                <a:defRPr/>
              </a:pPr>
              <a:t>‹#›</a:t>
            </a:fld>
            <a:endParaRPr lang="en-US" altLang="ja-JP"/>
          </a:p>
        </p:txBody>
      </p:sp>
    </p:spTree>
    <p:extLst>
      <p:ext uri="{BB962C8B-B14F-4D97-AF65-F5344CB8AC3E}">
        <p14:creationId xmlns:p14="http://schemas.microsoft.com/office/powerpoint/2010/main" val="27422047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7C40961-641C-4438-8CE6-D4CCBEFED4BE}" type="datetimeFigureOut">
              <a:rPr lang="ja-JP" altLang="en-US" smtClean="0">
                <a:solidFill>
                  <a:prstClr val="black">
                    <a:tint val="75000"/>
                  </a:prstClr>
                </a:solidFill>
              </a:rPr>
              <a:pPr/>
              <a:t>2014/1/21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F303CC3-15E1-45E8-8EB4-F91149648A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0703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C40961-641C-4438-8CE6-D4CCBEFED4BE}" type="datetimeFigureOut">
              <a:rPr lang="ja-JP" altLang="en-US" smtClean="0">
                <a:solidFill>
                  <a:prstClr val="black">
                    <a:tint val="75000"/>
                  </a:prstClr>
                </a:solidFill>
              </a:rPr>
              <a:pPr/>
              <a:t>2014/1/21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F303CC3-15E1-45E8-8EB4-F91149648A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0888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7C40961-641C-4438-8CE6-D4CCBEFED4BE}" type="datetimeFigureOut">
              <a:rPr lang="ja-JP" altLang="en-US" smtClean="0">
                <a:solidFill>
                  <a:prstClr val="black">
                    <a:tint val="75000"/>
                  </a:prstClr>
                </a:solidFill>
              </a:rPr>
              <a:pPr/>
              <a:t>2014/1/21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F303CC3-15E1-45E8-8EB4-F91149648A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8464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7C40961-641C-4438-8CE6-D4CCBEFED4BE}" type="datetimeFigureOut">
              <a:rPr lang="ja-JP" altLang="en-US" smtClean="0">
                <a:solidFill>
                  <a:prstClr val="black">
                    <a:tint val="75000"/>
                  </a:prstClr>
                </a:solidFill>
              </a:rPr>
              <a:pPr/>
              <a:t>2014/1/21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F303CC3-15E1-45E8-8EB4-F91149648A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22682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7C40961-641C-4438-8CE6-D4CCBEFED4BE}" type="datetimeFigureOut">
              <a:rPr lang="ja-JP" altLang="en-US" smtClean="0">
                <a:solidFill>
                  <a:prstClr val="black">
                    <a:tint val="75000"/>
                  </a:prstClr>
                </a:solidFill>
              </a:rPr>
              <a:pPr/>
              <a:t>2014/1/21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5F303CC3-15E1-45E8-8EB4-F91149648A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0772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7C40961-641C-4438-8CE6-D4CCBEFED4BE}" type="datetimeFigureOut">
              <a:rPr lang="ja-JP" altLang="en-US" smtClean="0">
                <a:solidFill>
                  <a:prstClr val="black">
                    <a:tint val="75000"/>
                  </a:prstClr>
                </a:solidFill>
              </a:rPr>
              <a:pPr/>
              <a:t>2014/1/21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5F303CC3-15E1-45E8-8EB4-F91149648A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9030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44A17C9-6AC1-4DA7-8A7B-119AC37C7F41}" type="datetime1">
              <a:rPr kumimoji="1" lang="ja-JP" altLang="en-US" smtClean="0"/>
              <a:pPr/>
              <a:t>2014/1/21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B844550-8E5E-416A-9F12-B32D48338F36}" type="slidenum">
              <a:rPr kumimoji="1" lang="ja-JP" altLang="en-US" smtClean="0"/>
              <a:pPr/>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7C40961-641C-4438-8CE6-D4CCBEFED4BE}" type="datetimeFigureOut">
              <a:rPr lang="ja-JP" altLang="en-US" smtClean="0">
                <a:solidFill>
                  <a:prstClr val="black">
                    <a:tint val="75000"/>
                  </a:prstClr>
                </a:solidFill>
              </a:rPr>
              <a:pPr/>
              <a:t>2014/1/21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5F303CC3-15E1-45E8-8EB4-F91149648A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570006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7C40961-641C-4438-8CE6-D4CCBEFED4BE}" type="datetimeFigureOut">
              <a:rPr lang="ja-JP" altLang="en-US" smtClean="0">
                <a:solidFill>
                  <a:prstClr val="black">
                    <a:tint val="75000"/>
                  </a:prstClr>
                </a:solidFill>
              </a:rPr>
              <a:pPr/>
              <a:t>2014/1/21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F303CC3-15E1-45E8-8EB4-F91149648A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45784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7C40961-641C-4438-8CE6-D4CCBEFED4BE}" type="datetimeFigureOut">
              <a:rPr lang="ja-JP" altLang="en-US" smtClean="0">
                <a:solidFill>
                  <a:prstClr val="black">
                    <a:tint val="75000"/>
                  </a:prstClr>
                </a:solidFill>
              </a:rPr>
              <a:pPr/>
              <a:t>2014/1/21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5F303CC3-15E1-45E8-8EB4-F91149648A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1934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C40961-641C-4438-8CE6-D4CCBEFED4BE}" type="datetimeFigureOut">
              <a:rPr lang="ja-JP" altLang="en-US" smtClean="0">
                <a:solidFill>
                  <a:prstClr val="black">
                    <a:tint val="75000"/>
                  </a:prstClr>
                </a:solidFill>
              </a:rPr>
              <a:pPr/>
              <a:t>2014/1/21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F303CC3-15E1-45E8-8EB4-F91149648A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24613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7C40961-641C-4438-8CE6-D4CCBEFED4BE}" type="datetimeFigureOut">
              <a:rPr lang="ja-JP" altLang="en-US" smtClean="0">
                <a:solidFill>
                  <a:prstClr val="black">
                    <a:tint val="75000"/>
                  </a:prstClr>
                </a:solidFill>
              </a:rPr>
              <a:pPr/>
              <a:t>2014/1/21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5F303CC3-15E1-45E8-8EB4-F91149648A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4734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3C3EC6B-826E-439B-91C1-B2818DADE4C2}" type="datetime1">
              <a:rPr kumimoji="1" lang="ja-JP" altLang="en-US" smtClean="0"/>
              <a:pPr/>
              <a:t>2014/1/21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B844550-8E5E-416A-9F12-B32D48338F36}"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1AB613E-E831-4BF7-8872-CE3981D709C5}" type="datetime1">
              <a:rPr kumimoji="1" lang="ja-JP" altLang="en-US" smtClean="0"/>
              <a:pPr/>
              <a:t>2014/1/21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B844550-8E5E-416A-9F12-B32D48338F36}"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D509263-816B-47E5-9746-87963784EDA1}" type="datetime1">
              <a:rPr kumimoji="1" lang="ja-JP" altLang="en-US" smtClean="0"/>
              <a:pPr/>
              <a:t>2014/1/21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B844550-8E5E-416A-9F12-B32D48338F36}"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8C9A01E1-3ACF-4AC7-9F8F-04D814927AEC}" type="datetime1">
              <a:rPr kumimoji="1" lang="ja-JP" altLang="en-US" smtClean="0"/>
              <a:pPr/>
              <a:t>2014/1/21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B844550-8E5E-416A-9F12-B32D48338F36}"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1974275-01B3-45F4-AB67-FEE281228503}" type="datetime1">
              <a:rPr kumimoji="1" lang="ja-JP" altLang="en-US" smtClean="0"/>
              <a:pPr/>
              <a:t>2014/1/21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B844550-8E5E-416A-9F12-B32D48338F36}"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56AFCD2-4EA8-4698-BAA7-B75B4E27CAE8}" type="datetime1">
              <a:rPr kumimoji="1" lang="ja-JP" altLang="en-US" smtClean="0"/>
              <a:pPr/>
              <a:t>2014/1/21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B844550-8E5E-416A-9F12-B32D48338F36}"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4199F-B9C3-44CA-9B5C-64FA9F01CAD7}" type="datetime1">
              <a:rPr kumimoji="1" lang="ja-JP" altLang="en-US" smtClean="0"/>
              <a:pPr/>
              <a:t>2014/1/21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44550-8E5E-416A-9F12-B32D48338F36}"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71844EF-60D2-4BF1-AA33-11264BB9FDA5}" type="datetimeFigureOut">
              <a:rPr lang="ja-JP" altLang="en-US">
                <a:solidFill>
                  <a:prstClr val="black">
                    <a:tint val="75000"/>
                  </a:prstClr>
                </a:solidFill>
              </a:rPr>
              <a:pPr>
                <a:defRPr/>
              </a:pPr>
              <a:t>2014/1/21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35D652F4-58A1-4812-AE9C-C273404DCDD5}"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817868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40961-641C-4438-8CE6-D4CCBEFED4BE}" type="datetimeFigureOut">
              <a:rPr lang="ja-JP" altLang="en-US" smtClean="0">
                <a:solidFill>
                  <a:prstClr val="black">
                    <a:tint val="75000"/>
                  </a:prstClr>
                </a:solidFill>
              </a:rPr>
              <a:pPr/>
              <a:t>2014/1/21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03CC3-15E1-45E8-8EB4-F91149648A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358194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7.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b="1" dirty="0" smtClean="0">
                <a:effectLst>
                  <a:outerShdw blurRad="38100" dist="38100" dir="2700000" algn="tl">
                    <a:srgbClr val="000000">
                      <a:alpha val="43137"/>
                    </a:srgbClr>
                  </a:outerShdw>
                </a:effectLst>
              </a:rPr>
              <a:t>Keck/Gemini/VLT </a:t>
            </a:r>
            <a:br>
              <a:rPr kumimoji="1" lang="en-US" altLang="ja-JP" sz="4000" b="1" dirty="0" smtClean="0">
                <a:effectLst>
                  <a:outerShdw blurRad="38100" dist="38100" dir="2700000" algn="tl">
                    <a:srgbClr val="000000">
                      <a:alpha val="43137"/>
                    </a:srgbClr>
                  </a:outerShdw>
                </a:effectLst>
              </a:rPr>
            </a:br>
            <a:r>
              <a:rPr kumimoji="1" lang="ja-JP" altLang="en-US" sz="3200" b="1" dirty="0" smtClean="0">
                <a:effectLst>
                  <a:outerShdw blurRad="38100" dist="38100" dir="2700000" algn="tl">
                    <a:srgbClr val="000000">
                      <a:alpha val="43137"/>
                    </a:srgbClr>
                  </a:outerShdw>
                </a:effectLst>
              </a:rPr>
              <a:t>時間交換</a:t>
            </a:r>
            <a:endParaRPr kumimoji="1" lang="ja-JP" altLang="en-US" sz="32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97334">
            <a:off x="381220" y="2190858"/>
            <a:ext cx="5432275" cy="391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488" y="4725144"/>
            <a:ext cx="3810000" cy="162560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9292">
            <a:off x="6096169" y="2204865"/>
            <a:ext cx="2736369" cy="1838498"/>
          </a:xfrm>
          <a:prstGeom prst="rect">
            <a:avLst/>
          </a:prstGeom>
        </p:spPr>
      </p:pic>
      <p:sp>
        <p:nvSpPr>
          <p:cNvPr id="5" name="テキスト ボックス 4"/>
          <p:cNvSpPr txBox="1"/>
          <p:nvPr/>
        </p:nvSpPr>
        <p:spPr>
          <a:xfrm>
            <a:off x="395536" y="1628800"/>
            <a:ext cx="1880130" cy="646331"/>
          </a:xfrm>
          <a:prstGeom prst="rect">
            <a:avLst/>
          </a:prstGeom>
          <a:noFill/>
        </p:spPr>
        <p:txBody>
          <a:bodyPr wrap="none" rtlCol="0">
            <a:spAutoFit/>
          </a:bodyPr>
          <a:lstStyle/>
          <a:p>
            <a:pPr algn="ctr"/>
            <a:r>
              <a:rPr kumimoji="1" lang="en-US" altLang="ja-JP" dirty="0" smtClean="0"/>
              <a:t>Gemini-N/S </a:t>
            </a:r>
          </a:p>
          <a:p>
            <a:pPr algn="ctr"/>
            <a:r>
              <a:rPr kumimoji="1" lang="en-US" altLang="ja-JP" dirty="0" smtClean="0"/>
              <a:t>minimum 5 nights</a:t>
            </a:r>
            <a:endParaRPr kumimoji="1" lang="ja-JP" altLang="en-US" dirty="0"/>
          </a:p>
        </p:txBody>
      </p:sp>
      <p:sp>
        <p:nvSpPr>
          <p:cNvPr id="6" name="テキスト ボックス 5"/>
          <p:cNvSpPr txBox="1"/>
          <p:nvPr/>
        </p:nvSpPr>
        <p:spPr>
          <a:xfrm>
            <a:off x="6372882" y="692696"/>
            <a:ext cx="2663614" cy="923330"/>
          </a:xfrm>
          <a:prstGeom prst="rect">
            <a:avLst/>
          </a:prstGeom>
          <a:noFill/>
        </p:spPr>
        <p:txBody>
          <a:bodyPr wrap="none" rtlCol="0">
            <a:spAutoFit/>
          </a:bodyPr>
          <a:lstStyle/>
          <a:p>
            <a:pPr algn="ctr"/>
            <a:r>
              <a:rPr kumimoji="1" lang="en-US" altLang="ja-JP" dirty="0" smtClean="0"/>
              <a:t>Keck-I several nights</a:t>
            </a:r>
          </a:p>
          <a:p>
            <a:pPr algn="ctr"/>
            <a:r>
              <a:rPr lang="en-US" altLang="ja-JP" dirty="0" smtClean="0"/>
              <a:t>Keck-II several nights</a:t>
            </a:r>
          </a:p>
          <a:p>
            <a:pPr algn="ctr"/>
            <a:r>
              <a:rPr kumimoji="1" lang="en-US" altLang="ja-JP" dirty="0" smtClean="0"/>
              <a:t>LGS-AO maximum 2 nights</a:t>
            </a:r>
            <a:endParaRPr kumimoji="1" lang="ja-JP" altLang="en-US" dirty="0"/>
          </a:p>
        </p:txBody>
      </p:sp>
      <p:sp>
        <p:nvSpPr>
          <p:cNvPr id="7" name="テキスト ボックス 6"/>
          <p:cNvSpPr txBox="1"/>
          <p:nvPr/>
        </p:nvSpPr>
        <p:spPr>
          <a:xfrm>
            <a:off x="6019759" y="6444044"/>
            <a:ext cx="2152641" cy="369332"/>
          </a:xfrm>
          <a:prstGeom prst="rect">
            <a:avLst/>
          </a:prstGeom>
          <a:noFill/>
        </p:spPr>
        <p:txBody>
          <a:bodyPr wrap="none" rtlCol="0">
            <a:spAutoFit/>
          </a:bodyPr>
          <a:lstStyle/>
          <a:p>
            <a:r>
              <a:rPr kumimoji="1" lang="en-US" altLang="ja-JP" dirty="0" smtClean="0"/>
              <a:t>5-10 nights</a:t>
            </a:r>
            <a:r>
              <a:rPr lang="ja-JP" altLang="en-US" dirty="0" smtClean="0"/>
              <a:t>（交渉中）</a:t>
            </a:r>
            <a:endParaRPr kumimoji="1" lang="ja-JP" altLang="en-US" dirty="0"/>
          </a:p>
        </p:txBody>
      </p:sp>
      <p:sp>
        <p:nvSpPr>
          <p:cNvPr id="8" name="テキスト ボックス 7"/>
          <p:cNvSpPr txBox="1"/>
          <p:nvPr/>
        </p:nvSpPr>
        <p:spPr>
          <a:xfrm>
            <a:off x="2555776" y="6444044"/>
            <a:ext cx="2980303" cy="369332"/>
          </a:xfrm>
          <a:prstGeom prst="rect">
            <a:avLst/>
          </a:prstGeom>
          <a:noFill/>
        </p:spPr>
        <p:txBody>
          <a:bodyPr wrap="none" rtlCol="0">
            <a:spAutoFit/>
          </a:bodyPr>
          <a:lstStyle/>
          <a:p>
            <a:r>
              <a:rPr lang="ja-JP" altLang="en-US" b="1" dirty="0" smtClean="0">
                <a:effectLst>
                  <a:outerShdw blurRad="38100" dist="38100" dir="2700000" algn="tl">
                    <a:srgbClr val="000000">
                      <a:alpha val="43137"/>
                    </a:srgbClr>
                  </a:outerShdw>
                </a:effectLst>
              </a:rPr>
              <a:t>セメスター毎に所長間で合意</a:t>
            </a:r>
            <a:endParaRPr kumimoji="1" lang="ja-JP"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0677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600" b="1" dirty="0" smtClean="0">
                <a:effectLst>
                  <a:outerShdw blurRad="38100" dist="38100" dir="2700000" algn="tl">
                    <a:srgbClr val="000000">
                      <a:alpha val="43137"/>
                    </a:srgbClr>
                  </a:outerShdw>
                </a:effectLst>
              </a:rPr>
              <a:t>平成</a:t>
            </a:r>
            <a:r>
              <a:rPr lang="en-US" altLang="ja-JP" sz="3600" b="1" dirty="0" smtClean="0">
                <a:effectLst>
                  <a:outerShdw blurRad="38100" dist="38100" dir="2700000" algn="tl">
                    <a:srgbClr val="000000">
                      <a:alpha val="43137"/>
                    </a:srgbClr>
                  </a:outerShdw>
                </a:effectLst>
              </a:rPr>
              <a:t>26</a:t>
            </a:r>
            <a:r>
              <a:rPr lang="ja-JP" altLang="en-US" sz="3600" b="1" dirty="0" smtClean="0">
                <a:effectLst>
                  <a:outerShdw blurRad="38100" dist="38100" dir="2700000" algn="tl">
                    <a:srgbClr val="000000">
                      <a:alpha val="43137"/>
                    </a:srgbClr>
                  </a:outerShdw>
                </a:effectLst>
              </a:rPr>
              <a:t>年度の目標</a:t>
            </a:r>
            <a:r>
              <a:rPr lang="en-US" altLang="ja-JP" sz="3600" b="1" dirty="0" smtClean="0">
                <a:effectLst>
                  <a:outerShdw blurRad="38100" dist="38100" dir="2700000" algn="tl">
                    <a:srgbClr val="000000">
                      <a:alpha val="43137"/>
                    </a:srgbClr>
                  </a:outerShdw>
                </a:effectLst>
              </a:rPr>
              <a:t>•</a:t>
            </a:r>
            <a:r>
              <a:rPr lang="ja-JP" altLang="en-US" sz="3600" b="1" dirty="0" smtClean="0">
                <a:effectLst>
                  <a:outerShdw blurRad="38100" dist="38100" dir="2700000" algn="tl">
                    <a:srgbClr val="000000">
                      <a:alpha val="43137"/>
                    </a:srgbClr>
                  </a:outerShdw>
                </a:effectLst>
              </a:rPr>
              <a:t>計画</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2776"/>
            <a:ext cx="8229600" cy="4853136"/>
          </a:xfrm>
        </p:spPr>
        <p:txBody>
          <a:bodyPr>
            <a:noAutofit/>
          </a:bodyPr>
          <a:lstStyle/>
          <a:p>
            <a:pPr>
              <a:buNone/>
            </a:pPr>
            <a:r>
              <a:rPr lang="ja-JP" altLang="en-US" sz="2000" dirty="0" smtClean="0">
                <a:solidFill>
                  <a:srgbClr val="FF0000"/>
                </a:solidFill>
              </a:rPr>
              <a:t>　③　</a:t>
            </a:r>
            <a:r>
              <a:rPr lang="en-US" altLang="ja-JP" sz="2000" b="1" dirty="0">
                <a:solidFill>
                  <a:srgbClr val="FF0000"/>
                </a:solidFill>
                <a:latin typeface="+mn-ea"/>
              </a:rPr>
              <a:t>TMT</a:t>
            </a:r>
            <a:r>
              <a:rPr lang="ja-JP" altLang="ja-JP" sz="2000" b="1" dirty="0">
                <a:solidFill>
                  <a:srgbClr val="FF0000"/>
                </a:solidFill>
                <a:latin typeface="+mn-ea"/>
              </a:rPr>
              <a:t>時代に</a:t>
            </a:r>
            <a:r>
              <a:rPr lang="ja-JP" altLang="en-US" sz="2000" b="1" dirty="0">
                <a:solidFill>
                  <a:srgbClr val="FF0000"/>
                </a:solidFill>
                <a:latin typeface="+mn-ea"/>
              </a:rPr>
              <a:t>おける運営負担の軽減に</a:t>
            </a:r>
            <a:r>
              <a:rPr lang="ja-JP" altLang="ja-JP" sz="2000" b="1" dirty="0">
                <a:solidFill>
                  <a:srgbClr val="FF0000"/>
                </a:solidFill>
                <a:latin typeface="+mn-ea"/>
              </a:rPr>
              <a:t>向けて、</a:t>
            </a:r>
            <a:r>
              <a:rPr lang="ja-JP" altLang="en-US" sz="2000" b="1" dirty="0">
                <a:solidFill>
                  <a:srgbClr val="FF0000"/>
                </a:solidFill>
                <a:latin typeface="+mn-ea"/>
              </a:rPr>
              <a:t>デコミッション・移譲・</a:t>
            </a:r>
            <a:r>
              <a:rPr lang="ja-JP" altLang="en-US" sz="2000" b="1" dirty="0" smtClean="0">
                <a:solidFill>
                  <a:srgbClr val="FF0000"/>
                </a:solidFill>
                <a:latin typeface="+mn-ea"/>
              </a:rPr>
              <a:t>外</a:t>
            </a:r>
            <a:endParaRPr lang="en-US" altLang="ja-JP" sz="2000" b="1" dirty="0" smtClean="0">
              <a:solidFill>
                <a:srgbClr val="FF0000"/>
              </a:solidFill>
              <a:latin typeface="+mn-ea"/>
            </a:endParaRPr>
          </a:p>
          <a:p>
            <a:pPr>
              <a:buNone/>
            </a:pPr>
            <a:r>
              <a:rPr lang="en-US" altLang="ja-JP" sz="2000" b="1" dirty="0">
                <a:solidFill>
                  <a:srgbClr val="FF0000"/>
                </a:solidFill>
                <a:latin typeface="+mn-ea"/>
              </a:rPr>
              <a:t> </a:t>
            </a:r>
            <a:r>
              <a:rPr lang="en-US" altLang="ja-JP" sz="2000" b="1" dirty="0" smtClean="0">
                <a:solidFill>
                  <a:srgbClr val="FF0000"/>
                </a:solidFill>
                <a:latin typeface="+mn-ea"/>
              </a:rPr>
              <a:t>       </a:t>
            </a:r>
            <a:r>
              <a:rPr lang="ja-JP" altLang="en-US" sz="2000" b="1" dirty="0" smtClean="0">
                <a:solidFill>
                  <a:srgbClr val="FF0000"/>
                </a:solidFill>
                <a:latin typeface="+mn-ea"/>
              </a:rPr>
              <a:t>国</a:t>
            </a:r>
            <a:r>
              <a:rPr lang="ja-JP" altLang="en-US" sz="2000" b="1" dirty="0">
                <a:solidFill>
                  <a:srgbClr val="FF0000"/>
                </a:solidFill>
                <a:latin typeface="+mn-ea"/>
              </a:rPr>
              <a:t>望遠鏡との時間交換などによる観測装置の重点化や</a:t>
            </a:r>
            <a:r>
              <a:rPr lang="ja-JP" altLang="en-US" sz="2000" b="1" dirty="0" smtClean="0">
                <a:solidFill>
                  <a:srgbClr val="FF0000"/>
                </a:solidFill>
                <a:latin typeface="+mn-ea"/>
              </a:rPr>
              <a:t>、</a:t>
            </a:r>
            <a:r>
              <a:rPr lang="ja-JP" altLang="ja-JP" sz="2000" b="1" dirty="0">
                <a:solidFill>
                  <a:srgbClr val="FF0000"/>
                </a:solidFill>
                <a:latin typeface="+mn-ea"/>
              </a:rPr>
              <a:t>国際</a:t>
            </a:r>
            <a:r>
              <a:rPr lang="ja-JP" altLang="en-US" sz="2000" b="1" dirty="0" smtClean="0">
                <a:solidFill>
                  <a:srgbClr val="FF0000"/>
                </a:solidFill>
                <a:latin typeface="+mn-ea"/>
              </a:rPr>
              <a:t>運用</a:t>
            </a:r>
            <a:endParaRPr lang="en-US" altLang="ja-JP" sz="2000" b="1" dirty="0" smtClean="0">
              <a:solidFill>
                <a:srgbClr val="FF0000"/>
              </a:solidFill>
              <a:latin typeface="+mn-ea"/>
            </a:endParaRPr>
          </a:p>
          <a:p>
            <a:pPr>
              <a:buNone/>
            </a:pPr>
            <a:r>
              <a:rPr lang="en-US" altLang="ja-JP" sz="2000" b="1" dirty="0">
                <a:solidFill>
                  <a:srgbClr val="FF0000"/>
                </a:solidFill>
                <a:latin typeface="+mn-ea"/>
              </a:rPr>
              <a:t> </a:t>
            </a:r>
            <a:r>
              <a:rPr lang="en-US" altLang="ja-JP" sz="2000" b="1" dirty="0" smtClean="0">
                <a:solidFill>
                  <a:srgbClr val="FF0000"/>
                </a:solidFill>
                <a:latin typeface="+mn-ea"/>
              </a:rPr>
              <a:t>       </a:t>
            </a:r>
            <a:r>
              <a:rPr lang="ja-JP" altLang="ja-JP" sz="2000" b="1" dirty="0" smtClean="0">
                <a:solidFill>
                  <a:srgbClr val="FF0000"/>
                </a:solidFill>
                <a:latin typeface="+mn-ea"/>
              </a:rPr>
              <a:t>パートナー</a:t>
            </a:r>
            <a:r>
              <a:rPr lang="ja-JP" altLang="ja-JP" sz="2000" b="1" dirty="0">
                <a:solidFill>
                  <a:srgbClr val="FF0000"/>
                </a:solidFill>
                <a:latin typeface="+mn-ea"/>
              </a:rPr>
              <a:t>探し</a:t>
            </a:r>
            <a:r>
              <a:rPr lang="ja-JP" altLang="en-US" sz="2000" b="1" dirty="0">
                <a:solidFill>
                  <a:srgbClr val="FF0000"/>
                </a:solidFill>
                <a:latin typeface="+mn-ea"/>
              </a:rPr>
              <a:t>などの</a:t>
            </a:r>
            <a:r>
              <a:rPr lang="ja-JP" altLang="ja-JP" sz="2000" b="1" dirty="0">
                <a:solidFill>
                  <a:srgbClr val="FF0000"/>
                </a:solidFill>
                <a:latin typeface="+mn-ea"/>
              </a:rPr>
              <a:t>具体</a:t>
            </a:r>
            <a:r>
              <a:rPr lang="ja-JP" altLang="en-US" sz="2000" b="1" dirty="0">
                <a:solidFill>
                  <a:srgbClr val="FF0000"/>
                </a:solidFill>
                <a:latin typeface="+mn-ea"/>
              </a:rPr>
              <a:t>的方策</a:t>
            </a:r>
            <a:r>
              <a:rPr lang="ja-JP" altLang="ja-JP" sz="2000" b="1" dirty="0">
                <a:solidFill>
                  <a:srgbClr val="FF0000"/>
                </a:solidFill>
                <a:latin typeface="+mn-ea"/>
              </a:rPr>
              <a:t>を</a:t>
            </a:r>
            <a:r>
              <a:rPr lang="ja-JP" altLang="en-US" sz="2000" b="1" dirty="0">
                <a:solidFill>
                  <a:srgbClr val="FF0000"/>
                </a:solidFill>
                <a:latin typeface="+mn-ea"/>
              </a:rPr>
              <a:t>策定する</a:t>
            </a:r>
            <a:r>
              <a:rPr lang="ja-JP" altLang="en-US" sz="2000" b="1" dirty="0" smtClean="0">
                <a:solidFill>
                  <a:srgbClr val="FF0000"/>
                </a:solidFill>
                <a:latin typeface="+mn-ea"/>
              </a:rPr>
              <a:t>。</a:t>
            </a:r>
            <a:endParaRPr lang="en-US" altLang="ja-JP" sz="2000" u="sng" dirty="0" smtClean="0">
              <a:solidFill>
                <a:srgbClr val="FF0000"/>
              </a:solidFill>
            </a:endParaRPr>
          </a:p>
          <a:p>
            <a:pPr lvl="1"/>
            <a:r>
              <a:rPr lang="en-US" altLang="ja-JP" sz="2000" dirty="0" smtClean="0"/>
              <a:t>HSC</a:t>
            </a:r>
            <a:r>
              <a:rPr lang="ja-JP" altLang="ja-JP" sz="2000" dirty="0"/>
              <a:t>が軌道に乗った段階での</a:t>
            </a:r>
            <a:r>
              <a:rPr lang="en-US" altLang="ja-JP" sz="2000" dirty="0" err="1"/>
              <a:t>Suprime</a:t>
            </a:r>
            <a:r>
              <a:rPr lang="en-US" altLang="ja-JP" sz="2000" dirty="0"/>
              <a:t>-Cam</a:t>
            </a:r>
            <a:r>
              <a:rPr lang="ja-JP" altLang="ja-JP" sz="2000" dirty="0"/>
              <a:t>のデコミッション、</a:t>
            </a:r>
            <a:r>
              <a:rPr lang="en-US" altLang="ja-JP" sz="2000" dirty="0"/>
              <a:t>PFS</a:t>
            </a:r>
            <a:r>
              <a:rPr lang="ja-JP" altLang="ja-JP" sz="2000" dirty="0"/>
              <a:t>を見据えた</a:t>
            </a:r>
            <a:r>
              <a:rPr lang="en-US" altLang="ja-JP" sz="2000" dirty="0"/>
              <a:t>FMOS</a:t>
            </a:r>
            <a:r>
              <a:rPr lang="ja-JP" altLang="ja-JP" sz="2000" dirty="0"/>
              <a:t>の早期デコミッションの</a:t>
            </a:r>
            <a:r>
              <a:rPr lang="ja-JP" altLang="ja-JP" sz="2000" dirty="0" smtClean="0"/>
              <a:t>可能性</a:t>
            </a:r>
            <a:r>
              <a:rPr lang="ja-JP" altLang="en-US" sz="2000" dirty="0" smtClean="0"/>
              <a:t>、など、</a:t>
            </a:r>
            <a:r>
              <a:rPr lang="ja-JP" altLang="ja-JP" sz="2000" dirty="0" smtClean="0"/>
              <a:t>積極的</a:t>
            </a:r>
            <a:r>
              <a:rPr lang="ja-JP" altLang="en-US" sz="2000" dirty="0"/>
              <a:t>な</a:t>
            </a:r>
            <a:r>
              <a:rPr lang="ja-JP" altLang="ja-JP" sz="2000" dirty="0" smtClean="0"/>
              <a:t>デコミッションプラン</a:t>
            </a:r>
            <a:r>
              <a:rPr lang="ja-JP" altLang="ja-JP" sz="2000" dirty="0"/>
              <a:t>を</a:t>
            </a:r>
            <a:r>
              <a:rPr lang="ja-JP" altLang="ja-JP" sz="2000" dirty="0" smtClean="0"/>
              <a:t>策定</a:t>
            </a:r>
            <a:r>
              <a:rPr lang="ja-JP" altLang="en-US" sz="2000" dirty="0" smtClean="0"/>
              <a:t>し、主焦点装置を中心とした</a:t>
            </a:r>
            <a:r>
              <a:rPr lang="ja-JP" altLang="ja-JP" sz="2000" dirty="0" smtClean="0"/>
              <a:t>国際的</a:t>
            </a:r>
            <a:r>
              <a:rPr lang="ja-JP" altLang="ja-JP" sz="2000" dirty="0"/>
              <a:t>競争力をもった将来の装置ラインナップや安全な運用の実現性と併せた、将来装置計画の策定に</a:t>
            </a:r>
            <a:r>
              <a:rPr lang="ja-JP" altLang="ja-JP" sz="2000" dirty="0" smtClean="0"/>
              <a:t>向けた</a:t>
            </a:r>
            <a:r>
              <a:rPr lang="ja-JP" altLang="en-US" sz="2000" dirty="0" smtClean="0"/>
              <a:t>具体的な</a:t>
            </a:r>
            <a:r>
              <a:rPr lang="ja-JP" altLang="ja-JP" sz="2000" dirty="0" smtClean="0"/>
              <a:t>検討</a:t>
            </a:r>
            <a:r>
              <a:rPr lang="ja-JP" altLang="ja-JP" sz="2000" dirty="0"/>
              <a:t>を</a:t>
            </a:r>
            <a:r>
              <a:rPr lang="ja-JP" altLang="ja-JP" sz="2000" dirty="0" smtClean="0"/>
              <a:t>進め</a:t>
            </a:r>
            <a:r>
              <a:rPr lang="ja-JP" altLang="en-US" sz="2000" dirty="0" smtClean="0"/>
              <a:t>る</a:t>
            </a:r>
            <a:r>
              <a:rPr lang="ja-JP" altLang="ja-JP" sz="2000" dirty="0" smtClean="0"/>
              <a:t>。 </a:t>
            </a:r>
            <a:endParaRPr lang="en-US" altLang="ja-JP" sz="2000" dirty="0" smtClean="0"/>
          </a:p>
          <a:p>
            <a:pPr lvl="1"/>
            <a:r>
              <a:rPr lang="en-US" altLang="ja-JP" sz="2000" dirty="0" smtClean="0"/>
              <a:t>Keck</a:t>
            </a:r>
            <a:r>
              <a:rPr lang="ja-JP" altLang="en-US" sz="2000" dirty="0" smtClean="0"/>
              <a:t>望遠鏡、</a:t>
            </a:r>
            <a:r>
              <a:rPr lang="en-US" altLang="ja-JP" sz="2000" dirty="0" smtClean="0"/>
              <a:t>Gemini</a:t>
            </a:r>
            <a:r>
              <a:rPr lang="ja-JP" altLang="en-US" sz="2000" dirty="0" smtClean="0"/>
              <a:t>望遠鏡との時間交換を定常的に行うのに加え、</a:t>
            </a:r>
            <a:r>
              <a:rPr lang="en-US" altLang="ja-JP" sz="2000" dirty="0" smtClean="0"/>
              <a:t>VLT</a:t>
            </a:r>
            <a:r>
              <a:rPr lang="ja-JP" altLang="en-US" sz="2000" dirty="0" smtClean="0"/>
              <a:t>との時間交換の可能性も探り、すばる望遠鏡では提供出来ない観測機能をユーザーに提供する。</a:t>
            </a:r>
            <a:endParaRPr lang="en-US" altLang="ja-JP" sz="2000" dirty="0" smtClean="0"/>
          </a:p>
          <a:p>
            <a:pPr lvl="1"/>
            <a:r>
              <a:rPr lang="ja-JP" altLang="en-US" sz="2000" dirty="0"/>
              <a:t>台湾との</a:t>
            </a:r>
            <a:r>
              <a:rPr lang="en-US" altLang="ja-JP" sz="2000" dirty="0"/>
              <a:t>HSC, PFS</a:t>
            </a:r>
            <a:r>
              <a:rPr lang="ja-JP" altLang="en-US" sz="2000" dirty="0"/>
              <a:t>での協力、韓国との共同ワークショップ</a:t>
            </a:r>
            <a:r>
              <a:rPr lang="en-US" altLang="ja-JP" sz="2000" dirty="0"/>
              <a:t>(H24/H25</a:t>
            </a:r>
            <a:r>
              <a:rPr lang="en-US" altLang="ja-JP" sz="2000" dirty="0" smtClean="0"/>
              <a:t>)</a:t>
            </a:r>
            <a:r>
              <a:rPr lang="ja-JP" altLang="en-US" sz="2000" dirty="0" smtClean="0"/>
              <a:t>や、すばる冬の学校の開催、更には、</a:t>
            </a:r>
            <a:r>
              <a:rPr lang="en-US" altLang="ja-JP" sz="2000" dirty="0" smtClean="0"/>
              <a:t>EACOA</a:t>
            </a:r>
            <a:r>
              <a:rPr lang="ja-JP" altLang="en-US" sz="2000" dirty="0" smtClean="0"/>
              <a:t>での東アジア天文台構想の議論を</a:t>
            </a:r>
            <a:r>
              <a:rPr lang="ja-JP" altLang="en-US" sz="2000" dirty="0"/>
              <a:t>足がかりに、アジア諸国（韓国、中国、インド、台湾</a:t>
            </a:r>
            <a:r>
              <a:rPr lang="ja-JP" altLang="en-US" sz="2000" dirty="0" smtClean="0"/>
              <a:t>）等と</a:t>
            </a:r>
            <a:r>
              <a:rPr lang="ja-JP" altLang="en-US" sz="2000" dirty="0"/>
              <a:t>の共同運用に向けた具体的な働きかけを進める</a:t>
            </a:r>
            <a:r>
              <a:rPr lang="ja-JP" altLang="en-US" sz="2000" dirty="0" smtClean="0"/>
              <a:t>。</a:t>
            </a:r>
            <a:endParaRPr lang="en-US" altLang="ja-JP" sz="2000" dirty="0"/>
          </a:p>
        </p:txBody>
      </p:sp>
      <p:sp>
        <p:nvSpPr>
          <p:cNvPr id="4" name="スライド番号プレースホルダ 3"/>
          <p:cNvSpPr>
            <a:spLocks noGrp="1"/>
          </p:cNvSpPr>
          <p:nvPr>
            <p:ph type="sldNum" sz="quarter" idx="12"/>
          </p:nvPr>
        </p:nvSpPr>
        <p:spPr/>
        <p:txBody>
          <a:bodyPr/>
          <a:lstStyle/>
          <a:p>
            <a:fld id="{8B844550-8E5E-416A-9F12-B32D48338F36}" type="slidenum">
              <a:rPr kumimoji="1" lang="ja-JP" altLang="en-US" smtClean="0"/>
              <a:pPr/>
              <a:t>2</a:t>
            </a:fld>
            <a:endParaRPr kumimoji="1" lang="ja-JP" altLang="en-US"/>
          </a:p>
        </p:txBody>
      </p:sp>
    </p:spTree>
    <p:extLst>
      <p:ext uri="{BB962C8B-B14F-4D97-AF65-F5344CB8AC3E}">
        <p14:creationId xmlns:p14="http://schemas.microsoft.com/office/powerpoint/2010/main" val="3780671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385242"/>
            <a:ext cx="9387840" cy="621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611560" y="776898"/>
            <a:ext cx="2228495" cy="707886"/>
          </a:xfrm>
          <a:prstGeom prst="rect">
            <a:avLst/>
          </a:prstGeom>
          <a:noFill/>
        </p:spPr>
        <p:txBody>
          <a:bodyPr wrap="none" rtlCol="0">
            <a:spAutoFit/>
          </a:bodyPr>
          <a:lstStyle/>
          <a:p>
            <a:pPr algn="ctr"/>
            <a:r>
              <a:rPr lang="en-US" altLang="ja-JP" sz="2000" b="1" dirty="0" smtClean="0">
                <a:solidFill>
                  <a:prstClr val="white"/>
                </a:solidFill>
              </a:rPr>
              <a:t>Prof. Tim de </a:t>
            </a:r>
            <a:r>
              <a:rPr lang="en-US" altLang="ja-JP" sz="2000" b="1" dirty="0" err="1" smtClean="0">
                <a:solidFill>
                  <a:prstClr val="white"/>
                </a:solidFill>
              </a:rPr>
              <a:t>Zeeuw</a:t>
            </a:r>
            <a:endParaRPr lang="en-US" altLang="ja-JP" sz="2000" b="1" dirty="0" smtClean="0">
              <a:solidFill>
                <a:prstClr val="white"/>
              </a:solidFill>
            </a:endParaRPr>
          </a:p>
          <a:p>
            <a:pPr algn="ctr"/>
            <a:r>
              <a:rPr lang="en-US" altLang="ja-JP" sz="2000" b="1" dirty="0" smtClean="0">
                <a:solidFill>
                  <a:prstClr val="white"/>
                </a:solidFill>
              </a:rPr>
              <a:t>ESO Director</a:t>
            </a:r>
            <a:endParaRPr lang="ja-JP" altLang="en-US" sz="2000" b="1" dirty="0">
              <a:solidFill>
                <a:prstClr val="white"/>
              </a:solidFill>
            </a:endParaRPr>
          </a:p>
        </p:txBody>
      </p:sp>
    </p:spTree>
    <p:extLst>
      <p:ext uri="{BB962C8B-B14F-4D97-AF65-F5344CB8AC3E}">
        <p14:creationId xmlns:p14="http://schemas.microsoft.com/office/powerpoint/2010/main" val="1030324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094" y="-171400"/>
            <a:ext cx="10626686" cy="70567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690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15591459"/>
              </p:ext>
            </p:extLst>
          </p:nvPr>
        </p:nvGraphicFramePr>
        <p:xfrm>
          <a:off x="539552" y="764704"/>
          <a:ext cx="8136904" cy="5688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563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374117691"/>
              </p:ext>
            </p:extLst>
          </p:nvPr>
        </p:nvGraphicFramePr>
        <p:xfrm>
          <a:off x="539552" y="1052736"/>
          <a:ext cx="7920880"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3292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1036188183"/>
              </p:ext>
            </p:extLst>
          </p:nvPr>
        </p:nvGraphicFramePr>
        <p:xfrm>
          <a:off x="683568" y="980728"/>
          <a:ext cx="7848872"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6896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85800"/>
            <a:ext cx="8229600" cy="1143000"/>
          </a:xfrm>
        </p:spPr>
        <p:txBody>
          <a:bodyPr>
            <a:normAutofit fontScale="90000"/>
          </a:bodyPr>
          <a:lstStyle/>
          <a:p>
            <a:r>
              <a:rPr lang="ja-JP" altLang="en-US" b="1" dirty="0" smtClean="0"/>
              <a:t>時間交換枠の拡大</a:t>
            </a:r>
            <a:r>
              <a:rPr lang="en-US" altLang="ja-JP" b="1" dirty="0" smtClean="0"/>
              <a:t/>
            </a:r>
            <a:br>
              <a:rPr lang="en-US" altLang="ja-JP" b="1" dirty="0" smtClean="0"/>
            </a:br>
            <a:r>
              <a:rPr lang="ja-JP" altLang="en-US" sz="3100" b="1" dirty="0" smtClean="0"/>
              <a:t>（所長私案）</a:t>
            </a:r>
            <a:endParaRPr kumimoji="1" lang="ja-JP" altLang="en-US" sz="3100" b="1" dirty="0"/>
          </a:p>
        </p:txBody>
      </p:sp>
      <p:sp>
        <p:nvSpPr>
          <p:cNvPr id="3" name="正方形/長方形 2"/>
          <p:cNvSpPr/>
          <p:nvPr/>
        </p:nvSpPr>
        <p:spPr>
          <a:xfrm>
            <a:off x="467544" y="1785005"/>
            <a:ext cx="8208912" cy="4524315"/>
          </a:xfrm>
          <a:prstGeom prst="rect">
            <a:avLst/>
          </a:prstGeom>
        </p:spPr>
        <p:txBody>
          <a:bodyPr wrap="square">
            <a:spAutoFit/>
          </a:bodyPr>
          <a:lstStyle/>
          <a:p>
            <a:pPr algn="just">
              <a:spcAft>
                <a:spcPts val="0"/>
              </a:spcAft>
            </a:pPr>
            <a:endParaRPr lang="ja-JP" altLang="ja-JP" b="1" kern="100" dirty="0">
              <a:latin typeface="Century"/>
              <a:ea typeface="ＭＳ 明朝"/>
              <a:cs typeface="Times New Roman"/>
            </a:endParaRPr>
          </a:p>
          <a:p>
            <a:pPr marL="342900" lvl="0" indent="-342900" algn="just">
              <a:spcAft>
                <a:spcPts val="0"/>
              </a:spcAft>
              <a:buFont typeface="+mj-ea"/>
              <a:buAutoNum type="circleNumDbPlain"/>
            </a:pPr>
            <a:r>
              <a:rPr lang="en-US" altLang="ja-JP" b="1" kern="100" dirty="0">
                <a:latin typeface="Century"/>
                <a:ea typeface="ＭＳ 明朝"/>
                <a:cs typeface="Times New Roman"/>
              </a:rPr>
              <a:t>Keck</a:t>
            </a:r>
            <a:r>
              <a:rPr lang="ja-JP" altLang="ja-JP" b="1" kern="100" dirty="0">
                <a:latin typeface="Century"/>
                <a:ea typeface="ＭＳ 明朝"/>
                <a:cs typeface="Times New Roman"/>
              </a:rPr>
              <a:t>・</a:t>
            </a:r>
            <a:r>
              <a:rPr lang="en-US" altLang="ja-JP" b="1" kern="100" dirty="0">
                <a:latin typeface="Century"/>
                <a:ea typeface="ＭＳ 明朝"/>
                <a:cs typeface="Times New Roman"/>
              </a:rPr>
              <a:t>Gemini</a:t>
            </a:r>
            <a:r>
              <a:rPr lang="ja-JP" altLang="ja-JP" b="1" kern="100" dirty="0">
                <a:latin typeface="Century"/>
                <a:ea typeface="ＭＳ 明朝"/>
                <a:cs typeface="Times New Roman"/>
              </a:rPr>
              <a:t>・</a:t>
            </a:r>
            <a:r>
              <a:rPr lang="en-US" altLang="ja-JP" b="1" kern="100" dirty="0">
                <a:latin typeface="Century"/>
                <a:ea typeface="ＭＳ 明朝"/>
                <a:cs typeface="Times New Roman"/>
              </a:rPr>
              <a:t>VLT</a:t>
            </a:r>
            <a:r>
              <a:rPr lang="ja-JP" altLang="ja-JP" b="1" kern="100" dirty="0">
                <a:latin typeface="Century"/>
                <a:ea typeface="ＭＳ 明朝"/>
                <a:cs typeface="Times New Roman"/>
              </a:rPr>
              <a:t>との時間交換枠を拡大して、総夜数の約</a:t>
            </a:r>
            <a:r>
              <a:rPr lang="en-US" altLang="ja-JP" b="1" kern="100" dirty="0">
                <a:latin typeface="Century"/>
                <a:ea typeface="ＭＳ 明朝"/>
                <a:cs typeface="Times New Roman"/>
              </a:rPr>
              <a:t>20</a:t>
            </a:r>
            <a:r>
              <a:rPr lang="ja-JP" altLang="ja-JP" b="1" kern="100" dirty="0">
                <a:latin typeface="Century"/>
                <a:ea typeface="ＭＳ 明朝"/>
                <a:cs typeface="Times New Roman"/>
              </a:rPr>
              <a:t>％を上限とする</a:t>
            </a:r>
            <a:r>
              <a:rPr lang="ja-JP" altLang="ja-JP" b="1" kern="100" dirty="0" smtClean="0">
                <a:latin typeface="Century"/>
                <a:ea typeface="ＭＳ 明朝"/>
                <a:cs typeface="Times New Roman"/>
              </a:rPr>
              <a:t>。それ</a:t>
            </a:r>
            <a:r>
              <a:rPr lang="ja-JP" altLang="ja-JP" b="1" kern="100" dirty="0">
                <a:latin typeface="Century"/>
                <a:ea typeface="ＭＳ 明朝"/>
                <a:cs typeface="Times New Roman"/>
              </a:rPr>
              <a:t>に伴い外国人</a:t>
            </a:r>
            <a:r>
              <a:rPr lang="en-US" altLang="ja-JP" b="1" kern="100" dirty="0">
                <a:latin typeface="Century"/>
                <a:ea typeface="ＭＳ 明朝"/>
                <a:cs typeface="Times New Roman"/>
              </a:rPr>
              <a:t>PI</a:t>
            </a:r>
            <a:r>
              <a:rPr lang="ja-JP" altLang="ja-JP" b="1" kern="100" dirty="0">
                <a:latin typeface="Century"/>
                <a:ea typeface="ＭＳ 明朝"/>
                <a:cs typeface="Times New Roman"/>
              </a:rPr>
              <a:t>のプロポーザルの受付を停止する（現状は～</a:t>
            </a:r>
            <a:r>
              <a:rPr lang="en-US" altLang="ja-JP" b="1" kern="100" dirty="0">
                <a:latin typeface="Century"/>
                <a:ea typeface="ＭＳ 明朝"/>
                <a:cs typeface="Times New Roman"/>
              </a:rPr>
              <a:t>20</a:t>
            </a:r>
            <a:r>
              <a:rPr lang="ja-JP" altLang="ja-JP" b="1" kern="100" dirty="0">
                <a:latin typeface="Century"/>
                <a:ea typeface="ＭＳ 明朝"/>
                <a:cs typeface="Times New Roman"/>
              </a:rPr>
              <a:t>％）</a:t>
            </a:r>
            <a:r>
              <a:rPr lang="ja-JP" altLang="ja-JP" b="1" kern="100" dirty="0" smtClean="0">
                <a:latin typeface="Century"/>
                <a:ea typeface="ＭＳ 明朝"/>
                <a:cs typeface="Times New Roman"/>
              </a:rPr>
              <a:t>。つまり</a:t>
            </a:r>
            <a:r>
              <a:rPr lang="ja-JP" altLang="ja-JP" b="1" kern="100" dirty="0">
                <a:latin typeface="Century"/>
                <a:ea typeface="ＭＳ 明朝"/>
                <a:cs typeface="Times New Roman"/>
              </a:rPr>
              <a:t>、外国人</a:t>
            </a:r>
            <a:r>
              <a:rPr lang="en-US" altLang="ja-JP" b="1" kern="100" dirty="0">
                <a:latin typeface="Century"/>
                <a:ea typeface="ＭＳ 明朝"/>
                <a:cs typeface="Times New Roman"/>
              </a:rPr>
              <a:t>PI</a:t>
            </a:r>
            <a:r>
              <a:rPr lang="ja-JP" altLang="ja-JP" b="1" kern="100" dirty="0">
                <a:latin typeface="Century"/>
                <a:ea typeface="ＭＳ 明朝"/>
                <a:cs typeface="Times New Roman"/>
              </a:rPr>
              <a:t>による申請は全て時間交換枠を通してのみ受け付けることにする</a:t>
            </a:r>
            <a:r>
              <a:rPr lang="ja-JP" altLang="ja-JP" b="1" kern="100" dirty="0" smtClean="0">
                <a:latin typeface="Century"/>
                <a:ea typeface="ＭＳ 明朝"/>
                <a:cs typeface="Times New Roman"/>
              </a:rPr>
              <a:t>。これ</a:t>
            </a:r>
            <a:r>
              <a:rPr lang="ja-JP" altLang="ja-JP" b="1" kern="100" dirty="0">
                <a:latin typeface="Century"/>
                <a:ea typeface="ＭＳ 明朝"/>
                <a:cs typeface="Times New Roman"/>
              </a:rPr>
              <a:t>によって、論文数が減ることはないと思われる</a:t>
            </a:r>
            <a:r>
              <a:rPr lang="ja-JP" altLang="ja-JP" b="1" kern="100" dirty="0" smtClean="0">
                <a:latin typeface="Century"/>
                <a:ea typeface="ＭＳ 明朝"/>
                <a:cs typeface="Times New Roman"/>
              </a:rPr>
              <a:t>。外国人</a:t>
            </a:r>
            <a:r>
              <a:rPr lang="ja-JP" altLang="ja-JP" b="1" kern="100" dirty="0">
                <a:latin typeface="Century"/>
                <a:ea typeface="ＭＳ 明朝"/>
                <a:cs typeface="Times New Roman"/>
              </a:rPr>
              <a:t>のすばるの使用率も現状を維持できる</a:t>
            </a:r>
            <a:r>
              <a:rPr lang="ja-JP" altLang="ja-JP" b="1" kern="100" dirty="0" smtClean="0">
                <a:latin typeface="Century"/>
                <a:ea typeface="ＭＳ 明朝"/>
                <a:cs typeface="Times New Roman"/>
              </a:rPr>
              <a:t>。</a:t>
            </a:r>
            <a:endParaRPr lang="en-US" altLang="ja-JP" b="1" kern="100" dirty="0" smtClean="0">
              <a:latin typeface="Century"/>
              <a:ea typeface="ＭＳ 明朝"/>
              <a:cs typeface="Times New Roman"/>
            </a:endParaRPr>
          </a:p>
          <a:p>
            <a:pPr marL="342900" lvl="0" indent="-342900" algn="just">
              <a:spcAft>
                <a:spcPts val="0"/>
              </a:spcAft>
              <a:buFont typeface="+mj-ea"/>
              <a:buAutoNum type="circleNumDbPlain"/>
            </a:pPr>
            <a:endParaRPr lang="ja-JP" altLang="ja-JP" b="1" kern="100" dirty="0">
              <a:latin typeface="Century"/>
              <a:ea typeface="ＭＳ 明朝"/>
              <a:cs typeface="Times New Roman"/>
            </a:endParaRPr>
          </a:p>
          <a:p>
            <a:pPr marL="342900" lvl="0" indent="-342900" algn="just">
              <a:spcAft>
                <a:spcPts val="0"/>
              </a:spcAft>
              <a:buFont typeface="+mj-ea"/>
              <a:buAutoNum type="circleNumDbPlain"/>
            </a:pPr>
            <a:r>
              <a:rPr lang="ja-JP" altLang="ja-JP" b="1" kern="100" dirty="0">
                <a:latin typeface="Century"/>
                <a:ea typeface="ＭＳ 明朝"/>
                <a:cs typeface="Times New Roman"/>
              </a:rPr>
              <a:t>一方、すばるコミュニテーにとっては、他の望遠鏡の多様な装置機能を利用して、多彩な天文学を行うことができることになる</a:t>
            </a:r>
            <a:r>
              <a:rPr lang="ja-JP" altLang="ja-JP" b="1" kern="100" dirty="0" smtClean="0">
                <a:latin typeface="Century"/>
                <a:ea typeface="ＭＳ 明朝"/>
                <a:cs typeface="Times New Roman"/>
              </a:rPr>
              <a:t>。また</a:t>
            </a:r>
            <a:r>
              <a:rPr lang="ja-JP" altLang="ja-JP" b="1" kern="100" dirty="0">
                <a:latin typeface="Century"/>
                <a:ea typeface="ＭＳ 明朝"/>
                <a:cs typeface="Times New Roman"/>
              </a:rPr>
              <a:t>、すばるコミュニテーにとっては年間夜数が実質的に増えること（総夜数の</a:t>
            </a:r>
            <a:r>
              <a:rPr lang="en-US" altLang="ja-JP" b="1" kern="100" dirty="0">
                <a:latin typeface="Century"/>
                <a:ea typeface="ＭＳ 明朝"/>
                <a:cs typeface="Times New Roman"/>
              </a:rPr>
              <a:t>20</a:t>
            </a:r>
            <a:r>
              <a:rPr lang="ja-JP" altLang="ja-JP" b="1" kern="100" dirty="0">
                <a:latin typeface="Century"/>
                <a:ea typeface="ＭＳ 明朝"/>
                <a:cs typeface="Times New Roman"/>
              </a:rPr>
              <a:t>％）になる</a:t>
            </a:r>
            <a:r>
              <a:rPr lang="ja-JP" altLang="ja-JP" b="1" kern="100" dirty="0" smtClean="0">
                <a:latin typeface="Century"/>
                <a:ea typeface="ＭＳ 明朝"/>
                <a:cs typeface="Times New Roman"/>
              </a:rPr>
              <a:t>。</a:t>
            </a:r>
            <a:endParaRPr lang="en-US" altLang="ja-JP" b="1" kern="100" dirty="0" smtClean="0">
              <a:latin typeface="Century"/>
              <a:ea typeface="ＭＳ 明朝"/>
              <a:cs typeface="Times New Roman"/>
            </a:endParaRPr>
          </a:p>
          <a:p>
            <a:pPr marL="342900" lvl="0" indent="-342900" algn="just">
              <a:spcAft>
                <a:spcPts val="0"/>
              </a:spcAft>
              <a:buFont typeface="+mj-ea"/>
              <a:buAutoNum type="circleNumDbPlain"/>
            </a:pPr>
            <a:endParaRPr lang="ja-JP" altLang="ja-JP" b="1" kern="100" dirty="0">
              <a:latin typeface="Century"/>
              <a:ea typeface="ＭＳ 明朝"/>
              <a:cs typeface="Times New Roman"/>
            </a:endParaRPr>
          </a:p>
          <a:p>
            <a:pPr marL="342900" lvl="0" indent="-342900" algn="just">
              <a:spcAft>
                <a:spcPts val="0"/>
              </a:spcAft>
              <a:buFont typeface="+mj-ea"/>
              <a:buAutoNum type="circleNumDbPlain"/>
            </a:pPr>
            <a:r>
              <a:rPr lang="ja-JP" altLang="ja-JP" b="1" kern="100" dirty="0">
                <a:latin typeface="Century"/>
                <a:ea typeface="ＭＳ 明朝"/>
                <a:cs typeface="Times New Roman"/>
              </a:rPr>
              <a:t>時間交換枠に申請できない国の観測者に対する処置をどうするか</a:t>
            </a:r>
            <a:r>
              <a:rPr lang="ja-JP" altLang="ja-JP" b="1" kern="100" dirty="0" smtClean="0">
                <a:latin typeface="Century"/>
                <a:ea typeface="ＭＳ 明朝"/>
                <a:cs typeface="Times New Roman"/>
              </a:rPr>
              <a:t>？これ</a:t>
            </a:r>
            <a:r>
              <a:rPr lang="ja-JP" altLang="ja-JP" b="1" kern="100" dirty="0">
                <a:latin typeface="Century"/>
                <a:ea typeface="ＭＳ 明朝"/>
                <a:cs typeface="Times New Roman"/>
              </a:rPr>
              <a:t>はおもに東アジア諸国になるであろうが、東アジア天文台構想が実現すれば、これらの国々の研究者は日本人研究者と同等の権利を持つことになるので、不利になることはない</a:t>
            </a:r>
            <a:r>
              <a:rPr lang="ja-JP" altLang="ja-JP" b="1" kern="100" dirty="0" smtClean="0">
                <a:latin typeface="Century"/>
                <a:ea typeface="ＭＳ 明朝"/>
                <a:cs typeface="Times New Roman"/>
              </a:rPr>
              <a:t>。</a:t>
            </a:r>
            <a:endParaRPr lang="ja-JP" altLang="ja-JP" b="1" kern="100" dirty="0">
              <a:effectLst/>
              <a:latin typeface="Century"/>
              <a:ea typeface="ＭＳ 明朝"/>
              <a:cs typeface="Times New Roman"/>
            </a:endParaRPr>
          </a:p>
        </p:txBody>
      </p:sp>
    </p:spTree>
    <p:extLst>
      <p:ext uri="{BB962C8B-B14F-4D97-AF65-F5344CB8AC3E}">
        <p14:creationId xmlns:p14="http://schemas.microsoft.com/office/powerpoint/2010/main" val="670096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9163</TotalTime>
  <Words>287</Words>
  <Application>Microsoft Office PowerPoint</Application>
  <PresentationFormat>画面に合わせる (4:3)</PresentationFormat>
  <Paragraphs>42</Paragraphs>
  <Slides>8</Slides>
  <Notes>0</Notes>
  <HiddenSlides>0</HiddenSlides>
  <MMClips>0</MMClips>
  <ScaleCrop>false</ScaleCrop>
  <HeadingPairs>
    <vt:vector size="4" baseType="variant">
      <vt:variant>
        <vt:lpstr>テーマ</vt:lpstr>
      </vt:variant>
      <vt:variant>
        <vt:i4>3</vt:i4>
      </vt:variant>
      <vt:variant>
        <vt:lpstr>スライド タイトル</vt:lpstr>
      </vt:variant>
      <vt:variant>
        <vt:i4>8</vt:i4>
      </vt:variant>
    </vt:vector>
  </HeadingPairs>
  <TitlesOfParts>
    <vt:vector size="11" baseType="lpstr">
      <vt:lpstr>Office テーマ</vt:lpstr>
      <vt:lpstr>2_Office テーマ</vt:lpstr>
      <vt:lpstr>7_Office テーマ</vt:lpstr>
      <vt:lpstr>Keck/Gemini/VLT  時間交換</vt:lpstr>
      <vt:lpstr>平成26年度の目標•計画</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時間交換枠の拡大 （所長私案）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プロジェクト・ウィーク 平成21-22年度版・成果資料</dc:title>
  <dc:creator>iwata</dc:creator>
  <cp:lastModifiedBy>arimoto</cp:lastModifiedBy>
  <cp:revision>547</cp:revision>
  <cp:lastPrinted>2013-11-22T20:34:01Z</cp:lastPrinted>
  <dcterms:created xsi:type="dcterms:W3CDTF">2010-12-03T05:41:48Z</dcterms:created>
  <dcterms:modified xsi:type="dcterms:W3CDTF">2014-01-21T03:47:20Z</dcterms:modified>
</cp:coreProperties>
</file>