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2.xml" ContentType="application/vnd.openxmlformats-officedocument.drawingml.chartshapes+xml"/>
  <Override PartName="/ppt/charts/chart9.xml" ContentType="application/vnd.openxmlformats-officedocument.drawingml.chart+xml"/>
  <Override PartName="/ppt/notesSlides/notesSlide7.xml" ContentType="application/vnd.openxmlformats-officedocument.presentationml.notesSlide+xml"/>
  <Override PartName="/ppt/charts/chart10.xml" ContentType="application/vnd.openxmlformats-officedocument.drawingml.chart+xml"/>
  <Override PartName="/ppt/theme/themeOverride3.xml" ContentType="application/vnd.openxmlformats-officedocument.themeOverride+xml"/>
  <Override PartName="/ppt/charts/chart11.xml" ContentType="application/vnd.openxmlformats-officedocument.drawingml.chart+xml"/>
  <Override PartName="/ppt/charts/chart12.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13.xml" ContentType="application/vnd.openxmlformats-officedocument.drawingml.chart+xml"/>
  <Override PartName="/ppt/drawings/drawing4.xml" ContentType="application/vnd.openxmlformats-officedocument.drawingml.chartshapes+xml"/>
  <Override PartName="/ppt/charts/chart14.xml" ContentType="application/vnd.openxmlformats-officedocument.drawingml.chart+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72" r:id="rId3"/>
    <p:sldMasterId id="2147483684" r:id="rId4"/>
    <p:sldMasterId id="2147483697" r:id="rId5"/>
    <p:sldMasterId id="2147483709" r:id="rId6"/>
    <p:sldMasterId id="2147483722" r:id="rId7"/>
    <p:sldMasterId id="2147483735" r:id="rId8"/>
    <p:sldMasterId id="2147483748" r:id="rId9"/>
  </p:sldMasterIdLst>
  <p:notesMasterIdLst>
    <p:notesMasterId r:id="rId114"/>
  </p:notesMasterIdLst>
  <p:handoutMasterIdLst>
    <p:handoutMasterId r:id="rId115"/>
  </p:handoutMasterIdLst>
  <p:sldIdLst>
    <p:sldId id="258" r:id="rId10"/>
    <p:sldId id="656" r:id="rId11"/>
    <p:sldId id="657" r:id="rId12"/>
    <p:sldId id="658" r:id="rId13"/>
    <p:sldId id="659" r:id="rId14"/>
    <p:sldId id="660" r:id="rId15"/>
    <p:sldId id="661" r:id="rId16"/>
    <p:sldId id="662" r:id="rId17"/>
    <p:sldId id="266" r:id="rId18"/>
    <p:sldId id="609" r:id="rId19"/>
    <p:sldId id="610" r:id="rId20"/>
    <p:sldId id="567" r:id="rId21"/>
    <p:sldId id="568" r:id="rId22"/>
    <p:sldId id="569" r:id="rId23"/>
    <p:sldId id="693" r:id="rId24"/>
    <p:sldId id="621" r:id="rId25"/>
    <p:sldId id="611" r:id="rId26"/>
    <p:sldId id="612" r:id="rId27"/>
    <p:sldId id="622" r:id="rId28"/>
    <p:sldId id="623" r:id="rId29"/>
    <p:sldId id="624" r:id="rId30"/>
    <p:sldId id="625" r:id="rId31"/>
    <p:sldId id="632" r:id="rId32"/>
    <p:sldId id="633" r:id="rId33"/>
    <p:sldId id="634" r:id="rId34"/>
    <p:sldId id="635" r:id="rId35"/>
    <p:sldId id="636" r:id="rId36"/>
    <p:sldId id="637" r:id="rId37"/>
    <p:sldId id="638" r:id="rId38"/>
    <p:sldId id="639" r:id="rId39"/>
    <p:sldId id="648" r:id="rId40"/>
    <p:sldId id="644" r:id="rId41"/>
    <p:sldId id="643" r:id="rId42"/>
    <p:sldId id="640" r:id="rId43"/>
    <p:sldId id="642" r:id="rId44"/>
    <p:sldId id="645" r:id="rId45"/>
    <p:sldId id="641" r:id="rId46"/>
    <p:sldId id="649" r:id="rId47"/>
    <p:sldId id="665" r:id="rId48"/>
    <p:sldId id="677" r:id="rId49"/>
    <p:sldId id="678" r:id="rId50"/>
    <p:sldId id="679" r:id="rId51"/>
    <p:sldId id="680" r:id="rId52"/>
    <p:sldId id="681" r:id="rId53"/>
    <p:sldId id="686" r:id="rId54"/>
    <p:sldId id="685" r:id="rId55"/>
    <p:sldId id="687" r:id="rId56"/>
    <p:sldId id="688" r:id="rId57"/>
    <p:sldId id="689" r:id="rId58"/>
    <p:sldId id="666" r:id="rId59"/>
    <p:sldId id="667" r:id="rId60"/>
    <p:sldId id="668" r:id="rId61"/>
    <p:sldId id="669" r:id="rId62"/>
    <p:sldId id="690" r:id="rId63"/>
    <p:sldId id="551" r:id="rId64"/>
    <p:sldId id="552" r:id="rId65"/>
    <p:sldId id="553" r:id="rId66"/>
    <p:sldId id="582" r:id="rId67"/>
    <p:sldId id="570" r:id="rId68"/>
    <p:sldId id="571" r:id="rId69"/>
    <p:sldId id="572" r:id="rId70"/>
    <p:sldId id="573" r:id="rId71"/>
    <p:sldId id="574" r:id="rId72"/>
    <p:sldId id="606" r:id="rId73"/>
    <p:sldId id="607" r:id="rId74"/>
    <p:sldId id="608" r:id="rId75"/>
    <p:sldId id="559" r:id="rId76"/>
    <p:sldId id="560" r:id="rId77"/>
    <p:sldId id="575" r:id="rId78"/>
    <p:sldId id="576" r:id="rId79"/>
    <p:sldId id="577" r:id="rId80"/>
    <p:sldId id="578" r:id="rId81"/>
    <p:sldId id="579" r:id="rId82"/>
    <p:sldId id="580" r:id="rId83"/>
    <p:sldId id="674" r:id="rId84"/>
    <p:sldId id="673" r:id="rId85"/>
    <p:sldId id="286" r:id="rId86"/>
    <p:sldId id="555" r:id="rId87"/>
    <p:sldId id="556" r:id="rId88"/>
    <p:sldId id="557" r:id="rId89"/>
    <p:sldId id="558" r:id="rId90"/>
    <p:sldId id="548" r:id="rId91"/>
    <p:sldId id="671" r:id="rId92"/>
    <p:sldId id="691" r:id="rId93"/>
    <p:sldId id="294" r:id="rId94"/>
    <p:sldId id="675" r:id="rId95"/>
    <p:sldId id="676" r:id="rId96"/>
    <p:sldId id="663" r:id="rId97"/>
    <p:sldId id="664" r:id="rId98"/>
    <p:sldId id="650" r:id="rId99"/>
    <p:sldId id="651" r:id="rId100"/>
    <p:sldId id="652" r:id="rId101"/>
    <p:sldId id="653" r:id="rId102"/>
    <p:sldId id="654" r:id="rId103"/>
    <p:sldId id="692" r:id="rId104"/>
    <p:sldId id="655" r:id="rId105"/>
    <p:sldId id="546" r:id="rId106"/>
    <p:sldId id="541" r:id="rId107"/>
    <p:sldId id="626" r:id="rId108"/>
    <p:sldId id="627" r:id="rId109"/>
    <p:sldId id="628" r:id="rId110"/>
    <p:sldId id="629" r:id="rId111"/>
    <p:sldId id="630" r:id="rId112"/>
    <p:sldId id="631" r:id="rId113"/>
  </p:sldIdLst>
  <p:sldSz cx="9144000" cy="6858000" type="screen4x3"/>
  <p:notesSz cx="9296400" cy="68818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EE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27" autoAdjust="0"/>
    <p:restoredTop sz="94660"/>
  </p:normalViewPr>
  <p:slideViewPr>
    <p:cSldViewPr>
      <p:cViewPr varScale="1">
        <p:scale>
          <a:sx n="68" d="100"/>
          <a:sy n="68" d="100"/>
        </p:scale>
        <p:origin x="-118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viewProps" Target="viewProp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slide" Target="slides/slide101.xml"/><Relationship Id="rId115"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s>
</file>

<file path=ppt/charts/_rels/chart1.xml.rels><?xml version="1.0" encoding="UTF-8" standalone="yes"?>
<Relationships xmlns="http://schemas.openxmlformats.org/package/2006/relationships"><Relationship Id="rId2" Type="http://schemas.openxmlformats.org/officeDocument/2006/relationships/oleObject" Target="file:///\\Fs01\kaikei\Y&#20104;&#31639;&#38306;&#20418;\&#24179;&#25104;&#65298;&#65301;&#24180;&#24230;\&#12503;&#12525;&#12472;&#12455;&#12463;&#12488;&#12454;&#12451;&#12540;&#12463;&#36039;&#26009;\3.&#20316;&#25104;&#36039;&#26009;\&#25152;&#38263;&#35500;&#26126;&#29992;&#36039;&#26009;\H25&#20104;&#31639;&#12487;&#12540;&#12479;&#65288;&#12503;&#12525;&#12472;&#12455;&#12463;&#12488;&#12454;&#12451;&#12540;&#12463;&#29992;&#65289;.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3.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chie\Documents\subaru_openuse20131105.xlsx" TargetMode="External"/><Relationship Id="rId1" Type="http://schemas.openxmlformats.org/officeDocument/2006/relationships/themeOverride" Target="../theme/themeOverride4.xm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chie\Documents\subaru_openuse20131105.xlsx" TargetMode="Externa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s01\kaikei\Y&#20104;&#31639;&#38306;&#20418;\&#24179;&#25104;&#65298;&#65301;&#24180;&#24230;\&#12503;&#12525;&#12472;&#12455;&#12463;&#12488;&#12454;&#12451;&#12540;&#12463;&#36039;&#26009;\3.&#20316;&#25104;&#36039;&#26009;\&#25152;&#38263;&#35500;&#26126;&#29992;&#36039;&#26009;\H24&#20104;&#31639;&#12487;&#12540;&#12479;&#65288;&#12503;&#12525;&#12472;&#12455;&#12463;&#12488;&#12454;&#12451;&#12540;&#12463;&#29992;&#65289;.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6651718983557544E-2"/>
          <c:y val="3.4440300101595926E-2"/>
          <c:w val="0.69154855643044766"/>
          <c:h val="0.8917640653225406"/>
        </c:manualLayout>
      </c:layout>
      <c:barChart>
        <c:barDir val="col"/>
        <c:grouping val="stacked"/>
        <c:varyColors val="0"/>
        <c:ser>
          <c:idx val="0"/>
          <c:order val="0"/>
          <c:tx>
            <c:strRef>
              <c:f>運営開発経費の推移!$A$3</c:f>
              <c:strCache>
                <c:ptCount val="1"/>
                <c:pt idx="0">
                  <c:v>保守契約</c:v>
                </c:pt>
              </c:strCache>
            </c:strRef>
          </c:tx>
          <c:invertIfNegative val="0"/>
          <c:cat>
            <c:strRef>
              <c:f>運営開発経費の推移!$B$2:$P$2</c:f>
              <c:strCache>
                <c:ptCount val="15"/>
                <c:pt idx="0">
                  <c:v>H11</c:v>
                </c:pt>
                <c:pt idx="1">
                  <c:v>H12</c:v>
                </c:pt>
                <c:pt idx="2">
                  <c:v>H13</c:v>
                </c:pt>
                <c:pt idx="3">
                  <c:v>H14</c:v>
                </c:pt>
                <c:pt idx="4">
                  <c:v>H15</c:v>
                </c:pt>
                <c:pt idx="5">
                  <c:v>H16</c:v>
                </c:pt>
                <c:pt idx="6">
                  <c:v>H17</c:v>
                </c:pt>
                <c:pt idx="7">
                  <c:v>H18</c:v>
                </c:pt>
                <c:pt idx="8">
                  <c:v>H19</c:v>
                </c:pt>
                <c:pt idx="9">
                  <c:v>H20</c:v>
                </c:pt>
                <c:pt idx="10">
                  <c:v>H21</c:v>
                </c:pt>
                <c:pt idx="11">
                  <c:v>H22</c:v>
                </c:pt>
                <c:pt idx="12">
                  <c:v>H23</c:v>
                </c:pt>
                <c:pt idx="13">
                  <c:v>H24</c:v>
                </c:pt>
                <c:pt idx="14">
                  <c:v>H25</c:v>
                </c:pt>
              </c:strCache>
            </c:strRef>
          </c:cat>
          <c:val>
            <c:numRef>
              <c:f>運営開発経費の推移!$B$3:$P$3</c:f>
              <c:numCache>
                <c:formatCode>#,##0_ </c:formatCode>
                <c:ptCount val="15"/>
                <c:pt idx="0">
                  <c:v>0</c:v>
                </c:pt>
                <c:pt idx="1">
                  <c:v>450</c:v>
                </c:pt>
                <c:pt idx="2">
                  <c:v>444</c:v>
                </c:pt>
                <c:pt idx="3">
                  <c:v>370</c:v>
                </c:pt>
                <c:pt idx="4">
                  <c:v>220</c:v>
                </c:pt>
                <c:pt idx="5">
                  <c:v>185</c:v>
                </c:pt>
                <c:pt idx="6">
                  <c:v>80</c:v>
                </c:pt>
                <c:pt idx="7">
                  <c:v>95</c:v>
                </c:pt>
                <c:pt idx="8">
                  <c:v>40</c:v>
                </c:pt>
                <c:pt idx="9">
                  <c:v>40</c:v>
                </c:pt>
                <c:pt idx="10">
                  <c:v>91</c:v>
                </c:pt>
                <c:pt idx="11">
                  <c:v>105</c:v>
                </c:pt>
                <c:pt idx="12">
                  <c:v>105</c:v>
                </c:pt>
                <c:pt idx="13">
                  <c:v>108</c:v>
                </c:pt>
                <c:pt idx="14">
                  <c:v>74</c:v>
                </c:pt>
              </c:numCache>
            </c:numRef>
          </c:val>
        </c:ser>
        <c:ser>
          <c:idx val="1"/>
          <c:order val="1"/>
          <c:tx>
            <c:strRef>
              <c:f>運営開発経費の推移!$A$4</c:f>
              <c:strCache>
                <c:ptCount val="1"/>
                <c:pt idx="0">
                  <c:v>機能更新</c:v>
                </c:pt>
              </c:strCache>
            </c:strRef>
          </c:tx>
          <c:invertIfNegative val="0"/>
          <c:cat>
            <c:strRef>
              <c:f>運営開発経費の推移!$B$2:$P$2</c:f>
              <c:strCache>
                <c:ptCount val="15"/>
                <c:pt idx="0">
                  <c:v>H11</c:v>
                </c:pt>
                <c:pt idx="1">
                  <c:v>H12</c:v>
                </c:pt>
                <c:pt idx="2">
                  <c:v>H13</c:v>
                </c:pt>
                <c:pt idx="3">
                  <c:v>H14</c:v>
                </c:pt>
                <c:pt idx="4">
                  <c:v>H15</c:v>
                </c:pt>
                <c:pt idx="5">
                  <c:v>H16</c:v>
                </c:pt>
                <c:pt idx="6">
                  <c:v>H17</c:v>
                </c:pt>
                <c:pt idx="7">
                  <c:v>H18</c:v>
                </c:pt>
                <c:pt idx="8">
                  <c:v>H19</c:v>
                </c:pt>
                <c:pt idx="9">
                  <c:v>H20</c:v>
                </c:pt>
                <c:pt idx="10">
                  <c:v>H21</c:v>
                </c:pt>
                <c:pt idx="11">
                  <c:v>H22</c:v>
                </c:pt>
                <c:pt idx="12">
                  <c:v>H23</c:v>
                </c:pt>
                <c:pt idx="13">
                  <c:v>H24</c:v>
                </c:pt>
                <c:pt idx="14">
                  <c:v>H25</c:v>
                </c:pt>
              </c:strCache>
            </c:strRef>
          </c:cat>
          <c:val>
            <c:numRef>
              <c:f>運営開発経費の推移!$B$4:$P$4</c:f>
              <c:numCache>
                <c:formatCode>#,##0_ </c:formatCode>
                <c:ptCount val="15"/>
                <c:pt idx="0">
                  <c:v>400</c:v>
                </c:pt>
                <c:pt idx="1">
                  <c:v>370</c:v>
                </c:pt>
                <c:pt idx="2">
                  <c:v>386</c:v>
                </c:pt>
                <c:pt idx="3">
                  <c:v>300</c:v>
                </c:pt>
                <c:pt idx="4">
                  <c:v>230</c:v>
                </c:pt>
                <c:pt idx="5">
                  <c:v>195</c:v>
                </c:pt>
                <c:pt idx="6">
                  <c:v>200</c:v>
                </c:pt>
                <c:pt idx="7">
                  <c:v>220</c:v>
                </c:pt>
                <c:pt idx="8">
                  <c:v>220</c:v>
                </c:pt>
                <c:pt idx="9">
                  <c:v>230</c:v>
                </c:pt>
                <c:pt idx="10">
                  <c:v>250</c:v>
                </c:pt>
                <c:pt idx="11">
                  <c:v>250</c:v>
                </c:pt>
                <c:pt idx="12">
                  <c:v>250</c:v>
                </c:pt>
                <c:pt idx="13">
                  <c:v>262</c:v>
                </c:pt>
                <c:pt idx="14">
                  <c:v>301</c:v>
                </c:pt>
              </c:numCache>
            </c:numRef>
          </c:val>
        </c:ser>
        <c:ser>
          <c:idx val="2"/>
          <c:order val="2"/>
          <c:tx>
            <c:strRef>
              <c:f>運営開発経費の推移!$A$5</c:f>
              <c:strCache>
                <c:ptCount val="1"/>
                <c:pt idx="0">
                  <c:v>計算機・ソフト関係</c:v>
                </c:pt>
              </c:strCache>
            </c:strRef>
          </c:tx>
          <c:invertIfNegative val="0"/>
          <c:cat>
            <c:strRef>
              <c:f>運営開発経費の推移!$B$2:$P$2</c:f>
              <c:strCache>
                <c:ptCount val="15"/>
                <c:pt idx="0">
                  <c:v>H11</c:v>
                </c:pt>
                <c:pt idx="1">
                  <c:v>H12</c:v>
                </c:pt>
                <c:pt idx="2">
                  <c:v>H13</c:v>
                </c:pt>
                <c:pt idx="3">
                  <c:v>H14</c:v>
                </c:pt>
                <c:pt idx="4">
                  <c:v>H15</c:v>
                </c:pt>
                <c:pt idx="5">
                  <c:v>H16</c:v>
                </c:pt>
                <c:pt idx="6">
                  <c:v>H17</c:v>
                </c:pt>
                <c:pt idx="7">
                  <c:v>H18</c:v>
                </c:pt>
                <c:pt idx="8">
                  <c:v>H19</c:v>
                </c:pt>
                <c:pt idx="9">
                  <c:v>H20</c:v>
                </c:pt>
                <c:pt idx="10">
                  <c:v>H21</c:v>
                </c:pt>
                <c:pt idx="11">
                  <c:v>H22</c:v>
                </c:pt>
                <c:pt idx="12">
                  <c:v>H23</c:v>
                </c:pt>
                <c:pt idx="13">
                  <c:v>H24</c:v>
                </c:pt>
                <c:pt idx="14">
                  <c:v>H25</c:v>
                </c:pt>
              </c:strCache>
            </c:strRef>
          </c:cat>
          <c:val>
            <c:numRef>
              <c:f>運営開発経費の推移!$B$5:$P$5</c:f>
              <c:numCache>
                <c:formatCode>#,##0_ </c:formatCode>
                <c:ptCount val="15"/>
                <c:pt idx="0">
                  <c:v>341.24799999999999</c:v>
                </c:pt>
                <c:pt idx="1">
                  <c:v>380</c:v>
                </c:pt>
                <c:pt idx="2">
                  <c:v>327.178</c:v>
                </c:pt>
                <c:pt idx="3">
                  <c:v>241.792</c:v>
                </c:pt>
                <c:pt idx="4">
                  <c:v>187.15</c:v>
                </c:pt>
                <c:pt idx="5">
                  <c:v>159.40200000000004</c:v>
                </c:pt>
                <c:pt idx="6">
                  <c:v>80.849999999999994</c:v>
                </c:pt>
                <c:pt idx="7">
                  <c:v>51.4</c:v>
                </c:pt>
                <c:pt idx="8">
                  <c:v>65.3</c:v>
                </c:pt>
                <c:pt idx="9">
                  <c:v>52</c:v>
                </c:pt>
                <c:pt idx="10">
                  <c:v>51</c:v>
                </c:pt>
                <c:pt idx="11">
                  <c:v>42</c:v>
                </c:pt>
                <c:pt idx="12">
                  <c:v>45</c:v>
                </c:pt>
                <c:pt idx="13">
                  <c:v>42</c:v>
                </c:pt>
                <c:pt idx="14">
                  <c:v>36</c:v>
                </c:pt>
              </c:numCache>
            </c:numRef>
          </c:val>
        </c:ser>
        <c:ser>
          <c:idx val="3"/>
          <c:order val="3"/>
          <c:tx>
            <c:strRef>
              <c:f>運営開発経費の推移!$A$6</c:f>
              <c:strCache>
                <c:ptCount val="1"/>
                <c:pt idx="0">
                  <c:v>RCUH人件費</c:v>
                </c:pt>
              </c:strCache>
            </c:strRef>
          </c:tx>
          <c:invertIfNegative val="0"/>
          <c:cat>
            <c:strRef>
              <c:f>運営開発経費の推移!$B$2:$P$2</c:f>
              <c:strCache>
                <c:ptCount val="15"/>
                <c:pt idx="0">
                  <c:v>H11</c:v>
                </c:pt>
                <c:pt idx="1">
                  <c:v>H12</c:v>
                </c:pt>
                <c:pt idx="2">
                  <c:v>H13</c:v>
                </c:pt>
                <c:pt idx="3">
                  <c:v>H14</c:v>
                </c:pt>
                <c:pt idx="4">
                  <c:v>H15</c:v>
                </c:pt>
                <c:pt idx="5">
                  <c:v>H16</c:v>
                </c:pt>
                <c:pt idx="6">
                  <c:v>H17</c:v>
                </c:pt>
                <c:pt idx="7">
                  <c:v>H18</c:v>
                </c:pt>
                <c:pt idx="8">
                  <c:v>H19</c:v>
                </c:pt>
                <c:pt idx="9">
                  <c:v>H20</c:v>
                </c:pt>
                <c:pt idx="10">
                  <c:v>H21</c:v>
                </c:pt>
                <c:pt idx="11">
                  <c:v>H22</c:v>
                </c:pt>
                <c:pt idx="12">
                  <c:v>H23</c:v>
                </c:pt>
                <c:pt idx="13">
                  <c:v>H24</c:v>
                </c:pt>
                <c:pt idx="14">
                  <c:v>H25</c:v>
                </c:pt>
              </c:strCache>
            </c:strRef>
          </c:cat>
          <c:val>
            <c:numRef>
              <c:f>運営開発経費の推移!$B$6:$P$6</c:f>
              <c:numCache>
                <c:formatCode>#,##0_ </c:formatCode>
                <c:ptCount val="15"/>
                <c:pt idx="0">
                  <c:v>149.23999999999998</c:v>
                </c:pt>
                <c:pt idx="1">
                  <c:v>175</c:v>
                </c:pt>
                <c:pt idx="2">
                  <c:v>210</c:v>
                </c:pt>
                <c:pt idx="3">
                  <c:v>340</c:v>
                </c:pt>
                <c:pt idx="4">
                  <c:v>450</c:v>
                </c:pt>
                <c:pt idx="5">
                  <c:v>530</c:v>
                </c:pt>
                <c:pt idx="6">
                  <c:v>607</c:v>
                </c:pt>
                <c:pt idx="7">
                  <c:v>655</c:v>
                </c:pt>
                <c:pt idx="8">
                  <c:v>650</c:v>
                </c:pt>
                <c:pt idx="9">
                  <c:v>620</c:v>
                </c:pt>
                <c:pt idx="10">
                  <c:v>600</c:v>
                </c:pt>
                <c:pt idx="11">
                  <c:v>510</c:v>
                </c:pt>
                <c:pt idx="12">
                  <c:v>488</c:v>
                </c:pt>
                <c:pt idx="13">
                  <c:v>440</c:v>
                </c:pt>
                <c:pt idx="14">
                  <c:v>485</c:v>
                </c:pt>
              </c:numCache>
            </c:numRef>
          </c:val>
        </c:ser>
        <c:ser>
          <c:idx val="4"/>
          <c:order val="4"/>
          <c:tx>
            <c:strRef>
              <c:f>運営開発経費の推移!$A$7</c:f>
              <c:strCache>
                <c:ptCount val="1"/>
                <c:pt idx="0">
                  <c:v>スパコン</c:v>
                </c:pt>
              </c:strCache>
            </c:strRef>
          </c:tx>
          <c:invertIfNegative val="0"/>
          <c:cat>
            <c:strRef>
              <c:f>運営開発経費の推移!$B$2:$P$2</c:f>
              <c:strCache>
                <c:ptCount val="15"/>
                <c:pt idx="0">
                  <c:v>H11</c:v>
                </c:pt>
                <c:pt idx="1">
                  <c:v>H12</c:v>
                </c:pt>
                <c:pt idx="2">
                  <c:v>H13</c:v>
                </c:pt>
                <c:pt idx="3">
                  <c:v>H14</c:v>
                </c:pt>
                <c:pt idx="4">
                  <c:v>H15</c:v>
                </c:pt>
                <c:pt idx="5">
                  <c:v>H16</c:v>
                </c:pt>
                <c:pt idx="6">
                  <c:v>H17</c:v>
                </c:pt>
                <c:pt idx="7">
                  <c:v>H18</c:v>
                </c:pt>
                <c:pt idx="8">
                  <c:v>H19</c:v>
                </c:pt>
                <c:pt idx="9">
                  <c:v>H20</c:v>
                </c:pt>
                <c:pt idx="10">
                  <c:v>H21</c:v>
                </c:pt>
                <c:pt idx="11">
                  <c:v>H22</c:v>
                </c:pt>
                <c:pt idx="12">
                  <c:v>H23</c:v>
                </c:pt>
                <c:pt idx="13">
                  <c:v>H24</c:v>
                </c:pt>
                <c:pt idx="14">
                  <c:v>H25</c:v>
                </c:pt>
              </c:strCache>
            </c:strRef>
          </c:cat>
          <c:val>
            <c:numRef>
              <c:f>運営開発経費の推移!$B$7:$P$7</c:f>
              <c:numCache>
                <c:formatCode>#,##0_ </c:formatCode>
                <c:ptCount val="15"/>
                <c:pt idx="0">
                  <c:v>1227.5423999999998</c:v>
                </c:pt>
                <c:pt idx="1">
                  <c:v>1227.5423999999998</c:v>
                </c:pt>
                <c:pt idx="2">
                  <c:v>1227.5423999999998</c:v>
                </c:pt>
                <c:pt idx="3">
                  <c:v>1022.9519999999995</c:v>
                </c:pt>
                <c:pt idx="4">
                  <c:v>1022.9519999999995</c:v>
                </c:pt>
                <c:pt idx="5">
                  <c:v>1022.9519999999995</c:v>
                </c:pt>
                <c:pt idx="6">
                  <c:v>1022.9519999999995</c:v>
                </c:pt>
                <c:pt idx="7">
                  <c:v>1023</c:v>
                </c:pt>
                <c:pt idx="8">
                  <c:v>959</c:v>
                </c:pt>
                <c:pt idx="9">
                  <c:v>210</c:v>
                </c:pt>
                <c:pt idx="10">
                  <c:v>210</c:v>
                </c:pt>
                <c:pt idx="11">
                  <c:v>210</c:v>
                </c:pt>
                <c:pt idx="12">
                  <c:v>210</c:v>
                </c:pt>
                <c:pt idx="13">
                  <c:v>206</c:v>
                </c:pt>
                <c:pt idx="14">
                  <c:v>162</c:v>
                </c:pt>
              </c:numCache>
            </c:numRef>
          </c:val>
        </c:ser>
        <c:ser>
          <c:idx val="5"/>
          <c:order val="5"/>
          <c:tx>
            <c:strRef>
              <c:f>運営開発経費の推移!$A$8</c:f>
              <c:strCache>
                <c:ptCount val="1"/>
                <c:pt idx="0">
                  <c:v>その他</c:v>
                </c:pt>
              </c:strCache>
            </c:strRef>
          </c:tx>
          <c:invertIfNegative val="0"/>
          <c:cat>
            <c:strRef>
              <c:f>運営開発経費の推移!$B$2:$P$2</c:f>
              <c:strCache>
                <c:ptCount val="15"/>
                <c:pt idx="0">
                  <c:v>H11</c:v>
                </c:pt>
                <c:pt idx="1">
                  <c:v>H12</c:v>
                </c:pt>
                <c:pt idx="2">
                  <c:v>H13</c:v>
                </c:pt>
                <c:pt idx="3">
                  <c:v>H14</c:v>
                </c:pt>
                <c:pt idx="4">
                  <c:v>H15</c:v>
                </c:pt>
                <c:pt idx="5">
                  <c:v>H16</c:v>
                </c:pt>
                <c:pt idx="6">
                  <c:v>H17</c:v>
                </c:pt>
                <c:pt idx="7">
                  <c:v>H18</c:v>
                </c:pt>
                <c:pt idx="8">
                  <c:v>H19</c:v>
                </c:pt>
                <c:pt idx="9">
                  <c:v>H20</c:v>
                </c:pt>
                <c:pt idx="10">
                  <c:v>H21</c:v>
                </c:pt>
                <c:pt idx="11">
                  <c:v>H22</c:v>
                </c:pt>
                <c:pt idx="12">
                  <c:v>H23</c:v>
                </c:pt>
                <c:pt idx="13">
                  <c:v>H24</c:v>
                </c:pt>
                <c:pt idx="14">
                  <c:v>H25</c:v>
                </c:pt>
              </c:strCache>
            </c:strRef>
          </c:cat>
          <c:val>
            <c:numRef>
              <c:f>運営開発経費の推移!$B$8:$P$8</c:f>
              <c:numCache>
                <c:formatCode>#,##0_ </c:formatCode>
                <c:ptCount val="15"/>
                <c:pt idx="0">
                  <c:v>800.19060000000059</c:v>
                </c:pt>
                <c:pt idx="1">
                  <c:v>1035.0876000000003</c:v>
                </c:pt>
                <c:pt idx="2">
                  <c:v>1244.7256000000011</c:v>
                </c:pt>
                <c:pt idx="3">
                  <c:v>1387.4860000000003</c:v>
                </c:pt>
                <c:pt idx="4">
                  <c:v>1372.8979999999999</c:v>
                </c:pt>
                <c:pt idx="5">
                  <c:v>1235.0419999999999</c:v>
                </c:pt>
                <c:pt idx="6">
                  <c:v>1062.6009999999997</c:v>
                </c:pt>
                <c:pt idx="7">
                  <c:v>948.60199999999986</c:v>
                </c:pt>
                <c:pt idx="8">
                  <c:v>995.7</c:v>
                </c:pt>
                <c:pt idx="9">
                  <c:v>947</c:v>
                </c:pt>
                <c:pt idx="10">
                  <c:v>821</c:v>
                </c:pt>
                <c:pt idx="11">
                  <c:v>870</c:v>
                </c:pt>
                <c:pt idx="12">
                  <c:v>1047</c:v>
                </c:pt>
                <c:pt idx="13">
                  <c:v>1196</c:v>
                </c:pt>
                <c:pt idx="14">
                  <c:v>1175</c:v>
                </c:pt>
              </c:numCache>
            </c:numRef>
          </c:val>
        </c:ser>
        <c:dLbls>
          <c:showLegendKey val="0"/>
          <c:showVal val="0"/>
          <c:showCatName val="0"/>
          <c:showSerName val="0"/>
          <c:showPercent val="0"/>
          <c:showBubbleSize val="0"/>
        </c:dLbls>
        <c:gapWidth val="64"/>
        <c:overlap val="100"/>
        <c:axId val="162538240"/>
        <c:axId val="162539776"/>
      </c:barChart>
      <c:catAx>
        <c:axId val="162538240"/>
        <c:scaling>
          <c:orientation val="minMax"/>
        </c:scaling>
        <c:delete val="0"/>
        <c:axPos val="b"/>
        <c:numFmt formatCode="General" sourceLinked="1"/>
        <c:majorTickMark val="out"/>
        <c:minorTickMark val="none"/>
        <c:tickLblPos val="nextTo"/>
        <c:crossAx val="162539776"/>
        <c:crosses val="autoZero"/>
        <c:auto val="1"/>
        <c:lblAlgn val="ctr"/>
        <c:lblOffset val="100"/>
        <c:noMultiLvlLbl val="0"/>
      </c:catAx>
      <c:valAx>
        <c:axId val="162539776"/>
        <c:scaling>
          <c:orientation val="minMax"/>
        </c:scaling>
        <c:delete val="0"/>
        <c:axPos val="l"/>
        <c:majorGridlines/>
        <c:numFmt formatCode="#,##0_ " sourceLinked="1"/>
        <c:majorTickMark val="out"/>
        <c:minorTickMark val="none"/>
        <c:tickLblPos val="nextTo"/>
        <c:txPr>
          <a:bodyPr/>
          <a:lstStyle/>
          <a:p>
            <a:pPr>
              <a:defRPr sz="1500" baseline="0"/>
            </a:pPr>
            <a:endParaRPr lang="ja-JP"/>
          </a:p>
        </c:txPr>
        <c:crossAx val="162538240"/>
        <c:crosses val="autoZero"/>
        <c:crossBetween val="between"/>
      </c:valAx>
    </c:plotArea>
    <c:legend>
      <c:legendPos val="r"/>
      <c:layout>
        <c:manualLayout>
          <c:xMode val="edge"/>
          <c:yMode val="edge"/>
          <c:x val="0.78118981203582882"/>
          <c:y val="0.32389142399247739"/>
          <c:w val="0.20834680978778999"/>
          <c:h val="0.35221676815078246"/>
        </c:manualLayout>
      </c:layout>
      <c:overlay val="0"/>
      <c:txPr>
        <a:bodyPr/>
        <a:lstStyle/>
        <a:p>
          <a:pPr>
            <a:defRPr sz="1500" b="1" i="0" baseline="0"/>
          </a:pPr>
          <a:endParaRPr lang="ja-JP"/>
        </a:p>
      </c:txPr>
    </c:legend>
    <c:plotVisOnly val="1"/>
    <c:dispBlanksAs val="gap"/>
    <c:showDLblsOverMax val="0"/>
  </c:chart>
  <c:spPr>
    <a:solidFill>
      <a:sysClr val="window" lastClr="FFFFFF">
        <a:alpha val="0"/>
      </a:sysClr>
    </a:solidFill>
    <a:ln w="6350">
      <a:solidFill>
        <a:schemeClr val="bg1">
          <a:lumMod val="50000"/>
        </a:schemeClr>
      </a:solidFill>
    </a:ln>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600" b="0" i="0" u="none" strike="noStrike" baseline="0">
                <a:solidFill>
                  <a:srgbClr val="000000"/>
                </a:solidFill>
                <a:effectLst>
                  <a:outerShdw blurRad="38100" dist="38100" dir="2700000" algn="tl">
                    <a:srgbClr val="000000">
                      <a:alpha val="43137"/>
                    </a:srgbClr>
                  </a:outerShdw>
                </a:effectLst>
                <a:latin typeface="ＭＳ Ｐゴシック"/>
                <a:ea typeface="ＭＳ Ｐゴシック"/>
                <a:cs typeface="ＭＳ Ｐゴシック"/>
              </a:defRPr>
            </a:pPr>
            <a:r>
              <a:rPr lang="ja-JP" altLang="en-US" sz="3600" b="1" i="0" u="none" strike="noStrike" baseline="0" dirty="0">
                <a:solidFill>
                  <a:srgbClr val="000000"/>
                </a:solidFill>
                <a:effectLst>
                  <a:outerShdw blurRad="38100" dist="38100" dir="2700000" algn="tl">
                    <a:srgbClr val="000000">
                      <a:alpha val="43137"/>
                    </a:srgbClr>
                  </a:outerShdw>
                </a:effectLst>
                <a:latin typeface="ＭＳ Ｐゴシック"/>
                <a:ea typeface="ＭＳ Ｐゴシック"/>
              </a:rPr>
              <a:t>共同利用実績　(申請・採択課題数）</a:t>
            </a:r>
            <a:endParaRPr lang="ja-JP" altLang="en-US" sz="3600" b="1" dirty="0">
              <a:effectLst>
                <a:outerShdw blurRad="38100" dist="38100" dir="2700000" algn="tl">
                  <a:srgbClr val="000000">
                    <a:alpha val="43137"/>
                  </a:srgbClr>
                </a:outerShdw>
              </a:effectLst>
            </a:endParaRPr>
          </a:p>
        </c:rich>
      </c:tx>
      <c:layout>
        <c:manualLayout>
          <c:xMode val="edge"/>
          <c:yMode val="edge"/>
          <c:x val="0.14073018535429227"/>
          <c:y val="5.599624733054355E-2"/>
        </c:manualLayout>
      </c:layout>
      <c:overlay val="0"/>
      <c:spPr>
        <a:noFill/>
        <a:ln w="25400">
          <a:noFill/>
        </a:ln>
        <a:effectLst>
          <a:glow rad="101600">
            <a:sysClr val="windowText" lastClr="000000">
              <a:alpha val="40000"/>
            </a:sysClr>
          </a:glow>
        </a:effectLst>
      </c:spPr>
    </c:title>
    <c:autoTitleDeleted val="0"/>
    <c:plotArea>
      <c:layout>
        <c:manualLayout>
          <c:layoutTarget val="inner"/>
          <c:xMode val="edge"/>
          <c:yMode val="edge"/>
          <c:x val="0.17461380258292827"/>
          <c:y val="0.25963351791918093"/>
          <c:w val="0.70660805451956799"/>
          <c:h val="0.54766405950907315"/>
        </c:manualLayout>
      </c:layout>
      <c:lineChart>
        <c:grouping val="standard"/>
        <c:varyColors val="0"/>
        <c:ser>
          <c:idx val="1"/>
          <c:order val="0"/>
          <c:tx>
            <c:strRef>
              <c:f>申請・採択件数!$B$3</c:f>
              <c:strCache>
                <c:ptCount val="1"/>
                <c:pt idx="0">
                  <c:v>申請課題数</c:v>
                </c:pt>
              </c:strCache>
            </c:strRef>
          </c:tx>
          <c:spPr>
            <a:ln w="38100">
              <a:solidFill>
                <a:srgbClr val="0000FF"/>
              </a:solidFill>
              <a:prstDash val="solid"/>
            </a:ln>
          </c:spPr>
          <c:marker>
            <c:symbol val="circle"/>
            <c:size val="12"/>
            <c:spPr>
              <a:solidFill>
                <a:srgbClr val="0000FF"/>
              </a:solidFill>
              <a:ln>
                <a:solidFill>
                  <a:srgbClr val="0000FF"/>
                </a:solidFill>
                <a:prstDash val="solid"/>
              </a:ln>
            </c:spPr>
          </c:marker>
          <c:cat>
            <c:strRef>
              <c:f>申請・採択件数!$A$4:$A$30</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申請・採択件数!$B$4:$B$30</c:f>
              <c:numCache>
                <c:formatCode>General</c:formatCode>
                <c:ptCount val="27"/>
                <c:pt idx="0">
                  <c:v>114</c:v>
                </c:pt>
                <c:pt idx="1">
                  <c:v>105</c:v>
                </c:pt>
                <c:pt idx="2">
                  <c:v>160</c:v>
                </c:pt>
                <c:pt idx="3">
                  <c:v>191</c:v>
                </c:pt>
                <c:pt idx="4">
                  <c:v>197</c:v>
                </c:pt>
                <c:pt idx="5">
                  <c:v>205</c:v>
                </c:pt>
                <c:pt idx="6">
                  <c:v>196</c:v>
                </c:pt>
                <c:pt idx="7">
                  <c:v>168</c:v>
                </c:pt>
                <c:pt idx="8">
                  <c:v>160</c:v>
                </c:pt>
                <c:pt idx="9">
                  <c:v>139</c:v>
                </c:pt>
                <c:pt idx="10">
                  <c:v>116</c:v>
                </c:pt>
                <c:pt idx="11">
                  <c:v>145</c:v>
                </c:pt>
                <c:pt idx="12">
                  <c:v>118</c:v>
                </c:pt>
                <c:pt idx="13">
                  <c:v>125</c:v>
                </c:pt>
                <c:pt idx="14">
                  <c:v>138</c:v>
                </c:pt>
                <c:pt idx="15">
                  <c:v>150</c:v>
                </c:pt>
                <c:pt idx="16">
                  <c:v>141</c:v>
                </c:pt>
                <c:pt idx="17">
                  <c:v>151</c:v>
                </c:pt>
                <c:pt idx="18">
                  <c:v>140</c:v>
                </c:pt>
                <c:pt idx="19">
                  <c:v>141</c:v>
                </c:pt>
                <c:pt idx="20">
                  <c:v>137</c:v>
                </c:pt>
                <c:pt idx="21">
                  <c:v>150</c:v>
                </c:pt>
                <c:pt idx="22">
                  <c:v>119</c:v>
                </c:pt>
                <c:pt idx="23">
                  <c:v>114</c:v>
                </c:pt>
                <c:pt idx="24">
                  <c:v>132</c:v>
                </c:pt>
                <c:pt idx="25">
                  <c:v>143</c:v>
                </c:pt>
                <c:pt idx="26">
                  <c:v>146</c:v>
                </c:pt>
              </c:numCache>
            </c:numRef>
          </c:val>
          <c:smooth val="0"/>
        </c:ser>
        <c:ser>
          <c:idx val="0"/>
          <c:order val="1"/>
          <c:tx>
            <c:strRef>
              <c:f>申請・採択件数!$C$3</c:f>
              <c:strCache>
                <c:ptCount val="1"/>
                <c:pt idx="0">
                  <c:v>採択課題数</c:v>
                </c:pt>
              </c:strCache>
            </c:strRef>
          </c:tx>
          <c:spPr>
            <a:ln w="38100">
              <a:solidFill>
                <a:srgbClr val="FF0000"/>
              </a:solidFill>
              <a:prstDash val="solid"/>
            </a:ln>
          </c:spPr>
          <c:marker>
            <c:symbol val="circle"/>
            <c:size val="14"/>
            <c:spPr>
              <a:solidFill>
                <a:srgbClr val="FF0000"/>
              </a:solidFill>
              <a:ln>
                <a:solidFill>
                  <a:srgbClr val="FF0000"/>
                </a:solidFill>
                <a:prstDash val="solid"/>
              </a:ln>
            </c:spPr>
          </c:marker>
          <c:cat>
            <c:strRef>
              <c:f>申請・採択件数!$A$4:$A$30</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申請・採択件数!$C$4:$C$30</c:f>
              <c:numCache>
                <c:formatCode>General</c:formatCode>
                <c:ptCount val="27"/>
                <c:pt idx="0">
                  <c:v>26</c:v>
                </c:pt>
                <c:pt idx="1">
                  <c:v>27</c:v>
                </c:pt>
                <c:pt idx="2">
                  <c:v>29</c:v>
                </c:pt>
                <c:pt idx="3">
                  <c:v>39</c:v>
                </c:pt>
                <c:pt idx="4">
                  <c:v>39</c:v>
                </c:pt>
                <c:pt idx="5">
                  <c:v>42</c:v>
                </c:pt>
                <c:pt idx="6">
                  <c:v>45</c:v>
                </c:pt>
                <c:pt idx="7">
                  <c:v>43</c:v>
                </c:pt>
                <c:pt idx="8">
                  <c:v>42</c:v>
                </c:pt>
                <c:pt idx="9">
                  <c:v>35</c:v>
                </c:pt>
                <c:pt idx="10">
                  <c:v>33</c:v>
                </c:pt>
                <c:pt idx="11">
                  <c:v>34</c:v>
                </c:pt>
                <c:pt idx="12">
                  <c:v>40</c:v>
                </c:pt>
                <c:pt idx="13">
                  <c:v>45</c:v>
                </c:pt>
                <c:pt idx="14">
                  <c:v>53</c:v>
                </c:pt>
                <c:pt idx="15">
                  <c:v>50</c:v>
                </c:pt>
                <c:pt idx="16">
                  <c:v>57</c:v>
                </c:pt>
                <c:pt idx="17">
                  <c:v>53</c:v>
                </c:pt>
                <c:pt idx="18">
                  <c:v>45</c:v>
                </c:pt>
                <c:pt idx="19">
                  <c:v>43</c:v>
                </c:pt>
                <c:pt idx="20">
                  <c:v>30</c:v>
                </c:pt>
                <c:pt idx="21">
                  <c:v>50</c:v>
                </c:pt>
                <c:pt idx="22">
                  <c:v>39</c:v>
                </c:pt>
                <c:pt idx="23">
                  <c:v>48</c:v>
                </c:pt>
                <c:pt idx="24">
                  <c:v>39</c:v>
                </c:pt>
                <c:pt idx="25">
                  <c:v>52</c:v>
                </c:pt>
                <c:pt idx="26">
                  <c:v>41</c:v>
                </c:pt>
              </c:numCache>
            </c:numRef>
          </c:val>
          <c:smooth val="0"/>
        </c:ser>
        <c:dLbls>
          <c:showLegendKey val="0"/>
          <c:showVal val="0"/>
          <c:showCatName val="0"/>
          <c:showSerName val="0"/>
          <c:showPercent val="0"/>
          <c:showBubbleSize val="0"/>
        </c:dLbls>
        <c:marker val="1"/>
        <c:smooth val="0"/>
        <c:axId val="262415488"/>
        <c:axId val="262417408"/>
      </c:lineChart>
      <c:lineChart>
        <c:grouping val="standard"/>
        <c:varyColors val="0"/>
        <c:ser>
          <c:idx val="2"/>
          <c:order val="2"/>
          <c:tx>
            <c:strRef>
              <c:f>申請・採択件数!$D$3</c:f>
              <c:strCache>
                <c:ptCount val="1"/>
                <c:pt idx="0">
                  <c:v>倍率</c:v>
                </c:pt>
              </c:strCache>
            </c:strRef>
          </c:tx>
          <c:spPr>
            <a:ln w="38100">
              <a:solidFill>
                <a:srgbClr val="339966"/>
              </a:solidFill>
              <a:prstDash val="solid"/>
            </a:ln>
          </c:spPr>
          <c:marker>
            <c:symbol val="triangle"/>
            <c:size val="12"/>
            <c:spPr>
              <a:solidFill>
                <a:srgbClr val="339966"/>
              </a:solidFill>
              <a:ln>
                <a:solidFill>
                  <a:srgbClr val="008000"/>
                </a:solidFill>
                <a:prstDash val="solid"/>
              </a:ln>
            </c:spPr>
          </c:marker>
          <c:cat>
            <c:strRef>
              <c:f>申請・採択件数!$A$4:$A$30</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申請・採択件数!$D$4:$D$30</c:f>
              <c:numCache>
                <c:formatCode>0.0_ </c:formatCode>
                <c:ptCount val="27"/>
                <c:pt idx="0">
                  <c:v>4.384615384615385</c:v>
                </c:pt>
                <c:pt idx="1">
                  <c:v>3.8888888888888875</c:v>
                </c:pt>
                <c:pt idx="2">
                  <c:v>5.5172413793103452</c:v>
                </c:pt>
                <c:pt idx="3">
                  <c:v>4.8974358974358925</c:v>
                </c:pt>
                <c:pt idx="4">
                  <c:v>5.0512820512820511</c:v>
                </c:pt>
                <c:pt idx="5">
                  <c:v>4.8809523809523814</c:v>
                </c:pt>
                <c:pt idx="6">
                  <c:v>4.355555555555549</c:v>
                </c:pt>
                <c:pt idx="7">
                  <c:v>3.9069767441860472</c:v>
                </c:pt>
                <c:pt idx="8">
                  <c:v>3.809523809523808</c:v>
                </c:pt>
                <c:pt idx="9">
                  <c:v>3.9714285714285702</c:v>
                </c:pt>
                <c:pt idx="10">
                  <c:v>3.5151515151515151</c:v>
                </c:pt>
                <c:pt idx="11">
                  <c:v>4.2647058823529385</c:v>
                </c:pt>
                <c:pt idx="12">
                  <c:v>2.9499999999999997</c:v>
                </c:pt>
                <c:pt idx="13">
                  <c:v>2.7777777777777808</c:v>
                </c:pt>
                <c:pt idx="14">
                  <c:v>2.6037735849056602</c:v>
                </c:pt>
                <c:pt idx="15">
                  <c:v>3</c:v>
                </c:pt>
                <c:pt idx="16">
                  <c:v>2.4736842105263182</c:v>
                </c:pt>
                <c:pt idx="17">
                  <c:v>2.8490566037735823</c:v>
                </c:pt>
                <c:pt idx="18">
                  <c:v>3.1111111111111112</c:v>
                </c:pt>
                <c:pt idx="19">
                  <c:v>3.2790697674418605</c:v>
                </c:pt>
                <c:pt idx="20">
                  <c:v>4.5666666666666664</c:v>
                </c:pt>
                <c:pt idx="21">
                  <c:v>3</c:v>
                </c:pt>
                <c:pt idx="22">
                  <c:v>3.0512820512820511</c:v>
                </c:pt>
                <c:pt idx="23">
                  <c:v>2.3749999999999987</c:v>
                </c:pt>
                <c:pt idx="24">
                  <c:v>3.3846153846153837</c:v>
                </c:pt>
                <c:pt idx="25">
                  <c:v>2.75</c:v>
                </c:pt>
                <c:pt idx="26">
                  <c:v>3.5609756097560976</c:v>
                </c:pt>
              </c:numCache>
            </c:numRef>
          </c:val>
          <c:smooth val="0"/>
        </c:ser>
        <c:dLbls>
          <c:showLegendKey val="0"/>
          <c:showVal val="0"/>
          <c:showCatName val="0"/>
          <c:showSerName val="0"/>
          <c:showPercent val="0"/>
          <c:showBubbleSize val="0"/>
        </c:dLbls>
        <c:marker val="1"/>
        <c:smooth val="0"/>
        <c:axId val="262427776"/>
        <c:axId val="262429312"/>
      </c:lineChart>
      <c:catAx>
        <c:axId val="262415488"/>
        <c:scaling>
          <c:orientation val="minMax"/>
        </c:scaling>
        <c:delete val="0"/>
        <c:axPos val="b"/>
        <c:numFmt formatCode="General" sourceLinked="1"/>
        <c:majorTickMark val="in"/>
        <c:minorTickMark val="none"/>
        <c:tickLblPos val="nextTo"/>
        <c:spPr>
          <a:ln w="3175">
            <a:solidFill>
              <a:srgbClr val="000000"/>
            </a:solidFill>
            <a:prstDash val="solid"/>
          </a:ln>
        </c:spPr>
        <c:txPr>
          <a:bodyPr rot="-2700000" vert="horz"/>
          <a:lstStyle/>
          <a:p>
            <a:pPr>
              <a:defRPr sz="1800" b="1" i="0" u="none" strike="noStrike" baseline="0">
                <a:solidFill>
                  <a:srgbClr val="000000"/>
                </a:solidFill>
                <a:latin typeface="ＭＳ Ｐゴシック"/>
                <a:ea typeface="ＭＳ Ｐゴシック"/>
                <a:cs typeface="ＭＳ Ｐゴシック"/>
              </a:defRPr>
            </a:pPr>
            <a:endParaRPr lang="ja-JP"/>
          </a:p>
        </c:txPr>
        <c:crossAx val="262417408"/>
        <c:crosses val="autoZero"/>
        <c:auto val="0"/>
        <c:lblAlgn val="ctr"/>
        <c:lblOffset val="100"/>
        <c:tickLblSkip val="2"/>
        <c:tickMarkSkip val="1"/>
        <c:noMultiLvlLbl val="0"/>
      </c:catAx>
      <c:valAx>
        <c:axId val="262417408"/>
        <c:scaling>
          <c:orientation val="minMax"/>
          <c:max val="250"/>
        </c:scaling>
        <c:delete val="0"/>
        <c:axPos val="l"/>
        <c:title>
          <c:tx>
            <c:rich>
              <a:bodyPr/>
              <a:lstStyle/>
              <a:p>
                <a:pPr>
                  <a:defRPr sz="2400" b="1" i="0" u="none" strike="noStrike" baseline="0">
                    <a:solidFill>
                      <a:srgbClr val="000000"/>
                    </a:solidFill>
                    <a:latin typeface="ＭＳ Ｐゴシック"/>
                    <a:ea typeface="ＭＳ Ｐゴシック"/>
                    <a:cs typeface="ＭＳ Ｐゴシック"/>
                  </a:defRPr>
                </a:pPr>
                <a:r>
                  <a:rPr lang="ja-JP" altLang="en-US" sz="2400" dirty="0"/>
                  <a:t>件数</a:t>
                </a:r>
              </a:p>
            </c:rich>
          </c:tx>
          <c:layout>
            <c:manualLayout>
              <c:xMode val="edge"/>
              <c:yMode val="edge"/>
              <c:x val="3.8998489779365084E-2"/>
              <c:y val="0.45628494982039031"/>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1800" b="1" i="0" u="none" strike="noStrike" baseline="0">
                <a:solidFill>
                  <a:srgbClr val="000000"/>
                </a:solidFill>
                <a:latin typeface="ＭＳ Ｐゴシック"/>
                <a:ea typeface="ＭＳ Ｐゴシック"/>
                <a:cs typeface="ＭＳ Ｐゴシック"/>
              </a:defRPr>
            </a:pPr>
            <a:endParaRPr lang="ja-JP"/>
          </a:p>
        </c:txPr>
        <c:crossAx val="262415488"/>
        <c:crosses val="autoZero"/>
        <c:crossBetween val="between"/>
      </c:valAx>
      <c:catAx>
        <c:axId val="262427776"/>
        <c:scaling>
          <c:orientation val="minMax"/>
        </c:scaling>
        <c:delete val="1"/>
        <c:axPos val="b"/>
        <c:majorTickMark val="out"/>
        <c:minorTickMark val="none"/>
        <c:tickLblPos val="none"/>
        <c:crossAx val="262429312"/>
        <c:crosses val="autoZero"/>
        <c:auto val="0"/>
        <c:lblAlgn val="ctr"/>
        <c:lblOffset val="100"/>
        <c:noMultiLvlLbl val="0"/>
      </c:catAx>
      <c:valAx>
        <c:axId val="262429312"/>
        <c:scaling>
          <c:orientation val="minMax"/>
          <c:max val="8"/>
        </c:scaling>
        <c:delete val="0"/>
        <c:axPos val="r"/>
        <c:title>
          <c:tx>
            <c:rich>
              <a:bodyPr rot="-5400000" vert="horz"/>
              <a:lstStyle/>
              <a:p>
                <a:pPr>
                  <a:defRPr sz="2400" b="1">
                    <a:solidFill>
                      <a:srgbClr val="339966"/>
                    </a:solidFill>
                  </a:defRPr>
                </a:pPr>
                <a:r>
                  <a:rPr lang="ja-JP" altLang="en-US" sz="2400" b="1" dirty="0">
                    <a:solidFill>
                      <a:srgbClr val="339966"/>
                    </a:solidFill>
                  </a:rPr>
                  <a:t>倍率</a:t>
                </a:r>
              </a:p>
            </c:rich>
          </c:tx>
          <c:layout>
            <c:manualLayout>
              <c:xMode val="edge"/>
              <c:yMode val="edge"/>
              <c:x val="0.932029119619049"/>
              <c:y val="0.40359975434828227"/>
            </c:manualLayout>
          </c:layout>
          <c:overlay val="0"/>
        </c:title>
        <c:numFmt formatCode="0.0_ " sourceLinked="0"/>
        <c:majorTickMark val="in"/>
        <c:minorTickMark val="none"/>
        <c:tickLblPos val="high"/>
        <c:spPr>
          <a:ln w="3175">
            <a:solidFill>
              <a:srgbClr val="000000"/>
            </a:solidFill>
            <a:prstDash val="solid"/>
          </a:ln>
        </c:spPr>
        <c:txPr>
          <a:bodyPr rot="0" vert="horz"/>
          <a:lstStyle/>
          <a:p>
            <a:pPr>
              <a:defRPr sz="1800" b="1" i="0" u="none" strike="noStrike" baseline="0">
                <a:solidFill>
                  <a:srgbClr val="339966"/>
                </a:solidFill>
                <a:latin typeface="ＭＳ Ｐゴシック"/>
                <a:ea typeface="ＭＳ Ｐゴシック"/>
                <a:cs typeface="ＭＳ Ｐゴシック"/>
              </a:defRPr>
            </a:pPr>
            <a:endParaRPr lang="ja-JP"/>
          </a:p>
        </c:txPr>
        <c:crossAx val="262427776"/>
        <c:crosses val="max"/>
        <c:crossBetween val="between"/>
        <c:majorUnit val="2"/>
        <c:minorUnit val="1"/>
      </c:valAx>
      <c:spPr>
        <a:solidFill>
          <a:srgbClr val="FFFFFF"/>
        </a:solidFill>
        <a:ln w="12700">
          <a:solidFill>
            <a:srgbClr val="000000"/>
          </a:solidFill>
          <a:prstDash val="solid"/>
        </a:ln>
      </c:spPr>
    </c:plotArea>
    <c:legend>
      <c:legendPos val="t"/>
      <c:layout>
        <c:manualLayout>
          <c:xMode val="edge"/>
          <c:yMode val="edge"/>
          <c:x val="0.22772029395107868"/>
          <c:y val="0.17861672777098839"/>
          <c:w val="0.61944336808105327"/>
          <c:h val="5.8319445987482871E-2"/>
        </c:manualLayout>
      </c:layout>
      <c:overlay val="0"/>
      <c:spPr>
        <a:solidFill>
          <a:srgbClr val="FFFFFF"/>
        </a:solidFill>
        <a:ln w="25400">
          <a:noFill/>
        </a:ln>
      </c:spPr>
      <c:txPr>
        <a:bodyPr/>
        <a:lstStyle/>
        <a:p>
          <a:pPr>
            <a:defRPr sz="2400"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3175">
      <a:solidFill>
        <a:srgbClr val="000000"/>
      </a:solidFill>
      <a:prstDash val="solid"/>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b="0" i="0" u="none" strike="noStrike" baseline="0">
                <a:solidFill>
                  <a:srgbClr val="000000"/>
                </a:solidFill>
                <a:effectLst>
                  <a:outerShdw blurRad="38100" dist="38100" dir="2700000" algn="tl">
                    <a:srgbClr val="000000">
                      <a:alpha val="43137"/>
                    </a:srgbClr>
                  </a:outerShdw>
                </a:effectLst>
                <a:latin typeface="ＭＳ Ｐゴシック"/>
                <a:ea typeface="ＭＳ Ｐゴシック"/>
                <a:cs typeface="ＭＳ Ｐゴシック"/>
              </a:defRPr>
            </a:pPr>
            <a:r>
              <a:rPr lang="ja-JP" altLang="en-US" sz="3600" b="1" i="0" u="none" strike="noStrike" baseline="0">
                <a:solidFill>
                  <a:srgbClr val="000000"/>
                </a:solidFill>
                <a:effectLst>
                  <a:outerShdw blurRad="38100" dist="38100" dir="2700000" algn="tl">
                    <a:srgbClr val="000000">
                      <a:alpha val="43137"/>
                    </a:srgbClr>
                  </a:outerShdw>
                </a:effectLst>
                <a:latin typeface="ＭＳ Ｐゴシック"/>
                <a:ea typeface="ＭＳ Ｐゴシック"/>
              </a:rPr>
              <a:t>共同利用実績　(申請・採択夜数）</a:t>
            </a:r>
            <a:endParaRPr lang="ja-JP" altLang="en-US" sz="3600" b="1">
              <a:effectLst>
                <a:outerShdw blurRad="38100" dist="38100" dir="2700000" algn="tl">
                  <a:srgbClr val="000000">
                    <a:alpha val="43137"/>
                  </a:srgbClr>
                </a:outerShdw>
              </a:effectLst>
            </a:endParaRPr>
          </a:p>
        </c:rich>
      </c:tx>
      <c:layout>
        <c:manualLayout>
          <c:xMode val="edge"/>
          <c:yMode val="edge"/>
          <c:x val="0.14388714045778303"/>
          <c:y val="3.5314906238952136E-2"/>
        </c:manualLayout>
      </c:layout>
      <c:overlay val="0"/>
      <c:spPr>
        <a:noFill/>
        <a:ln w="25400">
          <a:noFill/>
        </a:ln>
      </c:spPr>
    </c:title>
    <c:autoTitleDeleted val="0"/>
    <c:plotArea>
      <c:layout>
        <c:manualLayout>
          <c:layoutTarget val="inner"/>
          <c:xMode val="edge"/>
          <c:yMode val="edge"/>
          <c:x val="0.11670490762285628"/>
          <c:y val="0.21127494523110285"/>
          <c:w val="0.76273636639606723"/>
          <c:h val="0.65395791025502892"/>
        </c:manualLayout>
      </c:layout>
      <c:lineChart>
        <c:grouping val="standard"/>
        <c:varyColors val="0"/>
        <c:ser>
          <c:idx val="1"/>
          <c:order val="0"/>
          <c:tx>
            <c:strRef>
              <c:f>申請・採択夜数!$B$3</c:f>
              <c:strCache>
                <c:ptCount val="1"/>
                <c:pt idx="0">
                  <c:v>申請夜数</c:v>
                </c:pt>
              </c:strCache>
            </c:strRef>
          </c:tx>
          <c:spPr>
            <a:ln w="38100">
              <a:solidFill>
                <a:srgbClr val="0000FF"/>
              </a:solidFill>
              <a:prstDash val="solid"/>
            </a:ln>
          </c:spPr>
          <c:marker>
            <c:symbol val="circle"/>
            <c:size val="12"/>
            <c:spPr>
              <a:solidFill>
                <a:srgbClr val="0000FF"/>
              </a:solidFill>
              <a:ln>
                <a:solidFill>
                  <a:srgbClr val="0000FF"/>
                </a:solidFill>
                <a:prstDash val="solid"/>
              </a:ln>
            </c:spPr>
          </c:marker>
          <c:cat>
            <c:strRef>
              <c:f>申請・採択夜数!$A$4:$A$30</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申請・採択夜数!$B$4:$B$30</c:f>
              <c:numCache>
                <c:formatCode>General</c:formatCode>
                <c:ptCount val="27"/>
                <c:pt idx="0">
                  <c:v>223</c:v>
                </c:pt>
                <c:pt idx="1">
                  <c:v>204</c:v>
                </c:pt>
                <c:pt idx="2">
                  <c:v>337</c:v>
                </c:pt>
                <c:pt idx="3">
                  <c:v>460</c:v>
                </c:pt>
                <c:pt idx="4">
                  <c:v>487.5</c:v>
                </c:pt>
                <c:pt idx="5">
                  <c:v>537</c:v>
                </c:pt>
                <c:pt idx="6">
                  <c:v>555</c:v>
                </c:pt>
                <c:pt idx="7">
                  <c:v>527.79999999999995</c:v>
                </c:pt>
                <c:pt idx="8">
                  <c:v>533</c:v>
                </c:pt>
                <c:pt idx="9">
                  <c:v>456.5</c:v>
                </c:pt>
                <c:pt idx="10">
                  <c:v>368.5</c:v>
                </c:pt>
                <c:pt idx="11">
                  <c:v>473.5</c:v>
                </c:pt>
                <c:pt idx="12">
                  <c:v>369.7</c:v>
                </c:pt>
                <c:pt idx="13">
                  <c:v>391.9</c:v>
                </c:pt>
                <c:pt idx="14">
                  <c:v>407.8</c:v>
                </c:pt>
                <c:pt idx="15">
                  <c:v>452.5</c:v>
                </c:pt>
                <c:pt idx="16">
                  <c:v>419</c:v>
                </c:pt>
                <c:pt idx="17">
                  <c:v>429.5</c:v>
                </c:pt>
                <c:pt idx="18">
                  <c:v>379.5</c:v>
                </c:pt>
                <c:pt idx="19">
                  <c:v>413.1</c:v>
                </c:pt>
                <c:pt idx="20">
                  <c:v>380.5</c:v>
                </c:pt>
                <c:pt idx="21">
                  <c:v>441</c:v>
                </c:pt>
                <c:pt idx="22">
                  <c:v>291</c:v>
                </c:pt>
                <c:pt idx="23">
                  <c:v>312</c:v>
                </c:pt>
                <c:pt idx="24">
                  <c:v>350</c:v>
                </c:pt>
                <c:pt idx="25">
                  <c:v>368</c:v>
                </c:pt>
                <c:pt idx="26">
                  <c:v>362.6</c:v>
                </c:pt>
              </c:numCache>
            </c:numRef>
          </c:val>
          <c:smooth val="0"/>
        </c:ser>
        <c:ser>
          <c:idx val="0"/>
          <c:order val="1"/>
          <c:tx>
            <c:strRef>
              <c:f>申請・採択夜数!$C$3</c:f>
              <c:strCache>
                <c:ptCount val="1"/>
                <c:pt idx="0">
                  <c:v>採択夜数</c:v>
                </c:pt>
              </c:strCache>
            </c:strRef>
          </c:tx>
          <c:spPr>
            <a:ln w="38100">
              <a:solidFill>
                <a:srgbClr val="FF0000"/>
              </a:solidFill>
              <a:prstDash val="solid"/>
            </a:ln>
          </c:spPr>
          <c:marker>
            <c:symbol val="circle"/>
            <c:size val="14"/>
            <c:spPr>
              <a:solidFill>
                <a:srgbClr val="FF0000"/>
              </a:solidFill>
              <a:ln>
                <a:solidFill>
                  <a:srgbClr val="FF0000"/>
                </a:solidFill>
                <a:prstDash val="solid"/>
              </a:ln>
            </c:spPr>
          </c:marker>
          <c:cat>
            <c:strRef>
              <c:f>申請・採択夜数!$A$4:$A$30</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申請・採択夜数!$C$4:$C$30</c:f>
              <c:numCache>
                <c:formatCode>General</c:formatCode>
                <c:ptCount val="27"/>
                <c:pt idx="0">
                  <c:v>36</c:v>
                </c:pt>
                <c:pt idx="1">
                  <c:v>36</c:v>
                </c:pt>
                <c:pt idx="2">
                  <c:v>47</c:v>
                </c:pt>
                <c:pt idx="3">
                  <c:v>79</c:v>
                </c:pt>
                <c:pt idx="4">
                  <c:v>89</c:v>
                </c:pt>
                <c:pt idx="5">
                  <c:v>86</c:v>
                </c:pt>
                <c:pt idx="6">
                  <c:v>94.5</c:v>
                </c:pt>
                <c:pt idx="7">
                  <c:v>107.5</c:v>
                </c:pt>
                <c:pt idx="8">
                  <c:v>111</c:v>
                </c:pt>
                <c:pt idx="9">
                  <c:v>89</c:v>
                </c:pt>
                <c:pt idx="10">
                  <c:v>88</c:v>
                </c:pt>
                <c:pt idx="11">
                  <c:v>94</c:v>
                </c:pt>
                <c:pt idx="12">
                  <c:v>101</c:v>
                </c:pt>
                <c:pt idx="13">
                  <c:v>110</c:v>
                </c:pt>
                <c:pt idx="14">
                  <c:v>117.5</c:v>
                </c:pt>
                <c:pt idx="15">
                  <c:v>112</c:v>
                </c:pt>
                <c:pt idx="16">
                  <c:v>118</c:v>
                </c:pt>
                <c:pt idx="17">
                  <c:v>113</c:v>
                </c:pt>
                <c:pt idx="18">
                  <c:v>110</c:v>
                </c:pt>
                <c:pt idx="19">
                  <c:v>83</c:v>
                </c:pt>
                <c:pt idx="20">
                  <c:v>51</c:v>
                </c:pt>
                <c:pt idx="21">
                  <c:v>90</c:v>
                </c:pt>
                <c:pt idx="22">
                  <c:v>58.5</c:v>
                </c:pt>
                <c:pt idx="23">
                  <c:v>77.5</c:v>
                </c:pt>
                <c:pt idx="24">
                  <c:v>63</c:v>
                </c:pt>
                <c:pt idx="25">
                  <c:v>85.5</c:v>
                </c:pt>
                <c:pt idx="26">
                  <c:v>62.5</c:v>
                </c:pt>
              </c:numCache>
            </c:numRef>
          </c:val>
          <c:smooth val="0"/>
        </c:ser>
        <c:dLbls>
          <c:showLegendKey val="0"/>
          <c:showVal val="0"/>
          <c:showCatName val="0"/>
          <c:showSerName val="0"/>
          <c:showPercent val="0"/>
          <c:showBubbleSize val="0"/>
        </c:dLbls>
        <c:marker val="1"/>
        <c:smooth val="0"/>
        <c:axId val="262162688"/>
        <c:axId val="262173056"/>
      </c:lineChart>
      <c:lineChart>
        <c:grouping val="standard"/>
        <c:varyColors val="0"/>
        <c:ser>
          <c:idx val="2"/>
          <c:order val="2"/>
          <c:tx>
            <c:strRef>
              <c:f>申請・採択夜数!$D$3</c:f>
              <c:strCache>
                <c:ptCount val="1"/>
                <c:pt idx="0">
                  <c:v>倍率</c:v>
                </c:pt>
              </c:strCache>
            </c:strRef>
          </c:tx>
          <c:spPr>
            <a:ln w="38100">
              <a:solidFill>
                <a:srgbClr val="339966"/>
              </a:solidFill>
              <a:prstDash val="solid"/>
            </a:ln>
          </c:spPr>
          <c:marker>
            <c:symbol val="triangle"/>
            <c:size val="12"/>
            <c:spPr>
              <a:solidFill>
                <a:srgbClr val="339966"/>
              </a:solidFill>
              <a:ln>
                <a:solidFill>
                  <a:srgbClr val="008000"/>
                </a:solidFill>
                <a:prstDash val="solid"/>
              </a:ln>
            </c:spPr>
          </c:marker>
          <c:cat>
            <c:strRef>
              <c:f>申請・採択夜数!$A$4:$A$30</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申請・採択夜数!$D$4:$D$30</c:f>
              <c:numCache>
                <c:formatCode>0.0_ </c:formatCode>
                <c:ptCount val="27"/>
                <c:pt idx="0">
                  <c:v>6.1944444444444446</c:v>
                </c:pt>
                <c:pt idx="1">
                  <c:v>5.666666666666667</c:v>
                </c:pt>
                <c:pt idx="2">
                  <c:v>7.1702127659574471</c:v>
                </c:pt>
                <c:pt idx="3">
                  <c:v>5.822784810126576</c:v>
                </c:pt>
                <c:pt idx="4">
                  <c:v>5.4775280898876435</c:v>
                </c:pt>
                <c:pt idx="5">
                  <c:v>6.2441860465116275</c:v>
                </c:pt>
                <c:pt idx="6">
                  <c:v>5.8730158730158699</c:v>
                </c:pt>
                <c:pt idx="7">
                  <c:v>4.9097674418604704</c:v>
                </c:pt>
                <c:pt idx="8">
                  <c:v>4.801801801801802</c:v>
                </c:pt>
                <c:pt idx="9">
                  <c:v>5.1292134831460698</c:v>
                </c:pt>
                <c:pt idx="10">
                  <c:v>4.1874999999999973</c:v>
                </c:pt>
                <c:pt idx="11">
                  <c:v>5.0372340425531918</c:v>
                </c:pt>
                <c:pt idx="12">
                  <c:v>3.6603960396039601</c:v>
                </c:pt>
                <c:pt idx="13">
                  <c:v>3.5627272727272752</c:v>
                </c:pt>
                <c:pt idx="14">
                  <c:v>3.4706382978723411</c:v>
                </c:pt>
                <c:pt idx="15">
                  <c:v>4.0401785714285685</c:v>
                </c:pt>
                <c:pt idx="16">
                  <c:v>3.5508474576271185</c:v>
                </c:pt>
                <c:pt idx="17">
                  <c:v>3.8008849557522137</c:v>
                </c:pt>
                <c:pt idx="18">
                  <c:v>3.4499999999999997</c:v>
                </c:pt>
                <c:pt idx="19">
                  <c:v>4.9771084337349425</c:v>
                </c:pt>
                <c:pt idx="20">
                  <c:v>7.4607843137254868</c:v>
                </c:pt>
                <c:pt idx="21">
                  <c:v>4.9000000000000004</c:v>
                </c:pt>
                <c:pt idx="22">
                  <c:v>4.9743589743589753</c:v>
                </c:pt>
                <c:pt idx="23">
                  <c:v>4.0258064516129002</c:v>
                </c:pt>
                <c:pt idx="24">
                  <c:v>5.55555555555555</c:v>
                </c:pt>
                <c:pt idx="25">
                  <c:v>4.3040935672514591</c:v>
                </c:pt>
                <c:pt idx="26">
                  <c:v>5.8016000000000014</c:v>
                </c:pt>
              </c:numCache>
            </c:numRef>
          </c:val>
          <c:smooth val="0"/>
        </c:ser>
        <c:dLbls>
          <c:showLegendKey val="0"/>
          <c:showVal val="0"/>
          <c:showCatName val="0"/>
          <c:showSerName val="0"/>
          <c:showPercent val="0"/>
          <c:showBubbleSize val="0"/>
        </c:dLbls>
        <c:marker val="1"/>
        <c:smooth val="0"/>
        <c:axId val="262174976"/>
        <c:axId val="262180864"/>
      </c:lineChart>
      <c:catAx>
        <c:axId val="262162688"/>
        <c:scaling>
          <c:orientation val="minMax"/>
        </c:scaling>
        <c:delete val="0"/>
        <c:axPos val="b"/>
        <c:numFmt formatCode="General" sourceLinked="1"/>
        <c:majorTickMark val="in"/>
        <c:minorTickMark val="none"/>
        <c:tickLblPos val="nextTo"/>
        <c:spPr>
          <a:ln w="3175">
            <a:solidFill>
              <a:srgbClr val="000000"/>
            </a:solidFill>
            <a:prstDash val="solid"/>
          </a:ln>
        </c:spPr>
        <c:txPr>
          <a:bodyPr rot="-2700000" vert="horz"/>
          <a:lstStyle/>
          <a:p>
            <a:pPr>
              <a:defRPr sz="1600" b="1" i="0" u="none" strike="noStrike" baseline="0">
                <a:solidFill>
                  <a:srgbClr val="000000"/>
                </a:solidFill>
                <a:latin typeface="ＭＳ Ｐゴシック"/>
                <a:ea typeface="ＭＳ Ｐゴシック"/>
                <a:cs typeface="ＭＳ Ｐゴシック"/>
              </a:defRPr>
            </a:pPr>
            <a:endParaRPr lang="ja-JP"/>
          </a:p>
        </c:txPr>
        <c:crossAx val="262173056"/>
        <c:crosses val="autoZero"/>
        <c:auto val="0"/>
        <c:lblAlgn val="ctr"/>
        <c:lblOffset val="100"/>
        <c:tickLblSkip val="2"/>
        <c:tickMarkSkip val="1"/>
        <c:noMultiLvlLbl val="0"/>
      </c:catAx>
      <c:valAx>
        <c:axId val="262173056"/>
        <c:scaling>
          <c:orientation val="minMax"/>
          <c:max val="600"/>
        </c:scaling>
        <c:delete val="0"/>
        <c:axPos val="l"/>
        <c:title>
          <c:tx>
            <c:rich>
              <a:bodyPr/>
              <a:lstStyle/>
              <a:p>
                <a:pPr>
                  <a:defRPr sz="2400" b="1" i="0" u="none" strike="noStrike" baseline="0">
                    <a:solidFill>
                      <a:srgbClr val="000000"/>
                    </a:solidFill>
                    <a:latin typeface="ＭＳ Ｐゴシック"/>
                    <a:ea typeface="ＭＳ Ｐゴシック"/>
                    <a:cs typeface="ＭＳ Ｐゴシック"/>
                  </a:defRPr>
                </a:pPr>
                <a:r>
                  <a:rPr lang="ja-JP" altLang="en-US" sz="2400"/>
                  <a:t>件数</a:t>
                </a:r>
              </a:p>
            </c:rich>
          </c:tx>
          <c:layout>
            <c:manualLayout>
              <c:xMode val="edge"/>
              <c:yMode val="edge"/>
              <c:x val="6.7533345968095069E-3"/>
              <c:y val="0.47520986227318202"/>
            </c:manualLayout>
          </c:layout>
          <c:overlay val="0"/>
          <c:spPr>
            <a:noFill/>
            <a:ln w="25400">
              <a:noFill/>
            </a:ln>
          </c:spPr>
        </c:title>
        <c:numFmt formatCode="General" sourceLinked="1"/>
        <c:majorTickMark val="in"/>
        <c:minorTickMark val="none"/>
        <c:tickLblPos val="nextTo"/>
        <c:spPr>
          <a:ln w="3175">
            <a:solidFill>
              <a:srgbClr val="000000"/>
            </a:solidFill>
            <a:prstDash val="solid"/>
          </a:ln>
        </c:spPr>
        <c:txPr>
          <a:bodyPr rot="0" vert="horz"/>
          <a:lstStyle/>
          <a:p>
            <a:pPr>
              <a:defRPr sz="1800" b="1" i="0" u="none" strike="noStrike" baseline="0">
                <a:solidFill>
                  <a:srgbClr val="000000"/>
                </a:solidFill>
                <a:latin typeface="ＭＳ Ｐゴシック"/>
                <a:ea typeface="ＭＳ Ｐゴシック"/>
                <a:cs typeface="ＭＳ Ｐゴシック"/>
              </a:defRPr>
            </a:pPr>
            <a:endParaRPr lang="ja-JP"/>
          </a:p>
        </c:txPr>
        <c:crossAx val="262162688"/>
        <c:crosses val="autoZero"/>
        <c:crossBetween val="between"/>
      </c:valAx>
      <c:catAx>
        <c:axId val="262174976"/>
        <c:scaling>
          <c:orientation val="minMax"/>
        </c:scaling>
        <c:delete val="1"/>
        <c:axPos val="b"/>
        <c:majorTickMark val="out"/>
        <c:minorTickMark val="none"/>
        <c:tickLblPos val="none"/>
        <c:crossAx val="262180864"/>
        <c:crosses val="autoZero"/>
        <c:auto val="0"/>
        <c:lblAlgn val="ctr"/>
        <c:lblOffset val="100"/>
        <c:noMultiLvlLbl val="0"/>
      </c:catAx>
      <c:valAx>
        <c:axId val="262180864"/>
        <c:scaling>
          <c:orientation val="minMax"/>
          <c:max val="8"/>
        </c:scaling>
        <c:delete val="0"/>
        <c:axPos val="r"/>
        <c:title>
          <c:tx>
            <c:rich>
              <a:bodyPr rot="-5400000" vert="horz"/>
              <a:lstStyle/>
              <a:p>
                <a:pPr>
                  <a:defRPr sz="2400">
                    <a:solidFill>
                      <a:srgbClr val="339966"/>
                    </a:solidFill>
                  </a:defRPr>
                </a:pPr>
                <a:r>
                  <a:rPr lang="ja-JP" altLang="en-US" sz="2400">
                    <a:solidFill>
                      <a:srgbClr val="339966"/>
                    </a:solidFill>
                  </a:rPr>
                  <a:t>倍率</a:t>
                </a:r>
              </a:p>
            </c:rich>
          </c:tx>
          <c:layout>
            <c:manualLayout>
              <c:xMode val="edge"/>
              <c:yMode val="edge"/>
              <c:x val="0.93789987387022378"/>
              <c:y val="0.46547223399267401"/>
            </c:manualLayout>
          </c:layout>
          <c:overlay val="0"/>
        </c:title>
        <c:numFmt formatCode="0.0_ " sourceLinked="0"/>
        <c:majorTickMark val="in"/>
        <c:minorTickMark val="none"/>
        <c:tickLblPos val="high"/>
        <c:spPr>
          <a:ln w="3175">
            <a:solidFill>
              <a:srgbClr val="000000"/>
            </a:solidFill>
            <a:prstDash val="solid"/>
          </a:ln>
        </c:spPr>
        <c:txPr>
          <a:bodyPr rot="0" vert="horz"/>
          <a:lstStyle/>
          <a:p>
            <a:pPr>
              <a:defRPr sz="1800" b="1" i="0" u="none" strike="noStrike" baseline="0">
                <a:solidFill>
                  <a:srgbClr val="339966"/>
                </a:solidFill>
                <a:latin typeface="ＭＳ Ｐゴシック"/>
                <a:ea typeface="ＭＳ Ｐゴシック"/>
                <a:cs typeface="ＭＳ Ｐゴシック"/>
              </a:defRPr>
            </a:pPr>
            <a:endParaRPr lang="ja-JP"/>
          </a:p>
        </c:txPr>
        <c:crossAx val="262174976"/>
        <c:crosses val="max"/>
        <c:crossBetween val="between"/>
        <c:majorUnit val="2"/>
        <c:minorUnit val="1"/>
      </c:valAx>
      <c:spPr>
        <a:solidFill>
          <a:srgbClr val="FFFFFF"/>
        </a:solidFill>
        <a:ln w="12700">
          <a:solidFill>
            <a:srgbClr val="000000"/>
          </a:solidFill>
          <a:prstDash val="solid"/>
        </a:ln>
      </c:spPr>
    </c:plotArea>
    <c:legend>
      <c:legendPos val="t"/>
      <c:layout>
        <c:manualLayout>
          <c:xMode val="edge"/>
          <c:yMode val="edge"/>
          <c:x val="0.20964577901949991"/>
          <c:y val="0.13447153946639329"/>
          <c:w val="0.52977412731006168"/>
          <c:h val="5.0927957315467877E-2"/>
        </c:manualLayout>
      </c:layout>
      <c:overlay val="0"/>
      <c:spPr>
        <a:solidFill>
          <a:srgbClr val="FFFFFF"/>
        </a:solidFill>
        <a:ln w="25400">
          <a:noFill/>
        </a:ln>
      </c:spPr>
      <c:txPr>
        <a:bodyPr/>
        <a:lstStyle/>
        <a:p>
          <a:pPr>
            <a:defRPr sz="2400"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3175">
      <a:solidFill>
        <a:srgbClr val="000000"/>
      </a:solidFill>
      <a:prstDash val="solid"/>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3200" b="1" i="0" u="none" strike="noStrike" baseline="0">
                <a:solidFill>
                  <a:srgbClr val="000000"/>
                </a:solidFill>
                <a:effectLst>
                  <a:outerShdw blurRad="38100" dist="38100" dir="2700000" algn="tl">
                    <a:srgbClr val="000000">
                      <a:alpha val="43137"/>
                    </a:srgbClr>
                  </a:outerShdw>
                </a:effectLst>
                <a:latin typeface="ＭＳ Ｐゴシック"/>
                <a:ea typeface="ＭＳ Ｐゴシック"/>
                <a:cs typeface="ＭＳ Ｐゴシック"/>
              </a:defRPr>
            </a:pPr>
            <a:r>
              <a:rPr lang="ja-JP" altLang="en-US" sz="3200" b="1" i="0" u="none" strike="noStrike" baseline="0" dirty="0">
                <a:solidFill>
                  <a:srgbClr val="000000"/>
                </a:solidFill>
                <a:effectLst>
                  <a:outerShdw blurRad="38100" dist="38100" dir="2700000" algn="tl">
                    <a:srgbClr val="000000">
                      <a:alpha val="43137"/>
                    </a:srgbClr>
                  </a:outerShdw>
                </a:effectLst>
                <a:latin typeface="ＭＳ Ｐゴシック"/>
                <a:ea typeface="ＭＳ Ｐゴシック"/>
              </a:rPr>
              <a:t>共同利用実績　(装置の使用率）</a:t>
            </a:r>
            <a:endParaRPr lang="ja-JP" altLang="en-US" sz="3200" b="1" dirty="0">
              <a:effectLst>
                <a:outerShdw blurRad="38100" dist="38100" dir="2700000" algn="tl">
                  <a:srgbClr val="000000">
                    <a:alpha val="43137"/>
                  </a:srgbClr>
                </a:outerShdw>
              </a:effectLst>
            </a:endParaRPr>
          </a:p>
        </c:rich>
      </c:tx>
      <c:layout>
        <c:manualLayout>
          <c:xMode val="edge"/>
          <c:yMode val="edge"/>
          <c:x val="0.16820002187226604"/>
          <c:y val="4.8097265689306778E-2"/>
        </c:manualLayout>
      </c:layout>
      <c:overlay val="0"/>
      <c:spPr>
        <a:noFill/>
        <a:ln w="25400">
          <a:noFill/>
        </a:ln>
      </c:spPr>
    </c:title>
    <c:autoTitleDeleted val="0"/>
    <c:plotArea>
      <c:layout>
        <c:manualLayout>
          <c:layoutTarget val="inner"/>
          <c:xMode val="edge"/>
          <c:yMode val="edge"/>
          <c:x val="7.5887685914260775E-2"/>
          <c:y val="0.16659929655216832"/>
          <c:w val="0.7863098206474195"/>
          <c:h val="0.7132924227385935"/>
        </c:manualLayout>
      </c:layout>
      <c:barChart>
        <c:barDir val="col"/>
        <c:grouping val="percentStacked"/>
        <c:varyColors val="0"/>
        <c:ser>
          <c:idx val="0"/>
          <c:order val="0"/>
          <c:tx>
            <c:strRef>
              <c:f>装置別採択夜数推移!$B$2</c:f>
              <c:strCache>
                <c:ptCount val="1"/>
                <c:pt idx="0">
                  <c:v>S-Cam</c:v>
                </c:pt>
              </c:strCache>
            </c:strRef>
          </c:tx>
          <c:spPr>
            <a:solidFill>
              <a:srgbClr val="99CCFF"/>
            </a:solidFill>
            <a:ln w="25400">
              <a:no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装置別採択夜数推移!$B$3:$B$29</c:f>
              <c:numCache>
                <c:formatCode>General</c:formatCode>
                <c:ptCount val="27"/>
                <c:pt idx="0" formatCode="0.0_);[Red]\(0.0\)">
                  <c:v>16</c:v>
                </c:pt>
                <c:pt idx="2" formatCode="0.0_);[Red]\(0.0\)">
                  <c:v>13</c:v>
                </c:pt>
                <c:pt idx="3" formatCode="0.0_);[Red]\(0.0\)">
                  <c:v>18</c:v>
                </c:pt>
                <c:pt idx="4" formatCode="0.0_);[Red]\(0.0\)">
                  <c:v>22</c:v>
                </c:pt>
                <c:pt idx="5" formatCode="0.0_);[Red]\(0.0\)">
                  <c:v>25</c:v>
                </c:pt>
                <c:pt idx="6" formatCode="0.0_);[Red]\(0.0\)">
                  <c:v>29</c:v>
                </c:pt>
                <c:pt idx="7" formatCode="0.0_);[Red]\(0.0\)">
                  <c:v>18.5</c:v>
                </c:pt>
                <c:pt idx="8" formatCode="0.0_);[Red]\(0.0\)">
                  <c:v>25</c:v>
                </c:pt>
                <c:pt idx="9" formatCode="0.0_);[Red]\(0.0\)">
                  <c:v>14</c:v>
                </c:pt>
                <c:pt idx="10" formatCode="0.0_);[Red]\(0.0\)">
                  <c:v>24</c:v>
                </c:pt>
                <c:pt idx="11" formatCode="0.0_);[Red]\(0.0\)">
                  <c:v>12</c:v>
                </c:pt>
                <c:pt idx="12" formatCode="0.0_);[Red]\(0.0\)">
                  <c:v>15.5</c:v>
                </c:pt>
                <c:pt idx="13" formatCode="0.0_);[Red]\(0.0\)">
                  <c:v>20</c:v>
                </c:pt>
                <c:pt idx="14" formatCode="0.0_);[Red]\(0.0\)">
                  <c:v>16</c:v>
                </c:pt>
                <c:pt idx="15" formatCode="0.0_);[Red]\(0.0\)">
                  <c:v>16.5</c:v>
                </c:pt>
                <c:pt idx="16" formatCode="0.0_);[Red]\(0.0\)">
                  <c:v>37.5</c:v>
                </c:pt>
                <c:pt idx="17" formatCode="0.0_);[Red]\(0.0\)">
                  <c:v>33.5</c:v>
                </c:pt>
                <c:pt idx="18" formatCode="0.0_);[Red]\(0.0\)">
                  <c:v>30.5</c:v>
                </c:pt>
                <c:pt idx="19" formatCode="0.0_);[Red]\(0.0\)">
                  <c:v>18</c:v>
                </c:pt>
                <c:pt idx="20" formatCode="0.0_);[Red]\(0.0\)">
                  <c:v>14.5</c:v>
                </c:pt>
                <c:pt idx="21" formatCode="0.0_);[Red]\(0.0\)">
                  <c:v>26</c:v>
                </c:pt>
                <c:pt idx="22" formatCode="0.0_);[Red]\(0.0\)">
                  <c:v>5.5</c:v>
                </c:pt>
                <c:pt idx="23" formatCode="0.0_);[Red]\(0.0\)">
                  <c:v>6.5</c:v>
                </c:pt>
                <c:pt idx="24" formatCode="0.0_);[Red]\(0.0\)">
                  <c:v>16</c:v>
                </c:pt>
                <c:pt idx="25" formatCode="0.0_);[Red]\(0.0\)">
                  <c:v>22.5</c:v>
                </c:pt>
                <c:pt idx="26" formatCode="0.0_);[Red]\(0.0\)">
                  <c:v>13</c:v>
                </c:pt>
              </c:numCache>
            </c:numRef>
          </c:val>
        </c:ser>
        <c:ser>
          <c:idx val="1"/>
          <c:order val="1"/>
          <c:tx>
            <c:strRef>
              <c:f>装置別採択夜数推移!$C$2</c:f>
              <c:strCache>
                <c:ptCount val="1"/>
                <c:pt idx="0">
                  <c:v>FOCAS</c:v>
                </c:pt>
              </c:strCache>
            </c:strRef>
          </c:tx>
          <c:spPr>
            <a:solidFill>
              <a:srgbClr val="CCFF66"/>
            </a:solidFill>
            <a:ln w="25400">
              <a:no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装置別採択夜数推移!$C$3:$C$29</c:f>
              <c:numCache>
                <c:formatCode>0.0_);[Red]\(0.0\)</c:formatCode>
                <c:ptCount val="27"/>
                <c:pt idx="1">
                  <c:v>10</c:v>
                </c:pt>
                <c:pt idx="2">
                  <c:v>5</c:v>
                </c:pt>
                <c:pt idx="3">
                  <c:v>16</c:v>
                </c:pt>
                <c:pt idx="4">
                  <c:v>21</c:v>
                </c:pt>
                <c:pt idx="5">
                  <c:v>11</c:v>
                </c:pt>
                <c:pt idx="6">
                  <c:v>14</c:v>
                </c:pt>
                <c:pt idx="7">
                  <c:v>16</c:v>
                </c:pt>
                <c:pt idx="8">
                  <c:v>19</c:v>
                </c:pt>
                <c:pt idx="9">
                  <c:v>19</c:v>
                </c:pt>
                <c:pt idx="10">
                  <c:v>21</c:v>
                </c:pt>
                <c:pt idx="11">
                  <c:v>18</c:v>
                </c:pt>
                <c:pt idx="12">
                  <c:v>15</c:v>
                </c:pt>
                <c:pt idx="13">
                  <c:v>19</c:v>
                </c:pt>
                <c:pt idx="14">
                  <c:v>13</c:v>
                </c:pt>
                <c:pt idx="15">
                  <c:v>10.5</c:v>
                </c:pt>
                <c:pt idx="16">
                  <c:v>20</c:v>
                </c:pt>
                <c:pt idx="17">
                  <c:v>6</c:v>
                </c:pt>
                <c:pt idx="18">
                  <c:v>14</c:v>
                </c:pt>
                <c:pt idx="19">
                  <c:v>9</c:v>
                </c:pt>
                <c:pt idx="20">
                  <c:v>6</c:v>
                </c:pt>
                <c:pt idx="21">
                  <c:v>11.5</c:v>
                </c:pt>
                <c:pt idx="22">
                  <c:v>7.5</c:v>
                </c:pt>
                <c:pt idx="24">
                  <c:v>5.5</c:v>
                </c:pt>
                <c:pt idx="25">
                  <c:v>7</c:v>
                </c:pt>
                <c:pt idx="26">
                  <c:v>5.5</c:v>
                </c:pt>
              </c:numCache>
            </c:numRef>
          </c:val>
        </c:ser>
        <c:ser>
          <c:idx val="2"/>
          <c:order val="2"/>
          <c:tx>
            <c:strRef>
              <c:f>装置別採択夜数推移!$D$2</c:f>
              <c:strCache>
                <c:ptCount val="1"/>
                <c:pt idx="0">
                  <c:v>HDS</c:v>
                </c:pt>
              </c:strCache>
            </c:strRef>
          </c:tx>
          <c:spPr>
            <a:solidFill>
              <a:srgbClr val="0066FF"/>
            </a:solidFill>
            <a:ln w="25400">
              <a:no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装置別採択夜数推移!$D$3:$D$29</c:f>
              <c:numCache>
                <c:formatCode>0.0_);[Red]\(0.0\)</c:formatCode>
                <c:ptCount val="27"/>
                <c:pt idx="1">
                  <c:v>10</c:v>
                </c:pt>
                <c:pt idx="2">
                  <c:v>10</c:v>
                </c:pt>
                <c:pt idx="3">
                  <c:v>9</c:v>
                </c:pt>
                <c:pt idx="4">
                  <c:v>12</c:v>
                </c:pt>
                <c:pt idx="5">
                  <c:v>5</c:v>
                </c:pt>
                <c:pt idx="6">
                  <c:v>6</c:v>
                </c:pt>
                <c:pt idx="7">
                  <c:v>22.5</c:v>
                </c:pt>
                <c:pt idx="8">
                  <c:v>13</c:v>
                </c:pt>
                <c:pt idx="9">
                  <c:v>15.5</c:v>
                </c:pt>
                <c:pt idx="10">
                  <c:v>15</c:v>
                </c:pt>
                <c:pt idx="11">
                  <c:v>20</c:v>
                </c:pt>
                <c:pt idx="12">
                  <c:v>15</c:v>
                </c:pt>
                <c:pt idx="13">
                  <c:v>10</c:v>
                </c:pt>
                <c:pt idx="14">
                  <c:v>8.5</c:v>
                </c:pt>
                <c:pt idx="15">
                  <c:v>14.5</c:v>
                </c:pt>
                <c:pt idx="16">
                  <c:v>10</c:v>
                </c:pt>
                <c:pt idx="17">
                  <c:v>17</c:v>
                </c:pt>
                <c:pt idx="18">
                  <c:v>16</c:v>
                </c:pt>
                <c:pt idx="19">
                  <c:v>15</c:v>
                </c:pt>
                <c:pt idx="20">
                  <c:v>3</c:v>
                </c:pt>
                <c:pt idx="21">
                  <c:v>13</c:v>
                </c:pt>
                <c:pt idx="22">
                  <c:v>6</c:v>
                </c:pt>
                <c:pt idx="23">
                  <c:v>7</c:v>
                </c:pt>
                <c:pt idx="24">
                  <c:v>6.5</c:v>
                </c:pt>
                <c:pt idx="25">
                  <c:v>13.5</c:v>
                </c:pt>
                <c:pt idx="26">
                  <c:v>6.5</c:v>
                </c:pt>
              </c:numCache>
            </c:numRef>
          </c:val>
        </c:ser>
        <c:ser>
          <c:idx val="3"/>
          <c:order val="3"/>
          <c:tx>
            <c:strRef>
              <c:f>装置別採択夜数推移!$E$2</c:f>
              <c:strCache>
                <c:ptCount val="1"/>
                <c:pt idx="0">
                  <c:v>IRCS</c:v>
                </c:pt>
              </c:strCache>
            </c:strRef>
          </c:tx>
          <c:spPr>
            <a:solidFill>
              <a:srgbClr val="CC3300"/>
            </a:solidFill>
            <a:ln w="25400">
              <a:no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装置別採択夜数推移!$E$3:$E$29</c:f>
              <c:numCache>
                <c:formatCode>0.0_);[Red]\(0.0\)</c:formatCode>
                <c:ptCount val="27"/>
                <c:pt idx="0">
                  <c:v>20</c:v>
                </c:pt>
                <c:pt idx="1">
                  <c:v>10</c:v>
                </c:pt>
                <c:pt idx="2">
                  <c:v>9</c:v>
                </c:pt>
                <c:pt idx="3">
                  <c:v>20</c:v>
                </c:pt>
                <c:pt idx="4">
                  <c:v>12</c:v>
                </c:pt>
                <c:pt idx="5">
                  <c:v>20</c:v>
                </c:pt>
                <c:pt idx="6">
                  <c:v>16</c:v>
                </c:pt>
                <c:pt idx="7">
                  <c:v>22</c:v>
                </c:pt>
                <c:pt idx="8">
                  <c:v>16</c:v>
                </c:pt>
                <c:pt idx="9">
                  <c:v>7.5</c:v>
                </c:pt>
                <c:pt idx="10">
                  <c:v>0</c:v>
                </c:pt>
                <c:pt idx="11">
                  <c:v>11</c:v>
                </c:pt>
                <c:pt idx="12">
                  <c:v>13</c:v>
                </c:pt>
                <c:pt idx="13">
                  <c:v>3</c:v>
                </c:pt>
                <c:pt idx="14">
                  <c:v>11</c:v>
                </c:pt>
                <c:pt idx="15">
                  <c:v>5.5</c:v>
                </c:pt>
                <c:pt idx="16">
                  <c:v>16.5</c:v>
                </c:pt>
                <c:pt idx="17">
                  <c:v>12.5</c:v>
                </c:pt>
                <c:pt idx="18">
                  <c:v>20</c:v>
                </c:pt>
                <c:pt idx="19">
                  <c:v>10</c:v>
                </c:pt>
                <c:pt idx="20">
                  <c:v>6.5</c:v>
                </c:pt>
                <c:pt idx="21">
                  <c:v>7</c:v>
                </c:pt>
                <c:pt idx="22">
                  <c:v>10</c:v>
                </c:pt>
                <c:pt idx="23">
                  <c:v>28.5</c:v>
                </c:pt>
                <c:pt idx="24">
                  <c:v>8.5</c:v>
                </c:pt>
                <c:pt idx="25">
                  <c:v>8</c:v>
                </c:pt>
                <c:pt idx="26">
                  <c:v>14</c:v>
                </c:pt>
              </c:numCache>
            </c:numRef>
          </c:val>
        </c:ser>
        <c:ser>
          <c:idx val="5"/>
          <c:order val="4"/>
          <c:tx>
            <c:strRef>
              <c:f>装置別採択夜数推移!$G$2</c:f>
              <c:strCache>
                <c:ptCount val="1"/>
                <c:pt idx="0">
                  <c:v>CISCO</c:v>
                </c:pt>
              </c:strCache>
            </c:strRef>
          </c:tx>
          <c:spPr>
            <a:solidFill>
              <a:srgbClr val="FF9900"/>
            </a:solidFill>
            <a:ln w="12700">
              <a:solidFill>
                <a:srgbClr val="FF9900"/>
              </a:solid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装置別採択夜数推移!$G$3:$G$29</c:f>
              <c:numCache>
                <c:formatCode>0.0_);[Red]\(0.0\)</c:formatCode>
                <c:ptCount val="27"/>
                <c:pt idx="1">
                  <c:v>4</c:v>
                </c:pt>
                <c:pt idx="2">
                  <c:v>4</c:v>
                </c:pt>
                <c:pt idx="3">
                  <c:v>4</c:v>
                </c:pt>
                <c:pt idx="4">
                  <c:v>11</c:v>
                </c:pt>
                <c:pt idx="5">
                  <c:v>7</c:v>
                </c:pt>
                <c:pt idx="6">
                  <c:v>5</c:v>
                </c:pt>
                <c:pt idx="7">
                  <c:v>5</c:v>
                </c:pt>
                <c:pt idx="8">
                  <c:v>11</c:v>
                </c:pt>
                <c:pt idx="9">
                  <c:v>5</c:v>
                </c:pt>
                <c:pt idx="10">
                  <c:v>8</c:v>
                </c:pt>
                <c:pt idx="11">
                  <c:v>4</c:v>
                </c:pt>
                <c:pt idx="12">
                  <c:v>0</c:v>
                </c:pt>
              </c:numCache>
            </c:numRef>
          </c:val>
        </c:ser>
        <c:ser>
          <c:idx val="6"/>
          <c:order val="5"/>
          <c:tx>
            <c:strRef>
              <c:f>装置別採択夜数推移!$H$2</c:f>
              <c:strCache>
                <c:ptCount val="1"/>
                <c:pt idx="0">
                  <c:v>CIAO</c:v>
                </c:pt>
              </c:strCache>
            </c:strRef>
          </c:tx>
          <c:spPr>
            <a:solidFill>
              <a:srgbClr val="FF00FF"/>
            </a:solidFill>
            <a:ln w="12700">
              <a:solidFill>
                <a:srgbClr val="FF00FF"/>
              </a:solid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装置別採択夜数推移!$H$3:$H$29</c:f>
              <c:numCache>
                <c:formatCode>General</c:formatCode>
                <c:ptCount val="27"/>
                <c:pt idx="3" formatCode="0.0_);[Red]\(0.0\)">
                  <c:v>2</c:v>
                </c:pt>
                <c:pt idx="4" formatCode="0.0_);[Red]\(0.0\)">
                  <c:v>5</c:v>
                </c:pt>
                <c:pt idx="5" formatCode="0.0_);[Red]\(0.0\)">
                  <c:v>5</c:v>
                </c:pt>
                <c:pt idx="6" formatCode="0.0_);[Red]\(0.0\)">
                  <c:v>8</c:v>
                </c:pt>
                <c:pt idx="7" formatCode="0.0_);[Red]\(0.0\)">
                  <c:v>7</c:v>
                </c:pt>
                <c:pt idx="8" formatCode="0.0_);[Red]\(0.0\)">
                  <c:v>10</c:v>
                </c:pt>
                <c:pt idx="9" formatCode="0.0_);[Red]\(0.0\)">
                  <c:v>7</c:v>
                </c:pt>
                <c:pt idx="10" formatCode="0.0_);[Red]\(0.0\)">
                  <c:v>6</c:v>
                </c:pt>
                <c:pt idx="11" formatCode="0.0_);[Red]\(0.0\)">
                  <c:v>3</c:v>
                </c:pt>
                <c:pt idx="12" formatCode="0.0_);[Red]\(0.0\)">
                  <c:v>3</c:v>
                </c:pt>
                <c:pt idx="13" formatCode="0.0_);[Red]\(0.0\)">
                  <c:v>6</c:v>
                </c:pt>
                <c:pt idx="14" formatCode="0.0_);[Red]\(0.0\)">
                  <c:v>4.5</c:v>
                </c:pt>
                <c:pt idx="15" formatCode="0.0_);[Red]\(0.0\)">
                  <c:v>10</c:v>
                </c:pt>
              </c:numCache>
            </c:numRef>
          </c:val>
        </c:ser>
        <c:ser>
          <c:idx val="7"/>
          <c:order val="6"/>
          <c:tx>
            <c:strRef>
              <c:f>装置別採択夜数推移!$I$2</c:f>
              <c:strCache>
                <c:ptCount val="1"/>
                <c:pt idx="0">
                  <c:v>OHS</c:v>
                </c:pt>
              </c:strCache>
            </c:strRef>
          </c:tx>
          <c:spPr>
            <a:solidFill>
              <a:srgbClr val="FFCC00"/>
            </a:solidFill>
            <a:ln w="12700">
              <a:no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装置別採択夜数推移!$I$3:$I$29</c:f>
              <c:numCache>
                <c:formatCode>0.0_);[Red]\(0.0\)</c:formatCode>
                <c:ptCount val="27"/>
                <c:pt idx="1">
                  <c:v>2</c:v>
                </c:pt>
                <c:pt idx="2">
                  <c:v>3</c:v>
                </c:pt>
                <c:pt idx="3">
                  <c:v>9</c:v>
                </c:pt>
                <c:pt idx="4">
                  <c:v>2</c:v>
                </c:pt>
                <c:pt idx="5">
                  <c:v>4</c:v>
                </c:pt>
                <c:pt idx="6">
                  <c:v>6</c:v>
                </c:pt>
                <c:pt idx="7">
                  <c:v>5</c:v>
                </c:pt>
                <c:pt idx="8">
                  <c:v>5</c:v>
                </c:pt>
                <c:pt idx="9">
                  <c:v>6</c:v>
                </c:pt>
                <c:pt idx="10">
                  <c:v>1</c:v>
                </c:pt>
              </c:numCache>
            </c:numRef>
          </c:val>
        </c:ser>
        <c:ser>
          <c:idx val="8"/>
          <c:order val="7"/>
          <c:tx>
            <c:strRef>
              <c:f>装置別採択夜数推移!$J$2</c:f>
              <c:strCache>
                <c:ptCount val="1"/>
                <c:pt idx="0">
                  <c:v>COMICS</c:v>
                </c:pt>
              </c:strCache>
            </c:strRef>
          </c:tx>
          <c:spPr>
            <a:solidFill>
              <a:srgbClr val="FFFF00"/>
            </a:solidFill>
            <a:ln w="12700">
              <a:solidFill>
                <a:srgbClr val="FFFF00"/>
              </a:solid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装置別採択夜数推移!$J$3:$J$29</c:f>
              <c:numCache>
                <c:formatCode>General</c:formatCode>
                <c:ptCount val="27"/>
                <c:pt idx="3" formatCode="0.0_);[Red]\(0.0\)">
                  <c:v>1</c:v>
                </c:pt>
                <c:pt idx="4" formatCode="0.0_);[Red]\(0.0\)">
                  <c:v>1</c:v>
                </c:pt>
                <c:pt idx="5" formatCode="0.0_);[Red]\(0.0\)">
                  <c:v>6</c:v>
                </c:pt>
                <c:pt idx="6" formatCode="0.0_);[Red]\(0.0\)">
                  <c:v>6.5</c:v>
                </c:pt>
                <c:pt idx="7" formatCode="0.0_);[Red]\(0.0\)">
                  <c:v>6.5</c:v>
                </c:pt>
                <c:pt idx="8" formatCode="0.0_);[Red]\(0.0\)">
                  <c:v>8</c:v>
                </c:pt>
                <c:pt idx="9" formatCode="0.0_);[Red]\(0.0\)">
                  <c:v>11</c:v>
                </c:pt>
                <c:pt idx="10" formatCode="0.0_);[Red]\(0.0\)">
                  <c:v>9</c:v>
                </c:pt>
                <c:pt idx="11" formatCode="0.0_);[Red]\(0.0\)">
                  <c:v>1</c:v>
                </c:pt>
                <c:pt idx="12" formatCode="0.0_);[Red]\(0.0\)">
                  <c:v>13</c:v>
                </c:pt>
                <c:pt idx="13" formatCode="0.0_);[Red]\(0.0\)">
                  <c:v>10</c:v>
                </c:pt>
                <c:pt idx="14" formatCode="0.0_);[Red]\(0.0\)">
                  <c:v>11</c:v>
                </c:pt>
                <c:pt idx="15" formatCode="0.0_);[Red]\(0.0\)">
                  <c:v>4</c:v>
                </c:pt>
                <c:pt idx="16" formatCode="0.0_);[Red]\(0.0\)">
                  <c:v>9</c:v>
                </c:pt>
                <c:pt idx="17" formatCode="0.0_);[Red]\(0.0\)">
                  <c:v>7</c:v>
                </c:pt>
                <c:pt idx="18" formatCode="0.0_);[Red]\(0.0\)">
                  <c:v>6</c:v>
                </c:pt>
                <c:pt idx="19" formatCode="0.0_);[Red]\(0.0\)">
                  <c:v>2</c:v>
                </c:pt>
                <c:pt idx="20" formatCode="0.0_);[Red]\(0.0\)">
                  <c:v>2</c:v>
                </c:pt>
                <c:pt idx="21" formatCode="0.0_);[Red]\(0.0\)">
                  <c:v>6</c:v>
                </c:pt>
                <c:pt idx="22" formatCode="0.0_);[Red]\(0.0\)">
                  <c:v>4.5</c:v>
                </c:pt>
                <c:pt idx="23" formatCode="0.0_);[Red]\(0.0\)">
                  <c:v>1</c:v>
                </c:pt>
                <c:pt idx="24" formatCode="0.0_);[Red]\(0.0\)">
                  <c:v>4.5</c:v>
                </c:pt>
                <c:pt idx="25" formatCode="0.0_);[Red]\(0.0\)">
                  <c:v>5</c:v>
                </c:pt>
                <c:pt idx="26" formatCode="0.0_);[Red]\(0.0\)">
                  <c:v>3</c:v>
                </c:pt>
              </c:numCache>
            </c:numRef>
          </c:val>
        </c:ser>
        <c:ser>
          <c:idx val="9"/>
          <c:order val="8"/>
          <c:tx>
            <c:strRef>
              <c:f>装置別採択夜数推移!$K$2</c:f>
              <c:strCache>
                <c:ptCount val="1"/>
                <c:pt idx="0">
                  <c:v>MOIRCS</c:v>
                </c:pt>
              </c:strCache>
            </c:strRef>
          </c:tx>
          <c:spPr>
            <a:solidFill>
              <a:srgbClr val="FF6600"/>
            </a:solidFill>
            <a:ln w="25400">
              <a:no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装置別採択夜数推移!$K$3:$K$29</c:f>
              <c:numCache>
                <c:formatCode>General</c:formatCode>
                <c:ptCount val="27"/>
                <c:pt idx="11" formatCode="0.0_);[Red]\(0.0\)">
                  <c:v>21</c:v>
                </c:pt>
                <c:pt idx="12" formatCode="0.0_);[Red]\(0.0\)">
                  <c:v>16.5</c:v>
                </c:pt>
                <c:pt idx="13" formatCode="0.0_);[Red]\(0.0\)">
                  <c:v>36</c:v>
                </c:pt>
                <c:pt idx="14" formatCode="0.0_);[Red]\(0.0\)">
                  <c:v>40</c:v>
                </c:pt>
                <c:pt idx="15" formatCode="0.0_);[Red]\(0.0\)">
                  <c:v>37</c:v>
                </c:pt>
                <c:pt idx="16" formatCode="0.0_);[Red]\(0.0\)">
                  <c:v>14</c:v>
                </c:pt>
                <c:pt idx="17" formatCode="0.0_);[Red]\(0.0\)">
                  <c:v>23</c:v>
                </c:pt>
                <c:pt idx="18" formatCode="0.0_);[Red]\(0.0\)">
                  <c:v>12.5</c:v>
                </c:pt>
                <c:pt idx="19" formatCode="0.0_);[Red]\(0.0\)">
                  <c:v>13</c:v>
                </c:pt>
                <c:pt idx="20" formatCode="0.0_);[Red]\(0.0\)">
                  <c:v>3</c:v>
                </c:pt>
                <c:pt idx="21" formatCode="0.0_);[Red]\(0.0\)">
                  <c:v>14.5</c:v>
                </c:pt>
                <c:pt idx="22" formatCode="0.0_);[Red]\(0.0\)">
                  <c:v>4</c:v>
                </c:pt>
                <c:pt idx="23" formatCode="0.0_);[Red]\(0.0\)">
                  <c:v>2</c:v>
                </c:pt>
                <c:pt idx="24" formatCode="0.0_);[Red]\(0.0\)">
                  <c:v>6</c:v>
                </c:pt>
                <c:pt idx="25" formatCode="0.0_);[Red]\(0.0\)">
                  <c:v>7</c:v>
                </c:pt>
                <c:pt idx="26" formatCode="0.0_);[Red]\(0.0\)">
                  <c:v>5</c:v>
                </c:pt>
              </c:numCache>
            </c:numRef>
          </c:val>
        </c:ser>
        <c:ser>
          <c:idx val="10"/>
          <c:order val="9"/>
          <c:tx>
            <c:strRef>
              <c:f>装置別採択夜数推移!$L$2</c:f>
              <c:strCache>
                <c:ptCount val="1"/>
                <c:pt idx="0">
                  <c:v>FMOS</c:v>
                </c:pt>
              </c:strCache>
            </c:strRef>
          </c:tx>
          <c:spPr>
            <a:solidFill>
              <a:srgbClr val="FF99FF"/>
            </a:solidFill>
            <a:ln w="12700">
              <a:no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装置別採択夜数推移!$L$3:$L$29</c:f>
              <c:numCache>
                <c:formatCode>General</c:formatCode>
                <c:ptCount val="27"/>
                <c:pt idx="19" formatCode="0.0_);[Red]\(0.0\)">
                  <c:v>4</c:v>
                </c:pt>
                <c:pt idx="20" formatCode="0.0_);[Red]\(0.0\)">
                  <c:v>5</c:v>
                </c:pt>
                <c:pt idx="21" formatCode="0.0_);[Red]\(0.0\)">
                  <c:v>3</c:v>
                </c:pt>
                <c:pt idx="22" formatCode="0.0_);[Red]\(0.0\)">
                  <c:v>5</c:v>
                </c:pt>
                <c:pt idx="23" formatCode="0.0_);[Red]\(0.0\)">
                  <c:v>19.5</c:v>
                </c:pt>
                <c:pt idx="24" formatCode="0.0_);[Red]\(0.0\)">
                  <c:v>7</c:v>
                </c:pt>
                <c:pt idx="25" formatCode="0.0_);[Red]\(0.0\)">
                  <c:v>13.5</c:v>
                </c:pt>
                <c:pt idx="26" formatCode="0.0_);[Red]\(0.0\)">
                  <c:v>6</c:v>
                </c:pt>
              </c:numCache>
            </c:numRef>
          </c:val>
        </c:ser>
        <c:ser>
          <c:idx val="11"/>
          <c:order val="10"/>
          <c:tx>
            <c:strRef>
              <c:f>装置別採択夜数推移!$M$2</c:f>
              <c:strCache>
                <c:ptCount val="1"/>
                <c:pt idx="0">
                  <c:v>others</c:v>
                </c:pt>
              </c:strCache>
            </c:strRef>
          </c:tx>
          <c:spPr>
            <a:solidFill>
              <a:schemeClr val="bg1">
                <a:lumMod val="75000"/>
              </a:schemeClr>
            </a:solidFill>
            <a:ln w="12700">
              <a:noFill/>
              <a:prstDash val="solid"/>
            </a:ln>
          </c:spPr>
          <c:invertIfNegative val="0"/>
          <c:cat>
            <c:strRef>
              <c:f>装置別採択夜数推移!$A$3:$A$29</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装置別採択夜数推移!$M$3:$M$29</c:f>
              <c:numCache>
                <c:formatCode>0.0_);[Red]\(0.0\)</c:formatCode>
                <c:ptCount val="27"/>
                <c:pt idx="0">
                  <c:v>0</c:v>
                </c:pt>
                <c:pt idx="1">
                  <c:v>0</c:v>
                </c:pt>
                <c:pt idx="2">
                  <c:v>3</c:v>
                </c:pt>
                <c:pt idx="3">
                  <c:v>0</c:v>
                </c:pt>
                <c:pt idx="4">
                  <c:v>3</c:v>
                </c:pt>
                <c:pt idx="5">
                  <c:v>3</c:v>
                </c:pt>
                <c:pt idx="6">
                  <c:v>4</c:v>
                </c:pt>
                <c:pt idx="7">
                  <c:v>5</c:v>
                </c:pt>
                <c:pt idx="8">
                  <c:v>4</c:v>
                </c:pt>
                <c:pt idx="9">
                  <c:v>4</c:v>
                </c:pt>
                <c:pt idx="10">
                  <c:v>4</c:v>
                </c:pt>
                <c:pt idx="11">
                  <c:v>4</c:v>
                </c:pt>
                <c:pt idx="12">
                  <c:v>10</c:v>
                </c:pt>
                <c:pt idx="13">
                  <c:v>6</c:v>
                </c:pt>
                <c:pt idx="14">
                  <c:v>13.5</c:v>
                </c:pt>
                <c:pt idx="15">
                  <c:v>14</c:v>
                </c:pt>
                <c:pt idx="16">
                  <c:v>11</c:v>
                </c:pt>
                <c:pt idx="17">
                  <c:v>14</c:v>
                </c:pt>
                <c:pt idx="18">
                  <c:v>11</c:v>
                </c:pt>
                <c:pt idx="19">
                  <c:v>12</c:v>
                </c:pt>
                <c:pt idx="20">
                  <c:v>11</c:v>
                </c:pt>
                <c:pt idx="21">
                  <c:v>9</c:v>
                </c:pt>
                <c:pt idx="22">
                  <c:v>16</c:v>
                </c:pt>
                <c:pt idx="23">
                  <c:v>13</c:v>
                </c:pt>
                <c:pt idx="24">
                  <c:v>9</c:v>
                </c:pt>
                <c:pt idx="25">
                  <c:v>9</c:v>
                </c:pt>
                <c:pt idx="26">
                  <c:v>9.5</c:v>
                </c:pt>
              </c:numCache>
            </c:numRef>
          </c:val>
        </c:ser>
        <c:dLbls>
          <c:showLegendKey val="0"/>
          <c:showVal val="0"/>
          <c:showCatName val="0"/>
          <c:showSerName val="0"/>
          <c:showPercent val="0"/>
          <c:showBubbleSize val="0"/>
        </c:dLbls>
        <c:gapWidth val="150"/>
        <c:overlap val="100"/>
        <c:axId val="162895744"/>
        <c:axId val="162897280"/>
      </c:barChart>
      <c:catAx>
        <c:axId val="162895744"/>
        <c:scaling>
          <c:orientation val="minMax"/>
        </c:scaling>
        <c:delete val="0"/>
        <c:axPos val="b"/>
        <c:numFmt formatCode="General" sourceLinked="1"/>
        <c:majorTickMark val="in"/>
        <c:minorTickMark val="none"/>
        <c:tickLblPos val="nextTo"/>
        <c:spPr>
          <a:ln w="3175">
            <a:solidFill>
              <a:srgbClr val="000000"/>
            </a:solidFill>
            <a:prstDash val="solid"/>
          </a:ln>
        </c:spPr>
        <c:txPr>
          <a:bodyPr rot="-2700000" vert="horz"/>
          <a:lstStyle/>
          <a:p>
            <a:pPr>
              <a:defRPr sz="1200" b="1" i="0" u="none" strike="noStrike" baseline="0">
                <a:solidFill>
                  <a:srgbClr val="000000"/>
                </a:solidFill>
                <a:latin typeface="ＭＳ Ｐゴシック"/>
                <a:ea typeface="ＭＳ Ｐゴシック"/>
                <a:cs typeface="ＭＳ Ｐゴシック"/>
              </a:defRPr>
            </a:pPr>
            <a:endParaRPr lang="ja-JP"/>
          </a:p>
        </c:txPr>
        <c:crossAx val="162897280"/>
        <c:crosses val="autoZero"/>
        <c:auto val="1"/>
        <c:lblAlgn val="ctr"/>
        <c:lblOffset val="100"/>
        <c:tickLblSkip val="2"/>
        <c:noMultiLvlLbl val="0"/>
      </c:catAx>
      <c:valAx>
        <c:axId val="162897280"/>
        <c:scaling>
          <c:orientation val="minMax"/>
          <c:max val="1"/>
        </c:scaling>
        <c:delete val="0"/>
        <c:axPos val="l"/>
        <c:numFmt formatCode="#,##0.00_);[Red]\(#,##0.00\)" sourceLinked="0"/>
        <c:majorTickMark val="in"/>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ＭＳ Ｐゴシック"/>
                <a:ea typeface="ＭＳ Ｐゴシック"/>
                <a:cs typeface="ＭＳ Ｐゴシック"/>
              </a:defRPr>
            </a:pPr>
            <a:endParaRPr lang="ja-JP"/>
          </a:p>
        </c:txPr>
        <c:crossAx val="162895744"/>
        <c:crosses val="autoZero"/>
        <c:crossBetween val="between"/>
        <c:majorUnit val="0.25"/>
      </c:valAx>
      <c:spPr>
        <a:solidFill>
          <a:srgbClr val="FFFFFF"/>
        </a:solidFill>
        <a:ln w="12700">
          <a:solidFill>
            <a:srgbClr val="000000"/>
          </a:solidFill>
          <a:prstDash val="solid"/>
        </a:ln>
      </c:spPr>
    </c:plotArea>
    <c:legend>
      <c:legendPos val="r"/>
      <c:layout>
        <c:manualLayout>
          <c:xMode val="edge"/>
          <c:yMode val="edge"/>
          <c:x val="0.88498326771653546"/>
          <c:y val="0.17752052365640381"/>
          <c:w val="9.4035214348206525E-2"/>
          <c:h val="0.74863169443230182"/>
        </c:manualLayout>
      </c:layout>
      <c:overlay val="0"/>
      <c:spPr>
        <a:solidFill>
          <a:srgbClr val="FFFFFF"/>
        </a:solidFill>
        <a:ln w="3175">
          <a:solidFill>
            <a:srgbClr val="000000"/>
          </a:solidFill>
          <a:prstDash val="solid"/>
        </a:ln>
        <a:effectLst/>
      </c:spPr>
      <c:txPr>
        <a:bodyPr/>
        <a:lstStyle/>
        <a:p>
          <a:pPr>
            <a:defRPr sz="1400" b="1"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75" b="0" i="0" u="none" strike="noStrike" baseline="0">
                <a:solidFill>
                  <a:srgbClr val="000000"/>
                </a:solidFill>
                <a:latin typeface="ＭＳ Ｐゴシック"/>
                <a:ea typeface="ＭＳ Ｐゴシック"/>
                <a:cs typeface="ＭＳ Ｐゴシック"/>
              </a:defRPr>
            </a:pPr>
            <a:r>
              <a:rPr lang="ja-JP" altLang="en-US" sz="3600" b="1" i="0" u="none" strike="noStrike" baseline="0" dirty="0">
                <a:solidFill>
                  <a:srgbClr val="000000"/>
                </a:solidFill>
                <a:effectLst>
                  <a:outerShdw blurRad="38100" dist="38100" dir="2700000" algn="tl">
                    <a:srgbClr val="000000">
                      <a:alpha val="43137"/>
                    </a:srgbClr>
                  </a:outerShdw>
                </a:effectLst>
                <a:latin typeface="ＭＳ Ｐゴシック"/>
                <a:ea typeface="ＭＳ Ｐゴシック"/>
              </a:rPr>
              <a:t>共同利用実績 </a:t>
            </a:r>
            <a:r>
              <a:rPr lang="en-US" altLang="ja-JP" sz="3600" b="1" i="0" u="none" strike="noStrike" baseline="0" dirty="0">
                <a:solidFill>
                  <a:srgbClr val="000000"/>
                </a:solidFill>
                <a:effectLst>
                  <a:outerShdw blurRad="38100" dist="38100" dir="2700000" algn="tl">
                    <a:srgbClr val="000000">
                      <a:alpha val="43137"/>
                    </a:srgbClr>
                  </a:outerShdw>
                </a:effectLst>
                <a:latin typeface="ＭＳ Ｐゴシック"/>
                <a:ea typeface="ＭＳ Ｐゴシック"/>
              </a:rPr>
              <a:t>(</a:t>
            </a:r>
            <a:r>
              <a:rPr lang="ja-JP" altLang="en-US" sz="3600" b="1" i="0" u="none" strike="noStrike" baseline="0" dirty="0">
                <a:solidFill>
                  <a:srgbClr val="000000"/>
                </a:solidFill>
                <a:effectLst>
                  <a:outerShdw blurRad="38100" dist="38100" dir="2700000" algn="tl">
                    <a:srgbClr val="000000">
                      <a:alpha val="43137"/>
                    </a:srgbClr>
                  </a:outerShdw>
                </a:effectLst>
                <a:latin typeface="ＭＳ Ｐゴシック"/>
                <a:ea typeface="ＭＳ Ｐゴシック"/>
              </a:rPr>
              <a:t>機関別採択夜数</a:t>
            </a:r>
            <a:r>
              <a:rPr lang="en-US" altLang="ja-JP" sz="3600" b="1" i="0" u="none" strike="noStrike" baseline="0" dirty="0">
                <a:solidFill>
                  <a:srgbClr val="000000"/>
                </a:solidFill>
                <a:effectLst>
                  <a:outerShdw blurRad="38100" dist="38100" dir="2700000" algn="tl">
                    <a:srgbClr val="000000">
                      <a:alpha val="43137"/>
                    </a:srgbClr>
                  </a:outerShdw>
                </a:effectLst>
                <a:latin typeface="ＭＳ Ｐゴシック"/>
                <a:ea typeface="ＭＳ Ｐゴシック"/>
              </a:rPr>
              <a:t>)</a:t>
            </a:r>
            <a:endParaRPr lang="ja-JP" altLang="en-US" sz="3600" dirty="0">
              <a:effectLst>
                <a:outerShdw blurRad="38100" dist="38100" dir="2700000" algn="tl">
                  <a:srgbClr val="000000">
                    <a:alpha val="43137"/>
                  </a:srgbClr>
                </a:outerShdw>
              </a:effectLst>
            </a:endParaRPr>
          </a:p>
        </c:rich>
      </c:tx>
      <c:layout>
        <c:manualLayout>
          <c:xMode val="edge"/>
          <c:yMode val="edge"/>
          <c:x val="0.19215798244639495"/>
          <c:y val="6.2477081802981303E-2"/>
        </c:manualLayout>
      </c:layout>
      <c:overlay val="0"/>
      <c:spPr>
        <a:noFill/>
        <a:ln w="25400">
          <a:noFill/>
        </a:ln>
      </c:spPr>
    </c:title>
    <c:autoTitleDeleted val="0"/>
    <c:plotArea>
      <c:layout>
        <c:manualLayout>
          <c:layoutTarget val="inner"/>
          <c:xMode val="edge"/>
          <c:yMode val="edge"/>
          <c:x val="9.6018595700930714E-2"/>
          <c:y val="0.1922028224732778"/>
          <c:w val="0.71484835018331339"/>
          <c:h val="0.66788799790392561"/>
        </c:manualLayout>
      </c:layout>
      <c:barChart>
        <c:barDir val="col"/>
        <c:grouping val="percentStacked"/>
        <c:varyColors val="0"/>
        <c:ser>
          <c:idx val="0"/>
          <c:order val="0"/>
          <c:tx>
            <c:strRef>
              <c:f>'所属機関種別応募・採択件数、採択夜数内訳'!$B$187</c:f>
              <c:strCache>
                <c:ptCount val="1"/>
                <c:pt idx="0">
                  <c:v>国立大</c:v>
                </c:pt>
              </c:strCache>
            </c:strRef>
          </c:tx>
          <c:spPr>
            <a:solidFill>
              <a:srgbClr val="FF0000"/>
            </a:solidFill>
            <a:ln w="12700">
              <a:solidFill>
                <a:srgbClr val="000000"/>
              </a:solidFill>
              <a:prstDash val="solid"/>
            </a:ln>
          </c:spPr>
          <c:invertIfNegative val="0"/>
          <c:cat>
            <c:strRef>
              <c:f>'所属機関種別応募・採択件数、採択夜数内訳'!$A$188:$A$214</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'所属機関種別応募・採択件数、採択夜数内訳'!$B$188:$B$214</c:f>
              <c:numCache>
                <c:formatCode>General</c:formatCode>
                <c:ptCount val="27"/>
                <c:pt idx="0">
                  <c:v>9</c:v>
                </c:pt>
                <c:pt idx="1">
                  <c:v>17</c:v>
                </c:pt>
                <c:pt idx="2">
                  <c:v>21</c:v>
                </c:pt>
                <c:pt idx="3">
                  <c:v>30</c:v>
                </c:pt>
                <c:pt idx="4">
                  <c:v>46</c:v>
                </c:pt>
                <c:pt idx="5">
                  <c:v>28</c:v>
                </c:pt>
                <c:pt idx="6">
                  <c:v>43.5</c:v>
                </c:pt>
                <c:pt idx="7">
                  <c:v>36.5</c:v>
                </c:pt>
                <c:pt idx="8">
                  <c:v>35</c:v>
                </c:pt>
                <c:pt idx="9">
                  <c:v>30</c:v>
                </c:pt>
                <c:pt idx="10">
                  <c:v>30</c:v>
                </c:pt>
                <c:pt idx="11">
                  <c:v>30</c:v>
                </c:pt>
                <c:pt idx="12">
                  <c:v>47.2</c:v>
                </c:pt>
                <c:pt idx="13">
                  <c:v>40</c:v>
                </c:pt>
                <c:pt idx="14">
                  <c:v>41</c:v>
                </c:pt>
                <c:pt idx="15">
                  <c:v>37.5</c:v>
                </c:pt>
                <c:pt idx="16">
                  <c:v>31.5</c:v>
                </c:pt>
                <c:pt idx="17">
                  <c:v>27</c:v>
                </c:pt>
                <c:pt idx="18">
                  <c:v>23</c:v>
                </c:pt>
                <c:pt idx="19">
                  <c:v>23</c:v>
                </c:pt>
                <c:pt idx="20">
                  <c:v>17.5</c:v>
                </c:pt>
                <c:pt idx="21">
                  <c:v>36.5</c:v>
                </c:pt>
                <c:pt idx="22">
                  <c:v>29.5</c:v>
                </c:pt>
                <c:pt idx="23">
                  <c:v>38</c:v>
                </c:pt>
                <c:pt idx="24">
                  <c:v>33.5</c:v>
                </c:pt>
                <c:pt idx="25">
                  <c:v>34</c:v>
                </c:pt>
                <c:pt idx="26">
                  <c:v>30.9</c:v>
                </c:pt>
              </c:numCache>
            </c:numRef>
          </c:val>
        </c:ser>
        <c:ser>
          <c:idx val="1"/>
          <c:order val="1"/>
          <c:tx>
            <c:strRef>
              <c:f>'所属機関種別応募・採択件数、採択夜数内訳'!$C$187</c:f>
              <c:strCache>
                <c:ptCount val="1"/>
                <c:pt idx="0">
                  <c:v>公立大</c:v>
                </c:pt>
              </c:strCache>
            </c:strRef>
          </c:tx>
          <c:spPr>
            <a:solidFill>
              <a:srgbClr val="FF6600"/>
            </a:solidFill>
            <a:ln w="12700">
              <a:solidFill>
                <a:srgbClr val="000000"/>
              </a:solidFill>
              <a:prstDash val="solid"/>
            </a:ln>
          </c:spPr>
          <c:invertIfNegative val="0"/>
          <c:cat>
            <c:strRef>
              <c:f>'所属機関種別応募・採択件数、採択夜数内訳'!$A$188:$A$214</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'所属機関種別応募・採択件数、採択夜数内訳'!$C$188:$C$214</c:f>
              <c:numCache>
                <c:formatCode>General</c:formatCode>
                <c:ptCount val="27"/>
                <c:pt idx="0">
                  <c:v>0</c:v>
                </c:pt>
                <c:pt idx="1">
                  <c:v>0</c:v>
                </c:pt>
                <c:pt idx="2">
                  <c:v>0</c:v>
                </c:pt>
                <c:pt idx="3">
                  <c:v>1.5</c:v>
                </c:pt>
                <c:pt idx="4">
                  <c:v>2</c:v>
                </c:pt>
                <c:pt idx="5">
                  <c:v>2</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3</c:v>
                </c:pt>
                <c:pt idx="26">
                  <c:v>3</c:v>
                </c:pt>
              </c:numCache>
            </c:numRef>
          </c:val>
        </c:ser>
        <c:ser>
          <c:idx val="2"/>
          <c:order val="2"/>
          <c:tx>
            <c:strRef>
              <c:f>'所属機関種別応募・採択件数、採択夜数内訳'!$D$187</c:f>
              <c:strCache>
                <c:ptCount val="1"/>
                <c:pt idx="0">
                  <c:v>私立大</c:v>
                </c:pt>
              </c:strCache>
            </c:strRef>
          </c:tx>
          <c:spPr>
            <a:solidFill>
              <a:srgbClr val="FF99FF"/>
            </a:solidFill>
            <a:ln w="12700">
              <a:solidFill>
                <a:srgbClr val="000000"/>
              </a:solidFill>
              <a:prstDash val="solid"/>
            </a:ln>
          </c:spPr>
          <c:invertIfNegative val="0"/>
          <c:cat>
            <c:strRef>
              <c:f>'所属機関種別応募・採択件数、採択夜数内訳'!$A$188:$A$214</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'所属機関種別応募・採択件数、採択夜数内訳'!$D$188:$D$214</c:f>
              <c:numCache>
                <c:formatCode>General</c:formatCode>
                <c:ptCount val="27"/>
                <c:pt idx="0">
                  <c:v>0</c:v>
                </c:pt>
                <c:pt idx="1">
                  <c:v>1</c:v>
                </c:pt>
                <c:pt idx="2">
                  <c:v>2</c:v>
                </c:pt>
                <c:pt idx="3">
                  <c:v>0</c:v>
                </c:pt>
                <c:pt idx="4">
                  <c:v>2</c:v>
                </c:pt>
                <c:pt idx="5">
                  <c:v>0</c:v>
                </c:pt>
                <c:pt idx="6">
                  <c:v>1.5</c:v>
                </c:pt>
                <c:pt idx="7">
                  <c:v>0</c:v>
                </c:pt>
                <c:pt idx="8">
                  <c:v>2</c:v>
                </c:pt>
                <c:pt idx="9">
                  <c:v>0</c:v>
                </c:pt>
                <c:pt idx="10">
                  <c:v>0</c:v>
                </c:pt>
                <c:pt idx="11">
                  <c:v>2</c:v>
                </c:pt>
                <c:pt idx="12">
                  <c:v>0.5</c:v>
                </c:pt>
                <c:pt idx="13">
                  <c:v>3.5</c:v>
                </c:pt>
                <c:pt idx="14">
                  <c:v>5</c:v>
                </c:pt>
                <c:pt idx="15">
                  <c:v>1.5</c:v>
                </c:pt>
                <c:pt idx="16">
                  <c:v>4</c:v>
                </c:pt>
                <c:pt idx="17">
                  <c:v>3</c:v>
                </c:pt>
                <c:pt idx="18">
                  <c:v>1</c:v>
                </c:pt>
                <c:pt idx="19">
                  <c:v>1</c:v>
                </c:pt>
                <c:pt idx="20">
                  <c:v>2</c:v>
                </c:pt>
                <c:pt idx="21">
                  <c:v>3</c:v>
                </c:pt>
                <c:pt idx="22">
                  <c:v>6</c:v>
                </c:pt>
                <c:pt idx="23">
                  <c:v>4</c:v>
                </c:pt>
                <c:pt idx="24">
                  <c:v>3</c:v>
                </c:pt>
                <c:pt idx="25">
                  <c:v>4</c:v>
                </c:pt>
                <c:pt idx="26">
                  <c:v>4</c:v>
                </c:pt>
              </c:numCache>
            </c:numRef>
          </c:val>
        </c:ser>
        <c:ser>
          <c:idx val="3"/>
          <c:order val="3"/>
          <c:tx>
            <c:strRef>
              <c:f>'所属機関種別応募・採択件数、採択夜数内訳'!$E$187</c:f>
              <c:strCache>
                <c:ptCount val="1"/>
                <c:pt idx="0">
                  <c:v>NAOJ</c:v>
                </c:pt>
              </c:strCache>
            </c:strRef>
          </c:tx>
          <c:spPr>
            <a:solidFill>
              <a:srgbClr val="92D050"/>
            </a:solidFill>
            <a:ln w="12700">
              <a:solidFill>
                <a:srgbClr val="000000"/>
              </a:solidFill>
              <a:prstDash val="solid"/>
            </a:ln>
          </c:spPr>
          <c:invertIfNegative val="0"/>
          <c:cat>
            <c:strRef>
              <c:f>'所属機関種別応募・採択件数、採択夜数内訳'!$A$188:$A$214</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'所属機関種別応募・採択件数、採択夜数内訳'!$E$188:$E$214</c:f>
              <c:numCache>
                <c:formatCode>General</c:formatCode>
                <c:ptCount val="27"/>
                <c:pt idx="0">
                  <c:v>19</c:v>
                </c:pt>
                <c:pt idx="1">
                  <c:v>11</c:v>
                </c:pt>
                <c:pt idx="2">
                  <c:v>15</c:v>
                </c:pt>
                <c:pt idx="3">
                  <c:v>34.5</c:v>
                </c:pt>
                <c:pt idx="4">
                  <c:v>29</c:v>
                </c:pt>
                <c:pt idx="5">
                  <c:v>36</c:v>
                </c:pt>
                <c:pt idx="6">
                  <c:v>33.5</c:v>
                </c:pt>
                <c:pt idx="7">
                  <c:v>56.5</c:v>
                </c:pt>
                <c:pt idx="8">
                  <c:v>61</c:v>
                </c:pt>
                <c:pt idx="9">
                  <c:v>42</c:v>
                </c:pt>
                <c:pt idx="10">
                  <c:v>44</c:v>
                </c:pt>
                <c:pt idx="11">
                  <c:v>47.5</c:v>
                </c:pt>
                <c:pt idx="12">
                  <c:v>37.5</c:v>
                </c:pt>
                <c:pt idx="13">
                  <c:v>39</c:v>
                </c:pt>
                <c:pt idx="14">
                  <c:v>36</c:v>
                </c:pt>
                <c:pt idx="15">
                  <c:v>38.5</c:v>
                </c:pt>
                <c:pt idx="16">
                  <c:v>41.5</c:v>
                </c:pt>
                <c:pt idx="17">
                  <c:v>44</c:v>
                </c:pt>
                <c:pt idx="18">
                  <c:v>40.5</c:v>
                </c:pt>
                <c:pt idx="19">
                  <c:v>27</c:v>
                </c:pt>
                <c:pt idx="20">
                  <c:v>11</c:v>
                </c:pt>
                <c:pt idx="21">
                  <c:v>28.5</c:v>
                </c:pt>
                <c:pt idx="22">
                  <c:v>11.5</c:v>
                </c:pt>
                <c:pt idx="23">
                  <c:v>9.5</c:v>
                </c:pt>
                <c:pt idx="24">
                  <c:v>10</c:v>
                </c:pt>
                <c:pt idx="25">
                  <c:v>23</c:v>
                </c:pt>
                <c:pt idx="26">
                  <c:v>11.5</c:v>
                </c:pt>
              </c:numCache>
            </c:numRef>
          </c:val>
        </c:ser>
        <c:ser>
          <c:idx val="4"/>
          <c:order val="4"/>
          <c:tx>
            <c:strRef>
              <c:f>'所属機関種別応募・採択件数、採択夜数内訳'!$F$187</c:f>
              <c:strCache>
                <c:ptCount val="1"/>
                <c:pt idx="0">
                  <c:v>JAXA</c:v>
                </c:pt>
              </c:strCache>
            </c:strRef>
          </c:tx>
          <c:spPr>
            <a:solidFill>
              <a:srgbClr val="FFC000"/>
            </a:solidFill>
            <a:ln w="12700">
              <a:solidFill>
                <a:srgbClr val="000000"/>
              </a:solidFill>
              <a:prstDash val="solid"/>
            </a:ln>
          </c:spPr>
          <c:invertIfNegative val="0"/>
          <c:cat>
            <c:strRef>
              <c:f>'所属機関種別応募・採択件数、採択夜数内訳'!$A$188:$A$214</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'所属機関種別応募・採択件数、採択夜数内訳'!$F$188:$F$214</c:f>
              <c:numCache>
                <c:formatCode>General</c:formatCode>
                <c:ptCount val="27"/>
                <c:pt idx="0">
                  <c:v>0</c:v>
                </c:pt>
                <c:pt idx="1">
                  <c:v>1</c:v>
                </c:pt>
                <c:pt idx="2">
                  <c:v>0</c:v>
                </c:pt>
                <c:pt idx="3">
                  <c:v>2</c:v>
                </c:pt>
                <c:pt idx="4">
                  <c:v>2</c:v>
                </c:pt>
                <c:pt idx="5">
                  <c:v>2</c:v>
                </c:pt>
                <c:pt idx="6">
                  <c:v>5</c:v>
                </c:pt>
                <c:pt idx="7">
                  <c:v>4</c:v>
                </c:pt>
                <c:pt idx="8">
                  <c:v>5</c:v>
                </c:pt>
                <c:pt idx="9">
                  <c:v>2</c:v>
                </c:pt>
                <c:pt idx="10">
                  <c:v>3</c:v>
                </c:pt>
                <c:pt idx="11">
                  <c:v>2</c:v>
                </c:pt>
                <c:pt idx="12">
                  <c:v>0</c:v>
                </c:pt>
                <c:pt idx="13">
                  <c:v>0</c:v>
                </c:pt>
                <c:pt idx="14">
                  <c:v>7</c:v>
                </c:pt>
                <c:pt idx="15">
                  <c:v>2</c:v>
                </c:pt>
                <c:pt idx="16">
                  <c:v>1.7</c:v>
                </c:pt>
                <c:pt idx="17">
                  <c:v>0</c:v>
                </c:pt>
                <c:pt idx="18">
                  <c:v>5</c:v>
                </c:pt>
                <c:pt idx="19">
                  <c:v>0</c:v>
                </c:pt>
                <c:pt idx="20">
                  <c:v>1</c:v>
                </c:pt>
                <c:pt idx="21">
                  <c:v>3</c:v>
                </c:pt>
                <c:pt idx="22">
                  <c:v>1</c:v>
                </c:pt>
                <c:pt idx="23">
                  <c:v>3.5</c:v>
                </c:pt>
                <c:pt idx="24">
                  <c:v>1</c:v>
                </c:pt>
                <c:pt idx="25">
                  <c:v>1</c:v>
                </c:pt>
                <c:pt idx="26">
                  <c:v>0</c:v>
                </c:pt>
              </c:numCache>
            </c:numRef>
          </c:val>
        </c:ser>
        <c:ser>
          <c:idx val="5"/>
          <c:order val="5"/>
          <c:tx>
            <c:strRef>
              <c:f>'所属機関種別応募・採択件数、採択夜数内訳'!$G$187</c:f>
              <c:strCache>
                <c:ptCount val="1"/>
                <c:pt idx="0">
                  <c:v>その他機関</c:v>
                </c:pt>
              </c:strCache>
            </c:strRef>
          </c:tx>
          <c:spPr>
            <a:solidFill>
              <a:schemeClr val="bg1">
                <a:lumMod val="75000"/>
              </a:schemeClr>
            </a:solidFill>
            <a:ln w="12700">
              <a:solidFill>
                <a:srgbClr val="000000"/>
              </a:solidFill>
              <a:prstDash val="solid"/>
            </a:ln>
          </c:spPr>
          <c:invertIfNegative val="0"/>
          <c:cat>
            <c:strRef>
              <c:f>'所属機関種別応募・採択件数、採択夜数内訳'!$A$188:$A$214</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'所属機関種別応募・採択件数、採択夜数内訳'!$G$188:$G$214</c:f>
              <c:numCache>
                <c:formatCode>General</c:formatCode>
                <c:ptCount val="27"/>
                <c:pt idx="0">
                  <c:v>0</c:v>
                </c:pt>
                <c:pt idx="1">
                  <c:v>0</c:v>
                </c:pt>
                <c:pt idx="2">
                  <c:v>1</c:v>
                </c:pt>
                <c:pt idx="3">
                  <c:v>0</c:v>
                </c:pt>
                <c:pt idx="4">
                  <c:v>0</c:v>
                </c:pt>
                <c:pt idx="5">
                  <c:v>1</c:v>
                </c:pt>
                <c:pt idx="6">
                  <c:v>2</c:v>
                </c:pt>
                <c:pt idx="7">
                  <c:v>2.5</c:v>
                </c:pt>
                <c:pt idx="8">
                  <c:v>0</c:v>
                </c:pt>
                <c:pt idx="9">
                  <c:v>0</c:v>
                </c:pt>
                <c:pt idx="10">
                  <c:v>0</c:v>
                </c:pt>
                <c:pt idx="11">
                  <c:v>0</c:v>
                </c:pt>
                <c:pt idx="12">
                  <c:v>0</c:v>
                </c:pt>
                <c:pt idx="13">
                  <c:v>0</c:v>
                </c:pt>
                <c:pt idx="14">
                  <c:v>0</c:v>
                </c:pt>
                <c:pt idx="15">
                  <c:v>2</c:v>
                </c:pt>
                <c:pt idx="16">
                  <c:v>6</c:v>
                </c:pt>
                <c:pt idx="17">
                  <c:v>5.5</c:v>
                </c:pt>
                <c:pt idx="18">
                  <c:v>2</c:v>
                </c:pt>
                <c:pt idx="19">
                  <c:v>4</c:v>
                </c:pt>
                <c:pt idx="20">
                  <c:v>2</c:v>
                </c:pt>
                <c:pt idx="21">
                  <c:v>0</c:v>
                </c:pt>
                <c:pt idx="22">
                  <c:v>0</c:v>
                </c:pt>
                <c:pt idx="23">
                  <c:v>0</c:v>
                </c:pt>
                <c:pt idx="24">
                  <c:v>0</c:v>
                </c:pt>
                <c:pt idx="25">
                  <c:v>0</c:v>
                </c:pt>
                <c:pt idx="26">
                  <c:v>0</c:v>
                </c:pt>
              </c:numCache>
            </c:numRef>
          </c:val>
        </c:ser>
        <c:ser>
          <c:idx val="6"/>
          <c:order val="6"/>
          <c:tx>
            <c:strRef>
              <c:f>'所属機関種別応募・採択件数、採択夜数内訳'!$H$187</c:f>
              <c:strCache>
                <c:ptCount val="1"/>
                <c:pt idx="0">
                  <c:v>民間</c:v>
                </c:pt>
              </c:strCache>
            </c:strRef>
          </c:tx>
          <c:spPr>
            <a:solidFill>
              <a:srgbClr val="0066CC"/>
            </a:solidFill>
            <a:ln w="12700">
              <a:solidFill>
                <a:srgbClr val="000000"/>
              </a:solidFill>
              <a:prstDash val="solid"/>
            </a:ln>
          </c:spPr>
          <c:invertIfNegative val="0"/>
          <c:cat>
            <c:strRef>
              <c:f>'所属機関種別応募・採択件数、採択夜数内訳'!$A$188:$A$214</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'所属機関種別応募・採択件数、採択夜数内訳'!$H$188:$H$214</c:f>
              <c:numCache>
                <c:formatCode>General</c:formatCode>
                <c:ptCount val="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2</c:v>
                </c:pt>
                <c:pt idx="15">
                  <c:v>0</c:v>
                </c:pt>
                <c:pt idx="16">
                  <c:v>0</c:v>
                </c:pt>
                <c:pt idx="17">
                  <c:v>0</c:v>
                </c:pt>
                <c:pt idx="18">
                  <c:v>0</c:v>
                </c:pt>
                <c:pt idx="19">
                  <c:v>0</c:v>
                </c:pt>
                <c:pt idx="20">
                  <c:v>0</c:v>
                </c:pt>
                <c:pt idx="21">
                  <c:v>0</c:v>
                </c:pt>
                <c:pt idx="22">
                  <c:v>0</c:v>
                </c:pt>
                <c:pt idx="23">
                  <c:v>0</c:v>
                </c:pt>
                <c:pt idx="24">
                  <c:v>0</c:v>
                </c:pt>
                <c:pt idx="25">
                  <c:v>0</c:v>
                </c:pt>
                <c:pt idx="26">
                  <c:v>0</c:v>
                </c:pt>
              </c:numCache>
            </c:numRef>
          </c:val>
        </c:ser>
        <c:ser>
          <c:idx val="7"/>
          <c:order val="7"/>
          <c:tx>
            <c:strRef>
              <c:f>'所属機関種別応募・採択件数、採択夜数内訳'!$I$187</c:f>
              <c:strCache>
                <c:ptCount val="1"/>
                <c:pt idx="0">
                  <c:v>海外</c:v>
                </c:pt>
              </c:strCache>
            </c:strRef>
          </c:tx>
          <c:spPr>
            <a:solidFill>
              <a:srgbClr val="66CCFF"/>
            </a:solidFill>
            <a:ln w="12700">
              <a:solidFill>
                <a:srgbClr val="000000"/>
              </a:solidFill>
              <a:prstDash val="solid"/>
            </a:ln>
          </c:spPr>
          <c:invertIfNegative val="0"/>
          <c:cat>
            <c:strRef>
              <c:f>'所属機関種別応募・採択件数、採択夜数内訳'!$A$188:$A$214</c:f>
              <c:strCache>
                <c:ptCount val="27"/>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strCache>
            </c:strRef>
          </c:cat>
          <c:val>
            <c:numRef>
              <c:f>'所属機関種別応募・採択件数、採択夜数内訳'!$I$188:$I$214</c:f>
              <c:numCache>
                <c:formatCode>General</c:formatCode>
                <c:ptCount val="27"/>
                <c:pt idx="0">
                  <c:v>8</c:v>
                </c:pt>
                <c:pt idx="1">
                  <c:v>6</c:v>
                </c:pt>
                <c:pt idx="2">
                  <c:v>8</c:v>
                </c:pt>
                <c:pt idx="3">
                  <c:v>11</c:v>
                </c:pt>
                <c:pt idx="4">
                  <c:v>8</c:v>
                </c:pt>
                <c:pt idx="5">
                  <c:v>17</c:v>
                </c:pt>
                <c:pt idx="6">
                  <c:v>9</c:v>
                </c:pt>
                <c:pt idx="7">
                  <c:v>8</c:v>
                </c:pt>
                <c:pt idx="8">
                  <c:v>8</c:v>
                </c:pt>
                <c:pt idx="9">
                  <c:v>15</c:v>
                </c:pt>
                <c:pt idx="10">
                  <c:v>11</c:v>
                </c:pt>
                <c:pt idx="11">
                  <c:v>12.5</c:v>
                </c:pt>
                <c:pt idx="12">
                  <c:v>15.8</c:v>
                </c:pt>
                <c:pt idx="13">
                  <c:v>27.5</c:v>
                </c:pt>
                <c:pt idx="14">
                  <c:v>26.5</c:v>
                </c:pt>
                <c:pt idx="15">
                  <c:v>30.5</c:v>
                </c:pt>
                <c:pt idx="16">
                  <c:v>33.300000000000004</c:v>
                </c:pt>
                <c:pt idx="17">
                  <c:v>33.5</c:v>
                </c:pt>
                <c:pt idx="18">
                  <c:v>38.5</c:v>
                </c:pt>
                <c:pt idx="19">
                  <c:v>28</c:v>
                </c:pt>
                <c:pt idx="20">
                  <c:v>17.5</c:v>
                </c:pt>
                <c:pt idx="21">
                  <c:v>22</c:v>
                </c:pt>
                <c:pt idx="22">
                  <c:v>10.5</c:v>
                </c:pt>
                <c:pt idx="23">
                  <c:v>22.5</c:v>
                </c:pt>
                <c:pt idx="24">
                  <c:v>15.5</c:v>
                </c:pt>
                <c:pt idx="25">
                  <c:v>20.5</c:v>
                </c:pt>
                <c:pt idx="26">
                  <c:v>13.1</c:v>
                </c:pt>
              </c:numCache>
            </c:numRef>
          </c:val>
        </c:ser>
        <c:dLbls>
          <c:showLegendKey val="0"/>
          <c:showVal val="0"/>
          <c:showCatName val="0"/>
          <c:showSerName val="0"/>
          <c:showPercent val="0"/>
          <c:showBubbleSize val="0"/>
        </c:dLbls>
        <c:gapWidth val="150"/>
        <c:overlap val="100"/>
        <c:axId val="162743040"/>
        <c:axId val="162744576"/>
      </c:barChart>
      <c:catAx>
        <c:axId val="162743040"/>
        <c:scaling>
          <c:orientation val="minMax"/>
        </c:scaling>
        <c:delete val="0"/>
        <c:axPos val="b"/>
        <c:numFmt formatCode="General" sourceLinked="1"/>
        <c:majorTickMark val="in"/>
        <c:minorTickMark val="none"/>
        <c:tickLblPos val="low"/>
        <c:spPr>
          <a:ln w="3175">
            <a:solidFill>
              <a:srgbClr val="000000"/>
            </a:solidFill>
            <a:prstDash val="solid"/>
          </a:ln>
        </c:spPr>
        <c:txPr>
          <a:bodyPr rot="-3600000" vert="horz"/>
          <a:lstStyle/>
          <a:p>
            <a:pPr>
              <a:defRPr sz="1600" b="0" i="0" u="none" strike="noStrike" baseline="0">
                <a:solidFill>
                  <a:srgbClr val="000000"/>
                </a:solidFill>
                <a:latin typeface="ＭＳ Ｐゴシック"/>
                <a:ea typeface="ＭＳ Ｐゴシック"/>
                <a:cs typeface="ＭＳ Ｐゴシック"/>
              </a:defRPr>
            </a:pPr>
            <a:endParaRPr lang="ja-JP"/>
          </a:p>
        </c:txPr>
        <c:crossAx val="162744576"/>
        <c:crosses val="autoZero"/>
        <c:auto val="1"/>
        <c:lblAlgn val="ctr"/>
        <c:lblOffset val="100"/>
        <c:tickLblSkip val="2"/>
        <c:noMultiLvlLbl val="0"/>
      </c:catAx>
      <c:valAx>
        <c:axId val="162744576"/>
        <c:scaling>
          <c:orientation val="minMax"/>
        </c:scaling>
        <c:delete val="0"/>
        <c:axPos val="l"/>
        <c:majorGridlines>
          <c:spPr>
            <a:ln w="3175">
              <a:noFill/>
              <a:prstDash val="solid"/>
            </a:ln>
          </c:spPr>
        </c:majorGridlines>
        <c:numFmt formatCode="#,##0.0_);[Red]\(#,##0.0\)" sourceLinked="0"/>
        <c:majorTickMark val="none"/>
        <c:minorTickMark val="none"/>
        <c:tickLblPos val="nextTo"/>
        <c:spPr>
          <a:ln w="3175">
            <a:solidFill>
              <a:srgbClr val="000000"/>
            </a:solidFill>
            <a:prstDash val="solid"/>
          </a:ln>
        </c:spPr>
        <c:txPr>
          <a:bodyPr rot="0" vert="horz"/>
          <a:lstStyle/>
          <a:p>
            <a:pPr>
              <a:defRPr sz="1400" b="1" i="0" u="none" strike="noStrike" baseline="0">
                <a:solidFill>
                  <a:srgbClr val="000000"/>
                </a:solidFill>
                <a:latin typeface="ＭＳ Ｐゴシック"/>
                <a:ea typeface="ＭＳ Ｐゴシック"/>
                <a:cs typeface="ＭＳ Ｐゴシック"/>
              </a:defRPr>
            </a:pPr>
            <a:endParaRPr lang="ja-JP"/>
          </a:p>
        </c:txPr>
        <c:crossAx val="162743040"/>
        <c:crosses val="autoZero"/>
        <c:crossBetween val="between"/>
        <c:majorUnit val="0.2"/>
      </c:valAx>
      <c:spPr>
        <a:noFill/>
        <a:ln w="12700">
          <a:noFill/>
          <a:prstDash val="solid"/>
        </a:ln>
      </c:spPr>
    </c:plotArea>
    <c:legend>
      <c:legendPos val="r"/>
      <c:layout>
        <c:manualLayout>
          <c:xMode val="edge"/>
          <c:yMode val="edge"/>
          <c:x val="0.85020542161982038"/>
          <c:y val="0.19362360873935372"/>
          <c:w val="0.11171692034218419"/>
          <c:h val="0.66018173166039951"/>
        </c:manualLayout>
      </c:layout>
      <c:overlay val="0"/>
      <c:spPr>
        <a:solidFill>
          <a:srgbClr val="FFFFFF"/>
        </a:solidFill>
        <a:ln w="3175">
          <a:noFill/>
          <a:prstDash val="solid"/>
        </a:ln>
      </c:spPr>
      <c:txPr>
        <a:bodyPr/>
        <a:lstStyle/>
        <a:p>
          <a:pPr>
            <a:defRPr sz="1800"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3175">
      <a:solidFill>
        <a:srgbClr val="000000"/>
      </a:solidFill>
      <a:prstDash val="solid"/>
    </a:ln>
  </c:spPr>
  <c:txPr>
    <a:bodyPr/>
    <a:lstStyle/>
    <a:p>
      <a:pPr>
        <a:defRPr sz="107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008138204899149E-2"/>
          <c:y val="0.21662906077904076"/>
          <c:w val="0.78455643713504919"/>
          <c:h val="0.72548963726609184"/>
        </c:manualLayout>
      </c:layout>
      <c:barChart>
        <c:barDir val="col"/>
        <c:grouping val="percentStacked"/>
        <c:varyColors val="0"/>
        <c:ser>
          <c:idx val="4"/>
          <c:order val="0"/>
          <c:tx>
            <c:strRef>
              <c:f>DownTime!$J$2</c:f>
              <c:strCache>
                <c:ptCount val="1"/>
                <c:pt idx="0">
                  <c:v>観測時間</c:v>
                </c:pt>
              </c:strCache>
            </c:strRef>
          </c:tx>
          <c:spPr>
            <a:solidFill>
              <a:srgbClr val="FFC000"/>
            </a:solidFill>
          </c:spPr>
          <c:invertIfNegative val="0"/>
          <c:cat>
            <c:strRef>
              <c:f>DownTime!$B$3:$B$23</c:f>
              <c:strCache>
                <c:ptCount val="21"/>
                <c:pt idx="0">
                  <c:v>S03A</c:v>
                </c:pt>
                <c:pt idx="1">
                  <c:v>S03B</c:v>
                </c:pt>
                <c:pt idx="2">
                  <c:v>S04A</c:v>
                </c:pt>
                <c:pt idx="3">
                  <c:v>S04B</c:v>
                </c:pt>
                <c:pt idx="4">
                  <c:v>S05A</c:v>
                </c:pt>
                <c:pt idx="5">
                  <c:v>S05B</c:v>
                </c:pt>
                <c:pt idx="6">
                  <c:v>S06A</c:v>
                </c:pt>
                <c:pt idx="7">
                  <c:v>S06B</c:v>
                </c:pt>
                <c:pt idx="8">
                  <c:v>S07A</c:v>
                </c:pt>
                <c:pt idx="9">
                  <c:v>S07B</c:v>
                </c:pt>
                <c:pt idx="10">
                  <c:v>S08A</c:v>
                </c:pt>
                <c:pt idx="11">
                  <c:v>S08B</c:v>
                </c:pt>
                <c:pt idx="12">
                  <c:v>S09A</c:v>
                </c:pt>
                <c:pt idx="13">
                  <c:v>S09B</c:v>
                </c:pt>
                <c:pt idx="14">
                  <c:v>S10A</c:v>
                </c:pt>
                <c:pt idx="15">
                  <c:v>S10B</c:v>
                </c:pt>
                <c:pt idx="16">
                  <c:v>S11A</c:v>
                </c:pt>
                <c:pt idx="17">
                  <c:v>S11B</c:v>
                </c:pt>
                <c:pt idx="18">
                  <c:v>S12A</c:v>
                </c:pt>
                <c:pt idx="19">
                  <c:v>S12B</c:v>
                </c:pt>
                <c:pt idx="20">
                  <c:v>S13A</c:v>
                </c:pt>
              </c:strCache>
            </c:strRef>
          </c:cat>
          <c:val>
            <c:numRef>
              <c:f>DownTime!$J$3:$J$23</c:f>
              <c:numCache>
                <c:formatCode>#,##0_);[Red]\(#,##0\)</c:formatCode>
                <c:ptCount val="21"/>
                <c:pt idx="0">
                  <c:v>93575</c:v>
                </c:pt>
                <c:pt idx="1">
                  <c:v>98420</c:v>
                </c:pt>
                <c:pt idx="2">
                  <c:v>88735</c:v>
                </c:pt>
                <c:pt idx="3">
                  <c:v>100833</c:v>
                </c:pt>
                <c:pt idx="4">
                  <c:v>79439</c:v>
                </c:pt>
                <c:pt idx="5">
                  <c:v>77467</c:v>
                </c:pt>
                <c:pt idx="6">
                  <c:v>75905</c:v>
                </c:pt>
                <c:pt idx="7">
                  <c:v>94099</c:v>
                </c:pt>
                <c:pt idx="8">
                  <c:v>87284</c:v>
                </c:pt>
                <c:pt idx="9">
                  <c:v>81734</c:v>
                </c:pt>
                <c:pt idx="10">
                  <c:v>88559</c:v>
                </c:pt>
                <c:pt idx="11">
                  <c:v>94863</c:v>
                </c:pt>
                <c:pt idx="12">
                  <c:v>76513</c:v>
                </c:pt>
                <c:pt idx="13">
                  <c:v>106582</c:v>
                </c:pt>
                <c:pt idx="14">
                  <c:v>99654</c:v>
                </c:pt>
                <c:pt idx="15">
                  <c:v>96509</c:v>
                </c:pt>
                <c:pt idx="16">
                  <c:v>73331</c:v>
                </c:pt>
                <c:pt idx="17">
                  <c:v>98863</c:v>
                </c:pt>
                <c:pt idx="18">
                  <c:v>85272</c:v>
                </c:pt>
                <c:pt idx="19">
                  <c:v>97634</c:v>
                </c:pt>
                <c:pt idx="20">
                  <c:v>81057</c:v>
                </c:pt>
              </c:numCache>
            </c:numRef>
          </c:val>
        </c:ser>
        <c:ser>
          <c:idx val="0"/>
          <c:order val="1"/>
          <c:tx>
            <c:strRef>
              <c:f>DownTime!$C$2</c:f>
              <c:strCache>
                <c:ptCount val="1"/>
                <c:pt idx="0">
                  <c:v>望遠鏡トラブル</c:v>
                </c:pt>
              </c:strCache>
            </c:strRef>
          </c:tx>
          <c:spPr>
            <a:solidFill>
              <a:schemeClr val="accent2">
                <a:lumMod val="75000"/>
              </a:schemeClr>
            </a:solidFill>
          </c:spPr>
          <c:invertIfNegative val="0"/>
          <c:cat>
            <c:strRef>
              <c:f>DownTime!$B$3:$B$23</c:f>
              <c:strCache>
                <c:ptCount val="21"/>
                <c:pt idx="0">
                  <c:v>S03A</c:v>
                </c:pt>
                <c:pt idx="1">
                  <c:v>S03B</c:v>
                </c:pt>
                <c:pt idx="2">
                  <c:v>S04A</c:v>
                </c:pt>
                <c:pt idx="3">
                  <c:v>S04B</c:v>
                </c:pt>
                <c:pt idx="4">
                  <c:v>S05A</c:v>
                </c:pt>
                <c:pt idx="5">
                  <c:v>S05B</c:v>
                </c:pt>
                <c:pt idx="6">
                  <c:v>S06A</c:v>
                </c:pt>
                <c:pt idx="7">
                  <c:v>S06B</c:v>
                </c:pt>
                <c:pt idx="8">
                  <c:v>S07A</c:v>
                </c:pt>
                <c:pt idx="9">
                  <c:v>S07B</c:v>
                </c:pt>
                <c:pt idx="10">
                  <c:v>S08A</c:v>
                </c:pt>
                <c:pt idx="11">
                  <c:v>S08B</c:v>
                </c:pt>
                <c:pt idx="12">
                  <c:v>S09A</c:v>
                </c:pt>
                <c:pt idx="13">
                  <c:v>S09B</c:v>
                </c:pt>
                <c:pt idx="14">
                  <c:v>S10A</c:v>
                </c:pt>
                <c:pt idx="15">
                  <c:v>S10B</c:v>
                </c:pt>
                <c:pt idx="16">
                  <c:v>S11A</c:v>
                </c:pt>
                <c:pt idx="17">
                  <c:v>S11B</c:v>
                </c:pt>
                <c:pt idx="18">
                  <c:v>S12A</c:v>
                </c:pt>
                <c:pt idx="19">
                  <c:v>S12B</c:v>
                </c:pt>
                <c:pt idx="20">
                  <c:v>S13A</c:v>
                </c:pt>
              </c:strCache>
            </c:strRef>
          </c:cat>
          <c:val>
            <c:numRef>
              <c:f>DownTime!$C$3:$C$23</c:f>
              <c:numCache>
                <c:formatCode>#,##0_);[Red]\(#,##0\)</c:formatCode>
                <c:ptCount val="21"/>
                <c:pt idx="0">
                  <c:v>2557</c:v>
                </c:pt>
                <c:pt idx="1">
                  <c:v>4080</c:v>
                </c:pt>
                <c:pt idx="2">
                  <c:v>2513</c:v>
                </c:pt>
                <c:pt idx="3">
                  <c:v>2153</c:v>
                </c:pt>
                <c:pt idx="4">
                  <c:v>1102</c:v>
                </c:pt>
                <c:pt idx="5">
                  <c:v>4724</c:v>
                </c:pt>
                <c:pt idx="6">
                  <c:v>1333</c:v>
                </c:pt>
                <c:pt idx="7">
                  <c:v>1134</c:v>
                </c:pt>
                <c:pt idx="8">
                  <c:v>1883</c:v>
                </c:pt>
                <c:pt idx="9">
                  <c:v>1588</c:v>
                </c:pt>
                <c:pt idx="10">
                  <c:v>2002</c:v>
                </c:pt>
                <c:pt idx="11">
                  <c:v>1927</c:v>
                </c:pt>
                <c:pt idx="12">
                  <c:v>3108</c:v>
                </c:pt>
                <c:pt idx="13">
                  <c:v>731</c:v>
                </c:pt>
                <c:pt idx="14">
                  <c:v>1743</c:v>
                </c:pt>
                <c:pt idx="15">
                  <c:v>1064</c:v>
                </c:pt>
                <c:pt idx="16">
                  <c:v>11199</c:v>
                </c:pt>
                <c:pt idx="17">
                  <c:v>1943</c:v>
                </c:pt>
                <c:pt idx="18">
                  <c:v>3241</c:v>
                </c:pt>
                <c:pt idx="19">
                  <c:v>3913</c:v>
                </c:pt>
                <c:pt idx="20">
                  <c:v>7353</c:v>
                </c:pt>
              </c:numCache>
            </c:numRef>
          </c:val>
        </c:ser>
        <c:ser>
          <c:idx val="1"/>
          <c:order val="2"/>
          <c:tx>
            <c:strRef>
              <c:f>DownTime!$D$2</c:f>
              <c:strCache>
                <c:ptCount val="1"/>
                <c:pt idx="0">
                  <c:v>装置トラブル</c:v>
                </c:pt>
              </c:strCache>
            </c:strRef>
          </c:tx>
          <c:spPr>
            <a:solidFill>
              <a:schemeClr val="accent3"/>
            </a:solidFill>
          </c:spPr>
          <c:invertIfNegative val="0"/>
          <c:cat>
            <c:strRef>
              <c:f>DownTime!$B$3:$B$23</c:f>
              <c:strCache>
                <c:ptCount val="21"/>
                <c:pt idx="0">
                  <c:v>S03A</c:v>
                </c:pt>
                <c:pt idx="1">
                  <c:v>S03B</c:v>
                </c:pt>
                <c:pt idx="2">
                  <c:v>S04A</c:v>
                </c:pt>
                <c:pt idx="3">
                  <c:v>S04B</c:v>
                </c:pt>
                <c:pt idx="4">
                  <c:v>S05A</c:v>
                </c:pt>
                <c:pt idx="5">
                  <c:v>S05B</c:v>
                </c:pt>
                <c:pt idx="6">
                  <c:v>S06A</c:v>
                </c:pt>
                <c:pt idx="7">
                  <c:v>S06B</c:v>
                </c:pt>
                <c:pt idx="8">
                  <c:v>S07A</c:v>
                </c:pt>
                <c:pt idx="9">
                  <c:v>S07B</c:v>
                </c:pt>
                <c:pt idx="10">
                  <c:v>S08A</c:v>
                </c:pt>
                <c:pt idx="11">
                  <c:v>S08B</c:v>
                </c:pt>
                <c:pt idx="12">
                  <c:v>S09A</c:v>
                </c:pt>
                <c:pt idx="13">
                  <c:v>S09B</c:v>
                </c:pt>
                <c:pt idx="14">
                  <c:v>S10A</c:v>
                </c:pt>
                <c:pt idx="15">
                  <c:v>S10B</c:v>
                </c:pt>
                <c:pt idx="16">
                  <c:v>S11A</c:v>
                </c:pt>
                <c:pt idx="17">
                  <c:v>S11B</c:v>
                </c:pt>
                <c:pt idx="18">
                  <c:v>S12A</c:v>
                </c:pt>
                <c:pt idx="19">
                  <c:v>S12B</c:v>
                </c:pt>
                <c:pt idx="20">
                  <c:v>S13A</c:v>
                </c:pt>
              </c:strCache>
            </c:strRef>
          </c:cat>
          <c:val>
            <c:numRef>
              <c:f>DownTime!$D$3:$D$23</c:f>
              <c:numCache>
                <c:formatCode>#,##0_);[Red]\(#,##0\)</c:formatCode>
                <c:ptCount val="21"/>
                <c:pt idx="0">
                  <c:v>871</c:v>
                </c:pt>
                <c:pt idx="1">
                  <c:v>1048</c:v>
                </c:pt>
                <c:pt idx="2">
                  <c:v>2221</c:v>
                </c:pt>
                <c:pt idx="3">
                  <c:v>1847</c:v>
                </c:pt>
                <c:pt idx="4">
                  <c:v>2606</c:v>
                </c:pt>
                <c:pt idx="5">
                  <c:v>1378</c:v>
                </c:pt>
                <c:pt idx="6">
                  <c:v>661</c:v>
                </c:pt>
                <c:pt idx="7">
                  <c:v>1365</c:v>
                </c:pt>
                <c:pt idx="8">
                  <c:v>2486</c:v>
                </c:pt>
                <c:pt idx="9">
                  <c:v>2245</c:v>
                </c:pt>
                <c:pt idx="10">
                  <c:v>822</c:v>
                </c:pt>
                <c:pt idx="11">
                  <c:v>671</c:v>
                </c:pt>
                <c:pt idx="12">
                  <c:v>366</c:v>
                </c:pt>
                <c:pt idx="13">
                  <c:v>989</c:v>
                </c:pt>
                <c:pt idx="14">
                  <c:v>592</c:v>
                </c:pt>
                <c:pt idx="15">
                  <c:v>303</c:v>
                </c:pt>
                <c:pt idx="16">
                  <c:v>683</c:v>
                </c:pt>
                <c:pt idx="17">
                  <c:v>1247</c:v>
                </c:pt>
                <c:pt idx="18">
                  <c:v>636</c:v>
                </c:pt>
                <c:pt idx="19">
                  <c:v>985</c:v>
                </c:pt>
                <c:pt idx="20">
                  <c:v>1939</c:v>
                </c:pt>
              </c:numCache>
            </c:numRef>
          </c:val>
        </c:ser>
        <c:ser>
          <c:idx val="2"/>
          <c:order val="3"/>
          <c:tx>
            <c:strRef>
              <c:f>DownTime!$E$2</c:f>
              <c:strCache>
                <c:ptCount val="1"/>
                <c:pt idx="0">
                  <c:v>ソフトウェアトラブル</c:v>
                </c:pt>
              </c:strCache>
            </c:strRef>
          </c:tx>
          <c:spPr>
            <a:solidFill>
              <a:schemeClr val="accent4">
                <a:lumMod val="75000"/>
              </a:schemeClr>
            </a:solidFill>
          </c:spPr>
          <c:invertIfNegative val="0"/>
          <c:cat>
            <c:strRef>
              <c:f>DownTime!$B$3:$B$23</c:f>
              <c:strCache>
                <c:ptCount val="21"/>
                <c:pt idx="0">
                  <c:v>S03A</c:v>
                </c:pt>
                <c:pt idx="1">
                  <c:v>S03B</c:v>
                </c:pt>
                <c:pt idx="2">
                  <c:v>S04A</c:v>
                </c:pt>
                <c:pt idx="3">
                  <c:v>S04B</c:v>
                </c:pt>
                <c:pt idx="4">
                  <c:v>S05A</c:v>
                </c:pt>
                <c:pt idx="5">
                  <c:v>S05B</c:v>
                </c:pt>
                <c:pt idx="6">
                  <c:v>S06A</c:v>
                </c:pt>
                <c:pt idx="7">
                  <c:v>S06B</c:v>
                </c:pt>
                <c:pt idx="8">
                  <c:v>S07A</c:v>
                </c:pt>
                <c:pt idx="9">
                  <c:v>S07B</c:v>
                </c:pt>
                <c:pt idx="10">
                  <c:v>S08A</c:v>
                </c:pt>
                <c:pt idx="11">
                  <c:v>S08B</c:v>
                </c:pt>
                <c:pt idx="12">
                  <c:v>S09A</c:v>
                </c:pt>
                <c:pt idx="13">
                  <c:v>S09B</c:v>
                </c:pt>
                <c:pt idx="14">
                  <c:v>S10A</c:v>
                </c:pt>
                <c:pt idx="15">
                  <c:v>S10B</c:v>
                </c:pt>
                <c:pt idx="16">
                  <c:v>S11A</c:v>
                </c:pt>
                <c:pt idx="17">
                  <c:v>S11B</c:v>
                </c:pt>
                <c:pt idx="18">
                  <c:v>S12A</c:v>
                </c:pt>
                <c:pt idx="19">
                  <c:v>S12B</c:v>
                </c:pt>
                <c:pt idx="20">
                  <c:v>S13A</c:v>
                </c:pt>
              </c:strCache>
            </c:strRef>
          </c:cat>
          <c:val>
            <c:numRef>
              <c:f>DownTime!$E$3:$E$23</c:f>
              <c:numCache>
                <c:formatCode>#,##0_);[Red]\(#,##0\)</c:formatCode>
                <c:ptCount val="21"/>
                <c:pt idx="0">
                  <c:v>39</c:v>
                </c:pt>
                <c:pt idx="1">
                  <c:v>234</c:v>
                </c:pt>
                <c:pt idx="2">
                  <c:v>174</c:v>
                </c:pt>
                <c:pt idx="3">
                  <c:v>133</c:v>
                </c:pt>
                <c:pt idx="4">
                  <c:v>180</c:v>
                </c:pt>
                <c:pt idx="5">
                  <c:v>173</c:v>
                </c:pt>
                <c:pt idx="6">
                  <c:v>132</c:v>
                </c:pt>
                <c:pt idx="7">
                  <c:v>127</c:v>
                </c:pt>
                <c:pt idx="8">
                  <c:v>494</c:v>
                </c:pt>
                <c:pt idx="9">
                  <c:v>599</c:v>
                </c:pt>
                <c:pt idx="10">
                  <c:v>72</c:v>
                </c:pt>
                <c:pt idx="11">
                  <c:v>279</c:v>
                </c:pt>
                <c:pt idx="12">
                  <c:v>265</c:v>
                </c:pt>
                <c:pt idx="13">
                  <c:v>268</c:v>
                </c:pt>
                <c:pt idx="14">
                  <c:v>92</c:v>
                </c:pt>
                <c:pt idx="15">
                  <c:v>92</c:v>
                </c:pt>
                <c:pt idx="16">
                  <c:v>229</c:v>
                </c:pt>
                <c:pt idx="17">
                  <c:v>198</c:v>
                </c:pt>
                <c:pt idx="18">
                  <c:v>596</c:v>
                </c:pt>
                <c:pt idx="19">
                  <c:v>172</c:v>
                </c:pt>
                <c:pt idx="20">
                  <c:v>815</c:v>
                </c:pt>
              </c:numCache>
            </c:numRef>
          </c:val>
        </c:ser>
        <c:ser>
          <c:idx val="3"/>
          <c:order val="4"/>
          <c:tx>
            <c:strRef>
              <c:f>DownTime!$G$2</c:f>
              <c:strCache>
                <c:ptCount val="1"/>
                <c:pt idx="0">
                  <c:v>蒸着・地震</c:v>
                </c:pt>
              </c:strCache>
            </c:strRef>
          </c:tx>
          <c:spPr>
            <a:solidFill>
              <a:srgbClr val="0070C0"/>
            </a:solidFill>
          </c:spPr>
          <c:invertIfNegative val="0"/>
          <c:cat>
            <c:strRef>
              <c:f>DownTime!$B$3:$B$23</c:f>
              <c:strCache>
                <c:ptCount val="21"/>
                <c:pt idx="0">
                  <c:v>S03A</c:v>
                </c:pt>
                <c:pt idx="1">
                  <c:v>S03B</c:v>
                </c:pt>
                <c:pt idx="2">
                  <c:v>S04A</c:v>
                </c:pt>
                <c:pt idx="3">
                  <c:v>S04B</c:v>
                </c:pt>
                <c:pt idx="4">
                  <c:v>S05A</c:v>
                </c:pt>
                <c:pt idx="5">
                  <c:v>S05B</c:v>
                </c:pt>
                <c:pt idx="6">
                  <c:v>S06A</c:v>
                </c:pt>
                <c:pt idx="7">
                  <c:v>S06B</c:v>
                </c:pt>
                <c:pt idx="8">
                  <c:v>S07A</c:v>
                </c:pt>
                <c:pt idx="9">
                  <c:v>S07B</c:v>
                </c:pt>
                <c:pt idx="10">
                  <c:v>S08A</c:v>
                </c:pt>
                <c:pt idx="11">
                  <c:v>S08B</c:v>
                </c:pt>
                <c:pt idx="12">
                  <c:v>S09A</c:v>
                </c:pt>
                <c:pt idx="13">
                  <c:v>S09B</c:v>
                </c:pt>
                <c:pt idx="14">
                  <c:v>S10A</c:v>
                </c:pt>
                <c:pt idx="15">
                  <c:v>S10B</c:v>
                </c:pt>
                <c:pt idx="16">
                  <c:v>S11A</c:v>
                </c:pt>
                <c:pt idx="17">
                  <c:v>S11B</c:v>
                </c:pt>
                <c:pt idx="18">
                  <c:v>S12A</c:v>
                </c:pt>
                <c:pt idx="19">
                  <c:v>S12B</c:v>
                </c:pt>
                <c:pt idx="20">
                  <c:v>S13A</c:v>
                </c:pt>
              </c:strCache>
            </c:strRef>
          </c:cat>
          <c:val>
            <c:numRef>
              <c:f>DownTime!$G$3:$G$23</c:f>
              <c:numCache>
                <c:formatCode>#,##0_);[Red]\(#,##0\)</c:formatCode>
                <c:ptCount val="21"/>
                <c:pt idx="0">
                  <c:v>8100</c:v>
                </c:pt>
                <c:pt idx="1">
                  <c:v>0</c:v>
                </c:pt>
                <c:pt idx="2">
                  <c:v>0</c:v>
                </c:pt>
                <c:pt idx="3">
                  <c:v>0</c:v>
                </c:pt>
                <c:pt idx="4">
                  <c:v>0</c:v>
                </c:pt>
                <c:pt idx="5">
                  <c:v>0</c:v>
                </c:pt>
                <c:pt idx="6">
                  <c:v>3990</c:v>
                </c:pt>
                <c:pt idx="7">
                  <c:v>11015</c:v>
                </c:pt>
                <c:pt idx="8">
                  <c:v>0</c:v>
                </c:pt>
                <c:pt idx="9">
                  <c:v>0</c:v>
                </c:pt>
                <c:pt idx="10">
                  <c:v>0</c:v>
                </c:pt>
                <c:pt idx="11">
                  <c:v>0</c:v>
                </c:pt>
                <c:pt idx="12">
                  <c:v>580</c:v>
                </c:pt>
                <c:pt idx="13">
                  <c:v>0</c:v>
                </c:pt>
                <c:pt idx="14">
                  <c:v>17520</c:v>
                </c:pt>
                <c:pt idx="15">
                  <c:v>34380</c:v>
                </c:pt>
                <c:pt idx="16">
                  <c:v>0</c:v>
                </c:pt>
                <c:pt idx="17">
                  <c:v>10640</c:v>
                </c:pt>
                <c:pt idx="18">
                  <c:v>0</c:v>
                </c:pt>
                <c:pt idx="19">
                  <c:v>0</c:v>
                </c:pt>
                <c:pt idx="20">
                  <c:v>1140</c:v>
                </c:pt>
              </c:numCache>
            </c:numRef>
          </c:val>
        </c:ser>
        <c:dLbls>
          <c:showLegendKey val="0"/>
          <c:showVal val="0"/>
          <c:showCatName val="0"/>
          <c:showSerName val="0"/>
          <c:showPercent val="0"/>
          <c:showBubbleSize val="0"/>
        </c:dLbls>
        <c:gapWidth val="150"/>
        <c:overlap val="100"/>
        <c:axId val="264213632"/>
        <c:axId val="264215168"/>
      </c:barChart>
      <c:catAx>
        <c:axId val="264213632"/>
        <c:scaling>
          <c:orientation val="minMax"/>
        </c:scaling>
        <c:delete val="0"/>
        <c:axPos val="b"/>
        <c:majorTickMark val="out"/>
        <c:minorTickMark val="none"/>
        <c:tickLblPos val="nextTo"/>
        <c:crossAx val="264215168"/>
        <c:crosses val="autoZero"/>
        <c:auto val="1"/>
        <c:lblAlgn val="ctr"/>
        <c:lblOffset val="100"/>
        <c:noMultiLvlLbl val="0"/>
      </c:catAx>
      <c:valAx>
        <c:axId val="264215168"/>
        <c:scaling>
          <c:orientation val="minMax"/>
        </c:scaling>
        <c:delete val="0"/>
        <c:axPos val="l"/>
        <c:majorGridlines/>
        <c:numFmt formatCode="0%" sourceLinked="1"/>
        <c:majorTickMark val="out"/>
        <c:minorTickMark val="none"/>
        <c:tickLblPos val="nextTo"/>
        <c:crossAx val="264213632"/>
        <c:crosses val="autoZero"/>
        <c:crossBetween val="between"/>
      </c:valAx>
    </c:plotArea>
    <c:legend>
      <c:legendPos val="r"/>
      <c:layout>
        <c:manualLayout>
          <c:xMode val="edge"/>
          <c:yMode val="edge"/>
          <c:x val="0.876548138001643"/>
          <c:y val="0.22740318098161841"/>
          <c:w val="0.11466240157480313"/>
          <c:h val="0.43796023053069666"/>
        </c:manualLayout>
      </c:layout>
      <c:overlay val="0"/>
      <c:txPr>
        <a:bodyPr/>
        <a:lstStyle/>
        <a:p>
          <a:pPr>
            <a:defRPr sz="1600" b="1" baseline="0"/>
          </a:pPr>
          <a:endParaRPr lang="ja-JP"/>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40"/>
      <c:rotY val="0"/>
      <c:rAngAx val="0"/>
      <c:perspective val="0"/>
    </c:view3D>
    <c:floor>
      <c:thickness val="0"/>
    </c:floor>
    <c:sideWall>
      <c:thickness val="0"/>
    </c:sideWall>
    <c:backWall>
      <c:thickness val="0"/>
    </c:backWall>
    <c:plotArea>
      <c:layout>
        <c:manualLayout>
          <c:layoutTarget val="inner"/>
          <c:xMode val="edge"/>
          <c:yMode val="edge"/>
          <c:x val="9.2310244755990839E-2"/>
          <c:y val="0.16925376974936954"/>
          <c:w val="0.79776433433625649"/>
          <c:h val="0.78131816856226044"/>
        </c:manualLayout>
      </c:layout>
      <c:pie3DChart>
        <c:varyColors val="1"/>
        <c:ser>
          <c:idx val="0"/>
          <c:order val="0"/>
          <c:tx>
            <c:strRef>
              <c:f>Sheet2!$C$2</c:f>
              <c:strCache>
                <c:ptCount val="1"/>
                <c:pt idx="0">
                  <c:v>H25</c:v>
                </c:pt>
              </c:strCache>
            </c:strRef>
          </c:tx>
          <c:dLbls>
            <c:dLbl>
              <c:idx val="0"/>
              <c:layout>
                <c:manualLayout>
                  <c:x val="-1.208629409128638E-3"/>
                  <c:y val="2.2877532465304753E-3"/>
                </c:manualLayout>
              </c:layout>
              <c:showLegendKey val="0"/>
              <c:showVal val="1"/>
              <c:showCatName val="1"/>
              <c:showSerName val="0"/>
              <c:showPercent val="0"/>
              <c:showBubbleSize val="0"/>
            </c:dLbl>
            <c:txPr>
              <a:bodyPr/>
              <a:lstStyle/>
              <a:p>
                <a:pPr>
                  <a:defRPr sz="1500" b="1" i="0" baseline="0"/>
                </a:pPr>
                <a:endParaRPr lang="ja-JP"/>
              </a:p>
            </c:txPr>
            <c:showLegendKey val="0"/>
            <c:showVal val="1"/>
            <c:showCatName val="1"/>
            <c:showSerName val="0"/>
            <c:showPercent val="0"/>
            <c:showBubbleSize val="0"/>
            <c:showLeaderLines val="1"/>
          </c:dLbls>
          <c:cat>
            <c:strRef>
              <c:f>Sheet2!$A$3:$A$15</c:f>
              <c:strCache>
                <c:ptCount val="13"/>
                <c:pt idx="0">
                  <c:v>望遠鏡運用</c:v>
                </c:pt>
                <c:pt idx="1">
                  <c:v>装置維持・改良</c:v>
                </c:pt>
                <c:pt idx="2">
                  <c:v>ハレポハク使用料など</c:v>
                </c:pt>
                <c:pt idx="3">
                  <c:v>車両リース</c:v>
                </c:pt>
                <c:pt idx="4">
                  <c:v>通信</c:v>
                </c:pt>
                <c:pt idx="5">
                  <c:v>電気代</c:v>
                </c:pt>
                <c:pt idx="6">
                  <c:v>安全管理・保険</c:v>
                </c:pt>
                <c:pt idx="7">
                  <c:v>施設</c:v>
                </c:pt>
                <c:pt idx="8">
                  <c:v>三鷹オフィス</c:v>
                </c:pt>
                <c:pt idx="9">
                  <c:v>新規装置開発</c:v>
                </c:pt>
                <c:pt idx="10">
                  <c:v>旅費</c:v>
                </c:pt>
                <c:pt idx="11">
                  <c:v>個人経費</c:v>
                </c:pt>
                <c:pt idx="12">
                  <c:v>その他</c:v>
                </c:pt>
              </c:strCache>
            </c:strRef>
          </c:cat>
          <c:val>
            <c:numRef>
              <c:f>Sheet2!$C$3:$C$15</c:f>
              <c:numCache>
                <c:formatCode>#,##0;"△ "#,##0</c:formatCode>
                <c:ptCount val="13"/>
                <c:pt idx="0">
                  <c:v>226</c:v>
                </c:pt>
                <c:pt idx="1">
                  <c:v>70</c:v>
                </c:pt>
                <c:pt idx="2">
                  <c:v>33</c:v>
                </c:pt>
                <c:pt idx="3">
                  <c:v>24.5</c:v>
                </c:pt>
                <c:pt idx="4">
                  <c:v>60</c:v>
                </c:pt>
                <c:pt idx="5">
                  <c:v>170</c:v>
                </c:pt>
                <c:pt idx="6">
                  <c:v>13</c:v>
                </c:pt>
                <c:pt idx="7">
                  <c:v>36</c:v>
                </c:pt>
                <c:pt idx="8">
                  <c:v>64</c:v>
                </c:pt>
                <c:pt idx="9">
                  <c:v>296.39299999999969</c:v>
                </c:pt>
                <c:pt idx="10">
                  <c:v>82</c:v>
                </c:pt>
                <c:pt idx="11">
                  <c:v>27</c:v>
                </c:pt>
                <c:pt idx="12">
                  <c:v>73.45</c:v>
                </c:pt>
              </c:numCache>
            </c:numRef>
          </c:val>
        </c:ser>
        <c:dLbls>
          <c:showLegendKey val="0"/>
          <c:showVal val="0"/>
          <c:showCatName val="0"/>
          <c:showSerName val="0"/>
          <c:showPercent val="0"/>
          <c:showBubbleSize val="0"/>
          <c:showLeaderLines val="1"/>
        </c:dLbls>
      </c:pie3DChart>
    </c:plotArea>
    <c:plotVisOnly val="1"/>
    <c:dispBlanksAs val="zero"/>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a:t>共同利用夜数 </a:t>
            </a:r>
            <a:r>
              <a:rPr lang="en-US" altLang="ja-JP"/>
              <a:t>(</a:t>
            </a:r>
            <a:r>
              <a:rPr lang="ja-JP" altLang="en-US"/>
              <a:t>外国人</a:t>
            </a:r>
            <a:r>
              <a:rPr lang="en-US" altLang="ja-JP"/>
              <a:t>PI</a:t>
            </a:r>
            <a:r>
              <a:rPr lang="ja-JP" altLang="en-US"/>
              <a:t>の比率）　</a:t>
            </a:r>
            <a:r>
              <a:rPr lang="en-US" altLang="ja-JP"/>
              <a:t>S07A-S12B</a:t>
            </a:r>
            <a:endParaRPr lang="ja-JP" altLang="en-US"/>
          </a:p>
        </c:rich>
      </c:tx>
      <c:layout>
        <c:manualLayout>
          <c:xMode val="edge"/>
          <c:yMode val="edge"/>
          <c:x val="0.15753789891449752"/>
          <c:y val="5.8576910419130039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9.1123019153967019E-2"/>
          <c:y val="0.18584672596271037"/>
          <c:w val="0.83891659881155178"/>
          <c:h val="0.74595794629419188"/>
        </c:manualLayout>
      </c:layout>
      <c:bar3DChart>
        <c:barDir val="col"/>
        <c:grouping val="standard"/>
        <c:varyColors val="0"/>
        <c:ser>
          <c:idx val="0"/>
          <c:order val="0"/>
          <c:tx>
            <c:strRef>
              <c:f>Sheet1!$B$1</c:f>
              <c:strCache>
                <c:ptCount val="1"/>
                <c:pt idx="0">
                  <c:v>共同利用夜数</c:v>
                </c:pt>
              </c:strCache>
            </c:strRef>
          </c:tx>
          <c:invertIfNegative val="0"/>
          <c:cat>
            <c:strRef>
              <c:f>Sheet1!$A$2:$A$13</c:f>
              <c:strCache>
                <c:ptCount val="12"/>
                <c:pt idx="0">
                  <c:v>S07A</c:v>
                </c:pt>
                <c:pt idx="1">
                  <c:v>S07B</c:v>
                </c:pt>
                <c:pt idx="2">
                  <c:v>S08A</c:v>
                </c:pt>
                <c:pt idx="3">
                  <c:v>S08B</c:v>
                </c:pt>
                <c:pt idx="4">
                  <c:v>S09A</c:v>
                </c:pt>
                <c:pt idx="5">
                  <c:v>S09B</c:v>
                </c:pt>
                <c:pt idx="6">
                  <c:v>S10A</c:v>
                </c:pt>
                <c:pt idx="7">
                  <c:v>S10B</c:v>
                </c:pt>
                <c:pt idx="8">
                  <c:v>S11A</c:v>
                </c:pt>
                <c:pt idx="9">
                  <c:v>S11B</c:v>
                </c:pt>
                <c:pt idx="10">
                  <c:v>S12A</c:v>
                </c:pt>
                <c:pt idx="11">
                  <c:v>S12B</c:v>
                </c:pt>
              </c:strCache>
            </c:strRef>
          </c:cat>
          <c:val>
            <c:numRef>
              <c:f>Sheet1!$B$2:$B$13</c:f>
              <c:numCache>
                <c:formatCode>General</c:formatCode>
                <c:ptCount val="12"/>
                <c:pt idx="0">
                  <c:v>110</c:v>
                </c:pt>
                <c:pt idx="1">
                  <c:v>117.5</c:v>
                </c:pt>
                <c:pt idx="2">
                  <c:v>112</c:v>
                </c:pt>
                <c:pt idx="3">
                  <c:v>118</c:v>
                </c:pt>
                <c:pt idx="4">
                  <c:v>113</c:v>
                </c:pt>
                <c:pt idx="5">
                  <c:v>110</c:v>
                </c:pt>
                <c:pt idx="6">
                  <c:v>83</c:v>
                </c:pt>
                <c:pt idx="7">
                  <c:v>51</c:v>
                </c:pt>
                <c:pt idx="8">
                  <c:v>90</c:v>
                </c:pt>
                <c:pt idx="9">
                  <c:v>58.5</c:v>
                </c:pt>
                <c:pt idx="10">
                  <c:v>77.5</c:v>
                </c:pt>
                <c:pt idx="11">
                  <c:v>63</c:v>
                </c:pt>
              </c:numCache>
            </c:numRef>
          </c:val>
        </c:ser>
        <c:ser>
          <c:idx val="1"/>
          <c:order val="1"/>
          <c:tx>
            <c:strRef>
              <c:f>Sheet1!$C$1</c:f>
              <c:strCache>
                <c:ptCount val="1"/>
                <c:pt idx="0">
                  <c:v>その内、外国人PIの夜数</c:v>
                </c:pt>
              </c:strCache>
            </c:strRef>
          </c:tx>
          <c:invertIfNegative val="0"/>
          <c:cat>
            <c:strRef>
              <c:f>Sheet1!$A$2:$A$13</c:f>
              <c:strCache>
                <c:ptCount val="12"/>
                <c:pt idx="0">
                  <c:v>S07A</c:v>
                </c:pt>
                <c:pt idx="1">
                  <c:v>S07B</c:v>
                </c:pt>
                <c:pt idx="2">
                  <c:v>S08A</c:v>
                </c:pt>
                <c:pt idx="3">
                  <c:v>S08B</c:v>
                </c:pt>
                <c:pt idx="4">
                  <c:v>S09A</c:v>
                </c:pt>
                <c:pt idx="5">
                  <c:v>S09B</c:v>
                </c:pt>
                <c:pt idx="6">
                  <c:v>S10A</c:v>
                </c:pt>
                <c:pt idx="7">
                  <c:v>S10B</c:v>
                </c:pt>
                <c:pt idx="8">
                  <c:v>S11A</c:v>
                </c:pt>
                <c:pt idx="9">
                  <c:v>S11B</c:v>
                </c:pt>
                <c:pt idx="10">
                  <c:v>S12A</c:v>
                </c:pt>
                <c:pt idx="11">
                  <c:v>S12B</c:v>
                </c:pt>
              </c:strCache>
            </c:strRef>
          </c:cat>
          <c:val>
            <c:numRef>
              <c:f>Sheet1!$C$2:$C$13</c:f>
              <c:numCache>
                <c:formatCode>General</c:formatCode>
                <c:ptCount val="12"/>
                <c:pt idx="0">
                  <c:v>16</c:v>
                </c:pt>
                <c:pt idx="1">
                  <c:v>16.5</c:v>
                </c:pt>
                <c:pt idx="2">
                  <c:v>19.5</c:v>
                </c:pt>
                <c:pt idx="3">
                  <c:v>17</c:v>
                </c:pt>
                <c:pt idx="4">
                  <c:v>20</c:v>
                </c:pt>
                <c:pt idx="5">
                  <c:v>27</c:v>
                </c:pt>
                <c:pt idx="6">
                  <c:v>18</c:v>
                </c:pt>
                <c:pt idx="7">
                  <c:v>9</c:v>
                </c:pt>
                <c:pt idx="8">
                  <c:v>13</c:v>
                </c:pt>
                <c:pt idx="9">
                  <c:v>8.5</c:v>
                </c:pt>
                <c:pt idx="10">
                  <c:v>18</c:v>
                </c:pt>
                <c:pt idx="11">
                  <c:v>10.5</c:v>
                </c:pt>
              </c:numCache>
            </c:numRef>
          </c:val>
        </c:ser>
        <c:dLbls>
          <c:showLegendKey val="0"/>
          <c:showVal val="0"/>
          <c:showCatName val="0"/>
          <c:showSerName val="0"/>
          <c:showPercent val="0"/>
          <c:showBubbleSize val="0"/>
        </c:dLbls>
        <c:gapWidth val="150"/>
        <c:shape val="box"/>
        <c:axId val="66898176"/>
        <c:axId val="66899968"/>
        <c:axId val="66825280"/>
      </c:bar3DChart>
      <c:catAx>
        <c:axId val="66898176"/>
        <c:scaling>
          <c:orientation val="minMax"/>
        </c:scaling>
        <c:delete val="0"/>
        <c:axPos val="b"/>
        <c:majorTickMark val="out"/>
        <c:minorTickMark val="none"/>
        <c:tickLblPos val="nextTo"/>
        <c:txPr>
          <a:bodyPr rot="0" vert="horz"/>
          <a:lstStyle/>
          <a:p>
            <a:pPr>
              <a:defRPr sz="1400"/>
            </a:pPr>
            <a:endParaRPr lang="ja-JP"/>
          </a:p>
        </c:txPr>
        <c:crossAx val="66899968"/>
        <c:crosses val="autoZero"/>
        <c:auto val="1"/>
        <c:lblAlgn val="ctr"/>
        <c:lblOffset val="100"/>
        <c:noMultiLvlLbl val="0"/>
      </c:catAx>
      <c:valAx>
        <c:axId val="66899968"/>
        <c:scaling>
          <c:orientation val="minMax"/>
        </c:scaling>
        <c:delete val="0"/>
        <c:axPos val="l"/>
        <c:majorGridlines/>
        <c:numFmt formatCode="General" sourceLinked="1"/>
        <c:majorTickMark val="out"/>
        <c:minorTickMark val="none"/>
        <c:tickLblPos val="nextTo"/>
        <c:txPr>
          <a:bodyPr/>
          <a:lstStyle/>
          <a:p>
            <a:pPr>
              <a:defRPr sz="1400"/>
            </a:pPr>
            <a:endParaRPr lang="ja-JP"/>
          </a:p>
        </c:txPr>
        <c:crossAx val="66898176"/>
        <c:crosses val="autoZero"/>
        <c:crossBetween val="between"/>
      </c:valAx>
      <c:serAx>
        <c:axId val="66825280"/>
        <c:scaling>
          <c:orientation val="minMax"/>
        </c:scaling>
        <c:delete val="1"/>
        <c:axPos val="b"/>
        <c:majorTickMark val="out"/>
        <c:minorTickMark val="none"/>
        <c:tickLblPos val="nextTo"/>
        <c:crossAx val="66899968"/>
        <c:crosses val="autoZero"/>
      </c:serAx>
    </c:plotArea>
    <c:legend>
      <c:legendPos val="r"/>
      <c:layout>
        <c:manualLayout>
          <c:xMode val="edge"/>
          <c:yMode val="edge"/>
          <c:x val="0.24854838160862705"/>
          <c:y val="0.14916234634587031"/>
          <c:w val="0.36829013655096854"/>
          <c:h val="0.14966762553059706"/>
        </c:manualLayout>
      </c:layout>
      <c:overlay val="0"/>
      <c:txPr>
        <a:bodyPr/>
        <a:lstStyle/>
        <a:p>
          <a:pPr>
            <a:defRPr sz="1200"/>
          </a:pPr>
          <a:endParaRPr lang="ja-JP"/>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a:t>すばる共同利用　</a:t>
            </a:r>
            <a:r>
              <a:rPr lang="en-US" altLang="ja-JP" sz="2000"/>
              <a:t>Gemini/Keck/VLT</a:t>
            </a:r>
            <a:r>
              <a:rPr lang="ja-JP" altLang="en-US"/>
              <a:t>パートナー国の採択数　</a:t>
            </a:r>
            <a:endParaRPr lang="en-US" altLang="ja-JP"/>
          </a:p>
          <a:p>
            <a:pPr>
              <a:defRPr/>
            </a:pPr>
            <a:r>
              <a:rPr lang="ja-JP" altLang="en-US"/>
              <a:t>（</a:t>
            </a:r>
            <a:r>
              <a:rPr lang="en-US" altLang="ja-JP"/>
              <a:t>S07A-S12B)</a:t>
            </a:r>
            <a:endParaRPr lang="ja-JP" altLang="en-US"/>
          </a:p>
        </c:rich>
      </c:tx>
      <c:layout>
        <c:manualLayout>
          <c:xMode val="edge"/>
          <c:yMode val="edge"/>
          <c:x val="0.169998524586042"/>
          <c:y val="3.6866377283344721E-2"/>
        </c:manualLayout>
      </c:layout>
      <c:overlay val="0"/>
    </c:title>
    <c:autoTitleDeleted val="0"/>
    <c:plotArea>
      <c:layout>
        <c:manualLayout>
          <c:layoutTarget val="inner"/>
          <c:xMode val="edge"/>
          <c:yMode val="edge"/>
          <c:x val="4.8273848459086124E-2"/>
          <c:y val="0.23850430222676774"/>
          <c:w val="0.80539014736586423"/>
          <c:h val="0.57972003324747301"/>
        </c:manualLayout>
      </c:layout>
      <c:barChart>
        <c:barDir val="col"/>
        <c:grouping val="clustered"/>
        <c:varyColors val="0"/>
        <c:ser>
          <c:idx val="0"/>
          <c:order val="0"/>
          <c:tx>
            <c:strRef>
              <c:f>Sheet1!$I$1</c:f>
              <c:strCache>
                <c:ptCount val="1"/>
                <c:pt idx="0">
                  <c:v>外国人PI採択件数</c:v>
                </c:pt>
              </c:strCache>
            </c:strRef>
          </c:tx>
          <c:spPr>
            <a:solidFill>
              <a:srgbClr val="FFCC66"/>
            </a:solidFill>
          </c:spPr>
          <c:invertIfNegative val="0"/>
          <c:cat>
            <c:strRef>
              <c:f>Sheet1!$A$2:$A$13</c:f>
              <c:strCache>
                <c:ptCount val="12"/>
                <c:pt idx="0">
                  <c:v>S07A</c:v>
                </c:pt>
                <c:pt idx="1">
                  <c:v>S07B</c:v>
                </c:pt>
                <c:pt idx="2">
                  <c:v>S08A</c:v>
                </c:pt>
                <c:pt idx="3">
                  <c:v>S08B</c:v>
                </c:pt>
                <c:pt idx="4">
                  <c:v>S09A</c:v>
                </c:pt>
                <c:pt idx="5">
                  <c:v>S09B</c:v>
                </c:pt>
                <c:pt idx="6">
                  <c:v>S10A</c:v>
                </c:pt>
                <c:pt idx="7">
                  <c:v>S10B</c:v>
                </c:pt>
                <c:pt idx="8">
                  <c:v>S11A</c:v>
                </c:pt>
                <c:pt idx="9">
                  <c:v>S11B</c:v>
                </c:pt>
                <c:pt idx="10">
                  <c:v>S12A</c:v>
                </c:pt>
                <c:pt idx="11">
                  <c:v>S12B</c:v>
                </c:pt>
              </c:strCache>
            </c:strRef>
          </c:cat>
          <c:val>
            <c:numRef>
              <c:f>Sheet1!$I$2:$I$13</c:f>
              <c:numCache>
                <c:formatCode>General</c:formatCode>
                <c:ptCount val="12"/>
                <c:pt idx="0">
                  <c:v>7</c:v>
                </c:pt>
                <c:pt idx="1">
                  <c:v>10</c:v>
                </c:pt>
                <c:pt idx="2">
                  <c:v>11</c:v>
                </c:pt>
                <c:pt idx="3">
                  <c:v>9</c:v>
                </c:pt>
                <c:pt idx="4">
                  <c:v>11</c:v>
                </c:pt>
                <c:pt idx="5">
                  <c:v>13</c:v>
                </c:pt>
                <c:pt idx="6">
                  <c:v>8</c:v>
                </c:pt>
                <c:pt idx="7">
                  <c:v>5</c:v>
                </c:pt>
                <c:pt idx="8">
                  <c:v>9</c:v>
                </c:pt>
                <c:pt idx="9">
                  <c:v>7</c:v>
                </c:pt>
                <c:pt idx="10">
                  <c:v>12</c:v>
                </c:pt>
                <c:pt idx="11">
                  <c:v>6</c:v>
                </c:pt>
              </c:numCache>
            </c:numRef>
          </c:val>
        </c:ser>
        <c:dLbls>
          <c:showLegendKey val="0"/>
          <c:showVal val="0"/>
          <c:showCatName val="0"/>
          <c:showSerName val="0"/>
          <c:showPercent val="0"/>
          <c:showBubbleSize val="0"/>
        </c:dLbls>
        <c:gapWidth val="99"/>
        <c:axId val="66969984"/>
        <c:axId val="66971520"/>
      </c:barChart>
      <c:lineChart>
        <c:grouping val="standard"/>
        <c:varyColors val="0"/>
        <c:ser>
          <c:idx val="1"/>
          <c:order val="1"/>
          <c:tx>
            <c:strRef>
              <c:f>Sheet1!$J$1</c:f>
              <c:strCache>
                <c:ptCount val="1"/>
                <c:pt idx="0">
                  <c:v>その内Keck構成国数</c:v>
                </c:pt>
              </c:strCache>
            </c:strRef>
          </c:tx>
          <c:cat>
            <c:strRef>
              <c:f>Sheet1!$A$2:$A$13</c:f>
              <c:strCache>
                <c:ptCount val="12"/>
                <c:pt idx="0">
                  <c:v>S07A</c:v>
                </c:pt>
                <c:pt idx="1">
                  <c:v>S07B</c:v>
                </c:pt>
                <c:pt idx="2">
                  <c:v>S08A</c:v>
                </c:pt>
                <c:pt idx="3">
                  <c:v>S08B</c:v>
                </c:pt>
                <c:pt idx="4">
                  <c:v>S09A</c:v>
                </c:pt>
                <c:pt idx="5">
                  <c:v>S09B</c:v>
                </c:pt>
                <c:pt idx="6">
                  <c:v>S10A</c:v>
                </c:pt>
                <c:pt idx="7">
                  <c:v>S10B</c:v>
                </c:pt>
                <c:pt idx="8">
                  <c:v>S11A</c:v>
                </c:pt>
                <c:pt idx="9">
                  <c:v>S11B</c:v>
                </c:pt>
                <c:pt idx="10">
                  <c:v>S12A</c:v>
                </c:pt>
                <c:pt idx="11">
                  <c:v>S12B</c:v>
                </c:pt>
              </c:strCache>
            </c:strRef>
          </c:cat>
          <c:val>
            <c:numRef>
              <c:f>Sheet1!$J$2:$J$13</c:f>
              <c:numCache>
                <c:formatCode>General</c:formatCode>
                <c:ptCount val="12"/>
                <c:pt idx="0">
                  <c:v>0</c:v>
                </c:pt>
                <c:pt idx="1">
                  <c:v>1</c:v>
                </c:pt>
                <c:pt idx="2">
                  <c:v>0</c:v>
                </c:pt>
                <c:pt idx="3">
                  <c:v>0</c:v>
                </c:pt>
                <c:pt idx="4">
                  <c:v>0</c:v>
                </c:pt>
                <c:pt idx="5">
                  <c:v>0</c:v>
                </c:pt>
                <c:pt idx="6">
                  <c:v>0</c:v>
                </c:pt>
                <c:pt idx="7">
                  <c:v>1</c:v>
                </c:pt>
                <c:pt idx="8">
                  <c:v>1</c:v>
                </c:pt>
                <c:pt idx="9">
                  <c:v>0</c:v>
                </c:pt>
                <c:pt idx="10">
                  <c:v>2</c:v>
                </c:pt>
                <c:pt idx="11">
                  <c:v>0</c:v>
                </c:pt>
              </c:numCache>
            </c:numRef>
          </c:val>
          <c:smooth val="0"/>
        </c:ser>
        <c:ser>
          <c:idx val="2"/>
          <c:order val="2"/>
          <c:tx>
            <c:strRef>
              <c:f>Sheet1!$K$1</c:f>
              <c:strCache>
                <c:ptCount val="1"/>
                <c:pt idx="0">
                  <c:v>その内Gemini構成国数</c:v>
                </c:pt>
              </c:strCache>
            </c:strRef>
          </c:tx>
          <c:cat>
            <c:strRef>
              <c:f>Sheet1!$A$2:$A$13</c:f>
              <c:strCache>
                <c:ptCount val="12"/>
                <c:pt idx="0">
                  <c:v>S07A</c:v>
                </c:pt>
                <c:pt idx="1">
                  <c:v>S07B</c:v>
                </c:pt>
                <c:pt idx="2">
                  <c:v>S08A</c:v>
                </c:pt>
                <c:pt idx="3">
                  <c:v>S08B</c:v>
                </c:pt>
                <c:pt idx="4">
                  <c:v>S09A</c:v>
                </c:pt>
                <c:pt idx="5">
                  <c:v>S09B</c:v>
                </c:pt>
                <c:pt idx="6">
                  <c:v>S10A</c:v>
                </c:pt>
                <c:pt idx="7">
                  <c:v>S10B</c:v>
                </c:pt>
                <c:pt idx="8">
                  <c:v>S11A</c:v>
                </c:pt>
                <c:pt idx="9">
                  <c:v>S11B</c:v>
                </c:pt>
                <c:pt idx="10">
                  <c:v>S12A</c:v>
                </c:pt>
                <c:pt idx="11">
                  <c:v>S12B</c:v>
                </c:pt>
              </c:strCache>
            </c:strRef>
          </c:cat>
          <c:val>
            <c:numRef>
              <c:f>Sheet1!$K$2:$K$13</c:f>
              <c:numCache>
                <c:formatCode>General</c:formatCode>
                <c:ptCount val="12"/>
                <c:pt idx="0">
                  <c:v>5</c:v>
                </c:pt>
                <c:pt idx="1">
                  <c:v>7</c:v>
                </c:pt>
                <c:pt idx="2">
                  <c:v>7</c:v>
                </c:pt>
                <c:pt idx="3">
                  <c:v>5</c:v>
                </c:pt>
                <c:pt idx="4">
                  <c:v>7</c:v>
                </c:pt>
                <c:pt idx="5">
                  <c:v>6</c:v>
                </c:pt>
                <c:pt idx="6">
                  <c:v>5</c:v>
                </c:pt>
                <c:pt idx="7">
                  <c:v>3</c:v>
                </c:pt>
                <c:pt idx="8">
                  <c:v>7</c:v>
                </c:pt>
                <c:pt idx="9">
                  <c:v>4</c:v>
                </c:pt>
                <c:pt idx="10">
                  <c:v>8</c:v>
                </c:pt>
                <c:pt idx="11">
                  <c:v>3</c:v>
                </c:pt>
              </c:numCache>
            </c:numRef>
          </c:val>
          <c:smooth val="0"/>
        </c:ser>
        <c:ser>
          <c:idx val="3"/>
          <c:order val="3"/>
          <c:tx>
            <c:strRef>
              <c:f>Sheet1!$L$1</c:f>
              <c:strCache>
                <c:ptCount val="1"/>
                <c:pt idx="0">
                  <c:v>その内VLT構成国数</c:v>
                </c:pt>
              </c:strCache>
            </c:strRef>
          </c:tx>
          <c:marker>
            <c:symbol val="diamond"/>
            <c:size val="7"/>
          </c:marker>
          <c:cat>
            <c:strRef>
              <c:f>Sheet1!$A$2:$A$13</c:f>
              <c:strCache>
                <c:ptCount val="12"/>
                <c:pt idx="0">
                  <c:v>S07A</c:v>
                </c:pt>
                <c:pt idx="1">
                  <c:v>S07B</c:v>
                </c:pt>
                <c:pt idx="2">
                  <c:v>S08A</c:v>
                </c:pt>
                <c:pt idx="3">
                  <c:v>S08B</c:v>
                </c:pt>
                <c:pt idx="4">
                  <c:v>S09A</c:v>
                </c:pt>
                <c:pt idx="5">
                  <c:v>S09B</c:v>
                </c:pt>
                <c:pt idx="6">
                  <c:v>S10A</c:v>
                </c:pt>
                <c:pt idx="7">
                  <c:v>S10B</c:v>
                </c:pt>
                <c:pt idx="8">
                  <c:v>S11A</c:v>
                </c:pt>
                <c:pt idx="9">
                  <c:v>S11B</c:v>
                </c:pt>
                <c:pt idx="10">
                  <c:v>S12A</c:v>
                </c:pt>
                <c:pt idx="11">
                  <c:v>S12B</c:v>
                </c:pt>
              </c:strCache>
            </c:strRef>
          </c:cat>
          <c:val>
            <c:numRef>
              <c:f>Sheet1!$L$2:$L$13</c:f>
              <c:numCache>
                <c:formatCode>General</c:formatCode>
                <c:ptCount val="12"/>
                <c:pt idx="0">
                  <c:v>3</c:v>
                </c:pt>
                <c:pt idx="1">
                  <c:v>2</c:v>
                </c:pt>
                <c:pt idx="2">
                  <c:v>4</c:v>
                </c:pt>
                <c:pt idx="3">
                  <c:v>4</c:v>
                </c:pt>
                <c:pt idx="4">
                  <c:v>6</c:v>
                </c:pt>
                <c:pt idx="5">
                  <c:v>7</c:v>
                </c:pt>
                <c:pt idx="6">
                  <c:v>4</c:v>
                </c:pt>
                <c:pt idx="7">
                  <c:v>2</c:v>
                </c:pt>
                <c:pt idx="8">
                  <c:v>3</c:v>
                </c:pt>
                <c:pt idx="9">
                  <c:v>2</c:v>
                </c:pt>
                <c:pt idx="10">
                  <c:v>5</c:v>
                </c:pt>
                <c:pt idx="11">
                  <c:v>1</c:v>
                </c:pt>
              </c:numCache>
            </c:numRef>
          </c:val>
          <c:smooth val="0"/>
        </c:ser>
        <c:dLbls>
          <c:showLegendKey val="0"/>
          <c:showVal val="0"/>
          <c:showCatName val="0"/>
          <c:showSerName val="0"/>
          <c:showPercent val="0"/>
          <c:showBubbleSize val="0"/>
        </c:dLbls>
        <c:marker val="1"/>
        <c:smooth val="0"/>
        <c:axId val="66969984"/>
        <c:axId val="66971520"/>
      </c:lineChart>
      <c:catAx>
        <c:axId val="66969984"/>
        <c:scaling>
          <c:orientation val="minMax"/>
        </c:scaling>
        <c:delete val="0"/>
        <c:axPos val="b"/>
        <c:majorTickMark val="out"/>
        <c:minorTickMark val="none"/>
        <c:tickLblPos val="nextTo"/>
        <c:txPr>
          <a:bodyPr/>
          <a:lstStyle/>
          <a:p>
            <a:pPr>
              <a:defRPr sz="1400"/>
            </a:pPr>
            <a:endParaRPr lang="ja-JP"/>
          </a:p>
        </c:txPr>
        <c:crossAx val="66971520"/>
        <c:crosses val="autoZero"/>
        <c:auto val="1"/>
        <c:lblAlgn val="ctr"/>
        <c:lblOffset val="100"/>
        <c:noMultiLvlLbl val="0"/>
      </c:catAx>
      <c:valAx>
        <c:axId val="66971520"/>
        <c:scaling>
          <c:orientation val="minMax"/>
        </c:scaling>
        <c:delete val="0"/>
        <c:axPos val="l"/>
        <c:majorGridlines/>
        <c:numFmt formatCode="General" sourceLinked="1"/>
        <c:majorTickMark val="out"/>
        <c:minorTickMark val="none"/>
        <c:tickLblPos val="nextTo"/>
        <c:txPr>
          <a:bodyPr/>
          <a:lstStyle/>
          <a:p>
            <a:pPr>
              <a:defRPr sz="1400"/>
            </a:pPr>
            <a:endParaRPr lang="ja-JP"/>
          </a:p>
        </c:txPr>
        <c:crossAx val="66969984"/>
        <c:crosses val="autoZero"/>
        <c:crossBetween val="between"/>
      </c:valAx>
    </c:plotArea>
    <c:legend>
      <c:legendPos val="r"/>
      <c:layout>
        <c:manualLayout>
          <c:xMode val="edge"/>
          <c:yMode val="edge"/>
          <c:x val="0.12868332824924344"/>
          <c:y val="0.11543457814607601"/>
          <c:w val="0.78116517852271683"/>
          <c:h val="9.2344348413391106E-2"/>
        </c:manualLayout>
      </c:layout>
      <c:overlay val="0"/>
      <c:txPr>
        <a:bodyPr/>
        <a:lstStyle/>
        <a:p>
          <a:pPr>
            <a:defRPr sz="1400"/>
          </a:pPr>
          <a:endParaRPr lang="ja-JP"/>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a:t>すばる成果論文　</a:t>
            </a:r>
            <a:r>
              <a:rPr lang="en-US" altLang="ja-JP"/>
              <a:t>(</a:t>
            </a:r>
            <a:r>
              <a:rPr lang="ja-JP" altLang="en-US"/>
              <a:t>外国人主著者</a:t>
            </a:r>
            <a:r>
              <a:rPr lang="en-US" altLang="ja-JP"/>
              <a:t>,  SMOKA</a:t>
            </a:r>
            <a:r>
              <a:rPr lang="ja-JP" altLang="en-US"/>
              <a:t>論文比率）</a:t>
            </a:r>
            <a:endParaRPr lang="en-US" altLang="ja-JP"/>
          </a:p>
          <a:p>
            <a:pPr>
              <a:defRPr/>
            </a:pPr>
            <a:r>
              <a:rPr lang="en-US" altLang="ja-JP"/>
              <a:t>2007-2012</a:t>
            </a:r>
            <a:endParaRPr lang="ja-JP" altLang="en-US"/>
          </a:p>
        </c:rich>
      </c:tx>
      <c:layout>
        <c:manualLayout>
          <c:xMode val="edge"/>
          <c:yMode val="edge"/>
          <c:x val="0.109824881298324"/>
          <c:y val="2.1021050844459831E-2"/>
        </c:manualLayout>
      </c:layout>
      <c:overlay val="0"/>
    </c:title>
    <c:autoTitleDeleted val="0"/>
    <c:plotArea>
      <c:layout/>
      <c:barChart>
        <c:barDir val="col"/>
        <c:grouping val="clustered"/>
        <c:varyColors val="0"/>
        <c:ser>
          <c:idx val="0"/>
          <c:order val="0"/>
          <c:tx>
            <c:strRef>
              <c:f>Sheet1!$F$1</c:f>
              <c:strCache>
                <c:ptCount val="1"/>
                <c:pt idx="0">
                  <c:v>成果論文数</c:v>
                </c:pt>
              </c:strCache>
            </c:strRef>
          </c:tx>
          <c:invertIfNegative val="0"/>
          <c:dPt>
            <c:idx val="10"/>
            <c:invertIfNegative val="0"/>
            <c:bubble3D val="0"/>
            <c:spPr>
              <a:ln w="12700"/>
            </c:spPr>
          </c:dPt>
          <c:cat>
            <c:numRef>
              <c:f>Sheet1!$E$2:$E$13</c:f>
              <c:numCache>
                <c:formatCode>General</c:formatCode>
                <c:ptCount val="12"/>
                <c:pt idx="0">
                  <c:v>2007</c:v>
                </c:pt>
                <c:pt idx="2">
                  <c:v>2008</c:v>
                </c:pt>
                <c:pt idx="4">
                  <c:v>2009</c:v>
                </c:pt>
                <c:pt idx="6">
                  <c:v>2010</c:v>
                </c:pt>
                <c:pt idx="8">
                  <c:v>2011</c:v>
                </c:pt>
                <c:pt idx="10">
                  <c:v>2012</c:v>
                </c:pt>
              </c:numCache>
            </c:numRef>
          </c:cat>
          <c:val>
            <c:numRef>
              <c:f>Sheet1!$F$2:$F$13</c:f>
              <c:numCache>
                <c:formatCode>General</c:formatCode>
                <c:ptCount val="12"/>
                <c:pt idx="0">
                  <c:v>99</c:v>
                </c:pt>
                <c:pt idx="2">
                  <c:v>96</c:v>
                </c:pt>
                <c:pt idx="4">
                  <c:v>115</c:v>
                </c:pt>
                <c:pt idx="6">
                  <c:v>129</c:v>
                </c:pt>
                <c:pt idx="8">
                  <c:v>126</c:v>
                </c:pt>
                <c:pt idx="10">
                  <c:v>150</c:v>
                </c:pt>
              </c:numCache>
            </c:numRef>
          </c:val>
        </c:ser>
        <c:ser>
          <c:idx val="1"/>
          <c:order val="1"/>
          <c:tx>
            <c:strRef>
              <c:f>Sheet1!$G$1</c:f>
              <c:strCache>
                <c:ptCount val="1"/>
                <c:pt idx="0">
                  <c:v>その内、外国人主著者数</c:v>
                </c:pt>
              </c:strCache>
            </c:strRef>
          </c:tx>
          <c:invertIfNegative val="0"/>
          <c:dLbls>
            <c:dLbl>
              <c:idx val="0"/>
              <c:layout>
                <c:manualLayout>
                  <c:x val="1.9198462671763884E-2"/>
                  <c:y val="9.0090217904827841E-3"/>
                </c:manualLayout>
              </c:layout>
              <c:tx>
                <c:rich>
                  <a:bodyPr/>
                  <a:lstStyle/>
                  <a:p>
                    <a:r>
                      <a:rPr lang="en-US" altLang="en-US" sz="1400" b="1">
                        <a:solidFill>
                          <a:srgbClr val="FF0000"/>
                        </a:solidFill>
                      </a:rPr>
                      <a:t>53%</a:t>
                    </a:r>
                    <a:endParaRPr lang="en-US" altLang="en-US"/>
                  </a:p>
                </c:rich>
              </c:tx>
              <c:showLegendKey val="0"/>
              <c:showVal val="1"/>
              <c:showCatName val="0"/>
              <c:showSerName val="0"/>
              <c:showPercent val="0"/>
              <c:showBubbleSize val="0"/>
            </c:dLbl>
            <c:dLbl>
              <c:idx val="2"/>
              <c:layout>
                <c:manualLayout>
                  <c:x val="1.7278616404587496E-2"/>
                  <c:y val="-3.0030072634942614E-3"/>
                </c:manualLayout>
              </c:layout>
              <c:tx>
                <c:rich>
                  <a:bodyPr/>
                  <a:lstStyle/>
                  <a:p>
                    <a:r>
                      <a:rPr lang="en-US" altLang="en-US" sz="1400" b="1">
                        <a:solidFill>
                          <a:srgbClr val="FF0000"/>
                        </a:solidFill>
                      </a:rPr>
                      <a:t>44%</a:t>
                    </a:r>
                    <a:endParaRPr lang="en-US" altLang="en-US"/>
                  </a:p>
                </c:rich>
              </c:tx>
              <c:showLegendKey val="0"/>
              <c:showVal val="1"/>
              <c:showCatName val="0"/>
              <c:showSerName val="0"/>
              <c:showPercent val="0"/>
              <c:showBubbleSize val="0"/>
            </c:dLbl>
            <c:dLbl>
              <c:idx val="4"/>
              <c:layout>
                <c:manualLayout>
                  <c:x val="1.7278616404587496E-2"/>
                  <c:y val="6.0060145269885228E-3"/>
                </c:manualLayout>
              </c:layout>
              <c:tx>
                <c:rich>
                  <a:bodyPr/>
                  <a:lstStyle/>
                  <a:p>
                    <a:r>
                      <a:rPr lang="en-US" altLang="en-US" sz="1400" b="1">
                        <a:solidFill>
                          <a:srgbClr val="FF0000"/>
                        </a:solidFill>
                      </a:rPr>
                      <a:t>61%</a:t>
                    </a:r>
                    <a:endParaRPr lang="en-US" altLang="en-US"/>
                  </a:p>
                </c:rich>
              </c:tx>
              <c:showLegendKey val="0"/>
              <c:showVal val="1"/>
              <c:showCatName val="0"/>
              <c:showSerName val="0"/>
              <c:showPercent val="0"/>
              <c:showBubbleSize val="0"/>
            </c:dLbl>
            <c:dLbl>
              <c:idx val="6"/>
              <c:layout>
                <c:manualLayout>
                  <c:x val="1.5358770137411108E-2"/>
                  <c:y val="0"/>
                </c:manualLayout>
              </c:layout>
              <c:tx>
                <c:rich>
                  <a:bodyPr/>
                  <a:lstStyle/>
                  <a:p>
                    <a:r>
                      <a:rPr lang="en-US" altLang="en-US" sz="1400" b="1">
                        <a:solidFill>
                          <a:srgbClr val="FF0000"/>
                        </a:solidFill>
                      </a:rPr>
                      <a:t>71%</a:t>
                    </a:r>
                    <a:endParaRPr lang="en-US" altLang="en-US"/>
                  </a:p>
                </c:rich>
              </c:tx>
              <c:showLegendKey val="0"/>
              <c:showVal val="1"/>
              <c:showCatName val="0"/>
              <c:showSerName val="0"/>
              <c:showPercent val="0"/>
              <c:showBubbleSize val="0"/>
            </c:dLbl>
            <c:dLbl>
              <c:idx val="8"/>
              <c:layout>
                <c:manualLayout>
                  <c:x val="1.5358770137411108E-2"/>
                  <c:y val="0"/>
                </c:manualLayout>
              </c:layout>
              <c:tx>
                <c:rich>
                  <a:bodyPr/>
                  <a:lstStyle/>
                  <a:p>
                    <a:r>
                      <a:rPr lang="en-US" altLang="en-US" sz="1400" b="1">
                        <a:solidFill>
                          <a:srgbClr val="FF0000"/>
                        </a:solidFill>
                      </a:rPr>
                      <a:t>69%</a:t>
                    </a:r>
                    <a:endParaRPr lang="en-US" altLang="en-US"/>
                  </a:p>
                </c:rich>
              </c:tx>
              <c:showLegendKey val="0"/>
              <c:showVal val="1"/>
              <c:showCatName val="0"/>
              <c:showSerName val="0"/>
              <c:showPercent val="0"/>
              <c:showBubbleSize val="0"/>
            </c:dLbl>
            <c:dLbl>
              <c:idx val="10"/>
              <c:layout>
                <c:manualLayout>
                  <c:x val="1.9198462671763884E-2"/>
                  <c:y val="6.0057780697236806E-3"/>
                </c:manualLayout>
              </c:layout>
              <c:tx>
                <c:rich>
                  <a:bodyPr/>
                  <a:lstStyle/>
                  <a:p>
                    <a:r>
                      <a:rPr lang="en-US" altLang="en-US" sz="1400" b="1">
                        <a:solidFill>
                          <a:srgbClr val="FF0000"/>
                        </a:solidFill>
                      </a:rPr>
                      <a:t>81%</a:t>
                    </a:r>
                    <a:endParaRPr lang="en-US" altLang="en-US"/>
                  </a:p>
                </c:rich>
              </c:tx>
              <c:showLegendKey val="0"/>
              <c:showVal val="1"/>
              <c:showCatName val="0"/>
              <c:showSerName val="0"/>
              <c:showPercent val="0"/>
              <c:showBubbleSize val="0"/>
            </c:dLbl>
            <c:numFmt formatCode="0%" sourceLinked="0"/>
            <c:txPr>
              <a:bodyPr/>
              <a:lstStyle/>
              <a:p>
                <a:pPr>
                  <a:defRPr sz="1400" b="1">
                    <a:solidFill>
                      <a:srgbClr val="FF0000"/>
                    </a:solidFill>
                  </a:defRPr>
                </a:pPr>
                <a:endParaRPr lang="ja-JP"/>
              </a:p>
            </c:txPr>
            <c:showLegendKey val="0"/>
            <c:showVal val="1"/>
            <c:showCatName val="0"/>
            <c:showSerName val="0"/>
            <c:showPercent val="0"/>
            <c:showBubbleSize val="0"/>
            <c:showLeaderLines val="0"/>
          </c:dLbls>
          <c:cat>
            <c:numRef>
              <c:f>Sheet1!$E$2:$E$13</c:f>
              <c:numCache>
                <c:formatCode>General</c:formatCode>
                <c:ptCount val="12"/>
                <c:pt idx="0">
                  <c:v>2007</c:v>
                </c:pt>
                <c:pt idx="2">
                  <c:v>2008</c:v>
                </c:pt>
                <c:pt idx="4">
                  <c:v>2009</c:v>
                </c:pt>
                <c:pt idx="6">
                  <c:v>2010</c:v>
                </c:pt>
                <c:pt idx="8">
                  <c:v>2011</c:v>
                </c:pt>
                <c:pt idx="10">
                  <c:v>2012</c:v>
                </c:pt>
              </c:numCache>
            </c:numRef>
          </c:cat>
          <c:val>
            <c:numRef>
              <c:f>Sheet1!$G$2:$G$13</c:f>
              <c:numCache>
                <c:formatCode>General</c:formatCode>
                <c:ptCount val="12"/>
                <c:pt idx="0">
                  <c:v>53</c:v>
                </c:pt>
                <c:pt idx="2">
                  <c:v>44</c:v>
                </c:pt>
                <c:pt idx="4">
                  <c:v>61</c:v>
                </c:pt>
                <c:pt idx="6">
                  <c:v>71</c:v>
                </c:pt>
                <c:pt idx="8">
                  <c:v>69</c:v>
                </c:pt>
                <c:pt idx="10">
                  <c:v>81</c:v>
                </c:pt>
              </c:numCache>
            </c:numRef>
          </c:val>
        </c:ser>
        <c:ser>
          <c:idx val="2"/>
          <c:order val="2"/>
          <c:tx>
            <c:strRef>
              <c:f>Sheet1!$H$1</c:f>
              <c:strCache>
                <c:ptCount val="1"/>
                <c:pt idx="0">
                  <c:v>その内、SMOKA論文数</c:v>
                </c:pt>
              </c:strCache>
            </c:strRef>
          </c:tx>
          <c:invertIfNegative val="0"/>
          <c:dLbls>
            <c:dLbl>
              <c:idx val="0"/>
              <c:layout>
                <c:manualLayout>
                  <c:x val="9.5990801668845264E-3"/>
                  <c:y val="6.0060145269886329E-3"/>
                </c:manualLayout>
              </c:layout>
              <c:tx>
                <c:rich>
                  <a:bodyPr/>
                  <a:lstStyle/>
                  <a:p>
                    <a:r>
                      <a:rPr lang="en-US" altLang="en-US" sz="1400" b="1"/>
                      <a:t>7%</a:t>
                    </a:r>
                    <a:endParaRPr lang="en-US" altLang="en-US"/>
                  </a:p>
                </c:rich>
              </c:tx>
              <c:showLegendKey val="0"/>
              <c:showVal val="1"/>
              <c:showCatName val="0"/>
              <c:showSerName val="0"/>
              <c:showPercent val="0"/>
              <c:showBubbleSize val="0"/>
            </c:dLbl>
            <c:dLbl>
              <c:idx val="2"/>
              <c:layout>
                <c:manualLayout>
                  <c:x val="1.5358770137411108E-2"/>
                  <c:y val="9.0090217904827841E-3"/>
                </c:manualLayout>
              </c:layout>
              <c:tx>
                <c:rich>
                  <a:bodyPr/>
                  <a:lstStyle/>
                  <a:p>
                    <a:r>
                      <a:rPr lang="en-US" altLang="en-US" sz="1400" b="1"/>
                      <a:t>13%</a:t>
                    </a:r>
                    <a:endParaRPr lang="en-US" altLang="en-US"/>
                  </a:p>
                </c:rich>
              </c:tx>
              <c:showLegendKey val="0"/>
              <c:showVal val="1"/>
              <c:showCatName val="0"/>
              <c:showSerName val="0"/>
              <c:showPercent val="0"/>
              <c:showBubbleSize val="0"/>
            </c:dLbl>
            <c:dLbl>
              <c:idx val="4"/>
              <c:layout>
                <c:manualLayout>
                  <c:x val="5.7595388015291649E-3"/>
                  <c:y val="9.0090217904828952E-3"/>
                </c:manualLayout>
              </c:layout>
              <c:tx>
                <c:rich>
                  <a:bodyPr/>
                  <a:lstStyle/>
                  <a:p>
                    <a:r>
                      <a:rPr lang="en-US" altLang="en-US" sz="1400" b="1"/>
                      <a:t>7%</a:t>
                    </a:r>
                    <a:endParaRPr lang="en-US" altLang="en-US"/>
                  </a:p>
                </c:rich>
              </c:tx>
              <c:showLegendKey val="0"/>
              <c:showVal val="1"/>
              <c:showCatName val="0"/>
              <c:showSerName val="0"/>
              <c:showPercent val="0"/>
              <c:showBubbleSize val="0"/>
            </c:dLbl>
            <c:dLbl>
              <c:idx val="6"/>
              <c:layout>
                <c:manualLayout>
                  <c:x val="1.5358618968413692E-2"/>
                  <c:y val="3.0027708062294193E-3"/>
                </c:manualLayout>
              </c:layout>
              <c:tx>
                <c:rich>
                  <a:bodyPr/>
                  <a:lstStyle/>
                  <a:p>
                    <a:r>
                      <a:rPr lang="en-US" altLang="en-US" sz="1400" b="1"/>
                      <a:t>14%</a:t>
                    </a:r>
                    <a:endParaRPr lang="en-US" altLang="en-US"/>
                  </a:p>
                </c:rich>
              </c:tx>
              <c:showLegendKey val="0"/>
              <c:showVal val="1"/>
              <c:showCatName val="0"/>
              <c:showSerName val="0"/>
              <c:showPercent val="0"/>
              <c:showBubbleSize val="0"/>
            </c:dLbl>
            <c:dLbl>
              <c:idx val="8"/>
              <c:layout>
                <c:manualLayout>
                  <c:x val="1.151907760305833E-2"/>
                  <c:y val="6.0060145269886329E-3"/>
                </c:manualLayout>
              </c:layout>
              <c:tx>
                <c:rich>
                  <a:bodyPr/>
                  <a:lstStyle/>
                  <a:p>
                    <a:r>
                      <a:rPr lang="en-US" altLang="en-US" sz="1400" b="1"/>
                      <a:t>25%</a:t>
                    </a:r>
                    <a:endParaRPr lang="en-US" altLang="en-US"/>
                  </a:p>
                </c:rich>
              </c:tx>
              <c:showLegendKey val="0"/>
              <c:showVal val="1"/>
              <c:showCatName val="0"/>
              <c:showSerName val="0"/>
              <c:showPercent val="0"/>
              <c:showBubbleSize val="0"/>
            </c:dLbl>
            <c:dLbl>
              <c:idx val="10"/>
              <c:layout>
                <c:manualLayout>
                  <c:x val="1.5358770137411108E-2"/>
                  <c:y val="3.0030072634942614E-3"/>
                </c:manualLayout>
              </c:layout>
              <c:tx>
                <c:rich>
                  <a:bodyPr/>
                  <a:lstStyle/>
                  <a:p>
                    <a:r>
                      <a:rPr lang="en-US" altLang="en-US" sz="1400" b="1"/>
                      <a:t>23%</a:t>
                    </a:r>
                    <a:endParaRPr lang="en-US" altLang="en-US"/>
                  </a:p>
                </c:rich>
              </c:tx>
              <c:showLegendKey val="0"/>
              <c:showVal val="1"/>
              <c:showCatName val="0"/>
              <c:showSerName val="0"/>
              <c:showPercent val="0"/>
              <c:showBubbleSize val="0"/>
            </c:dLbl>
            <c:numFmt formatCode="0%" sourceLinked="0"/>
            <c:txPr>
              <a:bodyPr/>
              <a:lstStyle/>
              <a:p>
                <a:pPr>
                  <a:defRPr sz="1400" b="1"/>
                </a:pPr>
                <a:endParaRPr lang="ja-JP"/>
              </a:p>
            </c:txPr>
            <c:showLegendKey val="0"/>
            <c:showVal val="1"/>
            <c:showCatName val="0"/>
            <c:showSerName val="0"/>
            <c:showPercent val="0"/>
            <c:showBubbleSize val="0"/>
            <c:showLeaderLines val="0"/>
          </c:dLbls>
          <c:cat>
            <c:numRef>
              <c:f>Sheet1!$E$2:$E$13</c:f>
              <c:numCache>
                <c:formatCode>General</c:formatCode>
                <c:ptCount val="12"/>
                <c:pt idx="0">
                  <c:v>2007</c:v>
                </c:pt>
                <c:pt idx="2">
                  <c:v>2008</c:v>
                </c:pt>
                <c:pt idx="4">
                  <c:v>2009</c:v>
                </c:pt>
                <c:pt idx="6">
                  <c:v>2010</c:v>
                </c:pt>
                <c:pt idx="8">
                  <c:v>2011</c:v>
                </c:pt>
                <c:pt idx="10">
                  <c:v>2012</c:v>
                </c:pt>
              </c:numCache>
            </c:numRef>
          </c:cat>
          <c:val>
            <c:numRef>
              <c:f>Sheet1!$H$2:$H$13</c:f>
              <c:numCache>
                <c:formatCode>General</c:formatCode>
                <c:ptCount val="12"/>
                <c:pt idx="0">
                  <c:v>7</c:v>
                </c:pt>
                <c:pt idx="2">
                  <c:v>13</c:v>
                </c:pt>
                <c:pt idx="4">
                  <c:v>7</c:v>
                </c:pt>
                <c:pt idx="6">
                  <c:v>14</c:v>
                </c:pt>
                <c:pt idx="8">
                  <c:v>25</c:v>
                </c:pt>
                <c:pt idx="10">
                  <c:v>23</c:v>
                </c:pt>
              </c:numCache>
            </c:numRef>
          </c:val>
        </c:ser>
        <c:dLbls>
          <c:showLegendKey val="0"/>
          <c:showVal val="0"/>
          <c:showCatName val="0"/>
          <c:showSerName val="0"/>
          <c:showPercent val="0"/>
          <c:showBubbleSize val="0"/>
        </c:dLbls>
        <c:gapWidth val="0"/>
        <c:axId val="137507968"/>
        <c:axId val="137509504"/>
      </c:barChart>
      <c:catAx>
        <c:axId val="137507968"/>
        <c:scaling>
          <c:orientation val="minMax"/>
        </c:scaling>
        <c:delete val="0"/>
        <c:axPos val="b"/>
        <c:numFmt formatCode="General" sourceLinked="1"/>
        <c:majorTickMark val="out"/>
        <c:minorTickMark val="none"/>
        <c:tickLblPos val="nextTo"/>
        <c:txPr>
          <a:bodyPr/>
          <a:lstStyle/>
          <a:p>
            <a:pPr>
              <a:defRPr sz="1200"/>
            </a:pPr>
            <a:endParaRPr lang="ja-JP"/>
          </a:p>
        </c:txPr>
        <c:crossAx val="137509504"/>
        <c:crosses val="autoZero"/>
        <c:auto val="1"/>
        <c:lblAlgn val="ctr"/>
        <c:lblOffset val="100"/>
        <c:noMultiLvlLbl val="0"/>
      </c:catAx>
      <c:valAx>
        <c:axId val="137509504"/>
        <c:scaling>
          <c:orientation val="minMax"/>
        </c:scaling>
        <c:delete val="0"/>
        <c:axPos val="l"/>
        <c:majorGridlines/>
        <c:numFmt formatCode="General" sourceLinked="1"/>
        <c:majorTickMark val="out"/>
        <c:minorTickMark val="none"/>
        <c:tickLblPos val="nextTo"/>
        <c:txPr>
          <a:bodyPr/>
          <a:lstStyle/>
          <a:p>
            <a:pPr>
              <a:defRPr sz="1200"/>
            </a:pPr>
            <a:endParaRPr lang="ja-JP"/>
          </a:p>
        </c:txPr>
        <c:crossAx val="137507968"/>
        <c:crosses val="autoZero"/>
        <c:crossBetween val="between"/>
      </c:valAx>
    </c:plotArea>
    <c:legend>
      <c:legendPos val="r"/>
      <c:legendEntry>
        <c:idx val="0"/>
        <c:txPr>
          <a:bodyPr/>
          <a:lstStyle/>
          <a:p>
            <a:pPr>
              <a:defRPr sz="1400"/>
            </a:pPr>
            <a:endParaRPr lang="ja-JP"/>
          </a:p>
        </c:txPr>
      </c:legendEntry>
      <c:legendEntry>
        <c:idx val="1"/>
        <c:txPr>
          <a:bodyPr/>
          <a:lstStyle/>
          <a:p>
            <a:pPr>
              <a:defRPr sz="1200">
                <a:solidFill>
                  <a:srgbClr val="FF0000"/>
                </a:solidFill>
              </a:defRPr>
            </a:pPr>
            <a:endParaRPr lang="ja-JP"/>
          </a:p>
        </c:txPr>
      </c:legendEntry>
      <c:legendEntry>
        <c:idx val="2"/>
        <c:txPr>
          <a:bodyPr/>
          <a:lstStyle/>
          <a:p>
            <a:pPr>
              <a:defRPr sz="1200"/>
            </a:pPr>
            <a:endParaRPr lang="ja-JP"/>
          </a:p>
        </c:txPr>
      </c:legendEntry>
      <c:layout>
        <c:manualLayout>
          <c:xMode val="edge"/>
          <c:yMode val="edge"/>
          <c:x val="7.6852504258052734E-2"/>
          <c:y val="0.16701780570495714"/>
          <c:w val="0.33375469171879601"/>
          <c:h val="0.21971750923483849"/>
        </c:manualLayout>
      </c:layout>
      <c:overlay val="1"/>
      <c:spPr>
        <a:solidFill>
          <a:schemeClr val="bg1">
            <a:lumMod val="85000"/>
          </a:schemeClr>
        </a:solidFill>
      </c:sp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736844623408458E-2"/>
          <c:y val="0.12720034995625548"/>
          <c:w val="0.86980876511836969"/>
          <c:h val="0.63488534327945845"/>
        </c:manualLayout>
      </c:layout>
      <c:barChart>
        <c:barDir val="col"/>
        <c:grouping val="clustered"/>
        <c:varyColors val="0"/>
        <c:dLbls>
          <c:showLegendKey val="0"/>
          <c:showVal val="0"/>
          <c:showCatName val="0"/>
          <c:showSerName val="0"/>
          <c:showPercent val="0"/>
          <c:showBubbleSize val="0"/>
        </c:dLbls>
        <c:gapWidth val="150"/>
        <c:axId val="137592192"/>
        <c:axId val="137602176"/>
      </c:barChart>
      <c:catAx>
        <c:axId val="137592192"/>
        <c:scaling>
          <c:orientation val="minMax"/>
        </c:scaling>
        <c:delete val="0"/>
        <c:axPos val="b"/>
        <c:numFmt formatCode="General" sourceLinked="1"/>
        <c:majorTickMark val="out"/>
        <c:minorTickMark val="none"/>
        <c:tickLblPos val="nextTo"/>
        <c:txPr>
          <a:bodyPr rot="-5400000" vert="horz"/>
          <a:lstStyle/>
          <a:p>
            <a:pPr>
              <a:defRPr sz="1400" baseline="0"/>
            </a:pPr>
            <a:endParaRPr lang="ja-JP"/>
          </a:p>
        </c:txPr>
        <c:crossAx val="137602176"/>
        <c:crosses val="autoZero"/>
        <c:auto val="1"/>
        <c:lblAlgn val="ctr"/>
        <c:lblOffset val="100"/>
        <c:tickLblSkip val="2"/>
        <c:noMultiLvlLbl val="0"/>
      </c:catAx>
      <c:valAx>
        <c:axId val="137602176"/>
        <c:scaling>
          <c:orientation val="minMax"/>
        </c:scaling>
        <c:delete val="0"/>
        <c:axPos val="l"/>
        <c:majorGridlines/>
        <c:numFmt formatCode="0%" sourceLinked="1"/>
        <c:majorTickMark val="out"/>
        <c:minorTickMark val="none"/>
        <c:tickLblPos val="nextTo"/>
        <c:crossAx val="137592192"/>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a:t>　</a:t>
            </a:r>
            <a:r>
              <a:rPr lang="en-US" altLang="en-US"/>
              <a:t>Domestic</a:t>
            </a:r>
            <a:r>
              <a:rPr lang="ja-JP" altLang="en-US"/>
              <a:t>のみの提案割合</a:t>
            </a:r>
          </a:p>
        </c:rich>
      </c:tx>
      <c:layout>
        <c:manualLayout>
          <c:xMode val="edge"/>
          <c:yMode val="edge"/>
          <c:x val="0.25377232962976154"/>
          <c:y val="6.0402684563758392E-2"/>
        </c:manualLayout>
      </c:layout>
      <c:overlay val="0"/>
    </c:title>
    <c:autoTitleDeleted val="0"/>
    <c:plotArea>
      <c:layout>
        <c:manualLayout>
          <c:layoutTarget val="inner"/>
          <c:xMode val="edge"/>
          <c:yMode val="edge"/>
          <c:x val="9.9283893715898588E-2"/>
          <c:y val="0.18456939526854446"/>
          <c:w val="0.7579375670602494"/>
          <c:h val="0.61620990329228986"/>
        </c:manualLayout>
      </c:layout>
      <c:barChart>
        <c:barDir val="col"/>
        <c:grouping val="clustered"/>
        <c:varyColors val="0"/>
        <c:ser>
          <c:idx val="0"/>
          <c:order val="0"/>
          <c:tx>
            <c:strRef>
              <c:f>'domestic proposal'!$D$2</c:f>
              <c:strCache>
                <c:ptCount val="1"/>
                <c:pt idx="0">
                  <c:v>Domesticのみの提案割合</c:v>
                </c:pt>
              </c:strCache>
            </c:strRef>
          </c:tx>
          <c:invertIfNegative val="0"/>
          <c:cat>
            <c:strRef>
              <c:f>'domestic proposal'!$A$3:$A$30</c:f>
              <c:strCache>
                <c:ptCount val="28"/>
                <c:pt idx="0">
                  <c:v>S00</c:v>
                </c:pt>
                <c:pt idx="1">
                  <c:v>S01A</c:v>
                </c:pt>
                <c:pt idx="2">
                  <c:v>S01B</c:v>
                </c:pt>
                <c:pt idx="3">
                  <c:v>S02A</c:v>
                </c:pt>
                <c:pt idx="4">
                  <c:v>S02B</c:v>
                </c:pt>
                <c:pt idx="5">
                  <c:v>S03A</c:v>
                </c:pt>
                <c:pt idx="6">
                  <c:v>S03B</c:v>
                </c:pt>
                <c:pt idx="7">
                  <c:v>S04A</c:v>
                </c:pt>
                <c:pt idx="8">
                  <c:v>S04B</c:v>
                </c:pt>
                <c:pt idx="9">
                  <c:v>S05A</c:v>
                </c:pt>
                <c:pt idx="10">
                  <c:v>S05B</c:v>
                </c:pt>
                <c:pt idx="11">
                  <c:v>S06A</c:v>
                </c:pt>
                <c:pt idx="12">
                  <c:v>S06B</c:v>
                </c:pt>
                <c:pt idx="13">
                  <c:v>S07A</c:v>
                </c:pt>
                <c:pt idx="14">
                  <c:v>S07B</c:v>
                </c:pt>
                <c:pt idx="15">
                  <c:v>S08A</c:v>
                </c:pt>
                <c:pt idx="16">
                  <c:v>S08B</c:v>
                </c:pt>
                <c:pt idx="17">
                  <c:v>S09A</c:v>
                </c:pt>
                <c:pt idx="18">
                  <c:v>S09B</c:v>
                </c:pt>
                <c:pt idx="19">
                  <c:v>S10A</c:v>
                </c:pt>
                <c:pt idx="20">
                  <c:v>S10B</c:v>
                </c:pt>
                <c:pt idx="21">
                  <c:v>S11A</c:v>
                </c:pt>
                <c:pt idx="22">
                  <c:v>S11B</c:v>
                </c:pt>
                <c:pt idx="23">
                  <c:v>S12A</c:v>
                </c:pt>
                <c:pt idx="24">
                  <c:v>S12B</c:v>
                </c:pt>
                <c:pt idx="25">
                  <c:v>S13A</c:v>
                </c:pt>
                <c:pt idx="26">
                  <c:v>S13B</c:v>
                </c:pt>
                <c:pt idx="27">
                  <c:v>S14A</c:v>
                </c:pt>
              </c:strCache>
            </c:strRef>
          </c:cat>
          <c:val>
            <c:numRef>
              <c:f>'domestic proposal'!$D$3:$D$30</c:f>
              <c:numCache>
                <c:formatCode>0%</c:formatCode>
                <c:ptCount val="28"/>
                <c:pt idx="0">
                  <c:v>0.48245614035087719</c:v>
                </c:pt>
                <c:pt idx="1">
                  <c:v>0.51428571428571423</c:v>
                </c:pt>
                <c:pt idx="2">
                  <c:v>0.53749999999999998</c:v>
                </c:pt>
                <c:pt idx="3">
                  <c:v>0.52356020942408377</c:v>
                </c:pt>
                <c:pt idx="4">
                  <c:v>0.52284263959390864</c:v>
                </c:pt>
                <c:pt idx="5">
                  <c:v>0.43902439024390244</c:v>
                </c:pt>
                <c:pt idx="6">
                  <c:v>0.43367346938775508</c:v>
                </c:pt>
                <c:pt idx="7">
                  <c:v>0.44642857142857145</c:v>
                </c:pt>
                <c:pt idx="8">
                  <c:v>0.42499999999999999</c:v>
                </c:pt>
                <c:pt idx="9">
                  <c:v>0.43165467625899279</c:v>
                </c:pt>
                <c:pt idx="10">
                  <c:v>0.39655172413793105</c:v>
                </c:pt>
                <c:pt idx="11">
                  <c:v>0.43448275862068964</c:v>
                </c:pt>
                <c:pt idx="12">
                  <c:v>0.38135593220338981</c:v>
                </c:pt>
                <c:pt idx="13">
                  <c:v>0.376</c:v>
                </c:pt>
                <c:pt idx="14">
                  <c:v>0.39130434782608697</c:v>
                </c:pt>
                <c:pt idx="15">
                  <c:v>0.30666666666666664</c:v>
                </c:pt>
                <c:pt idx="16">
                  <c:v>0.39007092198581561</c:v>
                </c:pt>
                <c:pt idx="17">
                  <c:v>0.35099337748344372</c:v>
                </c:pt>
                <c:pt idx="18">
                  <c:v>0.37142857142857144</c:v>
                </c:pt>
                <c:pt idx="19">
                  <c:v>0.31914893617021278</c:v>
                </c:pt>
                <c:pt idx="20">
                  <c:v>0.40145985401459855</c:v>
                </c:pt>
                <c:pt idx="21">
                  <c:v>0.32666666666666666</c:v>
                </c:pt>
                <c:pt idx="22">
                  <c:v>0.40336134453781514</c:v>
                </c:pt>
                <c:pt idx="23">
                  <c:v>0.35964912280701755</c:v>
                </c:pt>
                <c:pt idx="24">
                  <c:v>0.44696969696969696</c:v>
                </c:pt>
                <c:pt idx="25">
                  <c:v>0.48951048951048953</c:v>
                </c:pt>
                <c:pt idx="26">
                  <c:v>0.54109589041095896</c:v>
                </c:pt>
                <c:pt idx="27">
                  <c:v>0.43558282208588955</c:v>
                </c:pt>
              </c:numCache>
            </c:numRef>
          </c:val>
        </c:ser>
        <c:dLbls>
          <c:showLegendKey val="0"/>
          <c:showVal val="0"/>
          <c:showCatName val="0"/>
          <c:showSerName val="0"/>
          <c:showPercent val="0"/>
          <c:showBubbleSize val="0"/>
        </c:dLbls>
        <c:gapWidth val="150"/>
        <c:axId val="137622272"/>
        <c:axId val="137623808"/>
      </c:barChart>
      <c:catAx>
        <c:axId val="137622272"/>
        <c:scaling>
          <c:orientation val="minMax"/>
        </c:scaling>
        <c:delete val="0"/>
        <c:axPos val="b"/>
        <c:majorTickMark val="out"/>
        <c:minorTickMark val="none"/>
        <c:tickLblPos val="nextTo"/>
        <c:txPr>
          <a:bodyPr rot="4200000" vert="horz"/>
          <a:lstStyle/>
          <a:p>
            <a:pPr>
              <a:defRPr sz="1200"/>
            </a:pPr>
            <a:endParaRPr lang="ja-JP"/>
          </a:p>
        </c:txPr>
        <c:crossAx val="137623808"/>
        <c:crosses val="autoZero"/>
        <c:auto val="1"/>
        <c:lblAlgn val="ctr"/>
        <c:lblOffset val="100"/>
        <c:tickLblSkip val="2"/>
        <c:noMultiLvlLbl val="0"/>
      </c:catAx>
      <c:valAx>
        <c:axId val="137623808"/>
        <c:scaling>
          <c:orientation val="minMax"/>
        </c:scaling>
        <c:delete val="0"/>
        <c:axPos val="l"/>
        <c:majorGridlines/>
        <c:numFmt formatCode="0%" sourceLinked="1"/>
        <c:majorTickMark val="out"/>
        <c:minorTickMark val="none"/>
        <c:tickLblPos val="nextTo"/>
        <c:txPr>
          <a:bodyPr/>
          <a:lstStyle/>
          <a:p>
            <a:pPr>
              <a:defRPr sz="1200"/>
            </a:pPr>
            <a:endParaRPr lang="ja-JP"/>
          </a:p>
        </c:txPr>
        <c:crossAx val="137622272"/>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sz="2800" baseline="0"/>
            </a:pPr>
            <a:r>
              <a:rPr lang="ja-JP" altLang="en-US" sz="2800" baseline="0" dirty="0" smtClean="0">
                <a:effectLst>
                  <a:outerShdw blurRad="38100" dist="38100" dir="2700000" algn="tl">
                    <a:srgbClr val="000000">
                      <a:alpha val="43137"/>
                    </a:srgbClr>
                  </a:outerShdw>
                </a:effectLst>
              </a:rPr>
              <a:t>査読論文出版数の推移</a:t>
            </a:r>
            <a:endParaRPr lang="en-US" altLang="ja-JP" sz="2800" baseline="0" dirty="0" smtClean="0">
              <a:effectLst>
                <a:outerShdw blurRad="38100" dist="38100" dir="2700000" algn="tl">
                  <a:srgbClr val="000000">
                    <a:alpha val="43137"/>
                  </a:srgbClr>
                </a:outerShdw>
              </a:effectLst>
            </a:endParaRPr>
          </a:p>
          <a:p>
            <a:pPr>
              <a:defRPr lang="ja-JP" sz="2800" baseline="0"/>
            </a:pPr>
            <a:r>
              <a:rPr lang="en-US" altLang="ja-JP" sz="2800" baseline="0" dirty="0" smtClean="0">
                <a:effectLst>
                  <a:outerShdw blurRad="38100" dist="38100" dir="2700000" algn="tl">
                    <a:srgbClr val="000000">
                      <a:alpha val="43137"/>
                    </a:srgbClr>
                  </a:outerShdw>
                </a:effectLst>
              </a:rPr>
              <a:t>(Keck/Gemini/VLT/CHFT</a:t>
            </a:r>
            <a:r>
              <a:rPr lang="ja-JP" altLang="en-US" sz="2800" baseline="0" dirty="0" smtClean="0">
                <a:effectLst>
                  <a:outerShdw blurRad="38100" dist="38100" dir="2700000" algn="tl">
                    <a:srgbClr val="000000">
                      <a:alpha val="43137"/>
                    </a:srgbClr>
                  </a:outerShdw>
                </a:effectLst>
              </a:rPr>
              <a:t>との比較）</a:t>
            </a:r>
            <a:endParaRPr lang="ja-JP" altLang="en-US" sz="2800" baseline="0" dirty="0">
              <a:effectLst>
                <a:outerShdw blurRad="38100" dist="38100" dir="2700000" algn="tl">
                  <a:srgbClr val="000000">
                    <a:alpha val="43137"/>
                  </a:srgbClr>
                </a:outerShdw>
              </a:effectLst>
            </a:endParaRPr>
          </a:p>
        </c:rich>
      </c:tx>
      <c:layout>
        <c:manualLayout>
          <c:xMode val="edge"/>
          <c:yMode val="edge"/>
          <c:x val="0.28247772316413033"/>
          <c:y val="9.4605820257869372E-2"/>
        </c:manualLayout>
      </c:layout>
      <c:overlay val="1"/>
      <c:spPr>
        <a:noFill/>
      </c:spPr>
    </c:title>
    <c:autoTitleDeleted val="0"/>
    <c:plotArea>
      <c:layout>
        <c:manualLayout>
          <c:layoutTarget val="inner"/>
          <c:xMode val="edge"/>
          <c:yMode val="edge"/>
          <c:x val="0.1800451236448127"/>
          <c:y val="0.24273323498796245"/>
          <c:w val="0.62558318702643956"/>
          <c:h val="0.57905639532284747"/>
        </c:manualLayout>
      </c:layout>
      <c:lineChart>
        <c:grouping val="standard"/>
        <c:varyColors val="0"/>
        <c:ser>
          <c:idx val="0"/>
          <c:order val="0"/>
          <c:tx>
            <c:strRef>
              <c:f>論文生産数比較!$J$51</c:f>
              <c:strCache>
                <c:ptCount val="1"/>
                <c:pt idx="0">
                  <c:v>Subaru</c:v>
                </c:pt>
              </c:strCache>
            </c:strRef>
          </c:tx>
          <c:spPr>
            <a:ln w="57150">
              <a:solidFill>
                <a:srgbClr val="FF0000"/>
              </a:solidFill>
            </a:ln>
          </c:spPr>
          <c:marker>
            <c:symbol val="circle"/>
            <c:size val="14"/>
            <c:spPr>
              <a:solidFill>
                <a:srgbClr val="FF0000"/>
              </a:solidFill>
              <a:ln>
                <a:solidFill>
                  <a:srgbClr val="FF0000"/>
                </a:solidFill>
              </a:ln>
            </c:spPr>
          </c:marker>
          <c:val>
            <c:numRef>
              <c:f>論文生産数比較!$J$52:$J$68</c:f>
              <c:numCache>
                <c:formatCode>General</c:formatCode>
                <c:ptCount val="17"/>
                <c:pt idx="0">
                  <c:v>17</c:v>
                </c:pt>
                <c:pt idx="1">
                  <c:v>23</c:v>
                </c:pt>
                <c:pt idx="2">
                  <c:v>51</c:v>
                </c:pt>
                <c:pt idx="3">
                  <c:v>50</c:v>
                </c:pt>
                <c:pt idx="4">
                  <c:v>70</c:v>
                </c:pt>
                <c:pt idx="5">
                  <c:v>63</c:v>
                </c:pt>
                <c:pt idx="6">
                  <c:v>84</c:v>
                </c:pt>
                <c:pt idx="7">
                  <c:v>96</c:v>
                </c:pt>
                <c:pt idx="8">
                  <c:v>93</c:v>
                </c:pt>
                <c:pt idx="9">
                  <c:v>111</c:v>
                </c:pt>
                <c:pt idx="10">
                  <c:v>128</c:v>
                </c:pt>
                <c:pt idx="11">
                  <c:v>126</c:v>
                </c:pt>
                <c:pt idx="12">
                  <c:v>150</c:v>
                </c:pt>
              </c:numCache>
            </c:numRef>
          </c:val>
          <c:smooth val="0"/>
        </c:ser>
        <c:ser>
          <c:idx val="1"/>
          <c:order val="1"/>
          <c:tx>
            <c:strRef>
              <c:f>論文生産数比較!$K$51</c:f>
              <c:strCache>
                <c:ptCount val="1"/>
                <c:pt idx="0">
                  <c:v>Gemini</c:v>
                </c:pt>
              </c:strCache>
            </c:strRef>
          </c:tx>
          <c:spPr>
            <a:ln>
              <a:solidFill>
                <a:srgbClr val="66CCFF"/>
              </a:solidFill>
            </a:ln>
          </c:spPr>
          <c:marker>
            <c:symbol val="x"/>
            <c:size val="12"/>
            <c:spPr>
              <a:solidFill>
                <a:srgbClr val="66CCFF"/>
              </a:solidFill>
              <a:ln>
                <a:solidFill>
                  <a:srgbClr val="66CCFF"/>
                </a:solidFill>
              </a:ln>
            </c:spPr>
          </c:marker>
          <c:val>
            <c:numRef>
              <c:f>論文生産数比較!$K$52:$K$68</c:f>
              <c:numCache>
                <c:formatCode>General</c:formatCode>
                <c:ptCount val="17"/>
                <c:pt idx="0">
                  <c:v>1</c:v>
                </c:pt>
                <c:pt idx="1">
                  <c:v>12.5</c:v>
                </c:pt>
                <c:pt idx="2">
                  <c:v>13.5</c:v>
                </c:pt>
                <c:pt idx="3">
                  <c:v>27</c:v>
                </c:pt>
                <c:pt idx="4">
                  <c:v>39</c:v>
                </c:pt>
                <c:pt idx="5">
                  <c:v>50.5</c:v>
                </c:pt>
                <c:pt idx="6">
                  <c:v>61</c:v>
                </c:pt>
                <c:pt idx="7">
                  <c:v>67</c:v>
                </c:pt>
                <c:pt idx="8">
                  <c:v>74.5</c:v>
                </c:pt>
                <c:pt idx="9">
                  <c:v>64.5</c:v>
                </c:pt>
                <c:pt idx="10">
                  <c:v>94</c:v>
                </c:pt>
                <c:pt idx="11">
                  <c:v>83</c:v>
                </c:pt>
              </c:numCache>
            </c:numRef>
          </c:val>
          <c:smooth val="0"/>
        </c:ser>
        <c:ser>
          <c:idx val="2"/>
          <c:order val="2"/>
          <c:tx>
            <c:strRef>
              <c:f>論文生産数比較!$L$51</c:f>
              <c:strCache>
                <c:ptCount val="1"/>
                <c:pt idx="0">
                  <c:v>Keck </c:v>
                </c:pt>
              </c:strCache>
            </c:strRef>
          </c:tx>
          <c:spPr>
            <a:ln>
              <a:solidFill>
                <a:srgbClr val="FF66CC"/>
              </a:solidFill>
            </a:ln>
          </c:spPr>
          <c:marker>
            <c:symbol val="circle"/>
            <c:size val="12"/>
            <c:spPr>
              <a:solidFill>
                <a:srgbClr val="FF66CC"/>
              </a:solidFill>
              <a:ln>
                <a:solidFill>
                  <a:srgbClr val="FF99FF"/>
                </a:solidFill>
              </a:ln>
            </c:spPr>
          </c:marker>
          <c:val>
            <c:numRef>
              <c:f>論文生産数比較!$L$52:$L$68</c:f>
              <c:numCache>
                <c:formatCode>General</c:formatCode>
                <c:ptCount val="17"/>
                <c:pt idx="0">
                  <c:v>16.5</c:v>
                </c:pt>
                <c:pt idx="1">
                  <c:v>23.5</c:v>
                </c:pt>
                <c:pt idx="2">
                  <c:v>32</c:v>
                </c:pt>
                <c:pt idx="3">
                  <c:v>47.5</c:v>
                </c:pt>
                <c:pt idx="4">
                  <c:v>62.5</c:v>
                </c:pt>
                <c:pt idx="5">
                  <c:v>80.5</c:v>
                </c:pt>
                <c:pt idx="6">
                  <c:v>81</c:v>
                </c:pt>
                <c:pt idx="7">
                  <c:v>88</c:v>
                </c:pt>
                <c:pt idx="8">
                  <c:v>100</c:v>
                </c:pt>
                <c:pt idx="9">
                  <c:v>104.5</c:v>
                </c:pt>
                <c:pt idx="10">
                  <c:v>110</c:v>
                </c:pt>
                <c:pt idx="11">
                  <c:v>134</c:v>
                </c:pt>
                <c:pt idx="12">
                  <c:v>155.5</c:v>
                </c:pt>
                <c:pt idx="13">
                  <c:v>132.5</c:v>
                </c:pt>
                <c:pt idx="14">
                  <c:v>135.5</c:v>
                </c:pt>
                <c:pt idx="15">
                  <c:v>139</c:v>
                </c:pt>
                <c:pt idx="16">
                  <c:v>148.5</c:v>
                </c:pt>
              </c:numCache>
            </c:numRef>
          </c:val>
          <c:smooth val="0"/>
        </c:ser>
        <c:ser>
          <c:idx val="3"/>
          <c:order val="3"/>
          <c:tx>
            <c:strRef>
              <c:f>論文生産数比較!$M$51</c:f>
              <c:strCache>
                <c:ptCount val="1"/>
                <c:pt idx="0">
                  <c:v>VLT</c:v>
                </c:pt>
              </c:strCache>
            </c:strRef>
          </c:tx>
          <c:spPr>
            <a:ln>
              <a:solidFill>
                <a:srgbClr val="00B050"/>
              </a:solidFill>
            </a:ln>
          </c:spPr>
          <c:marker>
            <c:symbol val="circle"/>
            <c:size val="12"/>
            <c:spPr>
              <a:solidFill>
                <a:srgbClr val="00B050"/>
              </a:solidFill>
              <a:ln>
                <a:solidFill>
                  <a:srgbClr val="00B050"/>
                </a:solidFill>
              </a:ln>
            </c:spPr>
          </c:marker>
          <c:val>
            <c:numRef>
              <c:f>論文生産数比較!$M$52:$M$68</c:f>
              <c:numCache>
                <c:formatCode>General</c:formatCode>
                <c:ptCount val="17"/>
                <c:pt idx="0">
                  <c:v>7.25</c:v>
                </c:pt>
                <c:pt idx="1">
                  <c:v>13</c:v>
                </c:pt>
                <c:pt idx="2">
                  <c:v>26.25</c:v>
                </c:pt>
                <c:pt idx="3">
                  <c:v>39.75</c:v>
                </c:pt>
                <c:pt idx="4">
                  <c:v>65</c:v>
                </c:pt>
                <c:pt idx="5">
                  <c:v>85.25</c:v>
                </c:pt>
                <c:pt idx="6">
                  <c:v>90</c:v>
                </c:pt>
                <c:pt idx="7">
                  <c:v>103</c:v>
                </c:pt>
                <c:pt idx="8">
                  <c:v>123.5</c:v>
                </c:pt>
                <c:pt idx="9">
                  <c:v>121</c:v>
                </c:pt>
                <c:pt idx="10">
                  <c:v>116.5</c:v>
                </c:pt>
                <c:pt idx="11">
                  <c:v>126.75</c:v>
                </c:pt>
                <c:pt idx="12">
                  <c:v>138</c:v>
                </c:pt>
                <c:pt idx="13">
                  <c:v>153.5</c:v>
                </c:pt>
              </c:numCache>
            </c:numRef>
          </c:val>
          <c:smooth val="0"/>
        </c:ser>
        <c:ser>
          <c:idx val="4"/>
          <c:order val="4"/>
          <c:tx>
            <c:strRef>
              <c:f>論文生産数比較!$N$51</c:f>
              <c:strCache>
                <c:ptCount val="1"/>
                <c:pt idx="0">
                  <c:v>CFHT</c:v>
                </c:pt>
              </c:strCache>
            </c:strRef>
          </c:tx>
          <c:spPr>
            <a:ln>
              <a:solidFill>
                <a:srgbClr val="0000FF"/>
              </a:solidFill>
            </a:ln>
          </c:spPr>
          <c:marker>
            <c:symbol val="circle"/>
            <c:size val="11"/>
            <c:spPr>
              <a:solidFill>
                <a:srgbClr val="0000FF"/>
              </a:solidFill>
            </c:spPr>
          </c:marker>
          <c:val>
            <c:numRef>
              <c:f>論文生産数比較!$N$52:$N$68</c:f>
              <c:numCache>
                <c:formatCode>General</c:formatCode>
                <c:ptCount val="17"/>
                <c:pt idx="0">
                  <c:v>2</c:v>
                </c:pt>
                <c:pt idx="1">
                  <c:v>4</c:v>
                </c:pt>
                <c:pt idx="2">
                  <c:v>23</c:v>
                </c:pt>
                <c:pt idx="3">
                  <c:v>22</c:v>
                </c:pt>
                <c:pt idx="4">
                  <c:v>35</c:v>
                </c:pt>
                <c:pt idx="5">
                  <c:v>41</c:v>
                </c:pt>
                <c:pt idx="6">
                  <c:v>60</c:v>
                </c:pt>
                <c:pt idx="7">
                  <c:v>48</c:v>
                </c:pt>
                <c:pt idx="8">
                  <c:v>43</c:v>
                </c:pt>
                <c:pt idx="9">
                  <c:v>55</c:v>
                </c:pt>
                <c:pt idx="10">
                  <c:v>64</c:v>
                </c:pt>
                <c:pt idx="11">
                  <c:v>73</c:v>
                </c:pt>
                <c:pt idx="12">
                  <c:v>74</c:v>
                </c:pt>
                <c:pt idx="13">
                  <c:v>73</c:v>
                </c:pt>
                <c:pt idx="14">
                  <c:v>91</c:v>
                </c:pt>
                <c:pt idx="15">
                  <c:v>71</c:v>
                </c:pt>
                <c:pt idx="16">
                  <c:v>78</c:v>
                </c:pt>
              </c:numCache>
            </c:numRef>
          </c:val>
          <c:smooth val="0"/>
        </c:ser>
        <c:dLbls>
          <c:showLegendKey val="0"/>
          <c:showVal val="0"/>
          <c:showCatName val="0"/>
          <c:showSerName val="0"/>
          <c:showPercent val="0"/>
          <c:showBubbleSize val="0"/>
        </c:dLbls>
        <c:marker val="1"/>
        <c:smooth val="0"/>
        <c:axId val="137856512"/>
        <c:axId val="137863168"/>
      </c:lineChart>
      <c:catAx>
        <c:axId val="137856512"/>
        <c:scaling>
          <c:orientation val="minMax"/>
        </c:scaling>
        <c:delete val="0"/>
        <c:axPos val="b"/>
        <c:majorGridlines>
          <c:spPr>
            <a:ln>
              <a:solidFill>
                <a:schemeClr val="tx1">
                  <a:alpha val="50000"/>
                </a:schemeClr>
              </a:solidFill>
              <a:prstDash val="sysDot"/>
            </a:ln>
          </c:spPr>
        </c:majorGridlines>
        <c:title>
          <c:tx>
            <c:rich>
              <a:bodyPr/>
              <a:lstStyle/>
              <a:p>
                <a:pPr>
                  <a:defRPr sz="1800" b="1"/>
                </a:pPr>
                <a:r>
                  <a:rPr lang="ja-JP" altLang="en-US" sz="1800" b="1"/>
                  <a:t>観測開始からの年数</a:t>
                </a:r>
              </a:p>
            </c:rich>
          </c:tx>
          <c:layout>
            <c:manualLayout>
              <c:xMode val="edge"/>
              <c:yMode val="edge"/>
              <c:x val="0.3729129330669389"/>
              <c:y val="0.8682269095925057"/>
            </c:manualLayout>
          </c:layout>
          <c:overlay val="0"/>
        </c:title>
        <c:numFmt formatCode="General" sourceLinked="1"/>
        <c:majorTickMark val="out"/>
        <c:minorTickMark val="none"/>
        <c:tickLblPos val="nextTo"/>
        <c:txPr>
          <a:bodyPr/>
          <a:lstStyle/>
          <a:p>
            <a:pPr>
              <a:defRPr lang="ja-JP" sz="1400" baseline="0"/>
            </a:pPr>
            <a:endParaRPr lang="ja-JP"/>
          </a:p>
        </c:txPr>
        <c:crossAx val="137863168"/>
        <c:crosses val="autoZero"/>
        <c:auto val="1"/>
        <c:lblAlgn val="ctr"/>
        <c:lblOffset val="100"/>
        <c:tickLblSkip val="2"/>
        <c:tickMarkSkip val="1"/>
        <c:noMultiLvlLbl val="0"/>
      </c:catAx>
      <c:valAx>
        <c:axId val="137863168"/>
        <c:scaling>
          <c:orientation val="minMax"/>
          <c:max val="160"/>
        </c:scaling>
        <c:delete val="0"/>
        <c:axPos val="l"/>
        <c:majorGridlines>
          <c:spPr>
            <a:ln>
              <a:solidFill>
                <a:schemeClr val="tx1"/>
              </a:solidFill>
              <a:prstDash val="sysDot"/>
            </a:ln>
          </c:spPr>
        </c:majorGridlines>
        <c:title>
          <c:tx>
            <c:rich>
              <a:bodyPr rot="-5400000" vert="horz"/>
              <a:lstStyle/>
              <a:p>
                <a:pPr>
                  <a:defRPr sz="2000" b="1"/>
                </a:pPr>
                <a:r>
                  <a:rPr lang="ja-JP" altLang="en-US" sz="2000" b="1"/>
                  <a:t>望遠鏡</a:t>
                </a:r>
                <a:r>
                  <a:rPr lang="en-US" altLang="ja-JP" sz="2000" b="1"/>
                  <a:t>1</a:t>
                </a:r>
                <a:r>
                  <a:rPr lang="ja-JP" altLang="en-US" sz="2000" b="1"/>
                  <a:t>台当たりの論文出版数</a:t>
                </a:r>
              </a:p>
            </c:rich>
          </c:tx>
          <c:layout>
            <c:manualLayout>
              <c:xMode val="edge"/>
              <c:yMode val="edge"/>
              <c:x val="7.4953788695399454E-2"/>
              <c:y val="0.29651103830999231"/>
            </c:manualLayout>
          </c:layout>
          <c:overlay val="0"/>
        </c:title>
        <c:numFmt formatCode="General" sourceLinked="1"/>
        <c:majorTickMark val="out"/>
        <c:minorTickMark val="none"/>
        <c:tickLblPos val="nextTo"/>
        <c:txPr>
          <a:bodyPr/>
          <a:lstStyle/>
          <a:p>
            <a:pPr>
              <a:defRPr lang="ja-JP" sz="1400" baseline="0"/>
            </a:pPr>
            <a:endParaRPr lang="ja-JP"/>
          </a:p>
        </c:txPr>
        <c:crossAx val="137856512"/>
        <c:crosses val="autoZero"/>
        <c:crossBetween val="midCat"/>
      </c:valAx>
      <c:spPr>
        <a:noFill/>
        <a:ln>
          <a:solidFill>
            <a:schemeClr val="tx1"/>
          </a:solidFill>
          <a:prstDash val="sysDot"/>
        </a:ln>
      </c:spPr>
    </c:plotArea>
    <c:legend>
      <c:legendPos val="t"/>
      <c:layout>
        <c:manualLayout>
          <c:xMode val="edge"/>
          <c:yMode val="edge"/>
          <c:x val="0.82055063022662988"/>
          <c:y val="0.28994986940501066"/>
          <c:w val="0.11337535776034645"/>
          <c:h val="0.27412661008614797"/>
        </c:manualLayout>
      </c:layout>
      <c:overlay val="1"/>
      <c:spPr>
        <a:noFill/>
        <a:ln>
          <a:solidFill>
            <a:schemeClr val="tx1"/>
          </a:solidFill>
        </a:ln>
      </c:spPr>
      <c:txPr>
        <a:bodyPr/>
        <a:lstStyle/>
        <a:p>
          <a:pPr>
            <a:defRPr lang="ja-JP" sz="1600" baseline="0"/>
          </a:pPr>
          <a:endParaRPr lang="ja-JP"/>
        </a:p>
      </c:txPr>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b="1" i="0" u="none" strike="noStrike" baseline="0">
                <a:solidFill>
                  <a:srgbClr val="000000"/>
                </a:solidFill>
                <a:latin typeface="ＭＳ Ｐゴシック"/>
                <a:ea typeface="ＭＳ Ｐゴシック"/>
                <a:cs typeface="ＭＳ Ｐゴシック"/>
              </a:defRPr>
            </a:pPr>
            <a:r>
              <a:rPr lang="ja-JP" altLang="en-US" sz="2800" baseline="0" dirty="0"/>
              <a:t>装置別　査読論文出版数</a:t>
            </a:r>
          </a:p>
        </c:rich>
      </c:tx>
      <c:layout>
        <c:manualLayout>
          <c:xMode val="edge"/>
          <c:yMode val="edge"/>
          <c:x val="0.28033550578002281"/>
          <c:y val="9.6773278930968931E-2"/>
        </c:manualLayout>
      </c:layout>
      <c:overlay val="0"/>
      <c:spPr>
        <a:solidFill>
          <a:schemeClr val="bg1"/>
        </a:solidFill>
        <a:ln w="25400">
          <a:solidFill>
            <a:schemeClr val="tx1"/>
          </a:solidFill>
        </a:ln>
        <a:effectLst>
          <a:glow rad="127000">
            <a:schemeClr val="accent1">
              <a:alpha val="0"/>
            </a:schemeClr>
          </a:glow>
        </a:effectLst>
      </c:spPr>
    </c:title>
    <c:autoTitleDeleted val="0"/>
    <c:view3D>
      <c:rotX val="30"/>
      <c:hPercent val="100"/>
      <c:rotY val="50"/>
      <c:depthPercent val="100"/>
      <c:rAngAx val="0"/>
      <c:perspective val="30"/>
    </c:view3D>
    <c:floor>
      <c:thickness val="0"/>
      <c:spPr>
        <a:solidFill>
          <a:schemeClr val="bg1">
            <a:lumMod val="85000"/>
          </a:schemeClr>
        </a:solidFill>
        <a:ln w="3175">
          <a:solidFill>
            <a:srgbClr val="000000"/>
          </a:solidFill>
          <a:prstDash val="solid"/>
        </a:ln>
      </c:spPr>
    </c:floor>
    <c:sideWall>
      <c:thickness val="0"/>
      <c:spPr>
        <a:solidFill>
          <a:schemeClr val="bg1">
            <a:lumMod val="85000"/>
          </a:schemeClr>
        </a:solidFill>
        <a:ln w="12700">
          <a:solidFill>
            <a:srgbClr val="808080"/>
          </a:solidFill>
          <a:prstDash val="solid"/>
        </a:ln>
      </c:spPr>
    </c:sideWall>
    <c:backWall>
      <c:thickness val="0"/>
      <c:spPr>
        <a:solidFill>
          <a:schemeClr val="bg1">
            <a:lumMod val="85000"/>
          </a:schemeClr>
        </a:solidFill>
        <a:ln w="12700">
          <a:solidFill>
            <a:srgbClr val="808080"/>
          </a:solidFill>
          <a:prstDash val="solid"/>
        </a:ln>
      </c:spPr>
    </c:backWall>
    <c:plotArea>
      <c:layout>
        <c:manualLayout>
          <c:layoutTarget val="inner"/>
          <c:xMode val="edge"/>
          <c:yMode val="edge"/>
          <c:x val="7.1024495761884965E-2"/>
          <c:y val="1.8259020912580581E-2"/>
          <c:w val="0.78834629097985831"/>
          <c:h val="0.86404401905224015"/>
        </c:manualLayout>
      </c:layout>
      <c:bar3DChart>
        <c:barDir val="col"/>
        <c:grouping val="standard"/>
        <c:varyColors val="0"/>
        <c:ser>
          <c:idx val="3"/>
          <c:order val="0"/>
          <c:tx>
            <c:strRef>
              <c:f>装置別査読論文数!$B$3</c:f>
              <c:strCache>
                <c:ptCount val="1"/>
                <c:pt idx="0">
                  <c:v>CISCO(IR, decomissioned)</c:v>
                </c:pt>
              </c:strCache>
            </c:strRef>
          </c:tx>
          <c:spPr>
            <a:solidFill>
              <a:srgbClr val="CCFFFF"/>
            </a:solidFill>
            <a:ln w="12700">
              <a:solidFill>
                <a:srgbClr val="000000"/>
              </a:solidFill>
              <a:prstDash val="solid"/>
            </a:ln>
          </c:spPr>
          <c:invertIfNegative val="0"/>
          <c:cat>
            <c:strRef>
              <c:f>装置別査読論文数!$A$4:$A$16</c:f>
              <c:strCache>
                <c:ptCount val="13"/>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pt idx="12">
                  <c:v>Y2012</c:v>
                </c:pt>
              </c:strCache>
            </c:strRef>
          </c:cat>
          <c:val>
            <c:numRef>
              <c:f>装置別査読論文数!$B$4:$B$16</c:f>
              <c:numCache>
                <c:formatCode>General</c:formatCode>
                <c:ptCount val="13"/>
                <c:pt idx="0">
                  <c:v>13</c:v>
                </c:pt>
                <c:pt idx="1">
                  <c:v>12</c:v>
                </c:pt>
                <c:pt idx="2">
                  <c:v>5</c:v>
                </c:pt>
                <c:pt idx="3">
                  <c:v>1</c:v>
                </c:pt>
                <c:pt idx="4">
                  <c:v>5</c:v>
                </c:pt>
                <c:pt idx="5">
                  <c:v>2</c:v>
                </c:pt>
                <c:pt idx="6">
                  <c:v>9</c:v>
                </c:pt>
                <c:pt idx="7">
                  <c:v>3</c:v>
                </c:pt>
                <c:pt idx="8">
                  <c:v>1</c:v>
                </c:pt>
                <c:pt idx="9">
                  <c:v>1</c:v>
                </c:pt>
                <c:pt idx="10">
                  <c:v>3</c:v>
                </c:pt>
                <c:pt idx="11">
                  <c:v>1</c:v>
                </c:pt>
              </c:numCache>
            </c:numRef>
          </c:val>
        </c:ser>
        <c:ser>
          <c:idx val="0"/>
          <c:order val="1"/>
          <c:tx>
            <c:strRef>
              <c:f>装置別査読論文数!$C$3</c:f>
              <c:strCache>
                <c:ptCount val="1"/>
                <c:pt idx="0">
                  <c:v>OHS(IR, decomissioned)</c:v>
                </c:pt>
              </c:strCache>
            </c:strRef>
          </c:tx>
          <c:invertIfNegative val="0"/>
          <c:cat>
            <c:strRef>
              <c:f>装置別査読論文数!$A$4:$A$16</c:f>
              <c:strCache>
                <c:ptCount val="13"/>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pt idx="12">
                  <c:v>Y2012</c:v>
                </c:pt>
              </c:strCache>
            </c:strRef>
          </c:cat>
          <c:val>
            <c:numRef>
              <c:f>装置別査読論文数!$C$4:$C$16</c:f>
              <c:numCache>
                <c:formatCode>General</c:formatCode>
                <c:ptCount val="13"/>
                <c:pt idx="1">
                  <c:v>1</c:v>
                </c:pt>
                <c:pt idx="2">
                  <c:v>3</c:v>
                </c:pt>
                <c:pt idx="3">
                  <c:v>4</c:v>
                </c:pt>
                <c:pt idx="4">
                  <c:v>6</c:v>
                </c:pt>
                <c:pt idx="5">
                  <c:v>4</c:v>
                </c:pt>
                <c:pt idx="6">
                  <c:v>1</c:v>
                </c:pt>
                <c:pt idx="7">
                  <c:v>1</c:v>
                </c:pt>
                <c:pt idx="8">
                  <c:v>0</c:v>
                </c:pt>
                <c:pt idx="9">
                  <c:v>0</c:v>
                </c:pt>
                <c:pt idx="10">
                  <c:v>1</c:v>
                </c:pt>
                <c:pt idx="11">
                  <c:v>0</c:v>
                </c:pt>
              </c:numCache>
            </c:numRef>
          </c:val>
        </c:ser>
        <c:ser>
          <c:idx val="1"/>
          <c:order val="2"/>
          <c:tx>
            <c:strRef>
              <c:f>装置別査読論文数!$D$3</c:f>
              <c:strCache>
                <c:ptCount val="1"/>
                <c:pt idx="0">
                  <c:v>COMICS(MIR)</c:v>
                </c:pt>
              </c:strCache>
            </c:strRef>
          </c:tx>
          <c:invertIfNegative val="0"/>
          <c:cat>
            <c:strRef>
              <c:f>装置別査読論文数!$A$4:$A$16</c:f>
              <c:strCache>
                <c:ptCount val="13"/>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pt idx="12">
                  <c:v>Y2012</c:v>
                </c:pt>
              </c:strCache>
            </c:strRef>
          </c:cat>
          <c:val>
            <c:numRef>
              <c:f>装置別査読論文数!$D$4:$D$16</c:f>
              <c:numCache>
                <c:formatCode>General</c:formatCode>
                <c:ptCount val="13"/>
                <c:pt idx="3">
                  <c:v>2</c:v>
                </c:pt>
                <c:pt idx="4">
                  <c:v>6</c:v>
                </c:pt>
                <c:pt idx="5">
                  <c:v>5</c:v>
                </c:pt>
                <c:pt idx="6">
                  <c:v>4</c:v>
                </c:pt>
                <c:pt idx="7">
                  <c:v>3</c:v>
                </c:pt>
                <c:pt idx="8">
                  <c:v>3</c:v>
                </c:pt>
                <c:pt idx="9">
                  <c:v>6</c:v>
                </c:pt>
                <c:pt idx="10">
                  <c:v>6</c:v>
                </c:pt>
                <c:pt idx="11">
                  <c:v>4</c:v>
                </c:pt>
                <c:pt idx="12">
                  <c:v>6</c:v>
                </c:pt>
              </c:numCache>
            </c:numRef>
          </c:val>
        </c:ser>
        <c:ser>
          <c:idx val="2"/>
          <c:order val="3"/>
          <c:tx>
            <c:strRef>
              <c:f>装置別査読論文数!$E$3</c:f>
              <c:strCache>
                <c:ptCount val="1"/>
                <c:pt idx="0">
                  <c:v>CIAO-&gt;HiCIAO(IR)</c:v>
                </c:pt>
              </c:strCache>
            </c:strRef>
          </c:tx>
          <c:invertIfNegative val="0"/>
          <c:cat>
            <c:strRef>
              <c:f>装置別査読論文数!$A$4:$A$16</c:f>
              <c:strCache>
                <c:ptCount val="13"/>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pt idx="12">
                  <c:v>Y2012</c:v>
                </c:pt>
              </c:strCache>
            </c:strRef>
          </c:cat>
          <c:val>
            <c:numRef>
              <c:f>装置別査読論文数!$E$4:$E$16</c:f>
              <c:numCache>
                <c:formatCode>General</c:formatCode>
                <c:ptCount val="13"/>
                <c:pt idx="0">
                  <c:v>1</c:v>
                </c:pt>
                <c:pt idx="2">
                  <c:v>3</c:v>
                </c:pt>
                <c:pt idx="3">
                  <c:v>2</c:v>
                </c:pt>
                <c:pt idx="4">
                  <c:v>3</c:v>
                </c:pt>
                <c:pt idx="5">
                  <c:v>5</c:v>
                </c:pt>
                <c:pt idx="6">
                  <c:v>4</c:v>
                </c:pt>
                <c:pt idx="7">
                  <c:v>6</c:v>
                </c:pt>
                <c:pt idx="8">
                  <c:v>13</c:v>
                </c:pt>
                <c:pt idx="9">
                  <c:v>7</c:v>
                </c:pt>
                <c:pt idx="10">
                  <c:v>6</c:v>
                </c:pt>
                <c:pt idx="11">
                  <c:v>7</c:v>
                </c:pt>
                <c:pt idx="12">
                  <c:v>10</c:v>
                </c:pt>
              </c:numCache>
            </c:numRef>
          </c:val>
        </c:ser>
        <c:ser>
          <c:idx val="4"/>
          <c:order val="4"/>
          <c:tx>
            <c:strRef>
              <c:f>装置別査読論文数!$F$3</c:f>
              <c:strCache>
                <c:ptCount val="1"/>
                <c:pt idx="0">
                  <c:v>IRCS(IR)</c:v>
                </c:pt>
              </c:strCache>
            </c:strRef>
          </c:tx>
          <c:invertIfNegative val="0"/>
          <c:cat>
            <c:strRef>
              <c:f>装置別査読論文数!$A$4:$A$16</c:f>
              <c:strCache>
                <c:ptCount val="13"/>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pt idx="12">
                  <c:v>Y2012</c:v>
                </c:pt>
              </c:strCache>
            </c:strRef>
          </c:cat>
          <c:val>
            <c:numRef>
              <c:f>装置別査読論文数!$F$4:$F$16</c:f>
              <c:numCache>
                <c:formatCode>General</c:formatCode>
                <c:ptCount val="13"/>
                <c:pt idx="1">
                  <c:v>2</c:v>
                </c:pt>
                <c:pt idx="2">
                  <c:v>12</c:v>
                </c:pt>
                <c:pt idx="3">
                  <c:v>11</c:v>
                </c:pt>
                <c:pt idx="4">
                  <c:v>8</c:v>
                </c:pt>
                <c:pt idx="5">
                  <c:v>11</c:v>
                </c:pt>
                <c:pt idx="6">
                  <c:v>12</c:v>
                </c:pt>
                <c:pt idx="7">
                  <c:v>6</c:v>
                </c:pt>
                <c:pt idx="8">
                  <c:v>8</c:v>
                </c:pt>
                <c:pt idx="9">
                  <c:v>5</c:v>
                </c:pt>
                <c:pt idx="10">
                  <c:v>5</c:v>
                </c:pt>
                <c:pt idx="11">
                  <c:v>15</c:v>
                </c:pt>
                <c:pt idx="12">
                  <c:v>14</c:v>
                </c:pt>
              </c:numCache>
            </c:numRef>
          </c:val>
        </c:ser>
        <c:ser>
          <c:idx val="5"/>
          <c:order val="5"/>
          <c:tx>
            <c:strRef>
              <c:f>装置別査読論文数!$G$3</c:f>
              <c:strCache>
                <c:ptCount val="1"/>
                <c:pt idx="0">
                  <c:v>MOIRCS(IR)</c:v>
                </c:pt>
              </c:strCache>
            </c:strRef>
          </c:tx>
          <c:invertIfNegative val="0"/>
          <c:cat>
            <c:strRef>
              <c:f>装置別査読論文数!$A$4:$A$16</c:f>
              <c:strCache>
                <c:ptCount val="13"/>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pt idx="12">
                  <c:v>Y2012</c:v>
                </c:pt>
              </c:strCache>
            </c:strRef>
          </c:cat>
          <c:val>
            <c:numRef>
              <c:f>装置別査読論文数!$G$4:$G$16</c:f>
              <c:numCache>
                <c:formatCode>General</c:formatCode>
                <c:ptCount val="13"/>
                <c:pt idx="6">
                  <c:v>1</c:v>
                </c:pt>
                <c:pt idx="7">
                  <c:v>2</c:v>
                </c:pt>
                <c:pt idx="8">
                  <c:v>4</c:v>
                </c:pt>
                <c:pt idx="9">
                  <c:v>15</c:v>
                </c:pt>
                <c:pt idx="10">
                  <c:v>17</c:v>
                </c:pt>
                <c:pt idx="11">
                  <c:v>13</c:v>
                </c:pt>
                <c:pt idx="12">
                  <c:v>12</c:v>
                </c:pt>
              </c:numCache>
            </c:numRef>
          </c:val>
        </c:ser>
        <c:ser>
          <c:idx val="6"/>
          <c:order val="6"/>
          <c:tx>
            <c:strRef>
              <c:f>装置別査読論文数!$H$3</c:f>
              <c:strCache>
                <c:ptCount val="1"/>
                <c:pt idx="0">
                  <c:v>FMOS(IR)</c:v>
                </c:pt>
              </c:strCache>
            </c:strRef>
          </c:tx>
          <c:invertIfNegative val="0"/>
          <c:cat>
            <c:strRef>
              <c:f>装置別査読論文数!$A$4:$A$16</c:f>
              <c:strCache>
                <c:ptCount val="13"/>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pt idx="12">
                  <c:v>Y2012</c:v>
                </c:pt>
              </c:strCache>
            </c:strRef>
          </c:cat>
          <c:val>
            <c:numRef>
              <c:f>装置別査読論文数!$H$4:$H$16</c:f>
              <c:numCache>
                <c:formatCode>General</c:formatCode>
                <c:ptCount val="13"/>
                <c:pt idx="10">
                  <c:v>1</c:v>
                </c:pt>
                <c:pt idx="11">
                  <c:v>0</c:v>
                </c:pt>
                <c:pt idx="12">
                  <c:v>8</c:v>
                </c:pt>
              </c:numCache>
            </c:numRef>
          </c:val>
        </c:ser>
        <c:ser>
          <c:idx val="7"/>
          <c:order val="7"/>
          <c:tx>
            <c:strRef>
              <c:f>装置別査読論文数!$I$3</c:f>
              <c:strCache>
                <c:ptCount val="1"/>
                <c:pt idx="0">
                  <c:v>HDS(Opt)</c:v>
                </c:pt>
              </c:strCache>
            </c:strRef>
          </c:tx>
          <c:invertIfNegative val="0"/>
          <c:cat>
            <c:strRef>
              <c:f>装置別査読論文数!$A$4:$A$16</c:f>
              <c:strCache>
                <c:ptCount val="13"/>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pt idx="12">
                  <c:v>Y2012</c:v>
                </c:pt>
              </c:strCache>
            </c:strRef>
          </c:cat>
          <c:val>
            <c:numRef>
              <c:f>装置別査読論文数!$I$4:$I$16</c:f>
              <c:numCache>
                <c:formatCode>General</c:formatCode>
                <c:ptCount val="13"/>
                <c:pt idx="1">
                  <c:v>2</c:v>
                </c:pt>
                <c:pt idx="2">
                  <c:v>12</c:v>
                </c:pt>
                <c:pt idx="3">
                  <c:v>5</c:v>
                </c:pt>
                <c:pt idx="4">
                  <c:v>8</c:v>
                </c:pt>
                <c:pt idx="5">
                  <c:v>8</c:v>
                </c:pt>
                <c:pt idx="6">
                  <c:v>13</c:v>
                </c:pt>
                <c:pt idx="7">
                  <c:v>10</c:v>
                </c:pt>
                <c:pt idx="8">
                  <c:v>9</c:v>
                </c:pt>
                <c:pt idx="9">
                  <c:v>18</c:v>
                </c:pt>
                <c:pt idx="10">
                  <c:v>11</c:v>
                </c:pt>
                <c:pt idx="11">
                  <c:v>15</c:v>
                </c:pt>
                <c:pt idx="12">
                  <c:v>13</c:v>
                </c:pt>
              </c:numCache>
            </c:numRef>
          </c:val>
        </c:ser>
        <c:ser>
          <c:idx val="8"/>
          <c:order val="8"/>
          <c:tx>
            <c:strRef>
              <c:f>装置別査読論文数!$J$3</c:f>
              <c:strCache>
                <c:ptCount val="1"/>
                <c:pt idx="0">
                  <c:v>FOCAS(Opt)</c:v>
                </c:pt>
              </c:strCache>
            </c:strRef>
          </c:tx>
          <c:invertIfNegative val="0"/>
          <c:cat>
            <c:strRef>
              <c:f>装置別査読論文数!$A$4:$A$16</c:f>
              <c:strCache>
                <c:ptCount val="13"/>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pt idx="12">
                  <c:v>Y2012</c:v>
                </c:pt>
              </c:strCache>
            </c:strRef>
          </c:cat>
          <c:val>
            <c:numRef>
              <c:f>装置別査読論文数!$J$4:$J$16</c:f>
              <c:numCache>
                <c:formatCode>General</c:formatCode>
                <c:ptCount val="13"/>
                <c:pt idx="1">
                  <c:v>1</c:v>
                </c:pt>
                <c:pt idx="2">
                  <c:v>8</c:v>
                </c:pt>
                <c:pt idx="3">
                  <c:v>8</c:v>
                </c:pt>
                <c:pt idx="4">
                  <c:v>12</c:v>
                </c:pt>
                <c:pt idx="5">
                  <c:v>9</c:v>
                </c:pt>
                <c:pt idx="6">
                  <c:v>12</c:v>
                </c:pt>
                <c:pt idx="7">
                  <c:v>11</c:v>
                </c:pt>
                <c:pt idx="8">
                  <c:v>18</c:v>
                </c:pt>
                <c:pt idx="9">
                  <c:v>18</c:v>
                </c:pt>
                <c:pt idx="10">
                  <c:v>19</c:v>
                </c:pt>
                <c:pt idx="11">
                  <c:v>16</c:v>
                </c:pt>
                <c:pt idx="12">
                  <c:v>25</c:v>
                </c:pt>
              </c:numCache>
            </c:numRef>
          </c:val>
        </c:ser>
        <c:ser>
          <c:idx val="9"/>
          <c:order val="9"/>
          <c:tx>
            <c:strRef>
              <c:f>装置別査読論文数!$K$3</c:f>
              <c:strCache>
                <c:ptCount val="1"/>
                <c:pt idx="0">
                  <c:v>S-Cam(Opt)</c:v>
                </c:pt>
              </c:strCache>
            </c:strRef>
          </c:tx>
          <c:invertIfNegative val="0"/>
          <c:cat>
            <c:strRef>
              <c:f>装置別査読論文数!$A$4:$A$16</c:f>
              <c:strCache>
                <c:ptCount val="13"/>
                <c:pt idx="0">
                  <c:v>Y2000</c:v>
                </c:pt>
                <c:pt idx="1">
                  <c:v>Y2001</c:v>
                </c:pt>
                <c:pt idx="2">
                  <c:v>Y2002</c:v>
                </c:pt>
                <c:pt idx="3">
                  <c:v>Y2003</c:v>
                </c:pt>
                <c:pt idx="4">
                  <c:v>Y2004</c:v>
                </c:pt>
                <c:pt idx="5">
                  <c:v>Y2005</c:v>
                </c:pt>
                <c:pt idx="6">
                  <c:v>Y2006</c:v>
                </c:pt>
                <c:pt idx="7">
                  <c:v>Y2007</c:v>
                </c:pt>
                <c:pt idx="8">
                  <c:v>Y2008</c:v>
                </c:pt>
                <c:pt idx="9">
                  <c:v>Y2009</c:v>
                </c:pt>
                <c:pt idx="10">
                  <c:v>Y2010</c:v>
                </c:pt>
                <c:pt idx="11">
                  <c:v>Y2011</c:v>
                </c:pt>
                <c:pt idx="12">
                  <c:v>Y2012</c:v>
                </c:pt>
              </c:strCache>
            </c:strRef>
          </c:cat>
          <c:val>
            <c:numRef>
              <c:f>装置別査読論文数!$K$4:$K$16</c:f>
              <c:numCache>
                <c:formatCode>General</c:formatCode>
                <c:ptCount val="13"/>
                <c:pt idx="0">
                  <c:v>3</c:v>
                </c:pt>
                <c:pt idx="1">
                  <c:v>4</c:v>
                </c:pt>
                <c:pt idx="2">
                  <c:v>10</c:v>
                </c:pt>
                <c:pt idx="3">
                  <c:v>20</c:v>
                </c:pt>
                <c:pt idx="4">
                  <c:v>21</c:v>
                </c:pt>
                <c:pt idx="5">
                  <c:v>23</c:v>
                </c:pt>
                <c:pt idx="6">
                  <c:v>25</c:v>
                </c:pt>
                <c:pt idx="7">
                  <c:v>59</c:v>
                </c:pt>
                <c:pt idx="8">
                  <c:v>45</c:v>
                </c:pt>
                <c:pt idx="9">
                  <c:v>46</c:v>
                </c:pt>
                <c:pt idx="10">
                  <c:v>65</c:v>
                </c:pt>
                <c:pt idx="11">
                  <c:v>63</c:v>
                </c:pt>
                <c:pt idx="12">
                  <c:v>79</c:v>
                </c:pt>
              </c:numCache>
            </c:numRef>
          </c:val>
        </c:ser>
        <c:dLbls>
          <c:showLegendKey val="0"/>
          <c:showVal val="0"/>
          <c:showCatName val="0"/>
          <c:showSerName val="0"/>
          <c:showPercent val="0"/>
          <c:showBubbleSize val="0"/>
        </c:dLbls>
        <c:gapWidth val="150"/>
        <c:shape val="box"/>
        <c:axId val="137930624"/>
        <c:axId val="137932160"/>
        <c:axId val="137932800"/>
      </c:bar3DChart>
      <c:catAx>
        <c:axId val="137930624"/>
        <c:scaling>
          <c:orientation val="minMax"/>
        </c:scaling>
        <c:delete val="0"/>
        <c:axPos val="b"/>
        <c:numFmt formatCode="General" sourceLinked="1"/>
        <c:majorTickMark val="in"/>
        <c:minorTickMark val="none"/>
        <c:tickLblPos val="low"/>
        <c:spPr>
          <a:ln w="3175">
            <a:solidFill>
              <a:srgbClr val="000000"/>
            </a:solidFill>
            <a:prstDash val="solid"/>
          </a:ln>
        </c:spPr>
        <c:txPr>
          <a:bodyPr rot="-2700000" vert="horz"/>
          <a:lstStyle/>
          <a:p>
            <a:pPr>
              <a:defRPr sz="1400" b="1" i="0" u="none" strike="noStrike" baseline="0">
                <a:solidFill>
                  <a:srgbClr val="000000"/>
                </a:solidFill>
                <a:latin typeface="ＭＳ Ｐゴシック"/>
                <a:ea typeface="ＭＳ Ｐゴシック"/>
                <a:cs typeface="ＭＳ Ｐゴシック"/>
              </a:defRPr>
            </a:pPr>
            <a:endParaRPr lang="ja-JP"/>
          </a:p>
        </c:txPr>
        <c:crossAx val="137932160"/>
        <c:crosses val="autoZero"/>
        <c:auto val="1"/>
        <c:lblAlgn val="ctr"/>
        <c:lblOffset val="100"/>
        <c:tickLblSkip val="1"/>
        <c:tickMarkSkip val="1"/>
        <c:noMultiLvlLbl val="1"/>
      </c:catAx>
      <c:valAx>
        <c:axId val="137932160"/>
        <c:scaling>
          <c:orientation val="minMax"/>
        </c:scaling>
        <c:delete val="0"/>
        <c:axPos val="r"/>
        <c:majorGridlines>
          <c:spPr>
            <a:ln w="3175">
              <a:solidFill>
                <a:srgbClr val="000000"/>
              </a:solidFill>
              <a:prstDash val="solid"/>
            </a:ln>
          </c:spPr>
        </c:majorGridlines>
        <c:numFmt formatCode="General" sourceLinked="1"/>
        <c:majorTickMark val="in"/>
        <c:minorTickMark val="none"/>
        <c:tickLblPos val="nextTo"/>
        <c:spPr>
          <a:ln w="3175">
            <a:solidFill>
              <a:srgbClr val="000000"/>
            </a:solidFill>
            <a:prstDash val="solid"/>
          </a:ln>
        </c:spPr>
        <c:txPr>
          <a:bodyPr rot="0" vert="horz"/>
          <a:lstStyle/>
          <a:p>
            <a:pPr>
              <a:defRPr sz="2150" b="0" i="0" u="none" strike="noStrike" baseline="0">
                <a:solidFill>
                  <a:srgbClr val="000000"/>
                </a:solidFill>
                <a:latin typeface="ＭＳ Ｐゴシック"/>
                <a:ea typeface="ＭＳ Ｐゴシック"/>
                <a:cs typeface="ＭＳ Ｐゴシック"/>
              </a:defRPr>
            </a:pPr>
            <a:endParaRPr lang="ja-JP"/>
          </a:p>
        </c:txPr>
        <c:crossAx val="137930624"/>
        <c:crosses val="max"/>
        <c:crossBetween val="between"/>
      </c:valAx>
      <c:serAx>
        <c:axId val="137932800"/>
        <c:scaling>
          <c:orientation val="minMax"/>
        </c:scaling>
        <c:delete val="0"/>
        <c:axPos val="b"/>
        <c:numFmt formatCode="@" sourceLinked="0"/>
        <c:majorTickMark val="out"/>
        <c:minorTickMark val="none"/>
        <c:tickLblPos val="nextTo"/>
        <c:txPr>
          <a:bodyPr rot="300000" vert="horz"/>
          <a:lstStyle/>
          <a:p>
            <a:pPr>
              <a:defRPr sz="1400" b="1" i="0" baseline="0"/>
            </a:pPr>
            <a:endParaRPr lang="ja-JP"/>
          </a:p>
        </c:txPr>
        <c:crossAx val="137932160"/>
        <c:crosses val="autoZero"/>
        <c:tickLblSkip val="1"/>
      </c:serAx>
      <c:spPr>
        <a:noFill/>
        <a:ln w="25400">
          <a:noFill/>
        </a:ln>
      </c:spPr>
    </c:plotArea>
    <c:plotVisOnly val="1"/>
    <c:dispBlanksAs val="gap"/>
    <c:showDLblsOverMax val="0"/>
  </c:chart>
  <c:spPr>
    <a:solidFill>
      <a:srgbClr val="FFFFFF"/>
    </a:solidFill>
    <a:ln w="3175">
      <a:solidFill>
        <a:srgbClr val="000000"/>
      </a:solidFill>
      <a:prstDash val="solid"/>
    </a:ln>
  </c:spPr>
  <c:txPr>
    <a:bodyPr/>
    <a:lstStyle/>
    <a:p>
      <a:pPr>
        <a:defRPr sz="197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0.31301</cdr:x>
      <cdr:y>0.0098</cdr:y>
    </cdr:from>
    <cdr:to>
      <cdr:x>0.67988</cdr:x>
      <cdr:y>0.12092</cdr:y>
    </cdr:to>
    <cdr:sp macro="" textlink="">
      <cdr:nvSpPr>
        <cdr:cNvPr id="2" name="TextBox 1"/>
        <cdr:cNvSpPr txBox="1"/>
      </cdr:nvSpPr>
      <cdr:spPr>
        <a:xfrm xmlns:a="http://schemas.openxmlformats.org/drawingml/2006/main">
          <a:off x="2933700" y="57151"/>
          <a:ext cx="3438525" cy="6477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ja-JP" altLang="en-US" sz="1650" b="1"/>
            <a:t>その他の経費（</a:t>
          </a:r>
          <a:r>
            <a:rPr lang="en-US" altLang="ja-JP" sz="1650" b="1"/>
            <a:t>11.75</a:t>
          </a:r>
          <a:r>
            <a:rPr lang="ja-JP" altLang="en-US" sz="1650" b="1"/>
            <a:t>億円）の内訳</a:t>
          </a:r>
        </a:p>
      </cdr:txBody>
    </cdr:sp>
  </cdr:relSizeAnchor>
  <cdr:relSizeAnchor xmlns:cdr="http://schemas.openxmlformats.org/drawingml/2006/chartDrawing">
    <cdr:from>
      <cdr:x>0.75508</cdr:x>
      <cdr:y>0.01797</cdr:y>
    </cdr:from>
    <cdr:to>
      <cdr:x>0.92073</cdr:x>
      <cdr:y>0.0817</cdr:y>
    </cdr:to>
    <cdr:sp macro="" textlink="">
      <cdr:nvSpPr>
        <cdr:cNvPr id="3" name="TextBox 2"/>
        <cdr:cNvSpPr txBox="1"/>
      </cdr:nvSpPr>
      <cdr:spPr>
        <a:xfrm xmlns:a="http://schemas.openxmlformats.org/drawingml/2006/main">
          <a:off x="7077075" y="104775"/>
          <a:ext cx="1552575"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400" b="1"/>
            <a:t>（単位：百万円）</a:t>
          </a:r>
        </a:p>
      </cdr:txBody>
    </cdr:sp>
  </cdr:relSizeAnchor>
</c:userShapes>
</file>

<file path=ppt/drawings/drawing2.xml><?xml version="1.0" encoding="utf-8"?>
<c:userShapes xmlns:c="http://schemas.openxmlformats.org/drawingml/2006/chart">
  <cdr:relSizeAnchor xmlns:cdr="http://schemas.openxmlformats.org/drawingml/2006/chartDrawing">
    <cdr:from>
      <cdr:x>0.45506</cdr:x>
      <cdr:y>0.76557</cdr:y>
    </cdr:from>
    <cdr:to>
      <cdr:x>0.48089</cdr:x>
      <cdr:y>1</cdr:y>
    </cdr:to>
    <cdr:sp macro="" textlink="">
      <cdr:nvSpPr>
        <cdr:cNvPr id="2" name="テキスト ボックス 1"/>
        <cdr:cNvSpPr txBox="1"/>
      </cdr:nvSpPr>
      <cdr:spPr>
        <a:xfrm xmlns:a="http://schemas.openxmlformats.org/drawingml/2006/main" rot="5055765">
          <a:off x="3400428" y="6767513"/>
          <a:ext cx="182880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400"/>
        </a:p>
      </cdr:txBody>
    </cdr:sp>
  </cdr:relSizeAnchor>
  <cdr:relSizeAnchor xmlns:cdr="http://schemas.openxmlformats.org/drawingml/2006/chartDrawing">
    <cdr:from>
      <cdr:x>0.45506</cdr:x>
      <cdr:y>0.76557</cdr:y>
    </cdr:from>
    <cdr:to>
      <cdr:x>0.48089</cdr:x>
      <cdr:y>1</cdr:y>
    </cdr:to>
    <cdr:sp macro="" textlink="">
      <cdr:nvSpPr>
        <cdr:cNvPr id="6" name="テキスト ボックス 1"/>
        <cdr:cNvSpPr txBox="1"/>
      </cdr:nvSpPr>
      <cdr:spPr>
        <a:xfrm xmlns:a="http://schemas.openxmlformats.org/drawingml/2006/main" rot="5055765">
          <a:off x="3400428" y="6767513"/>
          <a:ext cx="182880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400"/>
        </a:p>
      </cdr:txBody>
    </cdr:sp>
  </cdr:relSizeAnchor>
  <cdr:relSizeAnchor xmlns:cdr="http://schemas.openxmlformats.org/drawingml/2006/chartDrawing">
    <cdr:from>
      <cdr:x>0.45506</cdr:x>
      <cdr:y>0.76557</cdr:y>
    </cdr:from>
    <cdr:to>
      <cdr:x>0.48089</cdr:x>
      <cdr:y>1</cdr:y>
    </cdr:to>
    <cdr:sp macro="" textlink="">
      <cdr:nvSpPr>
        <cdr:cNvPr id="7" name="テキスト ボックス 1"/>
        <cdr:cNvSpPr txBox="1"/>
      </cdr:nvSpPr>
      <cdr:spPr>
        <a:xfrm xmlns:a="http://schemas.openxmlformats.org/drawingml/2006/main" rot="5055765">
          <a:off x="3400428" y="6767513"/>
          <a:ext cx="1828800"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400"/>
        </a:p>
      </cdr:txBody>
    </cdr:sp>
  </cdr:relSizeAnchor>
</c:userShapes>
</file>

<file path=ppt/drawings/drawing3.xml><?xml version="1.0" encoding="utf-8"?>
<c:userShapes xmlns:c="http://schemas.openxmlformats.org/drawingml/2006/chart">
  <cdr:relSizeAnchor xmlns:cdr="http://schemas.openxmlformats.org/drawingml/2006/chartDrawing">
    <cdr:from>
      <cdr:x>0.35336</cdr:x>
      <cdr:y>0.25493</cdr:y>
    </cdr:from>
    <cdr:to>
      <cdr:x>0.62134</cdr:x>
      <cdr:y>0.36184</cdr:y>
    </cdr:to>
    <cdr:sp macro="" textlink="">
      <cdr:nvSpPr>
        <cdr:cNvPr id="50" name="テキスト ボックス 49"/>
        <cdr:cNvSpPr txBox="1"/>
      </cdr:nvSpPr>
      <cdr:spPr>
        <a:xfrm xmlns:a="http://schemas.openxmlformats.org/drawingml/2006/main">
          <a:off x="4257675" y="1476375"/>
          <a:ext cx="3228975" cy="619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0.35968</cdr:x>
      <cdr:y>0.25658</cdr:y>
    </cdr:from>
    <cdr:to>
      <cdr:x>0.62055</cdr:x>
      <cdr:y>0.35855</cdr:y>
    </cdr:to>
    <cdr:sp macro="" textlink="">
      <cdr:nvSpPr>
        <cdr:cNvPr id="51" name="テキスト ボックス 50"/>
        <cdr:cNvSpPr txBox="1"/>
      </cdr:nvSpPr>
      <cdr:spPr>
        <a:xfrm xmlns:a="http://schemas.openxmlformats.org/drawingml/2006/main">
          <a:off x="4333875" y="1485900"/>
          <a:ext cx="3143250" cy="590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0.35494</cdr:x>
      <cdr:y>0.67599</cdr:y>
    </cdr:from>
    <cdr:to>
      <cdr:x>0.63478</cdr:x>
      <cdr:y>0.77632</cdr:y>
    </cdr:to>
    <cdr:sp macro="" textlink="">
      <cdr:nvSpPr>
        <cdr:cNvPr id="52" name="テキスト ボックス 51"/>
        <cdr:cNvSpPr txBox="1"/>
      </cdr:nvSpPr>
      <cdr:spPr>
        <a:xfrm xmlns:a="http://schemas.openxmlformats.org/drawingml/2006/main">
          <a:off x="4276725" y="3914775"/>
          <a:ext cx="3371850" cy="581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2800"/>
            <a:t>可視光装置</a:t>
          </a:r>
        </a:p>
      </cdr:txBody>
    </cdr:sp>
  </cdr:relSizeAnchor>
  <cdr:relSizeAnchor xmlns:cdr="http://schemas.openxmlformats.org/drawingml/2006/chartDrawing">
    <cdr:from>
      <cdr:x>0.34071</cdr:x>
      <cdr:y>0.25</cdr:y>
    </cdr:from>
    <cdr:to>
      <cdr:x>0.53913</cdr:x>
      <cdr:y>0.35855</cdr:y>
    </cdr:to>
    <cdr:sp macro="" textlink="">
      <cdr:nvSpPr>
        <cdr:cNvPr id="53" name="テキスト ボックス 52"/>
        <cdr:cNvSpPr txBox="1"/>
      </cdr:nvSpPr>
      <cdr:spPr>
        <a:xfrm xmlns:a="http://schemas.openxmlformats.org/drawingml/2006/main">
          <a:off x="4105275" y="1447800"/>
          <a:ext cx="2390775" cy="628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2800"/>
            <a:t>赤外装置</a:t>
          </a:r>
        </a:p>
      </cdr:txBody>
    </cdr:sp>
  </cdr:relSizeAnchor>
  <cdr:relSizeAnchor xmlns:cdr="http://schemas.openxmlformats.org/drawingml/2006/chartDrawing">
    <cdr:from>
      <cdr:x>0.09075</cdr:x>
      <cdr:y>0.48157</cdr:y>
    </cdr:from>
    <cdr:to>
      <cdr:x>0.12225</cdr:x>
      <cdr:y>0.56557</cdr:y>
    </cdr:to>
    <cdr:cxnSp macro="">
      <cdr:nvCxnSpPr>
        <cdr:cNvPr id="37" name="直線コネクタ 36"/>
        <cdr:cNvCxnSpPr/>
      </cdr:nvCxnSpPr>
      <cdr:spPr>
        <a:xfrm xmlns:a="http://schemas.openxmlformats.org/drawingml/2006/main" flipV="1">
          <a:off x="829816" y="3302581"/>
          <a:ext cx="288032" cy="576064"/>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0.12201</cdr:x>
      <cdr:y>0.44936</cdr:y>
    </cdr:from>
    <cdr:to>
      <cdr:x>0.14516</cdr:x>
      <cdr:y>0.479</cdr:y>
    </cdr:to>
    <cdr:cxnSp macro="">
      <cdr:nvCxnSpPr>
        <cdr:cNvPr id="39" name="直線コネクタ 38"/>
        <cdr:cNvCxnSpPr/>
      </cdr:nvCxnSpPr>
      <cdr:spPr>
        <a:xfrm xmlns:a="http://schemas.openxmlformats.org/drawingml/2006/main" flipV="1">
          <a:off x="1089426" y="2996952"/>
          <a:ext cx="206718" cy="197671"/>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0.14516</cdr:x>
      <cdr:y>0.44936</cdr:y>
    </cdr:from>
    <cdr:to>
      <cdr:x>0.17713</cdr:x>
      <cdr:y>0.4895</cdr:y>
    </cdr:to>
    <cdr:cxnSp macro="">
      <cdr:nvCxnSpPr>
        <cdr:cNvPr id="41" name="直線コネクタ 40"/>
        <cdr:cNvCxnSpPr/>
      </cdr:nvCxnSpPr>
      <cdr:spPr>
        <a:xfrm xmlns:a="http://schemas.openxmlformats.org/drawingml/2006/main">
          <a:off x="1296144" y="2996952"/>
          <a:ext cx="285448" cy="267700"/>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0.17713</cdr:x>
      <cdr:y>0.437</cdr:y>
    </cdr:from>
    <cdr:to>
      <cdr:x>0.20863</cdr:x>
      <cdr:y>0.4895</cdr:y>
    </cdr:to>
    <cdr:cxnSp macro="">
      <cdr:nvCxnSpPr>
        <cdr:cNvPr id="43" name="直線コネクタ 42"/>
        <cdr:cNvCxnSpPr/>
      </cdr:nvCxnSpPr>
      <cdr:spPr>
        <a:xfrm xmlns:a="http://schemas.openxmlformats.org/drawingml/2006/main" flipV="1">
          <a:off x="1619672" y="2996951"/>
          <a:ext cx="288032" cy="360040"/>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0.20863</cdr:x>
      <cdr:y>0.437</cdr:y>
    </cdr:from>
    <cdr:to>
      <cdr:x>0.23225</cdr:x>
      <cdr:y>0.542</cdr:y>
    </cdr:to>
    <cdr:cxnSp macro="">
      <cdr:nvCxnSpPr>
        <cdr:cNvPr id="47" name="直線コネクタ 46"/>
        <cdr:cNvCxnSpPr/>
      </cdr:nvCxnSpPr>
      <cdr:spPr>
        <a:xfrm xmlns:a="http://schemas.openxmlformats.org/drawingml/2006/main">
          <a:off x="1907704" y="2996951"/>
          <a:ext cx="216024" cy="720080"/>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0.23225</cdr:x>
      <cdr:y>0.5105</cdr:y>
    </cdr:from>
    <cdr:to>
      <cdr:x>0.26375</cdr:x>
      <cdr:y>0.542</cdr:y>
    </cdr:to>
    <cdr:cxnSp macro="">
      <cdr:nvCxnSpPr>
        <cdr:cNvPr id="49" name="直線コネクタ 48"/>
        <cdr:cNvCxnSpPr/>
      </cdr:nvCxnSpPr>
      <cdr:spPr>
        <a:xfrm xmlns:a="http://schemas.openxmlformats.org/drawingml/2006/main" flipV="1">
          <a:off x="2123728" y="3501007"/>
          <a:ext cx="288032" cy="216024"/>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0.26375</cdr:x>
      <cdr:y>0.5</cdr:y>
    </cdr:from>
    <cdr:to>
      <cdr:x>0.29525</cdr:x>
      <cdr:y>0.5105</cdr:y>
    </cdr:to>
    <cdr:cxnSp macro="">
      <cdr:nvCxnSpPr>
        <cdr:cNvPr id="55" name="直線コネクタ 54"/>
        <cdr:cNvCxnSpPr/>
      </cdr:nvCxnSpPr>
      <cdr:spPr>
        <a:xfrm xmlns:a="http://schemas.openxmlformats.org/drawingml/2006/main" flipV="1">
          <a:off x="2411760" y="3428999"/>
          <a:ext cx="288032" cy="72008"/>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0.29525</cdr:x>
      <cdr:y>0.5</cdr:y>
    </cdr:from>
    <cdr:to>
      <cdr:x>0.32675</cdr:x>
      <cdr:y>0.5105</cdr:y>
    </cdr:to>
    <cdr:cxnSp macro="">
      <cdr:nvCxnSpPr>
        <cdr:cNvPr id="57" name="直線コネクタ 56"/>
        <cdr:cNvCxnSpPr/>
      </cdr:nvCxnSpPr>
      <cdr:spPr>
        <a:xfrm xmlns:a="http://schemas.openxmlformats.org/drawingml/2006/main">
          <a:off x="2699792" y="3428999"/>
          <a:ext cx="288032" cy="72008"/>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0.327</cdr:x>
      <cdr:y>0.49207</cdr:y>
    </cdr:from>
    <cdr:to>
      <cdr:x>0.35062</cdr:x>
      <cdr:y>0.51307</cdr:y>
    </cdr:to>
    <cdr:cxnSp macro="">
      <cdr:nvCxnSpPr>
        <cdr:cNvPr id="61" name="直線コネクタ 60"/>
        <cdr:cNvCxnSpPr/>
      </cdr:nvCxnSpPr>
      <cdr:spPr>
        <a:xfrm xmlns:a="http://schemas.openxmlformats.org/drawingml/2006/main" flipV="1">
          <a:off x="2990056" y="3374589"/>
          <a:ext cx="216024" cy="144016"/>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0.35062</cdr:x>
      <cdr:y>0.39538</cdr:y>
    </cdr:from>
    <cdr:to>
      <cdr:x>0.37903</cdr:x>
      <cdr:y>0.49207</cdr:y>
    </cdr:to>
    <cdr:cxnSp macro="">
      <cdr:nvCxnSpPr>
        <cdr:cNvPr id="63" name="直線コネクタ 62"/>
        <cdr:cNvCxnSpPr/>
      </cdr:nvCxnSpPr>
      <cdr:spPr>
        <a:xfrm xmlns:a="http://schemas.openxmlformats.org/drawingml/2006/main" flipV="1">
          <a:off x="3130683" y="2636912"/>
          <a:ext cx="253693" cy="644881"/>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0.37903</cdr:x>
      <cdr:y>0.39538</cdr:y>
    </cdr:from>
    <cdr:to>
      <cdr:x>0.41129</cdr:x>
      <cdr:y>0.50335</cdr:y>
    </cdr:to>
    <cdr:cxnSp macro="">
      <cdr:nvCxnSpPr>
        <cdr:cNvPr id="65" name="直線コネクタ 64"/>
        <cdr:cNvCxnSpPr/>
      </cdr:nvCxnSpPr>
      <cdr:spPr>
        <a:xfrm xmlns:a="http://schemas.openxmlformats.org/drawingml/2006/main">
          <a:off x="3384376" y="2636912"/>
          <a:ext cx="288029" cy="720110"/>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0.41129</cdr:x>
      <cdr:y>0.50335</cdr:y>
    </cdr:from>
    <cdr:to>
      <cdr:x>0.43724</cdr:x>
      <cdr:y>0.55507</cdr:y>
    </cdr:to>
    <cdr:cxnSp macro="">
      <cdr:nvCxnSpPr>
        <cdr:cNvPr id="67" name="直線コネクタ 66"/>
        <cdr:cNvCxnSpPr/>
      </cdr:nvCxnSpPr>
      <cdr:spPr>
        <a:xfrm xmlns:a="http://schemas.openxmlformats.org/drawingml/2006/main">
          <a:off x="3672408" y="3356992"/>
          <a:ext cx="231704" cy="344970"/>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0.43724</cdr:x>
      <cdr:y>0.55507</cdr:y>
    </cdr:from>
    <cdr:to>
      <cdr:x>0.46774</cdr:x>
      <cdr:y>0.55733</cdr:y>
    </cdr:to>
    <cdr:cxnSp macro="">
      <cdr:nvCxnSpPr>
        <cdr:cNvPr id="69" name="直線コネクタ 68"/>
        <cdr:cNvCxnSpPr/>
      </cdr:nvCxnSpPr>
      <cdr:spPr>
        <a:xfrm xmlns:a="http://schemas.openxmlformats.org/drawingml/2006/main">
          <a:off x="3904112" y="3701962"/>
          <a:ext cx="272352" cy="15070"/>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0.46774</cdr:x>
      <cdr:y>0.55733</cdr:y>
    </cdr:from>
    <cdr:to>
      <cdr:x>0.50024</cdr:x>
      <cdr:y>0.66006</cdr:y>
    </cdr:to>
    <cdr:cxnSp macro="">
      <cdr:nvCxnSpPr>
        <cdr:cNvPr id="79" name="直線コネクタ 78"/>
        <cdr:cNvCxnSpPr/>
      </cdr:nvCxnSpPr>
      <cdr:spPr>
        <a:xfrm xmlns:a="http://schemas.openxmlformats.org/drawingml/2006/main">
          <a:off x="4176464" y="3717032"/>
          <a:ext cx="290175" cy="685146"/>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0.50024</cdr:x>
      <cdr:y>0.61806</cdr:y>
    </cdr:from>
    <cdr:to>
      <cdr:x>0.52387</cdr:x>
      <cdr:y>0.66006</cdr:y>
    </cdr:to>
    <cdr:cxnSp macro="">
      <cdr:nvCxnSpPr>
        <cdr:cNvPr id="83" name="直線コネクタ 82"/>
        <cdr:cNvCxnSpPr/>
      </cdr:nvCxnSpPr>
      <cdr:spPr>
        <a:xfrm xmlns:a="http://schemas.openxmlformats.org/drawingml/2006/main" flipV="1">
          <a:off x="4574232" y="4238685"/>
          <a:ext cx="216024" cy="288032"/>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0.52387</cdr:x>
      <cdr:y>0.47107</cdr:y>
    </cdr:from>
    <cdr:to>
      <cdr:x>0.55537</cdr:x>
      <cdr:y>0.61806</cdr:y>
    </cdr:to>
    <cdr:cxnSp macro="">
      <cdr:nvCxnSpPr>
        <cdr:cNvPr id="85" name="直線コネクタ 84"/>
        <cdr:cNvCxnSpPr/>
      </cdr:nvCxnSpPr>
      <cdr:spPr>
        <a:xfrm xmlns:a="http://schemas.openxmlformats.org/drawingml/2006/main" flipV="1">
          <a:off x="4790256" y="3230573"/>
          <a:ext cx="288032" cy="1008112"/>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0.55537</cdr:x>
      <cdr:y>0.47107</cdr:y>
    </cdr:from>
    <cdr:to>
      <cdr:x>0.58687</cdr:x>
      <cdr:y>0.52357</cdr:y>
    </cdr:to>
    <cdr:cxnSp macro="">
      <cdr:nvCxnSpPr>
        <cdr:cNvPr id="87" name="直線コネクタ 86"/>
        <cdr:cNvCxnSpPr/>
      </cdr:nvCxnSpPr>
      <cdr:spPr>
        <a:xfrm xmlns:a="http://schemas.openxmlformats.org/drawingml/2006/main">
          <a:off x="5078288" y="3230573"/>
          <a:ext cx="288032" cy="360040"/>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0.58871</cdr:x>
      <cdr:y>0.48175</cdr:y>
    </cdr:from>
    <cdr:to>
      <cdr:x>0.6129</cdr:x>
      <cdr:y>0.52405</cdr:y>
    </cdr:to>
    <cdr:cxnSp macro="">
      <cdr:nvCxnSpPr>
        <cdr:cNvPr id="93" name="直線コネクタ 92"/>
        <cdr:cNvCxnSpPr/>
      </cdr:nvCxnSpPr>
      <cdr:spPr>
        <a:xfrm xmlns:a="http://schemas.openxmlformats.org/drawingml/2006/main" flipV="1">
          <a:off x="5256587" y="3212976"/>
          <a:ext cx="216021" cy="282104"/>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0.6129</cdr:x>
      <cdr:y>0.48175</cdr:y>
    </cdr:from>
    <cdr:to>
      <cdr:x>0.64199</cdr:x>
      <cdr:y>0.52357</cdr:y>
    </cdr:to>
    <cdr:cxnSp macro="">
      <cdr:nvCxnSpPr>
        <cdr:cNvPr id="99" name="直線コネクタ 98"/>
        <cdr:cNvCxnSpPr/>
      </cdr:nvCxnSpPr>
      <cdr:spPr>
        <a:xfrm xmlns:a="http://schemas.openxmlformats.org/drawingml/2006/main">
          <a:off x="5472608" y="3212976"/>
          <a:ext cx="259716" cy="278901"/>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0.64199</cdr:x>
      <cdr:y>0.52357</cdr:y>
    </cdr:from>
    <cdr:to>
      <cdr:x>0.67349</cdr:x>
      <cdr:y>0.55507</cdr:y>
    </cdr:to>
    <cdr:cxnSp macro="">
      <cdr:nvCxnSpPr>
        <cdr:cNvPr id="101" name="直線コネクタ 100"/>
        <cdr:cNvCxnSpPr/>
      </cdr:nvCxnSpPr>
      <cdr:spPr>
        <a:xfrm xmlns:a="http://schemas.openxmlformats.org/drawingml/2006/main">
          <a:off x="5870376" y="3590613"/>
          <a:ext cx="288032" cy="216024"/>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0.67349</cdr:x>
      <cdr:y>0.48175</cdr:y>
    </cdr:from>
    <cdr:to>
      <cdr:x>0.70161</cdr:x>
      <cdr:y>0.55507</cdr:y>
    </cdr:to>
    <cdr:cxnSp macro="">
      <cdr:nvCxnSpPr>
        <cdr:cNvPr id="103" name="直線コネクタ 102"/>
        <cdr:cNvCxnSpPr/>
      </cdr:nvCxnSpPr>
      <cdr:spPr>
        <a:xfrm xmlns:a="http://schemas.openxmlformats.org/drawingml/2006/main" flipV="1">
          <a:off x="6013602" y="3212976"/>
          <a:ext cx="251094" cy="488955"/>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0.70161</cdr:x>
      <cdr:y>0.48175</cdr:y>
    </cdr:from>
    <cdr:to>
      <cdr:x>0.72862</cdr:x>
      <cdr:y>0.64956</cdr:y>
    </cdr:to>
    <cdr:cxnSp macro="">
      <cdr:nvCxnSpPr>
        <cdr:cNvPr id="105" name="直線コネクタ 104"/>
        <cdr:cNvCxnSpPr/>
      </cdr:nvCxnSpPr>
      <cdr:spPr>
        <a:xfrm xmlns:a="http://schemas.openxmlformats.org/drawingml/2006/main">
          <a:off x="6264696" y="3212976"/>
          <a:ext cx="241110" cy="1119200"/>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0.72862</cdr:x>
      <cdr:y>0.64956</cdr:y>
    </cdr:from>
    <cdr:to>
      <cdr:x>0.76012</cdr:x>
      <cdr:y>0.75456</cdr:y>
    </cdr:to>
    <cdr:cxnSp macro="">
      <cdr:nvCxnSpPr>
        <cdr:cNvPr id="107" name="直線コネクタ 106"/>
        <cdr:cNvCxnSpPr/>
      </cdr:nvCxnSpPr>
      <cdr:spPr>
        <a:xfrm xmlns:a="http://schemas.openxmlformats.org/drawingml/2006/main">
          <a:off x="6662464" y="4454709"/>
          <a:ext cx="288032" cy="720080"/>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0.76012</cdr:x>
      <cdr:y>0.56557</cdr:y>
    </cdr:from>
    <cdr:to>
      <cdr:x>0.79162</cdr:x>
      <cdr:y>0.75456</cdr:y>
    </cdr:to>
    <cdr:cxnSp macro="">
      <cdr:nvCxnSpPr>
        <cdr:cNvPr id="109" name="直線コネクタ 108"/>
        <cdr:cNvCxnSpPr/>
      </cdr:nvCxnSpPr>
      <cdr:spPr>
        <a:xfrm xmlns:a="http://schemas.openxmlformats.org/drawingml/2006/main" flipV="1">
          <a:off x="6950496" y="3878645"/>
          <a:ext cx="288032" cy="1296144"/>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0.79161</cdr:x>
      <cdr:y>0.51414</cdr:y>
    </cdr:from>
    <cdr:to>
      <cdr:x>0.81452</cdr:x>
      <cdr:y>0.56557</cdr:y>
    </cdr:to>
    <cdr:cxnSp macro="">
      <cdr:nvCxnSpPr>
        <cdr:cNvPr id="111" name="直線コネクタ 110"/>
        <cdr:cNvCxnSpPr/>
      </cdr:nvCxnSpPr>
      <cdr:spPr>
        <a:xfrm xmlns:a="http://schemas.openxmlformats.org/drawingml/2006/main" flipV="1">
          <a:off x="7068324" y="3429000"/>
          <a:ext cx="204484" cy="342958"/>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0.81452</cdr:x>
      <cdr:y>0.51414</cdr:y>
    </cdr:from>
    <cdr:to>
      <cdr:x>0.84674</cdr:x>
      <cdr:y>0.59706</cdr:y>
    </cdr:to>
    <cdr:cxnSp macro="">
      <cdr:nvCxnSpPr>
        <cdr:cNvPr id="113" name="直線コネクタ 112"/>
        <cdr:cNvCxnSpPr/>
      </cdr:nvCxnSpPr>
      <cdr:spPr>
        <a:xfrm xmlns:a="http://schemas.openxmlformats.org/drawingml/2006/main">
          <a:off x="7272808" y="3429000"/>
          <a:ext cx="287720" cy="553039"/>
        </a:xfrm>
        <a:prstGeom xmlns:a="http://schemas.openxmlformats.org/drawingml/2006/main" prst="line">
          <a:avLst/>
        </a:prstGeom>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0.24627</cdr:x>
      <cdr:y>0.71014</cdr:y>
    </cdr:from>
    <cdr:to>
      <cdr:x>0.38474</cdr:x>
      <cdr:y>0.77681</cdr:y>
    </cdr:to>
    <cdr:sp macro="" textlink="">
      <cdr:nvSpPr>
        <cdr:cNvPr id="2" name="テキスト ボックス 1"/>
        <cdr:cNvSpPr txBox="1"/>
      </cdr:nvSpPr>
      <cdr:spPr>
        <a:xfrm xmlns:a="http://schemas.openxmlformats.org/drawingml/2006/main">
          <a:off x="2828925" y="4667250"/>
          <a:ext cx="1590675" cy="438150"/>
        </a:xfrm>
        <a:prstGeom xmlns:a="http://schemas.openxmlformats.org/drawingml/2006/main" prst="rect">
          <a:avLst/>
        </a:prstGeom>
        <a:solidFill xmlns:a="http://schemas.openxmlformats.org/drawingml/2006/main">
          <a:schemeClr val="bg1">
            <a:alpha val="30000"/>
          </a:schemeClr>
        </a:solidFill>
      </cdr:spPr>
      <cdr:txBody>
        <a:bodyPr xmlns:a="http://schemas.openxmlformats.org/drawingml/2006/main" vertOverflow="clip" wrap="square" rtlCol="0"/>
        <a:lstStyle xmlns:a="http://schemas.openxmlformats.org/drawingml/2006/main"/>
        <a:p xmlns:a="http://schemas.openxmlformats.org/drawingml/2006/main">
          <a:r>
            <a:rPr lang="ja-JP" altLang="en-US" sz="2400"/>
            <a:t>国立大学</a:t>
          </a:r>
        </a:p>
      </cdr:txBody>
    </cdr:sp>
  </cdr:relSizeAnchor>
  <cdr:relSizeAnchor xmlns:cdr="http://schemas.openxmlformats.org/drawingml/2006/chartDrawing">
    <cdr:from>
      <cdr:x>0.26119</cdr:x>
      <cdr:y>0.43478</cdr:y>
    </cdr:from>
    <cdr:to>
      <cdr:x>0.51761</cdr:x>
      <cdr:y>0.52174</cdr:y>
    </cdr:to>
    <cdr:sp macro="" textlink="">
      <cdr:nvSpPr>
        <cdr:cNvPr id="3" name="テキスト ボックス 2"/>
        <cdr:cNvSpPr txBox="1"/>
      </cdr:nvSpPr>
      <cdr:spPr>
        <a:xfrm xmlns:a="http://schemas.openxmlformats.org/drawingml/2006/main">
          <a:off x="2339330" y="2880304"/>
          <a:ext cx="2296620" cy="576080"/>
        </a:xfrm>
        <a:prstGeom xmlns:a="http://schemas.openxmlformats.org/drawingml/2006/main" prst="rect">
          <a:avLst/>
        </a:prstGeom>
        <a:solidFill xmlns:a="http://schemas.openxmlformats.org/drawingml/2006/main">
          <a:schemeClr val="bg1">
            <a:alpha val="30000"/>
          </a:schemeClr>
        </a:solidFill>
      </cdr:spPr>
      <cdr:txBody>
        <a:bodyPr xmlns:a="http://schemas.openxmlformats.org/drawingml/2006/main" vertOverflow="clip" wrap="square" rtlCol="0"/>
        <a:lstStyle xmlns:a="http://schemas.openxmlformats.org/drawingml/2006/main"/>
        <a:p xmlns:a="http://schemas.openxmlformats.org/drawingml/2006/main">
          <a:r>
            <a:rPr lang="ja-JP" altLang="en-US" sz="2800" dirty="0"/>
            <a:t>国立天文台</a:t>
          </a:r>
        </a:p>
      </cdr:txBody>
    </cdr:sp>
  </cdr:relSizeAnchor>
  <cdr:relSizeAnchor xmlns:cdr="http://schemas.openxmlformats.org/drawingml/2006/chartDrawing">
    <cdr:from>
      <cdr:x>0.58193</cdr:x>
      <cdr:y>0.25</cdr:y>
    </cdr:from>
    <cdr:to>
      <cdr:x>0.70193</cdr:x>
      <cdr:y>0.30341</cdr:y>
    </cdr:to>
    <cdr:sp macro="" textlink="">
      <cdr:nvSpPr>
        <cdr:cNvPr id="4" name="テキスト ボックス 3"/>
        <cdr:cNvSpPr txBox="1"/>
      </cdr:nvSpPr>
      <cdr:spPr>
        <a:xfrm xmlns:a="http://schemas.openxmlformats.org/drawingml/2006/main">
          <a:off x="5212014" y="1656184"/>
          <a:ext cx="1074772" cy="353811"/>
        </a:xfrm>
        <a:prstGeom xmlns:a="http://schemas.openxmlformats.org/drawingml/2006/main" prst="rect">
          <a:avLst/>
        </a:prstGeom>
        <a:solidFill xmlns:a="http://schemas.openxmlformats.org/drawingml/2006/main">
          <a:schemeClr val="bg1">
            <a:alpha val="30000"/>
          </a:schemeClr>
        </a:solidFill>
        <a:effectLst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ja-JP" altLang="en-US" sz="2400" dirty="0"/>
            <a:t>海外</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029453" cy="34447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264777" y="0"/>
            <a:ext cx="4029453" cy="344477"/>
          </a:xfrm>
          <a:prstGeom prst="rect">
            <a:avLst/>
          </a:prstGeom>
        </p:spPr>
        <p:txBody>
          <a:bodyPr vert="horz" lIns="91440" tIns="45720" rIns="91440" bIns="45720" rtlCol="0"/>
          <a:lstStyle>
            <a:lvl1pPr algn="r">
              <a:defRPr sz="1200"/>
            </a:lvl1pPr>
          </a:lstStyle>
          <a:p>
            <a:fld id="{1F605E95-0ADD-485C-A0C7-95130C0343D3}" type="datetimeFigureOut">
              <a:rPr kumimoji="1" lang="ja-JP" altLang="en-US" smtClean="0"/>
              <a:pPr/>
              <a:t>2014/1/19</a:t>
            </a:fld>
            <a:endParaRPr kumimoji="1" lang="ja-JP" altLang="en-US"/>
          </a:p>
        </p:txBody>
      </p:sp>
      <p:sp>
        <p:nvSpPr>
          <p:cNvPr id="4" name="フッター プレースホルダ 3"/>
          <p:cNvSpPr>
            <a:spLocks noGrp="1"/>
          </p:cNvSpPr>
          <p:nvPr>
            <p:ph type="ftr" sz="quarter" idx="2"/>
          </p:nvPr>
        </p:nvSpPr>
        <p:spPr>
          <a:xfrm>
            <a:off x="0" y="6536237"/>
            <a:ext cx="4029453" cy="34447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264777" y="6536237"/>
            <a:ext cx="4029453" cy="344476"/>
          </a:xfrm>
          <a:prstGeom prst="rect">
            <a:avLst/>
          </a:prstGeom>
        </p:spPr>
        <p:txBody>
          <a:bodyPr vert="horz" lIns="91440" tIns="45720" rIns="91440" bIns="45720" rtlCol="0" anchor="b"/>
          <a:lstStyle>
            <a:lvl1pPr algn="r">
              <a:defRPr sz="1200"/>
            </a:lvl1pPr>
          </a:lstStyle>
          <a:p>
            <a:fld id="{B58ED2A6-EC10-4BBD-958A-E99AD86F9F3D}" type="slidenum">
              <a:rPr kumimoji="1" lang="ja-JP" altLang="en-US" smtClean="0"/>
              <a:pPr/>
              <a:t>‹#›</a:t>
            </a:fld>
            <a:endParaRPr kumimoji="1" lang="ja-JP" altLang="en-US"/>
          </a:p>
        </p:txBody>
      </p:sp>
    </p:spTree>
    <p:extLst>
      <p:ext uri="{BB962C8B-B14F-4D97-AF65-F5344CB8AC3E}">
        <p14:creationId xmlns:p14="http://schemas.microsoft.com/office/powerpoint/2010/main" val="3585219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0"/>
            <a:ext cx="4028439" cy="344091"/>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5265812" y="0"/>
            <a:ext cx="4028439" cy="344091"/>
          </a:xfrm>
          <a:prstGeom prst="rect">
            <a:avLst/>
          </a:prstGeom>
        </p:spPr>
        <p:txBody>
          <a:bodyPr vert="horz" lIns="91440" tIns="45720" rIns="91440" bIns="45720" rtlCol="0"/>
          <a:lstStyle>
            <a:lvl1pPr algn="r">
              <a:defRPr sz="1200"/>
            </a:lvl1pPr>
          </a:lstStyle>
          <a:p>
            <a:fld id="{91313E74-A49C-4B3E-95DF-6F5F2990894D}" type="datetimeFigureOut">
              <a:rPr kumimoji="1" lang="ja-JP" altLang="en-US" smtClean="0"/>
              <a:pPr/>
              <a:t>2014/1/19</a:t>
            </a:fld>
            <a:endParaRPr kumimoji="1" lang="ja-JP" altLang="en-US"/>
          </a:p>
        </p:txBody>
      </p:sp>
      <p:sp>
        <p:nvSpPr>
          <p:cNvPr id="4" name="スライド イメージ プレースホルダ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929641" y="3268862"/>
            <a:ext cx="7437120" cy="3096815"/>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3" y="6536527"/>
            <a:ext cx="4028439" cy="34409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5265812" y="6536527"/>
            <a:ext cx="4028439" cy="344091"/>
          </a:xfrm>
          <a:prstGeom prst="rect">
            <a:avLst/>
          </a:prstGeom>
        </p:spPr>
        <p:txBody>
          <a:bodyPr vert="horz" lIns="91440" tIns="45720" rIns="91440" bIns="45720" rtlCol="0" anchor="b"/>
          <a:lstStyle>
            <a:lvl1pPr algn="r">
              <a:defRPr sz="1200"/>
            </a:lvl1pPr>
          </a:lstStyle>
          <a:p>
            <a:fld id="{A18B3D9D-3BED-4A2D-993D-12118532F229}" type="slidenum">
              <a:rPr kumimoji="1" lang="ja-JP" altLang="en-US" smtClean="0"/>
              <a:pPr/>
              <a:t>‹#›</a:t>
            </a:fld>
            <a:endParaRPr kumimoji="1" lang="ja-JP" altLang="en-US"/>
          </a:p>
        </p:txBody>
      </p:sp>
    </p:spTree>
    <p:extLst>
      <p:ext uri="{BB962C8B-B14F-4D97-AF65-F5344CB8AC3E}">
        <p14:creationId xmlns:p14="http://schemas.microsoft.com/office/powerpoint/2010/main" val="27314870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55BD321F-B127-405A-A910-3F03C30530C0}" type="slidenum">
              <a:rPr lang="en-US" altLang="ja-JP" smtClean="0"/>
              <a:pPr/>
              <a:t>1</a:t>
            </a:fld>
            <a:endParaRPr lang="en-US" altLang="ja-JP" dirty="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ja-JP" altLang="en-US" dirty="0" smtClean="0">
              <a:ea typeface="ヒラギノ角ゴ Pro W3"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5267963" y="6537722"/>
            <a:ext cx="4028439" cy="344091"/>
          </a:xfrm>
          <a:prstGeom prst="rect">
            <a:avLst/>
          </a:prstGeom>
          <a:noFill/>
          <a:ln w="9525">
            <a:noFill/>
            <a:miter lim="800000"/>
            <a:headEnd/>
            <a:tailEnd/>
          </a:ln>
        </p:spPr>
        <p:txBody>
          <a:bodyPr lIns="90441" tIns="45221" rIns="90441" bIns="45221" anchor="b"/>
          <a:lstStyle/>
          <a:p>
            <a:pPr algn="r"/>
            <a:fld id="{C11D2129-D855-465A-8FD7-9A9A51198698}" type="slidenum">
              <a:rPr lang="ja-JP" altLang="en-US" sz="1200">
                <a:solidFill>
                  <a:prstClr val="black"/>
                </a:solidFill>
                <a:ea typeface="ヒラギノ角ゴ Pro W3" charset="-128"/>
              </a:rPr>
              <a:pPr algn="r"/>
              <a:t>91</a:t>
            </a:fld>
            <a:endParaRPr lang="en-US" altLang="ja-JP" sz="1200">
              <a:solidFill>
                <a:prstClr val="black"/>
              </a:solidFill>
              <a:ea typeface="ヒラギノ角ゴ Pro W3" charset="-128"/>
            </a:endParaRPr>
          </a:p>
        </p:txBody>
      </p:sp>
      <p:sp>
        <p:nvSpPr>
          <p:cNvPr id="18435" name="Rectangle 2"/>
          <p:cNvSpPr>
            <a:spLocks noGrp="1" noRot="1" noChangeAspect="1" noChangeArrowheads="1" noTextEdit="1"/>
          </p:cNvSpPr>
          <p:nvPr>
            <p:ph type="sldImg"/>
          </p:nvPr>
        </p:nvSpPr>
        <p:spPr bwMode="auto">
          <a:xfrm>
            <a:off x="2930525" y="515938"/>
            <a:ext cx="3440113" cy="2581275"/>
          </a:xfrm>
          <a:noFill/>
          <a:ln>
            <a:solidFill>
              <a:srgbClr val="000000"/>
            </a:solidFill>
            <a:miter lim="800000"/>
            <a:headEnd/>
            <a:tailEnd/>
          </a:ln>
        </p:spPr>
      </p:sp>
      <p:sp>
        <p:nvSpPr>
          <p:cNvPr id="18436"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5267963" y="6537722"/>
            <a:ext cx="4028439" cy="344091"/>
          </a:xfrm>
          <a:prstGeom prst="rect">
            <a:avLst/>
          </a:prstGeom>
          <a:noFill/>
          <a:ln w="9525">
            <a:noFill/>
            <a:miter lim="800000"/>
            <a:headEnd/>
            <a:tailEnd/>
          </a:ln>
        </p:spPr>
        <p:txBody>
          <a:bodyPr lIns="90441" tIns="45221" rIns="90441" bIns="45221" anchor="b"/>
          <a:lstStyle/>
          <a:p>
            <a:pPr algn="r"/>
            <a:fld id="{591261B3-09A9-4A3F-9B3E-263DBE22A681}" type="slidenum">
              <a:rPr lang="ja-JP" altLang="en-US" sz="1200">
                <a:solidFill>
                  <a:prstClr val="black"/>
                </a:solidFill>
                <a:ea typeface="ヒラギノ角ゴ Pro W3" charset="-128"/>
              </a:rPr>
              <a:pPr algn="r"/>
              <a:t>92</a:t>
            </a:fld>
            <a:endParaRPr lang="en-US" altLang="ja-JP" sz="1200">
              <a:solidFill>
                <a:prstClr val="black"/>
              </a:solidFill>
              <a:ea typeface="ヒラギノ角ゴ Pro W3" charset="-128"/>
            </a:endParaRPr>
          </a:p>
        </p:txBody>
      </p:sp>
      <p:sp>
        <p:nvSpPr>
          <p:cNvPr id="20483" name="Rectangle 7"/>
          <p:cNvSpPr txBox="1">
            <a:spLocks noGrp="1" noChangeArrowheads="1"/>
          </p:cNvSpPr>
          <p:nvPr/>
        </p:nvSpPr>
        <p:spPr bwMode="auto">
          <a:xfrm>
            <a:off x="5267963" y="6537722"/>
            <a:ext cx="4028439" cy="344091"/>
          </a:xfrm>
          <a:prstGeom prst="rect">
            <a:avLst/>
          </a:prstGeom>
          <a:noFill/>
          <a:ln w="9525">
            <a:noFill/>
            <a:miter lim="800000"/>
            <a:headEnd/>
            <a:tailEnd/>
          </a:ln>
        </p:spPr>
        <p:txBody>
          <a:bodyPr lIns="87176" tIns="43589" rIns="87176" bIns="43589" anchor="b"/>
          <a:lstStyle/>
          <a:p>
            <a:pPr algn="r" defTabSz="868363"/>
            <a:fld id="{C4E0A042-FDB7-43DB-BA8F-AA8B212D6CBA}" type="slidenum">
              <a:rPr lang="ja-JP" altLang="en-US" sz="1200">
                <a:solidFill>
                  <a:prstClr val="black"/>
                </a:solidFill>
                <a:ea typeface="ヒラギノ角ゴ Pro W3" charset="-128"/>
              </a:rPr>
              <a:pPr algn="r" defTabSz="868363"/>
              <a:t>92</a:t>
            </a:fld>
            <a:endParaRPr lang="en-US" altLang="ja-JP" sz="1200">
              <a:solidFill>
                <a:prstClr val="black"/>
              </a:solidFill>
              <a:ea typeface="ヒラギノ角ゴ Pro W3" charset="-128"/>
            </a:endParaRPr>
          </a:p>
        </p:txBody>
      </p:sp>
      <p:sp>
        <p:nvSpPr>
          <p:cNvPr id="20484" name="Text Box 2"/>
          <p:cNvSpPr txBox="1">
            <a:spLocks noChangeArrowheads="1"/>
          </p:cNvSpPr>
          <p:nvPr/>
        </p:nvSpPr>
        <p:spPr bwMode="auto">
          <a:xfrm>
            <a:off x="955466" y="516138"/>
            <a:ext cx="7387626" cy="2581874"/>
          </a:xfrm>
          <a:prstGeom prst="rect">
            <a:avLst/>
          </a:prstGeom>
          <a:solidFill>
            <a:srgbClr val="FFFFFF"/>
          </a:solidFill>
          <a:ln w="9525">
            <a:solidFill>
              <a:srgbClr val="000000"/>
            </a:solidFill>
            <a:miter lim="800000"/>
            <a:headEnd/>
            <a:tailEnd/>
          </a:ln>
        </p:spPr>
        <p:txBody>
          <a:bodyPr wrap="none" lIns="87176" tIns="43589" rIns="87176" bIns="43589" anchor="ctr"/>
          <a:lstStyle/>
          <a:p>
            <a:pPr defTabSz="868363"/>
            <a:endParaRPr lang="en-US" altLang="ja-JP" sz="2300">
              <a:solidFill>
                <a:prstClr val="black"/>
              </a:solidFill>
            </a:endParaRPr>
          </a:p>
        </p:txBody>
      </p:sp>
      <p:sp>
        <p:nvSpPr>
          <p:cNvPr id="20485" name="Rectangle 3"/>
          <p:cNvSpPr>
            <a:spLocks noGrp="1" noChangeArrowheads="1"/>
          </p:cNvSpPr>
          <p:nvPr>
            <p:ph type="body"/>
          </p:nvPr>
        </p:nvSpPr>
        <p:spPr bwMode="auto">
          <a:noFill/>
        </p:spPr>
        <p:txBody>
          <a:bodyPr wrap="none" lIns="87176" tIns="43589" rIns="87176" bIns="43589" anchor="ctr"/>
          <a:lstStyle/>
          <a:p>
            <a:pPr defTabSz="441325" eaLnBrk="1" hangingPunct="1">
              <a:spcBef>
                <a:spcPct val="0"/>
              </a:spcBef>
            </a:pPr>
            <a:endParaRPr lang="en-US" smtClean="0">
              <a:ea typeface="ＭＳ Ｐゴシック"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as of Nov. 20, 2013</a:t>
            </a:r>
          </a:p>
          <a:p>
            <a:r>
              <a:rPr kumimoji="1" lang="ja-JP" altLang="en-US" sz="1200" kern="1200" dirty="0" smtClean="0">
                <a:solidFill>
                  <a:schemeClr val="tx1"/>
                </a:solidFill>
                <a:latin typeface="+mn-lt"/>
                <a:ea typeface="+mn-ea"/>
                <a:cs typeface="+mn-cs"/>
              </a:rPr>
              <a:t>アクセス統計ですが、計算機システムが変更になったために、</a:t>
            </a:r>
          </a:p>
          <a:p>
            <a:r>
              <a:rPr kumimoji="1" lang="ja-JP" altLang="en-US" sz="1200" kern="1200" dirty="0" smtClean="0">
                <a:solidFill>
                  <a:schemeClr val="tx1"/>
                </a:solidFill>
                <a:latin typeface="+mn-lt"/>
                <a:ea typeface="+mn-ea"/>
                <a:cs typeface="+mn-cs"/>
              </a:rPr>
              <a:t>従来の</a:t>
            </a:r>
            <a:r>
              <a:rPr kumimoji="1" lang="en-US" altLang="ja-JP" sz="1200" kern="1200" dirty="0" smtClean="0">
                <a:solidFill>
                  <a:schemeClr val="tx1"/>
                </a:solidFill>
                <a:latin typeface="+mn-lt"/>
                <a:ea typeface="+mn-ea"/>
                <a:cs typeface="+mn-cs"/>
              </a:rPr>
              <a:t>1999</a:t>
            </a:r>
            <a:r>
              <a:rPr kumimoji="1" lang="ja-JP" altLang="en-US" sz="1200" kern="1200" dirty="0" smtClean="0">
                <a:solidFill>
                  <a:schemeClr val="tx1"/>
                </a:solidFill>
                <a:latin typeface="+mn-lt"/>
                <a:ea typeface="+mn-ea"/>
                <a:cs typeface="+mn-cs"/>
              </a:rPr>
              <a:t>年から現在まで同じ基準での統計が取れなくなりました。</a:t>
            </a:r>
          </a:p>
          <a:p>
            <a:r>
              <a:rPr kumimoji="1" lang="ja-JP" altLang="en-US" sz="1200" kern="1200" dirty="0" smtClean="0">
                <a:solidFill>
                  <a:schemeClr val="tx1"/>
                </a:solidFill>
                <a:latin typeface="+mn-lt"/>
                <a:ea typeface="+mn-ea"/>
                <a:cs typeface="+mn-cs"/>
              </a:rPr>
              <a:t>そこで今年からは、統一データが揃っている</a:t>
            </a:r>
            <a:r>
              <a:rPr kumimoji="1" lang="en-US" altLang="ja-JP" sz="1200" kern="1200" dirty="0" smtClean="0">
                <a:solidFill>
                  <a:schemeClr val="tx1"/>
                </a:solidFill>
                <a:latin typeface="+mn-lt"/>
                <a:ea typeface="+mn-ea"/>
                <a:cs typeface="+mn-cs"/>
              </a:rPr>
              <a:t>2008/4</a:t>
            </a:r>
            <a:r>
              <a:rPr kumimoji="1" lang="ja-JP" altLang="en-US" sz="1200" kern="1200" dirty="0" smtClean="0">
                <a:solidFill>
                  <a:schemeClr val="tx1"/>
                </a:solidFill>
                <a:latin typeface="+mn-lt"/>
                <a:ea typeface="+mn-ea"/>
                <a:cs typeface="+mn-cs"/>
              </a:rPr>
              <a:t>以降のみについて、「</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日当たりの訪問数（所外からのみ）」という基準でグラフを作りました。</a:t>
            </a:r>
            <a:endParaRPr lang="en-US" dirty="0"/>
          </a:p>
        </p:txBody>
      </p:sp>
      <p:sp>
        <p:nvSpPr>
          <p:cNvPr id="4" name="Slide Number Placeholder 3"/>
          <p:cNvSpPr>
            <a:spLocks noGrp="1"/>
          </p:cNvSpPr>
          <p:nvPr>
            <p:ph type="sldNum" sz="quarter" idx="10"/>
          </p:nvPr>
        </p:nvSpPr>
        <p:spPr/>
        <p:txBody>
          <a:bodyPr/>
          <a:lstStyle/>
          <a:p>
            <a:fld id="{A18B3D9D-3BED-4A2D-993D-12118532F229}" type="slidenum">
              <a:rPr lang="ja-JP" altLang="en-US" smtClean="0">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91193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r>
              <a:rPr lang="ja-JP" altLang="en-US" dirty="0" smtClean="0"/>
              <a:t>日本からは　</a:t>
            </a:r>
            <a:r>
              <a:rPr lang="en-US" altLang="ja-JP" dirty="0" smtClean="0"/>
              <a:t>summer student</a:t>
            </a:r>
          </a:p>
          <a:p>
            <a:r>
              <a:rPr lang="ja-JP" altLang="en-US" dirty="0" smtClean="0"/>
              <a:t>研究者養成を念頭においたプレ大学院コースのようなもの</a:t>
            </a:r>
            <a:endParaRPr lang="en-US" altLang="ja-JP" smtClean="0"/>
          </a:p>
          <a:p>
            <a:endParaRPr lang="en-US" altLang="ja-JP" dirty="0" smtClean="0"/>
          </a:p>
        </p:txBody>
      </p:sp>
      <p:sp>
        <p:nvSpPr>
          <p:cNvPr id="22532" name="Slide Number Placeholder 3"/>
          <p:cNvSpPr>
            <a:spLocks noGrp="1"/>
          </p:cNvSpPr>
          <p:nvPr>
            <p:ph type="sldNum" sz="quarter" idx="5"/>
          </p:nvPr>
        </p:nvSpPr>
        <p:spPr bwMode="auto">
          <a:noFill/>
          <a:ln>
            <a:miter lim="800000"/>
            <a:headEnd/>
            <a:tailEnd/>
          </a:ln>
        </p:spPr>
        <p:txBody>
          <a:bodyPr/>
          <a:lstStyle/>
          <a:p>
            <a:fld id="{FB4FD6FC-F22F-4C1C-BDF5-1E8A42800578}" type="slidenum">
              <a:rPr lang="ja-JP" altLang="en-US">
                <a:solidFill>
                  <a:prstClr val="black"/>
                </a:solidFill>
              </a:rPr>
              <a:pPr/>
              <a:t>94</a:t>
            </a:fld>
            <a:endParaRPr lang="ja-JP"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8B3D9D-3BED-4A2D-993D-12118532F229}" type="slidenum">
              <a:rPr kumimoji="1" lang="ja-JP" altLang="en-US" smtClean="0"/>
              <a:pPr/>
              <a:t>10</a:t>
            </a:fld>
            <a:endParaRPr kumimoji="1" lang="ja-JP" altLang="en-US"/>
          </a:p>
        </p:txBody>
      </p:sp>
    </p:spTree>
    <p:extLst>
      <p:ext uri="{BB962C8B-B14F-4D97-AF65-F5344CB8AC3E}">
        <p14:creationId xmlns:p14="http://schemas.microsoft.com/office/powerpoint/2010/main" val="468911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5269034" y="6537488"/>
            <a:ext cx="4027368" cy="344326"/>
          </a:xfrm>
          <a:prstGeom prst="rect">
            <a:avLst/>
          </a:prstGeom>
          <a:noFill/>
          <a:ln w="9525">
            <a:noFill/>
            <a:miter lim="800000"/>
            <a:headEnd/>
            <a:tailEnd/>
          </a:ln>
        </p:spPr>
        <p:txBody>
          <a:bodyPr lIns="90441" tIns="45221" rIns="90441" bIns="45221" anchor="b"/>
          <a:lstStyle/>
          <a:p>
            <a:pPr algn="r"/>
            <a:fld id="{CB220ACD-FD75-44F0-85B1-424166E851F7}" type="slidenum">
              <a:rPr lang="en-US" altLang="ja-JP" sz="1200">
                <a:latin typeface="Calibri" charset="0"/>
                <a:ea typeface="ヒラギノ角ゴ Pro W3" charset="-128"/>
              </a:rPr>
              <a:pPr algn="r"/>
              <a:t>11</a:t>
            </a:fld>
            <a:endParaRPr lang="en-US" altLang="ja-JP" sz="1200" dirty="0">
              <a:latin typeface="Calibri" charset="0"/>
              <a:ea typeface="ヒラギノ角ゴ Pro W3" charset="-128"/>
            </a:endParaRPr>
          </a:p>
        </p:txBody>
      </p:sp>
      <p:sp>
        <p:nvSpPr>
          <p:cNvPr id="79875" name="Rectangle 7"/>
          <p:cNvSpPr txBox="1">
            <a:spLocks noGrp="1" noChangeArrowheads="1"/>
          </p:cNvSpPr>
          <p:nvPr/>
        </p:nvSpPr>
        <p:spPr bwMode="auto">
          <a:xfrm>
            <a:off x="5269034" y="6537488"/>
            <a:ext cx="4027368" cy="344326"/>
          </a:xfrm>
          <a:prstGeom prst="rect">
            <a:avLst/>
          </a:prstGeom>
          <a:noFill/>
          <a:ln w="9525">
            <a:noFill/>
            <a:miter lim="800000"/>
            <a:headEnd/>
            <a:tailEnd/>
          </a:ln>
        </p:spPr>
        <p:txBody>
          <a:bodyPr lIns="90441" tIns="45221" rIns="90441" bIns="45221" anchor="b"/>
          <a:lstStyle/>
          <a:p>
            <a:pPr algn="r"/>
            <a:fld id="{32243CD5-82F9-4381-B368-A62EA977459F}" type="slidenum">
              <a:rPr lang="en-US" altLang="ja-JP" sz="1200">
                <a:latin typeface="Calibri" charset="0"/>
                <a:ea typeface="ヒラギノ角ゴ Pro W3" charset="-128"/>
              </a:rPr>
              <a:pPr algn="r"/>
              <a:t>11</a:t>
            </a:fld>
            <a:endParaRPr lang="en-US" altLang="ja-JP" sz="1200" dirty="0">
              <a:latin typeface="Calibri" charset="0"/>
              <a:ea typeface="ヒラギノ角ゴ Pro W3" charset="-128"/>
            </a:endParaRPr>
          </a:p>
        </p:txBody>
      </p:sp>
      <p:sp>
        <p:nvSpPr>
          <p:cNvPr id="79876" name="Rectangle 2"/>
          <p:cNvSpPr>
            <a:spLocks noGrp="1" noRot="1" noChangeAspect="1" noChangeArrowheads="1" noTextEdit="1"/>
          </p:cNvSpPr>
          <p:nvPr>
            <p:ph type="sldImg"/>
          </p:nvPr>
        </p:nvSpPr>
        <p:spPr>
          <a:xfrm>
            <a:off x="2927350" y="515938"/>
            <a:ext cx="3441700" cy="2582862"/>
          </a:xfrm>
          <a:ln/>
        </p:spPr>
      </p:sp>
      <p:sp>
        <p:nvSpPr>
          <p:cNvPr id="79877" name="Rectangle 3"/>
          <p:cNvSpPr>
            <a:spLocks noGrp="1" noChangeArrowheads="1"/>
          </p:cNvSpPr>
          <p:nvPr>
            <p:ph type="body" idx="1"/>
          </p:nvPr>
        </p:nvSpPr>
        <p:spPr>
          <a:noFill/>
          <a:ln/>
        </p:spPr>
        <p:txBody>
          <a:bodyPr/>
          <a:lstStyle/>
          <a:p>
            <a:pPr eaLnBrk="1" hangingPunct="1">
              <a:spcBef>
                <a:spcPct val="0"/>
              </a:spcBef>
            </a:pPr>
            <a:r>
              <a:rPr lang="en-US" altLang="ja-JP" dirty="0" smtClean="0">
                <a:ea typeface="ヒラギノ角ゴ Pro W3" charset="-128"/>
              </a:rPr>
              <a:t>http://</a:t>
            </a:r>
            <a:r>
              <a:rPr lang="en-US" altLang="ja-JP" dirty="0" err="1" smtClean="0">
                <a:ea typeface="ヒラギノ角ゴ Pro W3" charset="-128"/>
              </a:rPr>
              <a:t>kanribu.mtk.nao.ac.jp</a:t>
            </a:r>
            <a:r>
              <a:rPr lang="en-US" altLang="ja-JP" dirty="0" smtClean="0">
                <a:ea typeface="ヒラギノ角ゴ Pro W3" charset="-128"/>
              </a:rPr>
              <a:t>/</a:t>
            </a:r>
            <a:r>
              <a:rPr lang="en-US" altLang="ja-JP" dirty="0" err="1" smtClean="0">
                <a:ea typeface="ヒラギノ角ゴ Pro W3" charset="-128"/>
              </a:rPr>
              <a:t>naojstaff</a:t>
            </a:r>
            <a:r>
              <a:rPr lang="en-US" altLang="ja-JP" dirty="0" smtClean="0">
                <a:ea typeface="ヒラギノ角ゴ Pro W3" charset="-128"/>
              </a:rPr>
              <a:t>/</a:t>
            </a:r>
            <a:r>
              <a:rPr lang="en-US" altLang="ja-JP" dirty="0" err="1" smtClean="0">
                <a:ea typeface="ヒラギノ角ゴ Pro W3" charset="-128"/>
              </a:rPr>
              <a:t>index.asp</a:t>
            </a:r>
            <a:endParaRPr lang="en-US" altLang="ja-JP" dirty="0" smtClean="0">
              <a:ea typeface="ヒラギノ角ゴ Pro W3" charset="-128"/>
            </a:endParaRPr>
          </a:p>
          <a:p>
            <a:pPr eaLnBrk="1" hangingPunct="1">
              <a:spcBef>
                <a:spcPct val="0"/>
              </a:spcBef>
            </a:pPr>
            <a:r>
              <a:rPr lang="ja-JP" altLang="en-US" dirty="0" smtClean="0">
                <a:ea typeface="ヒラギノ角ゴ Pro W3" charset="-128"/>
              </a:rPr>
              <a:t>教授：有本、大橋</a:t>
            </a:r>
            <a:r>
              <a:rPr lang="en-US" altLang="ja-JP" dirty="0" smtClean="0">
                <a:ea typeface="ヒラギノ角ゴ Pro W3" charset="-128"/>
              </a:rPr>
              <a:t> → </a:t>
            </a:r>
            <a:r>
              <a:rPr lang="ja-JP" altLang="en-US" dirty="0" smtClean="0">
                <a:ea typeface="ヒラギノ角ゴ Pro W3" charset="-128"/>
              </a:rPr>
              <a:t>２（０）</a:t>
            </a:r>
            <a:r>
              <a:rPr lang="en-US" altLang="ja-JP" dirty="0" smtClean="0">
                <a:ea typeface="ヒラギノ角ゴ Pro W3" charset="-128"/>
              </a:rPr>
              <a:t>			</a:t>
            </a:r>
            <a:r>
              <a:rPr lang="ja-JP" altLang="en-US" dirty="0" smtClean="0">
                <a:ea typeface="ヒラギノ角ゴ Pro W3" charset="-128"/>
              </a:rPr>
              <a:t>　　　　　　　　　併任：家、臼田、水本</a:t>
            </a:r>
            <a:r>
              <a:rPr lang="en-US" altLang="ja-JP" dirty="0" smtClean="0">
                <a:ea typeface="ヒラギノ角ゴ Pro W3" charset="-128"/>
              </a:rPr>
              <a:t> → </a:t>
            </a:r>
            <a:r>
              <a:rPr lang="ja-JP" altLang="en-US" dirty="0" smtClean="0">
                <a:ea typeface="ヒラギノ角ゴ Pro W3" charset="-128"/>
              </a:rPr>
              <a:t>３（３）</a:t>
            </a:r>
            <a:endParaRPr lang="en-US" altLang="ja-JP" dirty="0" smtClean="0">
              <a:ea typeface="ヒラギノ角ゴ Pro W3" charset="-128"/>
            </a:endParaRPr>
          </a:p>
          <a:p>
            <a:pPr eaLnBrk="1" hangingPunct="1">
              <a:spcBef>
                <a:spcPct val="0"/>
              </a:spcBef>
            </a:pPr>
            <a:r>
              <a:rPr lang="ja-JP" altLang="en-US" dirty="0" smtClean="0">
                <a:ea typeface="ヒラギノ角ゴ Pro W3" charset="-128"/>
              </a:rPr>
              <a:t>准教授：岩田、（児玉）、（高田）、高遠、（竹田）、能丸、林</a:t>
            </a:r>
            <a:r>
              <a:rPr lang="en-US" altLang="ja-JP" dirty="0" smtClean="0">
                <a:ea typeface="ヒラギノ角ゴ Pro W3" charset="-128"/>
              </a:rPr>
              <a:t> →</a:t>
            </a:r>
            <a:r>
              <a:rPr lang="ja-JP" altLang="en-US" dirty="0" smtClean="0">
                <a:ea typeface="ヒラギノ角ゴ Pro W3" charset="-128"/>
              </a:rPr>
              <a:t>７（３）</a:t>
            </a:r>
            <a:r>
              <a:rPr lang="en-US" altLang="ja-JP" dirty="0" smtClean="0">
                <a:ea typeface="ヒラギノ角ゴ Pro W3" charset="-128"/>
              </a:rPr>
              <a:t>	</a:t>
            </a:r>
            <a:r>
              <a:rPr lang="ja-JP" altLang="en-US" dirty="0" smtClean="0">
                <a:ea typeface="ヒラギノ角ゴ Pro W3" charset="-128"/>
              </a:rPr>
              <a:t>併任：青木、市川、柏川、寺田、宮崎</a:t>
            </a:r>
            <a:r>
              <a:rPr lang="en-US" altLang="ja-JP" dirty="0" smtClean="0">
                <a:ea typeface="ヒラギノ角ゴ Pro W3" charset="-128"/>
              </a:rPr>
              <a:t> → </a:t>
            </a:r>
            <a:r>
              <a:rPr lang="ja-JP" altLang="en-US" dirty="0" smtClean="0">
                <a:ea typeface="ヒラギノ角ゴ Pro W3" charset="-128"/>
              </a:rPr>
              <a:t>５（４）</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主任研究技師：湯谷</a:t>
            </a:r>
            <a:r>
              <a:rPr lang="en-US" altLang="ja-JP" dirty="0" smtClean="0">
                <a:ea typeface="ヒラギノ角ゴ Pro W3" charset="-128"/>
              </a:rPr>
              <a:t> → </a:t>
            </a:r>
            <a:r>
              <a:rPr lang="ja-JP" altLang="en-US" dirty="0" smtClean="0">
                <a:ea typeface="ヒラギノ角ゴ Pro W3" charset="-128"/>
              </a:rPr>
              <a:t>１（０）</a:t>
            </a:r>
            <a:endParaRPr lang="en-US" altLang="ja-JP" dirty="0" smtClean="0">
              <a:ea typeface="ヒラギノ角ゴ Pro W3" charset="-128"/>
            </a:endParaRPr>
          </a:p>
          <a:p>
            <a:pPr eaLnBrk="1" hangingPunct="1">
              <a:spcBef>
                <a:spcPct val="0"/>
              </a:spcBef>
            </a:pPr>
            <a:r>
              <a:rPr lang="ja-JP" altLang="en-US" dirty="0" smtClean="0">
                <a:ea typeface="ヒラギノ角ゴ Pro W3" charset="-128"/>
              </a:rPr>
              <a:t>助教：今西、（小宮山）、友野、早野、表、（古澤）</a:t>
            </a:r>
            <a:r>
              <a:rPr lang="en-US" altLang="ja-JP" dirty="0" smtClean="0">
                <a:ea typeface="ヒラギノ角ゴ Pro W3" charset="-128"/>
              </a:rPr>
              <a:t> </a:t>
            </a:r>
            <a:r>
              <a:rPr lang="ja-JP" altLang="en-US" dirty="0" smtClean="0">
                <a:ea typeface="ヒラギノ角ゴ Pro W3" charset="-128"/>
              </a:rPr>
              <a:t>、美濃和</a:t>
            </a:r>
            <a:r>
              <a:rPr lang="en-US" altLang="ja-JP" dirty="0" smtClean="0">
                <a:ea typeface="ヒラギノ角ゴ Pro W3" charset="-128"/>
              </a:rPr>
              <a:t>→ </a:t>
            </a:r>
            <a:r>
              <a:rPr lang="ja-JP" altLang="en-US" dirty="0" smtClean="0">
                <a:ea typeface="ヒラギノ角ゴ Pro W3" charset="-128"/>
              </a:rPr>
              <a:t>７（２）</a:t>
            </a:r>
            <a:r>
              <a:rPr lang="en-US" altLang="ja-JP" dirty="0" smtClean="0">
                <a:ea typeface="ヒラギノ角ゴ Pro W3" charset="-128"/>
              </a:rPr>
              <a:t>	</a:t>
            </a:r>
            <a:r>
              <a:rPr lang="ja-JP" altLang="en-US" dirty="0" smtClean="0">
                <a:ea typeface="ヒラギノ角ゴ Pro W3" charset="-128"/>
              </a:rPr>
              <a:t>併任：白崎</a:t>
            </a:r>
            <a:r>
              <a:rPr lang="en-US" altLang="ja-JP" dirty="0" smtClean="0">
                <a:ea typeface="ヒラギノ角ゴ Pro W3" charset="-128"/>
              </a:rPr>
              <a:t> </a:t>
            </a:r>
            <a:r>
              <a:rPr lang="ja-JP" altLang="en-US" dirty="0" smtClean="0">
                <a:ea typeface="ヒラギノ角ゴ Pro W3" charset="-128"/>
              </a:rPr>
              <a:t>、中屋、八木</a:t>
            </a:r>
            <a:r>
              <a:rPr lang="en-US" altLang="ja-JP" dirty="0" smtClean="0">
                <a:ea typeface="ヒラギノ角ゴ Pro W3" charset="-128"/>
              </a:rPr>
              <a:t>→ </a:t>
            </a:r>
            <a:r>
              <a:rPr lang="ja-JP" altLang="en-US" dirty="0" smtClean="0">
                <a:ea typeface="ヒラギノ角ゴ Pro W3" charset="-128"/>
              </a:rPr>
              <a:t>３（３）</a:t>
            </a:r>
            <a:endParaRPr lang="en-US" altLang="ja-JP" dirty="0" smtClean="0">
              <a:ea typeface="ヒラギノ角ゴ Pro W3" charset="-128"/>
            </a:endParaRPr>
          </a:p>
          <a:p>
            <a:pPr eaLnBrk="1" hangingPunct="1">
              <a:spcBef>
                <a:spcPct val="0"/>
              </a:spcBef>
            </a:pPr>
            <a:r>
              <a:rPr lang="ja-JP" altLang="en-US" dirty="0" smtClean="0">
                <a:ea typeface="ヒラギノ角ゴ Pro W3" charset="-128"/>
              </a:rPr>
              <a:t>特任助教：田中→ １（１）</a:t>
            </a:r>
            <a:endParaRPr lang="en-US" altLang="ja-JP" dirty="0" smtClean="0">
              <a:ea typeface="ヒラギノ角ゴ Pro W3" charset="-128"/>
            </a:endParaRPr>
          </a:p>
          <a:p>
            <a:pPr eaLnBrk="1" hangingPunct="1">
              <a:spcBef>
                <a:spcPct val="0"/>
              </a:spcBef>
            </a:pPr>
            <a:endParaRPr lang="en-US" altLang="ja-JP" dirty="0" smtClean="0">
              <a:ea typeface="ヒラギノ角ゴ Pro W3" charset="-128"/>
            </a:endParaRPr>
          </a:p>
          <a:p>
            <a:pPr eaLnBrk="1" hangingPunct="1">
              <a:spcBef>
                <a:spcPct val="0"/>
              </a:spcBef>
            </a:pPr>
            <a:r>
              <a:rPr lang="ja-JP" altLang="en-US" dirty="0" smtClean="0">
                <a:ea typeface="ヒラギノ角ゴ Pro W3" charset="-128"/>
              </a:rPr>
              <a:t>主任技術員：小俣、倉上、田澤、並川、根岸</a:t>
            </a:r>
            <a:r>
              <a:rPr lang="en-US" altLang="ja-JP" dirty="0" smtClean="0">
                <a:ea typeface="ヒラギノ角ゴ Pro W3" charset="-128"/>
              </a:rPr>
              <a:t> → </a:t>
            </a:r>
            <a:r>
              <a:rPr lang="ja-JP" altLang="en-US" dirty="0" smtClean="0">
                <a:ea typeface="ヒラギノ角ゴ Pro W3" charset="-128"/>
              </a:rPr>
              <a:t>５（０）</a:t>
            </a:r>
            <a:r>
              <a:rPr lang="en-US" altLang="ja-JP" dirty="0" smtClean="0">
                <a:ea typeface="ヒラギノ角ゴ Pro W3" charset="-128"/>
              </a:rPr>
              <a:t>		</a:t>
            </a:r>
            <a:r>
              <a:rPr lang="ja-JP" altLang="en-US" dirty="0" smtClean="0">
                <a:ea typeface="ヒラギノ角ゴ Pro W3" charset="-128"/>
              </a:rPr>
              <a:t>併任：浦口、蒲田→ ２（２）</a:t>
            </a:r>
            <a:endParaRPr lang="en-US" altLang="ja-JP" dirty="0" smtClean="0">
              <a:ea typeface="ヒラギノ角ゴ Pro W3" charset="-128"/>
            </a:endParaRPr>
          </a:p>
          <a:p>
            <a:pPr eaLnBrk="1" hangingPunct="1">
              <a:spcBef>
                <a:spcPct val="0"/>
              </a:spcBef>
            </a:pPr>
            <a:endParaRPr lang="en-US" altLang="ja-JP" dirty="0" smtClean="0">
              <a:ea typeface="ヒラギノ角ゴ Pro W3" charset="-128"/>
            </a:endParaRPr>
          </a:p>
          <a:p>
            <a:pPr eaLnBrk="1" hangingPunct="1">
              <a:spcBef>
                <a:spcPct val="0"/>
              </a:spcBef>
            </a:pPr>
            <a:r>
              <a:rPr lang="ja-JP" altLang="en-US" dirty="0" smtClean="0">
                <a:ea typeface="ヒラギノ角ゴ Pro W3" charset="-128"/>
              </a:rPr>
              <a:t>事務長：小林</a:t>
            </a:r>
            <a:r>
              <a:rPr lang="en-US" altLang="ja-JP" dirty="0" smtClean="0">
                <a:ea typeface="ヒラギノ角ゴ Pro W3" charset="-128"/>
              </a:rPr>
              <a:t>→ </a:t>
            </a:r>
            <a:r>
              <a:rPr lang="ja-JP" altLang="en-US" dirty="0" smtClean="0">
                <a:ea typeface="ヒラギノ角ゴ Pro W3" charset="-128"/>
              </a:rPr>
              <a:t>１（０）</a:t>
            </a:r>
            <a:endParaRPr lang="en-US" altLang="ja-JP" dirty="0" smtClean="0">
              <a:ea typeface="ヒラギノ角ゴ Pro W3" charset="-128"/>
            </a:endParaRPr>
          </a:p>
          <a:p>
            <a:pPr eaLnBrk="1" hangingPunct="1">
              <a:spcBef>
                <a:spcPct val="0"/>
              </a:spcBef>
            </a:pPr>
            <a:r>
              <a:rPr lang="ja-JP" altLang="en-US" dirty="0" smtClean="0">
                <a:ea typeface="ヒラギノ角ゴ Pro W3" charset="-128"/>
              </a:rPr>
              <a:t>係長：古畑</a:t>
            </a:r>
            <a:r>
              <a:rPr lang="en-US" altLang="ja-JP" dirty="0" smtClean="0">
                <a:ea typeface="ヒラギノ角ゴ Pro W3" charset="-128"/>
              </a:rPr>
              <a:t>→ </a:t>
            </a:r>
            <a:r>
              <a:rPr lang="ja-JP" altLang="en-US" dirty="0" smtClean="0">
                <a:ea typeface="ヒラギノ角ゴ Pro W3" charset="-128"/>
              </a:rPr>
              <a:t>１（０）</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係員：菅原→ １（０）</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ＲＣＵＨ研究職：青木、石井、大屋、嘉数、工藤、瀧浦、田実、田中</a:t>
            </a:r>
            <a:r>
              <a:rPr lang="en-US" altLang="ja-JP" dirty="0" smtClean="0">
                <a:ea typeface="ヒラギノ角ゴ Pro W3" charset="-128"/>
              </a:rPr>
              <a:t>M</a:t>
            </a:r>
            <a:r>
              <a:rPr lang="ja-JP" altLang="en-US" dirty="0" smtClean="0">
                <a:ea typeface="ヒラギノ角ゴ Pro W3" charset="-128"/>
              </a:rPr>
              <a:t>、仲田、西村、服部、藤吉、藤原、</a:t>
            </a:r>
            <a:r>
              <a:rPr lang="en-US" altLang="ja-JP" dirty="0" err="1" smtClean="0">
                <a:ea typeface="ヒラギノ角ゴ Pro W3" charset="-128"/>
              </a:rPr>
              <a:t>Ferre-Mateu</a:t>
            </a:r>
            <a:r>
              <a:rPr lang="ja-JP" altLang="en-US" dirty="0" smtClean="0">
                <a:ea typeface="ヒラギノ角ゴ Pro W3" charset="-128"/>
              </a:rPr>
              <a:t>、</a:t>
            </a:r>
            <a:r>
              <a:rPr lang="en-US" altLang="ja-JP" dirty="0" err="1" smtClean="0">
                <a:ea typeface="ヒラギノ角ゴ Pro W3" charset="-128"/>
              </a:rPr>
              <a:t>Guyon</a:t>
            </a:r>
            <a:r>
              <a:rPr lang="ja-JP" altLang="en-US" dirty="0" smtClean="0">
                <a:ea typeface="ヒラギノ角ゴ Pro W3" charset="-128"/>
              </a:rPr>
              <a:t>、</a:t>
            </a:r>
            <a:r>
              <a:rPr lang="en-US" altLang="ja-JP" dirty="0" err="1" smtClean="0">
                <a:ea typeface="ヒラギノ角ゴ Pro W3" charset="-128"/>
              </a:rPr>
              <a:t>Helminak</a:t>
            </a:r>
            <a:r>
              <a:rPr lang="ja-JP" altLang="en-US" dirty="0" smtClean="0">
                <a:ea typeface="ヒラギノ角ゴ Pro W3" charset="-128"/>
              </a:rPr>
              <a:t>、</a:t>
            </a:r>
            <a:r>
              <a:rPr lang="en-US" altLang="ja-JP" dirty="0" err="1" smtClean="0">
                <a:ea typeface="ヒラギノ角ゴ Pro W3" charset="-128"/>
              </a:rPr>
              <a:t>Jovanovic</a:t>
            </a:r>
            <a:r>
              <a:rPr lang="ja-JP" altLang="en-US" dirty="0" smtClean="0">
                <a:ea typeface="ヒラギノ角ゴ Pro W3" charset="-128"/>
              </a:rPr>
              <a:t>、</a:t>
            </a:r>
            <a:r>
              <a:rPr lang="en-US" altLang="ja-JP" dirty="0" smtClean="0">
                <a:ea typeface="ヒラギノ角ゴ Pro W3" charset="-128"/>
              </a:rPr>
              <a:t>Park</a:t>
            </a:r>
            <a:r>
              <a:rPr lang="ja-JP" altLang="en-US" dirty="0" smtClean="0">
                <a:ea typeface="ヒラギノ角ゴ Pro W3" charset="-128"/>
              </a:rPr>
              <a:t>、</a:t>
            </a:r>
            <a:r>
              <a:rPr lang="en-US" altLang="ja-JP" dirty="0" err="1" smtClean="0">
                <a:ea typeface="ヒラギノ角ゴ Pro W3" charset="-128"/>
              </a:rPr>
              <a:t>Yeh</a:t>
            </a:r>
            <a:r>
              <a:rPr lang="en-US" altLang="ja-JP" dirty="0" smtClean="0">
                <a:ea typeface="ヒラギノ角ゴ Pro W3" charset="-128"/>
              </a:rPr>
              <a:t>→ </a:t>
            </a:r>
            <a:r>
              <a:rPr lang="ja-JP" altLang="en-US" dirty="0" smtClean="0">
                <a:ea typeface="ヒラギノ角ゴ Pro W3" charset="-128"/>
              </a:rPr>
              <a:t>１９</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ＲＣＵＨ技術職：稲垣、土居、鍋島、田中</a:t>
            </a:r>
            <a:r>
              <a:rPr lang="en-US" altLang="ja-JP" dirty="0" smtClean="0">
                <a:ea typeface="ヒラギノ角ゴ Pro W3" charset="-128"/>
              </a:rPr>
              <a:t>Y</a:t>
            </a:r>
            <a:r>
              <a:rPr lang="ja-JP" altLang="en-US" dirty="0" smtClean="0">
                <a:ea typeface="ヒラギノ角ゴ Pro W3" charset="-128"/>
              </a:rPr>
              <a:t>、山崎、</a:t>
            </a:r>
            <a:r>
              <a:rPr lang="en-US" altLang="ja-JP" dirty="0" smtClean="0">
                <a:ea typeface="ヒラギノ角ゴ Pro W3" charset="-128"/>
              </a:rPr>
              <a:t>Adachi</a:t>
            </a:r>
            <a:r>
              <a:rPr lang="ja-JP" altLang="en-US" dirty="0" smtClean="0">
                <a:ea typeface="ヒラギノ角ゴ Pro W3" charset="-128"/>
              </a:rPr>
              <a:t>、</a:t>
            </a:r>
            <a:r>
              <a:rPr lang="en-US" altLang="ja-JP" dirty="0" err="1" smtClean="0">
                <a:ea typeface="ヒラギノ角ゴ Pro W3" charset="-128"/>
              </a:rPr>
              <a:t>Alpiche</a:t>
            </a:r>
            <a:r>
              <a:rPr lang="ja-JP" altLang="en-US" dirty="0" smtClean="0">
                <a:ea typeface="ヒラギノ角ゴ Pro W3" charset="-128"/>
              </a:rPr>
              <a:t>、</a:t>
            </a:r>
            <a:r>
              <a:rPr lang="en-US" altLang="ja-JP" dirty="0" err="1" smtClean="0">
                <a:ea typeface="ヒラギノ角ゴ Pro W3" charset="-128"/>
              </a:rPr>
              <a:t>Balbarino</a:t>
            </a:r>
            <a:r>
              <a:rPr lang="ja-JP" altLang="en-US" dirty="0" smtClean="0">
                <a:ea typeface="ヒラギノ角ゴ Pro W3" charset="-128"/>
              </a:rPr>
              <a:t>、</a:t>
            </a:r>
            <a:r>
              <a:rPr lang="en-US" altLang="ja-JP" dirty="0" err="1" smtClean="0">
                <a:ea typeface="ヒラギノ角ゴ Pro W3" charset="-128"/>
              </a:rPr>
              <a:t>Berghuis</a:t>
            </a:r>
            <a:r>
              <a:rPr lang="ja-JP" altLang="en-US" dirty="0" smtClean="0">
                <a:ea typeface="ヒラギノ角ゴ Pro W3" charset="-128"/>
              </a:rPr>
              <a:t>、</a:t>
            </a:r>
            <a:r>
              <a:rPr lang="en-US" altLang="ja-JP" dirty="0" smtClean="0">
                <a:ea typeface="ヒラギノ角ゴ Pro W3" charset="-128"/>
              </a:rPr>
              <a:t>Birchall</a:t>
            </a:r>
            <a:r>
              <a:rPr lang="ja-JP" altLang="en-US" dirty="0" smtClean="0">
                <a:ea typeface="ヒラギノ角ゴ Pro W3" charset="-128"/>
              </a:rPr>
              <a:t>、</a:t>
            </a:r>
            <a:r>
              <a:rPr lang="en-US" altLang="ja-JP" dirty="0" smtClean="0">
                <a:ea typeface="ヒラギノ角ゴ Pro W3" charset="-128"/>
              </a:rPr>
              <a:t>Castro</a:t>
            </a:r>
            <a:r>
              <a:rPr lang="ja-JP" altLang="en-US" dirty="0" smtClean="0">
                <a:ea typeface="ヒラギノ角ゴ Pro W3" charset="-128"/>
              </a:rPr>
              <a:t>、</a:t>
            </a:r>
            <a:r>
              <a:rPr lang="en-US" altLang="ja-JP" dirty="0" smtClean="0">
                <a:ea typeface="ヒラギノ角ゴ Pro W3" charset="-128"/>
              </a:rPr>
              <a:t>Cook</a:t>
            </a:r>
            <a:r>
              <a:rPr lang="ja-JP" altLang="en-US" dirty="0" smtClean="0">
                <a:ea typeface="ヒラギノ角ゴ Pro W3" charset="-128"/>
              </a:rPr>
              <a:t>、</a:t>
            </a:r>
            <a:r>
              <a:rPr lang="en-US" altLang="ja-JP" dirty="0" smtClean="0">
                <a:ea typeface="ヒラギノ角ゴ Pro W3" charset="-128"/>
              </a:rPr>
              <a:t>Elms</a:t>
            </a:r>
            <a:r>
              <a:rPr lang="ja-JP" altLang="en-US" dirty="0" smtClean="0">
                <a:ea typeface="ヒラギノ角ゴ Pro W3" charset="-128"/>
              </a:rPr>
              <a:t>、</a:t>
            </a:r>
            <a:r>
              <a:rPr lang="en-US" altLang="ja-JP" dirty="0" smtClean="0">
                <a:ea typeface="ヒラギノ角ゴ Pro W3" charset="-128"/>
              </a:rPr>
              <a:t>Ferreira</a:t>
            </a:r>
            <a:r>
              <a:rPr lang="ja-JP" altLang="en-US" dirty="0" smtClean="0">
                <a:ea typeface="ヒラギノ角ゴ Pro W3" charset="-128"/>
              </a:rPr>
              <a:t>、</a:t>
            </a:r>
            <a:r>
              <a:rPr lang="en-US" altLang="ja-JP" dirty="0" smtClean="0">
                <a:ea typeface="ヒラギノ角ゴ Pro W3" charset="-128"/>
              </a:rPr>
              <a:t>Gorman</a:t>
            </a:r>
            <a:r>
              <a:rPr lang="ja-JP" altLang="en-US" dirty="0" smtClean="0">
                <a:ea typeface="ヒラギノ角ゴ Pro W3" charset="-128"/>
              </a:rPr>
              <a:t>、</a:t>
            </a:r>
            <a:r>
              <a:rPr lang="en-US" altLang="ja-JP" dirty="0" smtClean="0">
                <a:ea typeface="ヒラギノ角ゴ Pro W3" charset="-128"/>
              </a:rPr>
              <a:t>Hasegawa. A</a:t>
            </a:r>
            <a:r>
              <a:rPr lang="ja-JP" altLang="en-US" dirty="0" smtClean="0">
                <a:ea typeface="ヒラギノ角ゴ Pro W3" charset="-128"/>
              </a:rPr>
              <a:t>、</a:t>
            </a:r>
            <a:r>
              <a:rPr lang="en-US" altLang="ja-JP" dirty="0" smtClean="0">
                <a:ea typeface="ヒラギノ角ゴ Pro W3" charset="-128"/>
              </a:rPr>
              <a:t>Hopkins</a:t>
            </a:r>
            <a:r>
              <a:rPr lang="ja-JP" altLang="en-US" dirty="0" smtClean="0">
                <a:ea typeface="ヒラギノ角ゴ Pro W3" charset="-128"/>
              </a:rPr>
              <a:t>、</a:t>
            </a:r>
            <a:r>
              <a:rPr lang="en-US" altLang="ja-JP" dirty="0" smtClean="0">
                <a:ea typeface="ヒラギノ角ゴ Pro W3" charset="-128"/>
              </a:rPr>
              <a:t>Iwasaki</a:t>
            </a:r>
            <a:r>
              <a:rPr lang="ja-JP" altLang="en-US" dirty="0" smtClean="0">
                <a:ea typeface="ヒラギノ角ゴ Pro W3" charset="-128"/>
              </a:rPr>
              <a:t>、</a:t>
            </a:r>
            <a:r>
              <a:rPr lang="en-US" altLang="ja-JP" dirty="0" err="1" smtClean="0">
                <a:ea typeface="ヒラギノ角ゴ Pro W3" charset="-128"/>
              </a:rPr>
              <a:t>Jeschke</a:t>
            </a:r>
            <a:r>
              <a:rPr lang="ja-JP" altLang="en-US" dirty="0" smtClean="0">
                <a:ea typeface="ヒラギノ角ゴ Pro W3" charset="-128"/>
              </a:rPr>
              <a:t>、</a:t>
            </a:r>
            <a:r>
              <a:rPr lang="en-US" altLang="ja-JP" dirty="0" err="1" smtClean="0">
                <a:ea typeface="ヒラギノ角ゴ Pro W3" charset="-128"/>
              </a:rPr>
              <a:t>Kackley</a:t>
            </a:r>
            <a:r>
              <a:rPr lang="ja-JP" altLang="en-US" dirty="0" smtClean="0">
                <a:ea typeface="ヒラギノ角ゴ Pro W3" charset="-128"/>
              </a:rPr>
              <a:t>、</a:t>
            </a:r>
            <a:r>
              <a:rPr lang="en-US" altLang="ja-JP" dirty="0" err="1" smtClean="0">
                <a:ea typeface="ヒラギノ角ゴ Pro W3" charset="-128"/>
              </a:rPr>
              <a:t>Lemmen</a:t>
            </a:r>
            <a:r>
              <a:rPr lang="ja-JP" altLang="en-US" dirty="0" smtClean="0">
                <a:ea typeface="ヒラギノ角ゴ Pro W3" charset="-128"/>
              </a:rPr>
              <a:t>、</a:t>
            </a:r>
            <a:r>
              <a:rPr lang="en-US" altLang="ja-JP" dirty="0" smtClean="0">
                <a:ea typeface="ヒラギノ角ゴ Pro W3" charset="-128"/>
              </a:rPr>
              <a:t>Letawsky</a:t>
            </a:r>
            <a:r>
              <a:rPr lang="ja-JP" altLang="en-US" dirty="0" smtClean="0">
                <a:ea typeface="ヒラギノ角ゴ Pro W3" charset="-128"/>
              </a:rPr>
              <a:t>、</a:t>
            </a:r>
            <a:r>
              <a:rPr lang="en-US" altLang="ja-JP" dirty="0" smtClean="0">
                <a:ea typeface="ヒラギノ角ゴ Pro W3" charset="-128"/>
              </a:rPr>
              <a:t>Morris</a:t>
            </a:r>
            <a:r>
              <a:rPr lang="ja-JP" altLang="en-US" dirty="0" smtClean="0">
                <a:ea typeface="ヒラギノ角ゴ Pro W3" charset="-128"/>
              </a:rPr>
              <a:t>、</a:t>
            </a:r>
            <a:r>
              <a:rPr lang="en-US" altLang="ja-JP" dirty="0" smtClean="0">
                <a:ea typeface="ヒラギノ角ゴ Pro W3" charset="-128"/>
              </a:rPr>
              <a:t>Ramos</a:t>
            </a:r>
            <a:r>
              <a:rPr lang="ja-JP" altLang="en-US" dirty="0" smtClean="0">
                <a:ea typeface="ヒラギノ角ゴ Pro W3" charset="-128"/>
              </a:rPr>
              <a:t>、</a:t>
            </a:r>
            <a:r>
              <a:rPr lang="en-US" altLang="ja-JP" dirty="0" smtClean="0">
                <a:ea typeface="ヒラギノ角ゴ Pro W3" charset="-128"/>
              </a:rPr>
              <a:t>Schubert</a:t>
            </a:r>
            <a:r>
              <a:rPr lang="ja-JP" altLang="en-US" dirty="0" smtClean="0">
                <a:ea typeface="ヒラギノ角ゴ Pro W3" charset="-128"/>
              </a:rPr>
              <a:t>、</a:t>
            </a:r>
            <a:r>
              <a:rPr lang="en-US" altLang="ja-JP" dirty="0" smtClean="0">
                <a:ea typeface="ヒラギノ角ゴ Pro W3" charset="-128"/>
              </a:rPr>
              <a:t>Spencer</a:t>
            </a:r>
            <a:r>
              <a:rPr lang="ja-JP" altLang="en-US" dirty="0" smtClean="0">
                <a:ea typeface="ヒラギノ角ゴ Pro W3" charset="-128"/>
              </a:rPr>
              <a:t>、</a:t>
            </a:r>
            <a:r>
              <a:rPr lang="en-US" altLang="ja-JP" dirty="0" smtClean="0">
                <a:ea typeface="ヒラギノ角ゴ Pro W3" charset="-128"/>
              </a:rPr>
              <a:t>Tait</a:t>
            </a:r>
            <a:r>
              <a:rPr lang="ja-JP" altLang="en-US" dirty="0" smtClean="0">
                <a:ea typeface="ヒラギノ角ゴ Pro W3" charset="-128"/>
              </a:rPr>
              <a:t>、</a:t>
            </a:r>
            <a:r>
              <a:rPr lang="en-US" altLang="ja-JP" dirty="0" smtClean="0">
                <a:ea typeface="ヒラギノ角ゴ Pro W3" charset="-128"/>
              </a:rPr>
              <a:t>Tamae</a:t>
            </a:r>
            <a:r>
              <a:rPr lang="ja-JP" altLang="en-US" dirty="0" smtClean="0">
                <a:ea typeface="ヒラギノ角ゴ Pro W3" charset="-128"/>
              </a:rPr>
              <a:t>、</a:t>
            </a:r>
            <a:r>
              <a:rPr lang="en-US" altLang="ja-JP" dirty="0" err="1" smtClean="0">
                <a:ea typeface="ヒラギノ角ゴ Pro W3" charset="-128"/>
              </a:rPr>
              <a:t>Thunell</a:t>
            </a:r>
            <a:r>
              <a:rPr lang="ja-JP" altLang="en-US" dirty="0" smtClean="0">
                <a:ea typeface="ヒラギノ角ゴ Pro W3" charset="-128"/>
              </a:rPr>
              <a:t>、</a:t>
            </a:r>
            <a:r>
              <a:rPr lang="en-US" altLang="ja-JP" dirty="0" smtClean="0">
                <a:ea typeface="ヒラギノ角ゴ Pro W3" charset="-128"/>
              </a:rPr>
              <a:t>Toyofuku</a:t>
            </a:r>
            <a:r>
              <a:rPr lang="ja-JP" altLang="en-US" dirty="0" smtClean="0">
                <a:ea typeface="ヒラギノ角ゴ Pro W3" charset="-128"/>
              </a:rPr>
              <a:t>、</a:t>
            </a:r>
            <a:r>
              <a:rPr lang="en-US" altLang="ja-JP" dirty="0" err="1" smtClean="0">
                <a:ea typeface="ヒラギノ角ゴ Pro W3" charset="-128"/>
              </a:rPr>
              <a:t>Walawender</a:t>
            </a:r>
            <a:r>
              <a:rPr lang="ja-JP" altLang="en-US" dirty="0" smtClean="0">
                <a:ea typeface="ヒラギノ角ゴ Pro W3" charset="-128"/>
              </a:rPr>
              <a:t>、</a:t>
            </a:r>
            <a:r>
              <a:rPr lang="en-US" altLang="ja-JP" dirty="0" smtClean="0">
                <a:ea typeface="ヒラギノ角ゴ Pro W3" charset="-128"/>
              </a:rPr>
              <a:t>Weber</a:t>
            </a:r>
            <a:r>
              <a:rPr lang="ja-JP" altLang="en-US" dirty="0" smtClean="0">
                <a:ea typeface="ヒラギノ角ゴ Pro W3" charset="-128"/>
              </a:rPr>
              <a:t>、</a:t>
            </a:r>
            <a:r>
              <a:rPr lang="en-US" altLang="ja-JP" dirty="0" smtClean="0">
                <a:ea typeface="ヒラギノ角ゴ Pro W3" charset="-128"/>
              </a:rPr>
              <a:t>Williams</a:t>
            </a:r>
            <a:r>
              <a:rPr lang="ja-JP" altLang="en-US" dirty="0" smtClean="0">
                <a:ea typeface="ヒラギノ角ゴ Pro W3" charset="-128"/>
              </a:rPr>
              <a:t>、</a:t>
            </a:r>
            <a:r>
              <a:rPr lang="en-US" altLang="ja-JP" dirty="0" err="1" smtClean="0">
                <a:ea typeface="ヒラギノ角ゴ Pro W3" charset="-128"/>
              </a:rPr>
              <a:t>Winegar</a:t>
            </a:r>
            <a:r>
              <a:rPr lang="ja-JP" altLang="en-US" dirty="0" smtClean="0">
                <a:ea typeface="ヒラギノ角ゴ Pro W3" charset="-128"/>
              </a:rPr>
              <a:t>、</a:t>
            </a:r>
            <a:r>
              <a:rPr lang="en-US" altLang="ja-JP" dirty="0" err="1" smtClean="0">
                <a:ea typeface="ヒラギノ角ゴ Pro W3" charset="-128"/>
              </a:rPr>
              <a:t>Wung</a:t>
            </a:r>
            <a:r>
              <a:rPr lang="en-US" altLang="ja-JP" dirty="0" smtClean="0">
                <a:ea typeface="ヒラギノ角ゴ Pro W3" charset="-128"/>
              </a:rPr>
              <a:t> → </a:t>
            </a:r>
            <a:r>
              <a:rPr lang="ja-JP" altLang="en-US" dirty="0" smtClean="0">
                <a:ea typeface="ヒラギノ角ゴ Pro W3" charset="-128"/>
              </a:rPr>
              <a:t>３５</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ＲＣＵＨ一般職：遠藤、大槻、中野、ニイミ、村井、</a:t>
            </a:r>
            <a:r>
              <a:rPr lang="en-US" altLang="ja-JP" dirty="0" smtClean="0">
                <a:ea typeface="ヒラギノ角ゴ Pro W3" charset="-128"/>
              </a:rPr>
              <a:t>Formanek</a:t>
            </a:r>
            <a:r>
              <a:rPr lang="ja-JP" altLang="en-US" dirty="0" smtClean="0">
                <a:ea typeface="ヒラギノ角ゴ Pro W3" charset="-128"/>
              </a:rPr>
              <a:t>、</a:t>
            </a:r>
            <a:r>
              <a:rPr lang="en-US" altLang="ja-JP" dirty="0" err="1" smtClean="0">
                <a:ea typeface="ヒラギノ角ゴ Pro W3" charset="-128"/>
              </a:rPr>
              <a:t>Frayser</a:t>
            </a:r>
            <a:r>
              <a:rPr lang="ja-JP" altLang="en-US" dirty="0" smtClean="0">
                <a:ea typeface="ヒラギノ角ゴ Pro W3" charset="-128"/>
              </a:rPr>
              <a:t>、</a:t>
            </a:r>
            <a:r>
              <a:rPr lang="en-US" altLang="ja-JP" dirty="0" smtClean="0">
                <a:ea typeface="ヒラギノ角ゴ Pro W3" charset="-128"/>
              </a:rPr>
              <a:t>Guthier</a:t>
            </a:r>
            <a:r>
              <a:rPr lang="ja-JP" altLang="en-US" dirty="0" smtClean="0">
                <a:ea typeface="ヒラギノ角ゴ Pro W3" charset="-128"/>
              </a:rPr>
              <a:t>、</a:t>
            </a:r>
            <a:r>
              <a:rPr lang="en-US" altLang="ja-JP" dirty="0" smtClean="0">
                <a:ea typeface="ヒラギノ角ゴ Pro W3" charset="-128"/>
              </a:rPr>
              <a:t>Roth</a:t>
            </a:r>
            <a:r>
              <a:rPr lang="ja-JP" altLang="en-US" dirty="0" smtClean="0">
                <a:ea typeface="ヒラギノ角ゴ Pro W3" charset="-128"/>
              </a:rPr>
              <a:t>、</a:t>
            </a:r>
            <a:r>
              <a:rPr lang="en-US" altLang="ja-JP" dirty="0" smtClean="0">
                <a:ea typeface="ヒラギノ角ゴ Pro W3" charset="-128"/>
              </a:rPr>
              <a:t>Tsang → </a:t>
            </a:r>
            <a:r>
              <a:rPr lang="ja-JP" altLang="en-US" dirty="0" smtClean="0">
                <a:ea typeface="ヒラギノ角ゴ Pro W3" charset="-128"/>
              </a:rPr>
              <a:t>１０</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例外）パートタイム：長谷川</a:t>
            </a:r>
            <a:r>
              <a:rPr lang="en-US" altLang="ja-JP" dirty="0" smtClean="0">
                <a:ea typeface="ヒラギノ角ゴ Pro W3" charset="-128"/>
              </a:rPr>
              <a:t>. K</a:t>
            </a:r>
            <a:r>
              <a:rPr lang="ja-JP" altLang="en-US" dirty="0" smtClean="0">
                <a:ea typeface="ヒラギノ角ゴ Pro W3" charset="-128"/>
              </a:rPr>
              <a:t>、大学院生：小屋松、済藤、嶋川、</a:t>
            </a:r>
            <a:r>
              <a:rPr lang="en-US" altLang="ja-JP" dirty="0" err="1" smtClean="0">
                <a:ea typeface="ヒラギノ角ゴ Pro W3" charset="-128"/>
              </a:rPr>
              <a:t>Clergeon</a:t>
            </a:r>
            <a:r>
              <a:rPr lang="ja-JP" altLang="en-US" dirty="0" smtClean="0">
                <a:ea typeface="ヒラギノ角ゴ Pro W3" charset="-128"/>
              </a:rPr>
              <a:t>、</a:t>
            </a:r>
            <a:r>
              <a:rPr lang="en-US" altLang="ja-JP" dirty="0" smtClean="0">
                <a:ea typeface="ヒラギノ角ゴ Pro W3" charset="-128"/>
              </a:rPr>
              <a:t>Singh AO</a:t>
            </a:r>
            <a:r>
              <a:rPr lang="ja-JP" altLang="en-US" dirty="0" smtClean="0">
                <a:ea typeface="ヒラギノ角ゴ Pro W3" charset="-128"/>
              </a:rPr>
              <a:t>サイエンティスト：</a:t>
            </a:r>
            <a:r>
              <a:rPr lang="en-US" altLang="ja-JP" dirty="0" smtClean="0">
                <a:ea typeface="ヒラギノ角ゴ Pro W3" charset="-128"/>
              </a:rPr>
              <a:t>Lay </a:t>
            </a:r>
            <a:r>
              <a:rPr lang="ja-JP" altLang="en-US" dirty="0" smtClean="0">
                <a:ea typeface="ヒラギノ角ゴ Pro W3" charset="-128"/>
              </a:rPr>
              <a:t>特別研究員：新田 会計係（派遣）：</a:t>
            </a:r>
            <a:r>
              <a:rPr lang="en-US" altLang="ja-JP" dirty="0" smtClean="0">
                <a:ea typeface="ヒラギノ角ゴ Pro W3" charset="-128"/>
              </a:rPr>
              <a:t>Sur</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専門研究職員：山野井、川野元、小池、山田</a:t>
            </a:r>
            <a:r>
              <a:rPr lang="en-US" altLang="ja-JP" dirty="0" smtClean="0">
                <a:ea typeface="ヒラギノ角ゴ Pro W3" charset="-128"/>
              </a:rPr>
              <a:t> → </a:t>
            </a:r>
            <a:r>
              <a:rPr lang="ja-JP" altLang="en-US" dirty="0" smtClean="0">
                <a:ea typeface="ヒラギノ角ゴ Pro W3" charset="-128"/>
              </a:rPr>
              <a:t>４（４）</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研究員：大倉、須田、寺居、矢部</a:t>
            </a:r>
            <a:r>
              <a:rPr lang="en-US" altLang="ja-JP" dirty="0" smtClean="0">
                <a:ea typeface="ヒラギノ角ゴ Pro W3" charset="-128"/>
              </a:rPr>
              <a:t> → </a:t>
            </a:r>
            <a:r>
              <a:rPr lang="ja-JP" altLang="en-US" dirty="0" smtClean="0">
                <a:ea typeface="ヒラギノ角ゴ Pro W3" charset="-128"/>
              </a:rPr>
              <a:t>４（４）</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研究支援員：田島</a:t>
            </a:r>
            <a:r>
              <a:rPr lang="en-US" altLang="ja-JP" dirty="0" smtClean="0">
                <a:ea typeface="ヒラギノ角ゴ Pro W3" charset="-128"/>
              </a:rPr>
              <a:t>→ </a:t>
            </a:r>
            <a:r>
              <a:rPr lang="ja-JP" altLang="en-US" dirty="0" smtClean="0">
                <a:ea typeface="ヒラギノ角ゴ Pro W3" charset="-128"/>
              </a:rPr>
              <a:t>１（１）</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事務支援員：桑田、高本、東尾、持永、吉田、上清</a:t>
            </a:r>
            <a:r>
              <a:rPr lang="en-US" altLang="ja-JP" dirty="0" smtClean="0">
                <a:ea typeface="ヒラギノ角ゴ Pro W3" charset="-128"/>
              </a:rPr>
              <a:t> → </a:t>
            </a:r>
            <a:r>
              <a:rPr lang="ja-JP" altLang="en-US" dirty="0" smtClean="0">
                <a:ea typeface="ヒラギノ角ゴ Pro W3" charset="-128"/>
              </a:rPr>
              <a:t>６（６）</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r>
              <a:rPr lang="ja-JP" altLang="en-US" dirty="0" smtClean="0">
                <a:ea typeface="ヒラギノ角ゴ Pro W3" charset="-128"/>
              </a:rPr>
              <a:t>学振研究員：０（０）</a:t>
            </a: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ja-JP" dirty="0" smtClean="0">
              <a:ea typeface="ヒラギノ角ゴ Pro W3" charset="-128"/>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ja-JP" dirty="0" smtClean="0">
              <a:ea typeface="ヒラギノ角ゴ Pro W3"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ja-JP" dirty="0" smtClean="0"/>
              <a:t>H25: HSC</a:t>
            </a:r>
            <a:r>
              <a:rPr lang="ja-JP" altLang="en-US" dirty="0" smtClean="0"/>
              <a:t>繰越</a:t>
            </a:r>
            <a:r>
              <a:rPr lang="en-US" altLang="ja-JP" dirty="0" smtClean="0"/>
              <a:t>(205)</a:t>
            </a:r>
            <a:endParaRPr lang="ja-JP" altLang="en-US" dirty="0" smtClean="0"/>
          </a:p>
        </p:txBody>
      </p:sp>
      <p:sp>
        <p:nvSpPr>
          <p:cNvPr id="15363" name="Slide Number Placeholder 3"/>
          <p:cNvSpPr>
            <a:spLocks noGrp="1"/>
          </p:cNvSpPr>
          <p:nvPr>
            <p:ph type="sldNum" sz="quarter" idx="5"/>
          </p:nvPr>
        </p:nvSpPr>
        <p:spPr bwMode="auto">
          <a:noFill/>
          <a:ln>
            <a:miter lim="800000"/>
            <a:headEnd/>
            <a:tailEnd/>
          </a:ln>
        </p:spPr>
        <p:txBody>
          <a:bodyPr/>
          <a:lstStyle/>
          <a:p>
            <a:fld id="{6408C105-D608-4F52-9257-2A893BC54A83}" type="slidenum">
              <a:rPr lang="ja-JP" altLang="en-US">
                <a:solidFill>
                  <a:prstClr val="black"/>
                </a:solidFill>
              </a:rPr>
              <a:pPr/>
              <a:t>13</a:t>
            </a:fld>
            <a:endParaRPr lang="ja-JP"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noChangeArrowheads="1"/>
          </p:cNvSpPr>
          <p:nvPr/>
        </p:nvSpPr>
        <p:spPr bwMode="auto">
          <a:xfrm>
            <a:off x="5265017" y="6537489"/>
            <a:ext cx="4029282" cy="343150"/>
          </a:xfrm>
          <a:prstGeom prst="rect">
            <a:avLst/>
          </a:prstGeom>
          <a:noFill/>
          <a:ln w="9525">
            <a:noFill/>
            <a:miter lim="800000"/>
            <a:headEnd/>
            <a:tailEnd/>
          </a:ln>
        </p:spPr>
        <p:txBody>
          <a:bodyPr lIns="90435" tIns="45217" rIns="90435" bIns="45217" anchor="b"/>
          <a:lstStyle/>
          <a:p>
            <a:pPr algn="r"/>
            <a:fld id="{86270F10-076C-4851-A02E-4497E571D6E1}" type="slidenum">
              <a:rPr lang="en-US" altLang="ja-JP" sz="1200">
                <a:solidFill>
                  <a:prstClr val="black"/>
                </a:solidFill>
              </a:rPr>
              <a:pPr algn="r"/>
              <a:t>14</a:t>
            </a:fld>
            <a:endParaRPr lang="en-US" altLang="ja-JP" sz="1200" dirty="0">
              <a:solidFill>
                <a:prstClr val="black"/>
              </a:solidFill>
            </a:endParaRPr>
          </a:p>
        </p:txBody>
      </p:sp>
      <p:sp>
        <p:nvSpPr>
          <p:cNvPr id="17410" name="Rectangle 7"/>
          <p:cNvSpPr txBox="1">
            <a:spLocks noGrp="1" noChangeArrowheads="1"/>
          </p:cNvSpPr>
          <p:nvPr/>
        </p:nvSpPr>
        <p:spPr bwMode="auto">
          <a:xfrm>
            <a:off x="5267120" y="6538663"/>
            <a:ext cx="4029282" cy="343150"/>
          </a:xfrm>
          <a:prstGeom prst="rect">
            <a:avLst/>
          </a:prstGeom>
          <a:noFill/>
          <a:ln w="9525">
            <a:noFill/>
            <a:miter lim="800000"/>
            <a:headEnd/>
            <a:tailEnd/>
          </a:ln>
        </p:spPr>
        <p:txBody>
          <a:bodyPr lIns="90435" tIns="45217" rIns="90435" bIns="45217" anchor="b"/>
          <a:lstStyle/>
          <a:p>
            <a:pPr algn="r"/>
            <a:fld id="{D8A86EB9-EAFF-4451-A078-E7CD8535ED23}" type="slidenum">
              <a:rPr lang="en-US" altLang="ja-JP" sz="1200">
                <a:solidFill>
                  <a:prstClr val="black"/>
                </a:solidFill>
                <a:ea typeface="ヒラギノ角ゴ Pro W3" charset="-128"/>
              </a:rPr>
              <a:pPr algn="r"/>
              <a:t>14</a:t>
            </a:fld>
            <a:endParaRPr lang="en-US" altLang="ja-JP" sz="1200" dirty="0">
              <a:solidFill>
                <a:prstClr val="black"/>
              </a:solidFill>
              <a:ea typeface="ヒラギノ角ゴ Pro W3" charset="-128"/>
            </a:endParaRPr>
          </a:p>
        </p:txBody>
      </p:sp>
      <p:sp>
        <p:nvSpPr>
          <p:cNvPr id="17411" name="Rectangle 2"/>
          <p:cNvSpPr>
            <a:spLocks noGrp="1" noRot="1" noChangeAspect="1" noChangeArrowheads="1" noTextEdit="1"/>
          </p:cNvSpPr>
          <p:nvPr>
            <p:ph type="sldImg"/>
          </p:nvPr>
        </p:nvSpPr>
        <p:spPr bwMode="auto">
          <a:xfrm>
            <a:off x="2927350" y="517525"/>
            <a:ext cx="3441700" cy="2581275"/>
          </a:xfrm>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Arial" pitchFamily="34" charset="0"/>
              <a:ea typeface="ヒラギノ角ゴ Pro W3"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18B3D9D-3BED-4A2D-993D-12118532F229}" type="slidenum">
              <a:rPr kumimoji="1" lang="ja-JP" altLang="en-US" smtClean="0"/>
              <a:pPr/>
              <a:t>16</a:t>
            </a:fld>
            <a:endParaRPr kumimoji="1" lang="ja-JP" altLang="en-US"/>
          </a:p>
        </p:txBody>
      </p:sp>
    </p:spTree>
    <p:extLst>
      <p:ext uri="{BB962C8B-B14F-4D97-AF65-F5344CB8AC3E}">
        <p14:creationId xmlns:p14="http://schemas.microsoft.com/office/powerpoint/2010/main" val="1403255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ja-JP" altLang="en-US" dirty="0"/>
          </a:p>
        </p:txBody>
      </p:sp>
      <p:sp>
        <p:nvSpPr>
          <p:cNvPr id="4" name="Slide Number Placeholder 3"/>
          <p:cNvSpPr>
            <a:spLocks noGrp="1"/>
          </p:cNvSpPr>
          <p:nvPr>
            <p:ph type="sldNum" sz="quarter" idx="10"/>
          </p:nvPr>
        </p:nvSpPr>
        <p:spPr/>
        <p:txBody>
          <a:bodyPr/>
          <a:lstStyle/>
          <a:p>
            <a:fld id="{A18B3D9D-3BED-4A2D-993D-12118532F229}" type="slidenum">
              <a:rPr lang="ja-JP" altLang="en-US" smtClean="0">
                <a:solidFill>
                  <a:prstClr val="black"/>
                </a:solidFill>
              </a:rPr>
              <a:pPr/>
              <a:t>73</a:t>
            </a:fld>
            <a:endParaRPr lang="ja-JP"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5267961" y="6537722"/>
            <a:ext cx="4028440" cy="344091"/>
          </a:xfrm>
          <a:prstGeom prst="rect">
            <a:avLst/>
          </a:prstGeom>
          <a:noFill/>
          <a:ln w="9525">
            <a:noFill/>
            <a:miter lim="800000"/>
            <a:headEnd/>
            <a:tailEnd/>
          </a:ln>
        </p:spPr>
        <p:txBody>
          <a:bodyPr lIns="90441" tIns="45221" rIns="90441" bIns="45221" anchor="b"/>
          <a:lstStyle/>
          <a:p>
            <a:pPr algn="r"/>
            <a:fld id="{72C325CE-9AA2-467E-9478-F4E030483F73}" type="slidenum">
              <a:rPr lang="ja-JP" altLang="en-US" sz="1200">
                <a:solidFill>
                  <a:prstClr val="black"/>
                </a:solidFill>
                <a:ea typeface="ヒラギノ角ゴ Pro W3" charset="-128"/>
              </a:rPr>
              <a:pPr algn="r"/>
              <a:t>86</a:t>
            </a:fld>
            <a:endParaRPr lang="en-US" altLang="ja-JP" sz="1200">
              <a:solidFill>
                <a:prstClr val="black"/>
              </a:solidFill>
              <a:ea typeface="ヒラギノ角ゴ Pro W3" charset="-128"/>
            </a:endParaRPr>
          </a:p>
        </p:txBody>
      </p:sp>
      <p:sp>
        <p:nvSpPr>
          <p:cNvPr id="15363" name="Rectangle 2"/>
          <p:cNvSpPr>
            <a:spLocks noGrp="1" noRot="1" noChangeAspect="1" noChangeArrowheads="1" noTextEdit="1"/>
          </p:cNvSpPr>
          <p:nvPr>
            <p:ph type="sldImg"/>
          </p:nvPr>
        </p:nvSpPr>
        <p:spPr bwMode="auto">
          <a:xfrm>
            <a:off x="2935288" y="515938"/>
            <a:ext cx="3443287" cy="2582862"/>
          </a:xfrm>
          <a:noFill/>
          <a:ln>
            <a:solidFill>
              <a:srgbClr val="000000"/>
            </a:solidFill>
            <a:miter lim="800000"/>
            <a:headEnd/>
            <a:tailEnd/>
          </a:ln>
        </p:spPr>
      </p:sp>
      <p:sp>
        <p:nvSpPr>
          <p:cNvPr id="15364" name="Rectangle 3"/>
          <p:cNvSpPr>
            <a:spLocks noGrp="1" noChangeArrowheads="1"/>
          </p:cNvSpPr>
          <p:nvPr>
            <p:ph type="body" idx="1"/>
          </p:nvPr>
        </p:nvSpPr>
        <p:spPr bwMode="auto">
          <a:noFill/>
        </p:spPr>
        <p:txBody>
          <a:bodyPr lIns="91219" tIns="45609" rIns="91219" bIns="45609"/>
          <a:lstStyle/>
          <a:p>
            <a:pPr eaLnBrk="1" hangingPunct="1">
              <a:spcBef>
                <a:spcPct val="0"/>
              </a:spcBef>
            </a:pPr>
            <a:endParaRPr lang="en-US" altLang="ja-JP" smtClean="0">
              <a:latin typeface="Osaka" charset="-128"/>
              <a:ea typeface="Osaka"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a:lstStyle/>
          <a:p>
            <a:fld id="{5BC3D32E-80B3-422F-A1B2-02CC09116CC1}" type="slidenum">
              <a:rPr lang="en-US" altLang="ja-JP">
                <a:solidFill>
                  <a:prstClr val="black"/>
                </a:solidFill>
              </a:rPr>
              <a:pPr/>
              <a:t>90</a:t>
            </a:fld>
            <a:endParaRPr lang="en-US" altLang="ja-JP">
              <a:solidFill>
                <a:prstClr val="black"/>
              </a:solidFill>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8" name="Rectangle 3"/>
          <p:cNvSpPr>
            <a:spLocks noGrp="1" noChangeArrowheads="1"/>
          </p:cNvSpPr>
          <p:nvPr>
            <p:ph type="body" idx="1"/>
          </p:nvPr>
        </p:nvSpPr>
        <p:spPr bwMode="auto">
          <a:noFill/>
        </p:spPr>
        <p:txBody>
          <a:bodyPr/>
          <a:lstStyle/>
          <a:p>
            <a:pPr eaLnBrk="1" hangingPunct="1">
              <a:spcBef>
                <a:spcPct val="0"/>
              </a:spcBef>
            </a:pPr>
            <a:endParaRPr lang="ja-JP" altLang="en-US" smtClean="0">
              <a:ea typeface="ヒラギノ角ゴ Pro W3"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044EE536-8F56-4CB3-B57E-FABD446BF7A8}" type="datetime1">
              <a:rPr kumimoji="1" lang="ja-JP" altLang="en-US" smtClean="0"/>
              <a:pPr/>
              <a:t>2014/1/19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CE10FE9-8292-4D95-81F8-79A181257FDD}" type="datetime1">
              <a:rPr kumimoji="1" lang="ja-JP" altLang="en-US" smtClean="0"/>
              <a:pPr/>
              <a:t>2014/1/19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345784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319340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246132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3473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77BFC35-8D2D-4059-830F-9F682B82BBB0}" type="datetime1">
              <a:rPr kumimoji="1" lang="ja-JP" altLang="en-US" smtClean="0"/>
              <a:pPr/>
              <a:t>2014/1/19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kumimoji="1" lang="en-US" altLang="ja-JP" smtClean="0"/>
              <a:t>Click to edit Master title style</a:t>
            </a:r>
            <a:endParaRPr kumimoji="1"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smtClean="0"/>
              <a:t>Click to edit Master subtitle style</a:t>
            </a:r>
            <a:endParaRPr kumimoji="1" lang="ja-JP" altLang="en-US"/>
          </a:p>
        </p:txBody>
      </p:sp>
      <p:sp>
        <p:nvSpPr>
          <p:cNvPr id="4" name="Date Placeholder 3"/>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014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57436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en-US" altLang="ja-JP" smtClean="0"/>
              <a:t>Click to edit Master text styles</a:t>
            </a:r>
          </a:p>
        </p:txBody>
      </p:sp>
      <p:sp>
        <p:nvSpPr>
          <p:cNvPr id="4" name="Date Placeholder 3"/>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410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Date Placeholder 4"/>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93361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7" name="Date Placeholder 6"/>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85746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Date Placeholder 2"/>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63662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95455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1365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F18EFF3-282B-4DA0-8772-81B60920B3B7}" type="datetime1">
              <a:rPr kumimoji="1" lang="ja-JP" altLang="en-US" smtClean="0"/>
              <a:pPr/>
              <a:t>2014/1/19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kumimoji="1" lang="en-US" altLang="ja-JP" smtClean="0"/>
              <a:t>Click to edit Master title style</a:t>
            </a:r>
            <a:endParaRPr kumimoji="1" lang="ja-JP"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7199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1363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50043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4019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33251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96860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59201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90273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354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2208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44A17C9-6AC1-4DA7-8A7B-119AC37C7F41}" type="datetime1">
              <a:rPr kumimoji="1" lang="ja-JP" altLang="en-US" smtClean="0"/>
              <a:pPr/>
              <a:t>2014/1/19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88614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79658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1489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50213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1FEF80E3-B328-4888-85D4-AD32338924A0}"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F68B4D1C-7D19-4C10-A000-10DDA4CF278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42716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E099573-7A45-4DBE-AE16-57BB134E74DE}"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84167A2-F684-4C34-BA7F-C0A0B55090D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42312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1D3A0888-32C8-4F8C-8554-BB2C7F9E2AB5}"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0C95CC3D-B398-43C2-9384-9506276314F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96540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F14DCDBF-2A02-4C84-9051-C97218FC6BE1}"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1F530F2D-2122-4DE3-9479-F4A142688C7D}"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66822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91D6B33B-8818-462F-895A-483C6F26723D}"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38F8FFD5-F80C-43C8-8AE0-CA85A3E7A7C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40610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E5598131-1FE5-4EC9-9BF4-206701607AB0}"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014E9262-6DC6-4C4D-84F9-1382928C2AF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9157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3C3EC6B-826E-439B-91C1-B2818DADE4C2}" type="datetime1">
              <a:rPr kumimoji="1" lang="ja-JP" altLang="en-US" smtClean="0"/>
              <a:pPr/>
              <a:t>2014/1/19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43E65362-78BB-41DB-A9D5-918F05E1ACDC}"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4609726F-AEA1-4408-A71A-96642C9C9D2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73685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B834A276-F5E7-4982-B5C9-9CABA505CAF7}"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08B0A12D-6D6F-4C03-8E89-9834A28FC19D}"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43632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5EF2907-6163-433B-8E2B-416BBA5DDCC1}"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7C55CA49-6892-4511-BD4A-D5D42645725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51115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98F2146-5CD6-4574-84F8-C69CE3B920E6}"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3D607C0E-2E69-4744-B575-B9ECF1A6467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411098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66AD253-CAA7-4C07-9169-11ABA248F393}"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21413F10-75D9-41FD-8AF8-BAED82BF710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12590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sp>
        <p:nvSpPr>
          <p:cNvPr id="5" name="Text Box 8"/>
          <p:cNvSpPr txBox="1">
            <a:spLocks noChangeArrowheads="1"/>
          </p:cNvSpPr>
          <p:nvPr userDrawn="1"/>
        </p:nvSpPr>
        <p:spPr bwMode="auto">
          <a:xfrm>
            <a:off x="0" y="0"/>
            <a:ext cx="4343400" cy="276225"/>
          </a:xfrm>
          <a:prstGeom prst="rect">
            <a:avLst/>
          </a:prstGeom>
          <a:noFill/>
          <a:ln>
            <a:noFill/>
          </a:ln>
          <a:extLst/>
        </p:spPr>
        <p:txBody>
          <a:bodyPr lIns="89437" tIns="44719" rIns="89437" bIns="44719">
            <a:spAutoFit/>
          </a:bodyPr>
          <a:lstStyle>
            <a:lvl1pPr>
              <a:defRPr kumimoji="1" sz="2300" b="1">
                <a:solidFill>
                  <a:schemeClr val="tx1"/>
                </a:solidFill>
                <a:latin typeface="Times" charset="0"/>
                <a:ea typeface="Osaka" charset="0"/>
                <a:cs typeface="Osaka" charset="0"/>
              </a:defRPr>
            </a:lvl1pPr>
            <a:lvl2pPr marL="742950" indent="-285750">
              <a:defRPr kumimoji="1" sz="2300" b="1">
                <a:solidFill>
                  <a:schemeClr val="tx1"/>
                </a:solidFill>
                <a:latin typeface="Times" charset="0"/>
                <a:ea typeface="Osaka" charset="0"/>
                <a:cs typeface="Osaka" charset="0"/>
              </a:defRPr>
            </a:lvl2pPr>
            <a:lvl3pPr marL="1143000" indent="-228600">
              <a:defRPr kumimoji="1" sz="2300" b="1">
                <a:solidFill>
                  <a:schemeClr val="tx1"/>
                </a:solidFill>
                <a:latin typeface="Times" charset="0"/>
                <a:ea typeface="Osaka" charset="0"/>
                <a:cs typeface="Osaka" charset="0"/>
              </a:defRPr>
            </a:lvl3pPr>
            <a:lvl4pPr marL="1600200" indent="-228600">
              <a:defRPr kumimoji="1" sz="2300" b="1">
                <a:solidFill>
                  <a:schemeClr val="tx1"/>
                </a:solidFill>
                <a:latin typeface="Times" charset="0"/>
                <a:ea typeface="Osaka" charset="0"/>
                <a:cs typeface="Osaka" charset="0"/>
              </a:defRPr>
            </a:lvl4pPr>
            <a:lvl5pPr marL="2057400" indent="-228600">
              <a:defRPr kumimoji="1" sz="2300" b="1">
                <a:solidFill>
                  <a:schemeClr val="tx1"/>
                </a:solidFill>
                <a:latin typeface="Times" charset="0"/>
                <a:ea typeface="Osaka" charset="0"/>
                <a:cs typeface="Osaka" charset="0"/>
              </a:defRPr>
            </a:lvl5pPr>
            <a:lvl6pPr marL="2514600" indent="-228600" fontAlgn="base">
              <a:spcBef>
                <a:spcPct val="0"/>
              </a:spcBef>
              <a:spcAft>
                <a:spcPct val="0"/>
              </a:spcAft>
              <a:defRPr kumimoji="1" sz="2300" b="1">
                <a:solidFill>
                  <a:schemeClr val="tx1"/>
                </a:solidFill>
                <a:latin typeface="Times" charset="0"/>
                <a:ea typeface="Osaka" charset="0"/>
                <a:cs typeface="Osaka" charset="0"/>
              </a:defRPr>
            </a:lvl6pPr>
            <a:lvl7pPr marL="2971800" indent="-228600" fontAlgn="base">
              <a:spcBef>
                <a:spcPct val="0"/>
              </a:spcBef>
              <a:spcAft>
                <a:spcPct val="0"/>
              </a:spcAft>
              <a:defRPr kumimoji="1" sz="2300" b="1">
                <a:solidFill>
                  <a:schemeClr val="tx1"/>
                </a:solidFill>
                <a:latin typeface="Times" charset="0"/>
                <a:ea typeface="Osaka" charset="0"/>
                <a:cs typeface="Osaka" charset="0"/>
              </a:defRPr>
            </a:lvl7pPr>
            <a:lvl8pPr marL="3429000" indent="-228600" fontAlgn="base">
              <a:spcBef>
                <a:spcPct val="0"/>
              </a:spcBef>
              <a:spcAft>
                <a:spcPct val="0"/>
              </a:spcAft>
              <a:defRPr kumimoji="1" sz="2300" b="1">
                <a:solidFill>
                  <a:schemeClr val="tx1"/>
                </a:solidFill>
                <a:latin typeface="Times" charset="0"/>
                <a:ea typeface="Osaka" charset="0"/>
                <a:cs typeface="Osaka" charset="0"/>
              </a:defRPr>
            </a:lvl8pPr>
            <a:lvl9pPr marL="3886200" indent="-228600" fontAlgn="base">
              <a:spcBef>
                <a:spcPct val="0"/>
              </a:spcBef>
              <a:spcAft>
                <a:spcPct val="0"/>
              </a:spcAft>
              <a:defRPr kumimoji="1" sz="2300" b="1">
                <a:solidFill>
                  <a:schemeClr val="tx1"/>
                </a:solidFill>
                <a:latin typeface="Times" charset="0"/>
                <a:ea typeface="Osaka" charset="0"/>
                <a:cs typeface="Osaka" charset="0"/>
              </a:defRPr>
            </a:lvl9pPr>
          </a:lstStyle>
          <a:p>
            <a:pPr eaLnBrk="0" fontAlgn="base" hangingPunct="0">
              <a:spcBef>
                <a:spcPct val="0"/>
              </a:spcBef>
              <a:spcAft>
                <a:spcPct val="0"/>
              </a:spcAft>
              <a:defRPr/>
            </a:pPr>
            <a:r>
              <a:rPr lang="en-US" altLang="ja-JP" sz="1200" smtClean="0">
                <a:solidFill>
                  <a:srgbClr val="EEECE1"/>
                </a:solidFill>
              </a:rPr>
              <a:t>2011 Keck Science Meeting </a:t>
            </a:r>
            <a:r>
              <a:rPr lang="en-US" altLang="ja-JP" sz="1200" smtClean="0">
                <a:solidFill>
                  <a:srgbClr val="EEECE1"/>
                </a:solidFill>
                <a:cs typeface="Times" charset="0"/>
              </a:rPr>
              <a:t>(September 23-24, 2011)</a:t>
            </a:r>
          </a:p>
        </p:txBody>
      </p:sp>
      <p:sp>
        <p:nvSpPr>
          <p:cNvPr id="6" name="Rectangle 3"/>
          <p:cNvSpPr>
            <a:spLocks noGrp="1" noChangeArrowheads="1"/>
          </p:cNvSpPr>
          <p:nvPr/>
        </p:nvSpPr>
        <p:spPr bwMode="auto">
          <a:xfrm>
            <a:off x="457200" y="1601788"/>
            <a:ext cx="8229600" cy="4524375"/>
          </a:xfrm>
          <a:prstGeom prst="rect">
            <a:avLst/>
          </a:prstGeom>
          <a:noFill/>
          <a:ln w="9525">
            <a:noFill/>
            <a:miter lim="800000"/>
            <a:headEnd/>
            <a:tailEnd/>
          </a:ln>
        </p:spPr>
        <p:txBody>
          <a:bodyPr lIns="89437" tIns="44719" rIns="89437" bIns="44719"/>
          <a:lstStyle/>
          <a:p>
            <a:pPr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1"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2"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3"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4"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p>
        </p:txBody>
      </p:sp>
      <p:sp>
        <p:nvSpPr>
          <p:cNvPr id="3" name="コンテンツ プレースホルダ 2"/>
          <p:cNvSpPr>
            <a:spLocks noGrp="1"/>
          </p:cNvSpPr>
          <p:nvPr>
            <p:ph sz="half" idx="1"/>
          </p:nvPr>
        </p:nvSpPr>
        <p:spPr>
          <a:xfrm>
            <a:off x="457200" y="1600204"/>
            <a:ext cx="4038600" cy="4525963"/>
          </a:xfrm>
          <a:prstGeom prst="rect">
            <a:avLst/>
          </a:prstGeom>
        </p:spPr>
        <p:txBody>
          <a:bodyPr lIns="89437" tIns="44719" rIns="89437" bIns="44719"/>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コンテンツ プレースホルダ 3"/>
          <p:cNvSpPr>
            <a:spLocks noGrp="1"/>
          </p:cNvSpPr>
          <p:nvPr>
            <p:ph sz="half" idx="2"/>
          </p:nvPr>
        </p:nvSpPr>
        <p:spPr>
          <a:xfrm>
            <a:off x="4648200" y="1600204"/>
            <a:ext cx="4038600" cy="4525963"/>
          </a:xfrm>
          <a:prstGeom prst="rect">
            <a:avLst/>
          </a:prstGeom>
        </p:spPr>
        <p:txBody>
          <a:bodyPr lIns="89437" tIns="44719" rIns="89437" bIns="44719"/>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3"/>
          <p:cNvSpPr>
            <a:spLocks noGrp="1"/>
          </p:cNvSpPr>
          <p:nvPr>
            <p:ph type="sldNum" sz="quarter" idx="10"/>
          </p:nvPr>
        </p:nvSpPr>
        <p:spPr>
          <a:xfrm>
            <a:off x="8458200" y="6553200"/>
            <a:ext cx="685800" cy="304800"/>
          </a:xfrm>
        </p:spPr>
        <p:txBody>
          <a:bodyPr wrap="square" lIns="89437" tIns="44719" rIns="89437" bIns="44719" numCol="1" anchorCtr="0" compatLnSpc="1">
            <a:prstTxWarp prst="textNoShape">
              <a:avLst/>
            </a:prstTxWarp>
          </a:bodyPr>
          <a:lstStyle>
            <a:lvl1pPr algn="ctr">
              <a:defRPr>
                <a:solidFill>
                  <a:srgbClr val="FFFFFF"/>
                </a:solidFill>
              </a:defRPr>
            </a:lvl1pPr>
          </a:lstStyle>
          <a:p>
            <a:pPr>
              <a:defRPr/>
            </a:pPr>
            <a:fld id="{6CA99177-BA50-49C4-BE3F-2FF3292825B9}" type="slidenum">
              <a:rPr lang="en-US" altLang="ja-JP"/>
              <a:pPr>
                <a:defRPr/>
              </a:pPr>
              <a:t>‹#›</a:t>
            </a:fld>
            <a:endParaRPr lang="en-US" altLang="ja-JP"/>
          </a:p>
        </p:txBody>
      </p:sp>
    </p:spTree>
    <p:extLst>
      <p:ext uri="{BB962C8B-B14F-4D97-AF65-F5344CB8AC3E}">
        <p14:creationId xmlns:p14="http://schemas.microsoft.com/office/powerpoint/2010/main" val="2742204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044EE536-8F56-4CB3-B57E-FABD446BF7A8}"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18739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F18EFF3-282B-4DA0-8772-81B60920B3B7}"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135683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44A17C9-6AC1-4DA7-8A7B-119AC37C7F41}"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36808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3C3EC6B-826E-439B-91C1-B2818DADE4C2}"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92186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1AB613E-E831-4BF7-8872-CE3981D709C5}" type="datetime1">
              <a:rPr kumimoji="1" lang="ja-JP" altLang="en-US" smtClean="0"/>
              <a:pPr/>
              <a:t>2014/1/19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51AB613E-E831-4BF7-8872-CE3981D709C5}"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88071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D509263-816B-47E5-9746-87963784EDA1}"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3701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C9A01E1-3ACF-4AC7-9F8F-04D814927AEC}"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572747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1974275-01B3-45F4-AB67-FEE281228503}"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97381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56AFCD2-4EA8-4698-BAA7-B75B4E27CAE8}"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04927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CE10FE9-8292-4D95-81F8-79A181257FDD}"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9698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77BFC35-8D2D-4059-830F-9F682B82BBB0}"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61530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478059DA-AF0C-40BC-83DD-61548EE27DEF}"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DF70017-9B3F-4FD1-A24A-EA331543268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22552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1F1208E-D5BA-490B-A4FB-74BF569655BE}"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266F26EC-30D2-4959-BD73-6B57323EFF3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901613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A9BEA9B6-59B8-4ACE-B650-B05E190662A6}"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47D4588A-1F8E-49BE-B307-E862C766525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2186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D509263-816B-47E5-9746-87963784EDA1}" type="datetime1">
              <a:rPr kumimoji="1" lang="ja-JP" altLang="en-US" smtClean="0"/>
              <a:pPr/>
              <a:t>2014/1/19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F1F870C-0C83-497A-8C69-0D9CA0FE9C0B}"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21BE5B6D-D1D6-4F74-ADD6-1E900D10C97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233533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FBB5F0E-8B03-4D61-AC6E-18474EB2BEC6}"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7A2AAC63-0DD1-44A0-AA1B-F9FFCC52874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658394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358EC97C-E696-428C-9B7E-0C7D8083373A}"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88B527CF-B106-4908-91DC-22E0EE28D96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797360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DC9BA2B6-4CE4-403D-B5B7-1D31C8E9DC82}"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C8697373-4B76-4F98-85AB-C9D2836C523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358282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C9D8C3A9-6C38-4D2C-A5CD-98EC4F28FCD0}"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345B5002-0630-4CF3-BF6D-FBA925829BE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7234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193F44C4-3543-4738-BB9A-DBB832C6E027}"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341D19A7-CCE8-4C98-97A5-86AF6242A05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51775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82F3FF8-2A79-48B4-9ABC-EF30DEBF2EFF}"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231779C-E9D4-489D-908A-91CCF1899B5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745407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F47D4BA-FAB5-429B-BE32-8DFE34EFF117}"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E7881B89-3AFF-4EEA-9F21-DF3BB46BA4C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83836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sp>
        <p:nvSpPr>
          <p:cNvPr id="5" name="Text Box 8"/>
          <p:cNvSpPr txBox="1">
            <a:spLocks noChangeArrowheads="1"/>
          </p:cNvSpPr>
          <p:nvPr userDrawn="1"/>
        </p:nvSpPr>
        <p:spPr bwMode="auto">
          <a:xfrm>
            <a:off x="0" y="0"/>
            <a:ext cx="4343400" cy="276225"/>
          </a:xfrm>
          <a:prstGeom prst="rect">
            <a:avLst/>
          </a:prstGeom>
          <a:noFill/>
          <a:ln>
            <a:noFill/>
          </a:ln>
          <a:extLst/>
        </p:spPr>
        <p:txBody>
          <a:bodyPr lIns="89437" tIns="44719" rIns="89437" bIns="44719">
            <a:spAutoFit/>
          </a:bodyPr>
          <a:lstStyle>
            <a:lvl1pPr>
              <a:defRPr kumimoji="1" sz="2300" b="1">
                <a:solidFill>
                  <a:schemeClr val="tx1"/>
                </a:solidFill>
                <a:latin typeface="Times" charset="0"/>
                <a:ea typeface="Osaka" charset="0"/>
                <a:cs typeface="Osaka" charset="0"/>
              </a:defRPr>
            </a:lvl1pPr>
            <a:lvl2pPr marL="742950" indent="-285750">
              <a:defRPr kumimoji="1" sz="2300" b="1">
                <a:solidFill>
                  <a:schemeClr val="tx1"/>
                </a:solidFill>
                <a:latin typeface="Times" charset="0"/>
                <a:ea typeface="Osaka" charset="0"/>
                <a:cs typeface="Osaka" charset="0"/>
              </a:defRPr>
            </a:lvl2pPr>
            <a:lvl3pPr marL="1143000" indent="-228600">
              <a:defRPr kumimoji="1" sz="2300" b="1">
                <a:solidFill>
                  <a:schemeClr val="tx1"/>
                </a:solidFill>
                <a:latin typeface="Times" charset="0"/>
                <a:ea typeface="Osaka" charset="0"/>
                <a:cs typeface="Osaka" charset="0"/>
              </a:defRPr>
            </a:lvl3pPr>
            <a:lvl4pPr marL="1600200" indent="-228600">
              <a:defRPr kumimoji="1" sz="2300" b="1">
                <a:solidFill>
                  <a:schemeClr val="tx1"/>
                </a:solidFill>
                <a:latin typeface="Times" charset="0"/>
                <a:ea typeface="Osaka" charset="0"/>
                <a:cs typeface="Osaka" charset="0"/>
              </a:defRPr>
            </a:lvl4pPr>
            <a:lvl5pPr marL="2057400" indent="-228600">
              <a:defRPr kumimoji="1" sz="2300" b="1">
                <a:solidFill>
                  <a:schemeClr val="tx1"/>
                </a:solidFill>
                <a:latin typeface="Times" charset="0"/>
                <a:ea typeface="Osaka" charset="0"/>
                <a:cs typeface="Osaka" charset="0"/>
              </a:defRPr>
            </a:lvl5pPr>
            <a:lvl6pPr marL="2514600" indent="-228600" fontAlgn="base">
              <a:spcBef>
                <a:spcPct val="0"/>
              </a:spcBef>
              <a:spcAft>
                <a:spcPct val="0"/>
              </a:spcAft>
              <a:defRPr kumimoji="1" sz="2300" b="1">
                <a:solidFill>
                  <a:schemeClr val="tx1"/>
                </a:solidFill>
                <a:latin typeface="Times" charset="0"/>
                <a:ea typeface="Osaka" charset="0"/>
                <a:cs typeface="Osaka" charset="0"/>
              </a:defRPr>
            </a:lvl6pPr>
            <a:lvl7pPr marL="2971800" indent="-228600" fontAlgn="base">
              <a:spcBef>
                <a:spcPct val="0"/>
              </a:spcBef>
              <a:spcAft>
                <a:spcPct val="0"/>
              </a:spcAft>
              <a:defRPr kumimoji="1" sz="2300" b="1">
                <a:solidFill>
                  <a:schemeClr val="tx1"/>
                </a:solidFill>
                <a:latin typeface="Times" charset="0"/>
                <a:ea typeface="Osaka" charset="0"/>
                <a:cs typeface="Osaka" charset="0"/>
              </a:defRPr>
            </a:lvl7pPr>
            <a:lvl8pPr marL="3429000" indent="-228600" fontAlgn="base">
              <a:spcBef>
                <a:spcPct val="0"/>
              </a:spcBef>
              <a:spcAft>
                <a:spcPct val="0"/>
              </a:spcAft>
              <a:defRPr kumimoji="1" sz="2300" b="1">
                <a:solidFill>
                  <a:schemeClr val="tx1"/>
                </a:solidFill>
                <a:latin typeface="Times" charset="0"/>
                <a:ea typeface="Osaka" charset="0"/>
                <a:cs typeface="Osaka" charset="0"/>
              </a:defRPr>
            </a:lvl8pPr>
            <a:lvl9pPr marL="3886200" indent="-228600" fontAlgn="base">
              <a:spcBef>
                <a:spcPct val="0"/>
              </a:spcBef>
              <a:spcAft>
                <a:spcPct val="0"/>
              </a:spcAft>
              <a:defRPr kumimoji="1" sz="2300" b="1">
                <a:solidFill>
                  <a:schemeClr val="tx1"/>
                </a:solidFill>
                <a:latin typeface="Times" charset="0"/>
                <a:ea typeface="Osaka" charset="0"/>
                <a:cs typeface="Osaka" charset="0"/>
              </a:defRPr>
            </a:lvl9pPr>
          </a:lstStyle>
          <a:p>
            <a:pPr eaLnBrk="0" fontAlgn="base" hangingPunct="0">
              <a:spcBef>
                <a:spcPct val="0"/>
              </a:spcBef>
              <a:spcAft>
                <a:spcPct val="0"/>
              </a:spcAft>
              <a:defRPr/>
            </a:pPr>
            <a:r>
              <a:rPr lang="en-US" altLang="ja-JP" sz="1200" smtClean="0">
                <a:solidFill>
                  <a:srgbClr val="EEECE1"/>
                </a:solidFill>
              </a:rPr>
              <a:t>2011 Keck Science Meeting </a:t>
            </a:r>
            <a:r>
              <a:rPr lang="en-US" altLang="ja-JP" sz="1200" smtClean="0">
                <a:solidFill>
                  <a:srgbClr val="EEECE1"/>
                </a:solidFill>
                <a:cs typeface="Times" charset="0"/>
              </a:rPr>
              <a:t>(September 23-24, 2011)</a:t>
            </a:r>
          </a:p>
        </p:txBody>
      </p:sp>
      <p:sp>
        <p:nvSpPr>
          <p:cNvPr id="6" name="Rectangle 3"/>
          <p:cNvSpPr>
            <a:spLocks noGrp="1" noChangeArrowheads="1"/>
          </p:cNvSpPr>
          <p:nvPr/>
        </p:nvSpPr>
        <p:spPr bwMode="auto">
          <a:xfrm>
            <a:off x="457200" y="1601788"/>
            <a:ext cx="8229600" cy="4524375"/>
          </a:xfrm>
          <a:prstGeom prst="rect">
            <a:avLst/>
          </a:prstGeom>
          <a:noFill/>
          <a:ln w="9525">
            <a:noFill/>
            <a:miter lim="800000"/>
            <a:headEnd/>
            <a:tailEnd/>
          </a:ln>
        </p:spPr>
        <p:txBody>
          <a:bodyPr lIns="89437" tIns="44719" rIns="89437" bIns="44719"/>
          <a:lstStyle/>
          <a:p>
            <a:pPr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1"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2"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3"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4"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p>
        </p:txBody>
      </p:sp>
      <p:sp>
        <p:nvSpPr>
          <p:cNvPr id="3" name="コンテンツ プレースホルダ 2"/>
          <p:cNvSpPr>
            <a:spLocks noGrp="1"/>
          </p:cNvSpPr>
          <p:nvPr>
            <p:ph sz="half" idx="1"/>
          </p:nvPr>
        </p:nvSpPr>
        <p:spPr>
          <a:xfrm>
            <a:off x="457200" y="1600204"/>
            <a:ext cx="4038600" cy="4525963"/>
          </a:xfrm>
          <a:prstGeom prst="rect">
            <a:avLst/>
          </a:prstGeom>
        </p:spPr>
        <p:txBody>
          <a:bodyPr lIns="89437" tIns="44719" rIns="89437" bIns="44719"/>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コンテンツ プレースホルダ 3"/>
          <p:cNvSpPr>
            <a:spLocks noGrp="1"/>
          </p:cNvSpPr>
          <p:nvPr>
            <p:ph sz="half" idx="2"/>
          </p:nvPr>
        </p:nvSpPr>
        <p:spPr>
          <a:xfrm>
            <a:off x="4648200" y="1600204"/>
            <a:ext cx="4038600" cy="4525963"/>
          </a:xfrm>
          <a:prstGeom prst="rect">
            <a:avLst/>
          </a:prstGeom>
        </p:spPr>
        <p:txBody>
          <a:bodyPr lIns="89437" tIns="44719" rIns="89437" bIns="44719"/>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3"/>
          <p:cNvSpPr>
            <a:spLocks noGrp="1"/>
          </p:cNvSpPr>
          <p:nvPr>
            <p:ph type="sldNum" sz="quarter" idx="10"/>
          </p:nvPr>
        </p:nvSpPr>
        <p:spPr>
          <a:xfrm>
            <a:off x="8458200" y="6553200"/>
            <a:ext cx="685800" cy="304800"/>
          </a:xfrm>
        </p:spPr>
        <p:txBody>
          <a:bodyPr wrap="square" lIns="89437" tIns="44719" rIns="89437" bIns="44719" numCol="1" anchorCtr="0" compatLnSpc="1">
            <a:prstTxWarp prst="textNoShape">
              <a:avLst/>
            </a:prstTxWarp>
          </a:bodyPr>
          <a:lstStyle>
            <a:lvl1pPr algn="ctr">
              <a:defRPr>
                <a:solidFill>
                  <a:srgbClr val="FFFFFF"/>
                </a:solidFill>
              </a:defRPr>
            </a:lvl1pPr>
          </a:lstStyle>
          <a:p>
            <a:pPr>
              <a:defRPr/>
            </a:pPr>
            <a:fld id="{CAB57FEA-B655-4B44-B371-C946A1C8B2FD}" type="slidenum">
              <a:rPr lang="en-US" altLang="ja-JP"/>
              <a:pPr>
                <a:defRPr/>
              </a:pPr>
              <a:t>‹#›</a:t>
            </a:fld>
            <a:endParaRPr lang="en-US" altLang="ja-JP"/>
          </a:p>
        </p:txBody>
      </p:sp>
    </p:spTree>
    <p:extLst>
      <p:ext uri="{BB962C8B-B14F-4D97-AF65-F5344CB8AC3E}">
        <p14:creationId xmlns:p14="http://schemas.microsoft.com/office/powerpoint/2010/main" val="3237506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478059DA-AF0C-40BC-83DD-61548EE27DEF}"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DF70017-9B3F-4FD1-A24A-EA331543268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80030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8C9A01E1-3ACF-4AC7-9F8F-04D814927AEC}" type="datetime1">
              <a:rPr kumimoji="1" lang="ja-JP" altLang="en-US" smtClean="0"/>
              <a:pPr/>
              <a:t>2014/1/19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1F1208E-D5BA-490B-A4FB-74BF569655BE}"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266F26EC-30D2-4959-BD73-6B57323EFF3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619256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A9BEA9B6-59B8-4ACE-B650-B05E190662A6}"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47D4588A-1F8E-49BE-B307-E862C766525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869388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F1F870C-0C83-497A-8C69-0D9CA0FE9C0B}"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21BE5B6D-D1D6-4F74-ADD6-1E900D10C97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465612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FBB5F0E-8B03-4D61-AC6E-18474EB2BEC6}"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7A2AAC63-0DD1-44A0-AA1B-F9FFCC52874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535143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358EC97C-E696-428C-9B7E-0C7D8083373A}"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88B527CF-B106-4908-91DC-22E0EE28D96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928937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DC9BA2B6-4CE4-403D-B5B7-1D31C8E9DC82}"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C8697373-4B76-4F98-85AB-C9D2836C523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890956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C9D8C3A9-6C38-4D2C-A5CD-98EC4F28FCD0}"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345B5002-0630-4CF3-BF6D-FBA925829BE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14056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193F44C4-3543-4738-BB9A-DBB832C6E027}"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341D19A7-CCE8-4C98-97A5-86AF6242A05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14023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82F3FF8-2A79-48B4-9ABC-EF30DEBF2EFF}"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231779C-E9D4-489D-908A-91CCF1899B5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534357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F47D4BA-FAB5-429B-BE32-8DFE34EFF117}"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E7881B89-3AFF-4EEA-9F21-DF3BB46BA4C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3944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D1974275-01B3-45F4-AB67-FEE281228503}" type="datetime1">
              <a:rPr kumimoji="1" lang="ja-JP" altLang="en-US" smtClean="0"/>
              <a:pPr/>
              <a:t>2014/1/19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sp>
        <p:nvSpPr>
          <p:cNvPr id="5" name="Text Box 8"/>
          <p:cNvSpPr txBox="1">
            <a:spLocks noChangeArrowheads="1"/>
          </p:cNvSpPr>
          <p:nvPr userDrawn="1"/>
        </p:nvSpPr>
        <p:spPr bwMode="auto">
          <a:xfrm>
            <a:off x="0" y="0"/>
            <a:ext cx="4343400" cy="276225"/>
          </a:xfrm>
          <a:prstGeom prst="rect">
            <a:avLst/>
          </a:prstGeom>
          <a:noFill/>
          <a:ln>
            <a:noFill/>
          </a:ln>
          <a:extLst/>
        </p:spPr>
        <p:txBody>
          <a:bodyPr lIns="89437" tIns="44719" rIns="89437" bIns="44719">
            <a:spAutoFit/>
          </a:bodyPr>
          <a:lstStyle>
            <a:lvl1pPr>
              <a:defRPr kumimoji="1" sz="2300" b="1">
                <a:solidFill>
                  <a:schemeClr val="tx1"/>
                </a:solidFill>
                <a:latin typeface="Times" charset="0"/>
                <a:ea typeface="Osaka" charset="0"/>
                <a:cs typeface="Osaka" charset="0"/>
              </a:defRPr>
            </a:lvl1pPr>
            <a:lvl2pPr marL="742950" indent="-285750">
              <a:defRPr kumimoji="1" sz="2300" b="1">
                <a:solidFill>
                  <a:schemeClr val="tx1"/>
                </a:solidFill>
                <a:latin typeface="Times" charset="0"/>
                <a:ea typeface="Osaka" charset="0"/>
                <a:cs typeface="Osaka" charset="0"/>
              </a:defRPr>
            </a:lvl2pPr>
            <a:lvl3pPr marL="1143000" indent="-228600">
              <a:defRPr kumimoji="1" sz="2300" b="1">
                <a:solidFill>
                  <a:schemeClr val="tx1"/>
                </a:solidFill>
                <a:latin typeface="Times" charset="0"/>
                <a:ea typeface="Osaka" charset="0"/>
                <a:cs typeface="Osaka" charset="0"/>
              </a:defRPr>
            </a:lvl3pPr>
            <a:lvl4pPr marL="1600200" indent="-228600">
              <a:defRPr kumimoji="1" sz="2300" b="1">
                <a:solidFill>
                  <a:schemeClr val="tx1"/>
                </a:solidFill>
                <a:latin typeface="Times" charset="0"/>
                <a:ea typeface="Osaka" charset="0"/>
                <a:cs typeface="Osaka" charset="0"/>
              </a:defRPr>
            </a:lvl4pPr>
            <a:lvl5pPr marL="2057400" indent="-228600">
              <a:defRPr kumimoji="1" sz="2300" b="1">
                <a:solidFill>
                  <a:schemeClr val="tx1"/>
                </a:solidFill>
                <a:latin typeface="Times" charset="0"/>
                <a:ea typeface="Osaka" charset="0"/>
                <a:cs typeface="Osaka" charset="0"/>
              </a:defRPr>
            </a:lvl5pPr>
            <a:lvl6pPr marL="2514600" indent="-228600" fontAlgn="base">
              <a:spcBef>
                <a:spcPct val="0"/>
              </a:spcBef>
              <a:spcAft>
                <a:spcPct val="0"/>
              </a:spcAft>
              <a:defRPr kumimoji="1" sz="2300" b="1">
                <a:solidFill>
                  <a:schemeClr val="tx1"/>
                </a:solidFill>
                <a:latin typeface="Times" charset="0"/>
                <a:ea typeface="Osaka" charset="0"/>
                <a:cs typeface="Osaka" charset="0"/>
              </a:defRPr>
            </a:lvl6pPr>
            <a:lvl7pPr marL="2971800" indent="-228600" fontAlgn="base">
              <a:spcBef>
                <a:spcPct val="0"/>
              </a:spcBef>
              <a:spcAft>
                <a:spcPct val="0"/>
              </a:spcAft>
              <a:defRPr kumimoji="1" sz="2300" b="1">
                <a:solidFill>
                  <a:schemeClr val="tx1"/>
                </a:solidFill>
                <a:latin typeface="Times" charset="0"/>
                <a:ea typeface="Osaka" charset="0"/>
                <a:cs typeface="Osaka" charset="0"/>
              </a:defRPr>
            </a:lvl7pPr>
            <a:lvl8pPr marL="3429000" indent="-228600" fontAlgn="base">
              <a:spcBef>
                <a:spcPct val="0"/>
              </a:spcBef>
              <a:spcAft>
                <a:spcPct val="0"/>
              </a:spcAft>
              <a:defRPr kumimoji="1" sz="2300" b="1">
                <a:solidFill>
                  <a:schemeClr val="tx1"/>
                </a:solidFill>
                <a:latin typeface="Times" charset="0"/>
                <a:ea typeface="Osaka" charset="0"/>
                <a:cs typeface="Osaka" charset="0"/>
              </a:defRPr>
            </a:lvl8pPr>
            <a:lvl9pPr marL="3886200" indent="-228600" fontAlgn="base">
              <a:spcBef>
                <a:spcPct val="0"/>
              </a:spcBef>
              <a:spcAft>
                <a:spcPct val="0"/>
              </a:spcAft>
              <a:defRPr kumimoji="1" sz="2300" b="1">
                <a:solidFill>
                  <a:schemeClr val="tx1"/>
                </a:solidFill>
                <a:latin typeface="Times" charset="0"/>
                <a:ea typeface="Osaka" charset="0"/>
                <a:cs typeface="Osaka" charset="0"/>
              </a:defRPr>
            </a:lvl9pPr>
          </a:lstStyle>
          <a:p>
            <a:pPr eaLnBrk="0" fontAlgn="base" hangingPunct="0">
              <a:spcBef>
                <a:spcPct val="0"/>
              </a:spcBef>
              <a:spcAft>
                <a:spcPct val="0"/>
              </a:spcAft>
              <a:defRPr/>
            </a:pPr>
            <a:r>
              <a:rPr lang="en-US" altLang="ja-JP" sz="1200" smtClean="0">
                <a:solidFill>
                  <a:srgbClr val="EEECE1"/>
                </a:solidFill>
              </a:rPr>
              <a:t>2011 Keck Science Meeting </a:t>
            </a:r>
            <a:r>
              <a:rPr lang="en-US" altLang="ja-JP" sz="1200" smtClean="0">
                <a:solidFill>
                  <a:srgbClr val="EEECE1"/>
                </a:solidFill>
                <a:cs typeface="Times" charset="0"/>
              </a:rPr>
              <a:t>(September 23-24, 2011)</a:t>
            </a:r>
          </a:p>
        </p:txBody>
      </p:sp>
      <p:sp>
        <p:nvSpPr>
          <p:cNvPr id="6" name="Rectangle 3"/>
          <p:cNvSpPr>
            <a:spLocks noGrp="1" noChangeArrowheads="1"/>
          </p:cNvSpPr>
          <p:nvPr/>
        </p:nvSpPr>
        <p:spPr bwMode="auto">
          <a:xfrm>
            <a:off x="457200" y="1601788"/>
            <a:ext cx="8229600" cy="4524375"/>
          </a:xfrm>
          <a:prstGeom prst="rect">
            <a:avLst/>
          </a:prstGeom>
          <a:noFill/>
          <a:ln w="9525">
            <a:noFill/>
            <a:miter lim="800000"/>
            <a:headEnd/>
            <a:tailEnd/>
          </a:ln>
        </p:spPr>
        <p:txBody>
          <a:bodyPr lIns="89437" tIns="44719" rIns="89437" bIns="44719"/>
          <a:lstStyle/>
          <a:p>
            <a:pPr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1"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2"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3"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4"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p>
        </p:txBody>
      </p:sp>
      <p:sp>
        <p:nvSpPr>
          <p:cNvPr id="3" name="コンテンツ プレースホルダ 2"/>
          <p:cNvSpPr>
            <a:spLocks noGrp="1"/>
          </p:cNvSpPr>
          <p:nvPr>
            <p:ph sz="half" idx="1"/>
          </p:nvPr>
        </p:nvSpPr>
        <p:spPr>
          <a:xfrm>
            <a:off x="457200" y="1600204"/>
            <a:ext cx="4038600" cy="4525963"/>
          </a:xfrm>
          <a:prstGeom prst="rect">
            <a:avLst/>
          </a:prstGeom>
        </p:spPr>
        <p:txBody>
          <a:bodyPr lIns="89437" tIns="44719" rIns="89437" bIns="44719"/>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コンテンツ プレースホルダ 3"/>
          <p:cNvSpPr>
            <a:spLocks noGrp="1"/>
          </p:cNvSpPr>
          <p:nvPr>
            <p:ph sz="half" idx="2"/>
          </p:nvPr>
        </p:nvSpPr>
        <p:spPr>
          <a:xfrm>
            <a:off x="4648200" y="1600204"/>
            <a:ext cx="4038600" cy="4525963"/>
          </a:xfrm>
          <a:prstGeom prst="rect">
            <a:avLst/>
          </a:prstGeom>
        </p:spPr>
        <p:txBody>
          <a:bodyPr lIns="89437" tIns="44719" rIns="89437" bIns="44719"/>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3"/>
          <p:cNvSpPr>
            <a:spLocks noGrp="1"/>
          </p:cNvSpPr>
          <p:nvPr>
            <p:ph type="sldNum" sz="quarter" idx="10"/>
          </p:nvPr>
        </p:nvSpPr>
        <p:spPr>
          <a:xfrm>
            <a:off x="8458200" y="6553200"/>
            <a:ext cx="685800" cy="304800"/>
          </a:xfrm>
        </p:spPr>
        <p:txBody>
          <a:bodyPr wrap="square" lIns="89437" tIns="44719" rIns="89437" bIns="44719" numCol="1" anchorCtr="0" compatLnSpc="1">
            <a:prstTxWarp prst="textNoShape">
              <a:avLst/>
            </a:prstTxWarp>
          </a:bodyPr>
          <a:lstStyle>
            <a:lvl1pPr algn="ctr">
              <a:defRPr>
                <a:solidFill>
                  <a:srgbClr val="FFFFFF"/>
                </a:solidFill>
              </a:defRPr>
            </a:lvl1pPr>
          </a:lstStyle>
          <a:p>
            <a:pPr>
              <a:defRPr/>
            </a:pPr>
            <a:fld id="{CAB57FEA-B655-4B44-B371-C946A1C8B2FD}" type="slidenum">
              <a:rPr lang="en-US" altLang="ja-JP"/>
              <a:pPr>
                <a:defRPr/>
              </a:pPr>
              <a:t>‹#›</a:t>
            </a:fld>
            <a:endParaRPr lang="en-US" altLang="ja-JP"/>
          </a:p>
        </p:txBody>
      </p:sp>
    </p:spTree>
    <p:extLst>
      <p:ext uri="{BB962C8B-B14F-4D97-AF65-F5344CB8AC3E}">
        <p14:creationId xmlns:p14="http://schemas.microsoft.com/office/powerpoint/2010/main" val="37007936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478059DA-AF0C-40BC-83DD-61548EE27DEF}"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DF70017-9B3F-4FD1-A24A-EA331543268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226008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1F1208E-D5BA-490B-A4FB-74BF569655BE}"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266F26EC-30D2-4959-BD73-6B57323EFF3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25988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A9BEA9B6-59B8-4ACE-B650-B05E190662A6}"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47D4588A-1F8E-49BE-B307-E862C766525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267579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F1F870C-0C83-497A-8C69-0D9CA0FE9C0B}"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21BE5B6D-D1D6-4F74-ADD6-1E900D10C97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83476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FBB5F0E-8B03-4D61-AC6E-18474EB2BEC6}"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7A2AAC63-0DD1-44A0-AA1B-F9FFCC52874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550968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358EC97C-E696-428C-9B7E-0C7D8083373A}"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88B527CF-B106-4908-91DC-22E0EE28D96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631556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DC9BA2B6-4CE4-403D-B5B7-1D31C8E9DC82}"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C8697373-4B76-4F98-85AB-C9D2836C523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32568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C9D8C3A9-6C38-4D2C-A5CD-98EC4F28FCD0}"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345B5002-0630-4CF3-BF6D-FBA925829BE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789082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193F44C4-3543-4738-BB9A-DBB832C6E027}"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341D19A7-CCE8-4C98-97A5-86AF6242A05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59472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756AFCD2-4EA8-4698-BAA7-B75B4E27CAE8}" type="datetime1">
              <a:rPr kumimoji="1" lang="ja-JP" altLang="en-US" smtClean="0"/>
              <a:pPr/>
              <a:t>2014/1/19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8B844550-8E5E-416A-9F12-B32D48338F36}" type="slidenum">
              <a:rPr kumimoji="1" lang="ja-JP" altLang="en-US" smtClean="0"/>
              <a:pPr/>
              <a:t>‹#›</a:t>
            </a:fld>
            <a:endParaRPr kumimoji="1"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82F3FF8-2A79-48B4-9ABC-EF30DEBF2EFF}"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231779C-E9D4-489D-908A-91CCF1899B5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409736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2F47D4BA-FAB5-429B-BE32-8DFE34EFF117}"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E7881B89-3AFF-4EEA-9F21-DF3BB46BA4C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654943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sp>
        <p:nvSpPr>
          <p:cNvPr id="5" name="Text Box 8"/>
          <p:cNvSpPr txBox="1">
            <a:spLocks noChangeArrowheads="1"/>
          </p:cNvSpPr>
          <p:nvPr userDrawn="1"/>
        </p:nvSpPr>
        <p:spPr bwMode="auto">
          <a:xfrm>
            <a:off x="0" y="0"/>
            <a:ext cx="4343400" cy="276225"/>
          </a:xfrm>
          <a:prstGeom prst="rect">
            <a:avLst/>
          </a:prstGeom>
          <a:noFill/>
          <a:ln>
            <a:noFill/>
          </a:ln>
          <a:extLst/>
        </p:spPr>
        <p:txBody>
          <a:bodyPr lIns="89437" tIns="44719" rIns="89437" bIns="44719">
            <a:spAutoFit/>
          </a:bodyPr>
          <a:lstStyle>
            <a:lvl1pPr>
              <a:defRPr kumimoji="1" sz="2300" b="1">
                <a:solidFill>
                  <a:schemeClr val="tx1"/>
                </a:solidFill>
                <a:latin typeface="Times" charset="0"/>
                <a:ea typeface="Osaka" charset="0"/>
                <a:cs typeface="Osaka" charset="0"/>
              </a:defRPr>
            </a:lvl1pPr>
            <a:lvl2pPr marL="742950" indent="-285750">
              <a:defRPr kumimoji="1" sz="2300" b="1">
                <a:solidFill>
                  <a:schemeClr val="tx1"/>
                </a:solidFill>
                <a:latin typeface="Times" charset="0"/>
                <a:ea typeface="Osaka" charset="0"/>
                <a:cs typeface="Osaka" charset="0"/>
              </a:defRPr>
            </a:lvl2pPr>
            <a:lvl3pPr marL="1143000" indent="-228600">
              <a:defRPr kumimoji="1" sz="2300" b="1">
                <a:solidFill>
                  <a:schemeClr val="tx1"/>
                </a:solidFill>
                <a:latin typeface="Times" charset="0"/>
                <a:ea typeface="Osaka" charset="0"/>
                <a:cs typeface="Osaka" charset="0"/>
              </a:defRPr>
            </a:lvl3pPr>
            <a:lvl4pPr marL="1600200" indent="-228600">
              <a:defRPr kumimoji="1" sz="2300" b="1">
                <a:solidFill>
                  <a:schemeClr val="tx1"/>
                </a:solidFill>
                <a:latin typeface="Times" charset="0"/>
                <a:ea typeface="Osaka" charset="0"/>
                <a:cs typeface="Osaka" charset="0"/>
              </a:defRPr>
            </a:lvl4pPr>
            <a:lvl5pPr marL="2057400" indent="-228600">
              <a:defRPr kumimoji="1" sz="2300" b="1">
                <a:solidFill>
                  <a:schemeClr val="tx1"/>
                </a:solidFill>
                <a:latin typeface="Times" charset="0"/>
                <a:ea typeface="Osaka" charset="0"/>
                <a:cs typeface="Osaka" charset="0"/>
              </a:defRPr>
            </a:lvl5pPr>
            <a:lvl6pPr marL="2514600" indent="-228600" fontAlgn="base">
              <a:spcBef>
                <a:spcPct val="0"/>
              </a:spcBef>
              <a:spcAft>
                <a:spcPct val="0"/>
              </a:spcAft>
              <a:defRPr kumimoji="1" sz="2300" b="1">
                <a:solidFill>
                  <a:schemeClr val="tx1"/>
                </a:solidFill>
                <a:latin typeface="Times" charset="0"/>
                <a:ea typeface="Osaka" charset="0"/>
                <a:cs typeface="Osaka" charset="0"/>
              </a:defRPr>
            </a:lvl6pPr>
            <a:lvl7pPr marL="2971800" indent="-228600" fontAlgn="base">
              <a:spcBef>
                <a:spcPct val="0"/>
              </a:spcBef>
              <a:spcAft>
                <a:spcPct val="0"/>
              </a:spcAft>
              <a:defRPr kumimoji="1" sz="2300" b="1">
                <a:solidFill>
                  <a:schemeClr val="tx1"/>
                </a:solidFill>
                <a:latin typeface="Times" charset="0"/>
                <a:ea typeface="Osaka" charset="0"/>
                <a:cs typeface="Osaka" charset="0"/>
              </a:defRPr>
            </a:lvl7pPr>
            <a:lvl8pPr marL="3429000" indent="-228600" fontAlgn="base">
              <a:spcBef>
                <a:spcPct val="0"/>
              </a:spcBef>
              <a:spcAft>
                <a:spcPct val="0"/>
              </a:spcAft>
              <a:defRPr kumimoji="1" sz="2300" b="1">
                <a:solidFill>
                  <a:schemeClr val="tx1"/>
                </a:solidFill>
                <a:latin typeface="Times" charset="0"/>
                <a:ea typeface="Osaka" charset="0"/>
                <a:cs typeface="Osaka" charset="0"/>
              </a:defRPr>
            </a:lvl8pPr>
            <a:lvl9pPr marL="3886200" indent="-228600" fontAlgn="base">
              <a:spcBef>
                <a:spcPct val="0"/>
              </a:spcBef>
              <a:spcAft>
                <a:spcPct val="0"/>
              </a:spcAft>
              <a:defRPr kumimoji="1" sz="2300" b="1">
                <a:solidFill>
                  <a:schemeClr val="tx1"/>
                </a:solidFill>
                <a:latin typeface="Times" charset="0"/>
                <a:ea typeface="Osaka" charset="0"/>
                <a:cs typeface="Osaka" charset="0"/>
              </a:defRPr>
            </a:lvl9pPr>
          </a:lstStyle>
          <a:p>
            <a:pPr eaLnBrk="0" fontAlgn="base" hangingPunct="0">
              <a:spcBef>
                <a:spcPct val="0"/>
              </a:spcBef>
              <a:spcAft>
                <a:spcPct val="0"/>
              </a:spcAft>
              <a:defRPr/>
            </a:pPr>
            <a:r>
              <a:rPr lang="en-US" altLang="ja-JP" sz="1200" smtClean="0">
                <a:solidFill>
                  <a:srgbClr val="EEECE1"/>
                </a:solidFill>
              </a:rPr>
              <a:t>2011 Keck Science Meeting </a:t>
            </a:r>
            <a:r>
              <a:rPr lang="en-US" altLang="ja-JP" sz="1200" smtClean="0">
                <a:solidFill>
                  <a:srgbClr val="EEECE1"/>
                </a:solidFill>
                <a:cs typeface="Times" charset="0"/>
              </a:rPr>
              <a:t>(September 23-24, 2011)</a:t>
            </a:r>
          </a:p>
        </p:txBody>
      </p:sp>
      <p:sp>
        <p:nvSpPr>
          <p:cNvPr id="6" name="Rectangle 3"/>
          <p:cNvSpPr>
            <a:spLocks noGrp="1" noChangeArrowheads="1"/>
          </p:cNvSpPr>
          <p:nvPr/>
        </p:nvSpPr>
        <p:spPr bwMode="auto">
          <a:xfrm>
            <a:off x="457200" y="1601788"/>
            <a:ext cx="8229600" cy="4524375"/>
          </a:xfrm>
          <a:prstGeom prst="rect">
            <a:avLst/>
          </a:prstGeom>
          <a:noFill/>
          <a:ln w="9525">
            <a:noFill/>
            <a:miter lim="800000"/>
            <a:headEnd/>
            <a:tailEnd/>
          </a:ln>
        </p:spPr>
        <p:txBody>
          <a:bodyPr lIns="89437" tIns="44719" rIns="89437" bIns="44719"/>
          <a:lstStyle/>
          <a:p>
            <a:pPr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1"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2"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3"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endParaRPr lang="en-US" altLang="ja-JP" sz="4300">
              <a:solidFill>
                <a:srgbClr val="FFFFFF"/>
              </a:solidFill>
              <a:latin typeface="Osaka" charset="-128"/>
            </a:endParaRPr>
          </a:p>
          <a:p>
            <a:pPr marL="0" lvl="4" algn="ctr" fontAlgn="base">
              <a:spcBef>
                <a:spcPct val="0"/>
              </a:spcBef>
              <a:spcAft>
                <a:spcPct val="0"/>
              </a:spcAft>
              <a:defRPr/>
            </a:pPr>
            <a:r>
              <a:rPr lang="ja-JP" altLang="en-US" sz="4300">
                <a:solidFill>
                  <a:srgbClr val="FFFFFF"/>
                </a:solidFill>
                <a:latin typeface="Osaka" charset="-128"/>
              </a:rPr>
              <a:t> </a:t>
            </a:r>
            <a:r>
              <a:rPr lang="en-US" altLang="ja-JP" sz="4300">
                <a:solidFill>
                  <a:srgbClr val="FFFFFF"/>
                </a:solidFill>
                <a:latin typeface="Osaka" charset="-128"/>
              </a:rPr>
              <a:t>   </a:t>
            </a:r>
            <a:r>
              <a:rPr lang="ja-JP" altLang="en-US" sz="4300">
                <a:solidFill>
                  <a:srgbClr val="FFFFFF"/>
                </a:solidFill>
                <a:latin typeface="Osaka" charset="-128"/>
              </a:rPr>
              <a:t>   </a:t>
            </a:r>
          </a:p>
        </p:txBody>
      </p:sp>
      <p:sp>
        <p:nvSpPr>
          <p:cNvPr id="3" name="コンテンツ プレースホルダ 2"/>
          <p:cNvSpPr>
            <a:spLocks noGrp="1"/>
          </p:cNvSpPr>
          <p:nvPr>
            <p:ph sz="half" idx="1"/>
          </p:nvPr>
        </p:nvSpPr>
        <p:spPr>
          <a:xfrm>
            <a:off x="457200" y="1600204"/>
            <a:ext cx="4038600" cy="4525963"/>
          </a:xfrm>
          <a:prstGeom prst="rect">
            <a:avLst/>
          </a:prstGeom>
        </p:spPr>
        <p:txBody>
          <a:bodyPr lIns="89437" tIns="44719" rIns="89437" bIns="44719"/>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コンテンツ プレースホルダ 3"/>
          <p:cNvSpPr>
            <a:spLocks noGrp="1"/>
          </p:cNvSpPr>
          <p:nvPr>
            <p:ph sz="half" idx="2"/>
          </p:nvPr>
        </p:nvSpPr>
        <p:spPr>
          <a:xfrm>
            <a:off x="4648200" y="1600204"/>
            <a:ext cx="4038600" cy="4525963"/>
          </a:xfrm>
          <a:prstGeom prst="rect">
            <a:avLst/>
          </a:prstGeom>
        </p:spPr>
        <p:txBody>
          <a:bodyPr lIns="89437" tIns="44719" rIns="89437" bIns="44719"/>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3"/>
          <p:cNvSpPr>
            <a:spLocks noGrp="1"/>
          </p:cNvSpPr>
          <p:nvPr>
            <p:ph type="sldNum" sz="quarter" idx="10"/>
          </p:nvPr>
        </p:nvSpPr>
        <p:spPr>
          <a:xfrm>
            <a:off x="8458200" y="6553200"/>
            <a:ext cx="685800" cy="304800"/>
          </a:xfrm>
        </p:spPr>
        <p:txBody>
          <a:bodyPr wrap="square" lIns="89437" tIns="44719" rIns="89437" bIns="44719" numCol="1" anchorCtr="0" compatLnSpc="1">
            <a:prstTxWarp prst="textNoShape">
              <a:avLst/>
            </a:prstTxWarp>
          </a:bodyPr>
          <a:lstStyle>
            <a:lvl1pPr algn="ctr">
              <a:defRPr>
                <a:solidFill>
                  <a:srgbClr val="FFFFFF"/>
                </a:solidFill>
              </a:defRPr>
            </a:lvl1pPr>
          </a:lstStyle>
          <a:p>
            <a:pPr>
              <a:defRPr/>
            </a:pPr>
            <a:fld id="{CAB57FEA-B655-4B44-B371-C946A1C8B2FD}" type="slidenum">
              <a:rPr lang="en-US" altLang="ja-JP"/>
              <a:pPr>
                <a:defRPr/>
              </a:pPr>
              <a:t>‹#›</a:t>
            </a:fld>
            <a:endParaRPr lang="en-US" altLang="ja-JP"/>
          </a:p>
        </p:txBody>
      </p:sp>
    </p:spTree>
    <p:extLst>
      <p:ext uri="{BB962C8B-B14F-4D97-AF65-F5344CB8AC3E}">
        <p14:creationId xmlns:p14="http://schemas.microsoft.com/office/powerpoint/2010/main" val="27761648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07036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08885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384649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322682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07725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790303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7000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4199F-B9C3-44CA-9B5C-64FA9F01CAD7}" type="datetime1">
              <a:rPr kumimoji="1" lang="ja-JP" altLang="en-US" smtClean="0"/>
              <a:pPr/>
              <a:t>2014/1/19</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44550-8E5E-416A-9F12-B32D48338F36}"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4F377-0B85-4B7F-AB16-BD185500E7F3}"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ECB667-3BCB-4578-BA4F-046AC6A37AF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22952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2494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D71844EF-60D2-4BF1-AA33-11264BB9FDA5}"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35D652F4-58A1-4812-AE9C-C273404DCDD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817868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B4199F-B9C3-44CA-9B5C-64FA9F01CAD7}" type="datetime1">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44550-8E5E-416A-9F12-B32D48338F3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037883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81504AC8-0328-492B-8851-CE47739523E9}"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36BE216-9C59-478D-BBF5-371F1E32FED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030852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81504AC8-0328-492B-8851-CE47739523E9}"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36BE216-9C59-478D-BBF5-371F1E32FED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4860814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81504AC8-0328-492B-8851-CE47739523E9}" type="datetimeFigureOut">
              <a:rPr lang="ja-JP" altLang="en-US">
                <a:solidFill>
                  <a:prstClr val="black">
                    <a:tint val="75000"/>
                  </a:prstClr>
                </a:solidFill>
              </a:rPr>
              <a:pPr>
                <a:defRPr/>
              </a:pPr>
              <a:t>2014/1/19</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36BE216-9C59-478D-BBF5-371F1E32FED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4453962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40961-641C-4438-8CE6-D4CCBEFED4BE}" type="datetimeFigureOut">
              <a:rPr lang="ja-JP" altLang="en-US" smtClean="0">
                <a:solidFill>
                  <a:prstClr val="black">
                    <a:tint val="75000"/>
                  </a:prstClr>
                </a:solidFill>
              </a:rPr>
              <a:pPr/>
              <a:t>2014/1/19</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03CC3-15E1-45E8-8EB4-F91149648AB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4358194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hyperlink" Target="http://subarutelescope.org/Topics/2007/12/26/index.html" TargetMode="External"/><Relationship Id="rId2" Type="http://schemas.openxmlformats.org/officeDocument/2006/relationships/image" Target="../media/image8.jpeg"/><Relationship Id="rId1" Type="http://schemas.openxmlformats.org/officeDocument/2006/relationships/slideLayout" Target="../slideLayouts/slideLayout39.xml"/><Relationship Id="rId4" Type="http://schemas.openxmlformats.org/officeDocument/2006/relationships/hyperlink" Target="http://subarutelescope.org/Topics/2000/06/16/index.htm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hyperlink" Target="http://subarutelescope.org/Pressrelease/2009/11/04/index.html" TargetMode="External"/><Relationship Id="rId2" Type="http://schemas.openxmlformats.org/officeDocument/2006/relationships/image" Target="../media/image10.jp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9.xml"/><Relationship Id="rId4" Type="http://schemas.openxmlformats.org/officeDocument/2006/relationships/image" Target="../media/image22.gif"/></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39.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99.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jpeg"/><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jpeg"/><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jpeg"/><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jpeg"/><Relationship Id="rId1" Type="http://schemas.openxmlformats.org/officeDocument/2006/relationships/slideLayout" Target="../slideLayouts/slideLayout99.xml"/><Relationship Id="rId4" Type="http://schemas.openxmlformats.org/officeDocument/2006/relationships/chart" Target="../charts/char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www.naoj.org/Projects/newdev/ngao/"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92.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7.pdf"/><Relationship Id="rId4" Type="http://schemas.openxmlformats.org/officeDocument/2006/relationships/image" Target="../media/image82.png"/></Relationships>
</file>

<file path=ppt/slides/_rels/slide9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390"/>
            <a:ext cx="9144000" cy="7136780"/>
          </a:xfrm>
          <a:prstGeom prst="rect">
            <a:avLst/>
          </a:prstGeom>
        </p:spPr>
      </p:pic>
      <p:sp>
        <p:nvSpPr>
          <p:cNvPr id="3075" name="Slide Number Placeholder 5"/>
          <p:cNvSpPr>
            <a:spLocks noGrp="1"/>
          </p:cNvSpPr>
          <p:nvPr>
            <p:ph type="sldNum" sz="quarter" idx="12"/>
          </p:nvPr>
        </p:nvSpPr>
        <p:spPr>
          <a:noFill/>
        </p:spPr>
        <p:txBody>
          <a:bodyPr/>
          <a:lstStyle/>
          <a:p>
            <a:fld id="{DF12ADC7-793F-4F50-90DE-61163A90B02D}" type="slidenum">
              <a:rPr lang="en-US" altLang="ja-JP" smtClean="0"/>
              <a:pPr/>
              <a:t>1</a:t>
            </a:fld>
            <a:endParaRPr lang="en-US" altLang="ja-JP" dirty="0" smtClean="0"/>
          </a:p>
        </p:txBody>
      </p:sp>
      <p:sp>
        <p:nvSpPr>
          <p:cNvPr id="3076" name="Rectangle 2"/>
          <p:cNvSpPr>
            <a:spLocks noGrp="1" noChangeArrowheads="1"/>
          </p:cNvSpPr>
          <p:nvPr>
            <p:ph type="ctrTitle"/>
          </p:nvPr>
        </p:nvSpPr>
        <p:spPr>
          <a:xfrm>
            <a:off x="685800" y="1752600"/>
            <a:ext cx="7772400" cy="2057400"/>
          </a:xfrm>
        </p:spPr>
        <p:txBody>
          <a:bodyPr>
            <a:normAutofit/>
          </a:bodyPr>
          <a:lstStyle/>
          <a:p>
            <a:pPr eaLnBrk="1" hangingPunct="1">
              <a:lnSpc>
                <a:spcPct val="130000"/>
              </a:lnSpc>
            </a:pPr>
            <a:r>
              <a:rPr lang="en-US" altLang="ja-JP" sz="4800" b="1" dirty="0" smtClean="0">
                <a:solidFill>
                  <a:schemeClr val="bg1"/>
                </a:solidFill>
                <a:effectLst>
                  <a:outerShdw blurRad="38100" dist="38100" dir="2700000" algn="tl">
                    <a:srgbClr val="000000">
                      <a:alpha val="43137"/>
                    </a:srgbClr>
                  </a:outerShdw>
                </a:effectLst>
                <a:latin typeface="ＭＳ Ｐゴシック" charset="-128"/>
                <a:ea typeface="ＭＳ Ｐゴシック" charset="-128"/>
              </a:rPr>
              <a:t>Subaru Users’ Meeting Director’s Report</a:t>
            </a:r>
            <a:endParaRPr lang="ja-JP" altLang="en-US" b="1" dirty="0" smtClean="0">
              <a:solidFill>
                <a:schemeClr val="bg1"/>
              </a:solidFill>
              <a:effectLst>
                <a:outerShdw blurRad="38100" dist="38100" dir="2700000" algn="tl">
                  <a:srgbClr val="000000">
                    <a:alpha val="43137"/>
                  </a:srgbClr>
                </a:outerShdw>
              </a:effectLst>
              <a:latin typeface="ＭＳ Ｐゴシック" charset="-128"/>
              <a:ea typeface="ＭＳ Ｐゴシック" charset="-128"/>
            </a:endParaRPr>
          </a:p>
        </p:txBody>
      </p:sp>
      <p:sp>
        <p:nvSpPr>
          <p:cNvPr id="3077" name="Rectangle 3"/>
          <p:cNvSpPr>
            <a:spLocks noGrp="1" noChangeArrowheads="1"/>
          </p:cNvSpPr>
          <p:nvPr>
            <p:ph type="subTitle" idx="1"/>
          </p:nvPr>
        </p:nvSpPr>
        <p:spPr>
          <a:xfrm>
            <a:off x="1354016" y="4407024"/>
            <a:ext cx="6435969" cy="1542256"/>
          </a:xfrm>
        </p:spPr>
        <p:txBody>
          <a:bodyPr>
            <a:normAutofit/>
          </a:bodyPr>
          <a:lstStyle/>
          <a:p>
            <a:pPr eaLnBrk="1" hangingPunct="1">
              <a:spcAft>
                <a:spcPct val="30000"/>
              </a:spcAft>
            </a:pPr>
            <a:r>
              <a:rPr lang="en-US" altLang="ja-JP" sz="3600"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rPr>
              <a:t>Nobuo ARIMOTO</a:t>
            </a:r>
            <a:endParaRPr lang="ja-JP" altLang="en-US"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endParaRPr>
          </a:p>
          <a:p>
            <a:pPr eaLnBrk="1" hangingPunct="1"/>
            <a:r>
              <a:rPr lang="en-US" altLang="ja-JP" b="1" dirty="0" smtClean="0">
                <a:solidFill>
                  <a:schemeClr val="bg1"/>
                </a:solidFill>
                <a:effectLst>
                  <a:outerShdw blurRad="38100" dist="38100" dir="2700000" algn="tl">
                    <a:srgbClr val="000000">
                      <a:alpha val="43137"/>
                    </a:srgbClr>
                  </a:outerShdw>
                </a:effectLst>
                <a:latin typeface="ＭＳ ゴシック" charset="-128"/>
                <a:ea typeface="ＭＳ ゴシック" charset="-128"/>
              </a:rPr>
              <a:t>2014/01/21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a:grpSpLocks/>
          </p:cNvGrpSpPr>
          <p:nvPr/>
        </p:nvGrpSpPr>
        <p:grpSpPr bwMode="auto">
          <a:xfrm>
            <a:off x="900113" y="1412875"/>
            <a:ext cx="7416800" cy="3455988"/>
            <a:chOff x="567" y="845"/>
            <a:chExt cx="4672" cy="2177"/>
          </a:xfrm>
        </p:grpSpPr>
        <p:sp>
          <p:nvSpPr>
            <p:cNvPr id="2093" name="Freeform 32"/>
            <p:cNvSpPr>
              <a:spLocks/>
            </p:cNvSpPr>
            <p:nvPr/>
          </p:nvSpPr>
          <p:spPr bwMode="auto">
            <a:xfrm>
              <a:off x="567" y="981"/>
              <a:ext cx="4672" cy="181"/>
            </a:xfrm>
            <a:custGeom>
              <a:avLst/>
              <a:gdLst>
                <a:gd name="T0" fmla="*/ 0 w 4672"/>
                <a:gd name="T1" fmla="*/ 136 h 181"/>
                <a:gd name="T2" fmla="*/ 0 w 4672"/>
                <a:gd name="T3" fmla="*/ 0 h 181"/>
                <a:gd name="T4" fmla="*/ 4672 w 4672"/>
                <a:gd name="T5" fmla="*/ 0 h 181"/>
                <a:gd name="T6" fmla="*/ 4672 w 4672"/>
                <a:gd name="T7" fmla="*/ 181 h 181"/>
                <a:gd name="T8" fmla="*/ 0 60000 65536"/>
                <a:gd name="T9" fmla="*/ 0 60000 65536"/>
                <a:gd name="T10" fmla="*/ 0 60000 65536"/>
                <a:gd name="T11" fmla="*/ 0 60000 65536"/>
                <a:gd name="T12" fmla="*/ 0 w 4672"/>
                <a:gd name="T13" fmla="*/ 0 h 181"/>
                <a:gd name="T14" fmla="*/ 4672 w 4672"/>
                <a:gd name="T15" fmla="*/ 181 h 181"/>
              </a:gdLst>
              <a:ahLst/>
              <a:cxnLst>
                <a:cxn ang="T8">
                  <a:pos x="T0" y="T1"/>
                </a:cxn>
                <a:cxn ang="T9">
                  <a:pos x="T2" y="T3"/>
                </a:cxn>
                <a:cxn ang="T10">
                  <a:pos x="T4" y="T5"/>
                </a:cxn>
                <a:cxn ang="T11">
                  <a:pos x="T6" y="T7"/>
                </a:cxn>
              </a:cxnLst>
              <a:rect l="T12" t="T13" r="T14" b="T15"/>
              <a:pathLst>
                <a:path w="4672" h="181">
                  <a:moveTo>
                    <a:pt x="0" y="136"/>
                  </a:moveTo>
                  <a:lnTo>
                    <a:pt x="0" y="0"/>
                  </a:lnTo>
                  <a:lnTo>
                    <a:pt x="4672" y="0"/>
                  </a:lnTo>
                  <a:lnTo>
                    <a:pt x="4672" y="181"/>
                  </a:lnTo>
                </a:path>
              </a:pathLst>
            </a:custGeom>
            <a:noFill/>
            <a:ln w="9525">
              <a:solidFill>
                <a:schemeClr val="tx1"/>
              </a:solidFill>
              <a:round/>
              <a:headEnd/>
              <a:tailEnd/>
            </a:ln>
          </p:spPr>
          <p:txBody>
            <a:bodyPr/>
            <a:lstStyle/>
            <a:p>
              <a:endParaRPr lang="ja-JP" altLang="en-US"/>
            </a:p>
          </p:txBody>
        </p:sp>
        <p:sp>
          <p:nvSpPr>
            <p:cNvPr id="2094" name="Line 33"/>
            <p:cNvSpPr>
              <a:spLocks noChangeShapeType="1"/>
            </p:cNvSpPr>
            <p:nvPr/>
          </p:nvSpPr>
          <p:spPr bwMode="auto">
            <a:xfrm>
              <a:off x="1746" y="981"/>
              <a:ext cx="0" cy="136"/>
            </a:xfrm>
            <a:prstGeom prst="line">
              <a:avLst/>
            </a:prstGeom>
            <a:noFill/>
            <a:ln w="9525">
              <a:solidFill>
                <a:schemeClr val="tx1"/>
              </a:solidFill>
              <a:round/>
              <a:headEnd/>
              <a:tailEnd/>
            </a:ln>
          </p:spPr>
          <p:txBody>
            <a:bodyPr/>
            <a:lstStyle/>
            <a:p>
              <a:endParaRPr lang="ja-JP" altLang="en-US"/>
            </a:p>
          </p:txBody>
        </p:sp>
        <p:sp>
          <p:nvSpPr>
            <p:cNvPr id="2095" name="Line 34"/>
            <p:cNvSpPr>
              <a:spLocks noChangeShapeType="1"/>
            </p:cNvSpPr>
            <p:nvPr/>
          </p:nvSpPr>
          <p:spPr bwMode="auto">
            <a:xfrm>
              <a:off x="4150" y="981"/>
              <a:ext cx="0" cy="136"/>
            </a:xfrm>
            <a:prstGeom prst="line">
              <a:avLst/>
            </a:prstGeom>
            <a:noFill/>
            <a:ln w="9525">
              <a:solidFill>
                <a:schemeClr val="tx1"/>
              </a:solidFill>
              <a:round/>
              <a:headEnd/>
              <a:tailEnd/>
            </a:ln>
          </p:spPr>
          <p:txBody>
            <a:bodyPr/>
            <a:lstStyle/>
            <a:p>
              <a:endParaRPr lang="ja-JP" altLang="en-US"/>
            </a:p>
          </p:txBody>
        </p:sp>
        <p:sp>
          <p:nvSpPr>
            <p:cNvPr id="2096" name="Line 35"/>
            <p:cNvSpPr>
              <a:spLocks noChangeShapeType="1"/>
            </p:cNvSpPr>
            <p:nvPr/>
          </p:nvSpPr>
          <p:spPr bwMode="auto">
            <a:xfrm>
              <a:off x="3016" y="845"/>
              <a:ext cx="0" cy="272"/>
            </a:xfrm>
            <a:prstGeom prst="line">
              <a:avLst/>
            </a:prstGeom>
            <a:noFill/>
            <a:ln w="9525">
              <a:solidFill>
                <a:schemeClr val="tx1"/>
              </a:solidFill>
              <a:round/>
              <a:headEnd/>
              <a:tailEnd/>
            </a:ln>
          </p:spPr>
          <p:txBody>
            <a:bodyPr/>
            <a:lstStyle/>
            <a:p>
              <a:endParaRPr lang="ja-JP" altLang="en-US"/>
            </a:p>
          </p:txBody>
        </p:sp>
        <p:sp>
          <p:nvSpPr>
            <p:cNvPr id="2097" name="Freeform 36"/>
            <p:cNvSpPr>
              <a:spLocks/>
            </p:cNvSpPr>
            <p:nvPr/>
          </p:nvSpPr>
          <p:spPr bwMode="auto">
            <a:xfrm>
              <a:off x="4150" y="981"/>
              <a:ext cx="590" cy="2041"/>
            </a:xfrm>
            <a:custGeom>
              <a:avLst/>
              <a:gdLst>
                <a:gd name="T0" fmla="*/ 590 w 590"/>
                <a:gd name="T1" fmla="*/ 0 h 2041"/>
                <a:gd name="T2" fmla="*/ 590 w 590"/>
                <a:gd name="T3" fmla="*/ 1814 h 2041"/>
                <a:gd name="T4" fmla="*/ 0 w 590"/>
                <a:gd name="T5" fmla="*/ 1814 h 2041"/>
                <a:gd name="T6" fmla="*/ 0 w 590"/>
                <a:gd name="T7" fmla="*/ 2041 h 2041"/>
                <a:gd name="T8" fmla="*/ 0 60000 65536"/>
                <a:gd name="T9" fmla="*/ 0 60000 65536"/>
                <a:gd name="T10" fmla="*/ 0 60000 65536"/>
                <a:gd name="T11" fmla="*/ 0 60000 65536"/>
                <a:gd name="T12" fmla="*/ 0 w 590"/>
                <a:gd name="T13" fmla="*/ 0 h 2041"/>
                <a:gd name="T14" fmla="*/ 590 w 590"/>
                <a:gd name="T15" fmla="*/ 2041 h 2041"/>
              </a:gdLst>
              <a:ahLst/>
              <a:cxnLst>
                <a:cxn ang="T8">
                  <a:pos x="T0" y="T1"/>
                </a:cxn>
                <a:cxn ang="T9">
                  <a:pos x="T2" y="T3"/>
                </a:cxn>
                <a:cxn ang="T10">
                  <a:pos x="T4" y="T5"/>
                </a:cxn>
                <a:cxn ang="T11">
                  <a:pos x="T6" y="T7"/>
                </a:cxn>
              </a:cxnLst>
              <a:rect l="T12" t="T13" r="T14" b="T15"/>
              <a:pathLst>
                <a:path w="590" h="2041">
                  <a:moveTo>
                    <a:pt x="590" y="0"/>
                  </a:moveTo>
                  <a:lnTo>
                    <a:pt x="590" y="1814"/>
                  </a:lnTo>
                  <a:lnTo>
                    <a:pt x="0" y="1814"/>
                  </a:lnTo>
                  <a:lnTo>
                    <a:pt x="0" y="2041"/>
                  </a:lnTo>
                </a:path>
              </a:pathLst>
            </a:custGeom>
            <a:noFill/>
            <a:ln w="9525">
              <a:solidFill>
                <a:schemeClr val="tx1"/>
              </a:solidFill>
              <a:round/>
              <a:headEnd/>
              <a:tailEnd/>
            </a:ln>
          </p:spPr>
          <p:txBody>
            <a:bodyPr/>
            <a:lstStyle/>
            <a:p>
              <a:endParaRPr lang="ja-JP" altLang="en-US"/>
            </a:p>
          </p:txBody>
        </p:sp>
      </p:grpSp>
      <p:sp>
        <p:nvSpPr>
          <p:cNvPr id="2051" name="Rectangle 2"/>
          <p:cNvSpPr>
            <a:spLocks noGrp="1" noChangeArrowheads="1"/>
          </p:cNvSpPr>
          <p:nvPr>
            <p:ph type="title"/>
          </p:nvPr>
        </p:nvSpPr>
        <p:spPr>
          <a:xfrm>
            <a:off x="1475655" y="-90488"/>
            <a:ext cx="6923807" cy="1143001"/>
          </a:xfrm>
        </p:spPr>
        <p:txBody>
          <a:bodyPr/>
          <a:lstStyle/>
          <a:p>
            <a:pPr eaLnBrk="1" hangingPunct="1"/>
            <a:r>
              <a:rPr lang="ja-JP" altLang="en-US" sz="3600" b="1" dirty="0" smtClean="0">
                <a:effectLst>
                  <a:outerShdw blurRad="38100" dist="38100" dir="2700000" algn="tl">
                    <a:srgbClr val="000000">
                      <a:alpha val="43137"/>
                    </a:srgbClr>
                  </a:outerShdw>
                </a:effectLst>
              </a:rPr>
              <a:t>ハワイ観測所組織</a:t>
            </a:r>
          </a:p>
        </p:txBody>
      </p:sp>
      <p:sp>
        <p:nvSpPr>
          <p:cNvPr id="2052" name="Rectangle 4"/>
          <p:cNvSpPr>
            <a:spLocks noChangeArrowheads="1"/>
          </p:cNvSpPr>
          <p:nvPr/>
        </p:nvSpPr>
        <p:spPr bwMode="auto">
          <a:xfrm>
            <a:off x="2663826" y="877887"/>
            <a:ext cx="4248150" cy="504825"/>
          </a:xfrm>
          <a:prstGeom prst="rect">
            <a:avLst/>
          </a:prstGeom>
          <a:solidFill>
            <a:schemeClr val="accent1"/>
          </a:solidFill>
          <a:ln w="38100">
            <a:solidFill>
              <a:schemeClr val="tx1"/>
            </a:solidFill>
            <a:miter lim="800000"/>
            <a:headEnd/>
            <a:tailEnd/>
          </a:ln>
        </p:spPr>
        <p:txBody>
          <a:bodyPr wrap="none" anchor="ctr"/>
          <a:lstStyle/>
          <a:p>
            <a:pPr algn="ctr"/>
            <a:r>
              <a:rPr lang="ja-JP" altLang="en-US" b="1" dirty="0"/>
              <a:t>所長</a:t>
            </a:r>
          </a:p>
        </p:txBody>
      </p:sp>
      <p:sp>
        <p:nvSpPr>
          <p:cNvPr id="2053" name="Rectangle 5"/>
          <p:cNvSpPr>
            <a:spLocks noChangeArrowheads="1"/>
          </p:cNvSpPr>
          <p:nvPr/>
        </p:nvSpPr>
        <p:spPr bwMode="auto">
          <a:xfrm>
            <a:off x="2094026" y="1884137"/>
            <a:ext cx="1670050" cy="698500"/>
          </a:xfrm>
          <a:prstGeom prst="rect">
            <a:avLst/>
          </a:prstGeom>
          <a:solidFill>
            <a:schemeClr val="accent1"/>
          </a:solidFill>
          <a:ln w="38100">
            <a:solidFill>
              <a:schemeClr val="tx1"/>
            </a:solidFill>
            <a:miter lim="800000"/>
            <a:headEnd/>
            <a:tailEnd/>
          </a:ln>
        </p:spPr>
        <p:txBody>
          <a:bodyPr wrap="none" anchor="ctr"/>
          <a:lstStyle/>
          <a:p>
            <a:pPr algn="ctr"/>
            <a:r>
              <a:rPr lang="ja-JP" altLang="en-US" b="1" dirty="0"/>
              <a:t>副所長</a:t>
            </a:r>
          </a:p>
          <a:p>
            <a:pPr algn="ctr"/>
            <a:r>
              <a:rPr lang="ja-JP" altLang="en-US" dirty="0"/>
              <a:t>技術担当</a:t>
            </a:r>
          </a:p>
        </p:txBody>
      </p:sp>
      <p:sp>
        <p:nvSpPr>
          <p:cNvPr id="2054" name="Rectangle 6"/>
          <p:cNvSpPr>
            <a:spLocks noChangeArrowheads="1"/>
          </p:cNvSpPr>
          <p:nvPr/>
        </p:nvSpPr>
        <p:spPr bwMode="auto">
          <a:xfrm>
            <a:off x="4010026" y="1884137"/>
            <a:ext cx="1655763" cy="698500"/>
          </a:xfrm>
          <a:prstGeom prst="rect">
            <a:avLst/>
          </a:prstGeom>
          <a:solidFill>
            <a:schemeClr val="accent1"/>
          </a:solidFill>
          <a:ln w="38100">
            <a:solidFill>
              <a:schemeClr val="tx1"/>
            </a:solidFill>
            <a:miter lim="800000"/>
            <a:headEnd/>
            <a:tailEnd/>
          </a:ln>
        </p:spPr>
        <p:txBody>
          <a:bodyPr wrap="none" anchor="ctr"/>
          <a:lstStyle/>
          <a:p>
            <a:pPr algn="ctr"/>
            <a:r>
              <a:rPr lang="ja-JP" altLang="en-US" b="1" dirty="0"/>
              <a:t>副所長</a:t>
            </a:r>
          </a:p>
          <a:p>
            <a:pPr algn="ctr"/>
            <a:r>
              <a:rPr lang="ja-JP" altLang="en-US" dirty="0"/>
              <a:t>総務担当</a:t>
            </a:r>
          </a:p>
        </p:txBody>
      </p:sp>
      <p:sp>
        <p:nvSpPr>
          <p:cNvPr id="2055" name="Rectangle 7"/>
          <p:cNvSpPr>
            <a:spLocks noChangeArrowheads="1"/>
          </p:cNvSpPr>
          <p:nvPr/>
        </p:nvSpPr>
        <p:spPr bwMode="auto">
          <a:xfrm>
            <a:off x="165100" y="1909083"/>
            <a:ext cx="1655763" cy="698500"/>
          </a:xfrm>
          <a:prstGeom prst="rect">
            <a:avLst/>
          </a:prstGeom>
          <a:solidFill>
            <a:schemeClr val="accent1"/>
          </a:solidFill>
          <a:ln w="38100">
            <a:solidFill>
              <a:schemeClr val="tx1"/>
            </a:solidFill>
            <a:miter lim="800000"/>
            <a:headEnd/>
            <a:tailEnd/>
          </a:ln>
        </p:spPr>
        <p:txBody>
          <a:bodyPr wrap="none" anchor="ctr"/>
          <a:lstStyle/>
          <a:p>
            <a:pPr algn="ctr"/>
            <a:r>
              <a:rPr lang="ja-JP" altLang="en-US" b="1" dirty="0"/>
              <a:t>副所長</a:t>
            </a:r>
          </a:p>
          <a:p>
            <a:pPr algn="ctr"/>
            <a:r>
              <a:rPr lang="ja-JP" altLang="en-US" dirty="0"/>
              <a:t>運用担当</a:t>
            </a:r>
          </a:p>
        </p:txBody>
      </p:sp>
      <p:sp>
        <p:nvSpPr>
          <p:cNvPr id="2056" name="Rectangle 14"/>
          <p:cNvSpPr>
            <a:spLocks noChangeArrowheads="1"/>
          </p:cNvSpPr>
          <p:nvPr/>
        </p:nvSpPr>
        <p:spPr bwMode="auto">
          <a:xfrm>
            <a:off x="165100" y="4897438"/>
            <a:ext cx="1655763" cy="692150"/>
          </a:xfrm>
          <a:prstGeom prst="rect">
            <a:avLst/>
          </a:prstGeom>
          <a:solidFill>
            <a:srgbClr val="FFCC00"/>
          </a:solidFill>
          <a:ln w="25400">
            <a:solidFill>
              <a:schemeClr val="tx1"/>
            </a:solidFill>
            <a:miter lim="800000"/>
            <a:headEnd/>
            <a:tailEnd/>
          </a:ln>
        </p:spPr>
        <p:txBody>
          <a:bodyPr wrap="none" anchor="ctr"/>
          <a:lstStyle/>
          <a:p>
            <a:pPr algn="ctr"/>
            <a:r>
              <a:rPr lang="ja-JP" altLang="en-US"/>
              <a:t>装置部門</a:t>
            </a:r>
          </a:p>
        </p:txBody>
      </p:sp>
      <p:sp>
        <p:nvSpPr>
          <p:cNvPr id="2057" name="Rectangle 16"/>
          <p:cNvSpPr>
            <a:spLocks noChangeArrowheads="1"/>
          </p:cNvSpPr>
          <p:nvPr/>
        </p:nvSpPr>
        <p:spPr bwMode="auto">
          <a:xfrm>
            <a:off x="2098674" y="2726190"/>
            <a:ext cx="1655762" cy="647926"/>
          </a:xfrm>
          <a:prstGeom prst="rect">
            <a:avLst/>
          </a:prstGeom>
          <a:solidFill>
            <a:srgbClr val="FFCC00"/>
          </a:solidFill>
          <a:ln w="25400">
            <a:solidFill>
              <a:schemeClr val="tx1"/>
            </a:solidFill>
            <a:miter lim="800000"/>
            <a:headEnd/>
            <a:tailEnd/>
          </a:ln>
        </p:spPr>
        <p:txBody>
          <a:bodyPr wrap="none" anchor="ctr"/>
          <a:lstStyle/>
          <a:p>
            <a:pPr algn="ctr"/>
            <a:r>
              <a:rPr lang="ja-JP" altLang="en-US"/>
              <a:t>望遠鏡技術部門</a:t>
            </a:r>
          </a:p>
        </p:txBody>
      </p:sp>
      <p:sp>
        <p:nvSpPr>
          <p:cNvPr id="2058" name="Rectangle 18"/>
          <p:cNvSpPr>
            <a:spLocks noChangeArrowheads="1"/>
          </p:cNvSpPr>
          <p:nvPr/>
        </p:nvSpPr>
        <p:spPr bwMode="auto">
          <a:xfrm>
            <a:off x="2338501" y="4993141"/>
            <a:ext cx="1425575" cy="411163"/>
          </a:xfrm>
          <a:prstGeom prst="rect">
            <a:avLst/>
          </a:prstGeom>
          <a:solidFill>
            <a:srgbClr val="FFCC00"/>
          </a:solidFill>
          <a:ln w="9525">
            <a:solidFill>
              <a:schemeClr val="tx1"/>
            </a:solidFill>
            <a:miter lim="800000"/>
            <a:headEnd/>
            <a:tailEnd/>
          </a:ln>
        </p:spPr>
        <p:txBody>
          <a:bodyPr wrap="none" anchor="ctr"/>
          <a:lstStyle/>
          <a:p>
            <a:pPr algn="ctr"/>
            <a:r>
              <a:rPr lang="ja-JP" altLang="en-US" sz="1600"/>
              <a:t>デイクルー</a:t>
            </a:r>
          </a:p>
        </p:txBody>
      </p:sp>
      <p:sp>
        <p:nvSpPr>
          <p:cNvPr id="2059" name="Rectangle 19"/>
          <p:cNvSpPr>
            <a:spLocks noChangeArrowheads="1"/>
          </p:cNvSpPr>
          <p:nvPr/>
        </p:nvSpPr>
        <p:spPr bwMode="auto">
          <a:xfrm>
            <a:off x="2328862" y="5553075"/>
            <a:ext cx="1425575" cy="409920"/>
          </a:xfrm>
          <a:prstGeom prst="rect">
            <a:avLst/>
          </a:prstGeom>
          <a:solidFill>
            <a:srgbClr val="FFCC00"/>
          </a:solidFill>
          <a:ln w="9525">
            <a:solidFill>
              <a:schemeClr val="tx1"/>
            </a:solidFill>
            <a:miter lim="800000"/>
            <a:headEnd/>
            <a:tailEnd/>
          </a:ln>
        </p:spPr>
        <p:txBody>
          <a:bodyPr wrap="none" anchor="ctr"/>
          <a:lstStyle/>
          <a:p>
            <a:pPr algn="ctr"/>
            <a:r>
              <a:rPr lang="ja-JP" altLang="en-US" sz="1600"/>
              <a:t>施設、車両</a:t>
            </a:r>
          </a:p>
        </p:txBody>
      </p:sp>
      <p:sp>
        <p:nvSpPr>
          <p:cNvPr id="2060" name="Rectangle 20"/>
          <p:cNvSpPr>
            <a:spLocks noChangeArrowheads="1"/>
          </p:cNvSpPr>
          <p:nvPr/>
        </p:nvSpPr>
        <p:spPr bwMode="auto">
          <a:xfrm>
            <a:off x="3997325" y="2924175"/>
            <a:ext cx="1655763" cy="698500"/>
          </a:xfrm>
          <a:prstGeom prst="rect">
            <a:avLst/>
          </a:prstGeom>
          <a:solidFill>
            <a:srgbClr val="FFCC00"/>
          </a:solidFill>
          <a:ln w="25400">
            <a:solidFill>
              <a:schemeClr val="tx1"/>
            </a:solidFill>
            <a:miter lim="800000"/>
            <a:headEnd/>
            <a:tailEnd/>
          </a:ln>
        </p:spPr>
        <p:txBody>
          <a:bodyPr wrap="none" anchor="ctr"/>
          <a:lstStyle/>
          <a:p>
            <a:pPr algn="ctr"/>
            <a:r>
              <a:rPr lang="ja-JP" altLang="en-US"/>
              <a:t>計算機部門</a:t>
            </a:r>
          </a:p>
        </p:txBody>
      </p:sp>
      <p:sp>
        <p:nvSpPr>
          <p:cNvPr id="2061" name="Rectangle 21"/>
          <p:cNvSpPr>
            <a:spLocks noChangeArrowheads="1"/>
          </p:cNvSpPr>
          <p:nvPr/>
        </p:nvSpPr>
        <p:spPr bwMode="auto">
          <a:xfrm>
            <a:off x="3997325" y="3716338"/>
            <a:ext cx="1655763" cy="698500"/>
          </a:xfrm>
          <a:prstGeom prst="rect">
            <a:avLst/>
          </a:prstGeom>
          <a:solidFill>
            <a:srgbClr val="FFCC00"/>
          </a:solidFill>
          <a:ln w="25400">
            <a:solidFill>
              <a:schemeClr val="tx1"/>
            </a:solidFill>
            <a:miter lim="800000"/>
            <a:headEnd/>
            <a:tailEnd/>
          </a:ln>
        </p:spPr>
        <p:txBody>
          <a:bodyPr wrap="none" anchor="ctr"/>
          <a:lstStyle/>
          <a:p>
            <a:pPr algn="ctr"/>
            <a:r>
              <a:rPr lang="ja-JP" altLang="en-US"/>
              <a:t>ソフトウェア部門</a:t>
            </a:r>
          </a:p>
        </p:txBody>
      </p:sp>
      <p:sp>
        <p:nvSpPr>
          <p:cNvPr id="2062" name="Rectangle 24"/>
          <p:cNvSpPr>
            <a:spLocks noChangeArrowheads="1"/>
          </p:cNvSpPr>
          <p:nvPr/>
        </p:nvSpPr>
        <p:spPr bwMode="auto">
          <a:xfrm>
            <a:off x="3997325" y="5321300"/>
            <a:ext cx="1655763" cy="698500"/>
          </a:xfrm>
          <a:prstGeom prst="rect">
            <a:avLst/>
          </a:prstGeom>
          <a:solidFill>
            <a:srgbClr val="FFCC00"/>
          </a:solidFill>
          <a:ln w="25400">
            <a:solidFill>
              <a:schemeClr val="tx1"/>
            </a:solidFill>
            <a:miter lim="800000"/>
            <a:headEnd/>
            <a:tailEnd/>
          </a:ln>
        </p:spPr>
        <p:txBody>
          <a:bodyPr wrap="none" anchor="ctr"/>
          <a:lstStyle/>
          <a:p>
            <a:pPr algn="ctr"/>
            <a:r>
              <a:rPr lang="ja-JP" altLang="en-US"/>
              <a:t>装置開発</a:t>
            </a:r>
            <a:endParaRPr lang="en-US" altLang="ja-JP"/>
          </a:p>
          <a:p>
            <a:pPr algn="ctr"/>
            <a:r>
              <a:rPr lang="ja-JP" altLang="en-US"/>
              <a:t>グループ</a:t>
            </a:r>
          </a:p>
        </p:txBody>
      </p:sp>
      <p:sp>
        <p:nvSpPr>
          <p:cNvPr id="2063" name="Rectangle 25"/>
          <p:cNvSpPr>
            <a:spLocks noChangeArrowheads="1"/>
          </p:cNvSpPr>
          <p:nvPr/>
        </p:nvSpPr>
        <p:spPr bwMode="auto">
          <a:xfrm>
            <a:off x="2108314" y="6115957"/>
            <a:ext cx="1655762" cy="698500"/>
          </a:xfrm>
          <a:prstGeom prst="rect">
            <a:avLst/>
          </a:prstGeom>
          <a:solidFill>
            <a:srgbClr val="FFCC00"/>
          </a:solidFill>
          <a:ln w="25400">
            <a:solidFill>
              <a:schemeClr val="tx1"/>
            </a:solidFill>
            <a:miter lim="800000"/>
            <a:headEnd/>
            <a:tailEnd/>
          </a:ln>
        </p:spPr>
        <p:txBody>
          <a:bodyPr wrap="none" anchor="ctr"/>
          <a:lstStyle/>
          <a:p>
            <a:pPr algn="ctr"/>
            <a:r>
              <a:rPr lang="ja-JP" altLang="en-US"/>
              <a:t>研究・教育</a:t>
            </a:r>
            <a:endParaRPr lang="en-US" altLang="ja-JP"/>
          </a:p>
          <a:p>
            <a:pPr algn="ctr"/>
            <a:r>
              <a:rPr lang="ja-JP" altLang="en-US"/>
              <a:t>グループ</a:t>
            </a:r>
          </a:p>
        </p:txBody>
      </p:sp>
      <p:sp>
        <p:nvSpPr>
          <p:cNvPr id="2064" name="Rectangle 26"/>
          <p:cNvSpPr>
            <a:spLocks noChangeArrowheads="1"/>
          </p:cNvSpPr>
          <p:nvPr/>
        </p:nvSpPr>
        <p:spPr bwMode="auto">
          <a:xfrm>
            <a:off x="3997325" y="4529138"/>
            <a:ext cx="1655763" cy="698500"/>
          </a:xfrm>
          <a:prstGeom prst="rect">
            <a:avLst/>
          </a:prstGeom>
          <a:solidFill>
            <a:srgbClr val="FFCC00"/>
          </a:solidFill>
          <a:ln w="25400">
            <a:solidFill>
              <a:schemeClr val="tx1"/>
            </a:solidFill>
            <a:miter lim="800000"/>
            <a:headEnd/>
            <a:tailEnd/>
          </a:ln>
        </p:spPr>
        <p:txBody>
          <a:bodyPr wrap="none" anchor="ctr"/>
          <a:lstStyle/>
          <a:p>
            <a:pPr algn="ctr"/>
            <a:r>
              <a:rPr lang="ja-JP" altLang="en-US" sz="1600" dirty="0"/>
              <a:t>広報</a:t>
            </a:r>
            <a:r>
              <a:rPr lang="ja-JP" altLang="en-US" sz="1600" dirty="0" smtClean="0"/>
              <a:t>・アウトリーチ</a:t>
            </a:r>
            <a:endParaRPr lang="en-US" altLang="ja-JP" sz="1600" dirty="0"/>
          </a:p>
          <a:p>
            <a:pPr algn="ctr"/>
            <a:r>
              <a:rPr lang="ja-JP" altLang="en-US" dirty="0"/>
              <a:t>グループ</a:t>
            </a:r>
          </a:p>
        </p:txBody>
      </p:sp>
      <p:sp>
        <p:nvSpPr>
          <p:cNvPr id="2065" name="Rectangle 27"/>
          <p:cNvSpPr>
            <a:spLocks noChangeArrowheads="1"/>
          </p:cNvSpPr>
          <p:nvPr/>
        </p:nvSpPr>
        <p:spPr bwMode="auto">
          <a:xfrm>
            <a:off x="5938838" y="2924175"/>
            <a:ext cx="1296987" cy="698500"/>
          </a:xfrm>
          <a:prstGeom prst="rect">
            <a:avLst/>
          </a:prstGeom>
          <a:solidFill>
            <a:srgbClr val="FFCC00"/>
          </a:solidFill>
          <a:ln w="25400">
            <a:solidFill>
              <a:schemeClr val="tx1"/>
            </a:solidFill>
            <a:miter lim="800000"/>
            <a:headEnd/>
            <a:tailEnd/>
          </a:ln>
        </p:spPr>
        <p:txBody>
          <a:bodyPr wrap="none" anchor="ctr"/>
          <a:lstStyle/>
          <a:p>
            <a:pPr algn="ctr"/>
            <a:r>
              <a:rPr lang="ja-JP" altLang="en-US"/>
              <a:t>庶務係</a:t>
            </a:r>
          </a:p>
        </p:txBody>
      </p:sp>
      <p:sp>
        <p:nvSpPr>
          <p:cNvPr id="2066" name="Rectangle 28"/>
          <p:cNvSpPr>
            <a:spLocks noChangeArrowheads="1"/>
          </p:cNvSpPr>
          <p:nvPr/>
        </p:nvSpPr>
        <p:spPr bwMode="auto">
          <a:xfrm>
            <a:off x="5938838" y="3716338"/>
            <a:ext cx="1296987" cy="698500"/>
          </a:xfrm>
          <a:prstGeom prst="rect">
            <a:avLst/>
          </a:prstGeom>
          <a:solidFill>
            <a:srgbClr val="FFCC00"/>
          </a:solidFill>
          <a:ln w="25400">
            <a:solidFill>
              <a:schemeClr val="tx1"/>
            </a:solidFill>
            <a:miter lim="800000"/>
            <a:headEnd/>
            <a:tailEnd/>
          </a:ln>
        </p:spPr>
        <p:txBody>
          <a:bodyPr wrap="none" anchor="ctr"/>
          <a:lstStyle/>
          <a:p>
            <a:pPr algn="ctr"/>
            <a:r>
              <a:rPr lang="ja-JP" altLang="en-US"/>
              <a:t>会計係</a:t>
            </a:r>
          </a:p>
        </p:txBody>
      </p:sp>
      <p:sp>
        <p:nvSpPr>
          <p:cNvPr id="2067" name="Rectangle 30"/>
          <p:cNvSpPr>
            <a:spLocks noChangeArrowheads="1"/>
          </p:cNvSpPr>
          <p:nvPr/>
        </p:nvSpPr>
        <p:spPr bwMode="auto">
          <a:xfrm>
            <a:off x="341274" y="5670550"/>
            <a:ext cx="1474788" cy="517525"/>
          </a:xfrm>
          <a:prstGeom prst="rect">
            <a:avLst/>
          </a:prstGeom>
          <a:solidFill>
            <a:srgbClr val="00FF00"/>
          </a:solidFill>
          <a:ln w="9525">
            <a:solidFill>
              <a:schemeClr val="tx1"/>
            </a:solidFill>
            <a:miter lim="800000"/>
            <a:headEnd/>
            <a:tailEnd/>
          </a:ln>
        </p:spPr>
        <p:txBody>
          <a:bodyPr wrap="none" anchor="ctr"/>
          <a:lstStyle/>
          <a:p>
            <a:pPr algn="ctr"/>
            <a:r>
              <a:rPr lang="ja-JP" altLang="en-US" sz="1600"/>
              <a:t>図書</a:t>
            </a:r>
          </a:p>
        </p:txBody>
      </p:sp>
      <p:sp>
        <p:nvSpPr>
          <p:cNvPr id="2068" name="Rectangle 31"/>
          <p:cNvSpPr>
            <a:spLocks noChangeArrowheads="1"/>
          </p:cNvSpPr>
          <p:nvPr/>
        </p:nvSpPr>
        <p:spPr bwMode="auto">
          <a:xfrm>
            <a:off x="341274" y="6245679"/>
            <a:ext cx="1474788" cy="517525"/>
          </a:xfrm>
          <a:prstGeom prst="rect">
            <a:avLst/>
          </a:prstGeom>
          <a:solidFill>
            <a:srgbClr val="00FF00"/>
          </a:solidFill>
          <a:ln w="9525">
            <a:solidFill>
              <a:schemeClr val="tx1"/>
            </a:solidFill>
            <a:miter lim="800000"/>
            <a:headEnd/>
            <a:tailEnd/>
          </a:ln>
        </p:spPr>
        <p:txBody>
          <a:bodyPr wrap="none" anchor="ctr"/>
          <a:lstStyle/>
          <a:p>
            <a:pPr algn="ctr"/>
            <a:r>
              <a:rPr lang="ja-JP" altLang="en-US" sz="1600"/>
              <a:t>安全管理</a:t>
            </a:r>
          </a:p>
        </p:txBody>
      </p:sp>
      <p:sp>
        <p:nvSpPr>
          <p:cNvPr id="2069" name="Rectangle 39"/>
          <p:cNvSpPr>
            <a:spLocks noChangeArrowheads="1"/>
          </p:cNvSpPr>
          <p:nvPr/>
        </p:nvSpPr>
        <p:spPr bwMode="auto">
          <a:xfrm>
            <a:off x="5868988" y="4897438"/>
            <a:ext cx="1655762" cy="936625"/>
          </a:xfrm>
          <a:prstGeom prst="rect">
            <a:avLst/>
          </a:prstGeom>
          <a:solidFill>
            <a:srgbClr val="FFCC00"/>
          </a:solidFill>
          <a:ln w="25400">
            <a:solidFill>
              <a:schemeClr val="tx1"/>
            </a:solidFill>
            <a:miter lim="800000"/>
            <a:headEnd/>
            <a:tailEnd/>
          </a:ln>
        </p:spPr>
        <p:txBody>
          <a:bodyPr wrap="none" anchor="ctr"/>
          <a:lstStyle/>
          <a:p>
            <a:pPr algn="ctr"/>
            <a:r>
              <a:rPr lang="en-US" altLang="ja-JP" dirty="0"/>
              <a:t>HSC</a:t>
            </a:r>
          </a:p>
          <a:p>
            <a:pPr algn="ctr"/>
            <a:r>
              <a:rPr lang="ja-JP" altLang="en-US" dirty="0" smtClean="0"/>
              <a:t>（新規大型装置）</a:t>
            </a:r>
          </a:p>
          <a:p>
            <a:pPr algn="ctr"/>
            <a:r>
              <a:rPr lang="ja-JP" altLang="en-US" dirty="0" smtClean="0"/>
              <a:t>サブプロジェクト</a:t>
            </a:r>
            <a:endParaRPr lang="ja-JP" altLang="en-US" dirty="0"/>
          </a:p>
        </p:txBody>
      </p:sp>
      <p:sp>
        <p:nvSpPr>
          <p:cNvPr id="2070" name="Rectangle 40"/>
          <p:cNvSpPr>
            <a:spLocks noChangeArrowheads="1"/>
          </p:cNvSpPr>
          <p:nvPr/>
        </p:nvSpPr>
        <p:spPr bwMode="auto">
          <a:xfrm>
            <a:off x="2098674" y="4163559"/>
            <a:ext cx="1655762" cy="698500"/>
          </a:xfrm>
          <a:prstGeom prst="rect">
            <a:avLst/>
          </a:prstGeom>
          <a:solidFill>
            <a:srgbClr val="FFCC00"/>
          </a:solidFill>
          <a:ln w="25400">
            <a:solidFill>
              <a:schemeClr val="tx1"/>
            </a:solidFill>
            <a:miter lim="800000"/>
            <a:headEnd/>
            <a:tailEnd/>
          </a:ln>
        </p:spPr>
        <p:txBody>
          <a:bodyPr wrap="none" anchor="ctr"/>
          <a:lstStyle/>
          <a:p>
            <a:pPr algn="ctr"/>
            <a:r>
              <a:rPr lang="ja-JP" altLang="en-US"/>
              <a:t>技術支援部門</a:t>
            </a:r>
          </a:p>
        </p:txBody>
      </p:sp>
      <p:sp>
        <p:nvSpPr>
          <p:cNvPr id="2071" name="Rectangle 13"/>
          <p:cNvSpPr>
            <a:spLocks noChangeArrowheads="1"/>
          </p:cNvSpPr>
          <p:nvPr/>
        </p:nvSpPr>
        <p:spPr bwMode="auto">
          <a:xfrm>
            <a:off x="446088" y="3716338"/>
            <a:ext cx="1352550" cy="496434"/>
          </a:xfrm>
          <a:prstGeom prst="rect">
            <a:avLst/>
          </a:prstGeom>
          <a:solidFill>
            <a:srgbClr val="FFCC00"/>
          </a:solidFill>
          <a:ln w="9525">
            <a:solidFill>
              <a:schemeClr val="tx1"/>
            </a:solidFill>
            <a:miter lim="800000"/>
            <a:headEnd/>
            <a:tailEnd/>
          </a:ln>
        </p:spPr>
        <p:txBody>
          <a:bodyPr wrap="none" anchor="ctr"/>
          <a:lstStyle/>
          <a:p>
            <a:pPr algn="ctr"/>
            <a:r>
              <a:rPr lang="ja-JP" altLang="en-US" sz="1600" dirty="0"/>
              <a:t>支援科学者</a:t>
            </a:r>
          </a:p>
        </p:txBody>
      </p:sp>
      <p:cxnSp>
        <p:nvCxnSpPr>
          <p:cNvPr id="39" name="カギ線コネクタ 38"/>
          <p:cNvCxnSpPr>
            <a:stCxn id="2055" idx="1"/>
            <a:endCxn id="2056" idx="1"/>
          </p:cNvCxnSpPr>
          <p:nvPr/>
        </p:nvCxnSpPr>
        <p:spPr>
          <a:xfrm rot="10800000" flipV="1">
            <a:off x="165100" y="2258333"/>
            <a:ext cx="12700" cy="2985180"/>
          </a:xfrm>
          <a:prstGeom prst="bentConnector3">
            <a:avLst>
              <a:gd name="adj1" fmla="val 111428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カギ線コネクタ 44"/>
          <p:cNvCxnSpPr/>
          <p:nvPr/>
        </p:nvCxnSpPr>
        <p:spPr>
          <a:xfrm rot="5400000">
            <a:off x="48988" y="4440238"/>
            <a:ext cx="4059237" cy="14287"/>
          </a:xfrm>
          <a:prstGeom prst="bentConnector4">
            <a:avLst>
              <a:gd name="adj1" fmla="val -4718"/>
              <a:gd name="adj2" fmla="val 98891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カギ線コネクタ 50"/>
          <p:cNvCxnSpPr/>
          <p:nvPr/>
        </p:nvCxnSpPr>
        <p:spPr>
          <a:xfrm rot="10800000" flipV="1">
            <a:off x="5940425" y="2420938"/>
            <a:ext cx="1588" cy="1647825"/>
          </a:xfrm>
          <a:prstGeom prst="bentConnector3">
            <a:avLst>
              <a:gd name="adj1" fmla="val 11918895"/>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34925" y="3273425"/>
            <a:ext cx="1444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1965326" y="3764190"/>
            <a:ext cx="1444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3851275" y="3284538"/>
            <a:ext cx="1444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5759450" y="3284538"/>
            <a:ext cx="1809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79" name="Rectangle 8"/>
          <p:cNvSpPr>
            <a:spLocks noChangeArrowheads="1"/>
          </p:cNvSpPr>
          <p:nvPr/>
        </p:nvSpPr>
        <p:spPr bwMode="auto">
          <a:xfrm>
            <a:off x="5868988" y="1873024"/>
            <a:ext cx="1439862" cy="720725"/>
          </a:xfrm>
          <a:prstGeom prst="rect">
            <a:avLst/>
          </a:prstGeom>
          <a:solidFill>
            <a:schemeClr val="accent1"/>
          </a:solidFill>
          <a:ln w="38100">
            <a:solidFill>
              <a:schemeClr val="tx1"/>
            </a:solidFill>
            <a:miter lim="800000"/>
            <a:headEnd/>
            <a:tailEnd/>
          </a:ln>
        </p:spPr>
        <p:txBody>
          <a:bodyPr wrap="none" anchor="ctr"/>
          <a:lstStyle/>
          <a:p>
            <a:pPr algn="ctr"/>
            <a:r>
              <a:rPr lang="ja-JP" altLang="en-US" b="1" dirty="0"/>
              <a:t>事務長</a:t>
            </a:r>
          </a:p>
        </p:txBody>
      </p:sp>
      <p:cxnSp>
        <p:nvCxnSpPr>
          <p:cNvPr id="64" name="直線コネクタ 63"/>
          <p:cNvCxnSpPr/>
          <p:nvPr/>
        </p:nvCxnSpPr>
        <p:spPr>
          <a:xfrm flipV="1">
            <a:off x="3851275" y="4868863"/>
            <a:ext cx="1444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V="1">
            <a:off x="3851275" y="4076700"/>
            <a:ext cx="1444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1941288" y="4512809"/>
            <a:ext cx="1444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83" name="Line 34"/>
          <p:cNvSpPr>
            <a:spLocks noChangeShapeType="1"/>
          </p:cNvSpPr>
          <p:nvPr/>
        </p:nvSpPr>
        <p:spPr bwMode="auto">
          <a:xfrm>
            <a:off x="8387556" y="2593749"/>
            <a:ext cx="794" cy="330426"/>
          </a:xfrm>
          <a:prstGeom prst="line">
            <a:avLst/>
          </a:prstGeom>
          <a:noFill/>
          <a:ln w="9525">
            <a:solidFill>
              <a:schemeClr val="tx1"/>
            </a:solidFill>
            <a:round/>
            <a:headEnd/>
            <a:tailEnd/>
          </a:ln>
        </p:spPr>
        <p:txBody>
          <a:bodyPr/>
          <a:lstStyle/>
          <a:p>
            <a:endParaRPr lang="ja-JP" altLang="en-US"/>
          </a:p>
        </p:txBody>
      </p:sp>
      <p:sp>
        <p:nvSpPr>
          <p:cNvPr id="2084" name="Rectangle 29"/>
          <p:cNvSpPr>
            <a:spLocks noChangeArrowheads="1"/>
          </p:cNvSpPr>
          <p:nvPr/>
        </p:nvSpPr>
        <p:spPr bwMode="auto">
          <a:xfrm>
            <a:off x="7739856" y="2904330"/>
            <a:ext cx="1296987" cy="2232025"/>
          </a:xfrm>
          <a:prstGeom prst="rect">
            <a:avLst/>
          </a:prstGeom>
          <a:solidFill>
            <a:srgbClr val="FFCC00"/>
          </a:solidFill>
          <a:ln w="25400">
            <a:solidFill>
              <a:schemeClr val="tx1"/>
            </a:solidFill>
            <a:miter lim="800000"/>
            <a:headEnd/>
            <a:tailEnd/>
          </a:ln>
        </p:spPr>
        <p:txBody>
          <a:bodyPr wrap="none" anchor="ctr"/>
          <a:lstStyle/>
          <a:p>
            <a:pPr algn="ctr">
              <a:lnSpc>
                <a:spcPct val="115000"/>
              </a:lnSpc>
            </a:pPr>
            <a:r>
              <a:rPr lang="ja-JP" altLang="en-US" dirty="0"/>
              <a:t>庶務・会計</a:t>
            </a:r>
          </a:p>
          <a:p>
            <a:pPr algn="ctr">
              <a:lnSpc>
                <a:spcPct val="115000"/>
              </a:lnSpc>
            </a:pPr>
            <a:r>
              <a:rPr lang="ja-JP" altLang="en-US" dirty="0"/>
              <a:t>共同利用</a:t>
            </a:r>
          </a:p>
          <a:p>
            <a:pPr algn="ctr">
              <a:lnSpc>
                <a:spcPct val="115000"/>
              </a:lnSpc>
            </a:pPr>
            <a:r>
              <a:rPr lang="ja-JP" altLang="en-US" dirty="0"/>
              <a:t>広報</a:t>
            </a:r>
          </a:p>
          <a:p>
            <a:pPr algn="ctr">
              <a:lnSpc>
                <a:spcPct val="115000"/>
              </a:lnSpc>
            </a:pPr>
            <a:r>
              <a:rPr lang="ja-JP" altLang="en-US" dirty="0"/>
              <a:t>データ及び</a:t>
            </a:r>
            <a:endParaRPr lang="en-US" altLang="ja-JP" dirty="0"/>
          </a:p>
          <a:p>
            <a:pPr algn="ctr">
              <a:lnSpc>
                <a:spcPct val="115000"/>
              </a:lnSpc>
            </a:pPr>
            <a:r>
              <a:rPr lang="ja-JP" altLang="en-US" dirty="0"/>
              <a:t>資料管理</a:t>
            </a:r>
          </a:p>
          <a:p>
            <a:pPr algn="ctr">
              <a:lnSpc>
                <a:spcPct val="115000"/>
              </a:lnSpc>
            </a:pPr>
            <a:r>
              <a:rPr lang="ja-JP" altLang="en-US" dirty="0"/>
              <a:t>研究・教育</a:t>
            </a:r>
            <a:endParaRPr lang="en-US" altLang="ja-JP" dirty="0"/>
          </a:p>
        </p:txBody>
      </p:sp>
      <p:cxnSp>
        <p:nvCxnSpPr>
          <p:cNvPr id="82" name="カギ線コネクタ 81"/>
          <p:cNvCxnSpPr/>
          <p:nvPr/>
        </p:nvCxnSpPr>
        <p:spPr>
          <a:xfrm rot="16200000" flipH="1">
            <a:off x="-50799" y="3948112"/>
            <a:ext cx="893762" cy="14446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86" name="Rectangle 15"/>
          <p:cNvSpPr>
            <a:spLocks noChangeArrowheads="1"/>
          </p:cNvSpPr>
          <p:nvPr/>
        </p:nvSpPr>
        <p:spPr bwMode="auto">
          <a:xfrm>
            <a:off x="468313" y="4279900"/>
            <a:ext cx="1352550" cy="517525"/>
          </a:xfrm>
          <a:prstGeom prst="rect">
            <a:avLst/>
          </a:prstGeom>
          <a:solidFill>
            <a:srgbClr val="FFCC00"/>
          </a:solidFill>
          <a:ln w="9525">
            <a:solidFill>
              <a:schemeClr val="tx1"/>
            </a:solidFill>
            <a:miter lim="800000"/>
            <a:headEnd/>
            <a:tailEnd/>
          </a:ln>
        </p:spPr>
        <p:txBody>
          <a:bodyPr wrap="none" anchor="ctr"/>
          <a:lstStyle/>
          <a:p>
            <a:pPr algn="ctr"/>
            <a:r>
              <a:rPr lang="ja-JP" altLang="en-US" sz="1600" dirty="0"/>
              <a:t>観測</a:t>
            </a:r>
            <a:r>
              <a:rPr lang="ja-JP" altLang="en-US" sz="1600" dirty="0" smtClean="0"/>
              <a:t>オペレータ</a:t>
            </a:r>
            <a:endParaRPr lang="ja-JP" altLang="en-US" sz="1600" dirty="0"/>
          </a:p>
        </p:txBody>
      </p:sp>
      <p:cxnSp>
        <p:nvCxnSpPr>
          <p:cNvPr id="86" name="直線コネクタ 85"/>
          <p:cNvCxnSpPr/>
          <p:nvPr/>
        </p:nvCxnSpPr>
        <p:spPr>
          <a:xfrm flipV="1">
            <a:off x="323850" y="3933825"/>
            <a:ext cx="1444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カギ線コネクタ 81"/>
          <p:cNvCxnSpPr/>
          <p:nvPr/>
        </p:nvCxnSpPr>
        <p:spPr>
          <a:xfrm rot="16200000" flipH="1">
            <a:off x="1796256" y="5249069"/>
            <a:ext cx="893762" cy="14446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V="1">
            <a:off x="2188935" y="5227637"/>
            <a:ext cx="1444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90" name="Rectangle 10"/>
          <p:cNvSpPr>
            <a:spLocks noChangeArrowheads="1"/>
          </p:cNvSpPr>
          <p:nvPr/>
        </p:nvSpPr>
        <p:spPr bwMode="auto">
          <a:xfrm>
            <a:off x="7657735" y="1879149"/>
            <a:ext cx="1346200" cy="698500"/>
          </a:xfrm>
          <a:prstGeom prst="rect">
            <a:avLst/>
          </a:prstGeom>
          <a:solidFill>
            <a:schemeClr val="accent1"/>
          </a:solidFill>
          <a:ln w="38100">
            <a:solidFill>
              <a:schemeClr val="tx1"/>
            </a:solidFill>
            <a:miter lim="800000"/>
            <a:headEnd/>
            <a:tailEnd/>
          </a:ln>
        </p:spPr>
        <p:txBody>
          <a:bodyPr wrap="none" anchor="ctr"/>
          <a:lstStyle/>
          <a:p>
            <a:pPr algn="ctr"/>
            <a:r>
              <a:rPr lang="ja-JP" altLang="en-US" b="1" dirty="0"/>
              <a:t>すばる室長</a:t>
            </a:r>
          </a:p>
          <a:p>
            <a:pPr algn="ctr"/>
            <a:r>
              <a:rPr lang="ja-JP" altLang="en-US" dirty="0"/>
              <a:t>（三鷹）</a:t>
            </a:r>
          </a:p>
        </p:txBody>
      </p:sp>
      <p:sp>
        <p:nvSpPr>
          <p:cNvPr id="2091" name="Rectangle 12"/>
          <p:cNvSpPr>
            <a:spLocks noChangeArrowheads="1"/>
          </p:cNvSpPr>
          <p:nvPr/>
        </p:nvSpPr>
        <p:spPr bwMode="auto">
          <a:xfrm>
            <a:off x="165100" y="2924175"/>
            <a:ext cx="1655763" cy="698500"/>
          </a:xfrm>
          <a:prstGeom prst="rect">
            <a:avLst/>
          </a:prstGeom>
          <a:solidFill>
            <a:srgbClr val="FFCC00"/>
          </a:solidFill>
          <a:ln w="25400">
            <a:solidFill>
              <a:schemeClr val="tx1"/>
            </a:solidFill>
            <a:miter lim="800000"/>
            <a:headEnd/>
            <a:tailEnd/>
          </a:ln>
        </p:spPr>
        <p:txBody>
          <a:bodyPr wrap="none" anchor="ctr"/>
          <a:lstStyle/>
          <a:p>
            <a:pPr algn="ctr"/>
            <a:r>
              <a:rPr lang="ja-JP" altLang="en-US"/>
              <a:t>科学運用部門</a:t>
            </a:r>
          </a:p>
        </p:txBody>
      </p:sp>
      <p:cxnSp>
        <p:nvCxnSpPr>
          <p:cNvPr id="94" name="カギ線コネクタ 44"/>
          <p:cNvCxnSpPr>
            <a:endCxn id="2062" idx="1"/>
          </p:cNvCxnSpPr>
          <p:nvPr/>
        </p:nvCxnSpPr>
        <p:spPr>
          <a:xfrm rot="5400000">
            <a:off x="2378869" y="4039394"/>
            <a:ext cx="3249612" cy="12700"/>
          </a:xfrm>
          <a:prstGeom prst="bentConnector4">
            <a:avLst>
              <a:gd name="adj1" fmla="val 149"/>
              <a:gd name="adj2" fmla="val 1338639"/>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スライド番号プレースホルダ 49"/>
          <p:cNvSpPr>
            <a:spLocks noGrp="1"/>
          </p:cNvSpPr>
          <p:nvPr>
            <p:ph type="sldNum" sz="quarter" idx="12"/>
          </p:nvPr>
        </p:nvSpPr>
        <p:spPr/>
        <p:txBody>
          <a:bodyPr/>
          <a:lstStyle/>
          <a:p>
            <a:fld id="{8B844550-8E5E-416A-9F12-B32D48338F36}" type="slidenum">
              <a:rPr kumimoji="1" lang="ja-JP" altLang="en-US" smtClean="0"/>
              <a:pPr/>
              <a:t>10</a:t>
            </a:fld>
            <a:endParaRPr kumimoji="1" lang="ja-JP" altLang="en-US"/>
          </a:p>
        </p:txBody>
      </p:sp>
      <p:sp>
        <p:nvSpPr>
          <p:cNvPr id="52" name="Rectangle 40"/>
          <p:cNvSpPr>
            <a:spLocks noChangeArrowheads="1"/>
          </p:cNvSpPr>
          <p:nvPr/>
        </p:nvSpPr>
        <p:spPr bwMode="auto">
          <a:xfrm>
            <a:off x="2101170" y="3449638"/>
            <a:ext cx="1655762" cy="615950"/>
          </a:xfrm>
          <a:prstGeom prst="rect">
            <a:avLst/>
          </a:prstGeom>
          <a:solidFill>
            <a:srgbClr val="FFCC00"/>
          </a:solidFill>
          <a:ln w="25400">
            <a:solidFill>
              <a:schemeClr val="tx1"/>
            </a:solidFill>
            <a:miter lim="800000"/>
            <a:headEnd/>
            <a:tailEnd/>
          </a:ln>
        </p:spPr>
        <p:txBody>
          <a:bodyPr wrap="none" anchor="ctr"/>
          <a:lstStyle/>
          <a:p>
            <a:pPr algn="ctr"/>
            <a:r>
              <a:rPr lang="ja-JP" altLang="en-US" dirty="0"/>
              <a:t>サイト</a:t>
            </a:r>
            <a:r>
              <a:rPr lang="ja-JP" altLang="en-US" dirty="0" smtClean="0"/>
              <a:t>運用部</a:t>
            </a:r>
            <a:r>
              <a:rPr lang="ja-JP" altLang="en-US" dirty="0"/>
              <a:t>門</a:t>
            </a:r>
          </a:p>
        </p:txBody>
      </p:sp>
      <p:cxnSp>
        <p:nvCxnSpPr>
          <p:cNvPr id="53" name="直線コネクタ 56"/>
          <p:cNvCxnSpPr/>
          <p:nvPr/>
        </p:nvCxnSpPr>
        <p:spPr>
          <a:xfrm flipV="1">
            <a:off x="1956708" y="3050153"/>
            <a:ext cx="1444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smtClean="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26</a:t>
            </a:r>
            <a:r>
              <a:rPr lang="ja-JP" altLang="en-US" sz="3600" b="1" dirty="0" smtClean="0">
                <a:effectLst>
                  <a:outerShdw blurRad="38100" dist="38100" dir="2700000" algn="tl">
                    <a:srgbClr val="000000">
                      <a:alpha val="43137"/>
                    </a:srgbClr>
                  </a:outerShdw>
                </a:effectLst>
              </a:rPr>
              <a:t>年度の目標</a:t>
            </a:r>
            <a:r>
              <a:rPr lang="en-US" altLang="ja-JP" sz="3600" b="1" dirty="0" smtClean="0">
                <a:effectLst>
                  <a:outerShdw blurRad="38100" dist="38100" dir="2700000" algn="tl">
                    <a:srgbClr val="000000">
                      <a:alpha val="43137"/>
                    </a:srgbClr>
                  </a:outerShdw>
                </a:effectLst>
              </a:rPr>
              <a:t>•</a:t>
            </a:r>
            <a:r>
              <a:rPr lang="ja-JP" altLang="en-US" sz="3600" b="1" dirty="0" smtClean="0">
                <a:effectLst>
                  <a:outerShdw blurRad="38100" dist="38100" dir="2700000" algn="tl">
                    <a:srgbClr val="000000">
                      <a:alpha val="43137"/>
                    </a:srgbClr>
                  </a:outerShdw>
                </a:effectLst>
              </a:rPr>
              <a:t>計画</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412776"/>
            <a:ext cx="8229600" cy="4853136"/>
          </a:xfrm>
        </p:spPr>
        <p:txBody>
          <a:bodyPr>
            <a:noAutofit/>
          </a:bodyPr>
          <a:lstStyle/>
          <a:p>
            <a:pPr>
              <a:buNone/>
            </a:pPr>
            <a:r>
              <a:rPr lang="ja-JP" altLang="en-US" sz="2000" dirty="0" smtClean="0">
                <a:solidFill>
                  <a:srgbClr val="FF0000"/>
                </a:solidFill>
              </a:rPr>
              <a:t>　③　</a:t>
            </a:r>
            <a:r>
              <a:rPr lang="en-US" altLang="ja-JP" sz="2000" b="1" dirty="0">
                <a:solidFill>
                  <a:srgbClr val="FF0000"/>
                </a:solidFill>
                <a:latin typeface="+mn-ea"/>
              </a:rPr>
              <a:t>TMT</a:t>
            </a:r>
            <a:r>
              <a:rPr lang="ja-JP" altLang="ja-JP" sz="2000" b="1" dirty="0">
                <a:solidFill>
                  <a:srgbClr val="FF0000"/>
                </a:solidFill>
                <a:latin typeface="+mn-ea"/>
              </a:rPr>
              <a:t>時代に</a:t>
            </a:r>
            <a:r>
              <a:rPr lang="ja-JP" altLang="en-US" sz="2000" b="1" dirty="0">
                <a:solidFill>
                  <a:srgbClr val="FF0000"/>
                </a:solidFill>
                <a:latin typeface="+mn-ea"/>
              </a:rPr>
              <a:t>おける運営負担の軽減に</a:t>
            </a:r>
            <a:r>
              <a:rPr lang="ja-JP" altLang="ja-JP" sz="2000" b="1" dirty="0">
                <a:solidFill>
                  <a:srgbClr val="FF0000"/>
                </a:solidFill>
                <a:latin typeface="+mn-ea"/>
              </a:rPr>
              <a:t>向けて、</a:t>
            </a:r>
            <a:r>
              <a:rPr lang="ja-JP" altLang="en-US" sz="2000" b="1" dirty="0">
                <a:solidFill>
                  <a:srgbClr val="FF0000"/>
                </a:solidFill>
                <a:latin typeface="+mn-ea"/>
              </a:rPr>
              <a:t>デコミッション・移譲・</a:t>
            </a:r>
            <a:r>
              <a:rPr lang="ja-JP" altLang="en-US" sz="2000" b="1" dirty="0" smtClean="0">
                <a:solidFill>
                  <a:srgbClr val="FF0000"/>
                </a:solidFill>
                <a:latin typeface="+mn-ea"/>
              </a:rPr>
              <a:t>外</a:t>
            </a:r>
            <a:endParaRPr lang="en-US" altLang="ja-JP" sz="2000" b="1" dirty="0" smtClean="0">
              <a:solidFill>
                <a:srgbClr val="FF0000"/>
              </a:solidFill>
              <a:latin typeface="+mn-ea"/>
            </a:endParaRPr>
          </a:p>
          <a:p>
            <a:pPr>
              <a:buNone/>
            </a:pPr>
            <a:r>
              <a:rPr lang="en-US" altLang="ja-JP" sz="2000" b="1" dirty="0">
                <a:solidFill>
                  <a:srgbClr val="FF0000"/>
                </a:solidFill>
                <a:latin typeface="+mn-ea"/>
              </a:rPr>
              <a:t> </a:t>
            </a:r>
            <a:r>
              <a:rPr lang="en-US" altLang="ja-JP" sz="2000" b="1" dirty="0" smtClean="0">
                <a:solidFill>
                  <a:srgbClr val="FF0000"/>
                </a:solidFill>
                <a:latin typeface="+mn-ea"/>
              </a:rPr>
              <a:t>       </a:t>
            </a:r>
            <a:r>
              <a:rPr lang="ja-JP" altLang="en-US" sz="2000" b="1" dirty="0" smtClean="0">
                <a:solidFill>
                  <a:srgbClr val="FF0000"/>
                </a:solidFill>
                <a:latin typeface="+mn-ea"/>
              </a:rPr>
              <a:t>国</a:t>
            </a:r>
            <a:r>
              <a:rPr lang="ja-JP" altLang="en-US" sz="2000" b="1" dirty="0">
                <a:solidFill>
                  <a:srgbClr val="FF0000"/>
                </a:solidFill>
                <a:latin typeface="+mn-ea"/>
              </a:rPr>
              <a:t>望遠鏡との時間交換などによる観測装置の重点化や</a:t>
            </a:r>
            <a:r>
              <a:rPr lang="ja-JP" altLang="en-US" sz="2000" b="1" dirty="0" smtClean="0">
                <a:solidFill>
                  <a:srgbClr val="FF0000"/>
                </a:solidFill>
                <a:latin typeface="+mn-ea"/>
              </a:rPr>
              <a:t>、</a:t>
            </a:r>
            <a:r>
              <a:rPr lang="ja-JP" altLang="ja-JP" sz="2000" b="1" dirty="0">
                <a:solidFill>
                  <a:srgbClr val="FF0000"/>
                </a:solidFill>
                <a:latin typeface="+mn-ea"/>
              </a:rPr>
              <a:t>国際</a:t>
            </a:r>
            <a:r>
              <a:rPr lang="ja-JP" altLang="en-US" sz="2000" b="1" dirty="0" smtClean="0">
                <a:solidFill>
                  <a:srgbClr val="FF0000"/>
                </a:solidFill>
                <a:latin typeface="+mn-ea"/>
              </a:rPr>
              <a:t>運用</a:t>
            </a:r>
            <a:endParaRPr lang="en-US" altLang="ja-JP" sz="2000" b="1" dirty="0" smtClean="0">
              <a:solidFill>
                <a:srgbClr val="FF0000"/>
              </a:solidFill>
              <a:latin typeface="+mn-ea"/>
            </a:endParaRPr>
          </a:p>
          <a:p>
            <a:pPr>
              <a:buNone/>
            </a:pPr>
            <a:r>
              <a:rPr lang="en-US" altLang="ja-JP" sz="2000" b="1" dirty="0">
                <a:solidFill>
                  <a:srgbClr val="FF0000"/>
                </a:solidFill>
                <a:latin typeface="+mn-ea"/>
              </a:rPr>
              <a:t> </a:t>
            </a:r>
            <a:r>
              <a:rPr lang="en-US" altLang="ja-JP" sz="2000" b="1" dirty="0" smtClean="0">
                <a:solidFill>
                  <a:srgbClr val="FF0000"/>
                </a:solidFill>
                <a:latin typeface="+mn-ea"/>
              </a:rPr>
              <a:t>       </a:t>
            </a:r>
            <a:r>
              <a:rPr lang="ja-JP" altLang="ja-JP" sz="2000" b="1" dirty="0" smtClean="0">
                <a:solidFill>
                  <a:srgbClr val="FF0000"/>
                </a:solidFill>
                <a:latin typeface="+mn-ea"/>
              </a:rPr>
              <a:t>パートナー</a:t>
            </a:r>
            <a:r>
              <a:rPr lang="ja-JP" altLang="ja-JP" sz="2000" b="1" dirty="0">
                <a:solidFill>
                  <a:srgbClr val="FF0000"/>
                </a:solidFill>
                <a:latin typeface="+mn-ea"/>
              </a:rPr>
              <a:t>探し</a:t>
            </a:r>
            <a:r>
              <a:rPr lang="ja-JP" altLang="en-US" sz="2000" b="1" dirty="0">
                <a:solidFill>
                  <a:srgbClr val="FF0000"/>
                </a:solidFill>
                <a:latin typeface="+mn-ea"/>
              </a:rPr>
              <a:t>などの</a:t>
            </a:r>
            <a:r>
              <a:rPr lang="ja-JP" altLang="ja-JP" sz="2000" b="1" dirty="0">
                <a:solidFill>
                  <a:srgbClr val="FF0000"/>
                </a:solidFill>
                <a:latin typeface="+mn-ea"/>
              </a:rPr>
              <a:t>具体</a:t>
            </a:r>
            <a:r>
              <a:rPr lang="ja-JP" altLang="en-US" sz="2000" b="1" dirty="0">
                <a:solidFill>
                  <a:srgbClr val="FF0000"/>
                </a:solidFill>
                <a:latin typeface="+mn-ea"/>
              </a:rPr>
              <a:t>的方策</a:t>
            </a:r>
            <a:r>
              <a:rPr lang="ja-JP" altLang="ja-JP" sz="2000" b="1" dirty="0">
                <a:solidFill>
                  <a:srgbClr val="FF0000"/>
                </a:solidFill>
                <a:latin typeface="+mn-ea"/>
              </a:rPr>
              <a:t>を</a:t>
            </a:r>
            <a:r>
              <a:rPr lang="ja-JP" altLang="en-US" sz="2000" b="1" dirty="0">
                <a:solidFill>
                  <a:srgbClr val="FF0000"/>
                </a:solidFill>
                <a:latin typeface="+mn-ea"/>
              </a:rPr>
              <a:t>策定する</a:t>
            </a:r>
            <a:r>
              <a:rPr lang="ja-JP" altLang="en-US" sz="2000" b="1" dirty="0" smtClean="0">
                <a:solidFill>
                  <a:srgbClr val="FF0000"/>
                </a:solidFill>
                <a:latin typeface="+mn-ea"/>
              </a:rPr>
              <a:t>。</a:t>
            </a:r>
            <a:endParaRPr lang="en-US" altLang="ja-JP" sz="2000" u="sng" dirty="0" smtClean="0">
              <a:solidFill>
                <a:srgbClr val="FF0000"/>
              </a:solidFill>
            </a:endParaRPr>
          </a:p>
          <a:p>
            <a:pPr lvl="1"/>
            <a:r>
              <a:rPr lang="en-US" altLang="ja-JP" sz="2000" dirty="0" smtClean="0"/>
              <a:t>HSC</a:t>
            </a:r>
            <a:r>
              <a:rPr lang="ja-JP" altLang="ja-JP" sz="2000" dirty="0"/>
              <a:t>が軌道に乗った段階での</a:t>
            </a:r>
            <a:r>
              <a:rPr lang="en-US" altLang="ja-JP" sz="2000" dirty="0" err="1"/>
              <a:t>Suprime</a:t>
            </a:r>
            <a:r>
              <a:rPr lang="en-US" altLang="ja-JP" sz="2000" dirty="0"/>
              <a:t>-Cam</a:t>
            </a:r>
            <a:r>
              <a:rPr lang="ja-JP" altLang="ja-JP" sz="2000" dirty="0"/>
              <a:t>のデコミッション、</a:t>
            </a:r>
            <a:r>
              <a:rPr lang="en-US" altLang="ja-JP" sz="2000" dirty="0"/>
              <a:t>PFS</a:t>
            </a:r>
            <a:r>
              <a:rPr lang="ja-JP" altLang="ja-JP" sz="2000" dirty="0"/>
              <a:t>を見据えた</a:t>
            </a:r>
            <a:r>
              <a:rPr lang="en-US" altLang="ja-JP" sz="2000" dirty="0"/>
              <a:t>FMOS</a:t>
            </a:r>
            <a:r>
              <a:rPr lang="ja-JP" altLang="ja-JP" sz="2000" dirty="0"/>
              <a:t>の早期デコミッションの</a:t>
            </a:r>
            <a:r>
              <a:rPr lang="ja-JP" altLang="ja-JP" sz="2000" dirty="0" smtClean="0"/>
              <a:t>可能性</a:t>
            </a:r>
            <a:r>
              <a:rPr lang="ja-JP" altLang="en-US" sz="2000" dirty="0" smtClean="0"/>
              <a:t>、など、</a:t>
            </a:r>
            <a:r>
              <a:rPr lang="ja-JP" altLang="ja-JP" sz="2000" dirty="0" smtClean="0"/>
              <a:t>積極的</a:t>
            </a:r>
            <a:r>
              <a:rPr lang="ja-JP" altLang="en-US" sz="2000" dirty="0"/>
              <a:t>な</a:t>
            </a:r>
            <a:r>
              <a:rPr lang="ja-JP" altLang="ja-JP" sz="2000" dirty="0" smtClean="0"/>
              <a:t>デコミッションプラン</a:t>
            </a:r>
            <a:r>
              <a:rPr lang="ja-JP" altLang="ja-JP" sz="2000" dirty="0"/>
              <a:t>を</a:t>
            </a:r>
            <a:r>
              <a:rPr lang="ja-JP" altLang="ja-JP" sz="2000" dirty="0" smtClean="0"/>
              <a:t>策定</a:t>
            </a:r>
            <a:r>
              <a:rPr lang="ja-JP" altLang="en-US" sz="2000" dirty="0" smtClean="0"/>
              <a:t>し、主焦点装置を中心とした</a:t>
            </a:r>
            <a:r>
              <a:rPr lang="ja-JP" altLang="ja-JP" sz="2000" dirty="0" smtClean="0"/>
              <a:t>国際的</a:t>
            </a:r>
            <a:r>
              <a:rPr lang="ja-JP" altLang="ja-JP" sz="2000" dirty="0"/>
              <a:t>競争力をもった将来の装置ラインナップや安全な運用の実現性と併せた、将来装置計画の策定に</a:t>
            </a:r>
            <a:r>
              <a:rPr lang="ja-JP" altLang="ja-JP" sz="2000" dirty="0" smtClean="0"/>
              <a:t>向けた</a:t>
            </a:r>
            <a:r>
              <a:rPr lang="ja-JP" altLang="en-US" sz="2000" dirty="0" smtClean="0"/>
              <a:t>具体的な</a:t>
            </a:r>
            <a:r>
              <a:rPr lang="ja-JP" altLang="ja-JP" sz="2000" dirty="0" smtClean="0"/>
              <a:t>検討</a:t>
            </a:r>
            <a:r>
              <a:rPr lang="ja-JP" altLang="ja-JP" sz="2000" dirty="0"/>
              <a:t>を</a:t>
            </a:r>
            <a:r>
              <a:rPr lang="ja-JP" altLang="ja-JP" sz="2000" dirty="0" smtClean="0"/>
              <a:t>進め</a:t>
            </a:r>
            <a:r>
              <a:rPr lang="ja-JP" altLang="en-US" sz="2000" dirty="0" smtClean="0"/>
              <a:t>る</a:t>
            </a:r>
            <a:r>
              <a:rPr lang="ja-JP" altLang="ja-JP" sz="2000" dirty="0" smtClean="0"/>
              <a:t>。 </a:t>
            </a:r>
            <a:endParaRPr lang="en-US" altLang="ja-JP" sz="2000" dirty="0" smtClean="0"/>
          </a:p>
          <a:p>
            <a:pPr lvl="1"/>
            <a:r>
              <a:rPr lang="en-US" altLang="ja-JP" sz="2000" dirty="0" smtClean="0"/>
              <a:t>Keck</a:t>
            </a:r>
            <a:r>
              <a:rPr lang="ja-JP" altLang="en-US" sz="2000" dirty="0" smtClean="0"/>
              <a:t>望遠鏡、</a:t>
            </a:r>
            <a:r>
              <a:rPr lang="en-US" altLang="ja-JP" sz="2000" dirty="0" smtClean="0"/>
              <a:t>Gemini</a:t>
            </a:r>
            <a:r>
              <a:rPr lang="ja-JP" altLang="en-US" sz="2000" dirty="0" smtClean="0"/>
              <a:t>望遠鏡との時間交換を定常的に行うのに加え、</a:t>
            </a:r>
            <a:r>
              <a:rPr lang="en-US" altLang="ja-JP" sz="2000" dirty="0" smtClean="0"/>
              <a:t>VLT</a:t>
            </a:r>
            <a:r>
              <a:rPr lang="ja-JP" altLang="en-US" sz="2000" dirty="0" smtClean="0"/>
              <a:t>との時間交換の可能性も探り、すばる望遠鏡では提供出来ない観測機能をユーザーに提供する。</a:t>
            </a:r>
            <a:endParaRPr lang="en-US" altLang="ja-JP" sz="2000" dirty="0" smtClean="0"/>
          </a:p>
          <a:p>
            <a:pPr lvl="1"/>
            <a:r>
              <a:rPr lang="ja-JP" altLang="en-US" sz="2000" dirty="0"/>
              <a:t>台湾との</a:t>
            </a:r>
            <a:r>
              <a:rPr lang="en-US" altLang="ja-JP" sz="2000" dirty="0"/>
              <a:t>HSC, PFS</a:t>
            </a:r>
            <a:r>
              <a:rPr lang="ja-JP" altLang="en-US" sz="2000" dirty="0"/>
              <a:t>での協力、韓国との共同ワークショップ</a:t>
            </a:r>
            <a:r>
              <a:rPr lang="en-US" altLang="ja-JP" sz="2000" dirty="0"/>
              <a:t>(H24/H25</a:t>
            </a:r>
            <a:r>
              <a:rPr lang="en-US" altLang="ja-JP" sz="2000" dirty="0" smtClean="0"/>
              <a:t>)</a:t>
            </a:r>
            <a:r>
              <a:rPr lang="ja-JP" altLang="en-US" sz="2000" dirty="0" smtClean="0"/>
              <a:t>や、すばる冬の学校の開催、更には、</a:t>
            </a:r>
            <a:r>
              <a:rPr lang="en-US" altLang="ja-JP" sz="2000" dirty="0" smtClean="0"/>
              <a:t>EACOA</a:t>
            </a:r>
            <a:r>
              <a:rPr lang="ja-JP" altLang="en-US" sz="2000" dirty="0" smtClean="0"/>
              <a:t>での東アジア天文台構想の議論を</a:t>
            </a:r>
            <a:r>
              <a:rPr lang="ja-JP" altLang="en-US" sz="2000" dirty="0"/>
              <a:t>足がかりに、アジア諸国（韓国、中国、インド、台湾</a:t>
            </a:r>
            <a:r>
              <a:rPr lang="ja-JP" altLang="en-US" sz="2000" dirty="0" smtClean="0"/>
              <a:t>）等と</a:t>
            </a:r>
            <a:r>
              <a:rPr lang="ja-JP" altLang="en-US" sz="2000" dirty="0"/>
              <a:t>の共同運用に向けた具体的な働きかけを進める</a:t>
            </a:r>
            <a:r>
              <a:rPr lang="ja-JP" altLang="en-US" sz="2000" dirty="0" smtClean="0"/>
              <a:t>。</a:t>
            </a:r>
            <a:endParaRPr lang="en-US" altLang="ja-JP" sz="2000" dirty="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100</a:t>
            </a:fld>
            <a:endParaRPr kumimoji="1" lang="ja-JP" altLang="en-US"/>
          </a:p>
        </p:txBody>
      </p:sp>
    </p:spTree>
    <p:extLst>
      <p:ext uri="{BB962C8B-B14F-4D97-AF65-F5344CB8AC3E}">
        <p14:creationId xmlns:p14="http://schemas.microsoft.com/office/powerpoint/2010/main" val="37806715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26</a:t>
            </a:r>
            <a:r>
              <a:rPr lang="ja-JP" altLang="en-US" sz="3600" b="1" dirty="0" smtClean="0">
                <a:effectLst>
                  <a:outerShdw blurRad="38100" dist="38100" dir="2700000" algn="tl">
                    <a:srgbClr val="000000">
                      <a:alpha val="43137"/>
                    </a:srgbClr>
                  </a:outerShdw>
                </a:effectLst>
              </a:rPr>
              <a:t>年度</a:t>
            </a:r>
            <a:r>
              <a:rPr lang="ja-JP" altLang="en-US" sz="3600" b="1" dirty="0">
                <a:effectLst>
                  <a:outerShdw blurRad="38100" dist="38100" dir="2700000" algn="tl">
                    <a:srgbClr val="000000">
                      <a:alpha val="43137"/>
                    </a:srgbClr>
                  </a:outerShdw>
                </a:effectLst>
              </a:rPr>
              <a:t>の目標</a:t>
            </a:r>
            <a:r>
              <a:rPr lang="en-US" altLang="ja-JP" sz="3600" b="1" dirty="0">
                <a:effectLst>
                  <a:outerShdw blurRad="38100" dist="38100" dir="2700000" algn="tl">
                    <a:srgbClr val="000000">
                      <a:alpha val="43137"/>
                    </a:srgbClr>
                  </a:outerShdw>
                </a:effectLst>
              </a:rPr>
              <a:t>•</a:t>
            </a:r>
            <a:r>
              <a:rPr lang="ja-JP" altLang="en-US" sz="3600" b="1" dirty="0">
                <a:effectLst>
                  <a:outerShdw blurRad="38100" dist="38100" dir="2700000" algn="tl">
                    <a:srgbClr val="000000">
                      <a:alpha val="43137"/>
                    </a:srgbClr>
                  </a:outerShdw>
                </a:effectLst>
              </a:rPr>
              <a:t>計画</a:t>
            </a:r>
            <a:endParaRPr kumimoji="1" lang="ja-JP" altLang="en-US" sz="3600" dirty="0"/>
          </a:p>
        </p:txBody>
      </p:sp>
      <p:sp>
        <p:nvSpPr>
          <p:cNvPr id="3" name="Content Placeholder 2"/>
          <p:cNvSpPr>
            <a:spLocks noGrp="1"/>
          </p:cNvSpPr>
          <p:nvPr>
            <p:ph idx="1"/>
          </p:nvPr>
        </p:nvSpPr>
        <p:spPr/>
        <p:txBody>
          <a:bodyPr>
            <a:normAutofit/>
          </a:bodyPr>
          <a:lstStyle/>
          <a:p>
            <a:pPr>
              <a:buNone/>
            </a:pPr>
            <a:r>
              <a:rPr lang="ja-JP" altLang="en-US" sz="2400" dirty="0">
                <a:solidFill>
                  <a:srgbClr val="FF0000"/>
                </a:solidFill>
              </a:rPr>
              <a:t>④　</a:t>
            </a:r>
            <a:r>
              <a:rPr lang="en-US" altLang="ja-JP" sz="2000" b="1" dirty="0">
                <a:solidFill>
                  <a:srgbClr val="FF0000"/>
                </a:solidFill>
              </a:rPr>
              <a:t>Hyper </a:t>
            </a:r>
            <a:r>
              <a:rPr lang="en-US" altLang="ja-JP" sz="2000" b="1" dirty="0" err="1">
                <a:solidFill>
                  <a:srgbClr val="FF0000"/>
                </a:solidFill>
              </a:rPr>
              <a:t>Suprime</a:t>
            </a:r>
            <a:r>
              <a:rPr lang="en-US" altLang="ja-JP" sz="2000" b="1" dirty="0">
                <a:solidFill>
                  <a:srgbClr val="FF0000"/>
                </a:solidFill>
              </a:rPr>
              <a:t>-</a:t>
            </a:r>
            <a:r>
              <a:rPr lang="en-US" altLang="ja-JP" sz="2000" b="1" dirty="0" smtClean="0">
                <a:solidFill>
                  <a:srgbClr val="FF0000"/>
                </a:solidFill>
              </a:rPr>
              <a:t>Cam</a:t>
            </a:r>
            <a:r>
              <a:rPr lang="ja-JP" altLang="en-US" sz="2000" b="1" dirty="0" smtClean="0">
                <a:solidFill>
                  <a:srgbClr val="FF0000"/>
                </a:solidFill>
              </a:rPr>
              <a:t>（</a:t>
            </a:r>
            <a:r>
              <a:rPr lang="en-US" altLang="ja-JP" sz="2000" b="1" dirty="0" smtClean="0">
                <a:solidFill>
                  <a:srgbClr val="FF0000"/>
                </a:solidFill>
              </a:rPr>
              <a:t>HSC</a:t>
            </a:r>
            <a:r>
              <a:rPr lang="ja-JP" altLang="en-US" sz="2000" b="1" dirty="0" smtClean="0">
                <a:solidFill>
                  <a:srgbClr val="FF0000"/>
                </a:solidFill>
              </a:rPr>
              <a:t>）</a:t>
            </a:r>
            <a:r>
              <a:rPr lang="ja-JP" altLang="ja-JP" sz="2000" b="1" dirty="0" smtClean="0">
                <a:solidFill>
                  <a:srgbClr val="FF0000"/>
                </a:solidFill>
              </a:rPr>
              <a:t>を</a:t>
            </a:r>
            <a:r>
              <a:rPr lang="ja-JP" altLang="ja-JP" sz="2000" b="1" dirty="0">
                <a:solidFill>
                  <a:srgbClr val="FF0000"/>
                </a:solidFill>
              </a:rPr>
              <a:t>完成させ</a:t>
            </a:r>
            <a:r>
              <a:rPr lang="ja-JP" altLang="ja-JP" sz="2000" b="1" dirty="0" smtClean="0">
                <a:solidFill>
                  <a:srgbClr val="FF0000"/>
                </a:solidFill>
              </a:rPr>
              <a:t>、</a:t>
            </a:r>
            <a:r>
              <a:rPr lang="ja-JP" altLang="ja-JP" sz="2000" b="1" dirty="0">
                <a:solidFill>
                  <a:srgbClr val="FF0000"/>
                </a:solidFill>
              </a:rPr>
              <a:t>すばる望遠鏡での</a:t>
            </a:r>
            <a:r>
              <a:rPr lang="ja-JP" altLang="en-US" sz="2000" b="1" dirty="0">
                <a:solidFill>
                  <a:srgbClr val="FF0000"/>
                </a:solidFill>
              </a:rPr>
              <a:t>共同利用</a:t>
            </a:r>
            <a:r>
              <a:rPr lang="ja-JP" altLang="ja-JP" sz="2000" b="1" dirty="0">
                <a:solidFill>
                  <a:srgbClr val="FF0000"/>
                </a:solidFill>
              </a:rPr>
              <a:t>観測を開始する</a:t>
            </a:r>
            <a:r>
              <a:rPr lang="ja-JP" altLang="ja-JP" sz="2000" b="1" dirty="0" smtClean="0">
                <a:solidFill>
                  <a:srgbClr val="FF0000"/>
                </a:solidFill>
              </a:rPr>
              <a:t>。</a:t>
            </a:r>
            <a:endParaRPr lang="en-US" altLang="ja-JP" sz="2000" u="sng" dirty="0">
              <a:solidFill>
                <a:srgbClr val="FF0000"/>
              </a:solidFill>
            </a:endParaRPr>
          </a:p>
          <a:p>
            <a:endParaRPr lang="en-US" altLang="ja-JP" sz="2000" dirty="0"/>
          </a:p>
          <a:p>
            <a:pPr lvl="1"/>
            <a:r>
              <a:rPr lang="en-US" altLang="ja-JP" sz="2000" dirty="0" smtClean="0"/>
              <a:t>HSC</a:t>
            </a:r>
            <a:r>
              <a:rPr lang="ja-JP" altLang="en-US" sz="2000" dirty="0" smtClean="0"/>
              <a:t>の安定運用に向けて、運用体制の確立を計る。</a:t>
            </a:r>
            <a:endParaRPr lang="en-US" altLang="ja-JP" sz="2000" dirty="0"/>
          </a:p>
          <a:p>
            <a:pPr lvl="1"/>
            <a:r>
              <a:rPr lang="en-US" altLang="ja-JP" sz="2000" dirty="0"/>
              <a:t>HSC</a:t>
            </a:r>
            <a:r>
              <a:rPr lang="ja-JP" altLang="en-US" sz="2000" dirty="0" smtClean="0"/>
              <a:t>サブプロジェクトとデータセンタと</a:t>
            </a:r>
            <a:r>
              <a:rPr lang="ja-JP" altLang="en-US" sz="2000" dirty="0"/>
              <a:t>の連携のもと、共同利用に</a:t>
            </a:r>
            <a:r>
              <a:rPr lang="ja-JP" altLang="en-US" sz="2000" dirty="0" smtClean="0"/>
              <a:t>おける一次処理済み</a:t>
            </a:r>
            <a:r>
              <a:rPr lang="ja-JP" altLang="en-US" sz="2000" dirty="0"/>
              <a:t>データの提供、データアーカイブを行うためのソフトウエア整備を進める。</a:t>
            </a:r>
            <a:endParaRPr lang="en-US" altLang="ja-JP" sz="2000" dirty="0"/>
          </a:p>
          <a:p>
            <a:pPr lvl="1"/>
            <a:r>
              <a:rPr lang="ja-JP" altLang="en-US" sz="2000" dirty="0"/>
              <a:t>大規模広域マップの作成などの一般共同利用にも対応できるよう、大学との協力も視野に入れ、データ解析ソフトウェアを整備。</a:t>
            </a:r>
            <a:endParaRPr lang="en-US" altLang="ja-JP" sz="2000" dirty="0"/>
          </a:p>
          <a:p>
            <a:pPr lvl="1"/>
            <a:r>
              <a:rPr lang="ja-JP" altLang="en-US" sz="2000" dirty="0"/>
              <a:t>キュー観測／サービス観測</a:t>
            </a:r>
            <a:r>
              <a:rPr lang="ja-JP" altLang="en-US" sz="2000" dirty="0" smtClean="0"/>
              <a:t>の導入に向けた準備</a:t>
            </a:r>
            <a:r>
              <a:rPr lang="ja-JP" altLang="en-US" sz="2000" dirty="0"/>
              <a:t>を進める。</a:t>
            </a:r>
          </a:p>
          <a:p>
            <a:pPr lvl="1"/>
            <a:endParaRPr kumimoji="1" lang="ja-JP" altLang="en-US" sz="2000" dirty="0"/>
          </a:p>
        </p:txBody>
      </p:sp>
      <p:sp>
        <p:nvSpPr>
          <p:cNvPr id="4" name="Slide Number Placeholder 3"/>
          <p:cNvSpPr>
            <a:spLocks noGrp="1"/>
          </p:cNvSpPr>
          <p:nvPr>
            <p:ph type="sldNum" sz="quarter" idx="12"/>
          </p:nvPr>
        </p:nvSpPr>
        <p:spPr/>
        <p:txBody>
          <a:bodyPr/>
          <a:lstStyle/>
          <a:p>
            <a:fld id="{8B844550-8E5E-416A-9F12-B32D48338F36}" type="slidenum">
              <a:rPr kumimoji="1" lang="ja-JP" altLang="en-US" smtClean="0"/>
              <a:pPr/>
              <a:t>101</a:t>
            </a:fld>
            <a:endParaRPr kumimoji="1" lang="ja-JP" altLang="en-US"/>
          </a:p>
        </p:txBody>
      </p:sp>
    </p:spTree>
    <p:extLst>
      <p:ext uri="{BB962C8B-B14F-4D97-AF65-F5344CB8AC3E}">
        <p14:creationId xmlns:p14="http://schemas.microsoft.com/office/powerpoint/2010/main" val="3351356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smtClean="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26</a:t>
            </a:r>
            <a:r>
              <a:rPr lang="ja-JP" altLang="en-US" sz="3600" b="1" dirty="0" smtClean="0">
                <a:effectLst>
                  <a:outerShdw blurRad="38100" dist="38100" dir="2700000" algn="tl">
                    <a:srgbClr val="000000">
                      <a:alpha val="43137"/>
                    </a:srgbClr>
                  </a:outerShdw>
                </a:effectLst>
              </a:rPr>
              <a:t>年度の目標</a:t>
            </a:r>
            <a:r>
              <a:rPr lang="en-US" altLang="ja-JP" sz="3600" b="1" dirty="0" smtClean="0">
                <a:effectLst>
                  <a:outerShdw blurRad="38100" dist="38100" dir="2700000" algn="tl">
                    <a:srgbClr val="000000">
                      <a:alpha val="43137"/>
                    </a:srgbClr>
                  </a:outerShdw>
                </a:effectLst>
              </a:rPr>
              <a:t>•</a:t>
            </a:r>
            <a:r>
              <a:rPr lang="ja-JP" altLang="en-US" sz="3600" b="1" dirty="0" smtClean="0">
                <a:effectLst>
                  <a:outerShdw blurRad="38100" dist="38100" dir="2700000" algn="tl">
                    <a:srgbClr val="000000">
                      <a:alpha val="43137"/>
                    </a:srgbClr>
                  </a:outerShdw>
                </a:effectLst>
              </a:rPr>
              <a:t>計画</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Autofit/>
          </a:bodyPr>
          <a:lstStyle/>
          <a:p>
            <a:pPr>
              <a:buNone/>
            </a:pPr>
            <a:r>
              <a:rPr lang="ja-JP" altLang="en-US" sz="2400" dirty="0" smtClean="0">
                <a:solidFill>
                  <a:srgbClr val="FF0000"/>
                </a:solidFill>
              </a:rPr>
              <a:t>　</a:t>
            </a:r>
            <a:r>
              <a:rPr lang="ja-JP" altLang="en-US" sz="2000" dirty="0">
                <a:solidFill>
                  <a:srgbClr val="FF0000"/>
                </a:solidFill>
              </a:rPr>
              <a:t>⑤</a:t>
            </a:r>
            <a:r>
              <a:rPr lang="ja-JP" altLang="en-US" sz="2000" dirty="0" smtClean="0">
                <a:solidFill>
                  <a:srgbClr val="FF0000"/>
                </a:solidFill>
              </a:rPr>
              <a:t>　</a:t>
            </a:r>
            <a:r>
              <a:rPr lang="ja-JP" altLang="en-US" sz="2000" b="1" dirty="0">
                <a:solidFill>
                  <a:srgbClr val="FF0000"/>
                </a:solidFill>
                <a:latin typeface="+mn-ea"/>
              </a:rPr>
              <a:t>国内外の研究機関と協力して、</a:t>
            </a:r>
            <a:r>
              <a:rPr lang="ja-JP" altLang="ja-JP" sz="2000" b="1" dirty="0">
                <a:solidFill>
                  <a:srgbClr val="FF0000"/>
                </a:solidFill>
                <a:latin typeface="+mn-ea"/>
              </a:rPr>
              <a:t>主焦点多天体分光器</a:t>
            </a:r>
            <a:r>
              <a:rPr lang="en-US" altLang="ja-JP" sz="2000" b="1" dirty="0">
                <a:solidFill>
                  <a:srgbClr val="FF0000"/>
                </a:solidFill>
                <a:latin typeface="+mn-ea"/>
              </a:rPr>
              <a:t>(PFS)</a:t>
            </a:r>
            <a:r>
              <a:rPr lang="ja-JP" altLang="en-US" sz="2000" b="1" dirty="0">
                <a:solidFill>
                  <a:srgbClr val="FF0000"/>
                </a:solidFill>
                <a:latin typeface="+mn-ea"/>
              </a:rPr>
              <a:t>など</a:t>
            </a:r>
            <a:r>
              <a:rPr lang="ja-JP" altLang="en-US" sz="2000" b="1" dirty="0" smtClean="0">
                <a:solidFill>
                  <a:srgbClr val="FF0000"/>
                </a:solidFill>
                <a:latin typeface="+mn-ea"/>
              </a:rPr>
              <a:t>、</a:t>
            </a:r>
            <a:r>
              <a:rPr lang="ja-JP" altLang="en-US" sz="2000" b="1" dirty="0">
                <a:solidFill>
                  <a:srgbClr val="FF0000"/>
                </a:solidFill>
                <a:latin typeface="+mn-ea"/>
              </a:rPr>
              <a:t>次</a:t>
            </a:r>
            <a:r>
              <a:rPr lang="ja-JP" altLang="en-US" sz="2000" b="1" dirty="0" smtClean="0">
                <a:solidFill>
                  <a:srgbClr val="FF0000"/>
                </a:solidFill>
                <a:latin typeface="+mn-ea"/>
              </a:rPr>
              <a:t>世</a:t>
            </a:r>
            <a:endParaRPr lang="en-US" altLang="ja-JP" sz="2000" b="1" dirty="0" smtClean="0">
              <a:solidFill>
                <a:srgbClr val="FF0000"/>
              </a:solidFill>
              <a:latin typeface="+mn-ea"/>
            </a:endParaRPr>
          </a:p>
          <a:p>
            <a:pPr>
              <a:buNone/>
            </a:pPr>
            <a:r>
              <a:rPr lang="en-US" altLang="ja-JP" sz="2000" b="1" dirty="0">
                <a:solidFill>
                  <a:srgbClr val="FF0000"/>
                </a:solidFill>
                <a:latin typeface="+mn-ea"/>
              </a:rPr>
              <a:t> </a:t>
            </a:r>
            <a:r>
              <a:rPr lang="en-US" altLang="ja-JP" sz="2000" b="1" dirty="0" smtClean="0">
                <a:solidFill>
                  <a:srgbClr val="FF0000"/>
                </a:solidFill>
                <a:latin typeface="+mn-ea"/>
              </a:rPr>
              <a:t>       </a:t>
            </a:r>
            <a:r>
              <a:rPr lang="ja-JP" altLang="en-US" sz="2000" b="1" dirty="0" smtClean="0">
                <a:solidFill>
                  <a:srgbClr val="FF0000"/>
                </a:solidFill>
                <a:latin typeface="+mn-ea"/>
              </a:rPr>
              <a:t>代</a:t>
            </a:r>
            <a:r>
              <a:rPr lang="ja-JP" altLang="en-US" sz="2000" b="1" dirty="0">
                <a:solidFill>
                  <a:srgbClr val="FF0000"/>
                </a:solidFill>
                <a:latin typeface="+mn-ea"/>
              </a:rPr>
              <a:t>超大型望遠鏡との役割分担が可能と</a:t>
            </a:r>
            <a:r>
              <a:rPr lang="ja-JP" altLang="en-US" sz="2000" b="1" dirty="0" smtClean="0">
                <a:solidFill>
                  <a:srgbClr val="FF0000"/>
                </a:solidFill>
                <a:latin typeface="+mn-ea"/>
              </a:rPr>
              <a:t>なる</a:t>
            </a:r>
            <a:r>
              <a:rPr lang="ja-JP" altLang="en-US" sz="2000" b="1" dirty="0">
                <a:solidFill>
                  <a:srgbClr val="FF0000"/>
                </a:solidFill>
                <a:latin typeface="+mn-ea"/>
              </a:rPr>
              <a:t>特色ある観測装置の</a:t>
            </a:r>
            <a:r>
              <a:rPr lang="ja-JP" altLang="ja-JP" sz="2000" b="1" dirty="0" smtClean="0">
                <a:solidFill>
                  <a:srgbClr val="FF0000"/>
                </a:solidFill>
                <a:latin typeface="+mn-ea"/>
              </a:rPr>
              <a:t>検</a:t>
            </a:r>
            <a:endParaRPr lang="en-US" altLang="ja-JP" sz="2000" b="1" dirty="0" smtClean="0">
              <a:solidFill>
                <a:srgbClr val="FF0000"/>
              </a:solidFill>
              <a:latin typeface="+mn-ea"/>
            </a:endParaRPr>
          </a:p>
          <a:p>
            <a:pPr>
              <a:buNone/>
            </a:pPr>
            <a:r>
              <a:rPr lang="en-US" altLang="ja-JP" sz="2000" b="1" dirty="0">
                <a:solidFill>
                  <a:srgbClr val="FF0000"/>
                </a:solidFill>
                <a:latin typeface="+mn-ea"/>
              </a:rPr>
              <a:t> </a:t>
            </a:r>
            <a:r>
              <a:rPr lang="en-US" altLang="ja-JP" sz="2000" b="1" dirty="0" smtClean="0">
                <a:solidFill>
                  <a:srgbClr val="FF0000"/>
                </a:solidFill>
                <a:latin typeface="+mn-ea"/>
              </a:rPr>
              <a:t>        </a:t>
            </a:r>
            <a:r>
              <a:rPr lang="ja-JP" altLang="ja-JP" sz="2000" b="1" dirty="0" smtClean="0">
                <a:solidFill>
                  <a:srgbClr val="FF0000"/>
                </a:solidFill>
                <a:latin typeface="+mn-ea"/>
              </a:rPr>
              <a:t>討</a:t>
            </a:r>
            <a:r>
              <a:rPr lang="ja-JP" altLang="ja-JP" sz="2000" b="1" dirty="0">
                <a:solidFill>
                  <a:srgbClr val="FF0000"/>
                </a:solidFill>
                <a:latin typeface="+mn-ea"/>
              </a:rPr>
              <a:t>を進める</a:t>
            </a:r>
            <a:r>
              <a:rPr lang="ja-JP" altLang="ja-JP" sz="2000" b="1" dirty="0" smtClean="0">
                <a:solidFill>
                  <a:srgbClr val="FF0000"/>
                </a:solidFill>
                <a:latin typeface="+mn-ea"/>
              </a:rPr>
              <a:t>。</a:t>
            </a:r>
            <a:endParaRPr lang="en-US" altLang="ja-JP" sz="2000" u="sng" dirty="0" smtClean="0">
              <a:solidFill>
                <a:srgbClr val="FF0000"/>
              </a:solidFill>
            </a:endParaRPr>
          </a:p>
          <a:p>
            <a:endParaRPr lang="en-US" altLang="ja-JP" sz="2400" dirty="0"/>
          </a:p>
          <a:p>
            <a:pPr lvl="1"/>
            <a:r>
              <a:rPr lang="en-US" altLang="ja-JP" sz="2000" dirty="0" smtClean="0"/>
              <a:t>PFS</a:t>
            </a:r>
            <a:r>
              <a:rPr lang="ja-JP" altLang="en-US" sz="2000" dirty="0" smtClean="0"/>
              <a:t>に関しては、計画自体の予算的、技術的リスクに伴う、立ち上げ・運用計画のリスク評価を慎重に行い、天文台執行部とも十分な議論を重ねた上で、計画への参画を判断する。</a:t>
            </a:r>
            <a:endParaRPr lang="en-US" altLang="ja-JP" sz="2000" dirty="0" smtClean="0"/>
          </a:p>
          <a:p>
            <a:pPr lvl="1"/>
            <a:r>
              <a:rPr lang="en-US" altLang="ja-JP" sz="2000" dirty="0" smtClean="0"/>
              <a:t>ULTIMATE-Subaru (GLAO+</a:t>
            </a:r>
            <a:r>
              <a:rPr lang="ja-JP" altLang="en-US" sz="2000" dirty="0" smtClean="0"/>
              <a:t>近赤外線装置</a:t>
            </a:r>
            <a:r>
              <a:rPr lang="en-US" altLang="ja-JP" sz="2000" dirty="0" smtClean="0"/>
              <a:t>)</a:t>
            </a:r>
            <a:r>
              <a:rPr lang="ja-JP" altLang="en-US" sz="2000" dirty="0" smtClean="0"/>
              <a:t>に関しては、人的、予算的に限られたリソースの中で実現しうる計画を策定し、予算獲得に向けた努力を引き続き行う。</a:t>
            </a:r>
            <a:endParaRPr lang="en-US" altLang="ja-JP" sz="2000" dirty="0" smtClean="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102</a:t>
            </a:fld>
            <a:endParaRPr kumimoji="1" lang="ja-JP" altLang="en-US"/>
          </a:p>
        </p:txBody>
      </p:sp>
    </p:spTree>
    <p:extLst>
      <p:ext uri="{BB962C8B-B14F-4D97-AF65-F5344CB8AC3E}">
        <p14:creationId xmlns:p14="http://schemas.microsoft.com/office/powerpoint/2010/main" val="10343299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smtClean="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26</a:t>
            </a:r>
            <a:r>
              <a:rPr lang="ja-JP" altLang="en-US" sz="3600" b="1" dirty="0" smtClean="0">
                <a:effectLst>
                  <a:outerShdw blurRad="38100" dist="38100" dir="2700000" algn="tl">
                    <a:srgbClr val="000000">
                      <a:alpha val="43137"/>
                    </a:srgbClr>
                  </a:outerShdw>
                </a:effectLst>
              </a:rPr>
              <a:t>年度の目標</a:t>
            </a:r>
            <a:r>
              <a:rPr lang="en-US" altLang="ja-JP" sz="3600" b="1" dirty="0" smtClean="0">
                <a:effectLst>
                  <a:outerShdw blurRad="38100" dist="38100" dir="2700000" algn="tl">
                    <a:srgbClr val="000000">
                      <a:alpha val="43137"/>
                    </a:srgbClr>
                  </a:outerShdw>
                </a:effectLst>
              </a:rPr>
              <a:t>•</a:t>
            </a:r>
            <a:r>
              <a:rPr lang="ja-JP" altLang="en-US" sz="3600" b="1" dirty="0" smtClean="0">
                <a:effectLst>
                  <a:outerShdw blurRad="38100" dist="38100" dir="2700000" algn="tl">
                    <a:srgbClr val="000000">
                      <a:alpha val="43137"/>
                    </a:srgbClr>
                  </a:outerShdw>
                </a:effectLst>
              </a:rPr>
              <a:t>計画</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997152"/>
          </a:xfrm>
        </p:spPr>
        <p:txBody>
          <a:bodyPr>
            <a:normAutofit/>
          </a:bodyPr>
          <a:lstStyle/>
          <a:p>
            <a:pPr>
              <a:buNone/>
            </a:pPr>
            <a:r>
              <a:rPr lang="ja-JP" altLang="en-US" sz="2400" dirty="0" smtClean="0">
                <a:solidFill>
                  <a:srgbClr val="FF0000"/>
                </a:solidFill>
              </a:rPr>
              <a:t>　</a:t>
            </a:r>
            <a:r>
              <a:rPr lang="ja-JP" altLang="en-US" sz="2000" dirty="0">
                <a:solidFill>
                  <a:srgbClr val="FF0000"/>
                </a:solidFill>
              </a:rPr>
              <a:t>⑥</a:t>
            </a:r>
            <a:r>
              <a:rPr lang="ja-JP" altLang="en-US" sz="2000" dirty="0" smtClean="0">
                <a:solidFill>
                  <a:srgbClr val="FF0000"/>
                </a:solidFill>
              </a:rPr>
              <a:t>　</a:t>
            </a:r>
            <a:r>
              <a:rPr lang="ja-JP" altLang="en-US" sz="2000" b="1" dirty="0">
                <a:solidFill>
                  <a:srgbClr val="FF0000"/>
                </a:solidFill>
              </a:rPr>
              <a:t>戦略的観測プログラム</a:t>
            </a:r>
            <a:r>
              <a:rPr lang="ja-JP" altLang="ja-JP" sz="2000" b="1" dirty="0">
                <a:solidFill>
                  <a:srgbClr val="FF0000"/>
                </a:solidFill>
              </a:rPr>
              <a:t>の採用</a:t>
            </a:r>
            <a:r>
              <a:rPr lang="ja-JP" altLang="ja-JP" sz="2000" b="1" dirty="0" smtClean="0">
                <a:solidFill>
                  <a:srgbClr val="FF0000"/>
                </a:solidFill>
              </a:rPr>
              <a:t>、</a:t>
            </a:r>
            <a:r>
              <a:rPr lang="ja-JP" altLang="ja-JP" sz="2000" b="1" dirty="0">
                <a:solidFill>
                  <a:srgbClr val="FF0000"/>
                </a:solidFill>
              </a:rPr>
              <a:t>所長裁量観測時間の有効利用など</a:t>
            </a:r>
            <a:r>
              <a:rPr lang="ja-JP" altLang="ja-JP" sz="2000" b="1" dirty="0" smtClean="0">
                <a:solidFill>
                  <a:srgbClr val="FF0000"/>
                </a:solidFill>
              </a:rPr>
              <a:t>に</a:t>
            </a:r>
            <a:endParaRPr lang="en-US" altLang="ja-JP" sz="2000" b="1" dirty="0" smtClean="0">
              <a:solidFill>
                <a:srgbClr val="FF0000"/>
              </a:solidFill>
            </a:endParaRPr>
          </a:p>
          <a:p>
            <a:pPr>
              <a:buNone/>
            </a:pPr>
            <a:r>
              <a:rPr lang="en-US" altLang="ja-JP" sz="2000" b="1" dirty="0">
                <a:solidFill>
                  <a:srgbClr val="FF0000"/>
                </a:solidFill>
              </a:rPr>
              <a:t> </a:t>
            </a:r>
            <a:r>
              <a:rPr lang="en-US" altLang="ja-JP" sz="2000" b="1" dirty="0" smtClean="0">
                <a:solidFill>
                  <a:srgbClr val="FF0000"/>
                </a:solidFill>
              </a:rPr>
              <a:t>         </a:t>
            </a:r>
            <a:r>
              <a:rPr lang="ja-JP" altLang="ja-JP" sz="2000" b="1" dirty="0" smtClean="0">
                <a:solidFill>
                  <a:srgbClr val="FF0000"/>
                </a:solidFill>
              </a:rPr>
              <a:t>より、</a:t>
            </a:r>
            <a:r>
              <a:rPr lang="ja-JP" altLang="ja-JP" sz="2000" b="1" dirty="0">
                <a:solidFill>
                  <a:srgbClr val="FF0000"/>
                </a:solidFill>
              </a:rPr>
              <a:t>すばるの限られた資源を最大限活用し</a:t>
            </a:r>
            <a:r>
              <a:rPr lang="ja-JP" altLang="en-US" sz="2000" b="1" dirty="0">
                <a:solidFill>
                  <a:srgbClr val="FF0000"/>
                </a:solidFill>
              </a:rPr>
              <a:t>た</a:t>
            </a:r>
            <a:r>
              <a:rPr lang="ja-JP" altLang="ja-JP" sz="2000" b="1" dirty="0">
                <a:solidFill>
                  <a:srgbClr val="FF0000"/>
                </a:solidFill>
              </a:rPr>
              <a:t>研究</a:t>
            </a:r>
            <a:r>
              <a:rPr lang="ja-JP" altLang="en-US" sz="2000" b="1" dirty="0">
                <a:solidFill>
                  <a:srgbClr val="FF0000"/>
                </a:solidFill>
              </a:rPr>
              <a:t>を推進する</a:t>
            </a:r>
            <a:r>
              <a:rPr lang="ja-JP" altLang="ja-JP" sz="2000" b="1" dirty="0" smtClean="0">
                <a:solidFill>
                  <a:srgbClr val="FF0000"/>
                </a:solidFill>
              </a:rPr>
              <a:t>。</a:t>
            </a:r>
            <a:endParaRPr lang="en-US" altLang="ja-JP" sz="2000" u="sng" dirty="0" smtClean="0">
              <a:solidFill>
                <a:srgbClr val="FF0000"/>
              </a:solidFill>
            </a:endParaRPr>
          </a:p>
          <a:p>
            <a:pPr>
              <a:buNone/>
            </a:pPr>
            <a:endParaRPr lang="en-US" altLang="ja-JP" sz="2000" u="sng" dirty="0" smtClean="0"/>
          </a:p>
          <a:p>
            <a:pPr lvl="1"/>
            <a:r>
              <a:rPr lang="en-US" sz="2000" dirty="0" err="1" smtClean="0"/>
              <a:t>HiCIAO</a:t>
            </a:r>
            <a:r>
              <a:rPr lang="en-US" sz="2000" dirty="0" smtClean="0"/>
              <a:t>, FMOS</a:t>
            </a:r>
            <a:r>
              <a:rPr lang="ja-JP" altLang="en-US" sz="2000" dirty="0" smtClean="0"/>
              <a:t>を用いた戦略枠観測を、引き続き推進。</a:t>
            </a:r>
            <a:r>
              <a:rPr lang="en-US" sz="2000" dirty="0" smtClean="0"/>
              <a:t>HSC</a:t>
            </a:r>
            <a:r>
              <a:rPr lang="ja-JP" altLang="en-US" sz="2000" dirty="0" smtClean="0"/>
              <a:t>を用いた戦略枠観測の開始。</a:t>
            </a:r>
            <a:endParaRPr lang="en-US" altLang="ja-JP" sz="2000" dirty="0" smtClean="0"/>
          </a:p>
          <a:p>
            <a:pPr lvl="1"/>
            <a:r>
              <a:rPr lang="ja-JP" altLang="en-US" sz="2000" dirty="0" smtClean="0"/>
              <a:t>所長裁量時間を利用した</a:t>
            </a:r>
            <a:r>
              <a:rPr lang="en-US" altLang="ja-JP" sz="2000" dirty="0" smtClean="0"/>
              <a:t>NASA</a:t>
            </a:r>
            <a:r>
              <a:rPr lang="ja-JP" altLang="en-US" sz="2000" dirty="0" smtClean="0"/>
              <a:t>の</a:t>
            </a:r>
            <a:r>
              <a:rPr lang="en-US" altLang="ja-JP" sz="2000" dirty="0" smtClean="0"/>
              <a:t>”New Horizon”</a:t>
            </a:r>
            <a:r>
              <a:rPr lang="ja-JP" altLang="en-US" sz="2000" dirty="0" smtClean="0"/>
              <a:t>計画への協力。</a:t>
            </a:r>
            <a:endParaRPr lang="en-US" altLang="ja-JP" sz="2000" dirty="0" smtClean="0"/>
          </a:p>
          <a:p>
            <a:pPr>
              <a:buNone/>
            </a:pPr>
            <a:r>
              <a:rPr lang="ja-JP" altLang="en-US" sz="2000" dirty="0" smtClean="0"/>
              <a:t>　</a:t>
            </a:r>
            <a:endParaRPr lang="en-US" altLang="ja-JP" sz="2000" u="sng" dirty="0" smtClean="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103</a:t>
            </a:fld>
            <a:endParaRPr kumimoji="1" lang="ja-JP" altLang="en-US"/>
          </a:p>
        </p:txBody>
      </p:sp>
    </p:spTree>
    <p:extLst>
      <p:ext uri="{BB962C8B-B14F-4D97-AF65-F5344CB8AC3E}">
        <p14:creationId xmlns:p14="http://schemas.microsoft.com/office/powerpoint/2010/main" val="378067705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26</a:t>
            </a:r>
            <a:r>
              <a:rPr lang="ja-JP" altLang="en-US" sz="3600" b="1" dirty="0" smtClean="0">
                <a:effectLst>
                  <a:outerShdw blurRad="38100" dist="38100" dir="2700000" algn="tl">
                    <a:srgbClr val="000000">
                      <a:alpha val="43137"/>
                    </a:srgbClr>
                  </a:outerShdw>
                </a:effectLst>
              </a:rPr>
              <a:t>年度</a:t>
            </a:r>
            <a:r>
              <a:rPr lang="ja-JP" altLang="en-US" sz="3600" b="1" dirty="0">
                <a:effectLst>
                  <a:outerShdw blurRad="38100" dist="38100" dir="2700000" algn="tl">
                    <a:srgbClr val="000000">
                      <a:alpha val="43137"/>
                    </a:srgbClr>
                  </a:outerShdw>
                </a:effectLst>
              </a:rPr>
              <a:t>の目標</a:t>
            </a:r>
            <a:r>
              <a:rPr lang="en-US" altLang="ja-JP" sz="3600" b="1" dirty="0">
                <a:effectLst>
                  <a:outerShdw blurRad="38100" dist="38100" dir="2700000" algn="tl">
                    <a:srgbClr val="000000">
                      <a:alpha val="43137"/>
                    </a:srgbClr>
                  </a:outerShdw>
                </a:effectLst>
              </a:rPr>
              <a:t>•</a:t>
            </a:r>
            <a:r>
              <a:rPr lang="ja-JP" altLang="en-US" sz="3600" b="1" dirty="0">
                <a:effectLst>
                  <a:outerShdw blurRad="38100" dist="38100" dir="2700000" algn="tl">
                    <a:srgbClr val="000000">
                      <a:alpha val="43137"/>
                    </a:srgbClr>
                  </a:outerShdw>
                </a:effectLst>
              </a:rPr>
              <a:t>計画</a:t>
            </a:r>
            <a:endParaRPr kumimoji="1" lang="ja-JP" altLang="en-US" sz="3600" dirty="0"/>
          </a:p>
        </p:txBody>
      </p:sp>
      <p:sp>
        <p:nvSpPr>
          <p:cNvPr id="3" name="Content Placeholder 2"/>
          <p:cNvSpPr>
            <a:spLocks noGrp="1"/>
          </p:cNvSpPr>
          <p:nvPr>
            <p:ph idx="1"/>
          </p:nvPr>
        </p:nvSpPr>
        <p:spPr/>
        <p:txBody>
          <a:bodyPr>
            <a:normAutofit/>
          </a:bodyPr>
          <a:lstStyle/>
          <a:p>
            <a:pPr marL="0" indent="0">
              <a:buNone/>
            </a:pPr>
            <a:r>
              <a:rPr lang="ja-JP" altLang="en-US" sz="2400" dirty="0" smtClean="0">
                <a:solidFill>
                  <a:srgbClr val="FF0000"/>
                </a:solidFill>
              </a:rPr>
              <a:t>　</a:t>
            </a:r>
            <a:r>
              <a:rPr lang="ja-JP" altLang="en-US" sz="2000" dirty="0">
                <a:solidFill>
                  <a:srgbClr val="FF0000"/>
                </a:solidFill>
              </a:rPr>
              <a:t>⑦</a:t>
            </a:r>
            <a:r>
              <a:rPr lang="ja-JP" altLang="en-US" sz="2000" b="1" dirty="0">
                <a:solidFill>
                  <a:srgbClr val="FF0000"/>
                </a:solidFill>
              </a:rPr>
              <a:t>　観測所の研究系スタッフ</a:t>
            </a:r>
            <a:r>
              <a:rPr lang="en-US" altLang="ja-JP" sz="2000" b="1" dirty="0">
                <a:solidFill>
                  <a:srgbClr val="FF0000"/>
                </a:solidFill>
              </a:rPr>
              <a:t>(</a:t>
            </a:r>
            <a:r>
              <a:rPr lang="ja-JP" altLang="en-US" sz="2000" b="1" dirty="0">
                <a:solidFill>
                  <a:srgbClr val="FF0000"/>
                </a:solidFill>
              </a:rPr>
              <a:t>サポートアストロノマーを含む</a:t>
            </a:r>
            <a:r>
              <a:rPr lang="en-US" altLang="ja-JP" sz="2000" b="1" dirty="0">
                <a:solidFill>
                  <a:srgbClr val="FF0000"/>
                </a:solidFill>
              </a:rPr>
              <a:t>)</a:t>
            </a:r>
            <a:r>
              <a:rPr lang="ja-JP" altLang="en-US" sz="2000" b="1" dirty="0">
                <a:solidFill>
                  <a:srgbClr val="FF0000"/>
                </a:solidFill>
              </a:rPr>
              <a:t>の研究活動</a:t>
            </a:r>
            <a:r>
              <a:rPr lang="ja-JP" altLang="en-US" sz="2000" b="1" dirty="0" smtClean="0">
                <a:solidFill>
                  <a:srgbClr val="FF0000"/>
                </a:solidFill>
              </a:rPr>
              <a:t>を</a:t>
            </a:r>
            <a:endParaRPr lang="en-US" altLang="ja-JP" sz="2000" b="1" dirty="0" smtClean="0">
              <a:solidFill>
                <a:srgbClr val="FF0000"/>
              </a:solidFill>
            </a:endParaRPr>
          </a:p>
          <a:p>
            <a:pPr marL="0" indent="0">
              <a:buNone/>
            </a:pPr>
            <a:r>
              <a:rPr lang="en-US" altLang="ja-JP" sz="2000" b="1" dirty="0">
                <a:solidFill>
                  <a:srgbClr val="FF0000"/>
                </a:solidFill>
              </a:rPr>
              <a:t> </a:t>
            </a:r>
            <a:r>
              <a:rPr lang="en-US" altLang="ja-JP" sz="2000" b="1" dirty="0" smtClean="0">
                <a:solidFill>
                  <a:srgbClr val="FF0000"/>
                </a:solidFill>
              </a:rPr>
              <a:t>         </a:t>
            </a:r>
            <a:r>
              <a:rPr lang="ja-JP" altLang="en-US" sz="2000" b="1" dirty="0" smtClean="0">
                <a:solidFill>
                  <a:srgbClr val="FF0000"/>
                </a:solidFill>
              </a:rPr>
              <a:t>より</a:t>
            </a:r>
            <a:r>
              <a:rPr lang="ja-JP" altLang="en-US" sz="2000" b="1" dirty="0">
                <a:solidFill>
                  <a:srgbClr val="FF0000"/>
                </a:solidFill>
              </a:rPr>
              <a:t>活発化させる</a:t>
            </a:r>
            <a:r>
              <a:rPr lang="ja-JP" altLang="en-US" sz="2000" b="1" dirty="0" smtClean="0">
                <a:solidFill>
                  <a:srgbClr val="FF0000"/>
                </a:solidFill>
              </a:rPr>
              <a:t>。</a:t>
            </a:r>
            <a:endParaRPr lang="en-US" altLang="ja-JP" sz="2000" b="1" dirty="0" smtClean="0">
              <a:solidFill>
                <a:srgbClr val="FF0000"/>
              </a:solidFill>
            </a:endParaRPr>
          </a:p>
          <a:p>
            <a:pPr marL="0" indent="0">
              <a:buNone/>
            </a:pPr>
            <a:endParaRPr lang="en-US" altLang="ja-JP" sz="2000" dirty="0" smtClean="0">
              <a:solidFill>
                <a:srgbClr val="FF0000"/>
              </a:solidFill>
            </a:endParaRPr>
          </a:p>
          <a:p>
            <a:pPr lvl="1"/>
            <a:r>
              <a:rPr lang="ja-JP" altLang="en-US" sz="2000" dirty="0"/>
              <a:t>すばるセミナー等の研究討論の場を一層充実させ、研究活動の活性化を促す。</a:t>
            </a:r>
            <a:endParaRPr lang="en-US" altLang="ja-JP" sz="2000" dirty="0"/>
          </a:p>
          <a:p>
            <a:pPr lvl="1"/>
            <a:r>
              <a:rPr lang="ja-JP" altLang="en-US" sz="2000" dirty="0" smtClean="0"/>
              <a:t>シニアレジデントアストロノマーが研究活動を十分に推進することのできる環境を確立させる。今年度</a:t>
            </a:r>
            <a:r>
              <a:rPr lang="ja-JP" altLang="en-US" sz="2000" dirty="0"/>
              <a:t>ハワイ勤務で雇用した、２名のプロジェクト研究員（すばるフェロー）に加えて、もう１名のプロジェクト研究員を雇用する。</a:t>
            </a:r>
            <a:endParaRPr lang="en-US" altLang="ja-JP" sz="2000" dirty="0"/>
          </a:p>
          <a:p>
            <a:pPr lvl="1"/>
            <a:r>
              <a:rPr lang="ja-JP" altLang="en-US" sz="2000" dirty="0"/>
              <a:t>プロジェクト研究員、ポストドクに対しては、各自に一人メンターをつけ、定期的にプログレスをチェックすると共に、キャリアパス構築のためのアドバイスをする</a:t>
            </a:r>
            <a:r>
              <a:rPr lang="ja-JP" altLang="en-US" sz="2000" dirty="0" smtClean="0"/>
              <a:t>。</a:t>
            </a:r>
            <a:endParaRPr lang="en-US" altLang="ja-JP" sz="2000" dirty="0" smtClean="0"/>
          </a:p>
          <a:p>
            <a:pPr lvl="1"/>
            <a:r>
              <a:rPr lang="ja-JP" altLang="en-US" sz="2000" dirty="0"/>
              <a:t>引き続き、若手派遣等を利用し、研究系スタッフの研究を</a:t>
            </a:r>
            <a:r>
              <a:rPr lang="ja-JP" altLang="en-US" sz="2000" dirty="0" smtClean="0"/>
              <a:t>支援</a:t>
            </a:r>
            <a:r>
              <a:rPr lang="ja-JP" altLang="en-US" sz="2000" dirty="0"/>
              <a:t>する。</a:t>
            </a:r>
            <a:endParaRPr lang="en-US" altLang="ja-JP" sz="2000" dirty="0">
              <a:solidFill>
                <a:srgbClr val="FF0000"/>
              </a:solidFill>
            </a:endParaRPr>
          </a:p>
        </p:txBody>
      </p:sp>
      <p:sp>
        <p:nvSpPr>
          <p:cNvPr id="4" name="Slide Number Placeholder 3"/>
          <p:cNvSpPr>
            <a:spLocks noGrp="1"/>
          </p:cNvSpPr>
          <p:nvPr>
            <p:ph type="sldNum" sz="quarter" idx="12"/>
          </p:nvPr>
        </p:nvSpPr>
        <p:spPr/>
        <p:txBody>
          <a:bodyPr/>
          <a:lstStyle/>
          <a:p>
            <a:fld id="{8B844550-8E5E-416A-9F12-B32D48338F36}" type="slidenum">
              <a:rPr kumimoji="1" lang="ja-JP" altLang="en-US" smtClean="0"/>
              <a:pPr/>
              <a:t>104</a:t>
            </a:fld>
            <a:endParaRPr kumimoji="1" lang="ja-JP" altLang="en-US"/>
          </a:p>
        </p:txBody>
      </p:sp>
    </p:spTree>
    <p:extLst>
      <p:ext uri="{BB962C8B-B14F-4D97-AF65-F5344CB8AC3E}">
        <p14:creationId xmlns:p14="http://schemas.microsoft.com/office/powerpoint/2010/main" val="3200327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txBox="1">
            <a:spLocks noGrp="1"/>
          </p:cNvSpPr>
          <p:nvPr/>
        </p:nvSpPr>
        <p:spPr bwMode="auto">
          <a:xfrm>
            <a:off x="7239000" y="0"/>
            <a:ext cx="1905000" cy="304800"/>
          </a:xfrm>
          <a:prstGeom prst="rect">
            <a:avLst/>
          </a:prstGeom>
          <a:noFill/>
          <a:ln w="9525">
            <a:noFill/>
            <a:miter lim="800000"/>
            <a:headEnd/>
            <a:tailEnd/>
          </a:ln>
        </p:spPr>
        <p:txBody>
          <a:bodyPr/>
          <a:lstStyle/>
          <a:p>
            <a:pPr algn="r"/>
            <a:endParaRPr lang="en-US" altLang="ja-JP" sz="1600" dirty="0">
              <a:latin typeface="Calibri" charset="0"/>
              <a:ea typeface="ヒラギノ角ゴ Pro W3" charset="-128"/>
            </a:endParaRPr>
          </a:p>
        </p:txBody>
      </p:sp>
      <p:sp>
        <p:nvSpPr>
          <p:cNvPr id="13315" name="Slide Number Placeholder 5"/>
          <p:cNvSpPr txBox="1">
            <a:spLocks noGrp="1"/>
          </p:cNvSpPr>
          <p:nvPr/>
        </p:nvSpPr>
        <p:spPr bwMode="auto">
          <a:xfrm>
            <a:off x="7239000" y="0"/>
            <a:ext cx="1905000" cy="304800"/>
          </a:xfrm>
          <a:prstGeom prst="rect">
            <a:avLst/>
          </a:prstGeom>
          <a:noFill/>
          <a:ln w="9525">
            <a:noFill/>
            <a:miter lim="800000"/>
            <a:headEnd/>
            <a:tailEnd/>
          </a:ln>
        </p:spPr>
        <p:txBody>
          <a:bodyPr/>
          <a:lstStyle/>
          <a:p>
            <a:pPr algn="r"/>
            <a:endParaRPr lang="en-US" altLang="ja-JP" sz="1600" dirty="0">
              <a:latin typeface="Calibri" charset="0"/>
              <a:ea typeface="ヒラギノ角ゴ Pro W3" charset="-128"/>
            </a:endParaRPr>
          </a:p>
        </p:txBody>
      </p:sp>
      <p:sp>
        <p:nvSpPr>
          <p:cNvPr id="13316" name="Rectangle 2"/>
          <p:cNvSpPr>
            <a:spLocks noGrp="1" noChangeArrowheads="1"/>
          </p:cNvSpPr>
          <p:nvPr>
            <p:ph type="title" idx="4294967295"/>
          </p:nvPr>
        </p:nvSpPr>
        <p:spPr>
          <a:xfrm>
            <a:off x="495300" y="61913"/>
            <a:ext cx="7772400" cy="762000"/>
          </a:xfrm>
        </p:spPr>
        <p:txBody>
          <a:bodyPr/>
          <a:lstStyle/>
          <a:p>
            <a:pPr eaLnBrk="1" hangingPunct="1"/>
            <a:r>
              <a:rPr lang="ja-JP" altLang="en-US" b="1" dirty="0" smtClean="0">
                <a:effectLst>
                  <a:outerShdw blurRad="38100" dist="38100" dir="2700000" algn="tl">
                    <a:srgbClr val="000000">
                      <a:alpha val="43137"/>
                    </a:srgbClr>
                  </a:outerShdw>
                </a:effectLst>
                <a:ea typeface="ＭＳ Ｐゴシック" charset="-128"/>
              </a:rPr>
              <a:t>人員</a:t>
            </a:r>
          </a:p>
        </p:txBody>
      </p:sp>
      <p:sp>
        <p:nvSpPr>
          <p:cNvPr id="13317" name="Text Box 6"/>
          <p:cNvSpPr txBox="1">
            <a:spLocks noChangeArrowheads="1"/>
          </p:cNvSpPr>
          <p:nvPr/>
        </p:nvSpPr>
        <p:spPr bwMode="auto">
          <a:xfrm>
            <a:off x="179512" y="1484198"/>
            <a:ext cx="2736304" cy="3600986"/>
          </a:xfrm>
          <a:prstGeom prst="rect">
            <a:avLst/>
          </a:prstGeom>
          <a:noFill/>
          <a:ln w="9525">
            <a:noFill/>
            <a:miter lim="800000"/>
            <a:headEnd/>
            <a:tailEnd/>
          </a:ln>
        </p:spPr>
        <p:txBody>
          <a:bodyPr wrap="square">
            <a:spAutoFit/>
          </a:bodyPr>
          <a:lstStyle/>
          <a:p>
            <a:pPr>
              <a:tabLst>
                <a:tab pos="193675" algn="l"/>
              </a:tabLst>
            </a:pPr>
            <a:r>
              <a:rPr kumimoji="0" lang="ja-JP" altLang="en-US" sz="1600" b="1" u="sng" dirty="0">
                <a:solidFill>
                  <a:srgbClr val="000000"/>
                </a:solidFill>
                <a:latin typeface="+mn-ea"/>
              </a:rPr>
              <a:t>研究教育職員</a:t>
            </a:r>
            <a:r>
              <a:rPr kumimoji="0" lang="ja-JP" altLang="en-US" sz="1600" b="1" u="sng" dirty="0" smtClean="0">
                <a:solidFill>
                  <a:srgbClr val="000000"/>
                </a:solidFill>
                <a:latin typeface="+mn-ea"/>
              </a:rPr>
              <a:t>： １８（６）</a:t>
            </a:r>
            <a:r>
              <a:rPr kumimoji="0" lang="ja-JP" altLang="en-US" sz="1600" b="1" u="sng" dirty="0">
                <a:solidFill>
                  <a:srgbClr val="000000"/>
                </a:solidFill>
                <a:latin typeface="+mn-ea"/>
              </a:rPr>
              <a:t>名</a:t>
            </a:r>
          </a:p>
          <a:p>
            <a:pPr>
              <a:tabLst>
                <a:tab pos="193675" algn="l"/>
              </a:tabLst>
            </a:pPr>
            <a:r>
              <a:rPr kumimoji="0" lang="ja-JP" altLang="en-US" sz="1600" dirty="0">
                <a:solidFill>
                  <a:srgbClr val="000000"/>
                </a:solidFill>
                <a:latin typeface="+mn-ea"/>
              </a:rPr>
              <a:t>教　　</a:t>
            </a:r>
            <a:r>
              <a:rPr kumimoji="0" lang="ja-JP" altLang="en-US" sz="1600" dirty="0" smtClean="0">
                <a:solidFill>
                  <a:srgbClr val="000000"/>
                </a:solidFill>
                <a:latin typeface="+mn-ea"/>
              </a:rPr>
              <a:t>  授</a:t>
            </a:r>
            <a:r>
              <a:rPr kumimoji="0" lang="ja-JP" altLang="en-US" sz="1600" dirty="0">
                <a:solidFill>
                  <a:srgbClr val="000000"/>
                </a:solidFill>
                <a:latin typeface="+mn-ea"/>
              </a:rPr>
              <a:t>：　</a:t>
            </a:r>
            <a:r>
              <a:rPr kumimoji="0" lang="ja-JP" altLang="en-US" sz="1600" dirty="0" smtClean="0">
                <a:solidFill>
                  <a:srgbClr val="000000"/>
                </a:solidFill>
                <a:latin typeface="+mn-ea"/>
              </a:rPr>
              <a:t>　 　</a:t>
            </a:r>
            <a:r>
              <a:rPr kumimoji="0" lang="ja-JP" altLang="en-US" sz="1600" dirty="0">
                <a:solidFill>
                  <a:srgbClr val="000000"/>
                </a:solidFill>
                <a:latin typeface="+mn-ea"/>
              </a:rPr>
              <a:t>　</a:t>
            </a:r>
            <a:r>
              <a:rPr kumimoji="0" lang="ja-JP" altLang="en-US" sz="1600" dirty="0" smtClean="0">
                <a:solidFill>
                  <a:srgbClr val="000000"/>
                </a:solidFill>
                <a:latin typeface="+mn-ea"/>
              </a:rPr>
              <a:t> ２（０）</a:t>
            </a:r>
            <a:r>
              <a:rPr kumimoji="0" lang="ja-JP" altLang="en-US" sz="1600" dirty="0">
                <a:solidFill>
                  <a:srgbClr val="000000"/>
                </a:solidFill>
                <a:latin typeface="+mn-ea"/>
              </a:rPr>
              <a:t>名</a:t>
            </a:r>
          </a:p>
          <a:p>
            <a:pPr>
              <a:tabLst>
                <a:tab pos="193675" algn="l"/>
              </a:tabLst>
            </a:pPr>
            <a:r>
              <a:rPr kumimoji="0" lang="ja-JP" altLang="en-US" sz="1600" dirty="0" smtClean="0">
                <a:solidFill>
                  <a:srgbClr val="000000"/>
                </a:solidFill>
                <a:latin typeface="+mn-ea"/>
              </a:rPr>
              <a:t>准</a:t>
            </a:r>
            <a:r>
              <a:rPr kumimoji="0" lang="ja-JP" altLang="en-US" sz="1200" dirty="0" smtClean="0">
                <a:solidFill>
                  <a:srgbClr val="000000"/>
                </a:solidFill>
                <a:latin typeface="+mn-ea"/>
              </a:rPr>
              <a:t>  </a:t>
            </a:r>
            <a:r>
              <a:rPr kumimoji="0" lang="ja-JP" altLang="en-US" sz="1600" dirty="0" smtClean="0">
                <a:solidFill>
                  <a:srgbClr val="000000"/>
                </a:solidFill>
                <a:latin typeface="+mn-ea"/>
              </a:rPr>
              <a:t>教</a:t>
            </a:r>
            <a:r>
              <a:rPr kumimoji="0" lang="ja-JP" altLang="en-US" sz="1200" dirty="0" smtClean="0">
                <a:solidFill>
                  <a:srgbClr val="000000"/>
                </a:solidFill>
                <a:latin typeface="+mn-ea"/>
              </a:rPr>
              <a:t>  </a:t>
            </a:r>
            <a:r>
              <a:rPr kumimoji="0" lang="ja-JP" altLang="en-US" sz="1600" dirty="0" smtClean="0">
                <a:solidFill>
                  <a:srgbClr val="000000"/>
                </a:solidFill>
                <a:latin typeface="+mn-ea"/>
              </a:rPr>
              <a:t>授</a:t>
            </a:r>
            <a:r>
              <a:rPr kumimoji="0" lang="ja-JP" altLang="en-US" sz="1600" dirty="0">
                <a:solidFill>
                  <a:srgbClr val="000000"/>
                </a:solidFill>
                <a:latin typeface="+mn-ea"/>
              </a:rPr>
              <a:t>：　　</a:t>
            </a:r>
            <a:r>
              <a:rPr kumimoji="0" lang="ja-JP" altLang="en-US" sz="1600" dirty="0" smtClean="0">
                <a:solidFill>
                  <a:srgbClr val="000000"/>
                </a:solidFill>
                <a:latin typeface="+mn-ea"/>
              </a:rPr>
              <a:t>　    ７（３）</a:t>
            </a:r>
            <a:r>
              <a:rPr kumimoji="0" lang="ja-JP" altLang="en-US" sz="1600" dirty="0">
                <a:solidFill>
                  <a:srgbClr val="000000"/>
                </a:solidFill>
                <a:latin typeface="+mn-ea"/>
              </a:rPr>
              <a:t>名</a:t>
            </a:r>
          </a:p>
          <a:p>
            <a:pPr>
              <a:tabLst>
                <a:tab pos="193675" algn="l"/>
              </a:tabLst>
            </a:pPr>
            <a:r>
              <a:rPr kumimoji="0" lang="ja-JP" altLang="en-US" sz="1600" dirty="0">
                <a:solidFill>
                  <a:srgbClr val="000000"/>
                </a:solidFill>
                <a:latin typeface="+mn-ea"/>
              </a:rPr>
              <a:t>主任研究技師</a:t>
            </a:r>
            <a:r>
              <a:rPr kumimoji="0" lang="ja-JP" altLang="en-US" sz="1600" dirty="0" smtClean="0">
                <a:solidFill>
                  <a:srgbClr val="000000"/>
                </a:solidFill>
                <a:latin typeface="+mn-ea"/>
              </a:rPr>
              <a:t>： </a:t>
            </a:r>
            <a:r>
              <a:rPr kumimoji="0" lang="ja-JP" altLang="en-US" sz="2000" dirty="0">
                <a:solidFill>
                  <a:srgbClr val="000000"/>
                </a:solidFill>
                <a:latin typeface="+mn-ea"/>
              </a:rPr>
              <a:t>　</a:t>
            </a:r>
            <a:r>
              <a:rPr kumimoji="0" lang="ja-JP" altLang="en-US" sz="1600" dirty="0">
                <a:solidFill>
                  <a:srgbClr val="000000"/>
                </a:solidFill>
                <a:latin typeface="+mn-ea"/>
              </a:rPr>
              <a:t>１（０）名</a:t>
            </a:r>
          </a:p>
          <a:p>
            <a:pPr>
              <a:tabLst>
                <a:tab pos="193675" algn="l"/>
              </a:tabLst>
            </a:pPr>
            <a:r>
              <a:rPr kumimoji="0" lang="ja-JP" altLang="en-US" sz="1600" dirty="0" smtClean="0">
                <a:solidFill>
                  <a:srgbClr val="000000"/>
                </a:solidFill>
                <a:latin typeface="+mn-ea"/>
              </a:rPr>
              <a:t>助</a:t>
            </a:r>
            <a:r>
              <a:rPr kumimoji="0" lang="ja-JP" altLang="en-US" sz="1600" dirty="0">
                <a:solidFill>
                  <a:srgbClr val="000000"/>
                </a:solidFill>
                <a:latin typeface="+mn-ea"/>
              </a:rPr>
              <a:t>　　</a:t>
            </a:r>
            <a:r>
              <a:rPr kumimoji="0" lang="ja-JP" altLang="en-US" sz="1600" dirty="0" smtClean="0">
                <a:solidFill>
                  <a:srgbClr val="000000"/>
                </a:solidFill>
                <a:latin typeface="+mn-ea"/>
              </a:rPr>
              <a:t>  教</a:t>
            </a:r>
            <a:r>
              <a:rPr kumimoji="0" lang="ja-JP" altLang="en-US" sz="1600" dirty="0">
                <a:solidFill>
                  <a:srgbClr val="000000"/>
                </a:solidFill>
                <a:latin typeface="+mn-ea"/>
              </a:rPr>
              <a:t>：　　</a:t>
            </a:r>
            <a:r>
              <a:rPr kumimoji="0" lang="ja-JP" altLang="en-US" sz="1600" dirty="0" smtClean="0">
                <a:solidFill>
                  <a:srgbClr val="000000"/>
                </a:solidFill>
                <a:latin typeface="+mn-ea"/>
              </a:rPr>
              <a:t>      ７（２</a:t>
            </a:r>
            <a:r>
              <a:rPr kumimoji="0" lang="ja-JP" altLang="en-US" sz="1600" dirty="0">
                <a:solidFill>
                  <a:srgbClr val="000000"/>
                </a:solidFill>
                <a:latin typeface="+mn-ea"/>
              </a:rPr>
              <a:t>）</a:t>
            </a:r>
            <a:r>
              <a:rPr kumimoji="0" lang="ja-JP" altLang="en-US" sz="1600" dirty="0" smtClean="0">
                <a:solidFill>
                  <a:srgbClr val="000000"/>
                </a:solidFill>
                <a:latin typeface="+mn-ea"/>
              </a:rPr>
              <a:t>名</a:t>
            </a:r>
            <a:endParaRPr kumimoji="0" lang="en-US" altLang="ja-JP" sz="1600" dirty="0" smtClean="0">
              <a:solidFill>
                <a:srgbClr val="000000"/>
              </a:solidFill>
              <a:latin typeface="+mn-ea"/>
            </a:endParaRPr>
          </a:p>
          <a:p>
            <a:pPr>
              <a:tabLst>
                <a:tab pos="193675" algn="l"/>
              </a:tabLst>
            </a:pPr>
            <a:r>
              <a:rPr kumimoji="0" lang="ja-JP" altLang="en-US" sz="1600" dirty="0">
                <a:solidFill>
                  <a:srgbClr val="000000"/>
                </a:solidFill>
                <a:latin typeface="+mn-ea"/>
              </a:rPr>
              <a:t>特</a:t>
            </a:r>
            <a:r>
              <a:rPr kumimoji="0" lang="ja-JP" altLang="en-US" sz="1600" dirty="0" smtClean="0">
                <a:solidFill>
                  <a:srgbClr val="000000"/>
                </a:solidFill>
                <a:latin typeface="+mn-ea"/>
              </a:rPr>
              <a:t>任助教：　        １（１）名</a:t>
            </a:r>
            <a:endParaRPr kumimoji="0" lang="ja-JP" altLang="en-US" sz="1600" dirty="0">
              <a:solidFill>
                <a:srgbClr val="000000"/>
              </a:solidFill>
              <a:latin typeface="+mn-ea"/>
            </a:endParaRPr>
          </a:p>
          <a:p>
            <a:pPr>
              <a:tabLst>
                <a:tab pos="193675" algn="l"/>
              </a:tabLst>
            </a:pPr>
            <a:r>
              <a:rPr kumimoji="0" lang="ja-JP" altLang="en-US" sz="1600" dirty="0" smtClean="0">
                <a:solidFill>
                  <a:srgbClr val="000000"/>
                </a:solidFill>
                <a:latin typeface="+mn-ea"/>
              </a:rPr>
              <a:t> </a:t>
            </a:r>
            <a:endParaRPr kumimoji="0" lang="ja-JP" altLang="en-US" sz="1600" dirty="0">
              <a:solidFill>
                <a:srgbClr val="000000"/>
              </a:solidFill>
              <a:latin typeface="+mn-ea"/>
            </a:endParaRPr>
          </a:p>
          <a:p>
            <a:pPr>
              <a:tabLst>
                <a:tab pos="193675" algn="l"/>
              </a:tabLst>
            </a:pPr>
            <a:r>
              <a:rPr kumimoji="0" lang="ja-JP" altLang="en-US" sz="1600" b="1" u="sng" dirty="0">
                <a:solidFill>
                  <a:srgbClr val="000000"/>
                </a:solidFill>
                <a:latin typeface="+mn-ea"/>
              </a:rPr>
              <a:t>技術職員：　　</a:t>
            </a:r>
            <a:r>
              <a:rPr kumimoji="0" lang="ja-JP" altLang="en-US" sz="1600" b="1" u="sng" dirty="0" smtClean="0">
                <a:solidFill>
                  <a:srgbClr val="000000"/>
                </a:solidFill>
                <a:latin typeface="+mn-ea"/>
              </a:rPr>
              <a:t>     ５（０）名</a:t>
            </a:r>
            <a:endParaRPr kumimoji="0" lang="ja-JP" altLang="en-US" sz="1600" b="1" u="sng" dirty="0">
              <a:solidFill>
                <a:srgbClr val="000000"/>
              </a:solidFill>
              <a:latin typeface="+mn-ea"/>
            </a:endParaRPr>
          </a:p>
          <a:p>
            <a:pPr>
              <a:tabLst>
                <a:tab pos="193675" algn="l"/>
              </a:tabLst>
            </a:pPr>
            <a:r>
              <a:rPr kumimoji="0" lang="ja-JP" altLang="en-US" sz="1600" dirty="0">
                <a:solidFill>
                  <a:srgbClr val="000000"/>
                </a:solidFill>
                <a:latin typeface="+mn-ea"/>
              </a:rPr>
              <a:t>主任技術員：　</a:t>
            </a:r>
            <a:r>
              <a:rPr kumimoji="0" lang="ja-JP" altLang="en-US" sz="1600" dirty="0" smtClean="0">
                <a:solidFill>
                  <a:srgbClr val="000000"/>
                </a:solidFill>
                <a:latin typeface="+mn-ea"/>
              </a:rPr>
              <a:t>   </a:t>
            </a:r>
            <a:r>
              <a:rPr kumimoji="0" lang="ja-JP" altLang="en-US" sz="1600" dirty="0">
                <a:solidFill>
                  <a:srgbClr val="000000"/>
                </a:solidFill>
                <a:latin typeface="+mn-ea"/>
              </a:rPr>
              <a:t>　</a:t>
            </a:r>
            <a:r>
              <a:rPr kumimoji="0" lang="ja-JP" altLang="en-US" sz="1600" dirty="0" smtClean="0">
                <a:solidFill>
                  <a:srgbClr val="000000"/>
                </a:solidFill>
                <a:latin typeface="+mn-ea"/>
              </a:rPr>
              <a:t>５（０）名</a:t>
            </a:r>
            <a:endParaRPr kumimoji="0" lang="ja-JP" altLang="en-US" sz="1600" dirty="0">
              <a:solidFill>
                <a:srgbClr val="000000"/>
              </a:solidFill>
              <a:latin typeface="+mn-ea"/>
            </a:endParaRPr>
          </a:p>
          <a:p>
            <a:pPr>
              <a:tabLst>
                <a:tab pos="193675" algn="l"/>
              </a:tabLst>
            </a:pPr>
            <a:r>
              <a:rPr kumimoji="0" lang="ja-JP" altLang="en-US" sz="1600" dirty="0" smtClean="0">
                <a:solidFill>
                  <a:srgbClr val="000000"/>
                </a:solidFill>
                <a:latin typeface="+mn-ea"/>
              </a:rPr>
              <a:t> </a:t>
            </a:r>
            <a:endParaRPr kumimoji="0" lang="ja-JP" altLang="en-US" sz="1600" dirty="0">
              <a:solidFill>
                <a:srgbClr val="000000"/>
              </a:solidFill>
              <a:latin typeface="+mn-ea"/>
            </a:endParaRPr>
          </a:p>
          <a:p>
            <a:pPr>
              <a:tabLst>
                <a:tab pos="193675" algn="l"/>
              </a:tabLst>
            </a:pPr>
            <a:r>
              <a:rPr kumimoji="0" lang="ja-JP" altLang="en-US" sz="1600" b="1" u="sng" dirty="0">
                <a:solidFill>
                  <a:srgbClr val="000000"/>
                </a:solidFill>
                <a:latin typeface="+mn-ea"/>
              </a:rPr>
              <a:t>一般職員：　</a:t>
            </a:r>
            <a:r>
              <a:rPr kumimoji="0" lang="ja-JP" altLang="en-US" sz="1600" b="1" u="sng" dirty="0" smtClean="0">
                <a:solidFill>
                  <a:srgbClr val="000000"/>
                </a:solidFill>
                <a:latin typeface="+mn-ea"/>
              </a:rPr>
              <a:t>     </a:t>
            </a:r>
            <a:r>
              <a:rPr kumimoji="0" lang="ja-JP" altLang="en-US" sz="1600" b="1" u="sng" dirty="0">
                <a:solidFill>
                  <a:srgbClr val="000000"/>
                </a:solidFill>
                <a:latin typeface="+mn-ea"/>
              </a:rPr>
              <a:t>　</a:t>
            </a:r>
            <a:r>
              <a:rPr kumimoji="0" lang="ja-JP" altLang="en-US" sz="1600" b="1" u="sng" dirty="0" smtClean="0">
                <a:solidFill>
                  <a:srgbClr val="000000"/>
                </a:solidFill>
                <a:latin typeface="+mn-ea"/>
              </a:rPr>
              <a:t>３（０）</a:t>
            </a:r>
            <a:r>
              <a:rPr kumimoji="0" lang="ja-JP" altLang="en-US" sz="1600" b="1" u="sng" dirty="0">
                <a:solidFill>
                  <a:srgbClr val="000000"/>
                </a:solidFill>
                <a:latin typeface="+mn-ea"/>
              </a:rPr>
              <a:t>名</a:t>
            </a:r>
          </a:p>
          <a:p>
            <a:pPr>
              <a:tabLst>
                <a:tab pos="193675" algn="l"/>
              </a:tabLst>
            </a:pPr>
            <a:r>
              <a:rPr kumimoji="0" lang="ja-JP" altLang="en-US" sz="1600" dirty="0" smtClean="0">
                <a:solidFill>
                  <a:srgbClr val="000000"/>
                </a:solidFill>
                <a:latin typeface="+mn-ea"/>
              </a:rPr>
              <a:t>事</a:t>
            </a:r>
            <a:r>
              <a:rPr kumimoji="0" lang="ja-JP" altLang="en-US" sz="1200" dirty="0" smtClean="0">
                <a:solidFill>
                  <a:srgbClr val="000000"/>
                </a:solidFill>
                <a:latin typeface="+mn-ea"/>
              </a:rPr>
              <a:t>　</a:t>
            </a:r>
            <a:r>
              <a:rPr kumimoji="0" lang="ja-JP" altLang="en-US" sz="1600" dirty="0" smtClean="0">
                <a:solidFill>
                  <a:srgbClr val="000000"/>
                </a:solidFill>
                <a:latin typeface="+mn-ea"/>
              </a:rPr>
              <a:t>務</a:t>
            </a:r>
            <a:r>
              <a:rPr kumimoji="0" lang="ja-JP" altLang="en-US" sz="1200" dirty="0" smtClean="0">
                <a:solidFill>
                  <a:srgbClr val="000000"/>
                </a:solidFill>
                <a:latin typeface="+mn-ea"/>
              </a:rPr>
              <a:t>　</a:t>
            </a:r>
            <a:r>
              <a:rPr kumimoji="0" lang="ja-JP" altLang="en-US" sz="1600" dirty="0" smtClean="0">
                <a:solidFill>
                  <a:srgbClr val="000000"/>
                </a:solidFill>
                <a:latin typeface="+mn-ea"/>
              </a:rPr>
              <a:t>長：</a:t>
            </a:r>
            <a:r>
              <a:rPr kumimoji="0" lang="ja-JP" altLang="en-US" sz="1600" dirty="0">
                <a:solidFill>
                  <a:srgbClr val="000000"/>
                </a:solidFill>
                <a:latin typeface="+mn-ea"/>
              </a:rPr>
              <a:t> </a:t>
            </a:r>
            <a:r>
              <a:rPr kumimoji="0" lang="ja-JP" altLang="en-US" sz="1600" dirty="0" smtClean="0">
                <a:solidFill>
                  <a:srgbClr val="000000"/>
                </a:solidFill>
                <a:latin typeface="+mn-ea"/>
              </a:rPr>
              <a:t>          １（０</a:t>
            </a:r>
            <a:r>
              <a:rPr kumimoji="0" lang="ja-JP" altLang="en-US" sz="1600" dirty="0">
                <a:solidFill>
                  <a:srgbClr val="000000"/>
                </a:solidFill>
                <a:latin typeface="+mn-ea"/>
              </a:rPr>
              <a:t>）名</a:t>
            </a:r>
          </a:p>
          <a:p>
            <a:pPr>
              <a:tabLst>
                <a:tab pos="193675" algn="l"/>
              </a:tabLst>
            </a:pPr>
            <a:r>
              <a:rPr kumimoji="0" lang="ja-JP" altLang="en-US" sz="1600" dirty="0" smtClean="0">
                <a:solidFill>
                  <a:srgbClr val="000000"/>
                </a:solidFill>
                <a:latin typeface="+mn-ea"/>
              </a:rPr>
              <a:t>係　 </a:t>
            </a:r>
            <a:r>
              <a:rPr kumimoji="0" lang="ja-JP" altLang="en-US" sz="1600" dirty="0">
                <a:solidFill>
                  <a:srgbClr val="000000"/>
                </a:solidFill>
                <a:latin typeface="+mn-ea"/>
              </a:rPr>
              <a:t>　</a:t>
            </a:r>
            <a:r>
              <a:rPr kumimoji="0" lang="ja-JP" altLang="en-US" sz="1600" dirty="0" smtClean="0">
                <a:solidFill>
                  <a:srgbClr val="000000"/>
                </a:solidFill>
                <a:latin typeface="+mn-ea"/>
              </a:rPr>
              <a:t> 長：</a:t>
            </a:r>
            <a:r>
              <a:rPr kumimoji="0" lang="ja-JP" altLang="en-US" sz="1600" dirty="0">
                <a:solidFill>
                  <a:srgbClr val="000000"/>
                </a:solidFill>
                <a:latin typeface="+mn-ea"/>
              </a:rPr>
              <a:t> </a:t>
            </a:r>
            <a:r>
              <a:rPr kumimoji="0" lang="ja-JP" altLang="en-US" sz="1600" dirty="0" smtClean="0">
                <a:solidFill>
                  <a:srgbClr val="000000"/>
                </a:solidFill>
                <a:latin typeface="+mn-ea"/>
              </a:rPr>
              <a:t>          １（０</a:t>
            </a:r>
            <a:r>
              <a:rPr kumimoji="0" lang="ja-JP" altLang="en-US" sz="1600" dirty="0">
                <a:solidFill>
                  <a:srgbClr val="000000"/>
                </a:solidFill>
                <a:latin typeface="+mn-ea"/>
              </a:rPr>
              <a:t>）</a:t>
            </a:r>
            <a:r>
              <a:rPr kumimoji="0" lang="ja-JP" altLang="en-US" sz="1600" dirty="0" smtClean="0">
                <a:solidFill>
                  <a:srgbClr val="000000"/>
                </a:solidFill>
                <a:latin typeface="+mn-ea"/>
              </a:rPr>
              <a:t>名</a:t>
            </a:r>
            <a:endParaRPr kumimoji="0" lang="en-US" altLang="ja-JP" sz="1600" dirty="0" smtClean="0">
              <a:solidFill>
                <a:srgbClr val="000000"/>
              </a:solidFill>
              <a:latin typeface="+mn-ea"/>
            </a:endParaRPr>
          </a:p>
          <a:p>
            <a:pPr>
              <a:tabLst>
                <a:tab pos="193675" algn="l"/>
              </a:tabLst>
            </a:pPr>
            <a:r>
              <a:rPr kumimoji="0" lang="ja-JP" altLang="en-US" sz="1600" dirty="0" smtClean="0">
                <a:solidFill>
                  <a:srgbClr val="000000"/>
                </a:solidFill>
                <a:latin typeface="+mn-ea"/>
              </a:rPr>
              <a:t>係 　  </a:t>
            </a:r>
            <a:r>
              <a:rPr kumimoji="0" lang="ja-JP" altLang="en-US" sz="1000" dirty="0" smtClean="0">
                <a:solidFill>
                  <a:srgbClr val="000000"/>
                </a:solidFill>
                <a:latin typeface="+mn-ea"/>
              </a:rPr>
              <a:t>  </a:t>
            </a:r>
            <a:r>
              <a:rPr kumimoji="0" lang="ja-JP" altLang="en-US" sz="1600" dirty="0" smtClean="0">
                <a:solidFill>
                  <a:srgbClr val="000000"/>
                </a:solidFill>
                <a:latin typeface="+mn-ea"/>
              </a:rPr>
              <a:t>員：           １（０）名</a:t>
            </a:r>
            <a:endParaRPr kumimoji="0" lang="en-US" altLang="ja-JP" sz="1600" dirty="0">
              <a:solidFill>
                <a:srgbClr val="000000"/>
              </a:solidFill>
              <a:latin typeface="+mn-ea"/>
            </a:endParaRPr>
          </a:p>
        </p:txBody>
      </p:sp>
      <p:sp>
        <p:nvSpPr>
          <p:cNvPr id="13318" name="Text Box 7"/>
          <p:cNvSpPr txBox="1">
            <a:spLocks noChangeArrowheads="1"/>
          </p:cNvSpPr>
          <p:nvPr/>
        </p:nvSpPr>
        <p:spPr bwMode="auto">
          <a:xfrm>
            <a:off x="2987824" y="1484198"/>
            <a:ext cx="2592288" cy="2800767"/>
          </a:xfrm>
          <a:prstGeom prst="rect">
            <a:avLst/>
          </a:prstGeom>
          <a:noFill/>
          <a:ln w="9525">
            <a:noFill/>
            <a:miter lim="800000"/>
            <a:headEnd/>
            <a:tailEnd/>
          </a:ln>
        </p:spPr>
        <p:txBody>
          <a:bodyPr wrap="square">
            <a:spAutoFit/>
          </a:bodyPr>
          <a:lstStyle/>
          <a:p>
            <a:pPr>
              <a:tabLst>
                <a:tab pos="193675" algn="l"/>
              </a:tabLst>
            </a:pPr>
            <a:r>
              <a:rPr kumimoji="0" lang="ja-JP" altLang="en-US" sz="1600" b="1" u="sng" dirty="0">
                <a:latin typeface="+mn-ea"/>
              </a:rPr>
              <a:t>ＲＣＵＨ職員</a:t>
            </a:r>
            <a:r>
              <a:rPr kumimoji="0" lang="ja-JP" altLang="en-US" sz="1600" b="1" u="sng" dirty="0" smtClean="0">
                <a:latin typeface="+mn-ea"/>
              </a:rPr>
              <a:t>：      ６４名</a:t>
            </a:r>
            <a:endParaRPr kumimoji="0" lang="ja-JP" altLang="en-US" sz="1600" b="1" u="sng" dirty="0">
              <a:latin typeface="+mn-ea"/>
            </a:endParaRPr>
          </a:p>
          <a:p>
            <a:pPr>
              <a:tabLst>
                <a:tab pos="193675" algn="l"/>
              </a:tabLst>
            </a:pPr>
            <a:r>
              <a:rPr kumimoji="0" lang="ja-JP" altLang="en-US" sz="1600" dirty="0">
                <a:latin typeface="+mn-ea"/>
              </a:rPr>
              <a:t>研　究　職：　</a:t>
            </a:r>
            <a:r>
              <a:rPr kumimoji="0" lang="ja-JP" altLang="en-US" sz="1600" dirty="0" smtClean="0">
                <a:latin typeface="+mn-ea"/>
              </a:rPr>
              <a:t>       １９名</a:t>
            </a:r>
            <a:endParaRPr kumimoji="0" lang="ja-JP" altLang="en-US" sz="1600" dirty="0">
              <a:latin typeface="+mn-ea"/>
            </a:endParaRPr>
          </a:p>
          <a:p>
            <a:pPr>
              <a:tabLst>
                <a:tab pos="193675" algn="l"/>
              </a:tabLst>
            </a:pPr>
            <a:r>
              <a:rPr kumimoji="0" lang="ja-JP" altLang="en-US" sz="1600" dirty="0">
                <a:latin typeface="+mn-ea"/>
              </a:rPr>
              <a:t>技　術　職：　</a:t>
            </a:r>
            <a:r>
              <a:rPr kumimoji="0" lang="ja-JP" altLang="en-US" sz="1600" dirty="0" smtClean="0">
                <a:latin typeface="+mn-ea"/>
              </a:rPr>
              <a:t>       ３５名</a:t>
            </a:r>
            <a:endParaRPr kumimoji="0" lang="ja-JP" altLang="en-US" sz="1600" dirty="0">
              <a:latin typeface="+mn-ea"/>
            </a:endParaRPr>
          </a:p>
          <a:p>
            <a:pPr>
              <a:tabLst>
                <a:tab pos="193675" algn="l"/>
              </a:tabLst>
            </a:pPr>
            <a:r>
              <a:rPr kumimoji="0" lang="ja-JP" altLang="en-US" sz="1600" dirty="0">
                <a:latin typeface="+mn-ea"/>
              </a:rPr>
              <a:t>一　般　職</a:t>
            </a:r>
            <a:r>
              <a:rPr kumimoji="0" lang="ja-JP" altLang="en-US" sz="1600" dirty="0" smtClean="0">
                <a:latin typeface="+mn-ea"/>
              </a:rPr>
              <a:t>：       </a:t>
            </a:r>
            <a:r>
              <a:rPr kumimoji="0" lang="ja-JP" altLang="en-US" sz="1600" dirty="0">
                <a:latin typeface="+mn-ea"/>
              </a:rPr>
              <a:t>　</a:t>
            </a:r>
            <a:r>
              <a:rPr kumimoji="0" lang="ja-JP" altLang="en-US" sz="1600" dirty="0" smtClean="0">
                <a:latin typeface="+mn-ea"/>
              </a:rPr>
              <a:t>１０名</a:t>
            </a:r>
            <a:endParaRPr kumimoji="0" lang="ja-JP" altLang="en-US" sz="1600" dirty="0">
              <a:latin typeface="+mn-ea"/>
            </a:endParaRPr>
          </a:p>
          <a:p>
            <a:pPr>
              <a:tabLst>
                <a:tab pos="193675" algn="l"/>
              </a:tabLst>
            </a:pPr>
            <a:r>
              <a:rPr kumimoji="0" lang="ja-JP" altLang="en-US" sz="1600" dirty="0">
                <a:solidFill>
                  <a:srgbClr val="000000"/>
                </a:solidFill>
                <a:latin typeface="+mn-ea"/>
              </a:rPr>
              <a:t> </a:t>
            </a:r>
          </a:p>
          <a:p>
            <a:pPr>
              <a:tabLst>
                <a:tab pos="193675" algn="l"/>
              </a:tabLst>
            </a:pPr>
            <a:r>
              <a:rPr kumimoji="0" lang="ja-JP" altLang="en-US" sz="1600" b="1" u="sng" dirty="0">
                <a:solidFill>
                  <a:srgbClr val="000000"/>
                </a:solidFill>
                <a:latin typeface="+mn-ea"/>
              </a:rPr>
              <a:t>そ　の　他</a:t>
            </a:r>
            <a:r>
              <a:rPr kumimoji="0" lang="ja-JP" altLang="en-US" sz="1600" b="1" u="sng" dirty="0" smtClean="0">
                <a:solidFill>
                  <a:srgbClr val="000000"/>
                </a:solidFill>
                <a:latin typeface="+mn-ea"/>
              </a:rPr>
              <a:t>： １５（１５）名</a:t>
            </a:r>
            <a:endParaRPr kumimoji="0" lang="ja-JP" altLang="en-US" sz="1600" b="1" u="sng" dirty="0">
              <a:solidFill>
                <a:srgbClr val="000000"/>
              </a:solidFill>
              <a:latin typeface="+mn-ea"/>
            </a:endParaRPr>
          </a:p>
          <a:p>
            <a:pPr>
              <a:tabLst>
                <a:tab pos="193675" algn="l"/>
              </a:tabLst>
            </a:pPr>
            <a:r>
              <a:rPr kumimoji="0" lang="ja-JP" altLang="en-US" sz="1600" dirty="0" smtClean="0">
                <a:solidFill>
                  <a:srgbClr val="000000"/>
                </a:solidFill>
                <a:latin typeface="+mn-ea"/>
              </a:rPr>
              <a:t>専門研究職員： 　４（４）名</a:t>
            </a:r>
            <a:endParaRPr kumimoji="0" lang="en-US" altLang="ja-JP" sz="1600" dirty="0" smtClean="0">
              <a:solidFill>
                <a:srgbClr val="000000"/>
              </a:solidFill>
              <a:latin typeface="+mn-ea"/>
            </a:endParaRPr>
          </a:p>
          <a:p>
            <a:pPr>
              <a:tabLst>
                <a:tab pos="193675" algn="l"/>
              </a:tabLst>
            </a:pPr>
            <a:r>
              <a:rPr kumimoji="0" lang="ja-JP" altLang="en-US" sz="1600" dirty="0" smtClean="0">
                <a:solidFill>
                  <a:srgbClr val="000000"/>
                </a:solidFill>
                <a:latin typeface="+mn-ea"/>
              </a:rPr>
              <a:t>研　究　員：　    ４（４）名</a:t>
            </a:r>
            <a:endParaRPr kumimoji="0" lang="ja-JP" altLang="en-US" sz="1600" dirty="0">
              <a:solidFill>
                <a:srgbClr val="000000"/>
              </a:solidFill>
              <a:latin typeface="+mn-ea"/>
            </a:endParaRPr>
          </a:p>
          <a:p>
            <a:pPr>
              <a:tabLst>
                <a:tab pos="193675" algn="l"/>
              </a:tabLst>
            </a:pPr>
            <a:r>
              <a:rPr kumimoji="0" lang="ja-JP" altLang="en-US" sz="1600" dirty="0" smtClean="0">
                <a:solidFill>
                  <a:srgbClr val="000000"/>
                </a:solidFill>
                <a:latin typeface="+mn-ea"/>
              </a:rPr>
              <a:t>研</a:t>
            </a:r>
            <a:r>
              <a:rPr kumimoji="0" lang="ja-JP" altLang="en-US" sz="1600" dirty="0">
                <a:solidFill>
                  <a:srgbClr val="000000"/>
                </a:solidFill>
                <a:latin typeface="+mn-ea"/>
              </a:rPr>
              <a:t>究支援員</a:t>
            </a:r>
            <a:r>
              <a:rPr kumimoji="0" lang="ja-JP" altLang="en-US" sz="1600" dirty="0" smtClean="0">
                <a:solidFill>
                  <a:srgbClr val="000000"/>
                </a:solidFill>
                <a:latin typeface="+mn-ea"/>
              </a:rPr>
              <a:t>：  　１（１）名</a:t>
            </a:r>
            <a:endParaRPr kumimoji="0" lang="en-US" altLang="ja-JP" sz="1600" dirty="0" smtClean="0">
              <a:solidFill>
                <a:srgbClr val="000000"/>
              </a:solidFill>
              <a:latin typeface="+mn-ea"/>
            </a:endParaRPr>
          </a:p>
          <a:p>
            <a:pPr>
              <a:tabLst>
                <a:tab pos="193675" algn="l"/>
              </a:tabLst>
            </a:pPr>
            <a:r>
              <a:rPr kumimoji="0" lang="ja-JP" altLang="en-US" sz="1600" dirty="0" smtClean="0">
                <a:solidFill>
                  <a:srgbClr val="000000"/>
                </a:solidFill>
                <a:latin typeface="+mn-ea"/>
              </a:rPr>
              <a:t>事務支援員：  　６（６）名</a:t>
            </a:r>
            <a:endParaRPr kumimoji="0" lang="en-US" altLang="ja-JP" sz="1600" dirty="0" smtClean="0">
              <a:solidFill>
                <a:srgbClr val="000000"/>
              </a:solidFill>
              <a:latin typeface="+mn-ea"/>
            </a:endParaRPr>
          </a:p>
          <a:p>
            <a:pPr>
              <a:tabLst>
                <a:tab pos="193675" algn="l"/>
              </a:tabLst>
            </a:pPr>
            <a:endParaRPr kumimoji="0" lang="en-US" altLang="ja-JP" sz="1600" dirty="0">
              <a:solidFill>
                <a:srgbClr val="000000"/>
              </a:solidFill>
              <a:latin typeface="+mn-ea"/>
            </a:endParaRPr>
          </a:p>
        </p:txBody>
      </p:sp>
      <p:sp>
        <p:nvSpPr>
          <p:cNvPr id="13319" name="Text Box 8"/>
          <p:cNvSpPr txBox="1">
            <a:spLocks noChangeArrowheads="1"/>
          </p:cNvSpPr>
          <p:nvPr/>
        </p:nvSpPr>
        <p:spPr bwMode="auto">
          <a:xfrm>
            <a:off x="3310304" y="5805264"/>
            <a:ext cx="3096344" cy="693267"/>
          </a:xfrm>
          <a:prstGeom prst="rect">
            <a:avLst/>
          </a:prstGeom>
          <a:noFill/>
          <a:ln w="12700">
            <a:solidFill>
              <a:schemeClr val="tx1"/>
            </a:solidFill>
            <a:miter lim="800000"/>
            <a:headEnd/>
            <a:tailEnd/>
          </a:ln>
        </p:spPr>
        <p:txBody>
          <a:bodyPr wrap="square">
            <a:spAutoFit/>
          </a:bodyPr>
          <a:lstStyle/>
          <a:p>
            <a:pPr marL="193675" indent="-193675">
              <a:lnSpc>
                <a:spcPct val="105000"/>
              </a:lnSpc>
              <a:spcAft>
                <a:spcPct val="20000"/>
              </a:spcAft>
            </a:pPr>
            <a:r>
              <a:rPr kumimoji="0" lang="en-US" altLang="ja-JP" sz="1100" dirty="0">
                <a:solidFill>
                  <a:srgbClr val="000000"/>
                </a:solidFill>
                <a:latin typeface="+mn-ea"/>
              </a:rPr>
              <a:t>※	</a:t>
            </a:r>
            <a:r>
              <a:rPr kumimoji="0" lang="ja-JP" altLang="en-US" sz="1100" dirty="0">
                <a:solidFill>
                  <a:srgbClr val="000000"/>
                </a:solidFill>
                <a:latin typeface="+mn-ea"/>
              </a:rPr>
              <a:t>平成</a:t>
            </a:r>
            <a:r>
              <a:rPr kumimoji="0" lang="ja-JP" altLang="en-US" sz="1100" dirty="0" smtClean="0">
                <a:solidFill>
                  <a:srgbClr val="000000"/>
                </a:solidFill>
                <a:latin typeface="+mn-ea"/>
              </a:rPr>
              <a:t>２</a:t>
            </a:r>
            <a:r>
              <a:rPr kumimoji="0" lang="ja-JP" altLang="en-US" sz="1100" dirty="0">
                <a:solidFill>
                  <a:srgbClr val="000000"/>
                </a:solidFill>
                <a:latin typeface="+mn-ea"/>
              </a:rPr>
              <a:t>５</a:t>
            </a:r>
            <a:r>
              <a:rPr kumimoji="0" lang="ja-JP" altLang="en-US" sz="1100" dirty="0" smtClean="0">
                <a:solidFill>
                  <a:srgbClr val="000000"/>
                </a:solidFill>
                <a:latin typeface="+mn-ea"/>
              </a:rPr>
              <a:t>年１１月２７日</a:t>
            </a:r>
            <a:r>
              <a:rPr kumimoji="0" lang="ja-JP" altLang="en-US" sz="1100" dirty="0">
                <a:solidFill>
                  <a:srgbClr val="000000"/>
                </a:solidFill>
                <a:latin typeface="+mn-ea"/>
              </a:rPr>
              <a:t>体制</a:t>
            </a:r>
          </a:p>
          <a:p>
            <a:pPr marL="193675" indent="-193675">
              <a:lnSpc>
                <a:spcPct val="105000"/>
              </a:lnSpc>
              <a:spcAft>
                <a:spcPct val="20000"/>
              </a:spcAft>
            </a:pPr>
            <a:r>
              <a:rPr kumimoji="0" lang="en-US" altLang="ja-JP" sz="1100" dirty="0">
                <a:solidFill>
                  <a:srgbClr val="FF0000"/>
                </a:solidFill>
                <a:latin typeface="+mn-ea"/>
              </a:rPr>
              <a:t>※	</a:t>
            </a:r>
            <a:r>
              <a:rPr kumimoji="0" lang="ja-JP" altLang="en-US" sz="1100" dirty="0">
                <a:solidFill>
                  <a:srgbClr val="FF0000"/>
                </a:solidFill>
                <a:latin typeface="+mn-ea"/>
              </a:rPr>
              <a:t>（　）内は、内数で三鷹勤務の者</a:t>
            </a:r>
            <a:endParaRPr kumimoji="0" lang="ja-JP" altLang="en-US" sz="1100" dirty="0">
              <a:solidFill>
                <a:srgbClr val="000000"/>
              </a:solidFill>
              <a:latin typeface="+mn-ea"/>
            </a:endParaRPr>
          </a:p>
          <a:p>
            <a:pPr marL="193675" indent="-193675">
              <a:lnSpc>
                <a:spcPct val="105000"/>
              </a:lnSpc>
              <a:spcAft>
                <a:spcPct val="20000"/>
              </a:spcAft>
            </a:pPr>
            <a:r>
              <a:rPr kumimoji="0" lang="en-US" altLang="ja-JP" sz="1100" dirty="0">
                <a:solidFill>
                  <a:srgbClr val="000000"/>
                </a:solidFill>
                <a:latin typeface="+mn-ea"/>
              </a:rPr>
              <a:t>※</a:t>
            </a:r>
            <a:r>
              <a:rPr kumimoji="0" lang="ja-JP" altLang="en-US" sz="1100" dirty="0">
                <a:solidFill>
                  <a:srgbClr val="000000"/>
                </a:solidFill>
                <a:latin typeface="+mn-ea"/>
              </a:rPr>
              <a:t>　</a:t>
            </a:r>
            <a:r>
              <a:rPr kumimoji="0" lang="ja-JP" altLang="en-US" sz="1100" dirty="0" smtClean="0">
                <a:solidFill>
                  <a:srgbClr val="000000"/>
                </a:solidFill>
                <a:latin typeface="+mn-ea"/>
              </a:rPr>
              <a:t>大</a:t>
            </a:r>
            <a:r>
              <a:rPr kumimoji="0" lang="ja-JP" altLang="en-US" sz="1100" dirty="0">
                <a:solidFill>
                  <a:srgbClr val="000000"/>
                </a:solidFill>
                <a:latin typeface="+mn-ea"/>
              </a:rPr>
              <a:t>学院生はこの数には含んでいない</a:t>
            </a:r>
            <a:endParaRPr kumimoji="0" lang="en-US" altLang="ja-JP" sz="1100" dirty="0">
              <a:solidFill>
                <a:srgbClr val="000000"/>
              </a:solidFill>
              <a:latin typeface="+mn-ea"/>
            </a:endParaRPr>
          </a:p>
        </p:txBody>
      </p:sp>
      <p:sp>
        <p:nvSpPr>
          <p:cNvPr id="13320" name="Text Box 9"/>
          <p:cNvSpPr txBox="1">
            <a:spLocks noChangeArrowheads="1"/>
          </p:cNvSpPr>
          <p:nvPr/>
        </p:nvSpPr>
        <p:spPr bwMode="auto">
          <a:xfrm>
            <a:off x="690197" y="925513"/>
            <a:ext cx="1483098" cy="369332"/>
          </a:xfrm>
          <a:prstGeom prst="rect">
            <a:avLst/>
          </a:prstGeom>
          <a:noFill/>
          <a:ln w="9525">
            <a:solidFill>
              <a:schemeClr val="tx1"/>
            </a:solidFill>
            <a:miter lim="800000"/>
            <a:headEnd/>
            <a:tailEnd/>
          </a:ln>
        </p:spPr>
        <p:txBody>
          <a:bodyPr wrap="none">
            <a:spAutoFit/>
          </a:bodyPr>
          <a:lstStyle/>
          <a:p>
            <a:r>
              <a:rPr lang="ja-JP" altLang="en-US" b="1" dirty="0">
                <a:latin typeface="+mn-ea"/>
              </a:rPr>
              <a:t>本務とする者</a:t>
            </a:r>
          </a:p>
        </p:txBody>
      </p:sp>
      <p:sp>
        <p:nvSpPr>
          <p:cNvPr id="13321" name="Text Box 10"/>
          <p:cNvSpPr txBox="1">
            <a:spLocks noChangeArrowheads="1"/>
          </p:cNvSpPr>
          <p:nvPr/>
        </p:nvSpPr>
        <p:spPr bwMode="auto">
          <a:xfrm>
            <a:off x="6340720" y="942976"/>
            <a:ext cx="1483098" cy="369332"/>
          </a:xfrm>
          <a:prstGeom prst="rect">
            <a:avLst/>
          </a:prstGeom>
          <a:noFill/>
          <a:ln w="9525">
            <a:solidFill>
              <a:schemeClr val="tx1"/>
            </a:solidFill>
            <a:miter lim="800000"/>
            <a:headEnd/>
            <a:tailEnd/>
          </a:ln>
        </p:spPr>
        <p:txBody>
          <a:bodyPr wrap="none">
            <a:spAutoFit/>
          </a:bodyPr>
          <a:lstStyle/>
          <a:p>
            <a:r>
              <a:rPr lang="ja-JP" altLang="en-US" b="1" dirty="0">
                <a:latin typeface="+mn-ea"/>
              </a:rPr>
              <a:t>併任とする者</a:t>
            </a:r>
          </a:p>
        </p:txBody>
      </p:sp>
      <p:sp>
        <p:nvSpPr>
          <p:cNvPr id="13322" name="Text Box 14"/>
          <p:cNvSpPr txBox="1">
            <a:spLocks noChangeArrowheads="1"/>
          </p:cNvSpPr>
          <p:nvPr/>
        </p:nvSpPr>
        <p:spPr bwMode="auto">
          <a:xfrm>
            <a:off x="6084168" y="1455738"/>
            <a:ext cx="2735982" cy="1815882"/>
          </a:xfrm>
          <a:prstGeom prst="rect">
            <a:avLst/>
          </a:prstGeom>
          <a:noFill/>
          <a:ln w="9525">
            <a:noFill/>
            <a:miter lim="800000"/>
            <a:headEnd/>
            <a:tailEnd/>
          </a:ln>
        </p:spPr>
        <p:txBody>
          <a:bodyPr wrap="square">
            <a:spAutoFit/>
          </a:bodyPr>
          <a:lstStyle/>
          <a:p>
            <a:pPr>
              <a:tabLst>
                <a:tab pos="193675" algn="l"/>
              </a:tabLst>
            </a:pPr>
            <a:r>
              <a:rPr kumimoji="0" lang="ja-JP" altLang="en-US" sz="1600" b="1" u="sng" dirty="0">
                <a:solidFill>
                  <a:srgbClr val="000000"/>
                </a:solidFill>
                <a:latin typeface="+mn-ea"/>
              </a:rPr>
              <a:t>研究教育職員</a:t>
            </a:r>
            <a:r>
              <a:rPr kumimoji="0" lang="ja-JP" altLang="en-US" sz="1600" b="1" u="sng" dirty="0" smtClean="0">
                <a:solidFill>
                  <a:srgbClr val="000000"/>
                </a:solidFill>
                <a:latin typeface="+mn-ea"/>
              </a:rPr>
              <a:t>：１１（１０）</a:t>
            </a:r>
            <a:r>
              <a:rPr kumimoji="0" lang="ja-JP" altLang="en-US" sz="1600" b="1" u="sng" dirty="0">
                <a:solidFill>
                  <a:srgbClr val="000000"/>
                </a:solidFill>
                <a:latin typeface="+mn-ea"/>
              </a:rPr>
              <a:t>名</a:t>
            </a:r>
          </a:p>
          <a:p>
            <a:pPr>
              <a:tabLst>
                <a:tab pos="193675" algn="l"/>
              </a:tabLst>
            </a:pPr>
            <a:r>
              <a:rPr kumimoji="0" lang="ja-JP" altLang="en-US" sz="1600" dirty="0">
                <a:solidFill>
                  <a:srgbClr val="000000"/>
                </a:solidFill>
                <a:latin typeface="+mn-ea"/>
              </a:rPr>
              <a:t>教　　　授：　</a:t>
            </a:r>
            <a:r>
              <a:rPr kumimoji="0" lang="ja-JP" altLang="en-US" sz="1600" dirty="0" smtClean="0">
                <a:solidFill>
                  <a:srgbClr val="000000"/>
                </a:solidFill>
                <a:latin typeface="+mn-ea"/>
              </a:rPr>
              <a:t>３（３）</a:t>
            </a:r>
            <a:r>
              <a:rPr kumimoji="0" lang="ja-JP" altLang="en-US" sz="1600" dirty="0">
                <a:solidFill>
                  <a:srgbClr val="000000"/>
                </a:solidFill>
                <a:latin typeface="+mn-ea"/>
              </a:rPr>
              <a:t>名</a:t>
            </a:r>
          </a:p>
          <a:p>
            <a:pPr>
              <a:tabLst>
                <a:tab pos="193675" algn="l"/>
              </a:tabLst>
            </a:pPr>
            <a:r>
              <a:rPr kumimoji="0" lang="ja-JP" altLang="en-US" sz="1600" dirty="0" smtClean="0">
                <a:solidFill>
                  <a:srgbClr val="000000"/>
                </a:solidFill>
                <a:latin typeface="+mn-ea"/>
              </a:rPr>
              <a:t>准</a:t>
            </a:r>
            <a:r>
              <a:rPr kumimoji="0" lang="ja-JP" altLang="en-US" sz="1200" dirty="0" smtClean="0">
                <a:solidFill>
                  <a:srgbClr val="000000"/>
                </a:solidFill>
                <a:latin typeface="+mn-ea"/>
              </a:rPr>
              <a:t>  </a:t>
            </a:r>
            <a:r>
              <a:rPr kumimoji="0" lang="ja-JP" altLang="en-US" sz="1600" dirty="0" smtClean="0">
                <a:solidFill>
                  <a:srgbClr val="000000"/>
                </a:solidFill>
                <a:latin typeface="+mn-ea"/>
              </a:rPr>
              <a:t>教</a:t>
            </a:r>
            <a:r>
              <a:rPr kumimoji="0" lang="ja-JP" altLang="en-US" sz="1200" dirty="0" smtClean="0">
                <a:solidFill>
                  <a:srgbClr val="000000"/>
                </a:solidFill>
                <a:latin typeface="+mn-ea"/>
              </a:rPr>
              <a:t>  </a:t>
            </a:r>
            <a:r>
              <a:rPr kumimoji="0" lang="ja-JP" altLang="en-US" sz="1600" dirty="0" smtClean="0">
                <a:solidFill>
                  <a:srgbClr val="000000"/>
                </a:solidFill>
                <a:latin typeface="+mn-ea"/>
              </a:rPr>
              <a:t>授</a:t>
            </a:r>
            <a:r>
              <a:rPr kumimoji="0" lang="ja-JP" altLang="en-US" sz="1600" dirty="0">
                <a:solidFill>
                  <a:srgbClr val="000000"/>
                </a:solidFill>
                <a:latin typeface="+mn-ea"/>
              </a:rPr>
              <a:t>：　</a:t>
            </a:r>
            <a:r>
              <a:rPr kumimoji="0" lang="ja-JP" altLang="en-US" sz="1600" dirty="0" smtClean="0">
                <a:solidFill>
                  <a:srgbClr val="000000"/>
                </a:solidFill>
                <a:latin typeface="+mn-ea"/>
              </a:rPr>
              <a:t>５（４）</a:t>
            </a:r>
            <a:r>
              <a:rPr kumimoji="0" lang="ja-JP" altLang="en-US" sz="1600" dirty="0">
                <a:solidFill>
                  <a:srgbClr val="000000"/>
                </a:solidFill>
                <a:latin typeface="+mn-ea"/>
              </a:rPr>
              <a:t>名</a:t>
            </a:r>
          </a:p>
          <a:p>
            <a:pPr>
              <a:tabLst>
                <a:tab pos="193675" algn="l"/>
              </a:tabLst>
            </a:pPr>
            <a:r>
              <a:rPr kumimoji="0" lang="ja-JP" altLang="en-US" sz="1600" dirty="0">
                <a:solidFill>
                  <a:srgbClr val="000000"/>
                </a:solidFill>
                <a:latin typeface="+mn-ea"/>
              </a:rPr>
              <a:t>助　　　教：　</a:t>
            </a:r>
            <a:r>
              <a:rPr kumimoji="0" lang="ja-JP" altLang="en-US" sz="1600" dirty="0" smtClean="0">
                <a:solidFill>
                  <a:srgbClr val="000000"/>
                </a:solidFill>
                <a:latin typeface="+mn-ea"/>
              </a:rPr>
              <a:t>３（３）</a:t>
            </a:r>
            <a:r>
              <a:rPr kumimoji="0" lang="ja-JP" altLang="en-US" sz="1600" dirty="0">
                <a:solidFill>
                  <a:srgbClr val="000000"/>
                </a:solidFill>
                <a:latin typeface="+mn-ea"/>
              </a:rPr>
              <a:t>名</a:t>
            </a:r>
          </a:p>
          <a:p>
            <a:pPr>
              <a:tabLst>
                <a:tab pos="193675" algn="l"/>
              </a:tabLst>
            </a:pPr>
            <a:endParaRPr kumimoji="0" lang="en-US" altLang="ja-JP" sz="1600" u="sng" dirty="0">
              <a:solidFill>
                <a:srgbClr val="000000"/>
              </a:solidFill>
              <a:latin typeface="+mn-ea"/>
            </a:endParaRPr>
          </a:p>
          <a:p>
            <a:pPr>
              <a:tabLst>
                <a:tab pos="193675" algn="l"/>
              </a:tabLst>
            </a:pPr>
            <a:r>
              <a:rPr kumimoji="0" lang="ja-JP" altLang="en-US" sz="1600" b="1" u="sng" dirty="0">
                <a:solidFill>
                  <a:srgbClr val="000000"/>
                </a:solidFill>
                <a:latin typeface="+mn-ea"/>
              </a:rPr>
              <a:t>技術職員：　　</a:t>
            </a:r>
            <a:r>
              <a:rPr kumimoji="0" lang="ja-JP" altLang="en-US" sz="1600" b="1" u="sng" dirty="0" smtClean="0">
                <a:solidFill>
                  <a:srgbClr val="000000"/>
                </a:solidFill>
                <a:latin typeface="+mn-ea"/>
              </a:rPr>
              <a:t>２（２）</a:t>
            </a:r>
            <a:r>
              <a:rPr kumimoji="0" lang="ja-JP" altLang="en-US" sz="1600" b="1" u="sng" dirty="0">
                <a:solidFill>
                  <a:srgbClr val="000000"/>
                </a:solidFill>
                <a:latin typeface="+mn-ea"/>
              </a:rPr>
              <a:t>名</a:t>
            </a:r>
          </a:p>
          <a:p>
            <a:pPr>
              <a:tabLst>
                <a:tab pos="193675" algn="l"/>
              </a:tabLst>
            </a:pPr>
            <a:r>
              <a:rPr kumimoji="0" lang="ja-JP" altLang="en-US" sz="1600" dirty="0" smtClean="0">
                <a:solidFill>
                  <a:srgbClr val="000000"/>
                </a:solidFill>
                <a:latin typeface="+mn-ea"/>
              </a:rPr>
              <a:t>主任技術員</a:t>
            </a:r>
            <a:r>
              <a:rPr kumimoji="0" lang="ja-JP" altLang="en-US" sz="1600" dirty="0">
                <a:solidFill>
                  <a:srgbClr val="000000"/>
                </a:solidFill>
                <a:latin typeface="+mn-ea"/>
              </a:rPr>
              <a:t>：　</a:t>
            </a:r>
            <a:r>
              <a:rPr kumimoji="0" lang="ja-JP" altLang="en-US" sz="1600" dirty="0" smtClean="0">
                <a:solidFill>
                  <a:srgbClr val="000000"/>
                </a:solidFill>
                <a:latin typeface="+mn-ea"/>
              </a:rPr>
              <a:t>２（２）</a:t>
            </a:r>
            <a:r>
              <a:rPr kumimoji="0" lang="ja-JP" altLang="en-US" sz="1600" dirty="0">
                <a:solidFill>
                  <a:srgbClr val="000000"/>
                </a:solidFill>
                <a:latin typeface="+mn-ea"/>
              </a:rPr>
              <a:t>名</a:t>
            </a:r>
          </a:p>
        </p:txBody>
      </p:sp>
      <p:sp>
        <p:nvSpPr>
          <p:cNvPr id="13323" name="Text Box 15"/>
          <p:cNvSpPr txBox="1">
            <a:spLocks noChangeArrowheads="1"/>
          </p:cNvSpPr>
          <p:nvPr/>
        </p:nvSpPr>
        <p:spPr bwMode="auto">
          <a:xfrm>
            <a:off x="3310304" y="5013176"/>
            <a:ext cx="4574064" cy="369332"/>
          </a:xfrm>
          <a:prstGeom prst="rect">
            <a:avLst/>
          </a:prstGeom>
          <a:noFill/>
          <a:ln w="9525">
            <a:solidFill>
              <a:schemeClr val="tx1"/>
            </a:solidFill>
            <a:miter lim="800000"/>
            <a:headEnd/>
            <a:tailEnd/>
          </a:ln>
        </p:spPr>
        <p:txBody>
          <a:bodyPr wrap="square" lIns="72000" rIns="72000" anchor="ctr">
            <a:spAutoFit/>
          </a:bodyPr>
          <a:lstStyle/>
          <a:p>
            <a:pPr>
              <a:spcAft>
                <a:spcPct val="20000"/>
              </a:spcAft>
            </a:pPr>
            <a:r>
              <a:rPr kumimoji="0" lang="ja-JP" altLang="en-US" b="1" dirty="0">
                <a:solidFill>
                  <a:srgbClr val="FF0000"/>
                </a:solidFill>
                <a:latin typeface="+mn-ea"/>
              </a:rPr>
              <a:t>総　計　本務</a:t>
            </a:r>
            <a:r>
              <a:rPr kumimoji="0" lang="ja-JP" altLang="en-US" b="1" dirty="0" smtClean="0">
                <a:solidFill>
                  <a:srgbClr val="FF0000"/>
                </a:solidFill>
                <a:latin typeface="+mn-ea"/>
              </a:rPr>
              <a:t>１０５ </a:t>
            </a:r>
            <a:r>
              <a:rPr kumimoji="0" lang="en-US" altLang="ja-JP" b="1" dirty="0" smtClean="0">
                <a:solidFill>
                  <a:srgbClr val="FF0000"/>
                </a:solidFill>
                <a:latin typeface="+mn-ea"/>
              </a:rPr>
              <a:t>(</a:t>
            </a:r>
            <a:r>
              <a:rPr kumimoji="0" lang="ja-JP" altLang="en-US" b="1" dirty="0" smtClean="0">
                <a:solidFill>
                  <a:srgbClr val="FF0000"/>
                </a:solidFill>
                <a:latin typeface="+mn-ea"/>
              </a:rPr>
              <a:t>２１</a:t>
            </a:r>
            <a:r>
              <a:rPr kumimoji="0" lang="en-US" altLang="ja-JP" b="1" dirty="0" smtClean="0">
                <a:solidFill>
                  <a:srgbClr val="FF0000"/>
                </a:solidFill>
                <a:latin typeface="+mn-ea"/>
              </a:rPr>
              <a:t>) </a:t>
            </a:r>
            <a:r>
              <a:rPr kumimoji="0" lang="ja-JP" altLang="en-US" b="1" dirty="0">
                <a:solidFill>
                  <a:srgbClr val="FF0000"/>
                </a:solidFill>
                <a:latin typeface="+mn-ea"/>
              </a:rPr>
              <a:t>名　併</a:t>
            </a:r>
            <a:r>
              <a:rPr kumimoji="0" lang="ja-JP" altLang="en-US" b="1" dirty="0" smtClean="0">
                <a:solidFill>
                  <a:srgbClr val="FF0000"/>
                </a:solidFill>
                <a:latin typeface="+mn-ea"/>
              </a:rPr>
              <a:t>任１３</a:t>
            </a:r>
            <a:r>
              <a:rPr kumimoji="0" lang="en-US" altLang="ja-JP" b="1" dirty="0" smtClean="0">
                <a:solidFill>
                  <a:srgbClr val="FF0000"/>
                </a:solidFill>
                <a:latin typeface="+mn-ea"/>
              </a:rPr>
              <a:t> (</a:t>
            </a:r>
            <a:r>
              <a:rPr kumimoji="0" lang="ja-JP" altLang="en-US" b="1" dirty="0" smtClean="0">
                <a:solidFill>
                  <a:srgbClr val="FF0000"/>
                </a:solidFill>
                <a:latin typeface="+mn-ea"/>
              </a:rPr>
              <a:t>１２</a:t>
            </a:r>
            <a:r>
              <a:rPr kumimoji="0" lang="en-US" altLang="ja-JP" b="1" dirty="0" smtClean="0">
                <a:solidFill>
                  <a:srgbClr val="FF0000"/>
                </a:solidFill>
                <a:latin typeface="+mn-ea"/>
              </a:rPr>
              <a:t>) </a:t>
            </a:r>
            <a:r>
              <a:rPr kumimoji="0" lang="ja-JP" altLang="en-US" b="1" dirty="0">
                <a:solidFill>
                  <a:srgbClr val="FF0000"/>
                </a:solidFill>
                <a:latin typeface="+mn-ea"/>
              </a:rPr>
              <a:t>名</a:t>
            </a:r>
          </a:p>
        </p:txBody>
      </p:sp>
      <p:sp>
        <p:nvSpPr>
          <p:cNvPr id="12" name="スライド番号プレースホルダ 11"/>
          <p:cNvSpPr>
            <a:spLocks noGrp="1"/>
          </p:cNvSpPr>
          <p:nvPr>
            <p:ph type="sldNum" sz="quarter" idx="12"/>
          </p:nvPr>
        </p:nvSpPr>
        <p:spPr/>
        <p:txBody>
          <a:bodyPr/>
          <a:lstStyle/>
          <a:p>
            <a:fld id="{8B844550-8E5E-416A-9F12-B32D48338F36}" type="slidenum">
              <a:rPr kumimoji="1" lang="ja-JP" altLang="en-US" smtClean="0"/>
              <a:pPr/>
              <a:t>11</a:t>
            </a:fld>
            <a:endParaRPr kumimoji="1" lang="ja-JP"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383931" y="2924175"/>
            <a:ext cx="7772400" cy="762000"/>
          </a:xfrm>
        </p:spPr>
        <p:txBody>
          <a:bodyPr>
            <a:normAutofit/>
          </a:bodyPr>
          <a:lstStyle/>
          <a:p>
            <a:r>
              <a:rPr lang="ja-JP" altLang="en-US" b="1" dirty="0" smtClean="0">
                <a:effectLst>
                  <a:outerShdw blurRad="38100" dist="38100" dir="2700000" algn="tl">
                    <a:srgbClr val="000000">
                      <a:alpha val="43137"/>
                    </a:srgbClr>
                  </a:outerShdw>
                </a:effectLst>
                <a:ea typeface="ＭＳ Ｐゴシック" charset="-128"/>
              </a:rPr>
              <a:t>予算</a:t>
            </a:r>
          </a:p>
        </p:txBody>
      </p:sp>
      <p:sp>
        <p:nvSpPr>
          <p:cNvPr id="3" name="スライド番号プレースホルダ 2"/>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12</a:t>
            </a:fld>
            <a:endParaRPr lang="ja-JP" altLang="en-US">
              <a:solidFill>
                <a:prstClr val="black">
                  <a:tint val="75000"/>
                </a:prstClr>
              </a:solidFill>
            </a:endParaRPr>
          </a:p>
        </p:txBody>
      </p:sp>
    </p:spTree>
    <p:extLst>
      <p:ext uri="{BB962C8B-B14F-4D97-AF65-F5344CB8AC3E}">
        <p14:creationId xmlns:p14="http://schemas.microsoft.com/office/powerpoint/2010/main" val="96946174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nvGraphicFramePr>
        <p:xfrm>
          <a:off x="467544" y="908720"/>
          <a:ext cx="8424936" cy="5400600"/>
        </p:xfrm>
        <a:graphic>
          <a:graphicData uri="http://schemas.openxmlformats.org/drawingml/2006/chart">
            <c:chart xmlns:c="http://schemas.openxmlformats.org/drawingml/2006/chart" xmlns:r="http://schemas.openxmlformats.org/officeDocument/2006/relationships" r:id="rId3"/>
          </a:graphicData>
        </a:graphic>
      </p:graphicFrame>
      <p:sp>
        <p:nvSpPr>
          <p:cNvPr id="1027" name="Title 1"/>
          <p:cNvSpPr>
            <a:spLocks/>
          </p:cNvSpPr>
          <p:nvPr/>
        </p:nvSpPr>
        <p:spPr bwMode="auto">
          <a:xfrm>
            <a:off x="755650" y="333375"/>
            <a:ext cx="7780338" cy="503238"/>
          </a:xfrm>
          <a:prstGeom prst="rect">
            <a:avLst/>
          </a:prstGeom>
          <a:noFill/>
          <a:ln w="9525">
            <a:noFill/>
            <a:miter lim="800000"/>
            <a:headEnd/>
            <a:tailEnd/>
          </a:ln>
        </p:spPr>
        <p:txBody>
          <a:bodyPr anchor="ctr"/>
          <a:lstStyle/>
          <a:p>
            <a:pPr algn="ctr" defTabSz="457200" eaLnBrk="0" hangingPunct="0">
              <a:defRPr/>
            </a:pPr>
            <a:r>
              <a:rPr lang="ja-JP" altLang="en-US" sz="3030" b="1" dirty="0">
                <a:solidFill>
                  <a:prstClr val="black"/>
                </a:solidFill>
                <a:effectLst>
                  <a:outerShdw blurRad="38100" dist="38100" dir="2700000" algn="tl">
                    <a:srgbClr val="000000">
                      <a:alpha val="43137"/>
                    </a:srgbClr>
                  </a:outerShdw>
                </a:effectLst>
              </a:rPr>
              <a:t>運営経費の推移</a:t>
            </a:r>
          </a:p>
        </p:txBody>
      </p:sp>
      <p:sp>
        <p:nvSpPr>
          <p:cNvPr id="14338" name="TextBox 9"/>
          <p:cNvSpPr txBox="1">
            <a:spLocks noChangeArrowheads="1"/>
          </p:cNvSpPr>
          <p:nvPr/>
        </p:nvSpPr>
        <p:spPr bwMode="auto">
          <a:xfrm rot="-5400000">
            <a:off x="-636588" y="3530601"/>
            <a:ext cx="1800225" cy="368300"/>
          </a:xfrm>
          <a:prstGeom prst="rect">
            <a:avLst/>
          </a:prstGeom>
          <a:noFill/>
          <a:ln w="9525">
            <a:noFill/>
            <a:miter lim="800000"/>
            <a:headEnd/>
            <a:tailEnd/>
          </a:ln>
        </p:spPr>
        <p:txBody>
          <a:bodyPr wrap="none">
            <a:spAutoFit/>
          </a:bodyPr>
          <a:lstStyle/>
          <a:p>
            <a:pPr defTabSz="457200"/>
            <a:r>
              <a:rPr lang="ja-JP" altLang="en-US">
                <a:solidFill>
                  <a:prstClr val="black"/>
                </a:solidFill>
                <a:latin typeface="ヒラギノ丸ゴ ProN W4" charset="-128"/>
                <a:ea typeface="ヒラギノ丸ゴ ProN W4" charset="-128"/>
              </a:rPr>
              <a:t>経費（百万円）</a:t>
            </a:r>
          </a:p>
        </p:txBody>
      </p:sp>
      <p:sp>
        <p:nvSpPr>
          <p:cNvPr id="14339" name="TextBox 16"/>
          <p:cNvSpPr txBox="1">
            <a:spLocks noChangeArrowheads="1"/>
          </p:cNvSpPr>
          <p:nvPr/>
        </p:nvSpPr>
        <p:spPr bwMode="auto">
          <a:xfrm>
            <a:off x="3532188" y="6356350"/>
            <a:ext cx="2022475" cy="369888"/>
          </a:xfrm>
          <a:prstGeom prst="rect">
            <a:avLst/>
          </a:prstGeom>
          <a:noFill/>
          <a:ln w="9525">
            <a:noFill/>
            <a:miter lim="800000"/>
            <a:headEnd/>
            <a:tailEnd/>
          </a:ln>
        </p:spPr>
        <p:txBody>
          <a:bodyPr>
            <a:spAutoFit/>
          </a:bodyPr>
          <a:lstStyle/>
          <a:p>
            <a:pPr algn="ctr" defTabSz="457200"/>
            <a:r>
              <a:rPr lang="ja-JP" altLang="en-US">
                <a:solidFill>
                  <a:prstClr val="black"/>
                </a:solidFill>
                <a:latin typeface="ヒラギノ丸ゴ ProN W4" charset="-128"/>
                <a:ea typeface="ヒラギノ丸ゴ ProN W4" charset="-128"/>
              </a:rPr>
              <a:t>会計年度</a:t>
            </a:r>
          </a:p>
        </p:txBody>
      </p:sp>
    </p:spTree>
    <p:extLst>
      <p:ext uri="{BB962C8B-B14F-4D97-AF65-F5344CB8AC3E}">
        <p14:creationId xmlns:p14="http://schemas.microsoft.com/office/powerpoint/2010/main" val="3041993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4"/>
          <p:cNvGraphicFramePr/>
          <p:nvPr/>
        </p:nvGraphicFramePr>
        <p:xfrm>
          <a:off x="-540568" y="548680"/>
          <a:ext cx="9372600" cy="5829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1685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b="1" dirty="0" smtClean="0">
                <a:effectLst>
                  <a:outerShdw blurRad="38100" dist="38100" dir="2700000" algn="tl">
                    <a:srgbClr val="000000">
                      <a:alpha val="43137"/>
                    </a:srgbClr>
                  </a:outerShdw>
                </a:effectLst>
              </a:rPr>
              <a:t>すばる予算の推移</a:t>
            </a:r>
            <a:endParaRPr kumimoji="1" lang="ja-JP" altLang="en-US" b="1" dirty="0">
              <a:effectLst>
                <a:outerShdw blurRad="38100" dist="38100" dir="2700000" algn="tl">
                  <a:srgbClr val="000000">
                    <a:alpha val="43137"/>
                  </a:srgbClr>
                </a:outerShdw>
              </a:effectLst>
            </a:endParaRPr>
          </a:p>
        </p:txBody>
      </p:sp>
      <p:sp>
        <p:nvSpPr>
          <p:cNvPr id="2" name="スライド番号プレースホルダー 1"/>
          <p:cNvSpPr>
            <a:spLocks noGrp="1"/>
          </p:cNvSpPr>
          <p:nvPr>
            <p:ph type="sldNum" sz="quarter" idx="12"/>
          </p:nvPr>
        </p:nvSpPr>
        <p:spPr/>
        <p:txBody>
          <a:bodyPr/>
          <a:lstStyle/>
          <a:p>
            <a:fld id="{8B844550-8E5E-416A-9F12-B32D48338F36}" type="slidenum">
              <a:rPr kumimoji="1" lang="ja-JP" altLang="en-US" smtClean="0"/>
              <a:pPr/>
              <a:t>15</a:t>
            </a:fld>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6"/>
            <a:ext cx="7934068" cy="5070723"/>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524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ja-JP" altLang="en-US" sz="4000" b="1" dirty="0" smtClean="0">
                <a:effectLst>
                  <a:outerShdw blurRad="38100" dist="38100" dir="2700000" algn="tl">
                    <a:srgbClr val="000000">
                      <a:alpha val="43137"/>
                    </a:srgbClr>
                  </a:outerShdw>
                </a:effectLst>
              </a:rPr>
              <a:t>すばる望遠鏡の安全対策</a:t>
            </a:r>
            <a:endParaRPr kumimoji="1" lang="ja-JP" altLang="en-US" sz="4000" b="1"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457200" y="1672208"/>
            <a:ext cx="8229600" cy="4853136"/>
          </a:xfrm>
        </p:spPr>
        <p:txBody>
          <a:bodyPr>
            <a:normAutofit fontScale="70000" lnSpcReduction="20000"/>
          </a:bodyPr>
          <a:lstStyle/>
          <a:p>
            <a:r>
              <a:rPr kumimoji="1" lang="ja-JP" altLang="en-US" dirty="0" smtClean="0"/>
              <a:t>昨年９月に発生した</a:t>
            </a:r>
            <a:r>
              <a:rPr kumimoji="1" lang="en-US" altLang="ja-JP" dirty="0" smtClean="0"/>
              <a:t>TUE</a:t>
            </a:r>
            <a:r>
              <a:rPr kumimoji="1" lang="ja-JP" altLang="en-US" dirty="0" smtClean="0"/>
              <a:t>システムの故障以降、</a:t>
            </a:r>
            <a:r>
              <a:rPr lang="ja-JP" altLang="en-US" dirty="0" smtClean="0"/>
              <a:t>共同利用観測に重大な影響を与える故障や障害は幸い発生していない。</a:t>
            </a:r>
            <a:endParaRPr lang="en-US" altLang="ja-JP" dirty="0" smtClean="0"/>
          </a:p>
          <a:p>
            <a:pPr lvl="1"/>
            <a:r>
              <a:rPr lang="ja-JP" altLang="en-US" dirty="0" smtClean="0"/>
              <a:t>しかしながら、経年変化などの影響で突発的に障害が発生する可能性が増大しているのも事実（後述）。</a:t>
            </a:r>
            <a:endParaRPr lang="en-US" altLang="ja-JP" dirty="0" smtClean="0"/>
          </a:p>
          <a:p>
            <a:r>
              <a:rPr lang="ja-JP" altLang="en-US" dirty="0" smtClean="0"/>
              <a:t>今後とも、安定且つ安全にすばる望遠鏡の運用を行っていくため、安全性向上のための改善、マニュアル、チェックリストの見直し、整備を引き続き進める。加えて、</a:t>
            </a:r>
            <a:endParaRPr lang="en-US" altLang="ja-JP" dirty="0"/>
          </a:p>
          <a:p>
            <a:r>
              <a:rPr lang="ja-JP" altLang="en-US" dirty="0" smtClean="0"/>
              <a:t>山頂作業のコーディネートに責任を持つ、サイトマネージャーを新規で雇用。</a:t>
            </a:r>
            <a:endParaRPr lang="en-US" altLang="ja-JP" dirty="0" smtClean="0"/>
          </a:p>
          <a:p>
            <a:r>
              <a:rPr lang="ja-JP" altLang="en-US" dirty="0" smtClean="0"/>
              <a:t>所内シンポジウムを開催し、すばる望遠鏡の安全運用へ向けての問題点の洗い出しと打開策を、所員全員で議論する機会を設けた。このような機会を今後も設ける事により、所員一人一人が、自分自身の問題と捉え、積極的に解決に向けた努力が行われる環境を作ることを目指す。</a:t>
            </a:r>
            <a:endParaRPr lang="en-US" altLang="ja-JP" dirty="0" smtClean="0"/>
          </a:p>
          <a:p>
            <a:r>
              <a:rPr lang="ja-JP" altLang="en-US" dirty="0" smtClean="0"/>
              <a:t>トップユニット交換などの、特に複雑な山頂作業に関して、デークルーへの定期的なトレーニングを実施する。</a:t>
            </a:r>
            <a:endParaRPr lang="en-US" altLang="ja-JP" dirty="0" smtClean="0"/>
          </a:p>
        </p:txBody>
      </p:sp>
      <p:sp>
        <p:nvSpPr>
          <p:cNvPr id="3" name="Slide Number Placeholder 2"/>
          <p:cNvSpPr>
            <a:spLocks noGrp="1"/>
          </p:cNvSpPr>
          <p:nvPr>
            <p:ph type="sldNum" sz="quarter" idx="12"/>
          </p:nvPr>
        </p:nvSpPr>
        <p:spPr>
          <a:xfrm>
            <a:off x="6553200" y="6376243"/>
            <a:ext cx="2133600" cy="365125"/>
          </a:xfrm>
        </p:spPr>
        <p:txBody>
          <a:bodyPr/>
          <a:lstStyle/>
          <a:p>
            <a:fld id="{8B844550-8E5E-416A-9F12-B32D48338F36}" type="slidenum">
              <a:rPr kumimoji="1" lang="ja-JP" altLang="en-US" smtClean="0"/>
              <a:pPr/>
              <a:t>16</a:t>
            </a:fld>
            <a:endParaRPr kumimoji="1" lang="ja-JP" altLang="en-US"/>
          </a:p>
        </p:txBody>
      </p:sp>
    </p:spTree>
    <p:extLst>
      <p:ext uri="{BB962C8B-B14F-4D97-AF65-F5344CB8AC3E}">
        <p14:creationId xmlns:p14="http://schemas.microsoft.com/office/powerpoint/2010/main" val="2330107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b="1" dirty="0" smtClean="0">
                <a:effectLst>
                  <a:outerShdw blurRad="38100" dist="38100" dir="2700000" algn="tl">
                    <a:srgbClr val="000000">
                      <a:alpha val="43137"/>
                    </a:srgbClr>
                  </a:outerShdw>
                </a:effectLst>
              </a:rPr>
              <a:t>所内シンポジウム</a:t>
            </a:r>
            <a:endParaRPr kumimoji="1" lang="ja-JP" altLang="en-US" sz="4000" b="1" dirty="0">
              <a:effectLst>
                <a:outerShdw blurRad="38100" dist="38100" dir="2700000" algn="tl">
                  <a:srgbClr val="000000">
                    <a:alpha val="43137"/>
                  </a:srgbClr>
                </a:outerShdw>
              </a:effectLst>
            </a:endParaRPr>
          </a:p>
        </p:txBody>
      </p:sp>
      <p:pic>
        <p:nvPicPr>
          <p:cNvPr id="5" name="コンテンツ プレースホルダ 4" descr="IMG_2023.jpg"/>
          <p:cNvPicPr>
            <a:picLocks noGrp="1" noChangeAspect="1"/>
          </p:cNvPicPr>
          <p:nvPr>
            <p:ph idx="1"/>
          </p:nvPr>
        </p:nvPicPr>
        <p:blipFill>
          <a:blip r:embed="rId2" cstate="print"/>
          <a:stretch>
            <a:fillRect/>
          </a:stretch>
        </p:blipFill>
        <p:spPr>
          <a:xfrm>
            <a:off x="4860032" y="4149080"/>
            <a:ext cx="4064000" cy="2540000"/>
          </a:xfrm>
        </p:spPr>
      </p:pic>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17</a:t>
            </a:fld>
            <a:endParaRPr kumimoji="1" lang="ja-JP" altLang="en-US"/>
          </a:p>
        </p:txBody>
      </p:sp>
      <p:pic>
        <p:nvPicPr>
          <p:cNvPr id="6" name="図 5" descr="IMG_2025.jpg"/>
          <p:cNvPicPr>
            <a:picLocks noChangeAspect="1"/>
          </p:cNvPicPr>
          <p:nvPr/>
        </p:nvPicPr>
        <p:blipFill>
          <a:blip r:embed="rId3" cstate="print"/>
          <a:stretch>
            <a:fillRect/>
          </a:stretch>
        </p:blipFill>
        <p:spPr>
          <a:xfrm>
            <a:off x="1104776" y="1556792"/>
            <a:ext cx="3251200" cy="2540000"/>
          </a:xfrm>
          <a:prstGeom prst="rect">
            <a:avLst/>
          </a:prstGeom>
        </p:spPr>
      </p:pic>
      <p:pic>
        <p:nvPicPr>
          <p:cNvPr id="7" name="図 6" descr="IMG_2026.jpg"/>
          <p:cNvPicPr>
            <a:picLocks noChangeAspect="1"/>
          </p:cNvPicPr>
          <p:nvPr/>
        </p:nvPicPr>
        <p:blipFill>
          <a:blip r:embed="rId4" cstate="print"/>
          <a:stretch>
            <a:fillRect/>
          </a:stretch>
        </p:blipFill>
        <p:spPr>
          <a:xfrm>
            <a:off x="4860032" y="1556792"/>
            <a:ext cx="4064000" cy="2540000"/>
          </a:xfrm>
          <a:prstGeom prst="rect">
            <a:avLst/>
          </a:prstGeom>
        </p:spPr>
      </p:pic>
      <p:sp>
        <p:nvSpPr>
          <p:cNvPr id="8" name="テキスト ボックス 7"/>
          <p:cNvSpPr txBox="1"/>
          <p:nvPr/>
        </p:nvSpPr>
        <p:spPr>
          <a:xfrm>
            <a:off x="539552" y="4365104"/>
            <a:ext cx="4032448" cy="2031325"/>
          </a:xfrm>
          <a:prstGeom prst="rect">
            <a:avLst/>
          </a:prstGeom>
          <a:noFill/>
        </p:spPr>
        <p:txBody>
          <a:bodyPr wrap="square" rtlCol="0">
            <a:spAutoFit/>
          </a:bodyPr>
          <a:lstStyle/>
          <a:p>
            <a:r>
              <a:rPr kumimoji="1" lang="en-US" altLang="ja-JP" dirty="0" smtClean="0"/>
              <a:t>2013</a:t>
            </a:r>
            <a:r>
              <a:rPr kumimoji="1" lang="ja-JP" altLang="en-US" dirty="0" smtClean="0"/>
              <a:t>年</a:t>
            </a:r>
            <a:r>
              <a:rPr kumimoji="1" lang="en-US" altLang="ja-JP" dirty="0" smtClean="0"/>
              <a:t>5</a:t>
            </a:r>
            <a:r>
              <a:rPr kumimoji="1" lang="ja-JP" altLang="en-US" dirty="0" smtClean="0"/>
              <a:t>月</a:t>
            </a:r>
            <a:r>
              <a:rPr kumimoji="1" lang="en-US" altLang="ja-JP" dirty="0" smtClean="0"/>
              <a:t>23</a:t>
            </a:r>
            <a:r>
              <a:rPr kumimoji="1" lang="ja-JP" altLang="en-US" dirty="0" smtClean="0"/>
              <a:t>日</a:t>
            </a:r>
            <a:endParaRPr kumimoji="1" lang="en-US" altLang="ja-JP" dirty="0" smtClean="0"/>
          </a:p>
          <a:p>
            <a:r>
              <a:rPr kumimoji="1" lang="en-US" altLang="ja-JP" dirty="0" smtClean="0"/>
              <a:t>Small Group Discussions</a:t>
            </a:r>
          </a:p>
          <a:p>
            <a:r>
              <a:rPr kumimoji="1" lang="ja-JP" altLang="en-US" dirty="0" smtClean="0"/>
              <a:t>安全、安定した運用を実現するため </a:t>
            </a:r>
            <a:endParaRPr kumimoji="1" lang="en-US" altLang="ja-JP" dirty="0" smtClean="0"/>
          </a:p>
          <a:p>
            <a:endParaRPr kumimoji="1" lang="en-US" altLang="ja-JP" dirty="0" smtClean="0"/>
          </a:p>
          <a:p>
            <a:pPr>
              <a:buFont typeface="Arial" pitchFamily="34" charset="0"/>
              <a:buChar char="•"/>
            </a:pPr>
            <a:r>
              <a:rPr kumimoji="1" lang="ja-JP" altLang="en-US" dirty="0" smtClean="0"/>
              <a:t> 所内コミュニケーションを改善するには</a:t>
            </a:r>
            <a:endParaRPr kumimoji="1" lang="en-US" altLang="ja-JP" dirty="0" smtClean="0"/>
          </a:p>
          <a:p>
            <a:pPr>
              <a:buFont typeface="Arial" pitchFamily="34" charset="0"/>
              <a:buChar char="•"/>
            </a:pPr>
            <a:r>
              <a:rPr lang="ja-JP" altLang="en-US" dirty="0" smtClean="0"/>
              <a:t> よりよいトレーニング方法は</a:t>
            </a:r>
            <a:endParaRPr lang="en-US" altLang="ja-JP" dirty="0" smtClean="0"/>
          </a:p>
          <a:p>
            <a:pPr>
              <a:buFont typeface="Arial" pitchFamily="34" charset="0"/>
              <a:buChar char="•"/>
            </a:pPr>
            <a:r>
              <a:rPr kumimoji="1" lang="ja-JP" altLang="en-US" dirty="0" smtClean="0"/>
              <a:t> よりよい情報共有方法は</a:t>
            </a:r>
            <a:endParaRPr kumimoji="1" lang="ja-JP"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effectLst>
                  <a:outerShdw blurRad="38100" dist="38100" dir="2700000" algn="tl">
                    <a:srgbClr val="000000">
                      <a:alpha val="43137"/>
                    </a:srgbClr>
                  </a:outerShdw>
                </a:effectLst>
              </a:rPr>
              <a:t>所内シンポジウム</a:t>
            </a:r>
            <a:endParaRPr kumimoji="1" lang="ja-JP" altLang="en-US" sz="4000" b="1" dirty="0">
              <a:effectLst>
                <a:outerShdw blurRad="38100" dist="38100" dir="2700000" algn="tl">
                  <a:srgbClr val="000000">
                    <a:alpha val="43137"/>
                  </a:srgbClr>
                </a:outerShdw>
              </a:effectLst>
            </a:endParaRPr>
          </a:p>
        </p:txBody>
      </p:sp>
      <p:sp>
        <p:nvSpPr>
          <p:cNvPr id="3" name="コンテンツ プレースホルダ 2"/>
          <p:cNvSpPr>
            <a:spLocks noGrp="1"/>
          </p:cNvSpPr>
          <p:nvPr>
            <p:ph idx="1"/>
          </p:nvPr>
        </p:nvSpPr>
        <p:spPr>
          <a:xfrm>
            <a:off x="395536" y="1268760"/>
            <a:ext cx="8229600" cy="5112568"/>
          </a:xfrm>
        </p:spPr>
        <p:txBody>
          <a:bodyPr>
            <a:noAutofit/>
          </a:bodyPr>
          <a:lstStyle/>
          <a:p>
            <a:r>
              <a:rPr kumimoji="1" lang="en-US" altLang="ja-JP" sz="2400" b="1" dirty="0" smtClean="0"/>
              <a:t>Training</a:t>
            </a:r>
          </a:p>
          <a:p>
            <a:pPr lvl="1"/>
            <a:r>
              <a:rPr lang="en-US" altLang="ja-JP" sz="1400" dirty="0" smtClean="0"/>
              <a:t> Establish some classroom type training to accompany OJT</a:t>
            </a:r>
          </a:p>
          <a:p>
            <a:pPr lvl="1"/>
            <a:r>
              <a:rPr lang="en-US" altLang="ja-JP" sz="1400" dirty="0" smtClean="0"/>
              <a:t>Prepare some basic “certifications” that can be checked as a member completes training and shows mastery of the task(s)</a:t>
            </a:r>
            <a:r>
              <a:rPr lang="ja-JP" altLang="en-US" sz="1400" dirty="0" smtClean="0"/>
              <a:t>　</a:t>
            </a:r>
            <a:endParaRPr lang="en-US" altLang="ja-JP" sz="1400" dirty="0" smtClean="0"/>
          </a:p>
          <a:p>
            <a:pPr lvl="1"/>
            <a:r>
              <a:rPr lang="en-US" altLang="ja-JP" sz="1400" dirty="0" smtClean="0"/>
              <a:t>Provide more detailed explanations of “why” when explaining procedures or tasks</a:t>
            </a:r>
            <a:r>
              <a:rPr lang="ja-JP" altLang="en-US" sz="1400" dirty="0" smtClean="0"/>
              <a:t>　</a:t>
            </a:r>
            <a:endParaRPr lang="en-US" altLang="ja-JP" sz="1400" dirty="0" smtClean="0"/>
          </a:p>
          <a:p>
            <a:r>
              <a:rPr kumimoji="1" lang="en-US" altLang="ja-JP" sz="2400" b="1" dirty="0" smtClean="0"/>
              <a:t>Improvement of Communications</a:t>
            </a:r>
          </a:p>
          <a:p>
            <a:pPr lvl="1"/>
            <a:r>
              <a:rPr lang="en-US" altLang="ja-JP" sz="1400" dirty="0" smtClean="0"/>
              <a:t>Have a daily meeting or other method to insure more frequent communication between divisions</a:t>
            </a:r>
          </a:p>
          <a:p>
            <a:pPr lvl="1"/>
            <a:r>
              <a:rPr lang="en-US" altLang="ja-JP" sz="1400" dirty="0" smtClean="0"/>
              <a:t>Integration of the summit daily work report with calendar and work plans --all centralized in one site</a:t>
            </a:r>
          </a:p>
          <a:p>
            <a:pPr lvl="1"/>
            <a:r>
              <a:rPr lang="en-US" altLang="ja-JP" sz="1400" dirty="0" smtClean="0"/>
              <a:t>Summit work report improvement (on-going)</a:t>
            </a:r>
          </a:p>
          <a:p>
            <a:r>
              <a:rPr kumimoji="1" lang="en-US" altLang="ja-JP" sz="2400" b="1" dirty="0" smtClean="0"/>
              <a:t>Documentation</a:t>
            </a:r>
          </a:p>
          <a:p>
            <a:pPr lvl="1"/>
            <a:r>
              <a:rPr lang="en-US" altLang="ja-JP" sz="1400" dirty="0" smtClean="0"/>
              <a:t>After documentation manager is hired, prepare a working group (with documentation manager as leader) to organize and pool sources of information and make a plan for various manuals and checklists</a:t>
            </a:r>
          </a:p>
          <a:p>
            <a:pPr lvl="1"/>
            <a:r>
              <a:rPr lang="en-US" altLang="ja-JP" sz="1400" dirty="0" smtClean="0"/>
              <a:t>Prepare a standard “</a:t>
            </a:r>
            <a:r>
              <a:rPr lang="en-US" altLang="ja-JP" sz="1400" dirty="0" err="1" smtClean="0"/>
              <a:t>daycrew</a:t>
            </a:r>
            <a:r>
              <a:rPr lang="en-US" altLang="ja-JP" sz="1400" dirty="0" smtClean="0"/>
              <a:t>” manual, including Checklists</a:t>
            </a:r>
          </a:p>
          <a:p>
            <a:pPr lvl="1"/>
            <a:r>
              <a:rPr lang="en-US" altLang="ja-JP" sz="1400" dirty="0" smtClean="0"/>
              <a:t>Initial training for newly hired people to understand the entire loop of operation</a:t>
            </a:r>
          </a:p>
          <a:p>
            <a:r>
              <a:rPr kumimoji="1" lang="en-US" altLang="ja-JP" sz="2400" b="1" dirty="0" smtClean="0"/>
              <a:t>Safety</a:t>
            </a:r>
          </a:p>
          <a:p>
            <a:pPr lvl="1"/>
            <a:r>
              <a:rPr lang="en-US" altLang="ja-JP" sz="1400" dirty="0" smtClean="0"/>
              <a:t>Have a fire drill at the base and summit facilities</a:t>
            </a:r>
            <a:endParaRPr kumimoji="1" lang="ja-JP" altLang="en-US" sz="1400" dirty="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18</a:t>
            </a:fld>
            <a:endParaRPr kumimoji="1"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57808"/>
            <a:ext cx="8784976" cy="1143000"/>
          </a:xfrm>
        </p:spPr>
        <p:txBody>
          <a:bodyPr>
            <a:normAutofit fontScale="90000"/>
          </a:bodyPr>
          <a:lstStyle/>
          <a:p>
            <a:r>
              <a:rPr lang="ja-JP" altLang="en-US" b="1" dirty="0" smtClean="0">
                <a:effectLst>
                  <a:outerShdw blurRad="38100" dist="38100" dir="2700000" algn="tl">
                    <a:srgbClr val="000000">
                      <a:alpha val="43137"/>
                    </a:srgbClr>
                  </a:outerShdw>
                </a:effectLst>
              </a:rPr>
              <a:t>望遠鏡の経年変化</a:t>
            </a:r>
            <a:r>
              <a:rPr lang="en-US" altLang="ja-JP" b="1" dirty="0" smtClean="0">
                <a:effectLst>
                  <a:outerShdw blurRad="38100" dist="38100" dir="2700000" algn="tl">
                    <a:srgbClr val="000000">
                      <a:alpha val="43137"/>
                    </a:srgbClr>
                  </a:outerShdw>
                </a:effectLst>
              </a:rPr>
              <a:t/>
            </a:r>
            <a:br>
              <a:rPr lang="en-US" altLang="ja-JP" b="1" dirty="0" smtClean="0">
                <a:effectLst>
                  <a:outerShdw blurRad="38100" dist="38100" dir="2700000" algn="tl">
                    <a:srgbClr val="000000">
                      <a:alpha val="43137"/>
                    </a:srgbClr>
                  </a:outerShdw>
                </a:effectLst>
              </a:rPr>
            </a:br>
            <a:r>
              <a:rPr lang="en-US" altLang="ja-JP" b="1" dirty="0" smtClean="0">
                <a:effectLst>
                  <a:outerShdw blurRad="38100" dist="38100" dir="2700000" algn="tl">
                    <a:srgbClr val="000000">
                      <a:alpha val="43137"/>
                    </a:srgbClr>
                  </a:outerShdw>
                </a:effectLst>
              </a:rPr>
              <a:t> </a:t>
            </a:r>
            <a:r>
              <a:rPr lang="en-US" altLang="ja-JP" sz="3600" b="1" dirty="0" smtClean="0">
                <a:effectLst>
                  <a:outerShdw blurRad="38100" dist="38100" dir="2700000" algn="tl">
                    <a:srgbClr val="000000">
                      <a:alpha val="43137"/>
                    </a:srgbClr>
                  </a:outerShdw>
                </a:effectLst>
              </a:rPr>
              <a:t>2013</a:t>
            </a:r>
            <a:r>
              <a:rPr lang="ja-JP" altLang="en-US" sz="3600" b="1" dirty="0" smtClean="0">
                <a:effectLst>
                  <a:outerShdw blurRad="38100" dist="38100" dir="2700000" algn="tl">
                    <a:srgbClr val="000000">
                      <a:alpha val="43137"/>
                    </a:srgbClr>
                  </a:outerShdw>
                </a:effectLst>
              </a:rPr>
              <a:t>年の</a:t>
            </a:r>
            <a:r>
              <a:rPr kumimoji="1" lang="ja-JP" altLang="en-US" sz="3600" b="1" dirty="0" smtClean="0">
                <a:effectLst>
                  <a:outerShdw blurRad="38100" dist="38100" dir="2700000" algn="tl">
                    <a:srgbClr val="000000">
                      <a:alpha val="43137"/>
                    </a:srgbClr>
                  </a:outerShdw>
                </a:effectLst>
              </a:rPr>
              <a:t>トラブル例</a:t>
            </a:r>
            <a:endParaRPr kumimoji="1" lang="ja-JP" alt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276872"/>
            <a:ext cx="8229600" cy="4525963"/>
          </a:xfrm>
        </p:spPr>
        <p:txBody>
          <a:bodyPr/>
          <a:lstStyle/>
          <a:p>
            <a:r>
              <a:rPr kumimoji="1" lang="en-US" altLang="ja-JP" dirty="0" smtClean="0"/>
              <a:t>2013</a:t>
            </a:r>
            <a:r>
              <a:rPr kumimoji="1" lang="ja-JP" altLang="en-US" dirty="0" smtClean="0"/>
              <a:t>年</a:t>
            </a:r>
            <a:r>
              <a:rPr kumimoji="1" lang="en-US" altLang="ja-JP" dirty="0" smtClean="0"/>
              <a:t>1</a:t>
            </a:r>
            <a:r>
              <a:rPr kumimoji="1" lang="ja-JP" altLang="en-US" dirty="0" smtClean="0"/>
              <a:t>月　望遠鏡制御ソフトウエア不具合</a:t>
            </a:r>
            <a:endParaRPr kumimoji="1" lang="en-US" altLang="ja-JP" dirty="0" smtClean="0"/>
          </a:p>
          <a:p>
            <a:r>
              <a:rPr kumimoji="1" lang="en-US" altLang="ja-JP" dirty="0" smtClean="0"/>
              <a:t>2013</a:t>
            </a:r>
            <a:r>
              <a:rPr kumimoji="1" lang="ja-JP" altLang="en-US" dirty="0" smtClean="0"/>
              <a:t>年</a:t>
            </a:r>
            <a:r>
              <a:rPr kumimoji="1" lang="en-US" altLang="ja-JP" dirty="0" smtClean="0"/>
              <a:t>1</a:t>
            </a:r>
            <a:r>
              <a:rPr kumimoji="1" lang="ja-JP" altLang="en-US" dirty="0" smtClean="0"/>
              <a:t>月　カセグレン装置交換システム不具合</a:t>
            </a:r>
            <a:endParaRPr kumimoji="1" lang="en-US" altLang="ja-JP" dirty="0" smtClean="0"/>
          </a:p>
          <a:p>
            <a:r>
              <a:rPr lang="en-US" altLang="ja-JP" dirty="0" smtClean="0"/>
              <a:t>2013</a:t>
            </a:r>
            <a:r>
              <a:rPr lang="ja-JP" altLang="en-US" dirty="0" smtClean="0"/>
              <a:t>年</a:t>
            </a:r>
            <a:r>
              <a:rPr lang="en-US" altLang="ja-JP" dirty="0" smtClean="0"/>
              <a:t>3</a:t>
            </a:r>
            <a:r>
              <a:rPr lang="ja-JP" altLang="en-US" dirty="0" smtClean="0"/>
              <a:t>月　ドームシャッター不具合</a:t>
            </a:r>
            <a:endParaRPr lang="en-US" altLang="ja-JP" dirty="0" smtClean="0"/>
          </a:p>
          <a:p>
            <a:r>
              <a:rPr kumimoji="1" lang="en-US" altLang="ja-JP" dirty="0" smtClean="0"/>
              <a:t>2013</a:t>
            </a:r>
            <a:r>
              <a:rPr kumimoji="1" lang="ja-JP" altLang="en-US" dirty="0" smtClean="0"/>
              <a:t>年</a:t>
            </a:r>
            <a:r>
              <a:rPr kumimoji="1" lang="en-US" altLang="ja-JP" dirty="0" smtClean="0"/>
              <a:t>4</a:t>
            </a:r>
            <a:r>
              <a:rPr kumimoji="1" lang="ja-JP" altLang="en-US" dirty="0" smtClean="0"/>
              <a:t>月　カセグレンローテータ不具合</a:t>
            </a:r>
            <a:endParaRPr kumimoji="1" lang="en-US" altLang="ja-JP" dirty="0" smtClean="0"/>
          </a:p>
          <a:p>
            <a:r>
              <a:rPr lang="en-US" altLang="ja-JP" dirty="0" smtClean="0"/>
              <a:t>2013</a:t>
            </a:r>
            <a:r>
              <a:rPr lang="ja-JP" altLang="en-US" dirty="0" smtClean="0"/>
              <a:t>年</a:t>
            </a:r>
            <a:r>
              <a:rPr lang="en-US" altLang="ja-JP" dirty="0" smtClean="0"/>
              <a:t>7</a:t>
            </a:r>
            <a:r>
              <a:rPr lang="ja-JP" altLang="en-US" dirty="0" smtClean="0"/>
              <a:t>月　山頂施設停電、望遠鏡制御ソフト不具合</a:t>
            </a:r>
            <a:endParaRPr kumimoji="1" lang="ja-JP" altLang="en-US" dirty="0"/>
          </a:p>
        </p:txBody>
      </p:sp>
      <p:sp>
        <p:nvSpPr>
          <p:cNvPr id="4" name="Slide Number Placeholder 3"/>
          <p:cNvSpPr>
            <a:spLocks noGrp="1"/>
          </p:cNvSpPr>
          <p:nvPr>
            <p:ph type="sldNum" sz="quarter" idx="12"/>
          </p:nvPr>
        </p:nvSpPr>
        <p:spPr/>
        <p:txBody>
          <a:bodyPr/>
          <a:lstStyle/>
          <a:p>
            <a:fld id="{8B844550-8E5E-416A-9F12-B32D48338F36}" type="slidenum">
              <a:rPr kumimoji="1" lang="ja-JP" altLang="en-US" smtClean="0"/>
              <a:pPr/>
              <a:t>19</a:t>
            </a:fld>
            <a:endParaRPr kumimoji="1" lang="ja-JP" altLang="en-US"/>
          </a:p>
        </p:txBody>
      </p:sp>
    </p:spTree>
    <p:extLst>
      <p:ext uri="{BB962C8B-B14F-4D97-AF65-F5344CB8AC3E}">
        <p14:creationId xmlns:p14="http://schemas.microsoft.com/office/powerpoint/2010/main" val="2809768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2012-2013</a:t>
            </a:r>
            <a:r>
              <a:rPr lang="ja-JP" altLang="en-US" sz="3200" b="1" dirty="0" smtClean="0">
                <a:effectLst>
                  <a:outerShdw blurRad="38100" dist="38100" dir="2700000" algn="tl">
                    <a:srgbClr val="000000">
                      <a:alpha val="43137"/>
                    </a:srgbClr>
                  </a:outerShdw>
                </a:effectLst>
              </a:rPr>
              <a:t>　壱 ①</a:t>
            </a:r>
            <a:endParaRPr lang="ja-JP" altLang="en-US" sz="3600" b="1" dirty="0">
              <a:effectLst>
                <a:outerShdw blurRad="38100" dist="38100" dir="2700000" algn="tl">
                  <a:srgbClr val="000000">
                    <a:alpha val="43137"/>
                  </a:srgbClr>
                </a:outerShdw>
              </a:effectLst>
            </a:endParaRPr>
          </a:p>
        </p:txBody>
      </p:sp>
      <p:sp>
        <p:nvSpPr>
          <p:cNvPr id="36865" name="Rectangle 1"/>
          <p:cNvSpPr>
            <a:spLocks noChangeArrowheads="1"/>
          </p:cNvSpPr>
          <p:nvPr/>
        </p:nvSpPr>
        <p:spPr bwMode="auto">
          <a:xfrm>
            <a:off x="587375" y="2150914"/>
            <a:ext cx="7981950" cy="2862262"/>
          </a:xfrm>
          <a:prstGeom prst="rect">
            <a:avLst/>
          </a:prstGeom>
          <a:noFill/>
          <a:ln w="9525">
            <a:noFill/>
            <a:miter lim="800000"/>
            <a:headEnd/>
            <a:tailEnd/>
          </a:ln>
          <a:effectLst/>
        </p:spPr>
        <p:txBody>
          <a:bodyPr wrap="none" anchor="ctr">
            <a:spAutoFit/>
          </a:bodyPr>
          <a:lstStyle/>
          <a:p>
            <a:pPr algn="ctr" eaLnBrk="0" hangingPunct="0">
              <a:defRPr/>
            </a:pPr>
            <a:r>
              <a:rPr lang="en-US" altLang="ja-JP" sz="2400" b="1" dirty="0">
                <a:solidFill>
                  <a:prstClr val="black"/>
                </a:solidFill>
                <a:cs typeface="Times New Roman" pitchFamily="18" charset="0"/>
              </a:rPr>
              <a:t>Operate Subaru Telescope and publish a number of excellent </a:t>
            </a:r>
          </a:p>
          <a:p>
            <a:pPr algn="ctr" eaLnBrk="0" hangingPunct="0">
              <a:defRPr/>
            </a:pPr>
            <a:r>
              <a:rPr lang="en-US" altLang="ja-JP" sz="2400" b="1" dirty="0">
                <a:solidFill>
                  <a:prstClr val="black"/>
                </a:solidFill>
                <a:cs typeface="Times New Roman" pitchFamily="18" charset="0"/>
              </a:rPr>
              <a:t>research papers, </a:t>
            </a:r>
            <a:r>
              <a:rPr lang="ja-JP" altLang="en-US" sz="2400" b="1" dirty="0">
                <a:solidFill>
                  <a:prstClr val="black"/>
                </a:solidFill>
                <a:cs typeface="Times New Roman" pitchFamily="18" charset="0"/>
              </a:rPr>
              <a:t> </a:t>
            </a:r>
            <a:r>
              <a:rPr lang="en-US" altLang="ja-JP" sz="2400" b="1" dirty="0">
                <a:solidFill>
                  <a:prstClr val="black"/>
                </a:solidFill>
                <a:cs typeface="Times New Roman" pitchFamily="18" charset="0"/>
              </a:rPr>
              <a:t>written by NAOJ scientists </a:t>
            </a:r>
          </a:p>
          <a:p>
            <a:pPr algn="ctr" eaLnBrk="0" hangingPunct="0">
              <a:defRPr/>
            </a:pPr>
            <a:r>
              <a:rPr lang="en-US" altLang="ja-JP" sz="2400" b="1" dirty="0">
                <a:solidFill>
                  <a:prstClr val="black"/>
                </a:solidFill>
                <a:cs typeface="Times New Roman" pitchFamily="18" charset="0"/>
              </a:rPr>
              <a:t>as well as  domestic and international scientists, </a:t>
            </a:r>
          </a:p>
          <a:p>
            <a:pPr algn="ctr" eaLnBrk="0" hangingPunct="0">
              <a:defRPr/>
            </a:pPr>
            <a:r>
              <a:rPr lang="en-US" altLang="ja-JP" sz="2400" b="1" dirty="0">
                <a:solidFill>
                  <a:prstClr val="black"/>
                </a:solidFill>
                <a:cs typeface="Times New Roman" pitchFamily="18" charset="0"/>
              </a:rPr>
              <a:t>through an open-use program.</a:t>
            </a:r>
          </a:p>
          <a:p>
            <a:pPr eaLnBrk="0" hangingPunct="0">
              <a:defRPr/>
            </a:pPr>
            <a:endParaRPr lang="en-US" altLang="ja-JP" sz="2400" b="1" dirty="0">
              <a:solidFill>
                <a:prstClr val="black"/>
              </a:solidFill>
              <a:cs typeface="Times New Roman" pitchFamily="18" charset="0"/>
            </a:endParaRPr>
          </a:p>
          <a:p>
            <a:pPr algn="ctr" eaLnBrk="0" hangingPunct="0">
              <a:defRPr/>
            </a:pPr>
            <a:r>
              <a:rPr lang="ja-JP" altLang="ja-JP" sz="2000" b="1" dirty="0">
                <a:solidFill>
                  <a:prstClr val="black"/>
                </a:solidFill>
              </a:rPr>
              <a:t>すばる望遠鏡を運用し、共同利用に供して、</a:t>
            </a:r>
            <a:endParaRPr lang="en-US" altLang="ja-JP" sz="2000" b="1" dirty="0">
              <a:solidFill>
                <a:prstClr val="black"/>
              </a:solidFill>
            </a:endParaRPr>
          </a:p>
          <a:p>
            <a:pPr algn="ctr" eaLnBrk="0" hangingPunct="0">
              <a:defRPr/>
            </a:pPr>
            <a:r>
              <a:rPr lang="ja-JP" altLang="ja-JP" sz="2000" b="1" dirty="0">
                <a:solidFill>
                  <a:prstClr val="black"/>
                </a:solidFill>
              </a:rPr>
              <a:t>国立天文台の研究者及び全国の関連研究者による、</a:t>
            </a:r>
            <a:endParaRPr lang="en-US" altLang="ja-JP" sz="2000" b="1" dirty="0">
              <a:solidFill>
                <a:prstClr val="black"/>
              </a:solidFill>
            </a:endParaRPr>
          </a:p>
          <a:p>
            <a:pPr algn="ctr" eaLnBrk="0" hangingPunct="0">
              <a:defRPr/>
            </a:pPr>
            <a:r>
              <a:rPr lang="ja-JP" altLang="ja-JP" sz="2000" b="1" dirty="0">
                <a:solidFill>
                  <a:prstClr val="black"/>
                </a:solidFill>
              </a:rPr>
              <a:t>優れた論文を多数出版する。</a:t>
            </a:r>
            <a:endParaRPr lang="en-US" altLang="ja-JP" sz="2000" b="1" dirty="0">
              <a:solidFill>
                <a:prstClr val="black"/>
              </a:solidFill>
              <a:latin typeface="Arial" pitchFamily="34" charset="0"/>
            </a:endParaRPr>
          </a:p>
        </p:txBody>
      </p:sp>
      <p:sp>
        <p:nvSpPr>
          <p:cNvPr id="4" name="スライド番号プレースホルダ 3"/>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2</a:t>
            </a:fld>
            <a:endParaRPr lang="ja-JP" altLang="en-US">
              <a:solidFill>
                <a:prstClr val="black">
                  <a:tint val="75000"/>
                </a:prstClr>
              </a:solidFill>
            </a:endParaRPr>
          </a:p>
        </p:txBody>
      </p:sp>
    </p:spTree>
    <p:extLst>
      <p:ext uri="{BB962C8B-B14F-4D97-AF65-F5344CB8AC3E}">
        <p14:creationId xmlns:p14="http://schemas.microsoft.com/office/powerpoint/2010/main" val="5732138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1" lang="ja-JP" altLang="en-US" sz="4000" b="1" dirty="0" smtClean="0">
                <a:effectLst>
                  <a:outerShdw blurRad="38100" dist="38100" dir="2700000" algn="tl">
                    <a:srgbClr val="000000">
                      <a:alpha val="43137"/>
                    </a:srgbClr>
                  </a:outerShdw>
                </a:effectLst>
              </a:rPr>
              <a:t>望遠鏡ダウンタイムの推移</a:t>
            </a:r>
            <a:endParaRPr kumimoji="1" lang="ja-JP" altLang="en-US" sz="4000" b="1" dirty="0">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a:blip r:embed="rId2" cstate="print"/>
          <a:srcRect l="-3017" r="-3017"/>
          <a:stretch>
            <a:fillRect/>
          </a:stretch>
        </p:blipFill>
        <p:spPr/>
      </p:pic>
      <p:sp>
        <p:nvSpPr>
          <p:cNvPr id="4" name="Slide Number Placeholder 3"/>
          <p:cNvSpPr>
            <a:spLocks noGrp="1"/>
          </p:cNvSpPr>
          <p:nvPr>
            <p:ph type="sldNum" sz="quarter" idx="12"/>
          </p:nvPr>
        </p:nvSpPr>
        <p:spPr/>
        <p:txBody>
          <a:bodyPr/>
          <a:lstStyle/>
          <a:p>
            <a:fld id="{8B844550-8E5E-416A-9F12-B32D48338F36}" type="slidenum">
              <a:rPr kumimoji="1" lang="ja-JP" altLang="en-US" smtClean="0"/>
              <a:pPr/>
              <a:t>20</a:t>
            </a:fld>
            <a:endParaRPr kumimoji="1" lang="ja-JP" altLang="en-US"/>
          </a:p>
        </p:txBody>
      </p:sp>
    </p:spTree>
    <p:extLst>
      <p:ext uri="{BB962C8B-B14F-4D97-AF65-F5344CB8AC3E}">
        <p14:creationId xmlns:p14="http://schemas.microsoft.com/office/powerpoint/2010/main" val="1290454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4000" b="1" dirty="0">
                <a:effectLst>
                  <a:outerShdw blurRad="38100" dist="38100" dir="2700000" algn="tl">
                    <a:srgbClr val="000000">
                      <a:alpha val="43137"/>
                    </a:srgbClr>
                  </a:outerShdw>
                </a:effectLst>
              </a:rPr>
              <a:t>山頂</a:t>
            </a:r>
            <a:r>
              <a:rPr kumimoji="1" lang="ja-JP" altLang="en-US" sz="4000" b="1" dirty="0" smtClean="0">
                <a:effectLst>
                  <a:outerShdw blurRad="38100" dist="38100" dir="2700000" algn="tl">
                    <a:srgbClr val="000000">
                      <a:alpha val="43137"/>
                    </a:srgbClr>
                  </a:outerShdw>
                </a:effectLst>
              </a:rPr>
              <a:t>施設停電</a:t>
            </a:r>
            <a:endParaRPr kumimoji="1" lang="ja-JP" alt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556792"/>
            <a:ext cx="8229600" cy="4525963"/>
          </a:xfrm>
        </p:spPr>
        <p:txBody>
          <a:bodyPr>
            <a:normAutofit fontScale="85000" lnSpcReduction="10000"/>
          </a:bodyPr>
          <a:lstStyle/>
          <a:p>
            <a:r>
              <a:rPr kumimoji="1" lang="en-US" altLang="ja-JP" dirty="0" smtClean="0"/>
              <a:t>2013</a:t>
            </a:r>
            <a:r>
              <a:rPr kumimoji="1" lang="ja-JP" altLang="en-US" dirty="0" smtClean="0"/>
              <a:t>年</a:t>
            </a:r>
            <a:r>
              <a:rPr kumimoji="1" lang="en-US" altLang="ja-JP" dirty="0" smtClean="0"/>
              <a:t>7</a:t>
            </a:r>
            <a:r>
              <a:rPr kumimoji="1" lang="ja-JP" altLang="en-US" dirty="0" smtClean="0"/>
              <a:t>月</a:t>
            </a:r>
            <a:r>
              <a:rPr kumimoji="1" lang="en-US" altLang="ja-JP" dirty="0" smtClean="0"/>
              <a:t>10</a:t>
            </a:r>
            <a:r>
              <a:rPr kumimoji="1" lang="ja-JP" altLang="en-US" dirty="0" smtClean="0"/>
              <a:t>日正午過ぎ（ハワイ時間）、望遠鏡ドームへの供給電源が停止。ドームを回転させるスリップリング、ケーブル、ブレーカーの破損が発見された。</a:t>
            </a:r>
            <a:endParaRPr kumimoji="1" lang="en-US" altLang="ja-JP" dirty="0" smtClean="0"/>
          </a:p>
          <a:p>
            <a:r>
              <a:rPr lang="ja-JP" altLang="en-US" dirty="0" smtClean="0"/>
              <a:t>これに伴い、共同利用を２日間キャンセル。</a:t>
            </a:r>
            <a:endParaRPr lang="en-US" altLang="ja-JP" dirty="0" smtClean="0"/>
          </a:p>
          <a:p>
            <a:r>
              <a:rPr lang="ja-JP" altLang="en-US" dirty="0" smtClean="0"/>
              <a:t>スリップリング、ケーブル、ブレーカーは既に交換済み（スペアーは発注）</a:t>
            </a:r>
            <a:endParaRPr lang="en-US" altLang="ja-JP" dirty="0" smtClean="0"/>
          </a:p>
          <a:p>
            <a:r>
              <a:rPr kumimoji="1" lang="ja-JP" altLang="en-US" dirty="0" smtClean="0"/>
              <a:t>原因はまだ調査中：</a:t>
            </a:r>
            <a:endParaRPr kumimoji="1" lang="en-US" altLang="ja-JP" dirty="0" smtClean="0"/>
          </a:p>
          <a:p>
            <a:pPr lvl="1"/>
            <a:r>
              <a:rPr lang="ja-JP" altLang="en-US" dirty="0" smtClean="0"/>
              <a:t>新規観測装置の導入や設備更新に伴う電力使用の増加</a:t>
            </a:r>
            <a:endParaRPr lang="en-US" altLang="ja-JP" dirty="0" smtClean="0"/>
          </a:p>
          <a:p>
            <a:pPr lvl="1"/>
            <a:r>
              <a:rPr kumimoji="1" lang="ja-JP" altLang="en-US" dirty="0" smtClean="0"/>
              <a:t>スリップリングの経年変化による摩耗</a:t>
            </a:r>
            <a:endParaRPr kumimoji="1" lang="en-US" altLang="ja-JP" dirty="0" smtClean="0"/>
          </a:p>
          <a:p>
            <a:pPr lvl="1"/>
            <a:r>
              <a:rPr lang="ja-JP" altLang="en-US" dirty="0" smtClean="0"/>
              <a:t>山頂全体での電力供給が不安定になり、過電流が流れた。</a:t>
            </a:r>
            <a:endParaRPr kumimoji="1" lang="en-US" altLang="ja-JP" dirty="0" smtClean="0"/>
          </a:p>
          <a:p>
            <a:endParaRPr kumimoji="1" lang="ja-JP" altLang="en-US" dirty="0"/>
          </a:p>
        </p:txBody>
      </p:sp>
      <p:sp>
        <p:nvSpPr>
          <p:cNvPr id="4" name="Slide Number Placeholder 3"/>
          <p:cNvSpPr>
            <a:spLocks noGrp="1"/>
          </p:cNvSpPr>
          <p:nvPr>
            <p:ph type="sldNum" sz="quarter" idx="12"/>
          </p:nvPr>
        </p:nvSpPr>
        <p:spPr/>
        <p:txBody>
          <a:bodyPr/>
          <a:lstStyle/>
          <a:p>
            <a:fld id="{8B844550-8E5E-416A-9F12-B32D48338F36}" type="slidenum">
              <a:rPr kumimoji="1" lang="ja-JP" altLang="en-US" smtClean="0"/>
              <a:pPr/>
              <a:t>21</a:t>
            </a:fld>
            <a:endParaRPr kumimoji="1" lang="ja-JP" altLang="en-US"/>
          </a:p>
        </p:txBody>
      </p:sp>
    </p:spTree>
    <p:extLst>
      <p:ext uri="{BB962C8B-B14F-4D97-AF65-F5344CB8AC3E}">
        <p14:creationId xmlns:p14="http://schemas.microsoft.com/office/powerpoint/2010/main" val="2575357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4000" b="1" dirty="0" smtClean="0">
                <a:effectLst>
                  <a:outerShdw blurRad="38100" dist="38100" dir="2700000" algn="tl">
                    <a:srgbClr val="000000">
                      <a:alpha val="43137"/>
                    </a:srgbClr>
                  </a:outerShdw>
                </a:effectLst>
              </a:rPr>
              <a:t>経年変化</a:t>
            </a:r>
            <a:r>
              <a:rPr kumimoji="1" lang="ja-JP" altLang="en-US" sz="4000" b="1" dirty="0" smtClean="0">
                <a:effectLst>
                  <a:outerShdw blurRad="38100" dist="38100" dir="2700000" algn="tl">
                    <a:srgbClr val="000000">
                      <a:alpha val="43137"/>
                    </a:srgbClr>
                  </a:outerShdw>
                </a:effectLst>
              </a:rPr>
              <a:t>への対応</a:t>
            </a:r>
            <a:endParaRPr kumimoji="1" lang="ja-JP" altLang="en-US" sz="40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520" y="1600200"/>
            <a:ext cx="8640960" cy="4525963"/>
          </a:xfrm>
        </p:spPr>
        <p:txBody>
          <a:bodyPr>
            <a:normAutofit lnSpcReduction="10000"/>
          </a:bodyPr>
          <a:lstStyle/>
          <a:p>
            <a:r>
              <a:rPr lang="ja-JP" altLang="en-US" dirty="0"/>
              <a:t>すばる望遠鏡を今後２０年使用する事を前提とし</a:t>
            </a:r>
            <a:r>
              <a:rPr lang="ja-JP" altLang="en-US" dirty="0" smtClean="0"/>
              <a:t>、機能</a:t>
            </a:r>
            <a:r>
              <a:rPr lang="ja-JP" altLang="en-US" dirty="0"/>
              <a:t>更新や部品の取り替え、またメンテナンス</a:t>
            </a:r>
            <a:r>
              <a:rPr lang="ja-JP" altLang="en-US" dirty="0" smtClean="0"/>
              <a:t>のインハウス化</a:t>
            </a:r>
            <a:r>
              <a:rPr lang="ja-JP" altLang="en-US" dirty="0"/>
              <a:t>等を含む、長期メインテナンスプランを早急に作成</a:t>
            </a:r>
            <a:r>
              <a:rPr lang="ja-JP" altLang="en-US" dirty="0" smtClean="0"/>
              <a:t>する。</a:t>
            </a:r>
            <a:endParaRPr lang="en-US" altLang="ja-JP" dirty="0" smtClean="0"/>
          </a:p>
          <a:p>
            <a:r>
              <a:rPr lang="ja-JP" altLang="en-US" dirty="0" smtClean="0"/>
              <a:t>長期メインテナンスプランでは、人的体制の見直しも必要。望遠鏡部門では、現在既に人手不足が表面化しており、現体制のままで望遠鏡が今後２０年維持できるかは、重要検討項目。</a:t>
            </a:r>
            <a:endParaRPr lang="en-US" altLang="ja-JP" dirty="0" smtClean="0"/>
          </a:p>
          <a:p>
            <a:r>
              <a:rPr lang="ja-JP" altLang="en-US" dirty="0" smtClean="0"/>
              <a:t>新しく着任する助教を中心に検討を進める。</a:t>
            </a:r>
            <a:endParaRPr lang="en-US" altLang="ja-JP" dirty="0" smtClean="0"/>
          </a:p>
          <a:p>
            <a:pPr marL="0" indent="0">
              <a:buNone/>
            </a:pPr>
            <a:endParaRPr lang="ja-JP" altLang="en-US" dirty="0"/>
          </a:p>
          <a:p>
            <a:endParaRPr kumimoji="1" lang="ja-JP" altLang="en-US" dirty="0"/>
          </a:p>
        </p:txBody>
      </p:sp>
      <p:sp>
        <p:nvSpPr>
          <p:cNvPr id="4" name="Slide Number Placeholder 3"/>
          <p:cNvSpPr>
            <a:spLocks noGrp="1"/>
          </p:cNvSpPr>
          <p:nvPr>
            <p:ph type="sldNum" sz="quarter" idx="12"/>
          </p:nvPr>
        </p:nvSpPr>
        <p:spPr/>
        <p:txBody>
          <a:bodyPr/>
          <a:lstStyle/>
          <a:p>
            <a:fld id="{8B844550-8E5E-416A-9F12-B32D48338F36}" type="slidenum">
              <a:rPr kumimoji="1" lang="ja-JP" altLang="en-US" smtClean="0"/>
              <a:pPr/>
              <a:t>22</a:t>
            </a:fld>
            <a:endParaRPr kumimoji="1" lang="ja-JP" altLang="en-US"/>
          </a:p>
        </p:txBody>
      </p:sp>
    </p:spTree>
    <p:extLst>
      <p:ext uri="{BB962C8B-B14F-4D97-AF65-F5344CB8AC3E}">
        <p14:creationId xmlns:p14="http://schemas.microsoft.com/office/powerpoint/2010/main" val="2408818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790825"/>
            <a:ext cx="8229600" cy="1143000"/>
          </a:xfrm>
        </p:spPr>
        <p:txBody>
          <a:bodyPr>
            <a:normAutofit fontScale="90000"/>
          </a:bodyPr>
          <a:lstStyle/>
          <a:p>
            <a:pPr>
              <a:defRPr/>
            </a:pPr>
            <a:r>
              <a:rPr lang="en-US" altLang="ja-JP" sz="4800" b="1" dirty="0" smtClean="0">
                <a:effectLst>
                  <a:outerShdw blurRad="38100" dist="38100" dir="2700000" algn="tl">
                    <a:srgbClr val="000000">
                      <a:alpha val="43137"/>
                    </a:srgbClr>
                  </a:outerShdw>
                </a:effectLst>
              </a:rPr>
              <a:t>Recent  Science Topics</a:t>
            </a:r>
            <a:br>
              <a:rPr lang="en-US" altLang="ja-JP" sz="4800" b="1" dirty="0" smtClean="0">
                <a:effectLst>
                  <a:outerShdw blurRad="38100" dist="38100" dir="2700000" algn="tl">
                    <a:srgbClr val="000000">
                      <a:alpha val="43137"/>
                    </a:srgbClr>
                  </a:outerShdw>
                </a:effectLst>
              </a:rPr>
            </a:br>
            <a:r>
              <a:rPr lang="en-US" altLang="ja-JP" sz="4800" b="1" dirty="0" smtClean="0">
                <a:effectLst>
                  <a:outerShdw blurRad="38100" dist="38100" dir="2700000" algn="tl">
                    <a:srgbClr val="000000">
                      <a:alpha val="43137"/>
                    </a:srgbClr>
                  </a:outerShdw>
                </a:effectLst>
              </a:rPr>
              <a:t>2012/11 – 2013/12</a:t>
            </a:r>
            <a:endParaRPr lang="ja-JP" altLang="en-US" sz="4800" b="1"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23</a:t>
            </a:fld>
            <a:endParaRPr lang="ja-JP" altLang="en-US">
              <a:solidFill>
                <a:prstClr val="black">
                  <a:tint val="75000"/>
                </a:prstClr>
              </a:solidFill>
            </a:endParaRPr>
          </a:p>
        </p:txBody>
      </p:sp>
    </p:spTree>
    <p:extLst>
      <p:ext uri="{BB962C8B-B14F-4D97-AF65-F5344CB8AC3E}">
        <p14:creationId xmlns:p14="http://schemas.microsoft.com/office/powerpoint/2010/main" val="3044608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normAutofit/>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2400" b="1" dirty="0" smtClean="0">
                <a:effectLst>
                  <a:outerShdw blurRad="38100" dist="38100" dir="2700000" algn="tl">
                    <a:srgbClr val="000000">
                      <a:alpha val="43137"/>
                    </a:srgbClr>
                  </a:outerShdw>
                </a:effectLst>
              </a:rPr>
              <a:t>Direct Imaging of a Super-Jupiter Around a Massive Star</a:t>
            </a:r>
            <a:endParaRPr lang="ja-JP" altLang="en-US" sz="2400" b="1" dirty="0">
              <a:solidFill>
                <a:srgbClr val="00B0F0"/>
              </a:solidFill>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pPr>
              <a:defRPr/>
            </a:pPr>
            <a:fld id="{5AAB6E00-B3C6-4D4A-AE84-621506317812}" type="slidenum">
              <a:rPr lang="ja-JP" altLang="en-US" smtClean="0">
                <a:solidFill>
                  <a:prstClr val="black">
                    <a:tint val="75000"/>
                  </a:prstClr>
                </a:solidFill>
              </a:rPr>
              <a:pPr>
                <a:defRPr/>
              </a:pPr>
              <a:t>24</a:t>
            </a:fld>
            <a:endParaRPr lang="ja-JP" altLang="en-US">
              <a:solidFill>
                <a:prstClr val="black">
                  <a:tint val="75000"/>
                </a:prstClr>
              </a:solidFill>
            </a:endParaRPr>
          </a:p>
        </p:txBody>
      </p:sp>
      <p:pic>
        <p:nvPicPr>
          <p:cNvPr id="5124" name="Picture 2" descr="http://subarutelescope.org/Pressrelease/2012/11/19/fig1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287588"/>
            <a:ext cx="8913812"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正方形/長方形 7"/>
          <p:cNvSpPr>
            <a:spLocks noChangeArrowheads="1"/>
          </p:cNvSpPr>
          <p:nvPr/>
        </p:nvSpPr>
        <p:spPr bwMode="auto">
          <a:xfrm>
            <a:off x="179388" y="1485900"/>
            <a:ext cx="8893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b="1" smtClean="0">
                <a:solidFill>
                  <a:prstClr val="black"/>
                </a:solidFill>
              </a:rPr>
              <a:t>An international team of astronomers has discovered a “super-Jupiter” orbiting </a:t>
            </a:r>
          </a:p>
          <a:p>
            <a:pPr algn="ctr" eaLnBrk="1" fontAlgn="base" hangingPunct="1">
              <a:spcBef>
                <a:spcPct val="0"/>
              </a:spcBef>
              <a:spcAft>
                <a:spcPct val="0"/>
              </a:spcAft>
            </a:pPr>
            <a:r>
              <a:rPr lang="en-US" altLang="ja-JP" b="1" smtClean="0">
                <a:solidFill>
                  <a:prstClr val="black"/>
                </a:solidFill>
              </a:rPr>
              <a:t>a massive star Kappa Andromedae, using </a:t>
            </a:r>
            <a:r>
              <a:rPr lang="en-US" altLang="ja-JP" b="1" smtClean="0">
                <a:solidFill>
                  <a:prstClr val="black"/>
                </a:solidFill>
                <a:hlinkClick r:id="rId3"/>
              </a:rPr>
              <a:t>HiCIAO</a:t>
            </a:r>
            <a:r>
              <a:rPr lang="en-US" altLang="ja-JP" b="1" smtClean="0">
                <a:solidFill>
                  <a:prstClr val="black"/>
                </a:solidFill>
              </a:rPr>
              <a:t> and </a:t>
            </a:r>
            <a:r>
              <a:rPr lang="en-US" altLang="ja-JP" b="1" smtClean="0">
                <a:solidFill>
                  <a:srgbClr val="0000FF"/>
                </a:solidFill>
              </a:rPr>
              <a:t>I</a:t>
            </a:r>
            <a:r>
              <a:rPr lang="en-US" altLang="ja-JP" b="1" smtClean="0">
                <a:solidFill>
                  <a:prstClr val="black"/>
                </a:solidFill>
                <a:hlinkClick r:id="rId4"/>
              </a:rPr>
              <a:t>RCS</a:t>
            </a:r>
            <a:r>
              <a:rPr lang="en-US" altLang="ja-JP" b="1" smtClean="0">
                <a:solidFill>
                  <a:prstClr val="black"/>
                </a:solidFill>
              </a:rPr>
              <a:t> (Carson et al. 2012).</a:t>
            </a:r>
            <a:endParaRPr lang="ja-JP" altLang="en-US" b="1" smtClean="0">
              <a:solidFill>
                <a:prstClr val="black"/>
              </a:solidFill>
            </a:endParaRPr>
          </a:p>
        </p:txBody>
      </p:sp>
    </p:spTree>
    <p:extLst>
      <p:ext uri="{BB962C8B-B14F-4D97-AF65-F5344CB8AC3E}">
        <p14:creationId xmlns:p14="http://schemas.microsoft.com/office/powerpoint/2010/main" val="2926297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normAutofit/>
          </a:bodyPr>
          <a:lstStyle/>
          <a:p>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2400" b="1" dirty="0" smtClean="0">
                <a:effectLst>
                  <a:outerShdw blurRad="38100" dist="38100" dir="2700000" algn="tl">
                    <a:srgbClr val="000000">
                      <a:alpha val="43137"/>
                    </a:srgbClr>
                  </a:outerShdw>
                </a:effectLst>
              </a:rPr>
              <a:t>Direct Discovery of a Second Jupiter Shows the Power and Significance of the SEEDS Project</a:t>
            </a:r>
            <a:endParaRPr lang="ja-JP" altLang="en-US" sz="2400" b="1" dirty="0">
              <a:solidFill>
                <a:srgbClr val="00B0F0"/>
              </a:solidFill>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pPr>
              <a:defRPr/>
            </a:pPr>
            <a:fld id="{5AAB6E00-B3C6-4D4A-AE84-621506317812}" type="slidenum">
              <a:rPr lang="ja-JP" altLang="en-US" smtClean="0">
                <a:solidFill>
                  <a:prstClr val="black">
                    <a:tint val="75000"/>
                  </a:prstClr>
                </a:solidFill>
              </a:rPr>
              <a:pPr>
                <a:defRPr/>
              </a:pPr>
              <a:t>25</a:t>
            </a:fld>
            <a:endParaRPr lang="ja-JP" altLang="en-US">
              <a:solidFill>
                <a:prstClr val="black">
                  <a:tint val="75000"/>
                </a:prstClr>
              </a:solidFill>
            </a:endParaRPr>
          </a:p>
        </p:txBody>
      </p:sp>
      <p:sp>
        <p:nvSpPr>
          <p:cNvPr id="2" name="AutoShape 2" descr="http://subarutelescope.org/Pressrelease/2013/08/04/fig1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636912"/>
            <a:ext cx="8208912" cy="4087138"/>
          </a:xfrm>
          <a:prstGeom prst="rect">
            <a:avLst/>
          </a:prstGeom>
        </p:spPr>
      </p:pic>
      <p:sp>
        <p:nvSpPr>
          <p:cNvPr id="4" name="正方形/長方形 3"/>
          <p:cNvSpPr/>
          <p:nvPr/>
        </p:nvSpPr>
        <p:spPr>
          <a:xfrm>
            <a:off x="307975" y="1713582"/>
            <a:ext cx="8512497" cy="923330"/>
          </a:xfrm>
          <a:prstGeom prst="rect">
            <a:avLst/>
          </a:prstGeom>
        </p:spPr>
        <p:txBody>
          <a:bodyPr wrap="square">
            <a:spAutoFit/>
          </a:bodyPr>
          <a:lstStyle/>
          <a:p>
            <a:pPr algn="ctr"/>
            <a:r>
              <a:rPr lang="en-US" altLang="ja-JP" b="1" dirty="0">
                <a:solidFill>
                  <a:prstClr val="black"/>
                </a:solidFill>
              </a:rPr>
              <a:t>Astronomers in the Strategic Explorations of </a:t>
            </a:r>
            <a:r>
              <a:rPr lang="en-US" altLang="ja-JP" b="1" dirty="0" err="1">
                <a:solidFill>
                  <a:prstClr val="black"/>
                </a:solidFill>
              </a:rPr>
              <a:t>Exoplanets</a:t>
            </a:r>
            <a:r>
              <a:rPr lang="en-US" altLang="ja-JP" b="1" dirty="0">
                <a:solidFill>
                  <a:prstClr val="black"/>
                </a:solidFill>
              </a:rPr>
              <a:t> and Disks with Subaru (SEEDS) Project have recently discovered and captured an image of the least massive planet ever imaged so far--a so-called "second </a:t>
            </a:r>
            <a:r>
              <a:rPr lang="en-US" altLang="ja-JP" b="1" dirty="0" smtClean="0">
                <a:solidFill>
                  <a:prstClr val="black"/>
                </a:solidFill>
              </a:rPr>
              <a:t>Jupiter“ (</a:t>
            </a:r>
            <a:r>
              <a:rPr lang="en-US" altLang="ja-JP" b="1" dirty="0" err="1" smtClean="0">
                <a:solidFill>
                  <a:prstClr val="black"/>
                </a:solidFill>
              </a:rPr>
              <a:t>Kuzuhara</a:t>
            </a:r>
            <a:r>
              <a:rPr lang="en-US" altLang="ja-JP" b="1" dirty="0" smtClean="0">
                <a:solidFill>
                  <a:prstClr val="black"/>
                </a:solidFill>
              </a:rPr>
              <a:t> et al. 2013).</a:t>
            </a:r>
            <a:endParaRPr lang="ja-JP" altLang="en-US" b="1" dirty="0">
              <a:solidFill>
                <a:prstClr val="black"/>
              </a:solidFill>
            </a:endParaRPr>
          </a:p>
        </p:txBody>
      </p:sp>
    </p:spTree>
    <p:extLst>
      <p:ext uri="{BB962C8B-B14F-4D97-AF65-F5344CB8AC3E}">
        <p14:creationId xmlns:p14="http://schemas.microsoft.com/office/powerpoint/2010/main" val="1572577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normAutofit/>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2400" b="1" dirty="0" smtClean="0">
                <a:effectLst>
                  <a:outerShdw blurRad="38100" dist="38100" dir="2700000" algn="tl">
                    <a:srgbClr val="000000">
                      <a:alpha val="43137"/>
                    </a:srgbClr>
                  </a:outerShdw>
                </a:effectLst>
              </a:rPr>
              <a:t>The </a:t>
            </a:r>
            <a:r>
              <a:rPr lang="en-US" altLang="ja-JP" sz="2400" b="1" dirty="0">
                <a:effectLst>
                  <a:outerShdw blurRad="38100" dist="38100" dir="2700000" algn="tl">
                    <a:srgbClr val="000000">
                      <a:alpha val="43137"/>
                    </a:srgbClr>
                  </a:outerShdw>
                </a:effectLst>
              </a:rPr>
              <a:t>Origin and Maintenance of a Retrograde </a:t>
            </a:r>
            <a:r>
              <a:rPr lang="en-US" altLang="ja-JP" sz="2400" b="1" dirty="0" err="1" smtClean="0">
                <a:effectLst>
                  <a:outerShdw blurRad="38100" dist="38100" dir="2700000" algn="tl">
                    <a:srgbClr val="000000">
                      <a:alpha val="43137"/>
                    </a:srgbClr>
                  </a:outerShdw>
                </a:effectLst>
              </a:rPr>
              <a:t>Exoplanet</a:t>
            </a:r>
            <a:endParaRPr lang="ja-JP" altLang="en-US" sz="2400" b="1" dirty="0">
              <a:solidFill>
                <a:srgbClr val="00B0F0"/>
              </a:solidFill>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pPr>
              <a:defRPr/>
            </a:pPr>
            <a:fld id="{7A74639C-4EE2-4ADD-9E50-10E36FFFAFD5}" type="slidenum">
              <a:rPr lang="ja-JP" altLang="en-US" smtClean="0">
                <a:solidFill>
                  <a:prstClr val="black">
                    <a:tint val="75000"/>
                  </a:prstClr>
                </a:solidFill>
              </a:rPr>
              <a:pPr>
                <a:defRPr/>
              </a:pPr>
              <a:t>26</a:t>
            </a:fld>
            <a:endParaRPr lang="ja-JP" altLang="en-US" dirty="0">
              <a:solidFill>
                <a:prstClr val="black">
                  <a:tint val="75000"/>
                </a:prstClr>
              </a:solidFill>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97" y="1960116"/>
            <a:ext cx="4320399" cy="4205188"/>
          </a:xfrm>
          <a:prstGeom prst="rect">
            <a:avLst/>
          </a:prstGeom>
        </p:spPr>
      </p:pic>
      <p:sp>
        <p:nvSpPr>
          <p:cNvPr id="4" name="正方形/長方形 3"/>
          <p:cNvSpPr/>
          <p:nvPr/>
        </p:nvSpPr>
        <p:spPr>
          <a:xfrm>
            <a:off x="5508104" y="1785005"/>
            <a:ext cx="2790056" cy="4801314"/>
          </a:xfrm>
          <a:prstGeom prst="rect">
            <a:avLst/>
          </a:prstGeom>
        </p:spPr>
        <p:txBody>
          <a:bodyPr wrap="square">
            <a:spAutoFit/>
          </a:bodyPr>
          <a:lstStyle/>
          <a:p>
            <a:pPr algn="ctr"/>
            <a:r>
              <a:rPr lang="en-US" altLang="ja-JP" b="1" dirty="0">
                <a:solidFill>
                  <a:prstClr val="black"/>
                </a:solidFill>
              </a:rPr>
              <a:t>A Japanese collaboration </a:t>
            </a:r>
            <a:r>
              <a:rPr lang="en-US" altLang="ja-JP" b="1" dirty="0" smtClean="0">
                <a:solidFill>
                  <a:prstClr val="black"/>
                </a:solidFill>
              </a:rPr>
              <a:t> </a:t>
            </a:r>
            <a:r>
              <a:rPr lang="en-US" altLang="ja-JP" b="1" dirty="0">
                <a:solidFill>
                  <a:prstClr val="black"/>
                </a:solidFill>
              </a:rPr>
              <a:t>used the Subaru Telescope in 2008 to discover the first evidence of a retrograde orbit of an extrasolar planet, </a:t>
            </a:r>
            <a:r>
              <a:rPr lang="en-US" altLang="ja-JP" b="1" dirty="0">
                <a:solidFill>
                  <a:prstClr val="black"/>
                </a:solidFill>
                <a:hlinkClick r:id="rId3"/>
              </a:rPr>
              <a:t>HAT-P-7b</a:t>
            </a:r>
            <a:r>
              <a:rPr lang="en-US" altLang="ja-JP" b="1" dirty="0">
                <a:solidFill>
                  <a:prstClr val="black"/>
                </a:solidFill>
              </a:rPr>
              <a:t>. Although retrograde planets, which have orbits that run counter to the spin of their central stars, are absent in our Solar System, they occur in other planetary systems in the Universe. However, scientists did not know how such retrograde planets </a:t>
            </a:r>
            <a:r>
              <a:rPr lang="en-US" altLang="ja-JP" b="1" dirty="0" smtClean="0">
                <a:solidFill>
                  <a:prstClr val="black"/>
                </a:solidFill>
              </a:rPr>
              <a:t>formed</a:t>
            </a:r>
          </a:p>
          <a:p>
            <a:pPr algn="ctr"/>
            <a:r>
              <a:rPr lang="en-US" altLang="ja-JP" b="1" dirty="0" smtClean="0">
                <a:solidFill>
                  <a:prstClr val="black"/>
                </a:solidFill>
              </a:rPr>
              <a:t>(Narita et al. 2012).</a:t>
            </a:r>
            <a:endParaRPr lang="ja-JP" altLang="en-US" b="1" dirty="0">
              <a:solidFill>
                <a:prstClr val="black"/>
              </a:solidFill>
            </a:endParaRPr>
          </a:p>
        </p:txBody>
      </p:sp>
    </p:spTree>
    <p:extLst>
      <p:ext uri="{BB962C8B-B14F-4D97-AF65-F5344CB8AC3E}">
        <p14:creationId xmlns:p14="http://schemas.microsoft.com/office/powerpoint/2010/main" val="4274576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normAutofit/>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3600" b="1" dirty="0" smtClean="0">
                <a:effectLst>
                  <a:outerShdw blurRad="38100" dist="38100" dir="2700000" algn="tl">
                    <a:srgbClr val="000000">
                      <a:alpha val="43137"/>
                    </a:srgbClr>
                  </a:outerShdw>
                </a:effectLst>
              </a:rPr>
              <a:t> </a:t>
            </a:r>
            <a:r>
              <a:rPr lang="en-US" altLang="ja-JP" sz="2400" b="1" dirty="0" smtClean="0">
                <a:effectLst>
                  <a:outerShdw blurRad="38100" dist="38100" dir="2700000" algn="tl">
                    <a:srgbClr val="000000">
                      <a:alpha val="43137"/>
                    </a:srgbClr>
                  </a:outerShdw>
                </a:effectLst>
              </a:rPr>
              <a:t>Discovery of a Giant Gap in the Disk of a Sun-like Star</a:t>
            </a:r>
            <a:endParaRPr lang="ja-JP" altLang="en-US" sz="2400" b="1" dirty="0">
              <a:solidFill>
                <a:srgbClr val="00B0F0"/>
              </a:solidFill>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pPr>
              <a:defRPr/>
            </a:pPr>
            <a:fld id="{923EBF49-545D-4196-ABE7-90E06886B52D}" type="slidenum">
              <a:rPr lang="ja-JP" altLang="en-US" smtClean="0">
                <a:solidFill>
                  <a:prstClr val="black">
                    <a:tint val="75000"/>
                  </a:prstClr>
                </a:solidFill>
              </a:rPr>
              <a:pPr>
                <a:defRPr/>
              </a:pPr>
              <a:t>27</a:t>
            </a:fld>
            <a:endParaRPr lang="ja-JP" altLang="en-US">
              <a:solidFill>
                <a:prstClr val="black">
                  <a:tint val="75000"/>
                </a:prstClr>
              </a:solidFill>
            </a:endParaRPr>
          </a:p>
        </p:txBody>
      </p:sp>
      <p:pic>
        <p:nvPicPr>
          <p:cNvPr id="6148" name="Picture 2" descr="http://subarutelescope.org/Pressrelease/2012/11/08/fig1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628775"/>
            <a:ext cx="7750175"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正方形/長方形 9"/>
          <p:cNvSpPr>
            <a:spLocks noChangeArrowheads="1"/>
          </p:cNvSpPr>
          <p:nvPr/>
        </p:nvSpPr>
        <p:spPr bwMode="auto">
          <a:xfrm>
            <a:off x="5940425" y="3789363"/>
            <a:ext cx="300513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b="1" smtClean="0">
                <a:solidFill>
                  <a:srgbClr val="FF0000"/>
                </a:solidFill>
              </a:rPr>
              <a:t>The observations with HiCIAO mounted on the Subaru Telescope clearly show a low-density space between PDS 70 and the inner edge of the disk surrounding it, with a radius as large as 70 astronomical units </a:t>
            </a:r>
          </a:p>
          <a:p>
            <a:pPr algn="ctr" eaLnBrk="1" fontAlgn="base" hangingPunct="1">
              <a:spcBef>
                <a:spcPct val="0"/>
              </a:spcBef>
              <a:spcAft>
                <a:spcPct val="0"/>
              </a:spcAft>
            </a:pPr>
            <a:r>
              <a:rPr lang="en-US" altLang="ja-JP" b="1" smtClean="0">
                <a:solidFill>
                  <a:srgbClr val="FF0000"/>
                </a:solidFill>
              </a:rPr>
              <a:t>Hirano et al. (2012).</a:t>
            </a:r>
            <a:endParaRPr lang="ja-JP" altLang="en-US" b="1" smtClean="0">
              <a:solidFill>
                <a:srgbClr val="FF0000"/>
              </a:solidFill>
            </a:endParaRPr>
          </a:p>
        </p:txBody>
      </p:sp>
    </p:spTree>
    <p:extLst>
      <p:ext uri="{BB962C8B-B14F-4D97-AF65-F5344CB8AC3E}">
        <p14:creationId xmlns:p14="http://schemas.microsoft.com/office/powerpoint/2010/main" val="2435146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normAutofit/>
          </a:bodyPr>
          <a:lstStyle/>
          <a:p>
            <a:pPr>
              <a:defRPr/>
            </a:pPr>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2400" b="1" dirty="0" smtClean="0">
                <a:effectLst>
                  <a:outerShdw blurRad="38100" dist="38100" dir="2700000" algn="tl">
                    <a:srgbClr val="000000">
                      <a:alpha val="43137"/>
                    </a:srgbClr>
                  </a:outerShdw>
                </a:effectLst>
              </a:rPr>
              <a:t>Spiral Structure of Disk may reveal Planets</a:t>
            </a:r>
            <a:endParaRPr lang="ja-JP" altLang="en-US" sz="2400" b="1" dirty="0">
              <a:solidFill>
                <a:srgbClr val="00B0F0"/>
              </a:solidFill>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pPr>
              <a:defRPr/>
            </a:pPr>
            <a:fld id="{7A74639C-4EE2-4ADD-9E50-10E36FFFAFD5}" type="slidenum">
              <a:rPr lang="ja-JP" altLang="en-US" smtClean="0">
                <a:solidFill>
                  <a:prstClr val="black">
                    <a:tint val="75000"/>
                  </a:prstClr>
                </a:solidFill>
              </a:rPr>
              <a:pPr>
                <a:defRPr/>
              </a:pPr>
              <a:t>28</a:t>
            </a:fld>
            <a:endParaRPr lang="ja-JP" altLang="en-US">
              <a:solidFill>
                <a:prstClr val="black">
                  <a:tint val="75000"/>
                </a:prstClr>
              </a:solidFill>
            </a:endParaRPr>
          </a:p>
        </p:txBody>
      </p:sp>
      <p:pic>
        <p:nvPicPr>
          <p:cNvPr id="7172" name="Picture 2" descr="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44675"/>
            <a:ext cx="47529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正方形/長方形 7"/>
          <p:cNvSpPr>
            <a:spLocks noChangeArrowheads="1"/>
          </p:cNvSpPr>
          <p:nvPr/>
        </p:nvSpPr>
        <p:spPr bwMode="auto">
          <a:xfrm>
            <a:off x="5148263" y="1816100"/>
            <a:ext cx="38512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sz="2000" b="1" smtClean="0">
                <a:solidFill>
                  <a:srgbClr val="FF0000"/>
                </a:solidFill>
              </a:rPr>
              <a:t>An international team of astronomers has used HiCIAO mounted on the Subaru Telescope to capture detailed images of the disk around the young star SAO 206462. On the basis of their observations and modeling according to spiral density wave theory, the team suspects that dynamic processes, possibly resulting from planets in the disk, may be responsible for its spiral structure (Muto et al. 2012).</a:t>
            </a:r>
            <a:endParaRPr lang="ja-JP" altLang="en-US" sz="2000" b="1" smtClean="0">
              <a:solidFill>
                <a:srgbClr val="FF0000"/>
              </a:solidFill>
            </a:endParaRPr>
          </a:p>
        </p:txBody>
      </p:sp>
      <p:pic>
        <p:nvPicPr>
          <p:cNvPr id="80900" name="Picture 4" descr="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44675"/>
            <a:ext cx="47752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060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fade">
                                      <p:cBhvr>
                                        <p:cTn id="7" dur="2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normAutofit/>
          </a:bodyPr>
          <a:lstStyle/>
          <a:p>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2400" b="1" dirty="0" smtClean="0">
                <a:effectLst>
                  <a:outerShdw blurRad="38100" dist="38100" dir="2700000" algn="tl">
                    <a:srgbClr val="000000">
                      <a:alpha val="43137"/>
                    </a:srgbClr>
                  </a:outerShdw>
                </a:effectLst>
              </a:rPr>
              <a:t>Direct Infrared Image of an Arm in Disk</a:t>
            </a:r>
            <a:endParaRPr lang="ja-JP" altLang="en-US" sz="2400" b="1" dirty="0">
              <a:solidFill>
                <a:srgbClr val="00B0F0"/>
              </a:solidFill>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pPr>
              <a:defRPr/>
            </a:pPr>
            <a:fld id="{7A74639C-4EE2-4ADD-9E50-10E36FFFAFD5}" type="slidenum">
              <a:rPr lang="ja-JP" altLang="en-US" smtClean="0">
                <a:solidFill>
                  <a:prstClr val="black">
                    <a:tint val="75000"/>
                  </a:prstClr>
                </a:solidFill>
              </a:rPr>
              <a:pPr>
                <a:defRPr/>
              </a:pPr>
              <a:t>29</a:t>
            </a:fld>
            <a:endParaRPr lang="ja-JP" altLang="en-US" dirty="0">
              <a:solidFill>
                <a:prstClr val="black">
                  <a:tint val="75000"/>
                </a:prstClr>
              </a:solidFill>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582294">
            <a:off x="406147" y="1149088"/>
            <a:ext cx="2232248" cy="2793263"/>
          </a:xfrm>
          <a:prstGeom prst="rect">
            <a:avLst/>
          </a:prstGeom>
          <a:ln w="19050">
            <a:solidFill>
              <a:schemeClr val="tx1"/>
            </a:solidFill>
          </a:ln>
        </p:spPr>
      </p:pic>
      <p:sp>
        <p:nvSpPr>
          <p:cNvPr id="6" name="正方形/長方形 5"/>
          <p:cNvSpPr/>
          <p:nvPr/>
        </p:nvSpPr>
        <p:spPr>
          <a:xfrm>
            <a:off x="4860032" y="2122978"/>
            <a:ext cx="3995936" cy="4247317"/>
          </a:xfrm>
          <a:prstGeom prst="rect">
            <a:avLst/>
          </a:prstGeom>
        </p:spPr>
        <p:txBody>
          <a:bodyPr wrap="square">
            <a:spAutoFit/>
          </a:bodyPr>
          <a:lstStyle/>
          <a:p>
            <a:pPr algn="ctr"/>
            <a:r>
              <a:rPr lang="en-US" altLang="ja-JP" b="1" dirty="0" smtClean="0">
                <a:solidFill>
                  <a:prstClr val="black"/>
                </a:solidFill>
              </a:rPr>
              <a:t> An </a:t>
            </a:r>
            <a:r>
              <a:rPr lang="en-US" altLang="ja-JP" b="1" dirty="0">
                <a:solidFill>
                  <a:prstClr val="black"/>
                </a:solidFill>
              </a:rPr>
              <a:t>international team of astronomers </a:t>
            </a:r>
            <a:r>
              <a:rPr lang="en-US" altLang="ja-JP" b="1" dirty="0" smtClean="0">
                <a:solidFill>
                  <a:prstClr val="black"/>
                </a:solidFill>
              </a:rPr>
              <a:t> </a:t>
            </a:r>
            <a:r>
              <a:rPr lang="en-US" altLang="ja-JP" b="1" dirty="0">
                <a:solidFill>
                  <a:prstClr val="black"/>
                </a:solidFill>
              </a:rPr>
              <a:t>has made observations with the Subaru Telescope and captured the first vivid infrared image of a curved arm of dust extending over a hole on a disk around a young star--2MASS J16042165-2130284 (J 1604). </a:t>
            </a:r>
            <a:endParaRPr lang="en-US" altLang="ja-JP" b="1" dirty="0" smtClean="0">
              <a:solidFill>
                <a:prstClr val="black"/>
              </a:solidFill>
            </a:endParaRPr>
          </a:p>
          <a:p>
            <a:pPr algn="ctr"/>
            <a:r>
              <a:rPr lang="en-US" altLang="ja-JP" b="1" dirty="0">
                <a:solidFill>
                  <a:prstClr val="black"/>
                </a:solidFill>
              </a:rPr>
              <a:t> </a:t>
            </a:r>
            <a:r>
              <a:rPr lang="en-US" altLang="ja-JP" b="1" dirty="0" smtClean="0">
                <a:solidFill>
                  <a:prstClr val="black"/>
                </a:solidFill>
              </a:rPr>
              <a:t>This </a:t>
            </a:r>
            <a:r>
              <a:rPr lang="en-US" altLang="ja-JP" b="1" dirty="0">
                <a:solidFill>
                  <a:prstClr val="black"/>
                </a:solidFill>
              </a:rPr>
              <a:t>feature indicates the probable existence of unseen planets within the hole. The image shows the dynamic environment in which planets may be born and gives information about constraints on the distance at which planets can form from a central </a:t>
            </a:r>
            <a:r>
              <a:rPr lang="en-US" altLang="ja-JP" b="1" dirty="0" smtClean="0">
                <a:solidFill>
                  <a:prstClr val="black"/>
                </a:solidFill>
              </a:rPr>
              <a:t>star</a:t>
            </a:r>
          </a:p>
          <a:p>
            <a:pPr algn="ctr"/>
            <a:r>
              <a:rPr lang="en-US" altLang="ja-JP" b="1" dirty="0" smtClean="0">
                <a:solidFill>
                  <a:prstClr val="black"/>
                </a:solidFill>
              </a:rPr>
              <a:t>(</a:t>
            </a:r>
            <a:r>
              <a:rPr lang="en-US" altLang="ja-JP" b="1" dirty="0" err="1" smtClean="0">
                <a:solidFill>
                  <a:prstClr val="black"/>
                </a:solidFill>
              </a:rPr>
              <a:t>Mayama</a:t>
            </a:r>
            <a:r>
              <a:rPr lang="en-US" altLang="ja-JP" b="1" dirty="0" smtClean="0">
                <a:solidFill>
                  <a:prstClr val="black"/>
                </a:solidFill>
              </a:rPr>
              <a:t> et al. 2012).</a:t>
            </a:r>
            <a:endParaRPr lang="ja-JP" altLang="en-US" b="1" dirty="0">
              <a:solidFill>
                <a:prstClr val="black"/>
              </a:solidFill>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27564">
            <a:off x="1335665" y="3769770"/>
            <a:ext cx="3223718" cy="2417789"/>
          </a:xfrm>
          <a:prstGeom prst="rect">
            <a:avLst/>
          </a:prstGeom>
          <a:ln w="25400">
            <a:solidFill>
              <a:schemeClr val="bg1"/>
            </a:solidFill>
          </a:ln>
        </p:spPr>
      </p:pic>
    </p:spTree>
    <p:extLst>
      <p:ext uri="{BB962C8B-B14F-4D97-AF65-F5344CB8AC3E}">
        <p14:creationId xmlns:p14="http://schemas.microsoft.com/office/powerpoint/2010/main" val="8627188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2012-2013</a:t>
            </a:r>
            <a:r>
              <a:rPr lang="ja-JP" altLang="en-US" sz="3200" b="1" dirty="0" smtClean="0">
                <a:effectLst>
                  <a:outerShdw blurRad="38100" dist="38100" dir="2700000" algn="tl">
                    <a:srgbClr val="000000">
                      <a:alpha val="43137"/>
                    </a:srgbClr>
                  </a:outerShdw>
                </a:effectLst>
              </a:rPr>
              <a:t>　弐 ②</a:t>
            </a:r>
            <a:endParaRPr lang="ja-JP" altLang="en-US" sz="3600" b="1" dirty="0">
              <a:effectLst>
                <a:outerShdw blurRad="38100" dist="38100" dir="2700000" algn="tl">
                  <a:srgbClr val="000000">
                    <a:alpha val="43137"/>
                  </a:srgbClr>
                </a:outerShdw>
              </a:effectLst>
            </a:endParaRPr>
          </a:p>
        </p:txBody>
      </p:sp>
      <p:sp>
        <p:nvSpPr>
          <p:cNvPr id="11267" name="正方形/長方形 3"/>
          <p:cNvSpPr>
            <a:spLocks noChangeArrowheads="1"/>
          </p:cNvSpPr>
          <p:nvPr/>
        </p:nvSpPr>
        <p:spPr bwMode="auto">
          <a:xfrm>
            <a:off x="539750" y="2708275"/>
            <a:ext cx="8208963" cy="2185988"/>
          </a:xfrm>
          <a:prstGeom prst="rect">
            <a:avLst/>
          </a:prstGeom>
          <a:noFill/>
          <a:ln w="9525">
            <a:noFill/>
            <a:miter lim="800000"/>
            <a:headEnd/>
            <a:tailEnd/>
          </a:ln>
        </p:spPr>
        <p:txBody>
          <a:bodyPr>
            <a:spAutoFit/>
          </a:bodyPr>
          <a:lstStyle/>
          <a:p>
            <a:pPr algn="ctr"/>
            <a:r>
              <a:rPr lang="en-US" altLang="ja-JP" sz="2400" b="1" dirty="0">
                <a:solidFill>
                  <a:prstClr val="black"/>
                </a:solidFill>
              </a:rPr>
              <a:t>Bring the Hyper </a:t>
            </a:r>
            <a:r>
              <a:rPr lang="en-US" altLang="ja-JP" sz="2400" b="1" dirty="0" err="1">
                <a:solidFill>
                  <a:prstClr val="black"/>
                </a:solidFill>
              </a:rPr>
              <a:t>Suprime</a:t>
            </a:r>
            <a:r>
              <a:rPr lang="en-US" altLang="ja-JP" sz="2400" b="1" dirty="0">
                <a:solidFill>
                  <a:prstClr val="black"/>
                </a:solidFill>
              </a:rPr>
              <a:t>-Cam to completion and start its operation on Subaru Telescope.  </a:t>
            </a:r>
          </a:p>
          <a:p>
            <a:pPr algn="ctr"/>
            <a:r>
              <a:rPr lang="en-US" altLang="ja-JP" sz="2400" b="1" dirty="0">
                <a:solidFill>
                  <a:prstClr val="black"/>
                </a:solidFill>
              </a:rPr>
              <a:t>Develop data-archive software for the 2013 open-use program.</a:t>
            </a:r>
          </a:p>
          <a:p>
            <a:pPr algn="ctr"/>
            <a:endParaRPr lang="en-US" altLang="ja-JP" sz="2400" b="1" dirty="0">
              <a:solidFill>
                <a:prstClr val="black"/>
              </a:solidFill>
            </a:endParaRPr>
          </a:p>
          <a:p>
            <a:pPr algn="ctr"/>
            <a:r>
              <a:rPr lang="en-US" altLang="ja-JP" sz="2000" b="1" dirty="0">
                <a:solidFill>
                  <a:prstClr val="black"/>
                </a:solidFill>
              </a:rPr>
              <a:t>Hyper </a:t>
            </a:r>
            <a:r>
              <a:rPr lang="en-US" altLang="ja-JP" sz="2000" b="1" dirty="0" err="1">
                <a:solidFill>
                  <a:prstClr val="black"/>
                </a:solidFill>
              </a:rPr>
              <a:t>Suprime</a:t>
            </a:r>
            <a:r>
              <a:rPr lang="en-US" altLang="ja-JP" sz="2000" b="1" dirty="0">
                <a:solidFill>
                  <a:prstClr val="black"/>
                </a:solidFill>
              </a:rPr>
              <a:t>-Cam</a:t>
            </a:r>
            <a:r>
              <a:rPr lang="ja-JP" altLang="ja-JP" sz="2000" b="1" dirty="0">
                <a:solidFill>
                  <a:prstClr val="black"/>
                </a:solidFill>
              </a:rPr>
              <a:t>を完成させ、すばる望遠鏡での観測を開始する。平成</a:t>
            </a:r>
            <a:r>
              <a:rPr lang="en-US" altLang="ja-JP" sz="2000" b="1" dirty="0">
                <a:solidFill>
                  <a:prstClr val="black"/>
                </a:solidFill>
              </a:rPr>
              <a:t>25</a:t>
            </a:r>
            <a:r>
              <a:rPr lang="ja-JP" altLang="ja-JP" sz="2000" b="1" dirty="0">
                <a:solidFill>
                  <a:prstClr val="black"/>
                </a:solidFill>
              </a:rPr>
              <a:t>年の共同利用開始に備えて、データ解析ソフトウェアを整備する。</a:t>
            </a:r>
            <a:r>
              <a:rPr lang="en-US" altLang="ja-JP" sz="2000" b="1" dirty="0">
                <a:solidFill>
                  <a:prstClr val="black"/>
                </a:solidFill>
              </a:rPr>
              <a:t> </a:t>
            </a:r>
            <a:endParaRPr lang="ja-JP" altLang="en-US" sz="2000" b="1" dirty="0">
              <a:solidFill>
                <a:prstClr val="black"/>
              </a:solidFill>
            </a:endParaRPr>
          </a:p>
        </p:txBody>
      </p:sp>
      <p:sp>
        <p:nvSpPr>
          <p:cNvPr id="4" name="スライド番号プレースホルダ 3"/>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3</a:t>
            </a:fld>
            <a:endParaRPr lang="ja-JP" altLang="en-US">
              <a:solidFill>
                <a:prstClr val="black">
                  <a:tint val="75000"/>
                </a:prstClr>
              </a:solidFill>
            </a:endParaRPr>
          </a:p>
        </p:txBody>
      </p:sp>
    </p:spTree>
    <p:extLst>
      <p:ext uri="{BB962C8B-B14F-4D97-AF65-F5344CB8AC3E}">
        <p14:creationId xmlns:p14="http://schemas.microsoft.com/office/powerpoint/2010/main" val="34273859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200" b="1" dirty="0" smtClean="0">
                <a:effectLst>
                  <a:outerShdw blurRad="38100" dist="38100" dir="2700000" algn="tl">
                    <a:srgbClr val="000000">
                      <a:alpha val="43137"/>
                    </a:srgbClr>
                  </a:outerShdw>
                </a:effectLst>
              </a:rPr>
              <a:t>Gallery of disks imaged in NIR (SEEDS)</a:t>
            </a:r>
            <a:endParaRPr kumimoji="1" lang="ja-JP" altLang="en-US" sz="3200" b="1" dirty="0">
              <a:effectLst>
                <a:outerShdw blurRad="38100" dist="38100" dir="2700000" algn="tl">
                  <a:srgbClr val="000000">
                    <a:alpha val="43137"/>
                  </a:srgbClr>
                </a:outerShdw>
              </a:effectLst>
            </a:endParaRPr>
          </a:p>
        </p:txBody>
      </p:sp>
      <p:sp>
        <p:nvSpPr>
          <p:cNvPr id="3" name="AutoShape 2" descr="http://subarutelescope.org/Pressrelease/2013/08/04/fig3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360981"/>
            <a:ext cx="6912768" cy="5164363"/>
          </a:xfrm>
          <a:prstGeom prst="rect">
            <a:avLst/>
          </a:prstGeom>
        </p:spPr>
      </p:pic>
    </p:spTree>
    <p:extLst>
      <p:ext uri="{BB962C8B-B14F-4D97-AF65-F5344CB8AC3E}">
        <p14:creationId xmlns:p14="http://schemas.microsoft.com/office/powerpoint/2010/main" val="3374472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en-US" altLang="ja-JP" sz="4000" b="1" dirty="0" smtClean="0">
                <a:solidFill>
                  <a:srgbClr val="00B0F0"/>
                </a:solidFill>
                <a:effectLst>
                  <a:outerShdw blurRad="38100" dist="38100" dir="2700000" algn="tl">
                    <a:srgbClr val="000000">
                      <a:alpha val="43137"/>
                    </a:srgbClr>
                  </a:outerShdw>
                </a:effectLst>
              </a:rPr>
              <a:t>Subaru Telescope</a:t>
            </a:r>
            <a:r>
              <a:rPr lang="en-US" altLang="ja-JP" sz="2400" b="1" dirty="0" smtClean="0"/>
              <a:t/>
            </a:r>
            <a:br>
              <a:rPr lang="en-US" altLang="ja-JP" sz="2400" b="1" dirty="0" smtClean="0"/>
            </a:br>
            <a:r>
              <a:rPr lang="en-US" altLang="ja-JP" sz="2400" b="1" dirty="0" smtClean="0"/>
              <a:t>Water-Rich </a:t>
            </a:r>
            <a:r>
              <a:rPr lang="en-US" altLang="ja-JP" sz="2400" b="1" dirty="0"/>
              <a:t>Atmosphere of a </a:t>
            </a:r>
            <a:r>
              <a:rPr lang="en-US" altLang="ja-JP" sz="2400" b="1" dirty="0" smtClean="0"/>
              <a:t>Super-Earth</a:t>
            </a:r>
            <a:r>
              <a:rPr lang="ja-JP" altLang="en-US" sz="2400" b="1" dirty="0" smtClean="0"/>
              <a:t>　</a:t>
            </a:r>
            <a:r>
              <a:rPr lang="en-US" altLang="ja-JP" sz="2400" b="1" dirty="0" smtClean="0"/>
              <a:t/>
            </a:r>
            <a:br>
              <a:rPr lang="en-US" altLang="ja-JP" sz="2400" b="1" dirty="0" smtClean="0"/>
            </a:br>
            <a:r>
              <a:rPr lang="en-US" altLang="ja-JP" sz="2400" b="1" dirty="0" smtClean="0"/>
              <a:t>Narita et al. </a:t>
            </a:r>
            <a:r>
              <a:rPr lang="en-US" altLang="ja-JP" sz="2400" b="1" smtClean="0"/>
              <a:t>(2013</a:t>
            </a:r>
            <a:r>
              <a:rPr lang="en-US" altLang="ja-JP" sz="2400" b="1" dirty="0" smtClean="0"/>
              <a:t>)</a:t>
            </a:r>
            <a:endParaRPr lang="ja-JP" altLang="en-US" sz="2400" b="1" dirty="0"/>
          </a:p>
        </p:txBody>
      </p:sp>
      <p:sp>
        <p:nvSpPr>
          <p:cNvPr id="3" name="スライド番号プレースホルダ 2"/>
          <p:cNvSpPr>
            <a:spLocks noGrp="1"/>
          </p:cNvSpPr>
          <p:nvPr>
            <p:ph type="sldNum" sz="quarter" idx="12"/>
          </p:nvPr>
        </p:nvSpPr>
        <p:spPr/>
        <p:txBody>
          <a:bodyPr/>
          <a:lstStyle/>
          <a:p>
            <a:pPr>
              <a:defRPr/>
            </a:pPr>
            <a:fld id="{9EA8E6E5-AE31-411B-8292-567A14641E5D}" type="slidenum">
              <a:rPr lang="ja-JP" altLang="en-US" smtClean="0">
                <a:solidFill>
                  <a:prstClr val="black">
                    <a:tint val="75000"/>
                  </a:prstClr>
                </a:solidFill>
              </a:rPr>
              <a:pPr>
                <a:defRPr/>
              </a:pPr>
              <a:t>31</a:t>
            </a:fld>
            <a:endParaRPr lang="ja-JP" altLang="en-US">
              <a:solidFill>
                <a:prstClr val="black">
                  <a:tint val="75000"/>
                </a:prstClr>
              </a:solidFill>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6778">
            <a:off x="-108520" y="1848220"/>
            <a:ext cx="4033968" cy="3765037"/>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249" y="1556792"/>
            <a:ext cx="5502247" cy="3833232"/>
          </a:xfrm>
          <a:prstGeom prst="rect">
            <a:avLst/>
          </a:prstGeom>
        </p:spPr>
      </p:pic>
      <p:sp>
        <p:nvSpPr>
          <p:cNvPr id="7" name="正方形/長方形 6"/>
          <p:cNvSpPr/>
          <p:nvPr/>
        </p:nvSpPr>
        <p:spPr>
          <a:xfrm>
            <a:off x="467544" y="5469031"/>
            <a:ext cx="8424936" cy="1200329"/>
          </a:xfrm>
          <a:prstGeom prst="rect">
            <a:avLst/>
          </a:prstGeom>
        </p:spPr>
        <p:txBody>
          <a:bodyPr wrap="square">
            <a:spAutoFit/>
          </a:bodyPr>
          <a:lstStyle/>
          <a:p>
            <a:pPr algn="ctr"/>
            <a:r>
              <a:rPr lang="en-US" altLang="ja-JP" b="1" dirty="0"/>
              <a:t>The Subaru observations show that the sky of this planet does not show a strong Rayleigh scattering feature, which a cloudless hydrogen-dominated atmosphere would predict. </a:t>
            </a:r>
            <a:r>
              <a:rPr lang="en-US" altLang="ja-JP" b="1" dirty="0" smtClean="0"/>
              <a:t>Combined </a:t>
            </a:r>
            <a:r>
              <a:rPr lang="en-US" altLang="ja-JP" b="1" dirty="0"/>
              <a:t>with the findings of previous observations in other colors, this new observational result implies that GJ 1214 b is likely to have a water-rich atmosphere.</a:t>
            </a:r>
            <a:endParaRPr lang="ja-JP" altLang="en-US" b="1" dirty="0"/>
          </a:p>
        </p:txBody>
      </p:sp>
    </p:spTree>
    <p:extLst>
      <p:ext uri="{BB962C8B-B14F-4D97-AF65-F5344CB8AC3E}">
        <p14:creationId xmlns:p14="http://schemas.microsoft.com/office/powerpoint/2010/main" val="119060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pPr>
              <a:defRPr/>
            </a:pPr>
            <a:fld id="{9EA8E6E5-AE31-411B-8292-567A14641E5D}" type="slidenum">
              <a:rPr lang="ja-JP" altLang="en-US" smtClean="0">
                <a:solidFill>
                  <a:prstClr val="black">
                    <a:tint val="75000"/>
                  </a:prstClr>
                </a:solidFill>
              </a:rPr>
              <a:pPr>
                <a:defRPr/>
              </a:pPr>
              <a:t>32</a:t>
            </a:fld>
            <a:endParaRPr lang="ja-JP" altLang="en-US">
              <a:solidFill>
                <a:prstClr val="black">
                  <a:tint val="75000"/>
                </a:prstClr>
              </a:solidFill>
            </a:endParaRPr>
          </a:p>
        </p:txBody>
      </p:sp>
      <p:sp>
        <p:nvSpPr>
          <p:cNvPr id="11269" name="正方形/長方形 4"/>
          <p:cNvSpPr>
            <a:spLocks noChangeArrowheads="1"/>
          </p:cNvSpPr>
          <p:nvPr/>
        </p:nvSpPr>
        <p:spPr bwMode="auto">
          <a:xfrm>
            <a:off x="395288" y="5589588"/>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b="1" dirty="0" smtClean="0">
                <a:solidFill>
                  <a:prstClr val="white"/>
                </a:solidFill>
              </a:rPr>
              <a:t> </a:t>
            </a:r>
            <a:endParaRPr lang="ja-JP" altLang="en-US" b="1" dirty="0" smtClean="0">
              <a:solidFill>
                <a:prstClr val="white"/>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14489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en-US" altLang="ja-JP" sz="4000" b="1" dirty="0" smtClean="0">
                <a:solidFill>
                  <a:srgbClr val="00B0F0"/>
                </a:solidFill>
                <a:effectLst>
                  <a:outerShdw blurRad="38100" dist="38100" dir="2700000" algn="tl">
                    <a:srgbClr val="000000">
                      <a:alpha val="43137"/>
                    </a:srgbClr>
                  </a:outerShdw>
                </a:effectLst>
              </a:rPr>
              <a:t>Subaru Telescope</a:t>
            </a:r>
            <a:r>
              <a:rPr lang="en-US" altLang="ja-JP" sz="2400" b="1" dirty="0" smtClean="0"/>
              <a:t/>
            </a:r>
            <a:br>
              <a:rPr lang="en-US" altLang="ja-JP" sz="2400" b="1" dirty="0" smtClean="0"/>
            </a:br>
            <a:r>
              <a:rPr lang="en-US" altLang="ja-JP" sz="2400" b="1" dirty="0" smtClean="0"/>
              <a:t>Soccer </a:t>
            </a:r>
            <a:r>
              <a:rPr lang="en-US" altLang="ja-JP" sz="2400" b="1" dirty="0"/>
              <a:t>Balls in Interstellar </a:t>
            </a:r>
            <a:r>
              <a:rPr lang="en-US" altLang="ja-JP" sz="2400" b="1" dirty="0" smtClean="0"/>
              <a:t>Space</a:t>
            </a:r>
            <a:endParaRPr lang="ja-JP" altLang="en-US" sz="2400" b="1" dirty="0"/>
          </a:p>
        </p:txBody>
      </p:sp>
      <p:sp>
        <p:nvSpPr>
          <p:cNvPr id="3" name="スライド番号プレースホルダ 2"/>
          <p:cNvSpPr>
            <a:spLocks noGrp="1"/>
          </p:cNvSpPr>
          <p:nvPr>
            <p:ph type="sldNum" sz="quarter" idx="12"/>
          </p:nvPr>
        </p:nvSpPr>
        <p:spPr/>
        <p:txBody>
          <a:bodyPr/>
          <a:lstStyle/>
          <a:p>
            <a:pPr>
              <a:defRPr/>
            </a:pPr>
            <a:fld id="{9EA8E6E5-AE31-411B-8292-567A14641E5D}" type="slidenum">
              <a:rPr lang="ja-JP" altLang="en-US" smtClean="0">
                <a:solidFill>
                  <a:prstClr val="black">
                    <a:tint val="75000"/>
                  </a:prstClr>
                </a:solidFill>
              </a:rPr>
              <a:pPr>
                <a:defRPr/>
              </a:pPr>
              <a:t>33</a:t>
            </a:fld>
            <a:endParaRPr lang="ja-JP" altLang="en-US">
              <a:solidFill>
                <a:prstClr val="black">
                  <a:tint val="75000"/>
                </a:prstClr>
              </a:solidFill>
            </a:endParaRPr>
          </a:p>
        </p:txBody>
      </p:sp>
      <p:sp>
        <p:nvSpPr>
          <p:cNvPr id="11269" name="正方形/長方形 4"/>
          <p:cNvSpPr>
            <a:spLocks noChangeArrowheads="1"/>
          </p:cNvSpPr>
          <p:nvPr/>
        </p:nvSpPr>
        <p:spPr bwMode="auto">
          <a:xfrm>
            <a:off x="395288" y="5589588"/>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b="1" dirty="0" smtClean="0">
                <a:solidFill>
                  <a:prstClr val="white"/>
                </a:solidFill>
              </a:rPr>
              <a:t> </a:t>
            </a:r>
            <a:endParaRPr lang="ja-JP" altLang="en-US" b="1" dirty="0" smtClean="0">
              <a:solidFill>
                <a:prstClr val="white"/>
              </a:solidFill>
            </a:endParaRPr>
          </a:p>
        </p:txBody>
      </p:sp>
      <p:sp>
        <p:nvSpPr>
          <p:cNvPr id="4" name="正方形/長方形 3"/>
          <p:cNvSpPr/>
          <p:nvPr/>
        </p:nvSpPr>
        <p:spPr>
          <a:xfrm>
            <a:off x="611560" y="5674022"/>
            <a:ext cx="7776864" cy="923330"/>
          </a:xfrm>
          <a:prstGeom prst="rect">
            <a:avLst/>
          </a:prstGeom>
        </p:spPr>
        <p:txBody>
          <a:bodyPr wrap="square">
            <a:spAutoFit/>
          </a:bodyPr>
          <a:lstStyle/>
          <a:p>
            <a:pPr algn="ctr"/>
            <a:r>
              <a:rPr lang="en-US" altLang="ja-JP" b="1" dirty="0">
                <a:solidFill>
                  <a:prstClr val="black"/>
                </a:solidFill>
              </a:rPr>
              <a:t>An international team of astronomers </a:t>
            </a:r>
            <a:r>
              <a:rPr lang="en-US" altLang="ja-JP" b="1" dirty="0" smtClean="0">
                <a:solidFill>
                  <a:prstClr val="black"/>
                </a:solidFill>
              </a:rPr>
              <a:t>has </a:t>
            </a:r>
            <a:r>
              <a:rPr lang="en-US" altLang="ja-JP" b="1" dirty="0">
                <a:solidFill>
                  <a:prstClr val="black"/>
                </a:solidFill>
              </a:rPr>
              <a:t>detected the C60 fullerene (molecules of carbon with 60 atoms arranged in patterns resembling a soccer ball) </a:t>
            </a:r>
            <a:r>
              <a:rPr lang="en-US" altLang="ja-JP" b="1" dirty="0" smtClean="0">
                <a:solidFill>
                  <a:prstClr val="black"/>
                </a:solidFill>
              </a:rPr>
              <a:t>in </a:t>
            </a:r>
            <a:r>
              <a:rPr lang="en-US" altLang="ja-JP" b="1" dirty="0">
                <a:solidFill>
                  <a:prstClr val="black"/>
                </a:solidFill>
              </a:rPr>
              <a:t>the dying star M1-11. </a:t>
            </a:r>
            <a:endParaRPr lang="ja-JP" altLang="en-US" b="1" dirty="0">
              <a:solidFill>
                <a:prstClr val="black"/>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663242"/>
            <a:ext cx="4505126" cy="3800688"/>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11600">
            <a:off x="4941252" y="1824016"/>
            <a:ext cx="4556698" cy="3730797"/>
          </a:xfrm>
          <a:prstGeom prst="rect">
            <a:avLst/>
          </a:prstGeom>
        </p:spPr>
      </p:pic>
      <p:sp>
        <p:nvSpPr>
          <p:cNvPr id="7" name="正方形/長方形 6"/>
          <p:cNvSpPr/>
          <p:nvPr/>
        </p:nvSpPr>
        <p:spPr>
          <a:xfrm>
            <a:off x="468064" y="5589240"/>
            <a:ext cx="828040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solidFill>
                  <a:prstClr val="white"/>
                </a:solidFill>
              </a:rPr>
              <a:t>The team concluded that C60 is likely to form in carbon-rich dusty objects such as M1-11. They believe that chemical processing and the destruction of HAC (hydrogenated amorphous carbon) by the radiation as well as the strong wind from the central star of a planetary nebula produce the cosmic </a:t>
            </a:r>
            <a:r>
              <a:rPr lang="en-US" altLang="ja-JP" b="1" dirty="0" smtClean="0">
                <a:solidFill>
                  <a:prstClr val="white"/>
                </a:solidFill>
              </a:rPr>
              <a:t>C60 (Otsuka et al. 2013).</a:t>
            </a:r>
            <a:endParaRPr lang="ja-JP" altLang="en-US" b="1" dirty="0">
              <a:solidFill>
                <a:prstClr val="white"/>
              </a:solidFill>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77539">
            <a:off x="7237603" y="332656"/>
            <a:ext cx="1438085" cy="1477144"/>
          </a:xfrm>
          <a:prstGeom prst="rect">
            <a:avLst/>
          </a:prstGeom>
        </p:spPr>
      </p:pic>
    </p:spTree>
    <p:extLst>
      <p:ext uri="{BB962C8B-B14F-4D97-AF65-F5344CB8AC3E}">
        <p14:creationId xmlns:p14="http://schemas.microsoft.com/office/powerpoint/2010/main" val="41640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a:xfrm>
            <a:off x="519113" y="274638"/>
            <a:ext cx="8229600" cy="1425575"/>
          </a:xfrm>
        </p:spPr>
        <p:txBody>
          <a:bodyPr/>
          <a:lstStyle/>
          <a:p>
            <a:r>
              <a:rPr lang="en-US" altLang="ja-JP" sz="3600" b="1" dirty="0" smtClean="0">
                <a:solidFill>
                  <a:srgbClr val="00B0F0"/>
                </a:solidFill>
                <a:effectLst>
                  <a:outerShdw blurRad="38100" dist="38100" dir="2700000" algn="tl">
                    <a:srgbClr val="000000">
                      <a:alpha val="43137"/>
                    </a:srgbClr>
                  </a:outerShdw>
                </a:effectLst>
              </a:rPr>
              <a:t>Subaru Telescope</a:t>
            </a:r>
            <a:br>
              <a:rPr lang="en-US" altLang="ja-JP" sz="3600" b="1" dirty="0" smtClean="0">
                <a:solidFill>
                  <a:srgbClr val="00B0F0"/>
                </a:solidFill>
                <a:effectLst>
                  <a:outerShdw blurRad="38100" dist="38100" dir="2700000" algn="tl">
                    <a:srgbClr val="000000">
                      <a:alpha val="43137"/>
                    </a:srgbClr>
                  </a:outerShdw>
                </a:effectLst>
              </a:rPr>
            </a:br>
            <a:r>
              <a:rPr lang="en-US" altLang="ja-JP" sz="2400" b="1" dirty="0" smtClean="0"/>
              <a:t> Shedding Light on the Power of M 82's </a:t>
            </a:r>
            <a:r>
              <a:rPr lang="en-US" altLang="ja-JP" sz="2400" b="1" dirty="0" err="1" smtClean="0"/>
              <a:t>Superwinds</a:t>
            </a:r>
            <a:endParaRPr lang="ja-JP" altLang="en-US" sz="3600" b="1" dirty="0">
              <a:solidFill>
                <a:srgbClr val="00B0F0"/>
              </a:solidFill>
              <a:effectLst>
                <a:outerShdw blurRad="38100" dist="38100" dir="2700000" algn="tl">
                  <a:srgbClr val="000000">
                    <a:alpha val="43137"/>
                  </a:srgbClr>
                </a:outerShdw>
              </a:effectLst>
            </a:endParaRPr>
          </a:p>
        </p:txBody>
      </p:sp>
      <p:sp>
        <p:nvSpPr>
          <p:cNvPr id="6" name="スライド番号プレースホルダ 5"/>
          <p:cNvSpPr>
            <a:spLocks noGrp="1"/>
          </p:cNvSpPr>
          <p:nvPr>
            <p:ph type="sldNum" sz="quarter" idx="12"/>
          </p:nvPr>
        </p:nvSpPr>
        <p:spPr/>
        <p:txBody>
          <a:bodyPr/>
          <a:lstStyle/>
          <a:p>
            <a:pPr>
              <a:defRPr/>
            </a:pPr>
            <a:fld id="{EC039AE0-49F2-4D16-B660-A32530C7879C}" type="slidenum">
              <a:rPr lang="ja-JP" altLang="en-US" smtClean="0">
                <a:solidFill>
                  <a:prstClr val="black">
                    <a:tint val="75000"/>
                  </a:prstClr>
                </a:solidFill>
              </a:rPr>
              <a:pPr>
                <a:defRPr/>
              </a:pPr>
              <a:t>34</a:t>
            </a:fld>
            <a:endParaRPr lang="ja-JP" altLang="en-US">
              <a:solidFill>
                <a:prstClr val="black">
                  <a:tint val="75000"/>
                </a:prstClr>
              </a:solidFill>
            </a:endParaRPr>
          </a:p>
        </p:txBody>
      </p:sp>
      <p:sp>
        <p:nvSpPr>
          <p:cNvPr id="2" name="正方形/長方形 1"/>
          <p:cNvSpPr/>
          <p:nvPr/>
        </p:nvSpPr>
        <p:spPr>
          <a:xfrm>
            <a:off x="179512" y="5517232"/>
            <a:ext cx="8784976" cy="1200329"/>
          </a:xfrm>
          <a:prstGeom prst="rect">
            <a:avLst/>
          </a:prstGeom>
        </p:spPr>
        <p:txBody>
          <a:bodyPr wrap="square">
            <a:spAutoFit/>
          </a:bodyPr>
          <a:lstStyle/>
          <a:p>
            <a:pPr algn="ctr"/>
            <a:r>
              <a:rPr lang="en-US" altLang="ja-JP" b="1" dirty="0">
                <a:solidFill>
                  <a:prstClr val="black"/>
                </a:solidFill>
              </a:rPr>
              <a:t>An international team of </a:t>
            </a:r>
            <a:r>
              <a:rPr lang="en-US" altLang="ja-JP" b="1" dirty="0" smtClean="0">
                <a:solidFill>
                  <a:prstClr val="black"/>
                </a:solidFill>
              </a:rPr>
              <a:t>astronomers has </a:t>
            </a:r>
            <a:r>
              <a:rPr lang="en-US" altLang="ja-JP" b="1" dirty="0">
                <a:solidFill>
                  <a:prstClr val="black"/>
                </a:solidFill>
              </a:rPr>
              <a:t>discovered that outflows of gas from starburst galaxy M 82 </a:t>
            </a:r>
            <a:r>
              <a:rPr lang="en-US" altLang="ja-JP" b="1" dirty="0" smtClean="0">
                <a:solidFill>
                  <a:prstClr val="black"/>
                </a:solidFill>
              </a:rPr>
              <a:t>collide </a:t>
            </a:r>
            <a:r>
              <a:rPr lang="en-US" altLang="ja-JP" b="1" dirty="0">
                <a:solidFill>
                  <a:prstClr val="black"/>
                </a:solidFill>
              </a:rPr>
              <a:t>with a "cap" of gas clouds 40,000 light years away from the galactic disk. Shockwaves </a:t>
            </a:r>
            <a:r>
              <a:rPr lang="en-US" altLang="ja-JP" b="1" dirty="0" smtClean="0">
                <a:solidFill>
                  <a:prstClr val="black"/>
                </a:solidFill>
              </a:rPr>
              <a:t>from </a:t>
            </a:r>
            <a:r>
              <a:rPr lang="en-US" altLang="ja-JP" b="1" dirty="0">
                <a:solidFill>
                  <a:prstClr val="black"/>
                </a:solidFill>
              </a:rPr>
              <a:t>M 82's central starburst region are the most likely source of the bright clouds within the </a:t>
            </a:r>
            <a:r>
              <a:rPr lang="en-US" altLang="ja-JP" b="1" dirty="0" smtClean="0">
                <a:solidFill>
                  <a:prstClr val="black"/>
                </a:solidFill>
              </a:rPr>
              <a:t>cap (</a:t>
            </a:r>
            <a:r>
              <a:rPr lang="en-US" altLang="ja-JP" b="1" dirty="0" err="1" smtClean="0">
                <a:solidFill>
                  <a:prstClr val="black"/>
                </a:solidFill>
              </a:rPr>
              <a:t>Matsubayashi</a:t>
            </a:r>
            <a:r>
              <a:rPr lang="en-US" altLang="ja-JP" b="1" dirty="0" smtClean="0">
                <a:solidFill>
                  <a:prstClr val="black"/>
                </a:solidFill>
              </a:rPr>
              <a:t> et al. 2012). </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844824"/>
            <a:ext cx="7778030" cy="3312368"/>
          </a:xfrm>
          <a:prstGeom prst="rect">
            <a:avLst/>
          </a:prstGeom>
        </p:spPr>
      </p:pic>
    </p:spTree>
    <p:extLst>
      <p:ext uri="{BB962C8B-B14F-4D97-AF65-F5344CB8AC3E}">
        <p14:creationId xmlns:p14="http://schemas.microsoft.com/office/powerpoint/2010/main" val="2587589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en-US" altLang="ja-JP" sz="4000" b="1" dirty="0" smtClean="0">
                <a:solidFill>
                  <a:srgbClr val="00B0F0"/>
                </a:solidFill>
                <a:effectLst>
                  <a:outerShdw blurRad="38100" dist="38100" dir="2700000" algn="tl">
                    <a:srgbClr val="000000">
                      <a:alpha val="43137"/>
                    </a:srgbClr>
                  </a:outerShdw>
                </a:effectLst>
              </a:rPr>
              <a:t>Subaru Telescope</a:t>
            </a:r>
            <a:r>
              <a:rPr lang="en-US" altLang="ja-JP" sz="2400" b="1" dirty="0" smtClean="0"/>
              <a:t/>
            </a:r>
            <a:br>
              <a:rPr lang="en-US" altLang="ja-JP" sz="2400" b="1" dirty="0" smtClean="0"/>
            </a:br>
            <a:r>
              <a:rPr lang="en-US" altLang="ja-JP" sz="2400" b="1" dirty="0" smtClean="0"/>
              <a:t>Observations </a:t>
            </a:r>
            <a:r>
              <a:rPr lang="en-US" altLang="ja-JP" sz="2400" b="1" dirty="0"/>
              <a:t>of the Outflow from an Active Galactic </a:t>
            </a:r>
            <a:r>
              <a:rPr lang="en-US" altLang="ja-JP" sz="2400" b="1" dirty="0" smtClean="0"/>
              <a:t>Nucleus</a:t>
            </a:r>
            <a:endParaRPr lang="ja-JP" altLang="en-US" sz="2400" b="1" dirty="0"/>
          </a:p>
        </p:txBody>
      </p:sp>
      <p:sp>
        <p:nvSpPr>
          <p:cNvPr id="3" name="スライド番号プレースホルダ 2"/>
          <p:cNvSpPr>
            <a:spLocks noGrp="1"/>
          </p:cNvSpPr>
          <p:nvPr>
            <p:ph type="sldNum" sz="quarter" idx="12"/>
          </p:nvPr>
        </p:nvSpPr>
        <p:spPr/>
        <p:txBody>
          <a:bodyPr/>
          <a:lstStyle/>
          <a:p>
            <a:pPr>
              <a:defRPr/>
            </a:pPr>
            <a:fld id="{9EA8E6E5-AE31-411B-8292-567A14641E5D}" type="slidenum">
              <a:rPr lang="ja-JP" altLang="en-US" smtClean="0">
                <a:solidFill>
                  <a:prstClr val="black">
                    <a:tint val="75000"/>
                  </a:prstClr>
                </a:solidFill>
              </a:rPr>
              <a:pPr>
                <a:defRPr/>
              </a:pPr>
              <a:t>35</a:t>
            </a:fld>
            <a:endParaRPr lang="ja-JP" altLang="en-US">
              <a:solidFill>
                <a:prstClr val="black">
                  <a:tint val="75000"/>
                </a:prstClr>
              </a:solidFill>
            </a:endParaRPr>
          </a:p>
        </p:txBody>
      </p:sp>
      <p:sp>
        <p:nvSpPr>
          <p:cNvPr id="11269" name="正方形/長方形 4"/>
          <p:cNvSpPr>
            <a:spLocks noChangeArrowheads="1"/>
          </p:cNvSpPr>
          <p:nvPr/>
        </p:nvSpPr>
        <p:spPr bwMode="auto">
          <a:xfrm>
            <a:off x="395288" y="5589588"/>
            <a:ext cx="828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b="1" dirty="0" smtClean="0">
                <a:solidFill>
                  <a:prstClr val="white"/>
                </a:solidFill>
              </a:rPr>
              <a:t> </a:t>
            </a:r>
            <a:endParaRPr lang="ja-JP" altLang="en-US" b="1" dirty="0" smtClean="0">
              <a:solidFill>
                <a:prstClr val="white"/>
              </a:solidFill>
            </a:endParaRPr>
          </a:p>
        </p:txBody>
      </p:sp>
      <p:sp>
        <p:nvSpPr>
          <p:cNvPr id="4" name="正方形/長方形 3"/>
          <p:cNvSpPr/>
          <p:nvPr/>
        </p:nvSpPr>
        <p:spPr>
          <a:xfrm>
            <a:off x="251520" y="5157192"/>
            <a:ext cx="8712968" cy="1477328"/>
          </a:xfrm>
          <a:prstGeom prst="rect">
            <a:avLst/>
          </a:prstGeom>
        </p:spPr>
        <p:txBody>
          <a:bodyPr wrap="square">
            <a:spAutoFit/>
          </a:bodyPr>
          <a:lstStyle/>
          <a:p>
            <a:pPr algn="ctr"/>
            <a:r>
              <a:rPr lang="en-US" altLang="ja-JP" b="1" dirty="0">
                <a:solidFill>
                  <a:prstClr val="black"/>
                </a:solidFill>
              </a:rPr>
              <a:t>A Japanese team of </a:t>
            </a:r>
            <a:r>
              <a:rPr lang="en-US" altLang="ja-JP" b="1" dirty="0" smtClean="0">
                <a:solidFill>
                  <a:prstClr val="black"/>
                </a:solidFill>
              </a:rPr>
              <a:t>astronomers has </a:t>
            </a:r>
            <a:r>
              <a:rPr lang="en-US" altLang="ja-JP" b="1" dirty="0">
                <a:solidFill>
                  <a:prstClr val="black"/>
                </a:solidFill>
              </a:rPr>
              <a:t>used the Subaru </a:t>
            </a:r>
            <a:r>
              <a:rPr lang="en-US" altLang="ja-JP" b="1" dirty="0" smtClean="0">
                <a:solidFill>
                  <a:prstClr val="black"/>
                </a:solidFill>
              </a:rPr>
              <a:t> </a:t>
            </a:r>
            <a:r>
              <a:rPr lang="en-US" altLang="ja-JP" b="1" dirty="0">
                <a:solidFill>
                  <a:prstClr val="black"/>
                </a:solidFill>
              </a:rPr>
              <a:t>to observe a distant gravitationally-lensed quasar </a:t>
            </a:r>
            <a:r>
              <a:rPr lang="en-US" altLang="ja-JP" b="1" dirty="0" smtClean="0">
                <a:solidFill>
                  <a:prstClr val="black"/>
                </a:solidFill>
              </a:rPr>
              <a:t>and </a:t>
            </a:r>
            <a:r>
              <a:rPr lang="en-US" altLang="ja-JP" b="1" dirty="0">
                <a:solidFill>
                  <a:prstClr val="black"/>
                </a:solidFill>
              </a:rPr>
              <a:t>probed an active galactic nucleus in its central region. Looking through multiple sight lines, the astronomers </a:t>
            </a:r>
            <a:r>
              <a:rPr lang="en-US" altLang="ja-JP" b="1" dirty="0" smtClean="0">
                <a:solidFill>
                  <a:prstClr val="black"/>
                </a:solidFill>
              </a:rPr>
              <a:t>discovered </a:t>
            </a:r>
            <a:r>
              <a:rPr lang="en-US" altLang="ja-JP" b="1" dirty="0">
                <a:solidFill>
                  <a:prstClr val="black"/>
                </a:solidFill>
              </a:rPr>
              <a:t>complex small structures inside outflows from the galactic nucleus. These outflows will spread widely and eventually affect the evolution of the host </a:t>
            </a:r>
            <a:r>
              <a:rPr lang="en-US" altLang="ja-JP" b="1" dirty="0" smtClean="0">
                <a:solidFill>
                  <a:prstClr val="black"/>
                </a:solidFill>
              </a:rPr>
              <a:t>galaxy</a:t>
            </a:r>
            <a:r>
              <a:rPr lang="ja-JP" altLang="en-US" b="1" dirty="0" smtClean="0">
                <a:solidFill>
                  <a:prstClr val="black"/>
                </a:solidFill>
              </a:rPr>
              <a:t>　（</a:t>
            </a:r>
            <a:r>
              <a:rPr lang="en-US" altLang="ja-JP" b="1" dirty="0" smtClean="0">
                <a:solidFill>
                  <a:prstClr val="black"/>
                </a:solidFill>
              </a:rPr>
              <a:t>Misawa et al. 2013)</a:t>
            </a:r>
            <a:r>
              <a:rPr lang="en-US" altLang="ja-JP" dirty="0" smtClean="0">
                <a:solidFill>
                  <a:prstClr val="black"/>
                </a:solidFill>
              </a:rPr>
              <a:t>.</a:t>
            </a:r>
            <a:endParaRPr lang="ja-JP" altLang="en-US" dirty="0">
              <a:solidFill>
                <a:prstClr val="black"/>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74" y="1556792"/>
            <a:ext cx="3763618" cy="3384376"/>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41436">
            <a:off x="5383188" y="1499049"/>
            <a:ext cx="2915022" cy="3845869"/>
          </a:xfrm>
          <a:prstGeom prst="rect">
            <a:avLst/>
          </a:prstGeom>
        </p:spPr>
      </p:pic>
    </p:spTree>
    <p:extLst>
      <p:ext uri="{BB962C8B-B14F-4D97-AF65-F5344CB8AC3E}">
        <p14:creationId xmlns:p14="http://schemas.microsoft.com/office/powerpoint/2010/main" val="5600167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en-US" altLang="ja-JP" sz="4000" b="1" dirty="0" smtClean="0">
                <a:solidFill>
                  <a:srgbClr val="00B0F0"/>
                </a:solidFill>
                <a:effectLst>
                  <a:outerShdw blurRad="38100" dist="38100" dir="2700000" algn="tl">
                    <a:srgbClr val="000000">
                      <a:alpha val="43137"/>
                    </a:srgbClr>
                  </a:outerShdw>
                </a:effectLst>
              </a:rPr>
              <a:t>Subaru Telescope</a:t>
            </a:r>
            <a:r>
              <a:rPr lang="en-US" altLang="ja-JP" sz="2400" b="1" dirty="0" smtClean="0"/>
              <a:t/>
            </a:r>
            <a:br>
              <a:rPr lang="en-US" altLang="ja-JP" sz="2400" b="1" dirty="0" smtClean="0"/>
            </a:br>
            <a:r>
              <a:rPr lang="en-US" altLang="ja-JP" sz="2400" b="1" dirty="0" smtClean="0"/>
              <a:t>Cosmic </a:t>
            </a:r>
            <a:r>
              <a:rPr lang="en-US" altLang="ja-JP" sz="2400" b="1" dirty="0"/>
              <a:t>Giants Shed New Light on Dark </a:t>
            </a:r>
            <a:r>
              <a:rPr lang="en-US" altLang="ja-JP" sz="2400" b="1" dirty="0" smtClean="0"/>
              <a:t>Matter</a:t>
            </a:r>
            <a:endParaRPr lang="ja-JP" altLang="en-US" sz="2400" b="1" dirty="0"/>
          </a:p>
        </p:txBody>
      </p:sp>
      <p:sp>
        <p:nvSpPr>
          <p:cNvPr id="3" name="スライド番号プレースホルダ 2"/>
          <p:cNvSpPr>
            <a:spLocks noGrp="1"/>
          </p:cNvSpPr>
          <p:nvPr>
            <p:ph type="sldNum" sz="quarter" idx="12"/>
          </p:nvPr>
        </p:nvSpPr>
        <p:spPr/>
        <p:txBody>
          <a:bodyPr/>
          <a:lstStyle/>
          <a:p>
            <a:pPr>
              <a:defRPr/>
            </a:pPr>
            <a:fld id="{9EA8E6E5-AE31-411B-8292-567A14641E5D}" type="slidenum">
              <a:rPr lang="ja-JP" altLang="en-US" smtClean="0">
                <a:solidFill>
                  <a:prstClr val="black">
                    <a:tint val="75000"/>
                  </a:prstClr>
                </a:solidFill>
              </a:rPr>
              <a:pPr>
                <a:defRPr/>
              </a:pPr>
              <a:t>36</a:t>
            </a:fld>
            <a:endParaRPr lang="ja-JP" altLang="en-US">
              <a:solidFill>
                <a:prstClr val="black">
                  <a:tint val="75000"/>
                </a:prstClr>
              </a:solidFill>
            </a:endParaRPr>
          </a:p>
        </p:txBody>
      </p:sp>
      <p:sp>
        <p:nvSpPr>
          <p:cNvPr id="11269" name="正方形/長方形 4"/>
          <p:cNvSpPr>
            <a:spLocks noChangeArrowheads="1"/>
          </p:cNvSpPr>
          <p:nvPr/>
        </p:nvSpPr>
        <p:spPr bwMode="auto">
          <a:xfrm>
            <a:off x="-36512" y="5602014"/>
            <a:ext cx="92170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b="1" dirty="0">
                <a:solidFill>
                  <a:prstClr val="black"/>
                </a:solidFill>
                <a:latin typeface="Calibri"/>
              </a:rPr>
              <a:t>An international team of astronomers </a:t>
            </a:r>
            <a:r>
              <a:rPr lang="en-US" altLang="ja-JP" b="1" dirty="0" smtClean="0">
                <a:solidFill>
                  <a:prstClr val="black"/>
                </a:solidFill>
                <a:latin typeface="Calibri"/>
              </a:rPr>
              <a:t>measure </a:t>
            </a:r>
            <a:r>
              <a:rPr lang="en-US" altLang="ja-JP" b="1" dirty="0">
                <a:solidFill>
                  <a:prstClr val="black"/>
                </a:solidFill>
                <a:latin typeface="Calibri"/>
              </a:rPr>
              <a:t>the distribution of dark matter in fifty galaxy clusters and found that its density gradually decreases from the center </a:t>
            </a:r>
            <a:r>
              <a:rPr lang="en-US" altLang="ja-JP" b="1" dirty="0" smtClean="0">
                <a:solidFill>
                  <a:prstClr val="black"/>
                </a:solidFill>
                <a:latin typeface="Calibri"/>
              </a:rPr>
              <a:t> </a:t>
            </a:r>
            <a:r>
              <a:rPr lang="en-US" altLang="ja-JP" b="1" dirty="0">
                <a:solidFill>
                  <a:prstClr val="black"/>
                </a:solidFill>
                <a:latin typeface="Calibri"/>
              </a:rPr>
              <a:t>to their diffuse </a:t>
            </a:r>
            <a:r>
              <a:rPr lang="en-US" altLang="ja-JP" b="1" dirty="0" smtClean="0">
                <a:solidFill>
                  <a:prstClr val="black"/>
                </a:solidFill>
                <a:latin typeface="Calibri"/>
              </a:rPr>
              <a:t>outskirts</a:t>
            </a:r>
            <a:r>
              <a:rPr lang="en-US" altLang="ja-JP" b="1" dirty="0">
                <a:solidFill>
                  <a:prstClr val="black"/>
                </a:solidFill>
                <a:latin typeface="Calibri"/>
              </a:rPr>
              <a:t>. This new evidence </a:t>
            </a:r>
            <a:r>
              <a:rPr lang="en-US" altLang="ja-JP" b="1" dirty="0" smtClean="0">
                <a:solidFill>
                  <a:prstClr val="black"/>
                </a:solidFill>
                <a:latin typeface="Calibri"/>
              </a:rPr>
              <a:t>confirm </a:t>
            </a:r>
            <a:r>
              <a:rPr lang="en-US" altLang="ja-JP" b="1" dirty="0">
                <a:solidFill>
                  <a:prstClr val="black"/>
                </a:solidFill>
                <a:latin typeface="Calibri"/>
              </a:rPr>
              <a:t>predictions </a:t>
            </a:r>
            <a:r>
              <a:rPr lang="en-US" altLang="ja-JP" b="1" dirty="0" smtClean="0">
                <a:solidFill>
                  <a:prstClr val="black"/>
                </a:solidFill>
                <a:latin typeface="Calibri"/>
              </a:rPr>
              <a:t>of CDM theory.</a:t>
            </a:r>
            <a:endParaRPr lang="ja-JP" altLang="en-US" b="1" dirty="0" smtClean="0">
              <a:solidFill>
                <a:prstClr val="white"/>
              </a:solidFill>
              <a:latin typeface="Calibri"/>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6261"/>
            <a:ext cx="9144000" cy="3485478"/>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73481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en-US" altLang="ja-JP" sz="4000" b="1" dirty="0" smtClean="0">
                <a:solidFill>
                  <a:srgbClr val="00B0F0"/>
                </a:solidFill>
                <a:effectLst>
                  <a:outerShdw blurRad="38100" dist="38100" dir="2700000" algn="tl">
                    <a:srgbClr val="000000">
                      <a:alpha val="43137"/>
                    </a:srgbClr>
                  </a:outerShdw>
                </a:effectLst>
              </a:rPr>
              <a:t>Subaru Telescope</a:t>
            </a:r>
            <a:r>
              <a:rPr lang="en-US" altLang="ja-JP" sz="2400" b="1" dirty="0" smtClean="0"/>
              <a:t/>
            </a:r>
            <a:br>
              <a:rPr lang="en-US" altLang="ja-JP" sz="2400" b="1" dirty="0" smtClean="0"/>
            </a:br>
            <a:r>
              <a:rPr lang="en-US" altLang="ja-JP" sz="2400" b="1" dirty="0" smtClean="0"/>
              <a:t>A Weak-</a:t>
            </a:r>
            <a:r>
              <a:rPr lang="en-US" altLang="ja-JP" sz="2400" b="1" dirty="0" err="1" smtClean="0"/>
              <a:t>Lensing</a:t>
            </a:r>
            <a:r>
              <a:rPr lang="en-US" altLang="ja-JP" sz="2400" b="1" dirty="0" smtClean="0"/>
              <a:t> Mass Reconstruction of the Large-Scale Filament</a:t>
            </a:r>
            <a:endParaRPr lang="ja-JP" altLang="en-US" sz="2400" b="1" dirty="0"/>
          </a:p>
        </p:txBody>
      </p:sp>
      <p:sp>
        <p:nvSpPr>
          <p:cNvPr id="3" name="スライド番号プレースホルダ 2"/>
          <p:cNvSpPr>
            <a:spLocks noGrp="1"/>
          </p:cNvSpPr>
          <p:nvPr>
            <p:ph type="sldNum" sz="quarter" idx="12"/>
          </p:nvPr>
        </p:nvSpPr>
        <p:spPr/>
        <p:txBody>
          <a:bodyPr/>
          <a:lstStyle/>
          <a:p>
            <a:pPr>
              <a:defRPr/>
            </a:pPr>
            <a:fld id="{9EA8E6E5-AE31-411B-8292-567A14641E5D}" type="slidenum">
              <a:rPr lang="ja-JP" altLang="en-US" smtClean="0">
                <a:solidFill>
                  <a:prstClr val="black">
                    <a:tint val="75000"/>
                  </a:prstClr>
                </a:solidFill>
              </a:rPr>
              <a:pPr>
                <a:defRPr/>
              </a:pPr>
              <a:t>37</a:t>
            </a:fld>
            <a:endParaRPr lang="ja-JP" altLang="en-US">
              <a:solidFill>
                <a:prstClr val="black">
                  <a:tint val="75000"/>
                </a:prstClr>
              </a:solidFill>
            </a:endParaRPr>
          </a:p>
        </p:txBody>
      </p:sp>
      <p:pic>
        <p:nvPicPr>
          <p:cNvPr id="11268" name="Picture 2" descr="http://subarutelescope.org/Pressrelease/2012/10/24/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1700213"/>
            <a:ext cx="9097962"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正方形/長方形 4"/>
          <p:cNvSpPr>
            <a:spLocks noChangeArrowheads="1"/>
          </p:cNvSpPr>
          <p:nvPr/>
        </p:nvSpPr>
        <p:spPr bwMode="auto">
          <a:xfrm>
            <a:off x="395288" y="5589588"/>
            <a:ext cx="8280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lang="en-US" altLang="ja-JP" b="1" smtClean="0">
                <a:solidFill>
                  <a:prstClr val="white"/>
                </a:solidFill>
              </a:rPr>
              <a:t> The massive galaxy cluster MACS J0717.5+3745 with an overlay of the filament of dark matter, which appears in light blue and extends out and to the left of the cluster core (Jauzac et al. 2012). </a:t>
            </a:r>
            <a:r>
              <a:rPr lang="ja-JP" altLang="en-US" b="1" smtClean="0">
                <a:solidFill>
                  <a:prstClr val="white"/>
                </a:solidFill>
              </a:rPr>
              <a:t>　</a:t>
            </a:r>
            <a:r>
              <a:rPr lang="en-US" altLang="ja-JP" b="1" smtClean="0">
                <a:solidFill>
                  <a:prstClr val="white"/>
                </a:solidFill>
              </a:rPr>
              <a:t>HST/Subaru/CFHT/Gemini/Keck</a:t>
            </a:r>
            <a:endParaRPr lang="ja-JP" altLang="en-US" b="1" smtClean="0">
              <a:solidFill>
                <a:prstClr val="white"/>
              </a:solidFill>
            </a:endParaRPr>
          </a:p>
        </p:txBody>
      </p:sp>
    </p:spTree>
    <p:extLst>
      <p:ext uri="{BB962C8B-B14F-4D97-AF65-F5344CB8AC3E}">
        <p14:creationId xmlns:p14="http://schemas.microsoft.com/office/powerpoint/2010/main" val="13891825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en-US" altLang="ja-JP" sz="4000" b="1" dirty="0" smtClean="0">
                <a:solidFill>
                  <a:srgbClr val="00B0F0"/>
                </a:solidFill>
                <a:effectLst>
                  <a:outerShdw blurRad="38100" dist="38100" dir="2700000" algn="tl">
                    <a:srgbClr val="000000">
                      <a:alpha val="43137"/>
                    </a:srgbClr>
                  </a:outerShdw>
                </a:effectLst>
              </a:rPr>
              <a:t>Subaru Telescope</a:t>
            </a:r>
            <a:r>
              <a:rPr lang="en-US" altLang="ja-JP" sz="2400" b="1" dirty="0" smtClean="0"/>
              <a:t/>
            </a:r>
            <a:br>
              <a:rPr lang="en-US" altLang="ja-JP" sz="2400" b="1" dirty="0" smtClean="0"/>
            </a:br>
            <a:r>
              <a:rPr lang="en-US" altLang="ja-JP" sz="2400" b="1" dirty="0" smtClean="0"/>
              <a:t>Subaru’s </a:t>
            </a:r>
            <a:r>
              <a:rPr lang="en-US" altLang="ja-JP" sz="2400" b="1" dirty="0"/>
              <a:t>FMOS Reveals the Well-Orchestrated</a:t>
            </a:r>
            <a:br>
              <a:rPr lang="en-US" altLang="ja-JP" sz="2400" b="1" dirty="0"/>
            </a:br>
            <a:r>
              <a:rPr lang="en-US" altLang="ja-JP" sz="2400" b="1" dirty="0"/>
              <a:t>Growth of Massive Galaxies in the Early </a:t>
            </a:r>
            <a:r>
              <a:rPr lang="en-US" altLang="ja-JP" sz="2400" b="1" dirty="0" smtClean="0"/>
              <a:t>Universe</a:t>
            </a:r>
            <a:endParaRPr lang="ja-JP" altLang="en-US" sz="2400" b="1" dirty="0"/>
          </a:p>
        </p:txBody>
      </p:sp>
      <p:sp>
        <p:nvSpPr>
          <p:cNvPr id="3" name="スライド番号プレースホルダ 2"/>
          <p:cNvSpPr>
            <a:spLocks noGrp="1"/>
          </p:cNvSpPr>
          <p:nvPr>
            <p:ph type="sldNum" sz="quarter" idx="12"/>
          </p:nvPr>
        </p:nvSpPr>
        <p:spPr/>
        <p:txBody>
          <a:bodyPr/>
          <a:lstStyle/>
          <a:p>
            <a:pPr>
              <a:defRPr/>
            </a:pPr>
            <a:fld id="{9EA8E6E5-AE31-411B-8292-567A14641E5D}" type="slidenum">
              <a:rPr lang="ja-JP" altLang="en-US" smtClean="0">
                <a:solidFill>
                  <a:prstClr val="black">
                    <a:tint val="75000"/>
                  </a:prstClr>
                </a:solidFill>
              </a:rPr>
              <a:pPr>
                <a:defRPr/>
              </a:pPr>
              <a:t>38</a:t>
            </a:fld>
            <a:endParaRPr lang="ja-JP" altLang="en-US">
              <a:solidFill>
                <a:prstClr val="black">
                  <a:tint val="75000"/>
                </a:prstClr>
              </a:solidFill>
            </a:endParaRPr>
          </a:p>
        </p:txBody>
      </p:sp>
      <p:sp>
        <p:nvSpPr>
          <p:cNvPr id="4" name="正方形/長方形 3"/>
          <p:cNvSpPr/>
          <p:nvPr/>
        </p:nvSpPr>
        <p:spPr>
          <a:xfrm>
            <a:off x="467544" y="5157192"/>
            <a:ext cx="8208912" cy="1477328"/>
          </a:xfrm>
          <a:prstGeom prst="rect">
            <a:avLst/>
          </a:prstGeom>
        </p:spPr>
        <p:txBody>
          <a:bodyPr wrap="square">
            <a:spAutoFit/>
          </a:bodyPr>
          <a:lstStyle/>
          <a:p>
            <a:pPr algn="ctr"/>
            <a:r>
              <a:rPr lang="en-US" altLang="ja-JP" b="1" dirty="0"/>
              <a:t>A</a:t>
            </a:r>
            <a:r>
              <a:rPr lang="en-US" altLang="ja-JP" b="1" dirty="0" smtClean="0"/>
              <a:t> </a:t>
            </a:r>
            <a:r>
              <a:rPr lang="en-US" altLang="ja-JP" b="1" dirty="0"/>
              <a:t>team of astronomers </a:t>
            </a:r>
            <a:r>
              <a:rPr lang="en-US" altLang="ja-JP" b="1" dirty="0" smtClean="0"/>
              <a:t>found </a:t>
            </a:r>
            <a:r>
              <a:rPr lang="en-US" altLang="ja-JP" b="1" dirty="0"/>
              <a:t>that galaxies, over nine billion years ago, </a:t>
            </a:r>
            <a:r>
              <a:rPr lang="en-US" altLang="ja-JP" b="1" dirty="0" smtClean="0"/>
              <a:t>provided a </a:t>
            </a:r>
            <a:r>
              <a:rPr lang="en-US" altLang="ja-JP" b="1" dirty="0"/>
              <a:t>nurturing environment for the birth of new stars at remarkable rates while at </a:t>
            </a:r>
            <a:r>
              <a:rPr lang="en-US" altLang="ja-JP" b="1" dirty="0" smtClean="0"/>
              <a:t>the same </a:t>
            </a:r>
            <a:r>
              <a:rPr lang="en-US" altLang="ja-JP" b="1" dirty="0"/>
              <a:t>time as orderly as commuters on a typical Tokyo workday. Even at </a:t>
            </a:r>
            <a:r>
              <a:rPr lang="en-US" altLang="ja-JP" b="1" dirty="0" smtClean="0"/>
              <a:t>these early </a:t>
            </a:r>
            <a:r>
              <a:rPr lang="en-US" altLang="ja-JP" b="1" dirty="0"/>
              <a:t>times, there are signs of maturation, since the surroundings of </a:t>
            </a:r>
            <a:r>
              <a:rPr lang="en-US" altLang="ja-JP" b="1" dirty="0" smtClean="0"/>
              <a:t>massive galaxies </a:t>
            </a:r>
            <a:r>
              <a:rPr lang="en-US" altLang="ja-JP" b="1" dirty="0"/>
              <a:t>were relatively dusty and enriched by heavier </a:t>
            </a:r>
            <a:r>
              <a:rPr lang="en-US" altLang="ja-JP" b="1" dirty="0" smtClean="0"/>
              <a:t>elements (</a:t>
            </a:r>
            <a:r>
              <a:rPr lang="en-US" altLang="ja-JP" b="1" dirty="0" err="1" smtClean="0"/>
              <a:t>Kashiwano</a:t>
            </a:r>
            <a:r>
              <a:rPr lang="en-US" altLang="ja-JP" b="1" dirty="0" smtClean="0"/>
              <a:t> et al. 2014).</a:t>
            </a:r>
            <a:endParaRPr lang="ja-JP" altLang="en-US" b="1"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6" y="2016232"/>
            <a:ext cx="5692140" cy="2852928"/>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01156">
            <a:off x="5400956" y="1661029"/>
            <a:ext cx="4043916" cy="2910139"/>
          </a:xfrm>
          <a:prstGeom prst="rect">
            <a:avLst/>
          </a:prstGeom>
        </p:spPr>
      </p:pic>
    </p:spTree>
    <p:extLst>
      <p:ext uri="{BB962C8B-B14F-4D97-AF65-F5344CB8AC3E}">
        <p14:creationId xmlns:p14="http://schemas.microsoft.com/office/powerpoint/2010/main" val="15567058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b="1" dirty="0" smtClean="0">
                <a:effectLst>
                  <a:outerShdw blurRad="38100" dist="38100" dir="2700000" algn="tl">
                    <a:srgbClr val="000000">
                      <a:alpha val="43137"/>
                    </a:srgbClr>
                  </a:outerShdw>
                </a:effectLst>
              </a:rPr>
              <a:t>Keck/Gemini/VLT </a:t>
            </a:r>
            <a:br>
              <a:rPr kumimoji="1" lang="en-US" altLang="ja-JP" sz="4000" b="1" dirty="0" smtClean="0">
                <a:effectLst>
                  <a:outerShdw blurRad="38100" dist="38100" dir="2700000" algn="tl">
                    <a:srgbClr val="000000">
                      <a:alpha val="43137"/>
                    </a:srgbClr>
                  </a:outerShdw>
                </a:effectLst>
              </a:rPr>
            </a:br>
            <a:r>
              <a:rPr kumimoji="1" lang="ja-JP" altLang="en-US" sz="3200" b="1" dirty="0" smtClean="0">
                <a:effectLst>
                  <a:outerShdw blurRad="38100" dist="38100" dir="2700000" algn="tl">
                    <a:srgbClr val="000000">
                      <a:alpha val="43137"/>
                    </a:srgbClr>
                  </a:outerShdw>
                </a:effectLst>
              </a:rPr>
              <a:t>時間交換</a:t>
            </a:r>
            <a:endParaRPr kumimoji="1" lang="ja-JP" altLang="en-US" sz="32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97334">
            <a:off x="381220" y="2190858"/>
            <a:ext cx="5432275" cy="391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488" y="4725144"/>
            <a:ext cx="3810000" cy="1625600"/>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89292">
            <a:off x="6096169" y="2204865"/>
            <a:ext cx="2736369" cy="1838498"/>
          </a:xfrm>
          <a:prstGeom prst="rect">
            <a:avLst/>
          </a:prstGeom>
        </p:spPr>
      </p:pic>
      <p:sp>
        <p:nvSpPr>
          <p:cNvPr id="5" name="テキスト ボックス 4"/>
          <p:cNvSpPr txBox="1"/>
          <p:nvPr/>
        </p:nvSpPr>
        <p:spPr>
          <a:xfrm>
            <a:off x="395536" y="1628800"/>
            <a:ext cx="1880130" cy="646331"/>
          </a:xfrm>
          <a:prstGeom prst="rect">
            <a:avLst/>
          </a:prstGeom>
          <a:noFill/>
        </p:spPr>
        <p:txBody>
          <a:bodyPr wrap="none" rtlCol="0">
            <a:spAutoFit/>
          </a:bodyPr>
          <a:lstStyle/>
          <a:p>
            <a:pPr algn="ctr"/>
            <a:r>
              <a:rPr kumimoji="1" lang="en-US" altLang="ja-JP" dirty="0" smtClean="0"/>
              <a:t>Gemini-N/S </a:t>
            </a:r>
          </a:p>
          <a:p>
            <a:pPr algn="ctr"/>
            <a:r>
              <a:rPr kumimoji="1" lang="en-US" altLang="ja-JP" dirty="0" smtClean="0"/>
              <a:t>minimum 5 nights</a:t>
            </a:r>
            <a:endParaRPr kumimoji="1" lang="ja-JP" altLang="en-US" dirty="0"/>
          </a:p>
        </p:txBody>
      </p:sp>
      <p:sp>
        <p:nvSpPr>
          <p:cNvPr id="6" name="テキスト ボックス 5"/>
          <p:cNvSpPr txBox="1"/>
          <p:nvPr/>
        </p:nvSpPr>
        <p:spPr>
          <a:xfrm>
            <a:off x="6372882" y="692696"/>
            <a:ext cx="2663614" cy="923330"/>
          </a:xfrm>
          <a:prstGeom prst="rect">
            <a:avLst/>
          </a:prstGeom>
          <a:noFill/>
        </p:spPr>
        <p:txBody>
          <a:bodyPr wrap="none" rtlCol="0">
            <a:spAutoFit/>
          </a:bodyPr>
          <a:lstStyle/>
          <a:p>
            <a:pPr algn="ctr"/>
            <a:r>
              <a:rPr kumimoji="1" lang="en-US" altLang="ja-JP" dirty="0" smtClean="0"/>
              <a:t>Keck-I several nights</a:t>
            </a:r>
          </a:p>
          <a:p>
            <a:pPr algn="ctr"/>
            <a:r>
              <a:rPr lang="en-US" altLang="ja-JP" dirty="0" smtClean="0"/>
              <a:t>Keck-II several nights</a:t>
            </a:r>
          </a:p>
          <a:p>
            <a:pPr algn="ctr"/>
            <a:r>
              <a:rPr kumimoji="1" lang="en-US" altLang="ja-JP" dirty="0" smtClean="0"/>
              <a:t>LGS-AO maximum 2 nights</a:t>
            </a:r>
            <a:endParaRPr kumimoji="1" lang="ja-JP" altLang="en-US" dirty="0"/>
          </a:p>
        </p:txBody>
      </p:sp>
      <p:sp>
        <p:nvSpPr>
          <p:cNvPr id="7" name="テキスト ボックス 6"/>
          <p:cNvSpPr txBox="1"/>
          <p:nvPr/>
        </p:nvSpPr>
        <p:spPr>
          <a:xfrm>
            <a:off x="6019759" y="6444044"/>
            <a:ext cx="2152641" cy="369332"/>
          </a:xfrm>
          <a:prstGeom prst="rect">
            <a:avLst/>
          </a:prstGeom>
          <a:noFill/>
        </p:spPr>
        <p:txBody>
          <a:bodyPr wrap="none" rtlCol="0">
            <a:spAutoFit/>
          </a:bodyPr>
          <a:lstStyle/>
          <a:p>
            <a:r>
              <a:rPr kumimoji="1" lang="en-US" altLang="ja-JP" dirty="0" smtClean="0"/>
              <a:t>5-10 nights</a:t>
            </a:r>
            <a:r>
              <a:rPr lang="ja-JP" altLang="en-US" dirty="0" smtClean="0"/>
              <a:t>（交渉中）</a:t>
            </a:r>
            <a:endParaRPr kumimoji="1" lang="ja-JP" altLang="en-US" dirty="0"/>
          </a:p>
        </p:txBody>
      </p:sp>
      <p:sp>
        <p:nvSpPr>
          <p:cNvPr id="8" name="テキスト ボックス 7"/>
          <p:cNvSpPr txBox="1"/>
          <p:nvPr/>
        </p:nvSpPr>
        <p:spPr>
          <a:xfrm>
            <a:off x="2555776" y="6444044"/>
            <a:ext cx="2980303" cy="369332"/>
          </a:xfrm>
          <a:prstGeom prst="rect">
            <a:avLst/>
          </a:prstGeom>
          <a:noFill/>
        </p:spPr>
        <p:txBody>
          <a:bodyPr wrap="none" rtlCol="0">
            <a:spAutoFit/>
          </a:bodyPr>
          <a:lstStyle/>
          <a:p>
            <a:r>
              <a:rPr lang="ja-JP" altLang="en-US" b="1" dirty="0" smtClean="0">
                <a:effectLst>
                  <a:outerShdw blurRad="38100" dist="38100" dir="2700000" algn="tl">
                    <a:srgbClr val="000000">
                      <a:alpha val="43137"/>
                    </a:srgbClr>
                  </a:outerShdw>
                </a:effectLst>
              </a:rPr>
              <a:t>セメスター毎に所長間で合意</a:t>
            </a:r>
            <a:endParaRPr kumimoji="1" lang="ja-JP" alt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0677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2012-2013  </a:t>
            </a:r>
            <a:r>
              <a:rPr lang="ja-JP" altLang="en-US" sz="3200" b="1" dirty="0" smtClean="0">
                <a:effectLst>
                  <a:outerShdw blurRad="38100" dist="38100" dir="2700000" algn="tl">
                    <a:srgbClr val="000000">
                      <a:alpha val="43137"/>
                    </a:srgbClr>
                  </a:outerShdw>
                </a:effectLst>
              </a:rPr>
              <a:t>参 ③</a:t>
            </a:r>
            <a:endParaRPr lang="ja-JP" altLang="en-US" sz="3600" b="1" dirty="0">
              <a:effectLst>
                <a:outerShdw blurRad="38100" dist="38100" dir="2700000" algn="tl">
                  <a:srgbClr val="000000">
                    <a:alpha val="43137"/>
                  </a:srgbClr>
                </a:outerShdw>
              </a:effectLst>
            </a:endParaRPr>
          </a:p>
        </p:txBody>
      </p:sp>
      <p:sp>
        <p:nvSpPr>
          <p:cNvPr id="34817" name="Rectangle 1"/>
          <p:cNvSpPr>
            <a:spLocks noChangeArrowheads="1"/>
          </p:cNvSpPr>
          <p:nvPr/>
        </p:nvSpPr>
        <p:spPr bwMode="auto">
          <a:xfrm>
            <a:off x="285750" y="2774950"/>
            <a:ext cx="8561388" cy="1816100"/>
          </a:xfrm>
          <a:prstGeom prst="rect">
            <a:avLst/>
          </a:prstGeom>
          <a:noFill/>
          <a:ln w="9525">
            <a:noFill/>
            <a:miter lim="800000"/>
            <a:headEnd/>
            <a:tailEnd/>
          </a:ln>
          <a:effectLst/>
        </p:spPr>
        <p:txBody>
          <a:bodyPr wrap="none" anchor="ctr">
            <a:spAutoFit/>
          </a:bodyPr>
          <a:lstStyle/>
          <a:p>
            <a:pPr algn="ctr" eaLnBrk="0" hangingPunct="0">
              <a:defRPr/>
            </a:pPr>
            <a:r>
              <a:rPr lang="en-US" altLang="ja-JP" sz="2400" b="1" dirty="0">
                <a:solidFill>
                  <a:prstClr val="black"/>
                </a:solidFill>
                <a:cs typeface="Times New Roman" pitchFamily="18" charset="0"/>
              </a:rPr>
              <a:t>Collaborate with the University of Tokyo and other organizations, </a:t>
            </a:r>
          </a:p>
          <a:p>
            <a:pPr algn="ctr" eaLnBrk="0" hangingPunct="0">
              <a:defRPr/>
            </a:pPr>
            <a:r>
              <a:rPr lang="en-US" altLang="ja-JP" sz="2400" b="1" dirty="0">
                <a:solidFill>
                  <a:prstClr val="black"/>
                </a:solidFill>
                <a:cs typeface="Times New Roman" pitchFamily="18" charset="0"/>
              </a:rPr>
              <a:t>and promote discussions on the Prime Focus Spectrograph (PFS).</a:t>
            </a:r>
          </a:p>
          <a:p>
            <a:pPr algn="ctr" eaLnBrk="0" hangingPunct="0">
              <a:defRPr/>
            </a:pPr>
            <a:endParaRPr lang="en-US" altLang="ja-JP" sz="2400" b="1" dirty="0">
              <a:solidFill>
                <a:prstClr val="black"/>
              </a:solidFill>
              <a:cs typeface="Times New Roman" pitchFamily="18" charset="0"/>
            </a:endParaRPr>
          </a:p>
          <a:p>
            <a:pPr algn="ctr" eaLnBrk="0" hangingPunct="0">
              <a:defRPr/>
            </a:pPr>
            <a:r>
              <a:rPr lang="ja-JP" altLang="ja-JP" sz="2000" b="1" dirty="0">
                <a:solidFill>
                  <a:prstClr val="black"/>
                </a:solidFill>
                <a:latin typeface="ＭＳ Ｐゴシック"/>
              </a:rPr>
              <a:t>東京大学その他と協力し、主焦点多天体分光器</a:t>
            </a:r>
            <a:r>
              <a:rPr lang="en-US" altLang="ja-JP" sz="2000" b="1" dirty="0">
                <a:solidFill>
                  <a:prstClr val="black"/>
                </a:solidFill>
                <a:latin typeface="ＭＳ Ｐゴシック"/>
              </a:rPr>
              <a:t>(PFS)</a:t>
            </a:r>
            <a:r>
              <a:rPr lang="ja-JP" altLang="ja-JP" sz="2000" b="1" dirty="0">
                <a:solidFill>
                  <a:prstClr val="black"/>
                </a:solidFill>
                <a:latin typeface="ＭＳ Ｐゴシック"/>
              </a:rPr>
              <a:t>についての</a:t>
            </a:r>
            <a:endParaRPr lang="en-US" altLang="ja-JP" sz="2000" b="1" dirty="0">
              <a:solidFill>
                <a:prstClr val="black"/>
              </a:solidFill>
              <a:latin typeface="ＭＳ Ｐゴシック"/>
            </a:endParaRPr>
          </a:p>
          <a:p>
            <a:pPr algn="ctr" eaLnBrk="0" hangingPunct="0">
              <a:defRPr/>
            </a:pPr>
            <a:r>
              <a:rPr lang="ja-JP" altLang="ja-JP" sz="2000" b="1" dirty="0">
                <a:solidFill>
                  <a:prstClr val="black"/>
                </a:solidFill>
                <a:latin typeface="ＭＳ Ｐゴシック"/>
              </a:rPr>
              <a:t>検討を進める。</a:t>
            </a:r>
            <a:endParaRPr lang="en-US" altLang="ja-JP" sz="2000" b="1" dirty="0">
              <a:solidFill>
                <a:prstClr val="black"/>
              </a:solidFill>
              <a:latin typeface="Arial" pitchFamily="34" charset="0"/>
            </a:endParaRPr>
          </a:p>
        </p:txBody>
      </p:sp>
      <p:sp>
        <p:nvSpPr>
          <p:cNvPr id="4" name="スライド番号プレースホルダ 3"/>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4</a:t>
            </a:fld>
            <a:endParaRPr lang="ja-JP" altLang="en-US">
              <a:solidFill>
                <a:prstClr val="black">
                  <a:tint val="75000"/>
                </a:prstClr>
              </a:solidFill>
            </a:endParaRPr>
          </a:p>
        </p:txBody>
      </p:sp>
    </p:spTree>
    <p:extLst>
      <p:ext uri="{BB962C8B-B14F-4D97-AF65-F5344CB8AC3E}">
        <p14:creationId xmlns:p14="http://schemas.microsoft.com/office/powerpoint/2010/main" val="20391005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692696"/>
            <a:ext cx="1872208" cy="2443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88640"/>
            <a:ext cx="2448272" cy="3341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0821" y="548680"/>
            <a:ext cx="3495675"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960" y="3621409"/>
            <a:ext cx="4674096" cy="3119959"/>
          </a:xfrm>
          <a:prstGeom prst="rect">
            <a:avLst/>
          </a:prstGeom>
          <a:noFill/>
          <a:ln>
            <a:noFill/>
          </a:ln>
          <a:effectLst>
            <a:glow rad="1397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99127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116632"/>
            <a:ext cx="9324528" cy="666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6601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85242"/>
            <a:ext cx="9387840" cy="6212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11560" y="776898"/>
            <a:ext cx="2228495" cy="707886"/>
          </a:xfrm>
          <a:prstGeom prst="rect">
            <a:avLst/>
          </a:prstGeom>
          <a:noFill/>
        </p:spPr>
        <p:txBody>
          <a:bodyPr wrap="none" rtlCol="0">
            <a:spAutoFit/>
          </a:bodyPr>
          <a:lstStyle/>
          <a:p>
            <a:pPr algn="ctr"/>
            <a:r>
              <a:rPr lang="en-US" altLang="ja-JP" sz="2000" b="1" dirty="0" smtClean="0">
                <a:solidFill>
                  <a:prstClr val="white"/>
                </a:solidFill>
              </a:rPr>
              <a:t>Prof. Tim de </a:t>
            </a:r>
            <a:r>
              <a:rPr lang="en-US" altLang="ja-JP" sz="2000" b="1" dirty="0" err="1" smtClean="0">
                <a:solidFill>
                  <a:prstClr val="white"/>
                </a:solidFill>
              </a:rPr>
              <a:t>Zeeuw</a:t>
            </a:r>
            <a:endParaRPr lang="en-US" altLang="ja-JP" sz="2000" b="1" dirty="0" smtClean="0">
              <a:solidFill>
                <a:prstClr val="white"/>
              </a:solidFill>
            </a:endParaRPr>
          </a:p>
          <a:p>
            <a:pPr algn="ctr"/>
            <a:r>
              <a:rPr lang="en-US" altLang="ja-JP" sz="2000" b="1" dirty="0" smtClean="0">
                <a:solidFill>
                  <a:prstClr val="white"/>
                </a:solidFill>
              </a:rPr>
              <a:t>ESO Director</a:t>
            </a:r>
            <a:endParaRPr lang="ja-JP" altLang="en-US" sz="2000" b="1" dirty="0">
              <a:solidFill>
                <a:prstClr val="white"/>
              </a:solidFill>
            </a:endParaRPr>
          </a:p>
        </p:txBody>
      </p:sp>
    </p:spTree>
    <p:extLst>
      <p:ext uri="{BB962C8B-B14F-4D97-AF65-F5344CB8AC3E}">
        <p14:creationId xmlns:p14="http://schemas.microsoft.com/office/powerpoint/2010/main" val="10303243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94" y="-171400"/>
            <a:ext cx="10626686" cy="705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6906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52" y="136542"/>
            <a:ext cx="9906000" cy="660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17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val="15591459"/>
              </p:ext>
            </p:extLst>
          </p:nvPr>
        </p:nvGraphicFramePr>
        <p:xfrm>
          <a:off x="539552" y="764704"/>
          <a:ext cx="8136904" cy="56886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35631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val="2374117691"/>
              </p:ext>
            </p:extLst>
          </p:nvPr>
        </p:nvGraphicFramePr>
        <p:xfrm>
          <a:off x="539552" y="1052736"/>
          <a:ext cx="7920880" cy="54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3292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val="1036188183"/>
              </p:ext>
            </p:extLst>
          </p:nvPr>
        </p:nvGraphicFramePr>
        <p:xfrm>
          <a:off x="683568" y="980728"/>
          <a:ext cx="7848872" cy="51845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6896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2" name="グラフ 1"/>
          <p:cNvGraphicFramePr>
            <a:graphicFrameLocks/>
          </p:cNvGraphicFramePr>
          <p:nvPr>
            <p:extLst>
              <p:ext uri="{D42A27DB-BD31-4B8C-83A1-F6EECF244321}">
                <p14:modId xmlns:p14="http://schemas.microsoft.com/office/powerpoint/2010/main" val="2739704475"/>
              </p:ext>
            </p:extLst>
          </p:nvPr>
        </p:nvGraphicFramePr>
        <p:xfrm>
          <a:off x="683568" y="548681"/>
          <a:ext cx="7920879" cy="59766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グラフ 2"/>
          <p:cNvGraphicFramePr>
            <a:graphicFrameLocks/>
          </p:cNvGraphicFramePr>
          <p:nvPr>
            <p:extLst>
              <p:ext uri="{D42A27DB-BD31-4B8C-83A1-F6EECF244321}">
                <p14:modId xmlns:p14="http://schemas.microsoft.com/office/powerpoint/2010/main" val="1456810630"/>
              </p:ext>
            </p:extLst>
          </p:nvPr>
        </p:nvGraphicFramePr>
        <p:xfrm>
          <a:off x="1115616" y="332656"/>
          <a:ext cx="6912767" cy="63367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1368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85800"/>
            <a:ext cx="8229600" cy="1143000"/>
          </a:xfrm>
        </p:spPr>
        <p:txBody>
          <a:bodyPr>
            <a:normAutofit fontScale="90000"/>
          </a:bodyPr>
          <a:lstStyle/>
          <a:p>
            <a:r>
              <a:rPr lang="ja-JP" altLang="en-US" b="1" dirty="0" smtClean="0"/>
              <a:t>時間交換枠の拡大</a:t>
            </a:r>
            <a:r>
              <a:rPr lang="en-US" altLang="ja-JP" b="1" dirty="0" smtClean="0"/>
              <a:t/>
            </a:r>
            <a:br>
              <a:rPr lang="en-US" altLang="ja-JP" b="1" dirty="0" smtClean="0"/>
            </a:br>
            <a:r>
              <a:rPr lang="ja-JP" altLang="en-US" sz="3100" b="1" dirty="0" smtClean="0"/>
              <a:t>（所長私案）</a:t>
            </a:r>
            <a:endParaRPr kumimoji="1" lang="ja-JP" altLang="en-US" sz="3100" b="1" dirty="0"/>
          </a:p>
        </p:txBody>
      </p:sp>
      <p:sp>
        <p:nvSpPr>
          <p:cNvPr id="3" name="正方形/長方形 2"/>
          <p:cNvSpPr/>
          <p:nvPr/>
        </p:nvSpPr>
        <p:spPr>
          <a:xfrm>
            <a:off x="467544" y="1785005"/>
            <a:ext cx="8208912" cy="4524315"/>
          </a:xfrm>
          <a:prstGeom prst="rect">
            <a:avLst/>
          </a:prstGeom>
        </p:spPr>
        <p:txBody>
          <a:bodyPr wrap="square">
            <a:spAutoFit/>
          </a:bodyPr>
          <a:lstStyle/>
          <a:p>
            <a:pPr algn="just">
              <a:spcAft>
                <a:spcPts val="0"/>
              </a:spcAft>
            </a:pPr>
            <a:endParaRPr lang="ja-JP" altLang="ja-JP" b="1" kern="100" dirty="0">
              <a:latin typeface="Century"/>
              <a:ea typeface="ＭＳ 明朝"/>
              <a:cs typeface="Times New Roman"/>
            </a:endParaRPr>
          </a:p>
          <a:p>
            <a:pPr marL="342900" lvl="0" indent="-342900" algn="just">
              <a:spcAft>
                <a:spcPts val="0"/>
              </a:spcAft>
              <a:buFont typeface="+mj-ea"/>
              <a:buAutoNum type="circleNumDbPlain"/>
            </a:pPr>
            <a:r>
              <a:rPr lang="en-US" altLang="ja-JP" b="1" kern="100" dirty="0">
                <a:latin typeface="Century"/>
                <a:ea typeface="ＭＳ 明朝"/>
                <a:cs typeface="Times New Roman"/>
              </a:rPr>
              <a:t>Keck</a:t>
            </a:r>
            <a:r>
              <a:rPr lang="ja-JP" altLang="ja-JP" b="1" kern="100" dirty="0">
                <a:latin typeface="Century"/>
                <a:ea typeface="ＭＳ 明朝"/>
                <a:cs typeface="Times New Roman"/>
              </a:rPr>
              <a:t>・</a:t>
            </a:r>
            <a:r>
              <a:rPr lang="en-US" altLang="ja-JP" b="1" kern="100" dirty="0">
                <a:latin typeface="Century"/>
                <a:ea typeface="ＭＳ 明朝"/>
                <a:cs typeface="Times New Roman"/>
              </a:rPr>
              <a:t>Gemini</a:t>
            </a:r>
            <a:r>
              <a:rPr lang="ja-JP" altLang="ja-JP" b="1" kern="100" dirty="0">
                <a:latin typeface="Century"/>
                <a:ea typeface="ＭＳ 明朝"/>
                <a:cs typeface="Times New Roman"/>
              </a:rPr>
              <a:t>・</a:t>
            </a:r>
            <a:r>
              <a:rPr lang="en-US" altLang="ja-JP" b="1" kern="100" dirty="0">
                <a:latin typeface="Century"/>
                <a:ea typeface="ＭＳ 明朝"/>
                <a:cs typeface="Times New Roman"/>
              </a:rPr>
              <a:t>VLT</a:t>
            </a:r>
            <a:r>
              <a:rPr lang="ja-JP" altLang="ja-JP" b="1" kern="100" dirty="0">
                <a:latin typeface="Century"/>
                <a:ea typeface="ＭＳ 明朝"/>
                <a:cs typeface="Times New Roman"/>
              </a:rPr>
              <a:t>との時間交換枠を拡大して、総夜数の約</a:t>
            </a:r>
            <a:r>
              <a:rPr lang="en-US" altLang="ja-JP" b="1" kern="100" dirty="0">
                <a:latin typeface="Century"/>
                <a:ea typeface="ＭＳ 明朝"/>
                <a:cs typeface="Times New Roman"/>
              </a:rPr>
              <a:t>20</a:t>
            </a:r>
            <a:r>
              <a:rPr lang="ja-JP" altLang="ja-JP" b="1" kern="100" dirty="0">
                <a:latin typeface="Century"/>
                <a:ea typeface="ＭＳ 明朝"/>
                <a:cs typeface="Times New Roman"/>
              </a:rPr>
              <a:t>％を上限とする</a:t>
            </a:r>
            <a:r>
              <a:rPr lang="ja-JP" altLang="ja-JP" b="1" kern="100" dirty="0" smtClean="0">
                <a:latin typeface="Century"/>
                <a:ea typeface="ＭＳ 明朝"/>
                <a:cs typeface="Times New Roman"/>
              </a:rPr>
              <a:t>。それ</a:t>
            </a:r>
            <a:r>
              <a:rPr lang="ja-JP" altLang="ja-JP" b="1" kern="100" dirty="0">
                <a:latin typeface="Century"/>
                <a:ea typeface="ＭＳ 明朝"/>
                <a:cs typeface="Times New Roman"/>
              </a:rPr>
              <a:t>に伴い外国人</a:t>
            </a:r>
            <a:r>
              <a:rPr lang="en-US" altLang="ja-JP" b="1" kern="100" dirty="0">
                <a:latin typeface="Century"/>
                <a:ea typeface="ＭＳ 明朝"/>
                <a:cs typeface="Times New Roman"/>
              </a:rPr>
              <a:t>PI</a:t>
            </a:r>
            <a:r>
              <a:rPr lang="ja-JP" altLang="ja-JP" b="1" kern="100" dirty="0">
                <a:latin typeface="Century"/>
                <a:ea typeface="ＭＳ 明朝"/>
                <a:cs typeface="Times New Roman"/>
              </a:rPr>
              <a:t>のプロポーザルの受付を停止する（現状は～</a:t>
            </a:r>
            <a:r>
              <a:rPr lang="en-US" altLang="ja-JP" b="1" kern="100" dirty="0">
                <a:latin typeface="Century"/>
                <a:ea typeface="ＭＳ 明朝"/>
                <a:cs typeface="Times New Roman"/>
              </a:rPr>
              <a:t>20</a:t>
            </a:r>
            <a:r>
              <a:rPr lang="ja-JP" altLang="ja-JP" b="1" kern="100" dirty="0">
                <a:latin typeface="Century"/>
                <a:ea typeface="ＭＳ 明朝"/>
                <a:cs typeface="Times New Roman"/>
              </a:rPr>
              <a:t>％）</a:t>
            </a:r>
            <a:r>
              <a:rPr lang="ja-JP" altLang="ja-JP" b="1" kern="100" dirty="0" smtClean="0">
                <a:latin typeface="Century"/>
                <a:ea typeface="ＭＳ 明朝"/>
                <a:cs typeface="Times New Roman"/>
              </a:rPr>
              <a:t>。つまり</a:t>
            </a:r>
            <a:r>
              <a:rPr lang="ja-JP" altLang="ja-JP" b="1" kern="100" dirty="0">
                <a:latin typeface="Century"/>
                <a:ea typeface="ＭＳ 明朝"/>
                <a:cs typeface="Times New Roman"/>
              </a:rPr>
              <a:t>、外国人</a:t>
            </a:r>
            <a:r>
              <a:rPr lang="en-US" altLang="ja-JP" b="1" kern="100" dirty="0">
                <a:latin typeface="Century"/>
                <a:ea typeface="ＭＳ 明朝"/>
                <a:cs typeface="Times New Roman"/>
              </a:rPr>
              <a:t>PI</a:t>
            </a:r>
            <a:r>
              <a:rPr lang="ja-JP" altLang="ja-JP" b="1" kern="100" dirty="0">
                <a:latin typeface="Century"/>
                <a:ea typeface="ＭＳ 明朝"/>
                <a:cs typeface="Times New Roman"/>
              </a:rPr>
              <a:t>による申請は全て時間交換枠を通してのみ受け付けることにする</a:t>
            </a:r>
            <a:r>
              <a:rPr lang="ja-JP" altLang="ja-JP" b="1" kern="100" dirty="0" smtClean="0">
                <a:latin typeface="Century"/>
                <a:ea typeface="ＭＳ 明朝"/>
                <a:cs typeface="Times New Roman"/>
              </a:rPr>
              <a:t>。これ</a:t>
            </a:r>
            <a:r>
              <a:rPr lang="ja-JP" altLang="ja-JP" b="1" kern="100" dirty="0">
                <a:latin typeface="Century"/>
                <a:ea typeface="ＭＳ 明朝"/>
                <a:cs typeface="Times New Roman"/>
              </a:rPr>
              <a:t>によって、論文数が減ることはないと思われる</a:t>
            </a:r>
            <a:r>
              <a:rPr lang="ja-JP" altLang="ja-JP" b="1" kern="100" dirty="0" smtClean="0">
                <a:latin typeface="Century"/>
                <a:ea typeface="ＭＳ 明朝"/>
                <a:cs typeface="Times New Roman"/>
              </a:rPr>
              <a:t>。外国人</a:t>
            </a:r>
            <a:r>
              <a:rPr lang="ja-JP" altLang="ja-JP" b="1" kern="100" dirty="0">
                <a:latin typeface="Century"/>
                <a:ea typeface="ＭＳ 明朝"/>
                <a:cs typeface="Times New Roman"/>
              </a:rPr>
              <a:t>のすばるの使用率も現状を維持できる</a:t>
            </a:r>
            <a:r>
              <a:rPr lang="ja-JP" altLang="ja-JP" b="1" kern="100" dirty="0" smtClean="0">
                <a:latin typeface="Century"/>
                <a:ea typeface="ＭＳ 明朝"/>
                <a:cs typeface="Times New Roman"/>
              </a:rPr>
              <a:t>。</a:t>
            </a:r>
            <a:endParaRPr lang="en-US" altLang="ja-JP" b="1" kern="100" dirty="0" smtClean="0">
              <a:latin typeface="Century"/>
              <a:ea typeface="ＭＳ 明朝"/>
              <a:cs typeface="Times New Roman"/>
            </a:endParaRPr>
          </a:p>
          <a:p>
            <a:pPr marL="342900" lvl="0" indent="-342900" algn="just">
              <a:spcAft>
                <a:spcPts val="0"/>
              </a:spcAft>
              <a:buFont typeface="+mj-ea"/>
              <a:buAutoNum type="circleNumDbPlain"/>
            </a:pPr>
            <a:endParaRPr lang="ja-JP" altLang="ja-JP" b="1" kern="100" dirty="0">
              <a:latin typeface="Century"/>
              <a:ea typeface="ＭＳ 明朝"/>
              <a:cs typeface="Times New Roman"/>
            </a:endParaRPr>
          </a:p>
          <a:p>
            <a:pPr marL="342900" lvl="0" indent="-342900" algn="just">
              <a:spcAft>
                <a:spcPts val="0"/>
              </a:spcAft>
              <a:buFont typeface="+mj-ea"/>
              <a:buAutoNum type="circleNumDbPlain"/>
            </a:pPr>
            <a:r>
              <a:rPr lang="ja-JP" altLang="ja-JP" b="1" kern="100" dirty="0">
                <a:latin typeface="Century"/>
                <a:ea typeface="ＭＳ 明朝"/>
                <a:cs typeface="Times New Roman"/>
              </a:rPr>
              <a:t>一方、すばるコミュニテーにとっては、他の望遠鏡の多様な装置機能を利用して、多彩な天文学を行うことができることになる</a:t>
            </a:r>
            <a:r>
              <a:rPr lang="ja-JP" altLang="ja-JP" b="1" kern="100" dirty="0" smtClean="0">
                <a:latin typeface="Century"/>
                <a:ea typeface="ＭＳ 明朝"/>
                <a:cs typeface="Times New Roman"/>
              </a:rPr>
              <a:t>。また</a:t>
            </a:r>
            <a:r>
              <a:rPr lang="ja-JP" altLang="ja-JP" b="1" kern="100" dirty="0">
                <a:latin typeface="Century"/>
                <a:ea typeface="ＭＳ 明朝"/>
                <a:cs typeface="Times New Roman"/>
              </a:rPr>
              <a:t>、すばるコミュニテーにとっては年間夜数が実質的に増えること（総夜数の</a:t>
            </a:r>
            <a:r>
              <a:rPr lang="en-US" altLang="ja-JP" b="1" kern="100" dirty="0">
                <a:latin typeface="Century"/>
                <a:ea typeface="ＭＳ 明朝"/>
                <a:cs typeface="Times New Roman"/>
              </a:rPr>
              <a:t>20</a:t>
            </a:r>
            <a:r>
              <a:rPr lang="ja-JP" altLang="ja-JP" b="1" kern="100" dirty="0">
                <a:latin typeface="Century"/>
                <a:ea typeface="ＭＳ 明朝"/>
                <a:cs typeface="Times New Roman"/>
              </a:rPr>
              <a:t>％）になる</a:t>
            </a:r>
            <a:r>
              <a:rPr lang="ja-JP" altLang="ja-JP" b="1" kern="100" dirty="0" smtClean="0">
                <a:latin typeface="Century"/>
                <a:ea typeface="ＭＳ 明朝"/>
                <a:cs typeface="Times New Roman"/>
              </a:rPr>
              <a:t>。</a:t>
            </a:r>
            <a:endParaRPr lang="en-US" altLang="ja-JP" b="1" kern="100" dirty="0" smtClean="0">
              <a:latin typeface="Century"/>
              <a:ea typeface="ＭＳ 明朝"/>
              <a:cs typeface="Times New Roman"/>
            </a:endParaRPr>
          </a:p>
          <a:p>
            <a:pPr marL="342900" lvl="0" indent="-342900" algn="just">
              <a:spcAft>
                <a:spcPts val="0"/>
              </a:spcAft>
              <a:buFont typeface="+mj-ea"/>
              <a:buAutoNum type="circleNumDbPlain"/>
            </a:pPr>
            <a:endParaRPr lang="ja-JP" altLang="ja-JP" b="1" kern="100" dirty="0">
              <a:latin typeface="Century"/>
              <a:ea typeface="ＭＳ 明朝"/>
              <a:cs typeface="Times New Roman"/>
            </a:endParaRPr>
          </a:p>
          <a:p>
            <a:pPr marL="342900" lvl="0" indent="-342900" algn="just">
              <a:spcAft>
                <a:spcPts val="0"/>
              </a:spcAft>
              <a:buFont typeface="+mj-ea"/>
              <a:buAutoNum type="circleNumDbPlain"/>
            </a:pPr>
            <a:r>
              <a:rPr lang="ja-JP" altLang="ja-JP" b="1" kern="100" dirty="0">
                <a:latin typeface="Century"/>
                <a:ea typeface="ＭＳ 明朝"/>
                <a:cs typeface="Times New Roman"/>
              </a:rPr>
              <a:t>時間交換枠に申請できない国の観測者に対する処置をどうするか</a:t>
            </a:r>
            <a:r>
              <a:rPr lang="ja-JP" altLang="ja-JP" b="1" kern="100" dirty="0" smtClean="0">
                <a:latin typeface="Century"/>
                <a:ea typeface="ＭＳ 明朝"/>
                <a:cs typeface="Times New Roman"/>
              </a:rPr>
              <a:t>？これ</a:t>
            </a:r>
            <a:r>
              <a:rPr lang="ja-JP" altLang="ja-JP" b="1" kern="100" dirty="0">
                <a:latin typeface="Century"/>
                <a:ea typeface="ＭＳ 明朝"/>
                <a:cs typeface="Times New Roman"/>
              </a:rPr>
              <a:t>はおもに東アジア諸国になるであろうが、東アジア天文台構想が実現すれば、これらの国々の研究者は日本人研究者と同等の権利を持つことになるので、不利になることはない</a:t>
            </a:r>
            <a:r>
              <a:rPr lang="ja-JP" altLang="ja-JP" b="1" kern="100" dirty="0" smtClean="0">
                <a:latin typeface="Century"/>
                <a:ea typeface="ＭＳ 明朝"/>
                <a:cs typeface="Times New Roman"/>
              </a:rPr>
              <a:t>。</a:t>
            </a:r>
            <a:endParaRPr lang="ja-JP" altLang="ja-JP" b="1" kern="100" dirty="0">
              <a:effectLst/>
              <a:latin typeface="Century"/>
              <a:ea typeface="ＭＳ 明朝"/>
              <a:cs typeface="Times New Roman"/>
            </a:endParaRPr>
          </a:p>
        </p:txBody>
      </p:sp>
    </p:spTree>
    <p:extLst>
      <p:ext uri="{BB962C8B-B14F-4D97-AF65-F5344CB8AC3E}">
        <p14:creationId xmlns:p14="http://schemas.microsoft.com/office/powerpoint/2010/main" val="670096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2012-2013  </a:t>
            </a:r>
            <a:r>
              <a:rPr lang="ja-JP" altLang="en-US" sz="3200" b="1" dirty="0" smtClean="0">
                <a:effectLst>
                  <a:outerShdw blurRad="38100" dist="38100" dir="2700000" algn="tl">
                    <a:srgbClr val="000000">
                      <a:alpha val="43137"/>
                    </a:srgbClr>
                  </a:outerShdw>
                </a:effectLst>
              </a:rPr>
              <a:t>四 ④</a:t>
            </a:r>
            <a:endParaRPr lang="ja-JP" altLang="en-US" sz="3600" b="1" dirty="0">
              <a:effectLst>
                <a:outerShdw blurRad="38100" dist="38100" dir="2700000" algn="tl">
                  <a:srgbClr val="000000">
                    <a:alpha val="43137"/>
                  </a:srgbClr>
                </a:outerShdw>
              </a:effectLst>
            </a:endParaRPr>
          </a:p>
        </p:txBody>
      </p:sp>
      <p:sp>
        <p:nvSpPr>
          <p:cNvPr id="4" name="正方形/長方形 3"/>
          <p:cNvSpPr/>
          <p:nvPr/>
        </p:nvSpPr>
        <p:spPr>
          <a:xfrm>
            <a:off x="611188" y="1772816"/>
            <a:ext cx="7848600" cy="3600450"/>
          </a:xfrm>
          <a:prstGeom prst="rect">
            <a:avLst/>
          </a:prstGeom>
        </p:spPr>
        <p:txBody>
          <a:bodyPr>
            <a:spAutoFit/>
          </a:bodyPr>
          <a:lstStyle/>
          <a:p>
            <a:pPr algn="ctr">
              <a:defRPr/>
            </a:pPr>
            <a:r>
              <a:rPr lang="en-US" altLang="ja-JP" sz="2400" b="1" dirty="0">
                <a:solidFill>
                  <a:prstClr val="black"/>
                </a:solidFill>
              </a:rPr>
              <a:t>For the TMT era, starting 10 years later, draw up concrete plans for improving the telescope operation efficiency (by placing emphasis on selected instruments, etc.); searching international partnerships; and promoting decommission or ownership transfer of Subaru instruments. Also, promote human resources development for the TMT project. </a:t>
            </a:r>
          </a:p>
          <a:p>
            <a:pPr algn="ctr">
              <a:defRPr/>
            </a:pPr>
            <a:endParaRPr lang="en-US" altLang="ja-JP" sz="2400" b="1" dirty="0">
              <a:solidFill>
                <a:prstClr val="black"/>
              </a:solidFill>
            </a:endParaRPr>
          </a:p>
          <a:p>
            <a:pPr algn="ctr">
              <a:defRPr/>
            </a:pPr>
            <a:r>
              <a:rPr lang="en-US" altLang="ja-JP" sz="2000" b="1" dirty="0">
                <a:solidFill>
                  <a:prstClr val="black"/>
                </a:solidFill>
                <a:latin typeface="ＭＳ Ｐゴシック"/>
              </a:rPr>
              <a:t>10</a:t>
            </a:r>
            <a:r>
              <a:rPr lang="ja-JP" altLang="ja-JP" sz="2000" b="1" dirty="0">
                <a:solidFill>
                  <a:prstClr val="black"/>
                </a:solidFill>
                <a:latin typeface="ＭＳ Ｐゴシック"/>
              </a:rPr>
              <a:t>年後の</a:t>
            </a:r>
            <a:r>
              <a:rPr lang="en-US" altLang="ja-JP" sz="2000" b="1" dirty="0">
                <a:solidFill>
                  <a:prstClr val="black"/>
                </a:solidFill>
                <a:latin typeface="ＭＳ Ｐゴシック"/>
              </a:rPr>
              <a:t>TMT</a:t>
            </a:r>
            <a:r>
              <a:rPr lang="ja-JP" altLang="ja-JP" sz="2000" b="1" dirty="0">
                <a:solidFill>
                  <a:prstClr val="black"/>
                </a:solidFill>
                <a:latin typeface="ＭＳ Ｐゴシック"/>
              </a:rPr>
              <a:t>時代に向けて、運用の効率化（観測装置の重点化等）、国際パートナー探し、観測装置のデコミッション・移譲計画などの具体案策定を進める。また、</a:t>
            </a:r>
            <a:r>
              <a:rPr lang="en-US" altLang="ja-JP" sz="2000" b="1" dirty="0">
                <a:solidFill>
                  <a:prstClr val="black"/>
                </a:solidFill>
                <a:latin typeface="ＭＳ Ｐゴシック"/>
              </a:rPr>
              <a:t>TMT</a:t>
            </a:r>
            <a:r>
              <a:rPr lang="ja-JP" altLang="ja-JP" sz="2000" b="1" dirty="0">
                <a:solidFill>
                  <a:prstClr val="black"/>
                </a:solidFill>
                <a:latin typeface="ＭＳ Ｐゴシック"/>
              </a:rPr>
              <a:t>に向けた人材の育成を推進する。</a:t>
            </a:r>
          </a:p>
        </p:txBody>
      </p:sp>
      <p:sp>
        <p:nvSpPr>
          <p:cNvPr id="5" name="スライド番号プレースホルダ 4"/>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5</a:t>
            </a:fld>
            <a:endParaRPr lang="ja-JP" altLang="en-US">
              <a:solidFill>
                <a:prstClr val="black">
                  <a:tint val="75000"/>
                </a:prstClr>
              </a:solidFill>
            </a:endParaRPr>
          </a:p>
        </p:txBody>
      </p:sp>
    </p:spTree>
    <p:extLst>
      <p:ext uri="{BB962C8B-B14F-4D97-AF65-F5344CB8AC3E}">
        <p14:creationId xmlns:p14="http://schemas.microsoft.com/office/powerpoint/2010/main" val="2861979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000" b="1" dirty="0" smtClean="0">
                <a:effectLst>
                  <a:outerShdw blurRad="38100" dist="38100" dir="2700000" algn="tl">
                    <a:srgbClr val="000000">
                      <a:alpha val="43137"/>
                    </a:srgbClr>
                  </a:outerShdw>
                </a:effectLst>
              </a:rPr>
              <a:t>すばる戦略枠　①</a:t>
            </a:r>
            <a:endParaRPr kumimoji="1" lang="ja-JP" altLang="en-US" sz="4000" b="1"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a:xfrm>
            <a:off x="457200" y="1999381"/>
            <a:ext cx="8229600" cy="4525963"/>
          </a:xfrm>
        </p:spPr>
        <p:txBody>
          <a:bodyPr/>
          <a:lstStyle/>
          <a:p>
            <a:pPr marL="0" indent="0" algn="ctr">
              <a:buNone/>
            </a:pPr>
            <a:r>
              <a:rPr kumimoji="1" lang="en-US" altLang="ja-JP" sz="2800" b="1" dirty="0" err="1" smtClean="0"/>
              <a:t>HiCIAO</a:t>
            </a:r>
            <a:r>
              <a:rPr kumimoji="1" lang="en-US" altLang="ja-JP" sz="2800" b="1" dirty="0" smtClean="0"/>
              <a:t> Subaru Strategic Program</a:t>
            </a:r>
          </a:p>
          <a:p>
            <a:pPr marL="0" indent="0" algn="ctr">
              <a:buNone/>
            </a:pPr>
            <a:r>
              <a:rPr lang="en-US" altLang="ja-JP" sz="2800" b="1" dirty="0"/>
              <a:t>Strategic Explorations of </a:t>
            </a:r>
            <a:r>
              <a:rPr lang="en-US" altLang="ja-JP" sz="2800" b="1" dirty="0" err="1" smtClean="0"/>
              <a:t>Exo</a:t>
            </a:r>
            <a:r>
              <a:rPr lang="en-US" altLang="ja-JP" sz="2800" b="1" dirty="0" smtClean="0"/>
              <a:t>-planets </a:t>
            </a:r>
            <a:r>
              <a:rPr lang="en-US" altLang="ja-JP" sz="2800" b="1" dirty="0"/>
              <a:t>and Disks with </a:t>
            </a:r>
            <a:r>
              <a:rPr lang="en-US" altLang="ja-JP" sz="2800" b="1" dirty="0" smtClean="0"/>
              <a:t>Subaru (SEEDS)</a:t>
            </a:r>
            <a:endParaRPr lang="en-US" altLang="ja-JP" sz="2800" b="1" dirty="0"/>
          </a:p>
          <a:p>
            <a:pPr marL="0" indent="0" algn="ctr">
              <a:buNone/>
            </a:pPr>
            <a:r>
              <a:rPr kumimoji="1" lang="en-US" altLang="ja-JP" sz="2800" b="1" dirty="0" smtClean="0"/>
              <a:t> </a:t>
            </a:r>
            <a:r>
              <a:rPr kumimoji="1" lang="en-US" altLang="ja-JP" sz="2800" b="1" dirty="0" err="1" smtClean="0"/>
              <a:t>M.Tamura</a:t>
            </a:r>
            <a:r>
              <a:rPr kumimoji="1" lang="en-US" altLang="ja-JP" sz="2800" b="1" dirty="0" smtClean="0"/>
              <a:t> (PI)</a:t>
            </a:r>
          </a:p>
          <a:p>
            <a:pPr marL="0" indent="0" algn="ctr">
              <a:buNone/>
            </a:pPr>
            <a:r>
              <a:rPr lang="en-US" altLang="ja-JP" sz="2800" b="1" dirty="0" smtClean="0"/>
              <a:t>120</a:t>
            </a:r>
            <a:r>
              <a:rPr lang="ja-JP" altLang="en-US" sz="2800" b="1" dirty="0" smtClean="0"/>
              <a:t>夜 </a:t>
            </a:r>
            <a:r>
              <a:rPr lang="en-US" altLang="ja-JP" sz="2800" b="1" dirty="0" smtClean="0"/>
              <a:t>(2009-2014)</a:t>
            </a:r>
            <a:endParaRPr kumimoji="1" lang="ja-JP" altLang="en-US" sz="2800" b="1"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06972">
            <a:off x="-81119" y="4137195"/>
            <a:ext cx="3418830" cy="2566134"/>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3429000"/>
            <a:ext cx="2355726" cy="3140968"/>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3068192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0"/>
            <a:ext cx="9144000" cy="6898580"/>
          </a:xfrm>
          <a:prstGeom prst="rect">
            <a:avLst/>
          </a:prstGeom>
        </p:spPr>
      </p:pic>
      <p:sp>
        <p:nvSpPr>
          <p:cNvPr id="2" name="タイトル 1"/>
          <p:cNvSpPr>
            <a:spLocks noGrp="1"/>
          </p:cNvSpPr>
          <p:nvPr>
            <p:ph type="title"/>
          </p:nvPr>
        </p:nvSpPr>
        <p:spPr/>
        <p:txBody>
          <a:bodyPr/>
          <a:lstStyle/>
          <a:p>
            <a:r>
              <a:rPr kumimoji="1" lang="ja-JP" altLang="en-US" sz="4000" b="1" dirty="0" smtClean="0">
                <a:solidFill>
                  <a:schemeClr val="bg1"/>
                </a:solidFill>
                <a:effectLst>
                  <a:outerShdw blurRad="38100" dist="38100" dir="2700000" algn="tl">
                    <a:srgbClr val="000000">
                      <a:alpha val="43137"/>
                    </a:srgbClr>
                  </a:outerShdw>
                </a:effectLst>
              </a:rPr>
              <a:t>すばる戦略枠　②</a:t>
            </a:r>
            <a:endParaRPr kumimoji="1" lang="ja-JP" altLang="en-US" sz="4000" b="1" dirty="0">
              <a:solidFill>
                <a:schemeClr val="bg1"/>
              </a:solidFill>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a:xfrm>
            <a:off x="457200" y="1999381"/>
            <a:ext cx="8229600" cy="4525963"/>
          </a:xfrm>
        </p:spPr>
        <p:txBody>
          <a:bodyPr/>
          <a:lstStyle/>
          <a:p>
            <a:pPr marL="0" indent="0" algn="ctr">
              <a:buNone/>
            </a:pPr>
            <a:r>
              <a:rPr lang="en-US" altLang="ja-JP" sz="2800" b="1" dirty="0" smtClean="0">
                <a:solidFill>
                  <a:schemeClr val="bg1"/>
                </a:solidFill>
              </a:rPr>
              <a:t>FMOS Subaru Strategic Program</a:t>
            </a:r>
            <a:r>
              <a:rPr lang="ja-JP" altLang="en-US" sz="2800" b="1" dirty="0" smtClean="0">
                <a:solidFill>
                  <a:schemeClr val="bg1"/>
                </a:solidFill>
              </a:rPr>
              <a:t> </a:t>
            </a:r>
            <a:endParaRPr lang="en-US" altLang="ja-JP" sz="2800" b="1" dirty="0" smtClean="0">
              <a:solidFill>
                <a:schemeClr val="bg1"/>
              </a:solidFill>
            </a:endParaRPr>
          </a:p>
          <a:p>
            <a:pPr marL="0" indent="0" algn="ctr">
              <a:buNone/>
            </a:pPr>
            <a:r>
              <a:rPr lang="en-US" altLang="ja-JP" sz="2800" b="1" dirty="0" smtClean="0">
                <a:solidFill>
                  <a:schemeClr val="bg1"/>
                </a:solidFill>
              </a:rPr>
              <a:t>“Probing </a:t>
            </a:r>
            <a:r>
              <a:rPr lang="en-US" altLang="ja-JP" sz="2800" b="1" dirty="0">
                <a:solidFill>
                  <a:schemeClr val="bg1"/>
                </a:solidFill>
              </a:rPr>
              <a:t>the Origin of the Cosmic Acceleration with </a:t>
            </a:r>
            <a:r>
              <a:rPr lang="en-US" altLang="ja-JP" sz="2800" b="1" dirty="0" smtClean="0">
                <a:solidFill>
                  <a:schemeClr val="bg1"/>
                </a:solidFill>
              </a:rPr>
              <a:t>the Subaru/FMOS </a:t>
            </a:r>
            <a:r>
              <a:rPr lang="en-US" altLang="ja-JP" sz="2800" b="1" dirty="0">
                <a:solidFill>
                  <a:schemeClr val="bg1"/>
                </a:solidFill>
              </a:rPr>
              <a:t>Cosmological Redshift </a:t>
            </a:r>
            <a:r>
              <a:rPr lang="en-US" altLang="ja-JP" sz="2800" b="1" dirty="0" smtClean="0">
                <a:solidFill>
                  <a:schemeClr val="bg1"/>
                </a:solidFill>
              </a:rPr>
              <a:t>Survey (</a:t>
            </a:r>
            <a:r>
              <a:rPr lang="en-US" altLang="ja-JP" sz="2800" b="1" dirty="0" err="1" smtClean="0">
                <a:solidFill>
                  <a:schemeClr val="bg1"/>
                </a:solidFill>
              </a:rPr>
              <a:t>FastSound</a:t>
            </a:r>
            <a:r>
              <a:rPr lang="en-US" altLang="ja-JP" sz="2800" b="1" dirty="0" smtClean="0">
                <a:solidFill>
                  <a:schemeClr val="bg1"/>
                </a:solidFill>
              </a:rPr>
              <a:t>)”, </a:t>
            </a:r>
          </a:p>
          <a:p>
            <a:pPr marL="0" indent="0" algn="ctr">
              <a:buNone/>
            </a:pPr>
            <a:r>
              <a:rPr lang="en-US" altLang="ja-JP" sz="2800" b="1" dirty="0" err="1" smtClean="0">
                <a:solidFill>
                  <a:schemeClr val="bg1"/>
                </a:solidFill>
              </a:rPr>
              <a:t>T.Totani</a:t>
            </a:r>
            <a:r>
              <a:rPr lang="en-US" altLang="ja-JP" sz="2800" b="1" dirty="0" smtClean="0">
                <a:solidFill>
                  <a:schemeClr val="bg1"/>
                </a:solidFill>
              </a:rPr>
              <a:t> (PI),</a:t>
            </a:r>
          </a:p>
          <a:p>
            <a:pPr marL="0" indent="0" algn="ctr">
              <a:buNone/>
            </a:pPr>
            <a:r>
              <a:rPr lang="en-US" altLang="ja-JP" sz="2800" b="1" dirty="0" smtClean="0">
                <a:solidFill>
                  <a:schemeClr val="bg1"/>
                </a:solidFill>
              </a:rPr>
              <a:t>40</a:t>
            </a:r>
            <a:r>
              <a:rPr lang="ja-JP" altLang="en-US" sz="2800" b="1" dirty="0" smtClean="0">
                <a:solidFill>
                  <a:schemeClr val="bg1"/>
                </a:solidFill>
              </a:rPr>
              <a:t>夜（</a:t>
            </a:r>
            <a:r>
              <a:rPr lang="en-US" altLang="ja-JP" sz="2800" b="1" dirty="0" smtClean="0">
                <a:solidFill>
                  <a:schemeClr val="bg1"/>
                </a:solidFill>
              </a:rPr>
              <a:t>2011-2013</a:t>
            </a:r>
            <a:r>
              <a:rPr lang="ja-JP" altLang="en-US" sz="2800" b="1" dirty="0" smtClean="0">
                <a:solidFill>
                  <a:schemeClr val="bg1"/>
                </a:solidFill>
              </a:rPr>
              <a:t>）</a:t>
            </a:r>
            <a:endParaRPr lang="en-US" altLang="ja-JP" sz="2800" b="1" dirty="0" smtClean="0">
              <a:solidFill>
                <a:schemeClr val="bg1"/>
              </a:solidFill>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717032"/>
            <a:ext cx="2464106" cy="3096344"/>
          </a:xfrm>
          <a:prstGeom prst="rect">
            <a:avLst/>
          </a:prstGeom>
          <a:effectLst>
            <a:glow>
              <a:schemeClr val="tx1"/>
            </a:glow>
            <a:softEdge rad="127000"/>
          </a:effectLst>
        </p:spPr>
      </p:pic>
    </p:spTree>
    <p:extLst>
      <p:ext uri="{BB962C8B-B14F-4D97-AF65-F5344CB8AC3E}">
        <p14:creationId xmlns:p14="http://schemas.microsoft.com/office/powerpoint/2010/main" val="34906361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4000" b="1" dirty="0" smtClean="0">
                <a:effectLst>
                  <a:outerShdw blurRad="38100" dist="38100" dir="2700000" algn="tl">
                    <a:srgbClr val="000000">
                      <a:alpha val="43137"/>
                    </a:srgbClr>
                  </a:outerShdw>
                </a:effectLst>
              </a:rPr>
              <a:t>すばる戦略枠　③</a:t>
            </a:r>
            <a:endParaRPr kumimoji="1" lang="ja-JP" altLang="en-US" sz="4000" b="1" dirty="0">
              <a:effectLst>
                <a:outerShdw blurRad="38100" dist="38100" dir="2700000" algn="tl">
                  <a:srgbClr val="000000">
                    <a:alpha val="43137"/>
                  </a:srgbClr>
                </a:outerShdw>
              </a:effectLst>
            </a:endParaRPr>
          </a:p>
        </p:txBody>
      </p:sp>
      <p:sp>
        <p:nvSpPr>
          <p:cNvPr id="3" name="コンテンツ プレースホルダー 2"/>
          <p:cNvSpPr>
            <a:spLocks noGrp="1"/>
          </p:cNvSpPr>
          <p:nvPr>
            <p:ph idx="4294967295"/>
          </p:nvPr>
        </p:nvSpPr>
        <p:spPr>
          <a:xfrm>
            <a:off x="446856" y="1312168"/>
            <a:ext cx="8229600" cy="2548880"/>
          </a:xfrm>
        </p:spPr>
        <p:txBody>
          <a:bodyPr/>
          <a:lstStyle/>
          <a:p>
            <a:pPr marL="0" indent="0" algn="ctr">
              <a:buNone/>
            </a:pPr>
            <a:r>
              <a:rPr kumimoji="1" lang="ja-JP" altLang="en-US" sz="2800" b="1" dirty="0" smtClean="0"/>
              <a:t>　　</a:t>
            </a:r>
            <a:r>
              <a:rPr kumimoji="1" lang="en-US" altLang="ja-JP" sz="2800" b="1" dirty="0" smtClean="0"/>
              <a:t>HSC</a:t>
            </a:r>
            <a:r>
              <a:rPr lang="ja-JP" altLang="en-US" sz="2800" b="1" dirty="0" smtClean="0"/>
              <a:t> </a:t>
            </a:r>
            <a:r>
              <a:rPr lang="en-US" altLang="ja-JP" sz="2800" b="1" dirty="0" smtClean="0"/>
              <a:t>Subaru Strategic Program</a:t>
            </a:r>
            <a:endParaRPr kumimoji="1" lang="en-US" altLang="ja-JP" sz="2800" b="1" dirty="0" smtClean="0"/>
          </a:p>
          <a:p>
            <a:pPr marL="0" indent="0" algn="ctr">
              <a:buNone/>
            </a:pPr>
            <a:r>
              <a:rPr kumimoji="1" lang="ja-JP" altLang="en-US" sz="2800" b="1" dirty="0" smtClean="0"/>
              <a:t> 　</a:t>
            </a:r>
            <a:r>
              <a:rPr kumimoji="1" lang="en-US" altLang="ja-JP" sz="2800" b="1" dirty="0" smtClean="0"/>
              <a:t>“Wide Field imaging with Hyper </a:t>
            </a:r>
            <a:r>
              <a:rPr kumimoji="1" lang="en-US" altLang="ja-JP" sz="2800" b="1" dirty="0" err="1" smtClean="0"/>
              <a:t>Suprime</a:t>
            </a:r>
            <a:r>
              <a:rPr kumimoji="1" lang="en-US" altLang="ja-JP" sz="2800" b="1" dirty="0" smtClean="0"/>
              <a:t>-Cam” “Cosmology and Galaxy Evolution”</a:t>
            </a:r>
          </a:p>
          <a:p>
            <a:pPr marL="0" indent="0" algn="ctr">
              <a:buNone/>
            </a:pPr>
            <a:r>
              <a:rPr kumimoji="1" lang="en-US" altLang="ja-JP" sz="2800" b="1" dirty="0" err="1" smtClean="0"/>
              <a:t>S.Miyazaki</a:t>
            </a:r>
            <a:r>
              <a:rPr kumimoji="1" lang="en-US" altLang="ja-JP" sz="2800" b="1" dirty="0" smtClean="0"/>
              <a:t> (PI)  300</a:t>
            </a:r>
            <a:r>
              <a:rPr kumimoji="1" lang="ja-JP" altLang="en-US" sz="2800" b="1" dirty="0" smtClean="0"/>
              <a:t>夜 （</a:t>
            </a:r>
            <a:r>
              <a:rPr kumimoji="1" lang="en-US" altLang="ja-JP" sz="2800" b="1" dirty="0" smtClean="0"/>
              <a:t>2014A - 2018B</a:t>
            </a:r>
            <a:r>
              <a:rPr kumimoji="1" lang="ja-JP" altLang="en-US" sz="2800" b="1" dirty="0" smtClean="0"/>
              <a:t>）</a:t>
            </a:r>
            <a:endParaRPr kumimoji="1" lang="en-US" altLang="ja-JP" sz="2800" b="1" dirty="0" smtClean="0"/>
          </a:p>
        </p:txBody>
      </p:sp>
      <p:pic>
        <p:nvPicPr>
          <p:cNvPr id="4" name="図 3" descr="スクリーンショット 2013-11-14 10.02.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601220"/>
            <a:ext cx="7741478" cy="2927200"/>
          </a:xfrm>
          <a:prstGeom prst="rect">
            <a:avLst/>
          </a:prstGeom>
          <a:ln w="15875" cmpd="thinThick">
            <a:solidFill>
              <a:schemeClr val="accent1"/>
            </a:solidFill>
          </a:ln>
        </p:spPr>
      </p:pic>
      <p:pic>
        <p:nvPicPr>
          <p:cNvPr id="5" name="図 4" descr="fig3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54930">
            <a:off x="5693112" y="4104850"/>
            <a:ext cx="3172374" cy="2317990"/>
          </a:xfrm>
          <a:prstGeom prst="rect">
            <a:avLst/>
          </a:prstGeom>
          <a:effectLst>
            <a:softEdge rad="31750"/>
          </a:effectLst>
        </p:spPr>
      </p:pic>
    </p:spTree>
    <p:extLst>
      <p:ext uri="{BB962C8B-B14F-4D97-AF65-F5344CB8AC3E}">
        <p14:creationId xmlns:p14="http://schemas.microsoft.com/office/powerpoint/2010/main" val="34906361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27384"/>
            <a:ext cx="9289032" cy="6960804"/>
          </a:xfrm>
          <a:prstGeom prst="rect">
            <a:avLst/>
          </a:prstGeom>
        </p:spPr>
      </p:pic>
      <p:sp>
        <p:nvSpPr>
          <p:cNvPr id="2" name="タイトル 1"/>
          <p:cNvSpPr>
            <a:spLocks noGrp="1"/>
          </p:cNvSpPr>
          <p:nvPr>
            <p:ph type="title"/>
          </p:nvPr>
        </p:nvSpPr>
        <p:spPr>
          <a:xfrm>
            <a:off x="2483768" y="274638"/>
            <a:ext cx="8229600" cy="1143000"/>
          </a:xfrm>
        </p:spPr>
        <p:txBody>
          <a:bodyPr/>
          <a:lstStyle/>
          <a:p>
            <a:r>
              <a:rPr lang="ja-JP" altLang="en-US" b="1" dirty="0" smtClean="0">
                <a:solidFill>
                  <a:schemeClr val="bg1"/>
                </a:solidFill>
                <a:effectLst>
                  <a:outerShdw blurRad="38100" dist="38100" dir="2700000" algn="tl">
                    <a:srgbClr val="000000">
                      <a:alpha val="43137"/>
                    </a:srgbClr>
                  </a:outerShdw>
                </a:effectLst>
              </a:rPr>
              <a:t>所長裁量時間</a:t>
            </a:r>
            <a:endParaRPr kumimoji="1" lang="ja-JP" alt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39879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7" y="-387221"/>
            <a:ext cx="9433048" cy="7546437"/>
          </a:xfrm>
          <a:prstGeom prst="rect">
            <a:avLst/>
          </a:prstGeom>
        </p:spPr>
      </p:pic>
      <p:sp>
        <p:nvSpPr>
          <p:cNvPr id="2" name="タイトル 1"/>
          <p:cNvSpPr>
            <a:spLocks noGrp="1"/>
          </p:cNvSpPr>
          <p:nvPr>
            <p:ph type="title"/>
          </p:nvPr>
        </p:nvSpPr>
        <p:spPr/>
        <p:txBody>
          <a:bodyPr/>
          <a:lstStyle/>
          <a:p>
            <a:r>
              <a:rPr kumimoji="1" lang="en-US" altLang="ja-JP" b="1" dirty="0" smtClean="0">
                <a:solidFill>
                  <a:schemeClr val="bg1"/>
                </a:solidFill>
                <a:effectLst>
                  <a:outerShdw blurRad="38100" dist="38100" dir="2700000" algn="tl">
                    <a:srgbClr val="000000">
                      <a:alpha val="43137"/>
                    </a:srgbClr>
                  </a:outerShdw>
                </a:effectLst>
              </a:rPr>
              <a:t>New Horizon (NASA)</a:t>
            </a:r>
            <a:endParaRPr kumimoji="1" lang="ja-JP" altLang="en-US" b="1" dirty="0">
              <a:solidFill>
                <a:schemeClr val="bg1"/>
              </a:solidFill>
              <a:effectLst>
                <a:outerShdw blurRad="38100" dist="38100" dir="2700000" algn="tl">
                  <a:srgbClr val="000000">
                    <a:alpha val="43137"/>
                  </a:srgbClr>
                </a:outerShdw>
              </a:effectLst>
            </a:endParaRPr>
          </a:p>
        </p:txBody>
      </p:sp>
      <p:sp>
        <p:nvSpPr>
          <p:cNvPr id="3" name="AutoShape 2" descr="http://www.nasa.gov/sites/default/files/images/new_horizon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4" name="正方形/長方形 3"/>
          <p:cNvSpPr/>
          <p:nvPr/>
        </p:nvSpPr>
        <p:spPr>
          <a:xfrm>
            <a:off x="460375" y="5962054"/>
            <a:ext cx="8072065" cy="923330"/>
          </a:xfrm>
          <a:prstGeom prst="rect">
            <a:avLst/>
          </a:prstGeom>
        </p:spPr>
        <p:txBody>
          <a:bodyPr wrap="square">
            <a:spAutoFit/>
          </a:bodyPr>
          <a:lstStyle/>
          <a:p>
            <a:pPr algn="ctr"/>
            <a:r>
              <a:rPr lang="en-US" altLang="ja-JP" b="1" dirty="0">
                <a:solidFill>
                  <a:prstClr val="white"/>
                </a:solidFill>
              </a:rPr>
              <a:t>In 2006, NASA dispatched an ambassador to the planetary frontier: The New Horizons spacecraft, now more than halfway between Earth and Pluto, is on approach for a dramatic flight past the icy dwarf planet and its moons in July 2015.</a:t>
            </a:r>
            <a:endParaRPr lang="ja-JP" altLang="en-US" b="1" dirty="0">
              <a:solidFill>
                <a:prstClr val="white"/>
              </a:solidFill>
            </a:endParaRPr>
          </a:p>
        </p:txBody>
      </p:sp>
    </p:spTree>
    <p:extLst>
      <p:ext uri="{BB962C8B-B14F-4D97-AF65-F5344CB8AC3E}">
        <p14:creationId xmlns:p14="http://schemas.microsoft.com/office/powerpoint/2010/main" val="18372008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688032" y="2924175"/>
            <a:ext cx="7772400" cy="762000"/>
          </a:xfrm>
        </p:spPr>
        <p:txBody>
          <a:bodyPr>
            <a:normAutofit/>
          </a:bodyPr>
          <a:lstStyle/>
          <a:p>
            <a:r>
              <a:rPr lang="ja-JP" altLang="en-US" b="1" dirty="0" smtClean="0">
                <a:effectLst>
                  <a:outerShdw blurRad="38100" dist="38100" dir="2700000" algn="tl">
                    <a:srgbClr val="000000">
                      <a:alpha val="43137"/>
                    </a:srgbClr>
                  </a:outerShdw>
                </a:effectLst>
                <a:ea typeface="ＭＳ Ｐゴシック" charset="-128"/>
              </a:rPr>
              <a:t>論文数の推移</a:t>
            </a:r>
          </a:p>
        </p:txBody>
      </p:sp>
      <p:sp>
        <p:nvSpPr>
          <p:cNvPr id="3" name="スライド番号プレースホルダ 2"/>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55</a:t>
            </a:fld>
            <a:endParaRPr lang="ja-JP" altLang="en-US">
              <a:solidFill>
                <a:prstClr val="black">
                  <a:tint val="75000"/>
                </a:prstClr>
              </a:solidFill>
            </a:endParaRPr>
          </a:p>
        </p:txBody>
      </p:sp>
    </p:spTree>
    <p:extLst>
      <p:ext uri="{BB962C8B-B14F-4D97-AF65-F5344CB8AC3E}">
        <p14:creationId xmlns:p14="http://schemas.microsoft.com/office/powerpoint/2010/main" val="109630755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 2"/>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56</a:t>
            </a:fld>
            <a:endParaRPr lang="ja-JP" altLang="en-US">
              <a:solidFill>
                <a:prstClr val="black">
                  <a:tint val="75000"/>
                </a:prstClr>
              </a:solidFill>
            </a:endParaRPr>
          </a:p>
        </p:txBody>
      </p:sp>
      <p:graphicFrame>
        <p:nvGraphicFramePr>
          <p:cNvPr id="9" name="グラフ 8"/>
          <p:cNvGraphicFramePr>
            <a:graphicFrameLocks/>
          </p:cNvGraphicFramePr>
          <p:nvPr>
            <p:extLst>
              <p:ext uri="{D42A27DB-BD31-4B8C-83A1-F6EECF244321}">
                <p14:modId xmlns:p14="http://schemas.microsoft.com/office/powerpoint/2010/main" val="1382842802"/>
              </p:ext>
            </p:extLst>
          </p:nvPr>
        </p:nvGraphicFramePr>
        <p:xfrm>
          <a:off x="-257175" y="-485775"/>
          <a:ext cx="9658351" cy="7829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455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57</a:t>
            </a:fld>
            <a:endParaRPr lang="ja-JP" altLang="en-US">
              <a:solidFill>
                <a:prstClr val="black">
                  <a:tint val="75000"/>
                </a:prstClr>
              </a:solidFill>
            </a:endParaRPr>
          </a:p>
        </p:txBody>
      </p:sp>
      <p:graphicFrame>
        <p:nvGraphicFramePr>
          <p:cNvPr id="3" name="グラフ 2"/>
          <p:cNvGraphicFramePr>
            <a:graphicFrameLocks/>
          </p:cNvGraphicFramePr>
          <p:nvPr>
            <p:extLst>
              <p:ext uri="{D42A27DB-BD31-4B8C-83A1-F6EECF244321}">
                <p14:modId xmlns:p14="http://schemas.microsoft.com/office/powerpoint/2010/main" val="2543144547"/>
              </p:ext>
            </p:extLst>
          </p:nvPr>
        </p:nvGraphicFramePr>
        <p:xfrm>
          <a:off x="-823913" y="-309563"/>
          <a:ext cx="10791826" cy="74771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07686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545315848"/>
              </p:ext>
            </p:extLst>
          </p:nvPr>
        </p:nvGraphicFramePr>
        <p:xfrm>
          <a:off x="539750" y="1973263"/>
          <a:ext cx="8016550" cy="3975844"/>
        </p:xfrm>
        <a:graphic>
          <a:graphicData uri="http://schemas.openxmlformats.org/drawingml/2006/table">
            <a:tbl>
              <a:tblPr/>
              <a:tblGrid>
                <a:gridCol w="1361885"/>
                <a:gridCol w="804751"/>
                <a:gridCol w="835702"/>
                <a:gridCol w="835702"/>
                <a:gridCol w="835702"/>
                <a:gridCol w="835702"/>
                <a:gridCol w="835702"/>
                <a:gridCol w="835702"/>
                <a:gridCol w="835702"/>
              </a:tblGrid>
              <a:tr h="460802">
                <a:tc>
                  <a:txBody>
                    <a:bodyPr/>
                    <a:lstStyle/>
                    <a:p>
                      <a:pPr algn="ctr" fontAlgn="ctr"/>
                      <a:r>
                        <a:rPr lang="en-US" sz="1600" b="1" i="0" u="none" strike="noStrike" dirty="0">
                          <a:solidFill>
                            <a:schemeClr val="tx1"/>
                          </a:solidFill>
                          <a:latin typeface="ＭＳ Ｐゴシック"/>
                        </a:rPr>
                        <a:t>Instrument</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600" b="1" i="0" u="none" strike="noStrike">
                          <a:solidFill>
                            <a:schemeClr val="tx1"/>
                          </a:solidFill>
                          <a:latin typeface="ＭＳ Ｐゴシック"/>
                        </a:rPr>
                        <a:t>S-Cam</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600" b="1" i="0" u="none" strike="noStrike">
                          <a:solidFill>
                            <a:schemeClr val="tx1"/>
                          </a:solidFill>
                          <a:latin typeface="ＭＳ Ｐゴシック"/>
                        </a:rPr>
                        <a:t>FOCAS</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600" b="1" i="0" u="none" strike="noStrike">
                          <a:solidFill>
                            <a:schemeClr val="tx1"/>
                          </a:solidFill>
                          <a:latin typeface="ＭＳ Ｐゴシック"/>
                        </a:rPr>
                        <a:t>HDS</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600" b="1" i="0" u="none" strike="noStrike">
                          <a:solidFill>
                            <a:schemeClr val="tx1"/>
                          </a:solidFill>
                          <a:latin typeface="ＭＳ Ｐゴシック"/>
                        </a:rPr>
                        <a:t>IRCS</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600" b="1" i="0" u="none" strike="noStrike" dirty="0">
                          <a:solidFill>
                            <a:schemeClr val="tx1"/>
                          </a:solidFill>
                          <a:latin typeface="ＭＳ Ｐゴシック"/>
                        </a:rPr>
                        <a:t>COMICS</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600" b="1" i="0" u="none" strike="noStrike">
                          <a:solidFill>
                            <a:schemeClr val="tx1"/>
                          </a:solidFill>
                          <a:latin typeface="ＭＳ Ｐゴシック"/>
                        </a:rPr>
                        <a:t>MOIRCS</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600" b="1" i="0" u="none" strike="noStrike">
                          <a:solidFill>
                            <a:schemeClr val="tx1"/>
                          </a:solidFill>
                          <a:latin typeface="ＭＳ Ｐゴシック"/>
                        </a:rPr>
                        <a:t>FMOS</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sz="1600" b="1" i="0" u="none" strike="noStrike">
                          <a:solidFill>
                            <a:schemeClr val="tx1"/>
                          </a:solidFill>
                          <a:latin typeface="ＭＳ Ｐゴシック"/>
                        </a:rPr>
                        <a:t>others</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377317">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377317">
                <a:tc>
                  <a:txBody>
                    <a:bodyPr/>
                    <a:lstStyle/>
                    <a:p>
                      <a:pPr algn="ctr" fontAlgn="ctr"/>
                      <a:r>
                        <a:rPr lang="en-US" sz="1600" b="1" i="0" u="none" strike="noStrike" dirty="0">
                          <a:solidFill>
                            <a:schemeClr val="tx1"/>
                          </a:solidFill>
                          <a:latin typeface="ＭＳ Ｐゴシック"/>
                        </a:rPr>
                        <a:t>Allocated Nights</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495</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314</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293</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335</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135</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249.5</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57</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192.5</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377317">
                <a:tc>
                  <a:txBody>
                    <a:bodyPr/>
                    <a:lstStyle/>
                    <a:p>
                      <a:pPr algn="ctr" fontAlgn="ctr"/>
                      <a:r>
                        <a:rPr lang="en-US" sz="1600" b="1" i="0" u="none" strike="noStrike" dirty="0">
                          <a:solidFill>
                            <a:schemeClr val="tx1"/>
                          </a:solidFill>
                          <a:latin typeface="ＭＳ Ｐゴシック"/>
                        </a:rPr>
                        <a:t>S00 - S13A</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0.239</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0.152</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0.142</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0.162</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0.065</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0.121</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0.028</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0.093</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377317">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377317">
                <a:tc>
                  <a:txBody>
                    <a:bodyPr/>
                    <a:lstStyle/>
                    <a:p>
                      <a:pPr algn="ctr" fontAlgn="ctr"/>
                      <a:r>
                        <a:rPr lang="en-US" sz="1600" b="1" i="0" u="none" strike="noStrike">
                          <a:solidFill>
                            <a:schemeClr val="tx1"/>
                          </a:solidFill>
                          <a:latin typeface="ＭＳ Ｐゴシック"/>
                        </a:rPr>
                        <a:t>Papers</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446</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155</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124</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107</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51</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62</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9</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377317">
                <a:tc>
                  <a:txBody>
                    <a:bodyPr/>
                    <a:lstStyle/>
                    <a:p>
                      <a:pPr algn="ctr" fontAlgn="ctr"/>
                      <a:r>
                        <a:rPr lang="en-US" altLang="ja-JP" sz="1600" b="1" i="0" u="none" strike="noStrike">
                          <a:solidFill>
                            <a:schemeClr val="tx1"/>
                          </a:solidFill>
                          <a:latin typeface="ＭＳ Ｐゴシック"/>
                        </a:rPr>
                        <a:t>2000 - 2012</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0.48</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0.16</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0.13</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0.11</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0.05</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0.06</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0.01</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377317">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377317">
                <a:tc>
                  <a:txBody>
                    <a:bodyPr/>
                    <a:lstStyle/>
                    <a:p>
                      <a:pPr algn="ctr" fontAlgn="ctr"/>
                      <a:r>
                        <a:rPr lang="en-US" sz="1600" b="1" i="0" u="none" strike="noStrike" dirty="0" smtClean="0">
                          <a:solidFill>
                            <a:schemeClr val="tx1"/>
                          </a:solidFill>
                          <a:latin typeface="ＭＳ Ｐゴシック"/>
                        </a:rPr>
                        <a:t>Impact F</a:t>
                      </a:r>
                      <a:endParaRPr 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1490</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267</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243</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85</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43</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171</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3</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fontAlgn="ctr"/>
                      <a:endParaRPr lang="ja-JP" altLang="en-US" sz="1600" b="1" i="0" u="none" strike="noStrike">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377317">
                <a:tc>
                  <a:txBody>
                    <a:bodyPr/>
                    <a:lstStyle/>
                    <a:p>
                      <a:pPr algn="ctr" fontAlgn="ctr"/>
                      <a:r>
                        <a:rPr lang="en-US" altLang="ja-JP" sz="1600" b="1" i="0" u="none" strike="noStrike">
                          <a:solidFill>
                            <a:schemeClr val="tx1"/>
                          </a:solidFill>
                          <a:latin typeface="ＭＳ Ｐゴシック"/>
                        </a:rPr>
                        <a:t>2000 - 2011</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0.5937</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0.1065</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a:solidFill>
                            <a:schemeClr val="tx1"/>
                          </a:solidFill>
                          <a:latin typeface="ＭＳ Ｐゴシック"/>
                        </a:rPr>
                        <a:t>0.0971</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0.034</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0.0172</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0.0682</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fontAlgn="ctr"/>
                      <a:r>
                        <a:rPr lang="en-US" altLang="ja-JP" sz="1600" b="1" i="0" u="none" strike="noStrike" dirty="0">
                          <a:solidFill>
                            <a:schemeClr val="tx1"/>
                          </a:solidFill>
                          <a:latin typeface="ＭＳ Ｐゴシック"/>
                        </a:rPr>
                        <a:t>0.0013</a:t>
                      </a: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l" fontAlgn="ctr"/>
                      <a:endParaRPr lang="ja-JP" altLang="en-US" sz="1600" b="1" i="0" u="none" strike="noStrike" dirty="0">
                        <a:solidFill>
                          <a:schemeClr val="tx1"/>
                        </a:solidFill>
                        <a:latin typeface="ＭＳ Ｐゴシック"/>
                      </a:endParaRPr>
                    </a:p>
                  </a:txBody>
                  <a:tcPr marL="8826" marR="8826" marT="88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bl>
          </a:graphicData>
        </a:graphic>
      </p:graphicFrame>
      <p:sp>
        <p:nvSpPr>
          <p:cNvPr id="3" name="タイトル 2"/>
          <p:cNvSpPr>
            <a:spLocks noGrp="1"/>
          </p:cNvSpPr>
          <p:nvPr>
            <p:ph type="title"/>
          </p:nvPr>
        </p:nvSpPr>
        <p:spPr/>
        <p:txBody>
          <a:bodyPr/>
          <a:lstStyle/>
          <a:p>
            <a:pPr>
              <a:defRPr/>
            </a:pPr>
            <a:r>
              <a:rPr lang="en-US" altLang="ja-JP" b="1" dirty="0" smtClean="0">
                <a:effectLst>
                  <a:outerShdw blurRad="38100" dist="38100" dir="2700000" algn="tl">
                    <a:srgbClr val="000000">
                      <a:alpha val="43137"/>
                    </a:srgbClr>
                  </a:outerShdw>
                </a:effectLst>
              </a:rPr>
              <a:t>Impact factors</a:t>
            </a:r>
            <a:endParaRPr lang="ja-JP" altLang="en-US" b="1" dirty="0">
              <a:effectLst>
                <a:outerShdw blurRad="38100" dist="38100" dir="2700000" algn="tl">
                  <a:srgbClr val="000000">
                    <a:alpha val="43137"/>
                  </a:srgbClr>
                </a:outerShdw>
              </a:effectLst>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815" y="1961480"/>
            <a:ext cx="871537"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780" y="1961480"/>
            <a:ext cx="1656184"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1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ctrTitle" idx="4294967295"/>
          </p:nvPr>
        </p:nvSpPr>
        <p:spPr>
          <a:xfrm>
            <a:off x="685800" y="2130426"/>
            <a:ext cx="7772400" cy="1895475"/>
          </a:xfrm>
        </p:spPr>
        <p:txBody>
          <a:bodyPr lIns="123444" tIns="0" rIns="148133" bIns="0">
            <a:normAutofit/>
          </a:bodyPr>
          <a:lstStyle/>
          <a:p>
            <a:pPr defTabSz="822325"/>
            <a:r>
              <a:rPr lang="ja-JP" altLang="en-US" b="1" dirty="0" smtClean="0">
                <a:effectLst>
                  <a:outerShdw blurRad="38100" dist="38100" dir="2700000" algn="tl">
                    <a:srgbClr val="000000">
                      <a:alpha val="43137"/>
                    </a:srgbClr>
                  </a:outerShdw>
                </a:effectLst>
                <a:ea typeface="ＭＳ Ｐゴシック" charset="-128"/>
              </a:rPr>
              <a:t>新規装置開発</a:t>
            </a:r>
          </a:p>
        </p:txBody>
      </p:sp>
      <p:sp>
        <p:nvSpPr>
          <p:cNvPr id="3" name="スライド番号プレースホルダ 2"/>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59</a:t>
            </a:fld>
            <a:endParaRPr lang="ja-JP" altLang="en-US">
              <a:solidFill>
                <a:prstClr val="black">
                  <a:tint val="75000"/>
                </a:prstClr>
              </a:solidFill>
            </a:endParaRPr>
          </a:p>
        </p:txBody>
      </p:sp>
    </p:spTree>
    <p:extLst>
      <p:ext uri="{BB962C8B-B14F-4D97-AF65-F5344CB8AC3E}">
        <p14:creationId xmlns:p14="http://schemas.microsoft.com/office/powerpoint/2010/main" val="134310018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2012-2013  </a:t>
            </a:r>
            <a:r>
              <a:rPr lang="ja-JP" altLang="en-US" sz="3200" b="1" dirty="0" smtClean="0">
                <a:effectLst>
                  <a:outerShdw blurRad="38100" dist="38100" dir="2700000" algn="tl">
                    <a:srgbClr val="000000">
                      <a:alpha val="43137"/>
                    </a:srgbClr>
                  </a:outerShdw>
                </a:effectLst>
              </a:rPr>
              <a:t>五 ⑤</a:t>
            </a:r>
            <a:endParaRPr lang="ja-JP" altLang="en-US" sz="3600" b="1" dirty="0">
              <a:effectLst>
                <a:outerShdw blurRad="38100" dist="38100" dir="2700000" algn="tl">
                  <a:srgbClr val="000000">
                    <a:alpha val="43137"/>
                  </a:srgbClr>
                </a:outerShdw>
              </a:effectLst>
            </a:endParaRPr>
          </a:p>
        </p:txBody>
      </p:sp>
      <p:sp>
        <p:nvSpPr>
          <p:cNvPr id="14339" name="Rectangle 2"/>
          <p:cNvSpPr>
            <a:spLocks noChangeArrowheads="1"/>
          </p:cNvSpPr>
          <p:nvPr/>
        </p:nvSpPr>
        <p:spPr bwMode="auto">
          <a:xfrm>
            <a:off x="539750" y="1772816"/>
            <a:ext cx="8027988" cy="3540125"/>
          </a:xfrm>
          <a:prstGeom prst="rect">
            <a:avLst/>
          </a:prstGeom>
          <a:noFill/>
          <a:ln w="9525">
            <a:noFill/>
            <a:miter lim="800000"/>
            <a:headEnd/>
            <a:tailEnd/>
          </a:ln>
        </p:spPr>
        <p:txBody>
          <a:bodyPr wrap="none" anchor="ctr">
            <a:spAutoFit/>
          </a:bodyPr>
          <a:lstStyle/>
          <a:p>
            <a:pPr algn="ctr" eaLnBrk="0" hangingPunct="0"/>
            <a:r>
              <a:rPr lang="en-US" altLang="ja-JP" sz="2400" b="1" dirty="0">
                <a:solidFill>
                  <a:prstClr val="black"/>
                </a:solidFill>
                <a:cs typeface="Times New Roman" pitchFamily="18" charset="0"/>
              </a:rPr>
              <a:t>Maximize Subaru’s limited resources </a:t>
            </a:r>
          </a:p>
          <a:p>
            <a:pPr algn="ctr" eaLnBrk="0" hangingPunct="0"/>
            <a:r>
              <a:rPr lang="en-US" altLang="ja-JP" sz="2400" b="1" dirty="0">
                <a:solidFill>
                  <a:prstClr val="black"/>
                </a:solidFill>
                <a:cs typeface="Times New Roman" pitchFamily="18" charset="0"/>
              </a:rPr>
              <a:t>and obtain excellent scientific research results </a:t>
            </a:r>
          </a:p>
          <a:p>
            <a:pPr algn="ctr" eaLnBrk="0" hangingPunct="0"/>
            <a:r>
              <a:rPr lang="en-US" altLang="ja-JP" sz="2400" b="1" dirty="0">
                <a:solidFill>
                  <a:prstClr val="black"/>
                </a:solidFill>
                <a:cs typeface="Times New Roman" pitchFamily="18" charset="0"/>
              </a:rPr>
              <a:t>by time exchange programs with international observatories, </a:t>
            </a:r>
          </a:p>
          <a:p>
            <a:pPr algn="ctr" eaLnBrk="0" hangingPunct="0"/>
            <a:r>
              <a:rPr lang="en-US" altLang="ja-JP" sz="2400" b="1" dirty="0">
                <a:solidFill>
                  <a:prstClr val="black"/>
                </a:solidFill>
                <a:cs typeface="Times New Roman" pitchFamily="18" charset="0"/>
              </a:rPr>
              <a:t>effective utilization of Director’s discretionary time, </a:t>
            </a:r>
          </a:p>
          <a:p>
            <a:pPr algn="ctr" eaLnBrk="0" hangingPunct="0"/>
            <a:r>
              <a:rPr lang="en-US" altLang="ja-JP" sz="2400" b="1" dirty="0">
                <a:solidFill>
                  <a:prstClr val="black"/>
                </a:solidFill>
                <a:cs typeface="Times New Roman" pitchFamily="18" charset="0"/>
              </a:rPr>
              <a:t>and accepting strategic observation programs.</a:t>
            </a:r>
          </a:p>
          <a:p>
            <a:pPr algn="ctr" eaLnBrk="0" hangingPunct="0"/>
            <a:endParaRPr lang="en-US" altLang="ja-JP" sz="2400" b="1" dirty="0">
              <a:solidFill>
                <a:prstClr val="black"/>
              </a:solidFill>
              <a:cs typeface="Times New Roman" pitchFamily="18" charset="0"/>
            </a:endParaRPr>
          </a:p>
          <a:p>
            <a:pPr algn="ctr" eaLnBrk="0" hangingPunct="0"/>
            <a:r>
              <a:rPr lang="ja-JP" altLang="ja-JP" sz="2000" b="1" dirty="0">
                <a:solidFill>
                  <a:prstClr val="black"/>
                </a:solidFill>
              </a:rPr>
              <a:t>外国望遠鏡との時間交換、</a:t>
            </a:r>
            <a:endParaRPr lang="en-US" altLang="ja-JP" sz="2000" b="1" dirty="0">
              <a:solidFill>
                <a:prstClr val="black"/>
              </a:solidFill>
            </a:endParaRPr>
          </a:p>
          <a:p>
            <a:pPr algn="ctr" eaLnBrk="0" hangingPunct="0"/>
            <a:r>
              <a:rPr lang="ja-JP" altLang="ja-JP" sz="2000" b="1" dirty="0">
                <a:solidFill>
                  <a:prstClr val="black"/>
                </a:solidFill>
              </a:rPr>
              <a:t>戦略的観測プログラムの採用、</a:t>
            </a:r>
            <a:endParaRPr lang="en-US" altLang="ja-JP" sz="2000" b="1" dirty="0">
              <a:solidFill>
                <a:prstClr val="black"/>
              </a:solidFill>
            </a:endParaRPr>
          </a:p>
          <a:p>
            <a:pPr algn="ctr" eaLnBrk="0" hangingPunct="0"/>
            <a:r>
              <a:rPr lang="ja-JP" altLang="ja-JP" sz="2000" b="1" dirty="0">
                <a:solidFill>
                  <a:prstClr val="black"/>
                </a:solidFill>
              </a:rPr>
              <a:t>所長裁量観測時間の有効利用などにより、</a:t>
            </a:r>
            <a:endParaRPr lang="en-US" altLang="ja-JP" sz="2000" b="1" dirty="0">
              <a:solidFill>
                <a:prstClr val="black"/>
              </a:solidFill>
            </a:endParaRPr>
          </a:p>
          <a:p>
            <a:pPr algn="ctr" eaLnBrk="0" hangingPunct="0"/>
            <a:r>
              <a:rPr lang="ja-JP" altLang="ja-JP" sz="2000" b="1" dirty="0">
                <a:solidFill>
                  <a:prstClr val="black"/>
                </a:solidFill>
              </a:rPr>
              <a:t>すばるの限られた資源を最大限活用し研究成果を挙げる。</a:t>
            </a:r>
            <a:endParaRPr lang="en-US" altLang="ja-JP" sz="2400" b="1" dirty="0">
              <a:solidFill>
                <a:prstClr val="black"/>
              </a:solidFill>
            </a:endParaRPr>
          </a:p>
        </p:txBody>
      </p:sp>
      <p:sp>
        <p:nvSpPr>
          <p:cNvPr id="4" name="スライド番号プレースホルダ 3"/>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6</a:t>
            </a:fld>
            <a:endParaRPr lang="ja-JP" altLang="en-US">
              <a:solidFill>
                <a:prstClr val="black">
                  <a:tint val="75000"/>
                </a:prstClr>
              </a:solidFill>
            </a:endParaRPr>
          </a:p>
        </p:txBody>
      </p:sp>
    </p:spTree>
    <p:extLst>
      <p:ext uri="{BB962C8B-B14F-4D97-AF65-F5344CB8AC3E}">
        <p14:creationId xmlns:p14="http://schemas.microsoft.com/office/powerpoint/2010/main" val="25206668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p:cNvSpPr>
          <p:nvPr/>
        </p:nvSpPr>
        <p:spPr bwMode="auto">
          <a:xfrm>
            <a:off x="457200" y="191988"/>
            <a:ext cx="8305800" cy="1179612"/>
          </a:xfrm>
          <a:prstGeom prst="rect">
            <a:avLst/>
          </a:prstGeom>
          <a:solidFill>
            <a:schemeClr val="accent1"/>
          </a:solidFill>
          <a:ln w="12700" cap="flat">
            <a:noFill/>
            <a:miter lim="800000"/>
            <a:headEnd type="none" w="med" len="med"/>
            <a:tailEnd type="none" w="med" len="med"/>
          </a:ln>
        </p:spPr>
        <p:txBody>
          <a:bodyPr lIns="0" tIns="0" rIns="0" bIns="0" anchor="ctr">
            <a:prstTxWarp prst="textNoShape">
              <a:avLst/>
            </a:prstTxWarp>
          </a:bodyPr>
          <a:lstStyle/>
          <a:p>
            <a:pPr algn="ctr"/>
            <a:r>
              <a:rPr lang="en-US" altLang="ja-JP" sz="4400" b="1" dirty="0" err="1" smtClean="0">
                <a:solidFill>
                  <a:prstClr val="black"/>
                </a:solidFill>
                <a:ea typeface="Gill Sans" pitchFamily="-84" charset="0"/>
                <a:cs typeface="Gill Sans" pitchFamily="-84" charset="0"/>
              </a:rPr>
              <a:t>SCExAO</a:t>
            </a:r>
            <a:r>
              <a:rPr lang="en-US" altLang="ja-JP" sz="4400" b="1" dirty="0" smtClean="0">
                <a:solidFill>
                  <a:prstClr val="black"/>
                </a:solidFill>
                <a:ea typeface="Gill Sans" pitchFamily="-84" charset="0"/>
                <a:cs typeface="Gill Sans" pitchFamily="-84" charset="0"/>
              </a:rPr>
              <a:t> </a:t>
            </a:r>
          </a:p>
          <a:p>
            <a:pPr algn="ctr"/>
            <a:r>
              <a:rPr lang="ja-JP" altLang="en-US" sz="3200" b="1" dirty="0" smtClean="0">
                <a:solidFill>
                  <a:prstClr val="black"/>
                </a:solidFill>
                <a:ea typeface="Gill Sans" pitchFamily="-84" charset="0"/>
                <a:cs typeface="Gill Sans" pitchFamily="-84" charset="0"/>
              </a:rPr>
              <a:t>（超高コントラスト系外惑星探査実験装置）</a:t>
            </a:r>
            <a:endParaRPr lang="en-US" altLang="ja-JP" sz="3200" b="1" dirty="0">
              <a:solidFill>
                <a:prstClr val="black"/>
              </a:solidFill>
              <a:ea typeface="Gill Sans" pitchFamily="-84" charset="0"/>
              <a:cs typeface="Gill Sans" pitchFamily="-84" charset="0"/>
            </a:endParaRPr>
          </a:p>
        </p:txBody>
      </p:sp>
      <p:grpSp>
        <p:nvGrpSpPr>
          <p:cNvPr id="2" name="Group 8"/>
          <p:cNvGrpSpPr>
            <a:grpSpLocks/>
          </p:cNvGrpSpPr>
          <p:nvPr/>
        </p:nvGrpSpPr>
        <p:grpSpPr bwMode="auto">
          <a:xfrm>
            <a:off x="4283968" y="1412776"/>
            <a:ext cx="4429125" cy="2062758"/>
            <a:chOff x="0" y="0"/>
            <a:chExt cx="3967" cy="1848"/>
          </a:xfrm>
        </p:grpSpPr>
        <p:grpSp>
          <p:nvGrpSpPr>
            <p:cNvPr id="3" name="Group 5"/>
            <p:cNvGrpSpPr>
              <a:grpSpLocks/>
            </p:cNvGrpSpPr>
            <p:nvPr/>
          </p:nvGrpSpPr>
          <p:grpSpPr bwMode="auto">
            <a:xfrm>
              <a:off x="0" y="0"/>
              <a:ext cx="3967" cy="1848"/>
              <a:chOff x="0" y="0"/>
              <a:chExt cx="3967" cy="1848"/>
            </a:xfrm>
          </p:grpSpPr>
          <p:pic>
            <p:nvPicPr>
              <p:cNvPr id="15363" name="Picture 3"/>
              <p:cNvPicPr>
                <a:picLocks noChangeAspect="1" noChangeArrowheads="1"/>
              </p:cNvPicPr>
              <p:nvPr/>
            </p:nvPicPr>
            <p:blipFill>
              <a:blip r:embed="rId2" cstate="print"/>
              <a:srcRect l="10999" t="21999" r="9666" b="14999"/>
              <a:stretch>
                <a:fillRect/>
              </a:stretch>
            </p:blipFill>
            <p:spPr bwMode="auto">
              <a:xfrm>
                <a:off x="0" y="1"/>
                <a:ext cx="1993" cy="1847"/>
              </a:xfrm>
              <a:prstGeom prst="rect">
                <a:avLst/>
              </a:prstGeom>
              <a:noFill/>
              <a:ln w="12700" cap="flat">
                <a:noFill/>
                <a:miter lim="800000"/>
                <a:headEnd/>
                <a:tailEnd/>
              </a:ln>
            </p:spPr>
          </p:pic>
          <p:pic>
            <p:nvPicPr>
              <p:cNvPr id="15364" name="Picture 4"/>
              <p:cNvPicPr>
                <a:picLocks noChangeArrowheads="1"/>
              </p:cNvPicPr>
              <p:nvPr/>
            </p:nvPicPr>
            <p:blipFill>
              <a:blip r:embed="rId3" cstate="print"/>
              <a:srcRect l="10666" t="21284" r="9999" b="15714"/>
              <a:stretch>
                <a:fillRect/>
              </a:stretch>
            </p:blipFill>
            <p:spPr bwMode="auto">
              <a:xfrm>
                <a:off x="1974" y="0"/>
                <a:ext cx="1993" cy="1829"/>
              </a:xfrm>
              <a:prstGeom prst="rect">
                <a:avLst/>
              </a:prstGeom>
              <a:noFill/>
              <a:ln w="12700" cap="flat">
                <a:noFill/>
                <a:miter lim="800000"/>
                <a:headEnd/>
                <a:tailEnd/>
              </a:ln>
            </p:spPr>
          </p:pic>
        </p:grpSp>
        <p:sp>
          <p:nvSpPr>
            <p:cNvPr id="15366" name="Rectangle 6"/>
            <p:cNvSpPr>
              <a:spLocks/>
            </p:cNvSpPr>
            <p:nvPr/>
          </p:nvSpPr>
          <p:spPr bwMode="auto">
            <a:xfrm>
              <a:off x="68" y="1071"/>
              <a:ext cx="576" cy="48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altLang="ja-JP" b="1">
                  <a:solidFill>
                    <a:prstClr val="black"/>
                  </a:solidFill>
                  <a:ea typeface="Gill Sans" pitchFamily="-84" charset="0"/>
                  <a:cs typeface="Gill Sans" pitchFamily="-84" charset="0"/>
                </a:rPr>
                <a:t>(a)</a:t>
              </a:r>
            </a:p>
          </p:txBody>
        </p:sp>
        <p:sp>
          <p:nvSpPr>
            <p:cNvPr id="15367" name="Rectangle 7"/>
            <p:cNvSpPr>
              <a:spLocks/>
            </p:cNvSpPr>
            <p:nvPr/>
          </p:nvSpPr>
          <p:spPr bwMode="auto">
            <a:xfrm>
              <a:off x="2035" y="1087"/>
              <a:ext cx="576" cy="48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altLang="ja-JP" b="1">
                  <a:solidFill>
                    <a:prstClr val="black"/>
                  </a:solidFill>
                  <a:ea typeface="Gill Sans" pitchFamily="-84" charset="0"/>
                  <a:cs typeface="Gill Sans" pitchFamily="-84" charset="0"/>
                </a:rPr>
                <a:t>(b)</a:t>
              </a:r>
            </a:p>
          </p:txBody>
        </p:sp>
      </p:grpSp>
      <p:sp>
        <p:nvSpPr>
          <p:cNvPr id="15374" name="Rectangle 14"/>
          <p:cNvSpPr>
            <a:spLocks/>
          </p:cNvSpPr>
          <p:nvPr/>
        </p:nvSpPr>
        <p:spPr bwMode="auto">
          <a:xfrm>
            <a:off x="241101" y="1340768"/>
            <a:ext cx="3466803" cy="1932707"/>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buFont typeface="Arial" pitchFamily="34" charset="0"/>
              <a:buChar char="•"/>
            </a:pPr>
            <a:r>
              <a:rPr lang="en-US" altLang="ja-JP" sz="1500" b="1" dirty="0" smtClean="0">
                <a:solidFill>
                  <a:prstClr val="black"/>
                </a:solidFill>
                <a:ea typeface="Gill Sans" pitchFamily="-84" charset="0"/>
                <a:cs typeface="Gill Sans" pitchFamily="-84" charset="0"/>
              </a:rPr>
              <a:t> 1000</a:t>
            </a:r>
            <a:r>
              <a:rPr lang="ja-JP" altLang="en-US" sz="1500" b="1" dirty="0" smtClean="0">
                <a:solidFill>
                  <a:prstClr val="black"/>
                </a:solidFill>
                <a:ea typeface="Gill Sans" pitchFamily="-84" charset="0"/>
                <a:cs typeface="Gill Sans" pitchFamily="-84" charset="0"/>
              </a:rPr>
              <a:t>素子</a:t>
            </a:r>
            <a:r>
              <a:rPr lang="en-US" altLang="ja-JP" sz="1500" b="1" dirty="0" smtClean="0">
                <a:solidFill>
                  <a:prstClr val="black"/>
                </a:solidFill>
                <a:ea typeface="Gill Sans" pitchFamily="-84" charset="0"/>
                <a:cs typeface="Gill Sans" pitchFamily="-84" charset="0"/>
              </a:rPr>
              <a:t>MEMS</a:t>
            </a:r>
            <a:r>
              <a:rPr lang="ja-JP" altLang="en-US" sz="1500" b="1" dirty="0" smtClean="0">
                <a:solidFill>
                  <a:prstClr val="black"/>
                </a:solidFill>
                <a:ea typeface="Gill Sans" pitchFamily="-84" charset="0"/>
                <a:cs typeface="Gill Sans" pitchFamily="-84" charset="0"/>
              </a:rPr>
              <a:t>可変形鏡、</a:t>
            </a:r>
            <a:r>
              <a:rPr lang="en-US" altLang="ja-JP" sz="1500" b="1" dirty="0" smtClean="0">
                <a:solidFill>
                  <a:prstClr val="black"/>
                </a:solidFill>
                <a:ea typeface="Gill Sans" pitchFamily="-84" charset="0"/>
                <a:cs typeface="Gill Sans" pitchFamily="-84" charset="0"/>
              </a:rPr>
              <a:t>PIAA</a:t>
            </a:r>
            <a:r>
              <a:rPr lang="ja-JP" altLang="en-US" sz="1500" b="1" dirty="0" smtClean="0">
                <a:solidFill>
                  <a:prstClr val="black"/>
                </a:solidFill>
                <a:ea typeface="Gill Sans" pitchFamily="-84" charset="0"/>
                <a:cs typeface="Gill Sans" pitchFamily="-84" charset="0"/>
              </a:rPr>
              <a:t>コロナグラフ光学素子などにより、中心星近傍での高コントラスト撮像を目指す</a:t>
            </a:r>
            <a:endParaRPr lang="en-US" altLang="ja-JP" sz="1500" b="1" dirty="0" smtClean="0">
              <a:solidFill>
                <a:prstClr val="black"/>
              </a:solidFill>
              <a:ea typeface="Gill Sans" pitchFamily="-84" charset="0"/>
              <a:cs typeface="Gill Sans" pitchFamily="-84" charset="0"/>
            </a:endParaRPr>
          </a:p>
          <a:p>
            <a:pPr>
              <a:buFont typeface="Arial" pitchFamily="34" charset="0"/>
              <a:buChar char="•"/>
            </a:pPr>
            <a:r>
              <a:rPr lang="en-US" altLang="ja-JP" sz="1500" b="1" dirty="0" smtClean="0">
                <a:solidFill>
                  <a:prstClr val="black"/>
                </a:solidFill>
                <a:ea typeface="Gill Sans" pitchFamily="-84" charset="0"/>
                <a:cs typeface="Gill Sans" pitchFamily="-84" charset="0"/>
              </a:rPr>
              <a:t> On-sky</a:t>
            </a:r>
            <a:r>
              <a:rPr lang="ja-JP" altLang="en-US" sz="1500" b="1" dirty="0" smtClean="0">
                <a:solidFill>
                  <a:prstClr val="black"/>
                </a:solidFill>
                <a:ea typeface="Gill Sans" pitchFamily="-84" charset="0"/>
                <a:cs typeface="Gill Sans" pitchFamily="-84" charset="0"/>
              </a:rPr>
              <a:t>試験観測中</a:t>
            </a:r>
            <a:r>
              <a:rPr lang="en-US" altLang="ja-JP" sz="1500" b="1" dirty="0" smtClean="0">
                <a:solidFill>
                  <a:prstClr val="black"/>
                </a:solidFill>
                <a:ea typeface="Gill Sans" pitchFamily="-84" charset="0"/>
                <a:cs typeface="Gill Sans" pitchFamily="-84" charset="0"/>
              </a:rPr>
              <a:t>(2013/7, 12)</a:t>
            </a:r>
            <a:r>
              <a:rPr lang="ja-JP" altLang="en-US" sz="1500" b="1" dirty="0" err="1" smtClean="0">
                <a:solidFill>
                  <a:prstClr val="black"/>
                </a:solidFill>
                <a:ea typeface="Gill Sans" pitchFamily="-84" charset="0"/>
                <a:cs typeface="Gill Sans" pitchFamily="-84" charset="0"/>
              </a:rPr>
              <a:t>。</a:t>
            </a:r>
            <a:r>
              <a:rPr lang="en-US" altLang="ja-JP" sz="1500" b="1" dirty="0" smtClean="0">
                <a:solidFill>
                  <a:prstClr val="black"/>
                </a:solidFill>
                <a:ea typeface="Gill Sans" pitchFamily="-84" charset="0"/>
                <a:cs typeface="Gill Sans" pitchFamily="-84" charset="0"/>
              </a:rPr>
              <a:t>S14B</a:t>
            </a:r>
            <a:r>
              <a:rPr lang="ja-JP" altLang="en-US" sz="1500" b="1" dirty="0" smtClean="0">
                <a:solidFill>
                  <a:prstClr val="black"/>
                </a:solidFill>
                <a:ea typeface="Gill Sans" pitchFamily="-84" charset="0"/>
                <a:cs typeface="Gill Sans" pitchFamily="-84" charset="0"/>
              </a:rPr>
              <a:t>から科学観測開始予定</a:t>
            </a:r>
            <a:endParaRPr lang="en-US" altLang="ja-JP" sz="1500" b="1" dirty="0" smtClean="0">
              <a:solidFill>
                <a:prstClr val="black"/>
              </a:solidFill>
              <a:ea typeface="Gill Sans" pitchFamily="-84" charset="0"/>
              <a:cs typeface="Gill Sans" pitchFamily="-84" charset="0"/>
            </a:endParaRPr>
          </a:p>
          <a:p>
            <a:pPr>
              <a:buFont typeface="Arial" pitchFamily="34" charset="0"/>
              <a:buChar char="•"/>
            </a:pPr>
            <a:r>
              <a:rPr lang="ja-JP" altLang="en-US" sz="1500" b="1" dirty="0" smtClean="0">
                <a:solidFill>
                  <a:prstClr val="black"/>
                </a:solidFill>
                <a:ea typeface="Gill Sans" pitchFamily="-84" charset="0"/>
                <a:cs typeface="Gill Sans" pitchFamily="-84" charset="0"/>
              </a:rPr>
              <a:t>ピラミッド波面センサ導入、低次波面センサ改良、可視チャンネルモジュール導入など</a:t>
            </a:r>
            <a:r>
              <a:rPr lang="en-US" altLang="ja-JP" sz="1500" b="1" dirty="0" smtClean="0">
                <a:solidFill>
                  <a:prstClr val="black"/>
                </a:solidFill>
                <a:ea typeface="Gill Sans" pitchFamily="-84" charset="0"/>
                <a:cs typeface="Gill Sans" pitchFamily="-84" charset="0"/>
              </a:rPr>
              <a:t>(Phase-2)</a:t>
            </a:r>
            <a:r>
              <a:rPr lang="ja-JP" altLang="en-US" sz="1500" b="1" dirty="0" smtClean="0">
                <a:solidFill>
                  <a:prstClr val="black"/>
                </a:solidFill>
                <a:ea typeface="Gill Sans" pitchFamily="-84" charset="0"/>
                <a:cs typeface="Gill Sans" pitchFamily="-84" charset="0"/>
              </a:rPr>
              <a:t>進行中</a:t>
            </a:r>
            <a:endParaRPr lang="en-US" altLang="ja-JP" sz="1500" b="1" dirty="0">
              <a:solidFill>
                <a:prstClr val="black"/>
              </a:solidFill>
              <a:ea typeface="Gill Sans" pitchFamily="-84" charset="0"/>
              <a:cs typeface="Gill Sans" pitchFamily="-84" charset="0"/>
            </a:endParaRPr>
          </a:p>
        </p:txBody>
      </p:sp>
      <p:sp>
        <p:nvSpPr>
          <p:cNvPr id="15380" name="Rectangle 20"/>
          <p:cNvSpPr>
            <a:spLocks/>
          </p:cNvSpPr>
          <p:nvPr/>
        </p:nvSpPr>
        <p:spPr bwMode="auto">
          <a:xfrm>
            <a:off x="4283968" y="3356992"/>
            <a:ext cx="4860032" cy="685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altLang="ja-JP" sz="1300" b="1" dirty="0" err="1" smtClean="0">
                <a:solidFill>
                  <a:prstClr val="black"/>
                </a:solidFill>
                <a:ea typeface="Lucida Grande" pitchFamily="-84" charset="0"/>
                <a:cs typeface="Lucida Grande" pitchFamily="-84" charset="0"/>
              </a:rPr>
              <a:t>SCExAO</a:t>
            </a:r>
            <a:r>
              <a:rPr lang="ja-JP" altLang="en-US" sz="1300" b="1" dirty="0" smtClean="0">
                <a:solidFill>
                  <a:prstClr val="black"/>
                </a:solidFill>
                <a:ea typeface="Lucida Grande" pitchFamily="-84" charset="0"/>
                <a:cs typeface="Lucida Grande" pitchFamily="-84" charset="0"/>
              </a:rPr>
              <a:t>によるスペックル除去の実証試験。</a:t>
            </a:r>
            <a:r>
              <a:rPr lang="en-US" altLang="ja-JP" sz="1300" dirty="0" smtClean="0">
                <a:solidFill>
                  <a:prstClr val="black"/>
                </a:solidFill>
                <a:ea typeface="Lucida Grande" pitchFamily="-84" charset="0"/>
                <a:cs typeface="Lucida Grande" pitchFamily="-84" charset="0"/>
              </a:rPr>
              <a:t>(a): </a:t>
            </a:r>
            <a:r>
              <a:rPr lang="ja-JP" altLang="en-US" sz="1300" dirty="0" smtClean="0">
                <a:solidFill>
                  <a:prstClr val="black"/>
                </a:solidFill>
                <a:ea typeface="Lucida Grande" pitchFamily="-84" charset="0"/>
                <a:cs typeface="Lucida Grande" pitchFamily="-84" charset="0"/>
              </a:rPr>
              <a:t>除去前、</a:t>
            </a:r>
            <a:r>
              <a:rPr lang="en-US" altLang="ja-JP" sz="1300" dirty="0" smtClean="0">
                <a:solidFill>
                  <a:prstClr val="black"/>
                </a:solidFill>
                <a:ea typeface="Lucida Grande" pitchFamily="-84" charset="0"/>
                <a:cs typeface="Lucida Grande" pitchFamily="-84" charset="0"/>
              </a:rPr>
              <a:t>(b): </a:t>
            </a:r>
            <a:r>
              <a:rPr lang="ja-JP" altLang="en-US" sz="1300" dirty="0" smtClean="0">
                <a:solidFill>
                  <a:prstClr val="black"/>
                </a:solidFill>
                <a:ea typeface="Lucida Grande" pitchFamily="-84" charset="0"/>
                <a:cs typeface="Lucida Grande" pitchFamily="-84" charset="0"/>
              </a:rPr>
              <a:t>除去操作後。ボックスの横方向のサイズは</a:t>
            </a:r>
            <a:r>
              <a:rPr lang="en-US" altLang="ja-JP" sz="1300" dirty="0" smtClean="0">
                <a:solidFill>
                  <a:prstClr val="black"/>
                </a:solidFill>
                <a:ea typeface="Lucida Grande" pitchFamily="-84" charset="0"/>
                <a:cs typeface="Lucida Grande" pitchFamily="-84" charset="0"/>
              </a:rPr>
              <a:t> 1〜15 </a:t>
            </a:r>
            <a:r>
              <a:rPr lang="en-US" altLang="ja-JP" sz="1300" dirty="0">
                <a:solidFill>
                  <a:prstClr val="black"/>
                </a:solidFill>
                <a:ea typeface="Lucida Grande" pitchFamily="-84" charset="0"/>
                <a:cs typeface="Lucida Grande" pitchFamily="-84" charset="0"/>
              </a:rPr>
              <a:t>λ/</a:t>
            </a:r>
            <a:r>
              <a:rPr lang="en-US" altLang="ja-JP" sz="1300" dirty="0" smtClean="0">
                <a:solidFill>
                  <a:prstClr val="black"/>
                </a:solidFill>
                <a:ea typeface="Lucida Grande" pitchFamily="-84" charset="0"/>
                <a:cs typeface="Lucida Grande" pitchFamily="-84" charset="0"/>
              </a:rPr>
              <a:t>D</a:t>
            </a:r>
            <a:r>
              <a:rPr lang="ja-JP" altLang="en-US" sz="1300" dirty="0" smtClean="0">
                <a:solidFill>
                  <a:prstClr val="black"/>
                </a:solidFill>
                <a:ea typeface="Lucida Grande" pitchFamily="-84" charset="0"/>
                <a:cs typeface="Lucida Grande" pitchFamily="-84" charset="0"/>
              </a:rPr>
              <a:t>（</a:t>
            </a:r>
            <a:r>
              <a:rPr lang="en-US" altLang="ja-JP" sz="1300" dirty="0" smtClean="0">
                <a:solidFill>
                  <a:prstClr val="black"/>
                </a:solidFill>
                <a:ea typeface="Lucida Grande" pitchFamily="-84" charset="0"/>
                <a:cs typeface="Lucida Grande" pitchFamily="-84" charset="0"/>
              </a:rPr>
              <a:t>0.04”-0.6”</a:t>
            </a:r>
            <a:r>
              <a:rPr lang="ja-JP" altLang="en-US" sz="1300" dirty="0" smtClean="0">
                <a:solidFill>
                  <a:prstClr val="black"/>
                </a:solidFill>
                <a:ea typeface="Lucida Grande" pitchFamily="-84" charset="0"/>
                <a:cs typeface="Lucida Grande" pitchFamily="-84" charset="0"/>
              </a:rPr>
              <a:t>）。</a:t>
            </a:r>
            <a:endParaRPr lang="en-US" altLang="ja-JP" sz="1300" dirty="0">
              <a:solidFill>
                <a:prstClr val="black"/>
              </a:solidFill>
              <a:ea typeface="Lucida Grande" pitchFamily="-84" charset="0"/>
              <a:cs typeface="Lucida Grande" pitchFamily="-84" charset="0"/>
            </a:endParaRPr>
          </a:p>
        </p:txBody>
      </p:sp>
      <p:sp>
        <p:nvSpPr>
          <p:cNvPr id="22" name="スライド番号プレースホルダ 21"/>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60</a:t>
            </a:fld>
            <a:endParaRPr lang="ja-JP" altLang="en-US">
              <a:solidFill>
                <a:prstClr val="black">
                  <a:tint val="75000"/>
                </a:prstClr>
              </a:solidFill>
            </a:endParaRPr>
          </a:p>
        </p:txBody>
      </p:sp>
      <p:pic>
        <p:nvPicPr>
          <p:cNvPr id="23" name="図 22" descr="SCExAO_schematic_rebuilt.jpg"/>
          <p:cNvPicPr>
            <a:picLocks noChangeAspect="1"/>
          </p:cNvPicPr>
          <p:nvPr/>
        </p:nvPicPr>
        <p:blipFill>
          <a:blip r:embed="rId4" cstate="print"/>
          <a:stretch>
            <a:fillRect/>
          </a:stretch>
        </p:blipFill>
        <p:spPr>
          <a:xfrm>
            <a:off x="297184" y="3284984"/>
            <a:ext cx="3986784" cy="3607308"/>
          </a:xfrm>
          <a:prstGeom prst="rect">
            <a:avLst/>
          </a:prstGeom>
        </p:spPr>
      </p:pic>
      <p:pic>
        <p:nvPicPr>
          <p:cNvPr id="24" name="図 23" descr="IMG_5648s.jpg"/>
          <p:cNvPicPr>
            <a:picLocks noChangeAspect="1"/>
          </p:cNvPicPr>
          <p:nvPr/>
        </p:nvPicPr>
        <p:blipFill>
          <a:blip r:embed="rId5" cstate="print"/>
          <a:stretch>
            <a:fillRect/>
          </a:stretch>
        </p:blipFill>
        <p:spPr>
          <a:xfrm>
            <a:off x="4644008" y="3955876"/>
            <a:ext cx="3810000" cy="2857500"/>
          </a:xfrm>
          <a:prstGeom prst="rect">
            <a:avLst/>
          </a:prstGeom>
        </p:spPr>
      </p:pic>
    </p:spTree>
    <p:extLst>
      <p:ext uri="{BB962C8B-B14F-4D97-AF65-F5344CB8AC3E}">
        <p14:creationId xmlns:p14="http://schemas.microsoft.com/office/powerpoint/2010/main" val="391184508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4860032" y="5949280"/>
            <a:ext cx="1274926" cy="21602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Rectangle 2"/>
          <p:cNvSpPr>
            <a:spLocks noGrp="1"/>
          </p:cNvSpPr>
          <p:nvPr>
            <p:ph type="title"/>
          </p:nvPr>
        </p:nvSpPr>
        <p:spPr bwMode="auto">
          <a:prstGeom prst="rect">
            <a:avLst/>
          </a:prstGeom>
          <a:solidFill>
            <a:schemeClr val="accent1"/>
          </a:solidFill>
          <a:ln w="12700" cap="flat">
            <a:noFill/>
            <a:miter lim="800000"/>
            <a:headEnd type="none" w="med" len="med"/>
            <a:tailEnd type="none" w="med" len="med"/>
          </a:ln>
        </p:spPr>
        <p:txBody>
          <a:bodyPr lIns="0" tIns="0" rIns="0" bIns="0" anchor="ctr">
            <a:prstTxWarp prst="textNoShape">
              <a:avLst/>
            </a:prstTxWarp>
            <a:normAutofit fontScale="90000"/>
          </a:bodyPr>
          <a:lstStyle/>
          <a:p>
            <a:pPr algn="ctr"/>
            <a:r>
              <a:rPr lang="en-US" altLang="ja-JP" sz="4400" b="1" dirty="0" smtClean="0">
                <a:solidFill>
                  <a:schemeClr val="tx1"/>
                </a:solidFill>
                <a:ea typeface="Gill Sans" pitchFamily="-84" charset="0"/>
                <a:cs typeface="Gill Sans" pitchFamily="-84" charset="0"/>
              </a:rPr>
              <a:t>RAVEN </a:t>
            </a:r>
          </a:p>
          <a:p>
            <a:pPr algn="ctr"/>
            <a:r>
              <a:rPr lang="ja-JP" altLang="en-US" sz="3200" b="1" dirty="0" smtClean="0">
                <a:solidFill>
                  <a:schemeClr val="tx1"/>
                </a:solidFill>
                <a:ea typeface="Gill Sans" pitchFamily="-84" charset="0"/>
                <a:cs typeface="Gill Sans" pitchFamily="-84" charset="0"/>
              </a:rPr>
              <a:t>（多天体補償光学系サイエンス実証機）</a:t>
            </a:r>
            <a:endParaRPr lang="en-US" altLang="ja-JP" sz="3200" b="1" dirty="0">
              <a:solidFill>
                <a:schemeClr val="tx1"/>
              </a:solidFill>
              <a:ea typeface="Gill Sans" pitchFamily="-84" charset="0"/>
              <a:cs typeface="Gill Sans" pitchFamily="-84" charset="0"/>
            </a:endParaRPr>
          </a:p>
        </p:txBody>
      </p:sp>
      <p:sp>
        <p:nvSpPr>
          <p:cNvPr id="3" name="Content Placeholder 2"/>
          <p:cNvSpPr>
            <a:spLocks noGrp="1"/>
          </p:cNvSpPr>
          <p:nvPr>
            <p:ph sz="half" idx="1"/>
          </p:nvPr>
        </p:nvSpPr>
        <p:spPr>
          <a:xfrm>
            <a:off x="179512" y="1484784"/>
            <a:ext cx="4680520" cy="2736304"/>
          </a:xfrm>
        </p:spPr>
        <p:txBody>
          <a:bodyPr>
            <a:normAutofit fontScale="92500" lnSpcReduction="10000"/>
          </a:bodyPr>
          <a:lstStyle/>
          <a:p>
            <a:pPr>
              <a:spcAft>
                <a:spcPts val="600"/>
              </a:spcAft>
              <a:defRPr/>
            </a:pPr>
            <a:r>
              <a:rPr lang="ja-JP" altLang="en-US" sz="1600" b="1" dirty="0" smtClean="0"/>
              <a:t>主に銀河面にある天体（球状星団、低金属量星、星形成領域など）の同時撮像・分光</a:t>
            </a:r>
            <a:endParaRPr lang="en-CA" sz="1600" b="1" dirty="0" smtClean="0"/>
          </a:p>
          <a:p>
            <a:pPr>
              <a:spcAft>
                <a:spcPts val="600"/>
              </a:spcAft>
              <a:buFont typeface="Arial"/>
              <a:buChar char="•"/>
              <a:defRPr/>
            </a:pPr>
            <a:r>
              <a:rPr lang="en-CA" sz="1600" b="1" dirty="0" smtClean="0"/>
              <a:t>3.5</a:t>
            </a:r>
            <a:r>
              <a:rPr lang="ja-JP" altLang="en-US" sz="1600" b="1" dirty="0" smtClean="0"/>
              <a:t>分角以内にある</a:t>
            </a:r>
            <a:r>
              <a:rPr lang="en-CA" sz="1600" b="1" dirty="0" smtClean="0"/>
              <a:t>2</a:t>
            </a:r>
            <a:r>
              <a:rPr lang="ja-JP" altLang="en-US" sz="1600" b="1" dirty="0" smtClean="0"/>
              <a:t>つの天体を同時に</a:t>
            </a:r>
            <a:r>
              <a:rPr lang="en-US" altLang="ja-JP" sz="1600" b="1" dirty="0" smtClean="0"/>
              <a:t>IRCS</a:t>
            </a:r>
            <a:r>
              <a:rPr lang="ja-JP" altLang="en-US" sz="1600" b="1" dirty="0" smtClean="0"/>
              <a:t>に導き、撮像・分光観測を行う</a:t>
            </a:r>
            <a:endParaRPr lang="en-US" altLang="ja-JP" sz="1600" b="1" dirty="0" smtClean="0"/>
          </a:p>
          <a:p>
            <a:pPr>
              <a:spcAft>
                <a:spcPts val="600"/>
              </a:spcAft>
              <a:defRPr/>
            </a:pPr>
            <a:r>
              <a:rPr lang="en-CA" sz="1600" b="1" dirty="0" smtClean="0"/>
              <a:t>TMT第二期装置に向けた</a:t>
            </a:r>
            <a:r>
              <a:rPr lang="ja-JP" altLang="en-US" sz="1600" b="1" dirty="0" smtClean="0"/>
              <a:t>多天体補償光学系のプロトタイプ</a:t>
            </a:r>
            <a:endParaRPr lang="en-US" altLang="ja-JP" sz="1600" b="1" dirty="0" smtClean="0"/>
          </a:p>
          <a:p>
            <a:pPr>
              <a:spcAft>
                <a:spcPts val="600"/>
              </a:spcAft>
              <a:defRPr/>
            </a:pPr>
            <a:r>
              <a:rPr lang="ja-JP" altLang="en-US" sz="1600" b="1" dirty="0" smtClean="0"/>
              <a:t>装置は完成し</a:t>
            </a:r>
            <a:r>
              <a:rPr lang="en-US" altLang="ja-JP" sz="1600" b="1" dirty="0" smtClean="0"/>
              <a:t>(</a:t>
            </a:r>
            <a:r>
              <a:rPr lang="ja-JP" altLang="en-US" sz="1600" b="1" dirty="0" smtClean="0"/>
              <a:t>下図</a:t>
            </a:r>
            <a:r>
              <a:rPr lang="en-US" altLang="ja-JP" sz="1600" b="1" dirty="0" smtClean="0"/>
              <a:t>)</a:t>
            </a:r>
            <a:r>
              <a:rPr lang="ja-JP" altLang="en-US" sz="1600" b="1" dirty="0" err="1" smtClean="0"/>
              <a:t>、</a:t>
            </a:r>
            <a:r>
              <a:rPr lang="ja-JP" altLang="en-US" sz="1600" b="1" dirty="0" smtClean="0"/>
              <a:t>現在</a:t>
            </a:r>
            <a:r>
              <a:rPr lang="en-US" altLang="ja-JP" sz="1600" b="1" dirty="0" err="1" smtClean="0"/>
              <a:t>UVic</a:t>
            </a:r>
            <a:r>
              <a:rPr lang="ja-JP" altLang="en-US" sz="1600" b="1" dirty="0" smtClean="0"/>
              <a:t>で室内試験中</a:t>
            </a:r>
            <a:r>
              <a:rPr lang="en-US" altLang="ja-JP" sz="1600" b="1" dirty="0" smtClean="0"/>
              <a:t>(</a:t>
            </a:r>
            <a:r>
              <a:rPr lang="ja-JP" altLang="en-US" sz="1600" b="1" dirty="0" smtClean="0"/>
              <a:t>右図</a:t>
            </a:r>
            <a:r>
              <a:rPr lang="en-US" altLang="ja-JP" sz="1600" b="1" dirty="0" smtClean="0"/>
              <a:t>)</a:t>
            </a:r>
          </a:p>
          <a:p>
            <a:pPr>
              <a:spcAft>
                <a:spcPts val="600"/>
              </a:spcAft>
              <a:defRPr/>
            </a:pPr>
            <a:r>
              <a:rPr lang="en-US" altLang="ja-JP" sz="1600" b="1" dirty="0" smtClean="0"/>
              <a:t>201</a:t>
            </a:r>
            <a:r>
              <a:rPr lang="en-US" altLang="ja-JP" sz="1600" b="1" dirty="0"/>
              <a:t>3</a:t>
            </a:r>
            <a:r>
              <a:rPr lang="ja-JP" altLang="en-US" sz="1600" b="1" dirty="0" smtClean="0"/>
              <a:t>年</a:t>
            </a:r>
            <a:r>
              <a:rPr lang="en-US" altLang="ja-JP" sz="1600" b="1" dirty="0" smtClean="0"/>
              <a:t>11</a:t>
            </a:r>
            <a:r>
              <a:rPr lang="ja-JP" altLang="en-US" sz="1600" b="1" dirty="0" smtClean="0"/>
              <a:t>月</a:t>
            </a:r>
            <a:r>
              <a:rPr lang="en-US" altLang="ja-JP" sz="1600" b="1" dirty="0" smtClean="0"/>
              <a:t>26</a:t>
            </a:r>
            <a:r>
              <a:rPr lang="ja-JP" altLang="en-US" sz="1600" b="1" dirty="0" smtClean="0"/>
              <a:t>日に</a:t>
            </a:r>
            <a:r>
              <a:rPr lang="en-US" altLang="ja-JP" sz="1600" b="1" dirty="0" err="1" smtClean="0"/>
              <a:t>UVic</a:t>
            </a:r>
            <a:r>
              <a:rPr lang="ja-JP" altLang="en-US" sz="1600" b="1" dirty="0" smtClean="0"/>
              <a:t>で現地検収、</a:t>
            </a:r>
            <a:r>
              <a:rPr lang="en-US" altLang="ja-JP" sz="1600" b="1" dirty="0" smtClean="0"/>
              <a:t>2014</a:t>
            </a:r>
            <a:r>
              <a:rPr lang="ja-JP" altLang="en-US" sz="1600" b="1" dirty="0" smtClean="0"/>
              <a:t>年</a:t>
            </a:r>
            <a:r>
              <a:rPr lang="en-US" altLang="ja-JP" sz="1600" b="1" dirty="0" smtClean="0"/>
              <a:t>1</a:t>
            </a:r>
            <a:r>
              <a:rPr lang="ja-JP" altLang="en-US" sz="1600" b="1" dirty="0" smtClean="0"/>
              <a:t>月ヒロへ輸送、</a:t>
            </a:r>
            <a:r>
              <a:rPr lang="en-US" altLang="ja-JP" sz="1600" b="1" dirty="0" smtClean="0"/>
              <a:t>5</a:t>
            </a:r>
            <a:r>
              <a:rPr lang="ja-JP" altLang="en-US" sz="1600" b="1" dirty="0" smtClean="0"/>
              <a:t>月フィーストライト予定。</a:t>
            </a:r>
            <a:r>
              <a:rPr lang="en-US" altLang="ja-JP" sz="1600" b="1" dirty="0" smtClean="0"/>
              <a:t>2014</a:t>
            </a:r>
            <a:r>
              <a:rPr lang="ja-JP" altLang="en-US" sz="1600" b="1" dirty="0" smtClean="0"/>
              <a:t>年に東北大より大学院生一名受け入れ。</a:t>
            </a:r>
            <a:endParaRPr lang="en-US" altLang="ja-JP" sz="1600" b="1" dirty="0" smtClean="0"/>
          </a:p>
        </p:txBody>
      </p:sp>
      <p:grpSp>
        <p:nvGrpSpPr>
          <p:cNvPr id="6" name="グループ化 5"/>
          <p:cNvGrpSpPr>
            <a:grpSpLocks noChangeAspect="1"/>
          </p:cNvGrpSpPr>
          <p:nvPr/>
        </p:nvGrpSpPr>
        <p:grpSpPr>
          <a:xfrm>
            <a:off x="5592354" y="1484824"/>
            <a:ext cx="3084102" cy="360000"/>
            <a:chOff x="4392000" y="6210000"/>
            <a:chExt cx="4626152" cy="540000"/>
          </a:xfrm>
        </p:grpSpPr>
        <p:pic>
          <p:nvPicPr>
            <p:cNvPr id="7" name="Picture 6" descr="logo-hia.jpg"/>
            <p:cNvPicPr>
              <a:picLocks noChangeAspect="1"/>
            </p:cNvPicPr>
            <p:nvPr/>
          </p:nvPicPr>
          <p:blipFill>
            <a:blip r:embed="rId2" cstate="print"/>
            <a:stretch>
              <a:fillRect/>
            </a:stretch>
          </p:blipFill>
          <p:spPr>
            <a:xfrm>
              <a:off x="5940000" y="6210000"/>
              <a:ext cx="890108" cy="540000"/>
            </a:xfrm>
            <a:prstGeom prst="rect">
              <a:avLst/>
            </a:prstGeom>
          </p:spPr>
        </p:pic>
        <p:pic>
          <p:nvPicPr>
            <p:cNvPr id="8" name="Picture 7" descr="logoSubaruNew.jpg"/>
            <p:cNvPicPr>
              <a:picLocks noChangeAspect="1"/>
            </p:cNvPicPr>
            <p:nvPr/>
          </p:nvPicPr>
          <p:blipFill>
            <a:blip r:embed="rId3" cstate="print"/>
            <a:stretch>
              <a:fillRect/>
            </a:stretch>
          </p:blipFill>
          <p:spPr>
            <a:xfrm>
              <a:off x="6930000" y="6210000"/>
              <a:ext cx="543910" cy="540000"/>
            </a:xfrm>
            <a:prstGeom prst="rect">
              <a:avLst/>
            </a:prstGeom>
          </p:spPr>
        </p:pic>
        <p:pic>
          <p:nvPicPr>
            <p:cNvPr id="9" name="Picture 8" descr="tohoku2.png"/>
            <p:cNvPicPr>
              <a:picLocks noChangeAspect="1"/>
            </p:cNvPicPr>
            <p:nvPr/>
          </p:nvPicPr>
          <p:blipFill>
            <a:blip r:embed="rId4" cstate="print"/>
            <a:stretch>
              <a:fillRect/>
            </a:stretch>
          </p:blipFill>
          <p:spPr>
            <a:xfrm>
              <a:off x="7560000" y="6210000"/>
              <a:ext cx="1458152" cy="540000"/>
            </a:xfrm>
            <a:prstGeom prst="rect">
              <a:avLst/>
            </a:prstGeom>
          </p:spPr>
        </p:pic>
        <p:pic>
          <p:nvPicPr>
            <p:cNvPr id="10" name="Picture 9" descr="uvic.eps"/>
            <p:cNvPicPr>
              <a:picLocks noChangeAspect="1"/>
            </p:cNvPicPr>
            <p:nvPr/>
          </p:nvPicPr>
          <p:blipFill>
            <a:blip r:embed="rId5" cstate="print"/>
            <a:stretch>
              <a:fillRect/>
            </a:stretch>
          </p:blipFill>
          <p:spPr>
            <a:xfrm>
              <a:off x="4392000" y="6210000"/>
              <a:ext cx="1471034" cy="540000"/>
            </a:xfrm>
            <a:prstGeom prst="rect">
              <a:avLst/>
            </a:prstGeom>
          </p:spPr>
        </p:pic>
      </p:grpSp>
      <p:pic>
        <p:nvPicPr>
          <p:cNvPr id="11" name="Picture 7" descr="raven.png"/>
          <p:cNvPicPr>
            <a:picLocks noChangeAspect="1"/>
          </p:cNvPicPr>
          <p:nvPr/>
        </p:nvPicPr>
        <p:blipFill>
          <a:blip r:embed="rId6" cstate="print"/>
          <a:srcRect/>
          <a:stretch>
            <a:fillRect/>
          </a:stretch>
        </p:blipFill>
        <p:spPr bwMode="auto">
          <a:xfrm>
            <a:off x="534987" y="428625"/>
            <a:ext cx="836613" cy="714375"/>
          </a:xfrm>
          <a:prstGeom prst="rect">
            <a:avLst/>
          </a:prstGeom>
          <a:noFill/>
          <a:ln w="9525">
            <a:noFill/>
            <a:miter lim="800000"/>
            <a:headEnd/>
            <a:tailEnd/>
          </a:ln>
        </p:spPr>
      </p:pic>
      <p:pic>
        <p:nvPicPr>
          <p:cNvPr id="1026" name="Picture 2" descr="D:\SYSTEM\oya\Documents\Instruments\Subaru\NewDev\SciPathTopVie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1737" y="4113376"/>
            <a:ext cx="3260223" cy="2700000"/>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p:cNvSpPr>
            <a:spLocks noGrp="1"/>
          </p:cNvSpPr>
          <p:nvPr>
            <p:ph sz="half" idx="1"/>
          </p:nvPr>
        </p:nvSpPr>
        <p:spPr>
          <a:xfrm>
            <a:off x="4788024" y="5940000"/>
            <a:ext cx="4320480" cy="881633"/>
          </a:xfrm>
        </p:spPr>
        <p:txBody>
          <a:bodyPr>
            <a:normAutofit fontScale="92500" lnSpcReduction="20000"/>
          </a:bodyPr>
          <a:lstStyle/>
          <a:p>
            <a:pPr marL="0" indent="0">
              <a:spcAft>
                <a:spcPts val="600"/>
              </a:spcAft>
              <a:buNone/>
              <a:defRPr/>
            </a:pPr>
            <a:r>
              <a:rPr lang="ja-JP" altLang="en-US" sz="1600" b="1" dirty="0" smtClean="0"/>
              <a:t>室内実験結果</a:t>
            </a:r>
            <a:r>
              <a:rPr lang="en-US" altLang="ja-JP" sz="1600" b="1" dirty="0" smtClean="0"/>
              <a:t>: </a:t>
            </a:r>
            <a:r>
              <a:rPr lang="ja-JP" altLang="en-US" sz="1600" b="1" dirty="0" smtClean="0"/>
              <a:t>人工ゆらぎを通した較正光源</a:t>
            </a:r>
            <a:r>
              <a:rPr lang="en-US" altLang="ja-JP" sz="1600" b="1" dirty="0" smtClean="0"/>
              <a:t>(</a:t>
            </a:r>
            <a:r>
              <a:rPr lang="ja-JP" altLang="en-US" sz="1600" b="1" dirty="0" smtClean="0"/>
              <a:t>左上</a:t>
            </a:r>
            <a:r>
              <a:rPr lang="en-US" altLang="ja-JP" sz="1600" b="1" dirty="0" smtClean="0"/>
              <a:t>)</a:t>
            </a:r>
            <a:r>
              <a:rPr lang="ja-JP" altLang="en-US" sz="1600" b="1" dirty="0" smtClean="0"/>
              <a:t>を補正した。開ループの</a:t>
            </a:r>
            <a:r>
              <a:rPr lang="en-US" altLang="ja-JP" sz="1600" b="1" dirty="0" smtClean="0"/>
              <a:t>MOAO(</a:t>
            </a:r>
            <a:r>
              <a:rPr lang="ja-JP" altLang="en-US" sz="1600" b="1" dirty="0" smtClean="0"/>
              <a:t>左下</a:t>
            </a:r>
            <a:r>
              <a:rPr lang="en-US" altLang="ja-JP" sz="1600" b="1" dirty="0" smtClean="0"/>
              <a:t>)</a:t>
            </a:r>
            <a:r>
              <a:rPr lang="ja-JP" altLang="en-US" sz="1600" b="1" dirty="0" smtClean="0"/>
              <a:t>により、通常の閉ループ制御</a:t>
            </a:r>
            <a:r>
              <a:rPr lang="en-US" altLang="ja-JP" sz="1600" b="1" dirty="0" smtClean="0"/>
              <a:t>(</a:t>
            </a:r>
            <a:r>
              <a:rPr lang="ja-JP" altLang="en-US" sz="1600" b="1" dirty="0" smtClean="0"/>
              <a:t>右下</a:t>
            </a:r>
            <a:r>
              <a:rPr lang="en-US" altLang="ja-JP" sz="1600" b="1" dirty="0" smtClean="0"/>
              <a:t>)</a:t>
            </a:r>
            <a:r>
              <a:rPr lang="ja-JP" altLang="en-US" sz="1600" b="1" dirty="0"/>
              <a:t>並みの</a:t>
            </a:r>
            <a:r>
              <a:rPr lang="ja-JP" altLang="en-US" sz="1600" b="1" dirty="0" smtClean="0"/>
              <a:t>性能を得ることに成功。地表層のみの補正</a:t>
            </a:r>
            <a:r>
              <a:rPr lang="en-US" altLang="ja-JP" sz="1600" b="1" dirty="0" smtClean="0"/>
              <a:t>(</a:t>
            </a:r>
            <a:r>
              <a:rPr lang="ja-JP" altLang="en-US" sz="1600" b="1" dirty="0" smtClean="0"/>
              <a:t>右上</a:t>
            </a:r>
            <a:r>
              <a:rPr lang="en-US" altLang="ja-JP" sz="1600" b="1" dirty="0" smtClean="0"/>
              <a:t>)</a:t>
            </a:r>
            <a:r>
              <a:rPr lang="ja-JP" altLang="en-US" sz="1600" b="1" dirty="0" smtClean="0"/>
              <a:t>よりも若干良い。</a:t>
            </a:r>
            <a:endParaRPr lang="en-CA" sz="1600" b="1" dirty="0" smtClean="0"/>
          </a:p>
        </p:txBody>
      </p:sp>
      <p:grpSp>
        <p:nvGrpSpPr>
          <p:cNvPr id="12" name="グループ化 11"/>
          <p:cNvGrpSpPr/>
          <p:nvPr/>
        </p:nvGrpSpPr>
        <p:grpSpPr>
          <a:xfrm>
            <a:off x="5035466" y="1916832"/>
            <a:ext cx="3785006" cy="3960000"/>
            <a:chOff x="5035466" y="1916832"/>
            <a:chExt cx="3785006" cy="3960000"/>
          </a:xfrm>
        </p:grpSpPr>
        <p:grpSp>
          <p:nvGrpSpPr>
            <p:cNvPr id="13" name="Group 3"/>
            <p:cNvGrpSpPr>
              <a:grpSpLocks noChangeAspect="1"/>
            </p:cNvGrpSpPr>
            <p:nvPr/>
          </p:nvGrpSpPr>
          <p:grpSpPr>
            <a:xfrm>
              <a:off x="5035466" y="1916832"/>
              <a:ext cx="3785006" cy="3960000"/>
              <a:chOff x="4788023" y="1628800"/>
              <a:chExt cx="4198866" cy="4393014"/>
            </a:xfrm>
          </p:grpSpPr>
          <p:pic>
            <p:nvPicPr>
              <p:cNvPr id="44"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9780" t="11939" r="49642" b="11668"/>
              <a:stretch/>
            </p:blipFill>
            <p:spPr>
              <a:xfrm>
                <a:off x="4788024" y="1628800"/>
                <a:ext cx="4198865" cy="2196507"/>
              </a:xfrm>
              <a:prstGeom prst="rect">
                <a:avLst/>
              </a:prstGeom>
            </p:spPr>
          </p:pic>
          <p:pic>
            <p:nvPicPr>
              <p:cNvPr id="45"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50358" t="11939" r="9064" b="11668"/>
              <a:stretch/>
            </p:blipFill>
            <p:spPr>
              <a:xfrm>
                <a:off x="4788023" y="3825307"/>
                <a:ext cx="4198866" cy="2196507"/>
              </a:xfrm>
              <a:prstGeom prst="rect">
                <a:avLst/>
              </a:prstGeom>
            </p:spPr>
          </p:pic>
        </p:grpSp>
        <p:sp>
          <p:nvSpPr>
            <p:cNvPr id="5" name="正方形/長方形 4"/>
            <p:cNvSpPr/>
            <p:nvPr/>
          </p:nvSpPr>
          <p:spPr>
            <a:xfrm>
              <a:off x="7646960" y="3968840"/>
              <a:ext cx="813471"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正方形/長方形 16"/>
            <p:cNvSpPr/>
            <p:nvPr/>
          </p:nvSpPr>
          <p:spPr>
            <a:xfrm>
              <a:off x="7596336" y="1988840"/>
              <a:ext cx="813471"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5702745" y="1988840"/>
              <a:ext cx="813471"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正方形/長方形 18"/>
            <p:cNvSpPr/>
            <p:nvPr/>
          </p:nvSpPr>
          <p:spPr>
            <a:xfrm>
              <a:off x="5702745" y="3968840"/>
              <a:ext cx="813471"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 name="テキスト ボックス 1"/>
          <p:cNvSpPr txBox="1"/>
          <p:nvPr/>
        </p:nvSpPr>
        <p:spPr>
          <a:xfrm>
            <a:off x="5706121" y="2082334"/>
            <a:ext cx="738087" cy="338554"/>
          </a:xfrm>
          <a:prstGeom prst="rect">
            <a:avLst/>
          </a:prstGeom>
          <a:noFill/>
        </p:spPr>
        <p:txBody>
          <a:bodyPr wrap="none" rtlCol="0">
            <a:spAutoFit/>
          </a:bodyPr>
          <a:lstStyle/>
          <a:p>
            <a:r>
              <a:rPr lang="en-US" altLang="ja-JP" sz="1600" b="1" dirty="0" smtClean="0">
                <a:solidFill>
                  <a:srgbClr val="FF0000"/>
                </a:solidFill>
              </a:rPr>
              <a:t>No AO</a:t>
            </a:r>
            <a:endParaRPr lang="ja-JP" altLang="en-US" sz="1600" b="1" dirty="0">
              <a:solidFill>
                <a:srgbClr val="FF0000"/>
              </a:solidFill>
            </a:endParaRPr>
          </a:p>
        </p:txBody>
      </p:sp>
      <p:sp>
        <p:nvSpPr>
          <p:cNvPr id="21" name="テキスト ボックス 20"/>
          <p:cNvSpPr txBox="1"/>
          <p:nvPr/>
        </p:nvSpPr>
        <p:spPr>
          <a:xfrm>
            <a:off x="5753700" y="4067780"/>
            <a:ext cx="762516" cy="338554"/>
          </a:xfrm>
          <a:prstGeom prst="rect">
            <a:avLst/>
          </a:prstGeom>
          <a:noFill/>
        </p:spPr>
        <p:txBody>
          <a:bodyPr wrap="none" rtlCol="0">
            <a:spAutoFit/>
          </a:bodyPr>
          <a:lstStyle/>
          <a:p>
            <a:r>
              <a:rPr lang="en-US" altLang="ja-JP" sz="1600" b="1" dirty="0" smtClean="0">
                <a:solidFill>
                  <a:srgbClr val="FF0000"/>
                </a:solidFill>
              </a:rPr>
              <a:t>MOAO</a:t>
            </a:r>
            <a:endParaRPr lang="ja-JP" altLang="en-US" sz="1600" b="1" dirty="0">
              <a:solidFill>
                <a:srgbClr val="FF0000"/>
              </a:solidFill>
            </a:endParaRPr>
          </a:p>
        </p:txBody>
      </p:sp>
      <p:sp>
        <p:nvSpPr>
          <p:cNvPr id="22" name="テキスト ボックス 21"/>
          <p:cNvSpPr txBox="1"/>
          <p:nvPr/>
        </p:nvSpPr>
        <p:spPr>
          <a:xfrm>
            <a:off x="7202337" y="2082334"/>
            <a:ext cx="1618135" cy="338554"/>
          </a:xfrm>
          <a:prstGeom prst="rect">
            <a:avLst/>
          </a:prstGeom>
          <a:noFill/>
        </p:spPr>
        <p:txBody>
          <a:bodyPr wrap="none" rtlCol="0">
            <a:spAutoFit/>
          </a:bodyPr>
          <a:lstStyle/>
          <a:p>
            <a:r>
              <a:rPr lang="en-US" altLang="ja-JP" sz="1600" b="1" dirty="0" smtClean="0">
                <a:solidFill>
                  <a:srgbClr val="FF0000"/>
                </a:solidFill>
              </a:rPr>
              <a:t>Open-loop GLAO</a:t>
            </a:r>
            <a:endParaRPr lang="ja-JP" altLang="en-US" sz="1600" b="1" dirty="0">
              <a:solidFill>
                <a:srgbClr val="FF0000"/>
              </a:solidFill>
            </a:endParaRPr>
          </a:p>
        </p:txBody>
      </p:sp>
      <p:sp>
        <p:nvSpPr>
          <p:cNvPr id="23" name="テキスト ボックス 22"/>
          <p:cNvSpPr txBox="1"/>
          <p:nvPr/>
        </p:nvSpPr>
        <p:spPr>
          <a:xfrm>
            <a:off x="7277562" y="4055910"/>
            <a:ext cx="1501117" cy="338554"/>
          </a:xfrm>
          <a:prstGeom prst="rect">
            <a:avLst/>
          </a:prstGeom>
          <a:noFill/>
        </p:spPr>
        <p:txBody>
          <a:bodyPr wrap="none" rtlCol="0">
            <a:spAutoFit/>
          </a:bodyPr>
          <a:lstStyle/>
          <a:p>
            <a:r>
              <a:rPr lang="en-US" altLang="ja-JP" sz="1600" b="1" dirty="0" smtClean="0">
                <a:solidFill>
                  <a:srgbClr val="FF0000"/>
                </a:solidFill>
              </a:rPr>
              <a:t>Closed-loop AO</a:t>
            </a:r>
            <a:endParaRPr lang="ja-JP" altLang="en-US" sz="1600" b="1" dirty="0">
              <a:solidFill>
                <a:srgbClr val="FF0000"/>
              </a:solidFill>
            </a:endParaRPr>
          </a:p>
        </p:txBody>
      </p:sp>
    </p:spTree>
    <p:extLst>
      <p:ext uri="{BB962C8B-B14F-4D97-AF65-F5344CB8AC3E}">
        <p14:creationId xmlns:p14="http://schemas.microsoft.com/office/powerpoint/2010/main" val="37842790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bwMode="auto">
          <a:prstGeom prst="rect">
            <a:avLst/>
          </a:prstGeom>
          <a:solidFill>
            <a:schemeClr val="accent1"/>
          </a:solidFill>
          <a:ln w="12700" cap="flat">
            <a:noFill/>
            <a:miter lim="800000"/>
            <a:headEnd type="none" w="med" len="med"/>
            <a:tailEnd type="none" w="med" len="med"/>
          </a:ln>
        </p:spPr>
        <p:txBody>
          <a:bodyPr lIns="0" tIns="0" rIns="0" bIns="0" anchor="ctr">
            <a:prstTxWarp prst="textNoShape">
              <a:avLst/>
            </a:prstTxWarp>
            <a:normAutofit fontScale="90000"/>
          </a:bodyPr>
          <a:lstStyle/>
          <a:p>
            <a:pPr algn="ctr"/>
            <a:r>
              <a:rPr lang="en-US" altLang="ja-JP" sz="4400" b="1" dirty="0" smtClean="0">
                <a:solidFill>
                  <a:schemeClr val="tx1"/>
                </a:solidFill>
                <a:ea typeface="Gill Sans" pitchFamily="-84" charset="0"/>
                <a:cs typeface="Gill Sans" pitchFamily="-84" charset="0"/>
              </a:rPr>
              <a:t>IRD (IR </a:t>
            </a:r>
            <a:r>
              <a:rPr lang="en-US" altLang="ja-JP" b="1" dirty="0" smtClean="0">
                <a:ea typeface="Gill Sans" pitchFamily="-84" charset="0"/>
                <a:cs typeface="Gill Sans" pitchFamily="-84" charset="0"/>
              </a:rPr>
              <a:t>Doppler Spectrograph)</a:t>
            </a:r>
            <a:r>
              <a:rPr lang="en-US" altLang="ja-JP" sz="4400" b="1" dirty="0" smtClean="0">
                <a:solidFill>
                  <a:schemeClr val="tx1"/>
                </a:solidFill>
                <a:ea typeface="Gill Sans" pitchFamily="-84" charset="0"/>
                <a:cs typeface="Gill Sans" pitchFamily="-84" charset="0"/>
              </a:rPr>
              <a:t> </a:t>
            </a:r>
          </a:p>
          <a:p>
            <a:pPr algn="ctr"/>
            <a:r>
              <a:rPr lang="ja-JP" altLang="en-US" sz="3200" b="1" dirty="0" smtClean="0">
                <a:solidFill>
                  <a:schemeClr val="tx1"/>
                </a:solidFill>
                <a:ea typeface="Gill Sans" pitchFamily="-84" charset="0"/>
                <a:cs typeface="Gill Sans" pitchFamily="-84" charset="0"/>
              </a:rPr>
              <a:t>（</a:t>
            </a:r>
            <a:r>
              <a:rPr lang="en-US" altLang="ja-JP" sz="3200" b="1" dirty="0" smtClean="0">
                <a:ea typeface="Gill Sans" pitchFamily="-84" charset="0"/>
                <a:cs typeface="Gill Sans" pitchFamily="-84" charset="0"/>
              </a:rPr>
              <a:t>M</a:t>
            </a:r>
            <a:r>
              <a:rPr lang="ja-JP" altLang="en-US" sz="3200" b="1" dirty="0" smtClean="0">
                <a:ea typeface="Gill Sans" pitchFamily="-84" charset="0"/>
                <a:cs typeface="Gill Sans" pitchFamily="-84" charset="0"/>
              </a:rPr>
              <a:t>型星の地球型惑星探査</a:t>
            </a:r>
            <a:r>
              <a:rPr lang="ja-JP" altLang="en-US" sz="3200" b="1" dirty="0" smtClean="0">
                <a:solidFill>
                  <a:schemeClr val="tx1"/>
                </a:solidFill>
                <a:ea typeface="Gill Sans" pitchFamily="-84" charset="0"/>
                <a:cs typeface="Gill Sans" pitchFamily="-84" charset="0"/>
              </a:rPr>
              <a:t>）</a:t>
            </a:r>
            <a:endParaRPr lang="en-US" altLang="ja-JP" sz="3200" b="1" dirty="0">
              <a:solidFill>
                <a:schemeClr val="tx1"/>
              </a:solidFill>
              <a:ea typeface="Gill Sans" pitchFamily="-84" charset="0"/>
              <a:cs typeface="Gill Sans" pitchFamily="-84" charset="0"/>
            </a:endParaRPr>
          </a:p>
        </p:txBody>
      </p:sp>
      <p:sp>
        <p:nvSpPr>
          <p:cNvPr id="5" name="Content Placeholder 2"/>
          <p:cNvSpPr>
            <a:spLocks noGrp="1"/>
          </p:cNvSpPr>
          <p:nvPr>
            <p:ph sz="half" idx="1"/>
          </p:nvPr>
        </p:nvSpPr>
        <p:spPr>
          <a:xfrm>
            <a:off x="304800" y="1600201"/>
            <a:ext cx="4339208" cy="2476871"/>
          </a:xfrm>
        </p:spPr>
        <p:txBody>
          <a:bodyPr lIns="90000">
            <a:noAutofit/>
          </a:bodyPr>
          <a:lstStyle/>
          <a:p>
            <a:pPr>
              <a:spcAft>
                <a:spcPts val="600"/>
              </a:spcAft>
              <a:defRPr/>
            </a:pPr>
            <a:r>
              <a:rPr lang="en-US" sz="1400" b="1" dirty="0" smtClean="0"/>
              <a:t>近赤外線ドップラー法によって 1地球質量の惑星をM型星の ハビタブルゾーンに多数検出することを目的。</a:t>
            </a:r>
          </a:p>
          <a:p>
            <a:pPr>
              <a:spcAft>
                <a:spcPts val="600"/>
              </a:spcAft>
              <a:defRPr/>
            </a:pPr>
            <a:r>
              <a:rPr lang="en-US" altLang="ja-JP" sz="1400" b="1" dirty="0" smtClean="0"/>
              <a:t>AO188 → </a:t>
            </a:r>
            <a:r>
              <a:rPr lang="ja-JP" altLang="en-US" sz="1400" b="1" dirty="0" smtClean="0"/>
              <a:t>光ファイバー</a:t>
            </a:r>
            <a:r>
              <a:rPr lang="en-US" altLang="ja-JP" sz="1400" b="1" dirty="0" smtClean="0"/>
              <a:t> → IRD</a:t>
            </a:r>
            <a:r>
              <a:rPr lang="ja-JP" altLang="en-US" sz="1400" b="1" dirty="0" smtClean="0"/>
              <a:t>装置という構成。周波数コムが波長基準。</a:t>
            </a:r>
            <a:endParaRPr lang="en-CA" sz="1400" b="1" dirty="0" smtClean="0"/>
          </a:p>
          <a:p>
            <a:pPr>
              <a:spcAft>
                <a:spcPts val="600"/>
              </a:spcAft>
              <a:defRPr/>
            </a:pPr>
            <a:r>
              <a:rPr lang="en-US" altLang="ja-JP" sz="1400" b="1" dirty="0" smtClean="0"/>
              <a:t>1m/s</a:t>
            </a:r>
            <a:r>
              <a:rPr lang="ja-JP" altLang="en-US" sz="1400" b="1" dirty="0" smtClean="0"/>
              <a:t>の精度の赤外線分光器を目指す</a:t>
            </a:r>
            <a:endParaRPr lang="en-US" altLang="ja-JP" sz="1400" b="1" dirty="0" smtClean="0"/>
          </a:p>
          <a:p>
            <a:pPr>
              <a:spcAft>
                <a:spcPts val="600"/>
              </a:spcAft>
              <a:defRPr/>
            </a:pPr>
            <a:r>
              <a:rPr lang="ja-JP" altLang="en-US" sz="1400" b="1" dirty="0" smtClean="0"/>
              <a:t>科研費特別推進研究（代表者田村）で開発中</a:t>
            </a:r>
            <a:endParaRPr lang="en-US" altLang="ja-JP" sz="1400" b="1" dirty="0" smtClean="0"/>
          </a:p>
          <a:p>
            <a:pPr>
              <a:spcAft>
                <a:spcPts val="600"/>
              </a:spcAft>
              <a:defRPr/>
            </a:pPr>
            <a:r>
              <a:rPr lang="en-US" altLang="ja-JP" sz="1400" b="1" dirty="0" smtClean="0"/>
              <a:t>2014</a:t>
            </a:r>
            <a:r>
              <a:rPr lang="ja-JP" altLang="en-US" sz="1400" b="1" dirty="0" smtClean="0"/>
              <a:t>年度にハワイへの輸送、検出器組み合わせを行い、エンジニアリングファーストライトを目指す。</a:t>
            </a:r>
            <a:endParaRPr lang="en-US" altLang="ja-JP" sz="1400" b="1" dirty="0" smtClean="0"/>
          </a:p>
        </p:txBody>
      </p:sp>
      <p:grpSp>
        <p:nvGrpSpPr>
          <p:cNvPr id="2" name="Group 22"/>
          <p:cNvGrpSpPr/>
          <p:nvPr/>
        </p:nvGrpSpPr>
        <p:grpSpPr>
          <a:xfrm>
            <a:off x="4794504" y="1563624"/>
            <a:ext cx="3816096" cy="2627376"/>
            <a:chOff x="5029200" y="1487424"/>
            <a:chExt cx="3816096" cy="2627376"/>
          </a:xfrm>
        </p:grpSpPr>
        <p:pic>
          <p:nvPicPr>
            <p:cNvPr id="10" name="Picture 9" descr="IRD_Stellar_RV.jpg"/>
            <p:cNvPicPr>
              <a:picLocks noChangeAspect="1"/>
            </p:cNvPicPr>
            <p:nvPr/>
          </p:nvPicPr>
          <p:blipFill>
            <a:blip r:embed="rId2" cstate="print"/>
            <a:stretch>
              <a:fillRect/>
            </a:stretch>
          </p:blipFill>
          <p:spPr>
            <a:xfrm>
              <a:off x="5029200" y="1487424"/>
              <a:ext cx="3816096" cy="2627376"/>
            </a:xfrm>
            <a:prstGeom prst="rect">
              <a:avLst/>
            </a:prstGeom>
          </p:spPr>
        </p:pic>
        <p:cxnSp>
          <p:nvCxnSpPr>
            <p:cNvPr id="12" name="Straight Connector 11"/>
            <p:cNvCxnSpPr/>
            <p:nvPr/>
          </p:nvCxnSpPr>
          <p:spPr>
            <a:xfrm>
              <a:off x="5494867" y="2800879"/>
              <a:ext cx="2971800" cy="1588"/>
            </a:xfrm>
            <a:prstGeom prst="line">
              <a:avLst/>
            </a:prstGeom>
            <a:ln w="127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543800" y="2590800"/>
              <a:ext cx="954107" cy="246221"/>
            </a:xfrm>
            <a:prstGeom prst="rect">
              <a:avLst/>
            </a:prstGeom>
            <a:noFill/>
          </p:spPr>
          <p:txBody>
            <a:bodyPr wrap="none" rtlCol="0">
              <a:spAutoFit/>
            </a:bodyPr>
            <a:lstStyle/>
            <a:p>
              <a:r>
                <a:rPr lang="ja-JP" altLang="en-US" sz="1000" dirty="0" smtClean="0">
                  <a:solidFill>
                    <a:prstClr val="black"/>
                  </a:solidFill>
                </a:rPr>
                <a:t>目標速度精度</a:t>
              </a:r>
              <a:endParaRPr lang="ja-JP" altLang="en-US" sz="1000" dirty="0">
                <a:solidFill>
                  <a:prstClr val="black"/>
                </a:solidFill>
              </a:endParaRPr>
            </a:p>
          </p:txBody>
        </p:sp>
        <p:sp>
          <p:nvSpPr>
            <p:cNvPr id="14" name="Oval 13"/>
            <p:cNvSpPr/>
            <p:nvPr/>
          </p:nvSpPr>
          <p:spPr>
            <a:xfrm>
              <a:off x="5511800" y="2400300"/>
              <a:ext cx="381000" cy="381000"/>
            </a:xfrm>
            <a:prstGeom prst="ellipse">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solidFill>
                  <a:prstClr val="white"/>
                </a:solidFill>
              </a:endParaRPr>
            </a:p>
          </p:txBody>
        </p:sp>
        <p:cxnSp>
          <p:nvCxnSpPr>
            <p:cNvPr id="19" name="Straight Arrow Connector 18"/>
            <p:cNvCxnSpPr/>
            <p:nvPr/>
          </p:nvCxnSpPr>
          <p:spPr>
            <a:xfrm rot="10800000" flipV="1">
              <a:off x="5943600" y="1981200"/>
              <a:ext cx="990600" cy="533400"/>
            </a:xfrm>
            <a:prstGeom prst="straightConnector1">
              <a:avLst/>
            </a:prstGeom>
            <a:ln w="19050" cap="flat" cmpd="sng" algn="ctr">
              <a:solidFill>
                <a:srgbClr val="000000"/>
              </a:solidFill>
              <a:prstDash val="solid"/>
              <a:round/>
              <a:headEnd type="none" w="med" len="med"/>
              <a:tailEnd type="arrow" w="sm" len="sm"/>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88540" y="1752600"/>
              <a:ext cx="1569660" cy="400110"/>
            </a:xfrm>
            <a:prstGeom prst="rect">
              <a:avLst/>
            </a:prstGeom>
            <a:noFill/>
          </p:spPr>
          <p:txBody>
            <a:bodyPr wrap="none" rtlCol="0">
              <a:spAutoFit/>
            </a:bodyPr>
            <a:lstStyle/>
            <a:p>
              <a:r>
                <a:rPr lang="ja-JP" altLang="en-US" sz="1000" dirty="0" smtClean="0">
                  <a:solidFill>
                    <a:prstClr val="black"/>
                  </a:solidFill>
                </a:rPr>
                <a:t>ターゲットとしている</a:t>
              </a:r>
              <a:endParaRPr lang="en-US" altLang="ja-JP" sz="1000" dirty="0" smtClean="0">
                <a:solidFill>
                  <a:prstClr val="black"/>
                </a:solidFill>
              </a:endParaRPr>
            </a:p>
            <a:p>
              <a:r>
                <a:rPr lang="ja-JP" altLang="en-US" sz="1000" dirty="0" smtClean="0">
                  <a:solidFill>
                    <a:prstClr val="black"/>
                  </a:solidFill>
                </a:rPr>
                <a:t>恒星質量と最低惑星質量</a:t>
              </a:r>
              <a:endParaRPr lang="ja-JP" altLang="en-US" sz="1000" dirty="0">
                <a:solidFill>
                  <a:prstClr val="black"/>
                </a:solidFill>
              </a:endParaRPr>
            </a:p>
          </p:txBody>
        </p:sp>
      </p:grpSp>
      <p:grpSp>
        <p:nvGrpSpPr>
          <p:cNvPr id="3" name="Group 26"/>
          <p:cNvGrpSpPr/>
          <p:nvPr/>
        </p:nvGrpSpPr>
        <p:grpSpPr>
          <a:xfrm>
            <a:off x="545592" y="4164940"/>
            <a:ext cx="3645408" cy="2648436"/>
            <a:chOff x="76200" y="3886200"/>
            <a:chExt cx="3645408" cy="2648436"/>
          </a:xfrm>
        </p:grpSpPr>
        <p:pic>
          <p:nvPicPr>
            <p:cNvPr id="22" name="Picture 21" descr="Optical_Layout_IRD.jpg"/>
            <p:cNvPicPr>
              <a:picLocks noChangeAspect="1"/>
            </p:cNvPicPr>
            <p:nvPr/>
          </p:nvPicPr>
          <p:blipFill>
            <a:blip r:embed="rId3" cstate="print"/>
            <a:stretch>
              <a:fillRect/>
            </a:stretch>
          </p:blipFill>
          <p:spPr>
            <a:xfrm>
              <a:off x="76200" y="3886200"/>
              <a:ext cx="3645408" cy="2493264"/>
            </a:xfrm>
            <a:prstGeom prst="rect">
              <a:avLst/>
            </a:prstGeom>
          </p:spPr>
        </p:pic>
        <p:sp>
          <p:nvSpPr>
            <p:cNvPr id="25" name="TextBox 24"/>
            <p:cNvSpPr txBox="1"/>
            <p:nvPr/>
          </p:nvSpPr>
          <p:spPr>
            <a:xfrm>
              <a:off x="838200" y="6165304"/>
              <a:ext cx="1895170" cy="369332"/>
            </a:xfrm>
            <a:prstGeom prst="rect">
              <a:avLst/>
            </a:prstGeom>
            <a:noFill/>
          </p:spPr>
          <p:txBody>
            <a:bodyPr wrap="none" rtlCol="0">
              <a:spAutoFit/>
            </a:bodyPr>
            <a:lstStyle/>
            <a:p>
              <a:r>
                <a:rPr lang="en-US" altLang="ja-JP" dirty="0" smtClean="0">
                  <a:solidFill>
                    <a:prstClr val="black"/>
                  </a:solidFill>
                </a:rPr>
                <a:t>IRD</a:t>
              </a:r>
              <a:r>
                <a:rPr lang="ja-JP" altLang="en-US" dirty="0" smtClean="0">
                  <a:solidFill>
                    <a:prstClr val="black"/>
                  </a:solidFill>
                </a:rPr>
                <a:t>分光器光学系</a:t>
              </a:r>
              <a:endParaRPr lang="ja-JP" altLang="en-US" dirty="0">
                <a:solidFill>
                  <a:prstClr val="black"/>
                </a:solidFill>
              </a:endParaRPr>
            </a:p>
          </p:txBody>
        </p:sp>
      </p:grpSp>
      <p:grpSp>
        <p:nvGrpSpPr>
          <p:cNvPr id="6" name="Group 27"/>
          <p:cNvGrpSpPr/>
          <p:nvPr/>
        </p:nvGrpSpPr>
        <p:grpSpPr>
          <a:xfrm>
            <a:off x="5105400" y="4267200"/>
            <a:ext cx="3276600" cy="2350532"/>
            <a:chOff x="5029200" y="4267200"/>
            <a:chExt cx="3276600" cy="2350532"/>
          </a:xfrm>
        </p:grpSpPr>
        <p:pic>
          <p:nvPicPr>
            <p:cNvPr id="24" name="Picture 23" descr="Comb_IRD.jpg"/>
            <p:cNvPicPr>
              <a:picLocks noChangeAspect="1"/>
            </p:cNvPicPr>
            <p:nvPr/>
          </p:nvPicPr>
          <p:blipFill>
            <a:blip r:embed="rId4" cstate="print"/>
            <a:stretch>
              <a:fillRect/>
            </a:stretch>
          </p:blipFill>
          <p:spPr>
            <a:xfrm>
              <a:off x="5029200" y="4267200"/>
              <a:ext cx="3276600" cy="2033752"/>
            </a:xfrm>
            <a:prstGeom prst="rect">
              <a:avLst/>
            </a:prstGeom>
          </p:spPr>
        </p:pic>
        <p:sp>
          <p:nvSpPr>
            <p:cNvPr id="26" name="TextBox 25"/>
            <p:cNvSpPr txBox="1"/>
            <p:nvPr/>
          </p:nvSpPr>
          <p:spPr>
            <a:xfrm>
              <a:off x="6096000" y="6248400"/>
              <a:ext cx="1107996" cy="369332"/>
            </a:xfrm>
            <a:prstGeom prst="rect">
              <a:avLst/>
            </a:prstGeom>
            <a:noFill/>
          </p:spPr>
          <p:txBody>
            <a:bodyPr wrap="none" rtlCol="0">
              <a:spAutoFit/>
            </a:bodyPr>
            <a:lstStyle/>
            <a:p>
              <a:r>
                <a:rPr lang="ja-JP" altLang="en-US" dirty="0" smtClean="0">
                  <a:solidFill>
                    <a:prstClr val="black"/>
                  </a:solidFill>
                </a:rPr>
                <a:t>全体構成</a:t>
              </a:r>
              <a:endParaRPr lang="ja-JP" altLang="en-US" dirty="0">
                <a:solidFill>
                  <a:prstClr val="black"/>
                </a:solidFill>
              </a:endParaRPr>
            </a:p>
          </p:txBody>
        </p:sp>
      </p:grpSp>
      <p:sp>
        <p:nvSpPr>
          <p:cNvPr id="17" name="スライド番号プレースホルダ 16"/>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62</a:t>
            </a:fld>
            <a:endParaRPr lang="ja-JP" altLang="en-US">
              <a:solidFill>
                <a:prstClr val="black">
                  <a:tint val="75000"/>
                </a:prstClr>
              </a:solidFill>
            </a:endParaRPr>
          </a:p>
        </p:txBody>
      </p:sp>
    </p:spTree>
    <p:extLst>
      <p:ext uri="{BB962C8B-B14F-4D97-AF65-F5344CB8AC3E}">
        <p14:creationId xmlns:p14="http://schemas.microsoft.com/office/powerpoint/2010/main" val="41740435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3913" y="1844824"/>
            <a:ext cx="5780087"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a:spLocks noGrp="1"/>
          </p:cNvSpPr>
          <p:nvPr>
            <p:ph type="title"/>
          </p:nvPr>
        </p:nvSpPr>
        <p:spPr bwMode="auto">
          <a:prstGeom prst="rect">
            <a:avLst/>
          </a:prstGeom>
          <a:solidFill>
            <a:schemeClr val="accent1"/>
          </a:solidFill>
          <a:ln w="12700" cap="flat">
            <a:noFill/>
            <a:miter lim="800000"/>
            <a:headEnd type="none" w="med" len="med"/>
            <a:tailEnd type="none" w="med" len="med"/>
          </a:ln>
        </p:spPr>
        <p:txBody>
          <a:bodyPr lIns="0" tIns="0" rIns="0" bIns="0" anchor="ctr">
            <a:prstTxWarp prst="textNoShape">
              <a:avLst/>
            </a:prstTxWarp>
            <a:normAutofit fontScale="90000"/>
          </a:bodyPr>
          <a:lstStyle/>
          <a:p>
            <a:pPr algn="ctr"/>
            <a:r>
              <a:rPr lang="en-US" altLang="ja-JP" sz="4400" b="1" dirty="0" smtClean="0">
                <a:solidFill>
                  <a:schemeClr val="tx1"/>
                </a:solidFill>
                <a:ea typeface="Gill Sans" pitchFamily="-84" charset="0"/>
                <a:cs typeface="Gill Sans" pitchFamily="-84" charset="0"/>
              </a:rPr>
              <a:t>CHARIS </a:t>
            </a:r>
          </a:p>
          <a:p>
            <a:pPr algn="ctr"/>
            <a:r>
              <a:rPr lang="ja-JP" altLang="en-US" sz="3200" b="1" dirty="0" smtClean="0">
                <a:solidFill>
                  <a:schemeClr val="tx1"/>
                </a:solidFill>
                <a:ea typeface="Gill Sans" pitchFamily="-84" charset="0"/>
                <a:cs typeface="Gill Sans" pitchFamily="-84" charset="0"/>
              </a:rPr>
              <a:t>（系外惑星探査のための面分光装置）</a:t>
            </a:r>
            <a:endParaRPr lang="en-US" altLang="ja-JP" sz="3200" b="1" dirty="0">
              <a:solidFill>
                <a:schemeClr val="tx1"/>
              </a:solidFill>
              <a:ea typeface="Gill Sans" pitchFamily="-84" charset="0"/>
              <a:cs typeface="Gill Sans" pitchFamily="-84" charset="0"/>
            </a:endParaRPr>
          </a:p>
        </p:txBody>
      </p:sp>
      <p:sp>
        <p:nvSpPr>
          <p:cNvPr id="6" name="スライド番号プレースホルダ 5"/>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63</a:t>
            </a:fld>
            <a:endParaRPr lang="ja-JP" altLang="en-US">
              <a:solidFill>
                <a:prstClr val="black">
                  <a:tint val="75000"/>
                </a:prstClr>
              </a:solidFill>
            </a:endParaRPr>
          </a:p>
        </p:txBody>
      </p:sp>
      <p:sp>
        <p:nvSpPr>
          <p:cNvPr id="5" name="Content Placeholder 2"/>
          <p:cNvSpPr txBox="1">
            <a:spLocks/>
          </p:cNvSpPr>
          <p:nvPr/>
        </p:nvSpPr>
        <p:spPr>
          <a:xfrm>
            <a:off x="-48986" y="1533536"/>
            <a:ext cx="3468858" cy="3602177"/>
          </a:xfrm>
          <a:prstGeom prst="rect">
            <a:avLst/>
          </a:prstGeom>
        </p:spPr>
        <p:txBody>
          <a:bodyPr vert="horz" lIns="91440" tIns="45720" rIns="91440" bIns="45720" rtlCol="0">
            <a:normAutofit/>
          </a:bodyPr>
          <a:lstStyle/>
          <a:p>
            <a:pPr marL="285750" indent="-285750">
              <a:spcBef>
                <a:spcPct val="20000"/>
              </a:spcBef>
              <a:spcAft>
                <a:spcPts val="600"/>
              </a:spcAft>
              <a:buFont typeface="Arial" pitchFamily="34" charset="0"/>
              <a:buChar char="•"/>
              <a:defRPr/>
            </a:pPr>
            <a:r>
              <a:rPr lang="en-US" altLang="ja-JP" sz="1600" b="1" dirty="0" smtClean="0">
                <a:solidFill>
                  <a:prstClr val="black"/>
                </a:solidFill>
              </a:rPr>
              <a:t>AO188 </a:t>
            </a:r>
            <a:r>
              <a:rPr lang="en-US" altLang="ja-JP" sz="1600" b="1" dirty="0">
                <a:solidFill>
                  <a:prstClr val="black"/>
                </a:solidFill>
              </a:rPr>
              <a:t>→ </a:t>
            </a:r>
            <a:r>
              <a:rPr lang="en-US" altLang="ja-JP" sz="1600" b="1" dirty="0" err="1">
                <a:solidFill>
                  <a:prstClr val="black"/>
                </a:solidFill>
              </a:rPr>
              <a:t>SCExAO</a:t>
            </a:r>
            <a:r>
              <a:rPr lang="en-US" altLang="ja-JP" sz="1600" b="1" dirty="0">
                <a:solidFill>
                  <a:prstClr val="black"/>
                </a:solidFill>
              </a:rPr>
              <a:t> → CHARIS</a:t>
            </a:r>
            <a:r>
              <a:rPr lang="ja-JP" altLang="en-US" sz="1600" b="1" dirty="0">
                <a:solidFill>
                  <a:prstClr val="black"/>
                </a:solidFill>
              </a:rPr>
              <a:t>という構成に</a:t>
            </a:r>
            <a:r>
              <a:rPr lang="ja-JP" altLang="en-US" sz="1600" b="1" dirty="0" smtClean="0">
                <a:solidFill>
                  <a:prstClr val="black"/>
                </a:solidFill>
              </a:rPr>
              <a:t>より超高</a:t>
            </a:r>
            <a:r>
              <a:rPr lang="ja-JP" altLang="en-US" sz="1600" b="1" dirty="0">
                <a:solidFill>
                  <a:prstClr val="black"/>
                </a:solidFill>
              </a:rPr>
              <a:t>コントラストを活かして、</a:t>
            </a:r>
            <a:r>
              <a:rPr lang="en-US" sz="1600" b="1" dirty="0" err="1">
                <a:solidFill>
                  <a:prstClr val="black"/>
                </a:solidFill>
              </a:rPr>
              <a:t>系外惑星と主星を分離して大気成分、星周円盤内側の惑星形成過程、褐色矮星</a:t>
            </a:r>
            <a:r>
              <a:rPr lang="ja-JP" altLang="en-US" sz="1600" b="1" dirty="0">
                <a:solidFill>
                  <a:prstClr val="black"/>
                </a:solidFill>
              </a:rPr>
              <a:t>伴</a:t>
            </a:r>
            <a:r>
              <a:rPr lang="en-US" sz="1600" b="1" dirty="0" err="1">
                <a:solidFill>
                  <a:prstClr val="black"/>
                </a:solidFill>
              </a:rPr>
              <a:t>星などの近赤外分光観測を行う</a:t>
            </a:r>
            <a:r>
              <a:rPr lang="en-US" sz="1600" b="1" dirty="0">
                <a:solidFill>
                  <a:prstClr val="black"/>
                </a:solidFill>
              </a:rPr>
              <a:t>。</a:t>
            </a:r>
          </a:p>
          <a:p>
            <a:pPr marL="342900" indent="-342900">
              <a:spcBef>
                <a:spcPct val="20000"/>
              </a:spcBef>
              <a:spcAft>
                <a:spcPts val="600"/>
              </a:spcAft>
              <a:buFont typeface="Arial" pitchFamily="34" charset="0"/>
              <a:buChar char="•"/>
              <a:defRPr/>
            </a:pPr>
            <a:r>
              <a:rPr lang="en-US" altLang="ja-JP" sz="1600" b="1" dirty="0" smtClean="0">
                <a:solidFill>
                  <a:prstClr val="black"/>
                </a:solidFill>
              </a:rPr>
              <a:t>J-K</a:t>
            </a:r>
            <a:r>
              <a:rPr lang="ja-JP" altLang="en-US" sz="1600" b="1" dirty="0" smtClean="0">
                <a:solidFill>
                  <a:prstClr val="black"/>
                </a:solidFill>
              </a:rPr>
              <a:t>バンド、波長</a:t>
            </a:r>
            <a:r>
              <a:rPr lang="ja-JP" altLang="en-US" sz="1600" b="1" dirty="0">
                <a:solidFill>
                  <a:prstClr val="black"/>
                </a:solidFill>
              </a:rPr>
              <a:t>分解能</a:t>
            </a:r>
            <a:r>
              <a:rPr lang="en-US" altLang="ja-JP" sz="1600" b="1" dirty="0" smtClean="0">
                <a:solidFill>
                  <a:prstClr val="black"/>
                </a:solidFill>
              </a:rPr>
              <a:t>R~20 &amp; 80</a:t>
            </a:r>
            <a:r>
              <a:rPr lang="ja-JP" altLang="en-US" sz="1600" b="1" dirty="0" err="1" smtClean="0">
                <a:solidFill>
                  <a:prstClr val="black"/>
                </a:solidFill>
              </a:rPr>
              <a:t>、</a:t>
            </a:r>
            <a:r>
              <a:rPr lang="ja-JP" altLang="en-US" sz="1600" b="1" dirty="0">
                <a:solidFill>
                  <a:prstClr val="black"/>
                </a:solidFill>
              </a:rPr>
              <a:t>面分光の空間分解能</a:t>
            </a:r>
            <a:r>
              <a:rPr lang="en-US" altLang="ja-JP" sz="1600" b="1" dirty="0">
                <a:solidFill>
                  <a:prstClr val="black"/>
                </a:solidFill>
              </a:rPr>
              <a:t>〜0.01”</a:t>
            </a:r>
            <a:r>
              <a:rPr lang="ja-JP" altLang="en-US" sz="1600" b="1" dirty="0">
                <a:solidFill>
                  <a:prstClr val="black"/>
                </a:solidFill>
              </a:rPr>
              <a:t>程度。</a:t>
            </a:r>
            <a:endParaRPr lang="en-US" altLang="ja-JP" sz="1600" b="1" dirty="0">
              <a:solidFill>
                <a:prstClr val="black"/>
              </a:solidFill>
            </a:endParaRPr>
          </a:p>
          <a:p>
            <a:pPr marL="342900" indent="-342900">
              <a:spcBef>
                <a:spcPct val="20000"/>
              </a:spcBef>
              <a:spcAft>
                <a:spcPts val="600"/>
              </a:spcAft>
              <a:buFont typeface="Arial" pitchFamily="34" charset="0"/>
              <a:buChar char="•"/>
              <a:defRPr/>
            </a:pPr>
            <a:r>
              <a:rPr lang="ja-JP" altLang="en-US" sz="1600" b="1" dirty="0">
                <a:solidFill>
                  <a:prstClr val="black"/>
                </a:solidFill>
              </a:rPr>
              <a:t>新学術領域研究（代表者林）</a:t>
            </a:r>
            <a:r>
              <a:rPr lang="ja-JP" altLang="en-US" sz="1600" b="1" dirty="0" smtClean="0">
                <a:solidFill>
                  <a:prstClr val="black"/>
                </a:solidFill>
              </a:rPr>
              <a:t>でＰＵにて開発</a:t>
            </a:r>
            <a:r>
              <a:rPr lang="ja-JP" altLang="en-US" sz="1600" b="1" dirty="0">
                <a:solidFill>
                  <a:prstClr val="black"/>
                </a:solidFill>
              </a:rPr>
              <a:t>を進める。</a:t>
            </a:r>
            <a:endParaRPr lang="en-US" altLang="ja-JP" sz="1600" b="1" dirty="0">
              <a:solidFill>
                <a:prstClr val="black"/>
              </a:solidFill>
            </a:endParaRPr>
          </a:p>
          <a:p>
            <a:pPr marL="342900" indent="-342900">
              <a:spcBef>
                <a:spcPct val="20000"/>
              </a:spcBef>
              <a:spcAft>
                <a:spcPts val="600"/>
              </a:spcAft>
              <a:buFont typeface="Arial" pitchFamily="34" charset="0"/>
              <a:buChar char="•"/>
              <a:defRPr/>
            </a:pPr>
            <a:r>
              <a:rPr lang="en-US" altLang="ja-JP" sz="1600" b="1" dirty="0" smtClean="0">
                <a:solidFill>
                  <a:prstClr val="black"/>
                </a:solidFill>
              </a:rPr>
              <a:t>2013</a:t>
            </a:r>
            <a:r>
              <a:rPr lang="ja-JP" altLang="en-US" sz="1600" b="1" dirty="0" smtClean="0">
                <a:solidFill>
                  <a:prstClr val="black"/>
                </a:solidFill>
              </a:rPr>
              <a:t>年</a:t>
            </a:r>
            <a:r>
              <a:rPr lang="en-US" altLang="ja-JP" sz="1600" b="1" dirty="0" smtClean="0">
                <a:solidFill>
                  <a:prstClr val="black"/>
                </a:solidFill>
              </a:rPr>
              <a:t>12</a:t>
            </a:r>
            <a:r>
              <a:rPr lang="ja-JP" altLang="en-US" sz="1600" b="1" dirty="0" smtClean="0">
                <a:solidFill>
                  <a:prstClr val="black"/>
                </a:solidFill>
              </a:rPr>
              <a:t>月</a:t>
            </a:r>
            <a:r>
              <a:rPr lang="ja-JP" altLang="en-US" sz="1600" b="1" dirty="0">
                <a:solidFill>
                  <a:prstClr val="black"/>
                </a:solidFill>
              </a:rPr>
              <a:t>に</a:t>
            </a:r>
            <a:r>
              <a:rPr lang="en-US" altLang="ja-JP" sz="1600" b="1" dirty="0" smtClean="0">
                <a:solidFill>
                  <a:prstClr val="black"/>
                </a:solidFill>
              </a:rPr>
              <a:t>CDR</a:t>
            </a:r>
            <a:r>
              <a:rPr lang="ja-JP" altLang="en-US" sz="1600" b="1" dirty="0" smtClean="0">
                <a:solidFill>
                  <a:prstClr val="black"/>
                </a:solidFill>
              </a:rPr>
              <a:t>予定。</a:t>
            </a:r>
            <a:endParaRPr lang="en-US" altLang="ja-JP" sz="1600" b="1" dirty="0" smtClean="0">
              <a:solidFill>
                <a:prstClr val="black"/>
              </a:solidFill>
            </a:endParaRPr>
          </a:p>
          <a:p>
            <a:pPr marL="342900" indent="-342900">
              <a:spcBef>
                <a:spcPct val="20000"/>
              </a:spcBef>
              <a:spcAft>
                <a:spcPts val="600"/>
              </a:spcAft>
              <a:buFont typeface="Arial" pitchFamily="34" charset="0"/>
              <a:buChar char="•"/>
              <a:defRPr/>
            </a:pPr>
            <a:r>
              <a:rPr lang="en-US" altLang="ja-JP" sz="1600" b="1" dirty="0" smtClean="0">
                <a:solidFill>
                  <a:prstClr val="black"/>
                </a:solidFill>
              </a:rPr>
              <a:t>2016</a:t>
            </a:r>
            <a:r>
              <a:rPr lang="ja-JP" altLang="en-US" sz="1600" b="1" dirty="0">
                <a:solidFill>
                  <a:prstClr val="black"/>
                </a:solidFill>
              </a:rPr>
              <a:t>年ファーストライト目標。</a:t>
            </a:r>
            <a:endParaRPr lang="en-US" altLang="ja-JP" sz="1600" b="1" dirty="0">
              <a:solidFill>
                <a:prstClr val="black"/>
              </a:solidFill>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850197"/>
            <a:ext cx="950913"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4381090"/>
            <a:ext cx="1276829" cy="754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0206" y="4869160"/>
            <a:ext cx="338138" cy="12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086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番号プレースホルダ 1"/>
          <p:cNvSpPr>
            <a:spLocks noGrp="1"/>
          </p:cNvSpPr>
          <p:nvPr>
            <p:ph type="sldNum" sz="quarter" idx="12"/>
          </p:nvPr>
        </p:nvSpPr>
        <p:spPr>
          <a:noFill/>
        </p:spPr>
        <p:txBody>
          <a:bodyPr/>
          <a:lstStyle/>
          <a:p>
            <a:fld id="{12E7A1C7-B73A-4C4D-B07A-A593DFD8318B}" type="slidenum">
              <a:rPr lang="en-US" altLang="ja-JP" smtClean="0"/>
              <a:pPr/>
              <a:t>64</a:t>
            </a:fld>
            <a:endParaRPr lang="en-US" altLang="ja-JP" smtClean="0"/>
          </a:p>
        </p:txBody>
      </p:sp>
      <p:sp>
        <p:nvSpPr>
          <p:cNvPr id="28675" name="テキスト ボックス 2"/>
          <p:cNvSpPr txBox="1">
            <a:spLocks noChangeArrowheads="1"/>
          </p:cNvSpPr>
          <p:nvPr/>
        </p:nvSpPr>
        <p:spPr bwMode="auto">
          <a:xfrm>
            <a:off x="827584" y="2670175"/>
            <a:ext cx="7344817" cy="1938992"/>
          </a:xfrm>
          <a:prstGeom prst="rect">
            <a:avLst/>
          </a:prstGeom>
          <a:noFill/>
          <a:ln w="9525">
            <a:noFill/>
            <a:miter lim="800000"/>
            <a:headEnd/>
            <a:tailEnd/>
          </a:ln>
        </p:spPr>
        <p:txBody>
          <a:bodyPr wrap="square">
            <a:spAutoFit/>
          </a:bodyPr>
          <a:lstStyle/>
          <a:p>
            <a:pPr algn="ctr"/>
            <a:r>
              <a:rPr lang="en-US" altLang="ja-JP" sz="6000" b="1" dirty="0" smtClean="0">
                <a:effectLst>
                  <a:outerShdw blurRad="38100" dist="38100" dir="2700000" algn="tl">
                    <a:srgbClr val="000000">
                      <a:alpha val="43137"/>
                    </a:srgbClr>
                  </a:outerShdw>
                </a:effectLst>
              </a:rPr>
              <a:t>Hyper </a:t>
            </a:r>
            <a:r>
              <a:rPr lang="en-US" altLang="ja-JP" sz="6000" b="1" dirty="0" err="1" smtClean="0">
                <a:effectLst>
                  <a:outerShdw blurRad="38100" dist="38100" dir="2700000" algn="tl">
                    <a:srgbClr val="000000">
                      <a:alpha val="43137"/>
                    </a:srgbClr>
                  </a:outerShdw>
                </a:effectLst>
              </a:rPr>
              <a:t>Suprime</a:t>
            </a:r>
            <a:r>
              <a:rPr lang="en-US" altLang="ja-JP" sz="6000" b="1" dirty="0" smtClean="0">
                <a:effectLst>
                  <a:outerShdw blurRad="38100" dist="38100" dir="2700000" algn="tl">
                    <a:srgbClr val="000000">
                      <a:alpha val="43137"/>
                    </a:srgbClr>
                  </a:outerShdw>
                </a:effectLst>
              </a:rPr>
              <a:t>-Cam (HSC)</a:t>
            </a:r>
            <a:endParaRPr lang="ja-JP" altLang="en-US" sz="48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65</a:t>
            </a:fld>
            <a:endParaRPr kumimoji="1" lang="ja-JP" altLang="en-US"/>
          </a:p>
        </p:txBody>
      </p:sp>
      <p:sp>
        <p:nvSpPr>
          <p:cNvPr id="6" name="Rectangle 2"/>
          <p:cNvSpPr txBox="1">
            <a:spLocks noChangeArrowheads="1"/>
          </p:cNvSpPr>
          <p:nvPr/>
        </p:nvSpPr>
        <p:spPr>
          <a:xfrm>
            <a:off x="495300" y="61913"/>
            <a:ext cx="77724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ja-JP" sz="4400" b="1" dirty="0" smtClean="0">
                <a:effectLst>
                  <a:outerShdw blurRad="38100" dist="38100" dir="2700000" algn="tl">
                    <a:srgbClr val="000000">
                      <a:alpha val="43137"/>
                    </a:srgbClr>
                  </a:outerShdw>
                </a:effectLst>
                <a:latin typeface="+mj-lt"/>
                <a:ea typeface="ＭＳ Ｐゴシック" charset="-128"/>
                <a:cs typeface="+mj-cs"/>
              </a:rPr>
              <a:t>Hyper </a:t>
            </a:r>
            <a:r>
              <a:rPr lang="en-US" altLang="ja-JP" sz="4400" b="1" dirty="0" err="1" smtClean="0">
                <a:effectLst>
                  <a:outerShdw blurRad="38100" dist="38100" dir="2700000" algn="tl">
                    <a:srgbClr val="000000">
                      <a:alpha val="43137"/>
                    </a:srgbClr>
                  </a:outerShdw>
                </a:effectLst>
                <a:latin typeface="+mj-lt"/>
                <a:ea typeface="ＭＳ Ｐゴシック" charset="-128"/>
                <a:cs typeface="+mj-cs"/>
              </a:rPr>
              <a:t>Suprime</a:t>
            </a:r>
            <a:r>
              <a:rPr lang="en-US" altLang="ja-JP" sz="4400" b="1" dirty="0" smtClean="0">
                <a:effectLst>
                  <a:outerShdw blurRad="38100" dist="38100" dir="2700000" algn="tl">
                    <a:srgbClr val="000000">
                      <a:alpha val="43137"/>
                    </a:srgbClr>
                  </a:outerShdw>
                </a:effectLst>
                <a:latin typeface="+mj-lt"/>
                <a:ea typeface="ＭＳ Ｐゴシック" charset="-128"/>
                <a:cs typeface="+mj-cs"/>
              </a:rPr>
              <a:t>-Cam</a:t>
            </a:r>
            <a:endParaRPr kumimoji="1" lang="ja-JP" altLang="en-US" sz="4400" b="1"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ＭＳ Ｐゴシック" charset="-128"/>
              <a:cs typeface="+mj-cs"/>
            </a:endParaRPr>
          </a:p>
        </p:txBody>
      </p:sp>
      <p:sp>
        <p:nvSpPr>
          <p:cNvPr id="9" name="テキスト ボックス 8"/>
          <p:cNvSpPr txBox="1"/>
          <p:nvPr/>
        </p:nvSpPr>
        <p:spPr>
          <a:xfrm>
            <a:off x="2411760" y="5949280"/>
            <a:ext cx="4444102" cy="369332"/>
          </a:xfrm>
          <a:prstGeom prst="rect">
            <a:avLst/>
          </a:prstGeom>
          <a:noFill/>
        </p:spPr>
        <p:txBody>
          <a:bodyPr wrap="none" rtlCol="0">
            <a:spAutoFit/>
          </a:bodyPr>
          <a:lstStyle/>
          <a:p>
            <a:r>
              <a:rPr kumimoji="1" lang="en-US" altLang="ja-JP" b="1" dirty="0" smtClean="0">
                <a:effectLst>
                  <a:outerShdw blurRad="38100" dist="38100" dir="2700000" algn="tl">
                    <a:srgbClr val="000000">
                      <a:alpha val="43137"/>
                    </a:srgbClr>
                  </a:outerShdw>
                </a:effectLst>
              </a:rPr>
              <a:t>Comet ISON, Press release</a:t>
            </a:r>
            <a:r>
              <a:rPr lang="ja-JP" altLang="en-US" b="1" dirty="0">
                <a:effectLst>
                  <a:outerShdw blurRad="38100" dist="38100" dir="2700000" algn="tl">
                    <a:srgbClr val="000000">
                      <a:alpha val="43137"/>
                    </a:srgbClr>
                  </a:outerShdw>
                </a:effectLst>
              </a:rPr>
              <a:t> </a:t>
            </a:r>
            <a:r>
              <a:rPr kumimoji="1" lang="en-US" altLang="ja-JP" b="1" dirty="0" smtClean="0">
                <a:effectLst>
                  <a:outerShdw blurRad="38100" dist="38100" dir="2700000" algn="tl">
                    <a:srgbClr val="000000">
                      <a:alpha val="43137"/>
                    </a:srgbClr>
                  </a:outerShdw>
                </a:effectLst>
              </a:rPr>
              <a:t>on Nov. 17, 2013</a:t>
            </a:r>
            <a:endParaRPr kumimoji="1" lang="ja-JP" altLang="en-US" b="1" dirty="0">
              <a:effectLst>
                <a:outerShdw blurRad="38100" dist="38100" dir="2700000" algn="tl">
                  <a:srgbClr val="000000">
                    <a:alpha val="43137"/>
                  </a:srgbClr>
                </a:outerShdw>
              </a:effectLst>
            </a:endParaRPr>
          </a:p>
        </p:txBody>
      </p:sp>
      <p:grpSp>
        <p:nvGrpSpPr>
          <p:cNvPr id="2" name="グループ化 1"/>
          <p:cNvGrpSpPr/>
          <p:nvPr/>
        </p:nvGrpSpPr>
        <p:grpSpPr>
          <a:xfrm>
            <a:off x="639494" y="1557232"/>
            <a:ext cx="7748930" cy="3960000"/>
            <a:chOff x="612000" y="1484784"/>
            <a:chExt cx="7748930" cy="3960000"/>
          </a:xfrm>
        </p:grpSpPr>
        <p:pic>
          <p:nvPicPr>
            <p:cNvPr id="10" name="図 9" descr="ison0.jpg"/>
            <p:cNvPicPr>
              <a:picLocks noChangeAspect="1"/>
            </p:cNvPicPr>
            <p:nvPr/>
          </p:nvPicPr>
          <p:blipFill>
            <a:blip r:embed="rId2" cstate="print"/>
            <a:stretch>
              <a:fillRect/>
            </a:stretch>
          </p:blipFill>
          <p:spPr>
            <a:xfrm>
              <a:off x="612000" y="1484784"/>
              <a:ext cx="3960000" cy="3960000"/>
            </a:xfrm>
            <a:prstGeom prst="rect">
              <a:avLst/>
            </a:prstGeom>
            <a:ln w="50800">
              <a:solidFill>
                <a:schemeClr val="tx1"/>
              </a:solidFill>
            </a:ln>
          </p:spPr>
        </p:pic>
        <p:pic>
          <p:nvPicPr>
            <p:cNvPr id="11" name="図 10" descr="20131117_ison_fig1.jpg"/>
            <p:cNvPicPr>
              <a:picLocks noChangeAspect="1"/>
            </p:cNvPicPr>
            <p:nvPr/>
          </p:nvPicPr>
          <p:blipFill>
            <a:blip r:embed="rId3" cstate="print"/>
            <a:stretch>
              <a:fillRect/>
            </a:stretch>
          </p:blipFill>
          <p:spPr>
            <a:xfrm>
              <a:off x="4572000" y="1484784"/>
              <a:ext cx="3788930" cy="3960000"/>
            </a:xfrm>
            <a:prstGeom prst="rect">
              <a:avLst/>
            </a:prstGeom>
            <a:ln w="50800">
              <a:solidFill>
                <a:schemeClr val="tx1"/>
              </a:solidFill>
            </a:ln>
          </p:spPr>
        </p:pic>
      </p:grpSp>
    </p:spTree>
    <p:extLst>
      <p:ext uri="{BB962C8B-B14F-4D97-AF65-F5344CB8AC3E}">
        <p14:creationId xmlns:p14="http://schemas.microsoft.com/office/powerpoint/2010/main" val="19165059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4000" b="1" dirty="0" smtClean="0">
                <a:effectLst>
                  <a:outerShdw blurRad="38100" dist="38100" dir="2700000" algn="tl">
                    <a:srgbClr val="000000">
                      <a:alpha val="43137"/>
                    </a:srgbClr>
                  </a:outerShdw>
                </a:effectLst>
              </a:rPr>
              <a:t>Hyper </a:t>
            </a:r>
            <a:r>
              <a:rPr kumimoji="1" lang="en-US" altLang="ja-JP" sz="4000" b="1" dirty="0" err="1" smtClean="0">
                <a:effectLst>
                  <a:outerShdw blurRad="38100" dist="38100" dir="2700000" algn="tl">
                    <a:srgbClr val="000000">
                      <a:alpha val="43137"/>
                    </a:srgbClr>
                  </a:outerShdw>
                </a:effectLst>
              </a:rPr>
              <a:t>Suprime</a:t>
            </a:r>
            <a:r>
              <a:rPr kumimoji="1" lang="en-US" altLang="ja-JP" sz="4000" b="1" dirty="0" smtClean="0">
                <a:effectLst>
                  <a:outerShdw blurRad="38100" dist="38100" dir="2700000" algn="tl">
                    <a:srgbClr val="000000">
                      <a:alpha val="43137"/>
                    </a:srgbClr>
                  </a:outerShdw>
                </a:effectLst>
              </a:rPr>
              <a:t>-Cam</a:t>
            </a:r>
            <a:endParaRPr kumimoji="1" lang="ja-JP" altLang="en-US" sz="4000" b="1" dirty="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8B844550-8E5E-416A-9F12-B32D48338F36}" type="slidenum">
              <a:rPr kumimoji="1" lang="ja-JP" altLang="en-US" smtClean="0"/>
              <a:pPr/>
              <a:t>66</a:t>
            </a:fld>
            <a:endParaRPr kumimoji="1" lang="ja-JP" altLang="en-US"/>
          </a:p>
        </p:txBody>
      </p:sp>
      <p:sp>
        <p:nvSpPr>
          <p:cNvPr id="7" name="テキスト ボックス 6"/>
          <p:cNvSpPr txBox="1"/>
          <p:nvPr/>
        </p:nvSpPr>
        <p:spPr>
          <a:xfrm>
            <a:off x="755576" y="1772816"/>
            <a:ext cx="7668344" cy="4392488"/>
          </a:xfrm>
          <a:prstGeom prst="rect">
            <a:avLst/>
          </a:prstGeom>
          <a:noFill/>
        </p:spPr>
        <p:txBody>
          <a:bodyPr wrap="square" rtlCol="0">
            <a:noAutofit/>
          </a:bodyPr>
          <a:lstStyle/>
          <a:p>
            <a:pPr marL="285750" indent="-285750">
              <a:buFont typeface="Arial" pitchFamily="34" charset="0"/>
              <a:buChar char="•"/>
            </a:pPr>
            <a:r>
              <a:rPr lang="en-US" altLang="ja-JP" sz="2400" b="1" dirty="0" smtClean="0"/>
              <a:t>S14A </a:t>
            </a:r>
            <a:r>
              <a:rPr lang="ja-JP" altLang="en-US" sz="2400" b="1" dirty="0" smtClean="0"/>
              <a:t>から共同利用開始</a:t>
            </a:r>
            <a:endParaRPr lang="en-US" altLang="ja-JP" sz="2400" b="1" dirty="0" smtClean="0"/>
          </a:p>
          <a:p>
            <a:pPr marL="742950" lvl="1" indent="-285750">
              <a:buFont typeface="Arial" pitchFamily="34" charset="0"/>
              <a:buChar char="•"/>
            </a:pPr>
            <a:r>
              <a:rPr lang="en-US" altLang="ja-JP" sz="2400" b="1" dirty="0" smtClean="0"/>
              <a:t>5</a:t>
            </a:r>
            <a:r>
              <a:rPr lang="ja-JP" altLang="en-US" sz="2400" b="1" dirty="0" smtClean="0"/>
              <a:t>年間</a:t>
            </a:r>
            <a:r>
              <a:rPr lang="en-US" altLang="ja-JP" sz="2400" b="1" dirty="0" smtClean="0"/>
              <a:t>300</a:t>
            </a:r>
            <a:r>
              <a:rPr lang="ja-JP" altLang="en-US" sz="2400" b="1" dirty="0" smtClean="0"/>
              <a:t>夜を投入する戦略枠プログラム</a:t>
            </a:r>
            <a:endParaRPr lang="en-US" altLang="ja-JP" sz="2400" b="1" dirty="0" smtClean="0"/>
          </a:p>
          <a:p>
            <a:pPr marL="285750" indent="-285750">
              <a:buFont typeface="Arial" pitchFamily="34" charset="0"/>
              <a:buChar char="•"/>
            </a:pPr>
            <a:r>
              <a:rPr lang="en-US" altLang="ja-JP" sz="2400" b="1" dirty="0" smtClean="0"/>
              <a:t>S14A</a:t>
            </a:r>
            <a:r>
              <a:rPr lang="ja-JP" altLang="en-US" sz="2400" b="1" dirty="0" smtClean="0"/>
              <a:t>は</a:t>
            </a:r>
            <a:r>
              <a:rPr lang="en-US" altLang="ja-JP" sz="2400" b="1" dirty="0" smtClean="0"/>
              <a:t>20</a:t>
            </a:r>
            <a:r>
              <a:rPr lang="ja-JP" altLang="en-US" sz="2400" b="1" dirty="0"/>
              <a:t>夜</a:t>
            </a:r>
            <a:r>
              <a:rPr lang="ja-JP" altLang="en-US" sz="2400" b="1" dirty="0" smtClean="0"/>
              <a:t>、徐々に</a:t>
            </a:r>
            <a:r>
              <a:rPr lang="en-US" altLang="ja-JP" sz="2400" b="1" dirty="0" smtClean="0"/>
              <a:t>HSC</a:t>
            </a:r>
            <a:r>
              <a:rPr lang="ja-JP" altLang="en-US" sz="2400" b="1" dirty="0" smtClean="0"/>
              <a:t>夜数を増やす（</a:t>
            </a:r>
            <a:r>
              <a:rPr lang="en-US" altLang="ja-JP" sz="2400" b="1" dirty="0" smtClean="0"/>
              <a:t>S16A</a:t>
            </a:r>
            <a:r>
              <a:rPr lang="ja-JP" altLang="en-US" sz="2400" b="1" dirty="0" smtClean="0"/>
              <a:t>から</a:t>
            </a:r>
            <a:r>
              <a:rPr lang="en-US" altLang="ja-JP" sz="2400" b="1" dirty="0" smtClean="0"/>
              <a:t>84</a:t>
            </a:r>
            <a:r>
              <a:rPr lang="ja-JP" altLang="en-US" sz="2400" b="1" dirty="0" smtClean="0"/>
              <a:t>夜）</a:t>
            </a:r>
            <a:endParaRPr lang="en-US" altLang="ja-JP" sz="2400" b="1" dirty="0" smtClean="0"/>
          </a:p>
          <a:p>
            <a:pPr marL="285750" indent="-285750">
              <a:buFont typeface="Arial" pitchFamily="34" charset="0"/>
              <a:buChar char="•"/>
            </a:pPr>
            <a:r>
              <a:rPr lang="ja-JP" altLang="en-US" sz="2400" b="1" dirty="0" smtClean="0"/>
              <a:t>約</a:t>
            </a:r>
            <a:r>
              <a:rPr lang="en-US" altLang="ja-JP" sz="2400" b="1" dirty="0" smtClean="0"/>
              <a:t>2</a:t>
            </a:r>
            <a:r>
              <a:rPr lang="ja-JP" altLang="en-US" sz="2400" b="1" dirty="0" smtClean="0"/>
              <a:t>年後に</a:t>
            </a:r>
            <a:r>
              <a:rPr lang="en-US" altLang="ja-JP" sz="2400" b="1" dirty="0" smtClean="0"/>
              <a:t>HSC</a:t>
            </a:r>
            <a:r>
              <a:rPr lang="ja-JP" altLang="en-US" sz="2400" b="1" dirty="0" smtClean="0"/>
              <a:t>サブプロジェクトから観測所へハンドオーバーする</a:t>
            </a:r>
            <a:r>
              <a:rPr lang="en-US" altLang="ja-JP" sz="2400" b="1" dirty="0" smtClean="0"/>
              <a:t>(S16A</a:t>
            </a:r>
            <a:r>
              <a:rPr lang="ja-JP" altLang="en-US" sz="2400" b="1" dirty="0" smtClean="0"/>
              <a:t>から</a:t>
            </a:r>
            <a:r>
              <a:rPr lang="en-US" altLang="ja-JP" sz="2400" b="1" dirty="0" smtClean="0"/>
              <a:t>)</a:t>
            </a:r>
          </a:p>
          <a:p>
            <a:pPr marL="285750" indent="-285750">
              <a:buFont typeface="Arial" pitchFamily="34" charset="0"/>
              <a:buChar char="•"/>
            </a:pPr>
            <a:endParaRPr lang="en-US" altLang="ja-JP" sz="2400" b="1" dirty="0" smtClean="0"/>
          </a:p>
          <a:p>
            <a:pPr marL="285750" indent="-285750"/>
            <a:r>
              <a:rPr lang="ja-JP" altLang="en-US" sz="2400" b="1" dirty="0" smtClean="0"/>
              <a:t>今後の重点課題</a:t>
            </a:r>
            <a:endParaRPr lang="en-US" altLang="ja-JP" sz="2400" b="1" dirty="0" smtClean="0"/>
          </a:p>
          <a:p>
            <a:pPr marL="285750" indent="-285750">
              <a:buFont typeface="Arial" pitchFamily="34" charset="0"/>
              <a:buChar char="•"/>
            </a:pPr>
            <a:r>
              <a:rPr lang="ja-JP" altLang="en-US" sz="2400" b="1" dirty="0" smtClean="0"/>
              <a:t>装置の安定運用</a:t>
            </a:r>
            <a:endParaRPr lang="en-US" altLang="ja-JP" sz="2400" b="1" dirty="0" smtClean="0"/>
          </a:p>
          <a:p>
            <a:pPr marL="285750" indent="-285750">
              <a:buFont typeface="Arial" pitchFamily="34" charset="0"/>
              <a:buChar char="•"/>
            </a:pPr>
            <a:r>
              <a:rPr lang="ja-JP" altLang="en-US" sz="2400" b="1" dirty="0" smtClean="0"/>
              <a:t>データ解析・公開システムの整備</a:t>
            </a:r>
            <a:endParaRPr lang="en-US" altLang="ja-JP" sz="2400" b="1" dirty="0" smtClean="0"/>
          </a:p>
          <a:p>
            <a:pPr marL="742950" lvl="1" indent="-285750">
              <a:buFont typeface="Arial" pitchFamily="34" charset="0"/>
              <a:buChar char="•"/>
            </a:pPr>
            <a:r>
              <a:rPr lang="ja-JP" altLang="en-US" sz="2400" b="1" dirty="0" smtClean="0"/>
              <a:t>データセンターと連携した体制の確立</a:t>
            </a:r>
            <a:endParaRPr lang="en-US" altLang="ja-JP" sz="2400" b="1" dirty="0" smtClean="0"/>
          </a:p>
          <a:p>
            <a:pPr marL="285750" indent="-285750">
              <a:buFont typeface="Arial" pitchFamily="34" charset="0"/>
              <a:buChar char="•"/>
            </a:pPr>
            <a:r>
              <a:rPr lang="ja-JP" altLang="en-US" sz="2400" b="1" dirty="0" smtClean="0"/>
              <a:t>キュー観測への移行 </a:t>
            </a:r>
            <a:r>
              <a:rPr lang="en-US" altLang="ja-JP" sz="2400" b="1" dirty="0" smtClean="0"/>
              <a:t>(S16A</a:t>
            </a:r>
            <a:r>
              <a:rPr lang="ja-JP" altLang="en-US" sz="2400" b="1" dirty="0" smtClean="0"/>
              <a:t>から</a:t>
            </a:r>
            <a:r>
              <a:rPr lang="en-US" altLang="ja-JP" sz="2400" b="1" dirty="0" smtClean="0"/>
              <a:t>)</a:t>
            </a:r>
            <a:endParaRPr lang="en-US" altLang="ja-JP" sz="2400" b="1" dirty="0"/>
          </a:p>
        </p:txBody>
      </p:sp>
    </p:spTree>
    <p:extLst>
      <p:ext uri="{BB962C8B-B14F-4D97-AF65-F5344CB8AC3E}">
        <p14:creationId xmlns:p14="http://schemas.microsoft.com/office/powerpoint/2010/main" val="19165059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番号プレースホルダ 1"/>
          <p:cNvSpPr>
            <a:spLocks noGrp="1"/>
          </p:cNvSpPr>
          <p:nvPr>
            <p:ph type="sldNum" sz="quarter" idx="12"/>
          </p:nvPr>
        </p:nvSpPr>
        <p:spPr>
          <a:noFill/>
        </p:spPr>
        <p:txBody>
          <a:bodyPr/>
          <a:lstStyle/>
          <a:p>
            <a:fld id="{12E7A1C7-B73A-4C4D-B07A-A593DFD8318B}" type="slidenum">
              <a:rPr lang="en-US" altLang="ja-JP" smtClean="0">
                <a:solidFill>
                  <a:prstClr val="black">
                    <a:tint val="75000"/>
                  </a:prstClr>
                </a:solidFill>
              </a:rPr>
              <a:pPr/>
              <a:t>67</a:t>
            </a:fld>
            <a:endParaRPr lang="en-US" altLang="ja-JP" smtClean="0">
              <a:solidFill>
                <a:prstClr val="black">
                  <a:tint val="75000"/>
                </a:prstClr>
              </a:solidFill>
            </a:endParaRPr>
          </a:p>
        </p:txBody>
      </p:sp>
      <p:sp>
        <p:nvSpPr>
          <p:cNvPr id="28675" name="テキスト ボックス 2"/>
          <p:cNvSpPr txBox="1">
            <a:spLocks noChangeArrowheads="1"/>
          </p:cNvSpPr>
          <p:nvPr/>
        </p:nvSpPr>
        <p:spPr bwMode="auto">
          <a:xfrm>
            <a:off x="827584" y="2670175"/>
            <a:ext cx="7344817" cy="1754326"/>
          </a:xfrm>
          <a:prstGeom prst="rect">
            <a:avLst/>
          </a:prstGeom>
          <a:noFill/>
          <a:ln w="9525">
            <a:noFill/>
            <a:miter lim="800000"/>
            <a:headEnd/>
            <a:tailEnd/>
          </a:ln>
        </p:spPr>
        <p:txBody>
          <a:bodyPr wrap="square">
            <a:spAutoFit/>
          </a:bodyPr>
          <a:lstStyle/>
          <a:p>
            <a:pPr algn="ctr"/>
            <a:r>
              <a:rPr lang="en-US" altLang="ja-JP" sz="6000" b="1" dirty="0">
                <a:solidFill>
                  <a:prstClr val="black"/>
                </a:solidFill>
                <a:effectLst>
                  <a:outerShdw blurRad="38100" dist="38100" dir="2700000" algn="tl">
                    <a:srgbClr val="000000">
                      <a:alpha val="43137"/>
                    </a:srgbClr>
                  </a:outerShdw>
                </a:effectLst>
              </a:rPr>
              <a:t>PFS</a:t>
            </a:r>
          </a:p>
          <a:p>
            <a:pPr algn="ctr"/>
            <a:r>
              <a:rPr lang="en-US" altLang="ja-JP" sz="4800" b="1" dirty="0">
                <a:solidFill>
                  <a:prstClr val="black"/>
                </a:solidFill>
                <a:effectLst>
                  <a:outerShdw blurRad="38100" dist="38100" dir="2700000" algn="tl">
                    <a:srgbClr val="000000">
                      <a:alpha val="43137"/>
                    </a:srgbClr>
                  </a:outerShdw>
                </a:effectLst>
              </a:rPr>
              <a:t>(Prime Focus Spectrograph)</a:t>
            </a:r>
            <a:endParaRPr lang="ja-JP" altLang="en-US" sz="48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70257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fs.ipmu.jp/factsheet/PFS%20overvi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80"/>
            <a:ext cx="6551473" cy="570721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863100" y="4546772"/>
            <a:ext cx="4280900" cy="2308324"/>
          </a:xfrm>
          <a:prstGeom prst="rect">
            <a:avLst/>
          </a:prstGeom>
          <a:solidFill>
            <a:schemeClr val="accent6">
              <a:lumMod val="20000"/>
              <a:lumOff val="80000"/>
            </a:schemeClr>
          </a:solidFill>
          <a:ln w="12700">
            <a:solidFill>
              <a:schemeClr val="tx1"/>
            </a:solidFill>
          </a:ln>
        </p:spPr>
        <p:txBody>
          <a:bodyPr wrap="square" rtlCol="0">
            <a:spAutoFit/>
          </a:bodyPr>
          <a:lstStyle/>
          <a:p>
            <a:pPr marL="342900" indent="-342900">
              <a:buFont typeface="Arial" pitchFamily="34" charset="0"/>
              <a:buChar char="•"/>
            </a:pPr>
            <a:r>
              <a:rPr lang="en-US" altLang="ja-JP" sz="2400" b="1" dirty="0">
                <a:solidFill>
                  <a:prstClr val="black"/>
                </a:solidFill>
              </a:rPr>
              <a:t>2400</a:t>
            </a:r>
            <a:r>
              <a:rPr lang="ja-JP" altLang="en-US" sz="2400" b="1" dirty="0">
                <a:solidFill>
                  <a:prstClr val="black"/>
                </a:solidFill>
              </a:rPr>
              <a:t>天体同時分光</a:t>
            </a:r>
            <a:endParaRPr lang="en-US" altLang="ja-JP" sz="2400" b="1" dirty="0">
              <a:solidFill>
                <a:prstClr val="black"/>
              </a:solidFill>
            </a:endParaRPr>
          </a:p>
          <a:p>
            <a:pPr marL="342900" indent="-342900">
              <a:buFont typeface="Arial" pitchFamily="34" charset="0"/>
              <a:buChar char="•"/>
            </a:pPr>
            <a:r>
              <a:rPr lang="ja-JP" altLang="en-US" sz="2400" b="1" dirty="0">
                <a:solidFill>
                  <a:prstClr val="black"/>
                </a:solidFill>
              </a:rPr>
              <a:t>波長</a:t>
            </a:r>
            <a:r>
              <a:rPr lang="en-US" altLang="ja-JP" sz="2400" b="1" dirty="0">
                <a:solidFill>
                  <a:prstClr val="black"/>
                </a:solidFill>
              </a:rPr>
              <a:t>0.38-1.26 </a:t>
            </a:r>
            <a:r>
              <a:rPr lang="en-US" altLang="ja-JP" sz="2400" b="1" dirty="0" err="1">
                <a:solidFill>
                  <a:prstClr val="black"/>
                </a:solidFill>
              </a:rPr>
              <a:t>μm</a:t>
            </a:r>
            <a:r>
              <a:rPr lang="en-US" altLang="ja-JP" sz="2400" b="1" dirty="0">
                <a:solidFill>
                  <a:prstClr val="black"/>
                </a:solidFill>
              </a:rPr>
              <a:t> </a:t>
            </a:r>
            <a:r>
              <a:rPr lang="ja-JP" altLang="en-US" sz="2400" b="1" dirty="0">
                <a:solidFill>
                  <a:prstClr val="black"/>
                </a:solidFill>
              </a:rPr>
              <a:t>同時</a:t>
            </a:r>
            <a:endParaRPr lang="en-US" altLang="ja-JP" sz="2400" b="1" dirty="0">
              <a:solidFill>
                <a:prstClr val="black"/>
              </a:solidFill>
            </a:endParaRPr>
          </a:p>
          <a:p>
            <a:pPr marL="285750" indent="-285750">
              <a:buFont typeface="Arial" pitchFamily="34" charset="0"/>
              <a:buChar char="•"/>
            </a:pPr>
            <a:r>
              <a:rPr lang="ja-JP" altLang="en-US" sz="2400" b="1" dirty="0">
                <a:solidFill>
                  <a:prstClr val="black"/>
                </a:solidFill>
              </a:rPr>
              <a:t>波長分解能：</a:t>
            </a:r>
            <a:r>
              <a:rPr lang="en-US" altLang="ja-JP" sz="2400" b="1" dirty="0">
                <a:solidFill>
                  <a:prstClr val="black"/>
                </a:solidFill>
              </a:rPr>
              <a:t>R = 2500-4500</a:t>
            </a:r>
          </a:p>
          <a:p>
            <a:pPr marL="285750" indent="-285750">
              <a:buFont typeface="Arial" pitchFamily="34" charset="0"/>
              <a:buChar char="•"/>
            </a:pPr>
            <a:r>
              <a:rPr lang="ja-JP" altLang="en-US" sz="2400" b="1" dirty="0">
                <a:solidFill>
                  <a:prstClr val="black"/>
                </a:solidFill>
              </a:rPr>
              <a:t>視野直径：　</a:t>
            </a:r>
            <a:r>
              <a:rPr lang="en-US" altLang="ja-JP" sz="2400" b="1" dirty="0">
                <a:solidFill>
                  <a:prstClr val="black"/>
                </a:solidFill>
              </a:rPr>
              <a:t>1.35 °</a:t>
            </a:r>
          </a:p>
          <a:p>
            <a:pPr marL="285750" indent="-285750">
              <a:buFont typeface="Arial" pitchFamily="34" charset="0"/>
              <a:buChar char="•"/>
            </a:pPr>
            <a:r>
              <a:rPr lang="ja-JP" altLang="en-US" sz="2400" b="1" dirty="0">
                <a:solidFill>
                  <a:prstClr val="black"/>
                </a:solidFill>
              </a:rPr>
              <a:t>５か国共同</a:t>
            </a:r>
            <a:r>
              <a:rPr lang="ja-JP" altLang="en-US" sz="2400" b="1" dirty="0" smtClean="0">
                <a:solidFill>
                  <a:prstClr val="black"/>
                </a:solidFill>
              </a:rPr>
              <a:t>開発</a:t>
            </a:r>
            <a:endParaRPr lang="en-US" altLang="ja-JP" sz="2400" b="1" dirty="0" smtClean="0">
              <a:solidFill>
                <a:prstClr val="black"/>
              </a:solidFill>
            </a:endParaRPr>
          </a:p>
          <a:p>
            <a:r>
              <a:rPr lang="ja-JP" altLang="en-US" sz="2400" b="1" dirty="0">
                <a:solidFill>
                  <a:prstClr val="black"/>
                </a:solidFill>
              </a:rPr>
              <a:t>　</a:t>
            </a:r>
            <a:r>
              <a:rPr lang="ja-JP" altLang="en-US" sz="2400" b="1" dirty="0" smtClean="0">
                <a:solidFill>
                  <a:prstClr val="black"/>
                </a:solidFill>
              </a:rPr>
              <a:t>　（</a:t>
            </a:r>
            <a:r>
              <a:rPr lang="ja-JP" altLang="en-US" sz="2400" b="1" dirty="0">
                <a:solidFill>
                  <a:prstClr val="black"/>
                </a:solidFill>
              </a:rPr>
              <a:t>日、米、仏、伯、台）</a:t>
            </a:r>
            <a:endParaRPr lang="en-US" altLang="ja-JP" sz="2400" b="1" dirty="0">
              <a:solidFill>
                <a:prstClr val="black"/>
              </a:solidFill>
            </a:endParaRPr>
          </a:p>
        </p:txBody>
      </p:sp>
      <p:sp>
        <p:nvSpPr>
          <p:cNvPr id="5" name="スライド番号プレースホルダ 4"/>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68</a:t>
            </a:fld>
            <a:endParaRPr lang="ja-JP" altLang="en-US">
              <a:solidFill>
                <a:prstClr val="black">
                  <a:tint val="75000"/>
                </a:prstClr>
              </a:solidFill>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20944">
            <a:off x="5367617" y="320271"/>
            <a:ext cx="4221943" cy="378904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7137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5220072" y="1463080"/>
            <a:ext cx="3923928" cy="3794720"/>
          </a:xfrm>
        </p:spPr>
        <p:txBody>
          <a:bodyPr>
            <a:normAutofit fontScale="90000"/>
          </a:bodyPr>
          <a:lstStyle/>
          <a:p>
            <a:pPr algn="ctr" eaLnBrk="1" hangingPunct="1"/>
            <a:r>
              <a:rPr lang="ja-JP" altLang="en-US" b="1" dirty="0" smtClean="0">
                <a:latin typeface="ＭＳ Ｐゴシック" pitchFamily="50" charset="-128"/>
                <a:ea typeface="ＭＳ Ｐゴシック" pitchFamily="50" charset="-128"/>
              </a:rPr>
              <a:t>広視野（</a:t>
            </a:r>
            <a:r>
              <a:rPr lang="en-US" altLang="ja-JP" b="1" dirty="0" smtClean="0">
                <a:latin typeface="ＭＳ Ｐゴシック" pitchFamily="50" charset="-128"/>
                <a:ea typeface="ＭＳ Ｐゴシック" pitchFamily="50" charset="-128"/>
              </a:rPr>
              <a:t>15</a:t>
            </a:r>
            <a:r>
              <a:rPr lang="ja-JP" altLang="en-US" b="1" dirty="0" smtClean="0">
                <a:latin typeface="ＭＳ Ｐゴシック" pitchFamily="50" charset="-128"/>
                <a:ea typeface="ＭＳ Ｐゴシック" pitchFamily="50" charset="-128"/>
              </a:rPr>
              <a:t>分角）</a:t>
            </a:r>
            <a:r>
              <a:rPr lang="en-US" altLang="ja-JP" b="1" dirty="0" smtClean="0">
                <a:latin typeface="ＭＳ Ｐゴシック" pitchFamily="50" charset="-128"/>
                <a:ea typeface="ＭＳ Ｐゴシック" pitchFamily="50" charset="-128"/>
              </a:rPr>
              <a:t/>
            </a:r>
            <a:br>
              <a:rPr lang="en-US" altLang="ja-JP" b="1" dirty="0" smtClean="0">
                <a:latin typeface="ＭＳ Ｐゴシック" pitchFamily="50" charset="-128"/>
                <a:ea typeface="ＭＳ Ｐゴシック" pitchFamily="50" charset="-128"/>
              </a:rPr>
            </a:br>
            <a:r>
              <a:rPr lang="ja-JP" altLang="en-US" b="1" dirty="0" smtClean="0">
                <a:latin typeface="ＭＳ Ｐゴシック" pitchFamily="50" charset="-128"/>
                <a:ea typeface="ＭＳ Ｐゴシック" pitchFamily="50" charset="-128"/>
              </a:rPr>
              <a:t>近赤外線装置</a:t>
            </a:r>
            <a:r>
              <a:rPr lang="en-US" altLang="ja-JP" b="1" dirty="0" smtClean="0">
                <a:latin typeface="ＭＳ Ｐゴシック" pitchFamily="50" charset="-128"/>
                <a:ea typeface="ＭＳ Ｐゴシック" pitchFamily="50" charset="-128"/>
              </a:rPr>
              <a:t/>
            </a:r>
            <a:br>
              <a:rPr lang="en-US" altLang="ja-JP" b="1" dirty="0" smtClean="0">
                <a:latin typeface="ＭＳ Ｐゴシック" pitchFamily="50" charset="-128"/>
                <a:ea typeface="ＭＳ Ｐゴシック" pitchFamily="50" charset="-128"/>
              </a:rPr>
            </a:br>
            <a:r>
              <a:rPr lang="en-US" altLang="ja-JP" b="1" dirty="0" smtClean="0">
                <a:latin typeface="ＭＳ Ｐゴシック" pitchFamily="50" charset="-128"/>
                <a:ea typeface="ＭＳ Ｐゴシック" pitchFamily="50" charset="-128"/>
              </a:rPr>
              <a:t/>
            </a:r>
            <a:br>
              <a:rPr lang="en-US" altLang="ja-JP" b="1" dirty="0" smtClean="0">
                <a:latin typeface="ＭＳ Ｐゴシック" pitchFamily="50" charset="-128"/>
                <a:ea typeface="ＭＳ Ｐゴシック" pitchFamily="50" charset="-128"/>
              </a:rPr>
            </a:br>
            <a:r>
              <a:rPr lang="ja-JP" altLang="en-US" b="1" dirty="0" smtClean="0">
                <a:latin typeface="ＭＳ Ｐゴシック" pitchFamily="50" charset="-128"/>
                <a:ea typeface="ＭＳ Ｐゴシック" pitchFamily="50" charset="-128"/>
              </a:rPr>
              <a:t>広視野</a:t>
            </a:r>
            <a:r>
              <a:rPr lang="en-US" altLang="ja-JP" b="1" dirty="0" smtClean="0">
                <a:latin typeface="ＭＳ Ｐゴシック" pitchFamily="50" charset="-128"/>
                <a:ea typeface="ＭＳ Ｐゴシック" pitchFamily="50" charset="-128"/>
              </a:rPr>
              <a:t/>
            </a:r>
            <a:br>
              <a:rPr lang="en-US" altLang="ja-JP" b="1" dirty="0" smtClean="0">
                <a:latin typeface="ＭＳ Ｐゴシック" pitchFamily="50" charset="-128"/>
                <a:ea typeface="ＭＳ Ｐゴシック" pitchFamily="50" charset="-128"/>
              </a:rPr>
            </a:br>
            <a:r>
              <a:rPr lang="ja-JP" altLang="en-US" b="1" dirty="0" smtClean="0">
                <a:latin typeface="ＭＳ Ｐゴシック" pitchFamily="50" charset="-128"/>
                <a:ea typeface="ＭＳ Ｐゴシック" pitchFamily="50" charset="-128"/>
              </a:rPr>
              <a:t>補償光学系</a:t>
            </a:r>
            <a:r>
              <a:rPr lang="en-US" altLang="ja-JP" b="1" dirty="0" smtClean="0">
                <a:latin typeface="ＭＳ Ｐゴシック" pitchFamily="50" charset="-128"/>
                <a:ea typeface="ＭＳ Ｐゴシック" pitchFamily="50" charset="-128"/>
              </a:rPr>
              <a:t/>
            </a:r>
            <a:br>
              <a:rPr lang="en-US" altLang="ja-JP" b="1" dirty="0" smtClean="0">
                <a:latin typeface="ＭＳ Ｐゴシック" pitchFamily="50" charset="-128"/>
                <a:ea typeface="ＭＳ Ｐゴシック" pitchFamily="50" charset="-128"/>
              </a:rPr>
            </a:br>
            <a:r>
              <a:rPr lang="en-US" altLang="ja-JP" b="1" dirty="0" smtClean="0">
                <a:latin typeface="ＭＳ Ｐゴシック" pitchFamily="50" charset="-128"/>
                <a:ea typeface="ＭＳ Ｐゴシック" pitchFamily="50" charset="-128"/>
              </a:rPr>
              <a:t>(GLAO)</a:t>
            </a:r>
            <a:endParaRPr lang="ja-JP" altLang="en-US" b="1" dirty="0" smtClean="0">
              <a:latin typeface="ＭＳ Ｐゴシック" pitchFamily="50" charset="-128"/>
              <a:ea typeface="ＭＳ Ｐゴシック" pitchFamily="50" charset="-128"/>
            </a:endParaRPr>
          </a:p>
        </p:txBody>
      </p:sp>
      <p:sp>
        <p:nvSpPr>
          <p:cNvPr id="4" name="スライド番号プレースホルダ 3"/>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69</a:t>
            </a:fld>
            <a:endParaRPr lang="ja-JP" altLang="en-US">
              <a:solidFill>
                <a:prstClr val="black">
                  <a:tint val="75000"/>
                </a:prstClr>
              </a:solidFill>
            </a:endParaRPr>
          </a:p>
        </p:txBody>
      </p:sp>
      <p:pic>
        <p:nvPicPr>
          <p:cNvPr id="5" name="Picture 4" descr="GLAOpamphlet2013a-pp.pdf"/>
          <p:cNvPicPr>
            <a:picLocks noChangeAspect="1"/>
          </p:cNvPicPr>
          <p:nvPr/>
        </p:nvPicPr>
        <p:blipFill>
          <a:blip r:embed="rId2" cstate="print"/>
          <a:srcRect l="41056"/>
          <a:stretch>
            <a:fillRect/>
          </a:stretch>
        </p:blipFill>
        <p:spPr>
          <a:xfrm>
            <a:off x="189389" y="382943"/>
            <a:ext cx="5144611" cy="6170257"/>
          </a:xfrm>
          <a:prstGeom prst="rect">
            <a:avLst/>
          </a:prstGeom>
        </p:spPr>
      </p:pic>
    </p:spTree>
    <p:extLst>
      <p:ext uri="{BB962C8B-B14F-4D97-AF65-F5344CB8AC3E}">
        <p14:creationId xmlns:p14="http://schemas.microsoft.com/office/powerpoint/2010/main" val="270948747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2012-2013</a:t>
            </a:r>
            <a:r>
              <a:rPr lang="ja-JP" altLang="en-US" sz="3200" b="1" dirty="0" smtClean="0">
                <a:effectLst>
                  <a:outerShdw blurRad="38100" dist="38100" dir="2700000" algn="tl">
                    <a:srgbClr val="000000">
                      <a:alpha val="43137"/>
                    </a:srgbClr>
                  </a:outerShdw>
                </a:effectLst>
              </a:rPr>
              <a:t>　六 ⑥</a:t>
            </a:r>
            <a:endParaRPr lang="ja-JP" altLang="en-US" sz="3600" b="1" dirty="0">
              <a:effectLst>
                <a:outerShdw blurRad="38100" dist="38100" dir="2700000" algn="tl">
                  <a:srgbClr val="000000">
                    <a:alpha val="43137"/>
                  </a:srgbClr>
                </a:outerShdw>
              </a:effectLst>
            </a:endParaRPr>
          </a:p>
        </p:txBody>
      </p:sp>
      <p:sp>
        <p:nvSpPr>
          <p:cNvPr id="15363" name="Rectangle 4"/>
          <p:cNvSpPr>
            <a:spLocks noChangeArrowheads="1"/>
          </p:cNvSpPr>
          <p:nvPr/>
        </p:nvSpPr>
        <p:spPr bwMode="auto">
          <a:xfrm>
            <a:off x="415925" y="2689225"/>
            <a:ext cx="8259763" cy="1892300"/>
          </a:xfrm>
          <a:prstGeom prst="rect">
            <a:avLst/>
          </a:prstGeom>
          <a:noFill/>
          <a:ln w="9525">
            <a:noFill/>
            <a:miter lim="800000"/>
            <a:headEnd/>
            <a:tailEnd/>
          </a:ln>
        </p:spPr>
        <p:txBody>
          <a:bodyPr anchor="ctr">
            <a:spAutoFit/>
          </a:bodyPr>
          <a:lstStyle/>
          <a:p>
            <a:pPr algn="ctr" eaLnBrk="0" hangingPunct="0"/>
            <a:r>
              <a:rPr lang="en-US" altLang="ja-JP" sz="2400" b="1" dirty="0">
                <a:solidFill>
                  <a:prstClr val="black"/>
                </a:solidFill>
                <a:cs typeface="Times New Roman" pitchFamily="18" charset="0"/>
              </a:rPr>
              <a:t>Increase research activities for Subaru researchers, </a:t>
            </a:r>
          </a:p>
          <a:p>
            <a:pPr algn="ctr" eaLnBrk="0" hangingPunct="0"/>
            <a:r>
              <a:rPr lang="en-US" altLang="ja-JP" sz="2400" b="1" dirty="0">
                <a:solidFill>
                  <a:prstClr val="black"/>
                </a:solidFill>
                <a:cs typeface="Times New Roman" pitchFamily="18" charset="0"/>
              </a:rPr>
              <a:t>including Support Astronomers.</a:t>
            </a:r>
          </a:p>
          <a:p>
            <a:pPr algn="ctr" eaLnBrk="0" hangingPunct="0"/>
            <a:endParaRPr lang="en-US" altLang="ja-JP" sz="2400" b="1" dirty="0">
              <a:solidFill>
                <a:prstClr val="black"/>
              </a:solidFill>
              <a:cs typeface="Times New Roman" pitchFamily="18" charset="0"/>
            </a:endParaRPr>
          </a:p>
          <a:p>
            <a:pPr algn="ctr" eaLnBrk="0" hangingPunct="0"/>
            <a:r>
              <a:rPr lang="ja-JP" altLang="ja-JP" sz="2000" b="1" dirty="0">
                <a:solidFill>
                  <a:prstClr val="black"/>
                </a:solidFill>
              </a:rPr>
              <a:t>観測所の研究系スタッフ（サポートアストロノマーを含む）の研究活動を</a:t>
            </a:r>
            <a:endParaRPr lang="en-US" altLang="ja-JP" sz="2000" b="1" dirty="0">
              <a:solidFill>
                <a:prstClr val="black"/>
              </a:solidFill>
            </a:endParaRPr>
          </a:p>
          <a:p>
            <a:pPr algn="ctr" eaLnBrk="0" hangingPunct="0"/>
            <a:r>
              <a:rPr lang="ja-JP" altLang="ja-JP" sz="2000" b="1" dirty="0">
                <a:solidFill>
                  <a:prstClr val="black"/>
                </a:solidFill>
              </a:rPr>
              <a:t>より活発化させる</a:t>
            </a:r>
            <a:r>
              <a:rPr lang="ja-JP" altLang="ja-JP" sz="2400" b="1" dirty="0">
                <a:solidFill>
                  <a:prstClr val="black"/>
                </a:solidFill>
              </a:rPr>
              <a:t>。</a:t>
            </a:r>
            <a:endParaRPr lang="en-US" altLang="ja-JP" sz="2400" b="1" dirty="0">
              <a:solidFill>
                <a:prstClr val="black"/>
              </a:solidFill>
            </a:endParaRPr>
          </a:p>
        </p:txBody>
      </p:sp>
      <p:sp>
        <p:nvSpPr>
          <p:cNvPr id="4" name="スライド番号プレースホルダ 3"/>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7</a:t>
            </a:fld>
            <a:endParaRPr lang="ja-JP" altLang="en-US">
              <a:solidFill>
                <a:prstClr val="black">
                  <a:tint val="75000"/>
                </a:prstClr>
              </a:solidFill>
            </a:endParaRPr>
          </a:p>
        </p:txBody>
      </p:sp>
    </p:spTree>
    <p:extLst>
      <p:ext uri="{BB962C8B-B14F-4D97-AF65-F5344CB8AC3E}">
        <p14:creationId xmlns:p14="http://schemas.microsoft.com/office/powerpoint/2010/main" val="20485768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20812" y="188640"/>
            <a:ext cx="8340328" cy="982266"/>
          </a:xfrm>
        </p:spPr>
        <p:txBody>
          <a:bodyPr/>
          <a:lstStyle/>
          <a:p>
            <a:pPr eaLnBrk="1" hangingPunct="1">
              <a:defRPr/>
            </a:pPr>
            <a:r>
              <a:rPr lang="ja-JP" altLang="en-US" b="1" dirty="0" smtClean="0">
                <a:effectLst>
                  <a:outerShdw blurRad="38100" dist="38100" dir="2700000" algn="tl">
                    <a:srgbClr val="000000">
                      <a:alpha val="43137"/>
                    </a:srgbClr>
                  </a:outerShdw>
                </a:effectLst>
                <a:ea typeface="ＭＳ Ｐゴシック" pitchFamily="50" charset="-128"/>
              </a:rPr>
              <a:t>計画概要</a:t>
            </a:r>
          </a:p>
        </p:txBody>
      </p:sp>
      <p:sp>
        <p:nvSpPr>
          <p:cNvPr id="7171" name="Rectangle 2"/>
          <p:cNvSpPr>
            <a:spLocks noGrp="1" noChangeArrowheads="1"/>
          </p:cNvSpPr>
          <p:nvPr>
            <p:ph type="body" idx="1"/>
          </p:nvPr>
        </p:nvSpPr>
        <p:spPr>
          <a:xfrm>
            <a:off x="407417" y="1660922"/>
            <a:ext cx="8822531" cy="3786188"/>
          </a:xfrm>
        </p:spPr>
        <p:txBody>
          <a:bodyPr/>
          <a:lstStyle/>
          <a:p>
            <a:pPr eaLnBrk="1" hangingPunct="1">
              <a:buSzPct val="99000"/>
              <a:buFontTx/>
              <a:buAutoNum type="arabicPeriod"/>
            </a:pPr>
            <a:r>
              <a:rPr lang="ja-JP" altLang="en-US" sz="2200" b="1" dirty="0" smtClean="0">
                <a:ea typeface="ＭＳ Ｐゴシック" pitchFamily="50" charset="-128"/>
              </a:rPr>
              <a:t>近赤外線装置 </a:t>
            </a:r>
            <a:r>
              <a:rPr lang="en-US" altLang="ja-JP" sz="2200" b="1" dirty="0" smtClean="0">
                <a:ea typeface="ＭＳ Ｐゴシック" pitchFamily="50" charset="-128"/>
              </a:rPr>
              <a:t>(</a:t>
            </a:r>
            <a:r>
              <a:rPr lang="ja-JP" altLang="en-US" sz="2200" b="1" dirty="0" smtClean="0">
                <a:ea typeface="ＭＳ Ｐゴシック" pitchFamily="50" charset="-128"/>
              </a:rPr>
              <a:t>広視野撮像・多天体分光器</a:t>
            </a:r>
            <a:r>
              <a:rPr lang="en-US" altLang="ja-JP" sz="2200" b="1" dirty="0" smtClean="0">
                <a:ea typeface="ＭＳ Ｐゴシック" pitchFamily="50" charset="-128"/>
              </a:rPr>
              <a:t>)</a:t>
            </a:r>
            <a:r>
              <a:rPr lang="ja-JP" altLang="en-US" sz="2200" b="1" dirty="0" smtClean="0">
                <a:ea typeface="ＭＳ Ｐゴシック" pitchFamily="50" charset="-128"/>
              </a:rPr>
              <a:t>の開発・製作</a:t>
            </a:r>
            <a:endParaRPr lang="en-US" altLang="ja-JP" sz="2200" b="1" dirty="0" smtClean="0">
              <a:ea typeface="ＭＳ Ｐゴシック" pitchFamily="50" charset="-128"/>
            </a:endParaRPr>
          </a:p>
          <a:p>
            <a:pPr eaLnBrk="1" hangingPunct="1">
              <a:buSzPct val="99000"/>
              <a:buFontTx/>
              <a:buAutoNum type="arabicPeriod"/>
            </a:pPr>
            <a:r>
              <a:rPr lang="ja-JP" altLang="en-US" sz="2200" b="1" dirty="0" smtClean="0">
                <a:ea typeface="ＭＳ Ｐゴシック" pitchFamily="50" charset="-128"/>
              </a:rPr>
              <a:t>可変副鏡を用いた接地層補償光学系</a:t>
            </a:r>
            <a:r>
              <a:rPr lang="en-US" altLang="ja-JP" sz="2200" b="1" dirty="0" smtClean="0">
                <a:ea typeface="ＭＳ Ｐゴシック" pitchFamily="50" charset="-128"/>
              </a:rPr>
              <a:t>(Ground Layer AO)</a:t>
            </a:r>
            <a:r>
              <a:rPr lang="ja-JP" altLang="en-US" sz="2200" b="1" dirty="0" smtClean="0">
                <a:ea typeface="ＭＳ Ｐゴシック" pitchFamily="50" charset="-128"/>
              </a:rPr>
              <a:t>を導入</a:t>
            </a:r>
          </a:p>
          <a:p>
            <a:pPr eaLnBrk="1" hangingPunct="1"/>
            <a:r>
              <a:rPr lang="ja-JP" altLang="en-US" sz="2200" b="1" dirty="0" smtClean="0">
                <a:ea typeface="ＭＳ Ｐゴシック" pitchFamily="50" charset="-128"/>
              </a:rPr>
              <a:t>　</a:t>
            </a:r>
            <a:r>
              <a:rPr lang="en-US" altLang="ja-JP" sz="2200" b="1" dirty="0" smtClean="0">
                <a:ea typeface="ＭＳ Ｐゴシック" pitchFamily="50" charset="-128"/>
              </a:rPr>
              <a:t>→ </a:t>
            </a:r>
            <a:r>
              <a:rPr lang="ja-JP" altLang="en-US" sz="2200" b="1" dirty="0" smtClean="0">
                <a:ea typeface="ＭＳ Ｐゴシック" pitchFamily="50" charset="-128"/>
              </a:rPr>
              <a:t>視野直径</a:t>
            </a:r>
            <a:r>
              <a:rPr lang="en-US" altLang="ja-JP" sz="2200" b="1" dirty="0" smtClean="0">
                <a:ea typeface="ＭＳ Ｐゴシック" pitchFamily="50" charset="-128"/>
              </a:rPr>
              <a:t>15</a:t>
            </a:r>
            <a:r>
              <a:rPr lang="ja-JP" altLang="en-US" sz="2200" b="1" dirty="0" smtClean="0">
                <a:ea typeface="ＭＳ Ｐゴシック" pitchFamily="50" charset="-128"/>
              </a:rPr>
              <a:t>分角以上にわたるシーイング改善 </a:t>
            </a:r>
            <a:endParaRPr lang="en-US" altLang="ja-JP" sz="2200" b="1" dirty="0" smtClean="0">
              <a:ea typeface="ＭＳ Ｐゴシック" pitchFamily="50" charset="-128"/>
            </a:endParaRPr>
          </a:p>
          <a:p>
            <a:pPr eaLnBrk="1" hangingPunct="1"/>
            <a:r>
              <a:rPr lang="ja-JP" altLang="en-US" sz="2200" b="1" dirty="0" smtClean="0">
                <a:ea typeface="ＭＳ Ｐゴシック" pitchFamily="50" charset="-128"/>
              </a:rPr>
              <a:t>　　　</a:t>
            </a:r>
            <a:r>
              <a:rPr lang="en-US" altLang="ja-JP" sz="2200" b="1" dirty="0" smtClean="0">
                <a:ea typeface="ＭＳ Ｐゴシック" pitchFamily="50" charset="-128"/>
              </a:rPr>
              <a:t>(FWHM 0.4”→0.2”)</a:t>
            </a:r>
          </a:p>
          <a:p>
            <a:pPr eaLnBrk="1" hangingPunct="1"/>
            <a:r>
              <a:rPr lang="ja-JP" altLang="en-US" sz="2200" b="1" dirty="0" smtClean="0">
                <a:ea typeface="ＭＳ Ｐゴシック" pitchFamily="50" charset="-128"/>
              </a:rPr>
              <a:t>　</a:t>
            </a:r>
            <a:r>
              <a:rPr lang="en-US" altLang="ja-JP" sz="2200" b="1" dirty="0" smtClean="0">
                <a:ea typeface="ＭＳ Ｐゴシック" pitchFamily="50" charset="-128"/>
              </a:rPr>
              <a:t>HST</a:t>
            </a:r>
            <a:r>
              <a:rPr lang="ja-JP" altLang="en-US" sz="2200" b="1" dirty="0" err="1" smtClean="0">
                <a:ea typeface="ＭＳ Ｐゴシック" pitchFamily="50" charset="-128"/>
              </a:rPr>
              <a:t>に匹</a:t>
            </a:r>
            <a:r>
              <a:rPr lang="ja-JP" altLang="en-US" sz="2200" b="1" dirty="0" smtClean="0">
                <a:ea typeface="ＭＳ Ｐゴシック" pitchFamily="50" charset="-128"/>
              </a:rPr>
              <a:t>敵する解像度と口径</a:t>
            </a:r>
            <a:r>
              <a:rPr lang="en-US" altLang="ja-JP" sz="2200" b="1" dirty="0" smtClean="0">
                <a:ea typeface="ＭＳ Ｐゴシック" pitchFamily="50" charset="-128"/>
              </a:rPr>
              <a:t>2</a:t>
            </a:r>
            <a:r>
              <a:rPr lang="ja-JP" altLang="en-US" sz="2200" b="1" dirty="0" smtClean="0">
                <a:ea typeface="ＭＳ Ｐゴシック" pitchFamily="50" charset="-128"/>
              </a:rPr>
              <a:t>倍相当の感度の向上</a:t>
            </a:r>
            <a:r>
              <a:rPr lang="ja-JP" altLang="en-US" sz="2200" b="1" baseline="32000" dirty="0" smtClean="0">
                <a:ea typeface="ＭＳ Ｐゴシック" pitchFamily="50" charset="-128"/>
              </a:rPr>
              <a:t>*</a:t>
            </a:r>
            <a:r>
              <a:rPr lang="en-US" altLang="ja-JP" sz="2200" b="1" baseline="32000" dirty="0" smtClean="0">
                <a:ea typeface="ＭＳ Ｐゴシック" pitchFamily="50" charset="-128"/>
              </a:rPr>
              <a:t>1</a:t>
            </a:r>
            <a:r>
              <a:rPr lang="en-US" altLang="ja-JP" sz="2200" b="1" dirty="0" smtClean="0">
                <a:ea typeface="ＭＳ Ｐゴシック" pitchFamily="50" charset="-128"/>
              </a:rPr>
              <a:t>,  </a:t>
            </a:r>
          </a:p>
          <a:p>
            <a:pPr eaLnBrk="1" hangingPunct="1">
              <a:buFont typeface="Gill Sans"/>
              <a:buNone/>
            </a:pPr>
            <a:r>
              <a:rPr lang="en-US" altLang="ja-JP" sz="2200" b="1" dirty="0" smtClean="0">
                <a:ea typeface="ＭＳ Ｐゴシック" pitchFamily="50" charset="-128"/>
              </a:rPr>
              <a:t>   </a:t>
            </a:r>
            <a:r>
              <a:rPr lang="ja-JP" altLang="en-US" sz="2200" b="1" dirty="0" smtClean="0">
                <a:ea typeface="ＭＳ Ｐゴシック" pitchFamily="50" charset="-128"/>
              </a:rPr>
              <a:t>　　</a:t>
            </a:r>
            <a:r>
              <a:rPr lang="en-US" altLang="ja-JP" sz="2200" b="1" dirty="0" smtClean="0">
                <a:ea typeface="ＭＳ Ｐゴシック" pitchFamily="50" charset="-128"/>
              </a:rPr>
              <a:t>6</a:t>
            </a:r>
            <a:r>
              <a:rPr lang="ja-JP" altLang="en-US" sz="2200" b="1" dirty="0" smtClean="0">
                <a:ea typeface="ＭＳ Ｐゴシック" pitchFamily="50" charset="-128"/>
              </a:rPr>
              <a:t>倍の広視野化</a:t>
            </a:r>
            <a:r>
              <a:rPr lang="ja-JP" altLang="en-US" sz="2200" b="1" baseline="32000" dirty="0" smtClean="0">
                <a:ea typeface="ＭＳ Ｐゴシック" pitchFamily="50" charset="-128"/>
              </a:rPr>
              <a:t>*</a:t>
            </a:r>
            <a:r>
              <a:rPr lang="en-US" altLang="ja-JP" sz="2200" b="1" baseline="32000" dirty="0" smtClean="0">
                <a:ea typeface="ＭＳ Ｐゴシック" pitchFamily="50" charset="-128"/>
              </a:rPr>
              <a:t>2</a:t>
            </a:r>
            <a:endParaRPr lang="en-US" altLang="ja-JP" sz="2200" b="1" dirty="0" smtClean="0">
              <a:ea typeface="ＭＳ Ｐゴシック" pitchFamily="50" charset="-128"/>
            </a:endParaRPr>
          </a:p>
          <a:p>
            <a:pPr eaLnBrk="1" hangingPunct="1"/>
            <a:r>
              <a:rPr lang="en-US" altLang="ja-JP" sz="2200" b="1" dirty="0" smtClean="0">
                <a:ea typeface="ＭＳ Ｐゴシック" pitchFamily="50" charset="-128"/>
              </a:rPr>
              <a:t>2020</a:t>
            </a:r>
            <a:r>
              <a:rPr lang="ja-JP" altLang="en-US" sz="2200" b="1" dirty="0" smtClean="0">
                <a:ea typeface="ＭＳ Ｐゴシック" pitchFamily="50" charset="-128"/>
              </a:rPr>
              <a:t>年までに完成をめざす</a:t>
            </a:r>
          </a:p>
        </p:txBody>
      </p:sp>
      <p:sp>
        <p:nvSpPr>
          <p:cNvPr id="7172" name="Rectangle 3"/>
          <p:cNvSpPr>
            <a:spLocks/>
          </p:cNvSpPr>
          <p:nvPr/>
        </p:nvSpPr>
        <p:spPr bwMode="auto">
          <a:xfrm>
            <a:off x="673075" y="5508784"/>
            <a:ext cx="1471557" cy="523220"/>
          </a:xfrm>
          <a:prstGeom prst="rect">
            <a:avLst/>
          </a:prstGeom>
          <a:noFill/>
          <a:ln w="12700">
            <a:noFill/>
            <a:miter lim="800000"/>
            <a:headEnd/>
            <a:tailEnd/>
          </a:ln>
        </p:spPr>
        <p:txBody>
          <a:bodyPr wrap="none" lIns="0" tIns="0" rIns="0" bIns="0" anchor="b">
            <a:spAutoFit/>
          </a:bodyPr>
          <a:lstStyle/>
          <a:p>
            <a:r>
              <a:rPr kumimoji="0" lang="en-US" altLang="ja-JP" sz="1700" dirty="0">
                <a:solidFill>
                  <a:prstClr val="black"/>
                </a:solidFill>
                <a:latin typeface="Gill Sans"/>
                <a:sym typeface="Gill Sans"/>
              </a:rPr>
              <a:t>*1</a:t>
            </a:r>
            <a:r>
              <a:rPr kumimoji="0" lang="ja-JP" altLang="en-US" sz="1700" dirty="0">
                <a:solidFill>
                  <a:prstClr val="black"/>
                </a:solidFill>
                <a:latin typeface="Gill Sans"/>
                <a:sym typeface="Gill Sans"/>
              </a:rPr>
              <a:t>点源について</a:t>
            </a:r>
          </a:p>
          <a:p>
            <a:r>
              <a:rPr kumimoji="0" lang="ja-JP" altLang="en-US" sz="1700" dirty="0">
                <a:solidFill>
                  <a:prstClr val="black"/>
                </a:solidFill>
                <a:latin typeface="Gill Sans"/>
                <a:sym typeface="Gill Sans"/>
              </a:rPr>
              <a:t>*</a:t>
            </a:r>
            <a:r>
              <a:rPr kumimoji="0" lang="en-US" altLang="ja-JP" sz="1700" dirty="0">
                <a:solidFill>
                  <a:prstClr val="black"/>
                </a:solidFill>
                <a:latin typeface="Gill Sans"/>
                <a:sym typeface="Gill Sans"/>
              </a:rPr>
              <a:t>2 MOIRCS</a:t>
            </a:r>
            <a:r>
              <a:rPr kumimoji="0" lang="ja-JP" altLang="en-US" sz="1700" dirty="0">
                <a:solidFill>
                  <a:prstClr val="black"/>
                </a:solidFill>
                <a:latin typeface="Gill Sans"/>
                <a:sym typeface="Gill Sans"/>
              </a:rPr>
              <a:t>比</a:t>
            </a:r>
          </a:p>
        </p:txBody>
      </p:sp>
      <p:pic>
        <p:nvPicPr>
          <p:cNvPr id="7173" name="Picture 6" descr="http://spaceinfo.jaxa.jp/files/2434.jpg"/>
          <p:cNvPicPr>
            <a:picLocks noChangeAspect="1" noChangeArrowheads="1"/>
          </p:cNvPicPr>
          <p:nvPr/>
        </p:nvPicPr>
        <p:blipFill>
          <a:blip r:embed="rId2" cstate="print"/>
          <a:srcRect/>
          <a:stretch>
            <a:fillRect/>
          </a:stretch>
        </p:blipFill>
        <p:spPr bwMode="auto">
          <a:xfrm>
            <a:off x="6698382" y="3834185"/>
            <a:ext cx="2370832" cy="2946797"/>
          </a:xfrm>
          <a:prstGeom prst="rect">
            <a:avLst/>
          </a:prstGeom>
          <a:noFill/>
          <a:ln w="9525">
            <a:noFill/>
            <a:miter lim="800000"/>
            <a:headEnd/>
            <a:tailEnd/>
          </a:ln>
        </p:spPr>
      </p:pic>
      <p:sp>
        <p:nvSpPr>
          <p:cNvPr id="7174" name="テキスト ボックス 6"/>
          <p:cNvSpPr txBox="1">
            <a:spLocks noChangeArrowheads="1"/>
          </p:cNvSpPr>
          <p:nvPr/>
        </p:nvSpPr>
        <p:spPr bwMode="auto">
          <a:xfrm>
            <a:off x="3200400" y="5734972"/>
            <a:ext cx="3374591" cy="742028"/>
          </a:xfrm>
          <a:prstGeom prst="rect">
            <a:avLst/>
          </a:prstGeom>
          <a:noFill/>
          <a:ln w="9525">
            <a:noFill/>
            <a:miter lim="800000"/>
            <a:headEnd/>
            <a:tailEnd/>
          </a:ln>
        </p:spPr>
        <p:txBody>
          <a:bodyPr wrap="none" lIns="64291" tIns="32146" rIns="64291" bIns="32146">
            <a:spAutoFit/>
          </a:bodyPr>
          <a:lstStyle/>
          <a:p>
            <a:pPr algn="ctr"/>
            <a:r>
              <a:rPr lang="en-US" altLang="ja-JP" sz="2200" b="1" dirty="0" smtClean="0">
                <a:solidFill>
                  <a:prstClr val="black"/>
                </a:solidFill>
              </a:rPr>
              <a:t>Active Optics Telescope</a:t>
            </a:r>
            <a:r>
              <a:rPr lang="ja-JP" altLang="en-US" sz="2200" b="1" dirty="0" smtClean="0">
                <a:solidFill>
                  <a:prstClr val="black"/>
                </a:solidFill>
              </a:rPr>
              <a:t>から</a:t>
            </a:r>
            <a:endParaRPr lang="en-US" altLang="ja-JP" sz="2200" b="1" dirty="0" smtClean="0">
              <a:solidFill>
                <a:prstClr val="black"/>
              </a:solidFill>
            </a:endParaRPr>
          </a:p>
          <a:p>
            <a:pPr algn="ctr"/>
            <a:r>
              <a:rPr lang="en-US" altLang="ja-JP" sz="2200" b="1" dirty="0" smtClean="0">
                <a:solidFill>
                  <a:prstClr val="black"/>
                </a:solidFill>
              </a:rPr>
              <a:t>Adaptive Telescope</a:t>
            </a:r>
            <a:r>
              <a:rPr lang="ja-JP" altLang="en-US" sz="2200" b="1" dirty="0" smtClean="0">
                <a:solidFill>
                  <a:prstClr val="black"/>
                </a:solidFill>
              </a:rPr>
              <a:t>へ</a:t>
            </a:r>
            <a:endParaRPr lang="ja-JP" altLang="en-US" sz="2200" b="1" dirty="0">
              <a:solidFill>
                <a:prstClr val="black"/>
              </a:solidFill>
            </a:endParaRPr>
          </a:p>
        </p:txBody>
      </p:sp>
      <p:sp>
        <p:nvSpPr>
          <p:cNvPr id="7" name="スライド番号プレースホルダ 6"/>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70</a:t>
            </a:fld>
            <a:endParaRPr lang="ja-JP" altLang="en-US">
              <a:solidFill>
                <a:prstClr val="black">
                  <a:tint val="75000"/>
                </a:prstClr>
              </a:solidFill>
            </a:endParaRPr>
          </a:p>
        </p:txBody>
      </p:sp>
    </p:spTree>
    <p:extLst>
      <p:ext uri="{BB962C8B-B14F-4D97-AF65-F5344CB8AC3E}">
        <p14:creationId xmlns:p14="http://schemas.microsoft.com/office/powerpoint/2010/main" val="4037650835"/>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p:txBody>
          <a:bodyPr/>
          <a:lstStyle/>
          <a:p>
            <a:pPr eaLnBrk="1" hangingPunct="1">
              <a:defRPr/>
            </a:pPr>
            <a:r>
              <a:rPr lang="ja-JP" altLang="en-US" b="1" dirty="0" smtClean="0">
                <a:effectLst>
                  <a:outerShdw blurRad="38100" dist="38100" dir="2700000" algn="tl">
                    <a:srgbClr val="000000">
                      <a:alpha val="43137"/>
                    </a:srgbClr>
                  </a:outerShdw>
                </a:effectLst>
                <a:ea typeface="ＭＳ Ｐゴシック" pitchFamily="50" charset="-128"/>
              </a:rPr>
              <a:t>科学目標</a:t>
            </a:r>
          </a:p>
        </p:txBody>
      </p:sp>
      <p:sp>
        <p:nvSpPr>
          <p:cNvPr id="8195" name="Rectangle 2"/>
          <p:cNvSpPr>
            <a:spLocks noGrp="1" noChangeArrowheads="1"/>
          </p:cNvSpPr>
          <p:nvPr>
            <p:ph type="body" idx="1"/>
          </p:nvPr>
        </p:nvSpPr>
        <p:spPr>
          <a:xfrm>
            <a:off x="401836" y="1634133"/>
            <a:ext cx="8340328" cy="3562945"/>
          </a:xfrm>
        </p:spPr>
        <p:txBody>
          <a:bodyPr>
            <a:normAutofit fontScale="77500" lnSpcReduction="20000"/>
          </a:bodyPr>
          <a:lstStyle/>
          <a:p>
            <a:pPr eaLnBrk="1" hangingPunct="1"/>
            <a:r>
              <a:rPr lang="ja-JP" altLang="en-US" sz="3097" b="1" u="sng" dirty="0" smtClean="0">
                <a:ea typeface="ＭＳ Ｐゴシック" pitchFamily="50" charset="-128"/>
              </a:rPr>
              <a:t>大規模撮像・分光サーベイによる銀河進化史の全貌解明</a:t>
            </a:r>
          </a:p>
          <a:p>
            <a:pPr marL="500045" lvl="1"/>
            <a:r>
              <a:rPr lang="ja-JP" altLang="en-US" sz="2323" b="1" dirty="0" smtClean="0">
                <a:ea typeface="ＭＳ Ｐゴシック" pitchFamily="50" charset="-128"/>
              </a:rPr>
              <a:t>数千個規模の</a:t>
            </a:r>
            <a:r>
              <a:rPr lang="en-US" altLang="ja-JP" sz="2323" b="1" dirty="0" smtClean="0">
                <a:ea typeface="ＭＳ Ｐゴシック" pitchFamily="50" charset="-128"/>
              </a:rPr>
              <a:t>1&lt;z&lt;3</a:t>
            </a:r>
            <a:r>
              <a:rPr lang="ja-JP" altLang="en-US" sz="2323" b="1" dirty="0" smtClean="0">
                <a:ea typeface="ＭＳ Ｐゴシック" pitchFamily="50" charset="-128"/>
              </a:rPr>
              <a:t>銀河 </a:t>
            </a:r>
            <a:r>
              <a:rPr lang="en-US" altLang="ja-JP" sz="2323" b="1" dirty="0" smtClean="0">
                <a:ea typeface="ＭＳ Ｐゴシック" pitchFamily="50" charset="-128"/>
              </a:rPr>
              <a:t>- </a:t>
            </a:r>
            <a:r>
              <a:rPr lang="ja-JP" altLang="en-US" sz="2323" b="1" dirty="0" smtClean="0">
                <a:ea typeface="ＭＳ Ｐゴシック" pitchFamily="50" charset="-128"/>
              </a:rPr>
              <a:t>形態、力学構造、物理パラメータ、環境効果、</a:t>
            </a:r>
            <a:endParaRPr lang="en-US" altLang="ja-JP" sz="2323" b="1" dirty="0" smtClean="0">
              <a:ea typeface="ＭＳ Ｐゴシック" pitchFamily="50" charset="-128"/>
            </a:endParaRPr>
          </a:p>
          <a:p>
            <a:pPr marL="500045" lvl="1"/>
            <a:r>
              <a:rPr lang="ja-JP" altLang="en-US" sz="2323" b="1" dirty="0" smtClean="0">
                <a:ea typeface="ＭＳ Ｐゴシック" pitchFamily="50" charset="-128"/>
              </a:rPr>
              <a:t>内部運動、</a:t>
            </a:r>
            <a:r>
              <a:rPr lang="en-US" altLang="ja-JP" sz="2323" b="1" dirty="0" smtClean="0">
                <a:ea typeface="ＭＳ Ｐゴシック" pitchFamily="50" charset="-128"/>
              </a:rPr>
              <a:t>AGN</a:t>
            </a:r>
            <a:r>
              <a:rPr lang="ja-JP" altLang="en-US" sz="2323" b="1" dirty="0" smtClean="0">
                <a:ea typeface="ＭＳ Ｐゴシック" pitchFamily="50" charset="-128"/>
              </a:rPr>
              <a:t>の寄与、重元素量分布</a:t>
            </a:r>
            <a:endParaRPr lang="en-US" altLang="ja-JP" sz="2323" b="1" dirty="0" smtClean="0">
              <a:ea typeface="ＭＳ Ｐゴシック" pitchFamily="50" charset="-128"/>
            </a:endParaRPr>
          </a:p>
          <a:p>
            <a:pPr marL="500045" lvl="1"/>
            <a:r>
              <a:rPr lang="ja-JP" altLang="en-US" sz="2323" b="1" dirty="0" smtClean="0">
                <a:ea typeface="ＭＳ Ｐゴシック" pitchFamily="50" charset="-128"/>
              </a:rPr>
              <a:t>「最盛期の銀河形成を解剖する」</a:t>
            </a:r>
          </a:p>
          <a:p>
            <a:pPr eaLnBrk="1" hangingPunct="1"/>
            <a:r>
              <a:rPr lang="ja-JP" altLang="en-US" sz="3097" b="1" u="sng" dirty="0" smtClean="0">
                <a:ea typeface="ＭＳ Ｐゴシック" pitchFamily="50" charset="-128"/>
              </a:rPr>
              <a:t>高感度狭帯域撮像による最遠方銀河探査</a:t>
            </a:r>
          </a:p>
          <a:p>
            <a:pPr marL="500045" lvl="1"/>
            <a:r>
              <a:rPr lang="en-US" altLang="ja-JP" sz="2323" b="1" dirty="0" smtClean="0">
                <a:ea typeface="ＭＳ Ｐゴシック" pitchFamily="50" charset="-128"/>
              </a:rPr>
              <a:t>z&gt;7.5</a:t>
            </a:r>
            <a:r>
              <a:rPr lang="ja-JP" altLang="en-US" sz="2323" b="1" dirty="0" smtClean="0">
                <a:ea typeface="ＭＳ Ｐゴシック" pitchFamily="50" charset="-128"/>
              </a:rPr>
              <a:t>の銀河の発見、宇宙再電離過程の探究</a:t>
            </a:r>
            <a:endParaRPr lang="en-US" altLang="ja-JP" sz="2323" b="1" dirty="0" smtClean="0">
              <a:ea typeface="ＭＳ Ｐゴシック" pitchFamily="50" charset="-128"/>
            </a:endParaRPr>
          </a:p>
          <a:p>
            <a:pPr marL="500045" lvl="1"/>
            <a:r>
              <a:rPr lang="ja-JP" altLang="en-US" sz="2323" b="1" dirty="0" smtClean="0">
                <a:ea typeface="ＭＳ Ｐゴシック" pitchFamily="50" charset="-128"/>
              </a:rPr>
              <a:t>「最遠方の銀河形成を捉える」</a:t>
            </a:r>
          </a:p>
          <a:p>
            <a:pPr eaLnBrk="1" hangingPunct="1"/>
            <a:r>
              <a:rPr lang="ja-JP" altLang="en-US" sz="2200" b="1" dirty="0" smtClean="0">
                <a:ea typeface="ＭＳ Ｐゴシック" pitchFamily="50" charset="-128"/>
              </a:rPr>
              <a:t>→ </a:t>
            </a:r>
            <a:r>
              <a:rPr lang="en-US" altLang="ja-JP" sz="2200" b="1" dirty="0" smtClean="0">
                <a:ea typeface="ＭＳ Ｐゴシック" pitchFamily="50" charset="-128"/>
              </a:rPr>
              <a:t>TMT</a:t>
            </a:r>
            <a:r>
              <a:rPr lang="ja-JP" altLang="en-US" sz="2200" b="1" dirty="0" smtClean="0">
                <a:ea typeface="ＭＳ Ｐゴシック" pitchFamily="50" charset="-128"/>
              </a:rPr>
              <a:t>に向けた日本独自サンプル構築</a:t>
            </a:r>
          </a:p>
          <a:p>
            <a:pPr eaLnBrk="1" hangingPunct="1"/>
            <a:endParaRPr lang="ja-JP" altLang="en-US" b="1" dirty="0" smtClean="0">
              <a:ea typeface="ＭＳ Ｐゴシック" pitchFamily="50" charset="-128"/>
            </a:endParaRPr>
          </a:p>
          <a:p>
            <a:pPr eaLnBrk="1" hangingPunct="1"/>
            <a:r>
              <a:rPr lang="ja-JP" altLang="en-US" sz="3097" b="1" dirty="0" smtClean="0">
                <a:ea typeface="ＭＳ Ｐゴシック" pitchFamily="50" charset="-128"/>
              </a:rPr>
              <a:t>望遠鏡性能の大幅向上 </a:t>
            </a:r>
            <a:r>
              <a:rPr lang="en-US" altLang="ja-JP" sz="3097" b="1" dirty="0" smtClean="0">
                <a:ea typeface="ＭＳ Ｐゴシック" pitchFamily="50" charset="-128"/>
              </a:rPr>
              <a:t>- </a:t>
            </a:r>
            <a:r>
              <a:rPr lang="ja-JP" altLang="en-US" sz="3097" b="1" dirty="0" smtClean="0">
                <a:ea typeface="ＭＳ Ｐゴシック" pitchFamily="50" charset="-128"/>
              </a:rPr>
              <a:t>多様なサイエンスに貢献</a:t>
            </a:r>
          </a:p>
        </p:txBody>
      </p:sp>
      <p:sp>
        <p:nvSpPr>
          <p:cNvPr id="8196" name="Rectangle 3"/>
          <p:cNvSpPr>
            <a:spLocks/>
          </p:cNvSpPr>
          <p:nvPr/>
        </p:nvSpPr>
        <p:spPr bwMode="auto">
          <a:xfrm>
            <a:off x="1534170" y="5364540"/>
            <a:ext cx="5883672" cy="1569660"/>
          </a:xfrm>
          <a:prstGeom prst="rect">
            <a:avLst/>
          </a:prstGeom>
          <a:noFill/>
          <a:ln w="12700">
            <a:noFill/>
            <a:miter lim="800000"/>
            <a:headEnd/>
            <a:tailEnd/>
          </a:ln>
        </p:spPr>
        <p:txBody>
          <a:bodyPr wrap="none" lIns="0" tIns="0" rIns="0" bIns="0" anchor="b">
            <a:spAutoFit/>
          </a:bodyPr>
          <a:lstStyle/>
          <a:p>
            <a:pPr algn="ctr"/>
            <a:r>
              <a:rPr kumimoji="0" lang="ja-JP" altLang="en-US" sz="2400" dirty="0" smtClean="0">
                <a:solidFill>
                  <a:prstClr val="black"/>
                </a:solidFill>
                <a:latin typeface="Arial" pitchFamily="34" charset="0"/>
                <a:cs typeface="Arial" pitchFamily="34" charset="0"/>
                <a:sym typeface="Gill Sans"/>
              </a:rPr>
              <a:t>第二回サイエンスワークショップ（</a:t>
            </a:r>
            <a:r>
              <a:rPr kumimoji="0" lang="en-US" altLang="ja-JP" sz="2400" dirty="0" smtClean="0">
                <a:solidFill>
                  <a:prstClr val="black"/>
                </a:solidFill>
                <a:latin typeface="Arial" pitchFamily="34" charset="0"/>
                <a:cs typeface="Arial" pitchFamily="34" charset="0"/>
                <a:sym typeface="Gill Sans"/>
              </a:rPr>
              <a:t>2013</a:t>
            </a:r>
            <a:r>
              <a:rPr kumimoji="0" lang="ja-JP" altLang="en-US" sz="2400" dirty="0" smtClean="0">
                <a:solidFill>
                  <a:prstClr val="black"/>
                </a:solidFill>
                <a:latin typeface="Arial" pitchFamily="34" charset="0"/>
                <a:cs typeface="Arial" pitchFamily="34" charset="0"/>
                <a:sym typeface="Gill Sans"/>
              </a:rPr>
              <a:t>年</a:t>
            </a:r>
            <a:r>
              <a:rPr kumimoji="0" lang="en-US" altLang="ja-JP" sz="2400" dirty="0" smtClean="0">
                <a:solidFill>
                  <a:prstClr val="black"/>
                </a:solidFill>
                <a:latin typeface="Arial" pitchFamily="34" charset="0"/>
                <a:cs typeface="Arial" pitchFamily="34" charset="0"/>
                <a:sym typeface="Gill Sans"/>
              </a:rPr>
              <a:t>6</a:t>
            </a:r>
            <a:r>
              <a:rPr kumimoji="0" lang="ja-JP" altLang="en-US" sz="2400" dirty="0" smtClean="0">
                <a:solidFill>
                  <a:prstClr val="black"/>
                </a:solidFill>
                <a:latin typeface="Arial" pitchFamily="34" charset="0"/>
                <a:cs typeface="Arial" pitchFamily="34" charset="0"/>
                <a:sym typeface="Gill Sans"/>
              </a:rPr>
              <a:t>月）</a:t>
            </a:r>
            <a:endParaRPr kumimoji="0" lang="en-US" altLang="ja-JP" sz="2400" dirty="0" smtClean="0">
              <a:solidFill>
                <a:prstClr val="black"/>
              </a:solidFill>
              <a:latin typeface="Arial" pitchFamily="34" charset="0"/>
              <a:cs typeface="Arial" pitchFamily="34" charset="0"/>
              <a:sym typeface="Gill Sans"/>
            </a:endParaRPr>
          </a:p>
          <a:p>
            <a:pPr algn="ctr"/>
            <a:endParaRPr kumimoji="0" lang="en-US" altLang="ja-JP" sz="2200" dirty="0" smtClean="0">
              <a:solidFill>
                <a:prstClr val="black"/>
              </a:solidFill>
              <a:latin typeface="ＭＳ Ｐゴシック" pitchFamily="50" charset="-128"/>
              <a:sym typeface="Gill Sans"/>
            </a:endParaRPr>
          </a:p>
          <a:p>
            <a:pPr algn="ctr"/>
            <a:r>
              <a:rPr kumimoji="0" lang="ja-JP" altLang="en-US" sz="2200" dirty="0" smtClean="0">
                <a:solidFill>
                  <a:prstClr val="black"/>
                </a:solidFill>
                <a:latin typeface="ＭＳ Ｐゴシック" pitchFamily="50" charset="-128"/>
                <a:sym typeface="Gill Sans"/>
              </a:rPr>
              <a:t>次</a:t>
            </a:r>
            <a:r>
              <a:rPr kumimoji="0" lang="ja-JP" altLang="en-US" sz="2200" dirty="0">
                <a:solidFill>
                  <a:prstClr val="black"/>
                </a:solidFill>
                <a:latin typeface="ＭＳ Ｐゴシック" pitchFamily="50" charset="-128"/>
                <a:sym typeface="Gill Sans"/>
              </a:rPr>
              <a:t>世代</a:t>
            </a:r>
            <a:r>
              <a:rPr kumimoji="0" lang="en-US" altLang="ja-JP" sz="2200" dirty="0">
                <a:solidFill>
                  <a:prstClr val="black"/>
                </a:solidFill>
                <a:latin typeface="ＭＳ Ｐゴシック" pitchFamily="50" charset="-128"/>
                <a:sym typeface="Gill Sans"/>
              </a:rPr>
              <a:t>AO</a:t>
            </a:r>
            <a:r>
              <a:rPr kumimoji="0" lang="ja-JP" altLang="en-US" sz="2200" dirty="0">
                <a:solidFill>
                  <a:prstClr val="black"/>
                </a:solidFill>
                <a:latin typeface="ＭＳ Ｐゴシック" pitchFamily="50" charset="-128"/>
                <a:sym typeface="Gill Sans"/>
              </a:rPr>
              <a:t>検討報告書 </a:t>
            </a:r>
            <a:r>
              <a:rPr kumimoji="0" lang="en-US" altLang="ja-JP" sz="2200" dirty="0">
                <a:solidFill>
                  <a:prstClr val="black"/>
                </a:solidFill>
                <a:latin typeface="ＭＳ Ｐゴシック" pitchFamily="50" charset="-128"/>
                <a:sym typeface="Gill Sans"/>
              </a:rPr>
              <a:t>(2012</a:t>
            </a:r>
            <a:r>
              <a:rPr kumimoji="0" lang="ja-JP" altLang="en-US" sz="2200" dirty="0">
                <a:solidFill>
                  <a:prstClr val="black"/>
                </a:solidFill>
                <a:latin typeface="ＭＳ Ｐゴシック" pitchFamily="50" charset="-128"/>
                <a:sym typeface="Gill Sans"/>
              </a:rPr>
              <a:t>年</a:t>
            </a:r>
            <a:r>
              <a:rPr kumimoji="0" lang="en-US" altLang="ja-JP" sz="2200" dirty="0">
                <a:solidFill>
                  <a:prstClr val="black"/>
                </a:solidFill>
                <a:latin typeface="ＭＳ Ｐゴシック" pitchFamily="50" charset="-128"/>
                <a:sym typeface="Gill Sans"/>
              </a:rPr>
              <a:t>8</a:t>
            </a:r>
            <a:r>
              <a:rPr kumimoji="0" lang="ja-JP" altLang="en-US" sz="2200" dirty="0">
                <a:solidFill>
                  <a:prstClr val="black"/>
                </a:solidFill>
                <a:latin typeface="ＭＳ Ｐゴシック" pitchFamily="50" charset="-128"/>
                <a:sym typeface="Gill Sans"/>
              </a:rPr>
              <a:t>月公開</a:t>
            </a:r>
            <a:r>
              <a:rPr kumimoji="0" lang="en-US" altLang="ja-JP" sz="2200" dirty="0">
                <a:solidFill>
                  <a:prstClr val="black"/>
                </a:solidFill>
                <a:latin typeface="ＭＳ Ｐゴシック" pitchFamily="50" charset="-128"/>
                <a:sym typeface="Gill Sans"/>
              </a:rPr>
              <a:t>)</a:t>
            </a:r>
            <a:endParaRPr kumimoji="0" lang="ja-JP" altLang="en-US" sz="2200" dirty="0">
              <a:solidFill>
                <a:prstClr val="black"/>
              </a:solidFill>
              <a:latin typeface="ＭＳ Ｐゴシック" pitchFamily="50" charset="-128"/>
              <a:sym typeface="Gill Sans"/>
            </a:endParaRPr>
          </a:p>
          <a:p>
            <a:pPr algn="ctr"/>
            <a:r>
              <a:rPr kumimoji="0" lang="en-US" altLang="ja-JP" sz="1700" dirty="0">
                <a:solidFill>
                  <a:prstClr val="black"/>
                </a:solidFill>
                <a:latin typeface="Arial" pitchFamily="34" charset="0"/>
                <a:cs typeface="Arial" pitchFamily="34" charset="0"/>
                <a:sym typeface="Gill Sans"/>
                <a:hlinkClick r:id="rId2"/>
              </a:rPr>
              <a:t>http://www.naoj.org/Projects/newdev/ngao</a:t>
            </a:r>
            <a:r>
              <a:rPr kumimoji="0" lang="en-US" altLang="ja-JP" sz="1700" dirty="0" smtClean="0">
                <a:solidFill>
                  <a:prstClr val="black"/>
                </a:solidFill>
                <a:latin typeface="Arial" pitchFamily="34" charset="0"/>
                <a:cs typeface="Arial" pitchFamily="34" charset="0"/>
                <a:sym typeface="Gill Sans"/>
                <a:hlinkClick r:id="rId2"/>
              </a:rPr>
              <a:t>/</a:t>
            </a:r>
            <a:endParaRPr kumimoji="0" lang="en-US" altLang="ja-JP" sz="1700" dirty="0" smtClean="0">
              <a:solidFill>
                <a:prstClr val="black"/>
              </a:solidFill>
              <a:latin typeface="Arial" pitchFamily="34" charset="0"/>
              <a:cs typeface="Arial" pitchFamily="34" charset="0"/>
              <a:sym typeface="Gill Sans"/>
            </a:endParaRPr>
          </a:p>
          <a:p>
            <a:pPr algn="ctr"/>
            <a:endParaRPr kumimoji="0" lang="en-US" altLang="ja-JP" sz="1700" dirty="0" smtClean="0">
              <a:solidFill>
                <a:prstClr val="black"/>
              </a:solidFill>
              <a:latin typeface="Arial" pitchFamily="34" charset="0"/>
              <a:cs typeface="Arial" pitchFamily="34" charset="0"/>
              <a:sym typeface="Gill Sans"/>
            </a:endParaRPr>
          </a:p>
        </p:txBody>
      </p:sp>
      <p:sp>
        <p:nvSpPr>
          <p:cNvPr id="5" name="スライド番号プレースホルダ 4"/>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71</a:t>
            </a:fld>
            <a:endParaRPr lang="ja-JP" altLang="en-US">
              <a:solidFill>
                <a:prstClr val="black">
                  <a:tint val="75000"/>
                </a:prstClr>
              </a:solidFill>
            </a:endParaRPr>
          </a:p>
        </p:txBody>
      </p:sp>
    </p:spTree>
    <p:extLst>
      <p:ext uri="{BB962C8B-B14F-4D97-AF65-F5344CB8AC3E}">
        <p14:creationId xmlns:p14="http://schemas.microsoft.com/office/powerpoint/2010/main" val="228287587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43200" y="762000"/>
            <a:ext cx="3276600" cy="91388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prstClr val="white"/>
                </a:solidFill>
              </a:rPr>
              <a:t>研究代表</a:t>
            </a:r>
            <a:endParaRPr lang="en-US" altLang="ja-JP" dirty="0" smtClean="0">
              <a:solidFill>
                <a:prstClr val="white"/>
              </a:solidFill>
            </a:endParaRPr>
          </a:p>
          <a:p>
            <a:pPr algn="ctr"/>
            <a:r>
              <a:rPr lang="ja-JP" altLang="en-US" dirty="0" smtClean="0">
                <a:solidFill>
                  <a:prstClr val="white"/>
                </a:solidFill>
              </a:rPr>
              <a:t>ハワイ観測所長：有本信雄</a:t>
            </a:r>
            <a:endParaRPr lang="en-US" altLang="ja-JP" dirty="0" smtClean="0">
              <a:solidFill>
                <a:prstClr val="white"/>
              </a:solidFill>
            </a:endParaRPr>
          </a:p>
        </p:txBody>
      </p:sp>
      <p:sp>
        <p:nvSpPr>
          <p:cNvPr id="6" name="Rounded Rectangle 5"/>
          <p:cNvSpPr/>
          <p:nvPr/>
        </p:nvSpPr>
        <p:spPr>
          <a:xfrm>
            <a:off x="1447800" y="2171547"/>
            <a:ext cx="2819400" cy="64785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prstClr val="white"/>
                </a:solidFill>
              </a:rPr>
              <a:t>プロジェクト推進チーム</a:t>
            </a:r>
            <a:endParaRPr lang="en-US" altLang="ja-JP" dirty="0" smtClean="0">
              <a:solidFill>
                <a:prstClr val="white"/>
              </a:solidFill>
            </a:endParaRPr>
          </a:p>
          <a:p>
            <a:pPr algn="ctr"/>
            <a:r>
              <a:rPr lang="ja-JP" altLang="en-US" dirty="0" smtClean="0">
                <a:solidFill>
                  <a:prstClr val="white"/>
                </a:solidFill>
              </a:rPr>
              <a:t>早野裕、</a:t>
            </a:r>
            <a:r>
              <a:rPr lang="en-US" altLang="ja-JP" dirty="0" smtClean="0">
                <a:solidFill>
                  <a:prstClr val="white"/>
                </a:solidFill>
              </a:rPr>
              <a:t>Olivier Lai</a:t>
            </a:r>
          </a:p>
        </p:txBody>
      </p:sp>
      <p:sp>
        <p:nvSpPr>
          <p:cNvPr id="9" name="Rounded Rectangle 8"/>
          <p:cNvSpPr/>
          <p:nvPr/>
        </p:nvSpPr>
        <p:spPr>
          <a:xfrm>
            <a:off x="6096000" y="2169959"/>
            <a:ext cx="2667000" cy="2783041"/>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prstClr val="white"/>
                </a:solidFill>
              </a:rPr>
              <a:t>サイエンスチーム</a:t>
            </a:r>
            <a:endParaRPr lang="en-US" altLang="ja-JP" dirty="0" smtClean="0">
              <a:solidFill>
                <a:prstClr val="white"/>
              </a:solidFill>
            </a:endParaRPr>
          </a:p>
          <a:p>
            <a:pPr algn="ctr"/>
            <a:endParaRPr lang="en-US" altLang="ja-JP" dirty="0" smtClean="0">
              <a:solidFill>
                <a:prstClr val="white"/>
              </a:solidFill>
            </a:endParaRPr>
          </a:p>
          <a:p>
            <a:pPr algn="ctr"/>
            <a:r>
              <a:rPr lang="ja-JP" altLang="en-US" dirty="0" smtClean="0">
                <a:solidFill>
                  <a:prstClr val="white"/>
                </a:solidFill>
              </a:rPr>
              <a:t>岩田生、児玉忠恭、他</a:t>
            </a:r>
            <a:endParaRPr lang="en-US" altLang="ja-JP" dirty="0" smtClean="0">
              <a:solidFill>
                <a:prstClr val="white"/>
              </a:solidFill>
            </a:endParaRPr>
          </a:p>
          <a:p>
            <a:pPr algn="ctr"/>
            <a:r>
              <a:rPr lang="ja-JP" altLang="en-US" dirty="0" smtClean="0">
                <a:solidFill>
                  <a:prstClr val="white"/>
                </a:solidFill>
              </a:rPr>
              <a:t>ワーキンググループ</a:t>
            </a:r>
            <a:endParaRPr lang="en-US" altLang="ja-JP" dirty="0" smtClean="0">
              <a:solidFill>
                <a:prstClr val="white"/>
              </a:solidFill>
            </a:endParaRPr>
          </a:p>
          <a:p>
            <a:pPr algn="ctr"/>
            <a:r>
              <a:rPr lang="ja-JP" altLang="en-US" dirty="0" smtClean="0">
                <a:solidFill>
                  <a:prstClr val="white"/>
                </a:solidFill>
              </a:rPr>
              <a:t>メンバー</a:t>
            </a:r>
            <a:endParaRPr lang="en-US" altLang="ja-JP" dirty="0" smtClean="0">
              <a:solidFill>
                <a:prstClr val="white"/>
              </a:solidFill>
            </a:endParaRPr>
          </a:p>
          <a:p>
            <a:pPr algn="ctr"/>
            <a:endParaRPr lang="en-US" altLang="ja-JP" dirty="0" smtClean="0">
              <a:solidFill>
                <a:prstClr val="white"/>
              </a:solidFill>
            </a:endParaRPr>
          </a:p>
          <a:p>
            <a:pPr algn="ctr"/>
            <a:r>
              <a:rPr lang="ja-JP" altLang="en-US" dirty="0" smtClean="0">
                <a:solidFill>
                  <a:prstClr val="white"/>
                </a:solidFill>
              </a:rPr>
              <a:t>（国際）共同研究</a:t>
            </a:r>
            <a:endParaRPr lang="en-US" altLang="ja-JP" dirty="0" smtClean="0">
              <a:solidFill>
                <a:prstClr val="white"/>
              </a:solidFill>
            </a:endParaRPr>
          </a:p>
          <a:p>
            <a:pPr algn="ctr"/>
            <a:r>
              <a:rPr lang="ja-JP" altLang="en-US" dirty="0" smtClean="0">
                <a:solidFill>
                  <a:prstClr val="white"/>
                </a:solidFill>
              </a:rPr>
              <a:t>グループ他</a:t>
            </a:r>
            <a:endParaRPr lang="en-US" altLang="ja-JP" dirty="0" smtClean="0">
              <a:solidFill>
                <a:prstClr val="white"/>
              </a:solidFill>
            </a:endParaRPr>
          </a:p>
        </p:txBody>
      </p:sp>
      <p:cxnSp>
        <p:nvCxnSpPr>
          <p:cNvPr id="22" name="Straight Connector 21"/>
          <p:cNvCxnSpPr>
            <a:endCxn id="6" idx="0"/>
          </p:cNvCxnSpPr>
          <p:nvPr/>
        </p:nvCxnSpPr>
        <p:spPr>
          <a:xfrm rot="5400000">
            <a:off x="2765499" y="2075066"/>
            <a:ext cx="188482" cy="448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819400" y="1981200"/>
            <a:ext cx="4613145" cy="34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6" idx="2"/>
          </p:cNvCxnSpPr>
          <p:nvPr/>
        </p:nvCxnSpPr>
        <p:spPr>
          <a:xfrm rot="16200000" flipH="1">
            <a:off x="2727913" y="2948987"/>
            <a:ext cx="259282" cy="10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endCxn id="9" idx="0"/>
          </p:cNvCxnSpPr>
          <p:nvPr/>
        </p:nvCxnSpPr>
        <p:spPr>
          <a:xfrm rot="5400000">
            <a:off x="7337180" y="2074591"/>
            <a:ext cx="187688" cy="30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10800000">
            <a:off x="1447800" y="3048000"/>
            <a:ext cx="28194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0800000">
            <a:off x="2320008" y="4106154"/>
            <a:ext cx="2795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4" idx="2"/>
          </p:cNvCxnSpPr>
          <p:nvPr/>
        </p:nvCxnSpPr>
        <p:spPr>
          <a:xfrm rot="5400000">
            <a:off x="4231008" y="1821021"/>
            <a:ext cx="295630" cy="535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テキスト ボックス 41"/>
          <p:cNvSpPr txBox="1"/>
          <p:nvPr/>
        </p:nvSpPr>
        <p:spPr>
          <a:xfrm>
            <a:off x="4355976" y="5733256"/>
            <a:ext cx="4124655" cy="523220"/>
          </a:xfrm>
          <a:prstGeom prst="rect">
            <a:avLst/>
          </a:prstGeom>
          <a:noFill/>
        </p:spPr>
        <p:txBody>
          <a:bodyPr wrap="none" rtlCol="0">
            <a:spAutoFit/>
          </a:bodyPr>
          <a:lstStyle/>
          <a:p>
            <a:r>
              <a:rPr lang="en-US" altLang="ja-JP" sz="2800" b="1" dirty="0" smtClean="0">
                <a:solidFill>
                  <a:prstClr val="black"/>
                </a:solidFill>
                <a:effectLst>
                  <a:outerShdw blurRad="38100" dist="38100" dir="2700000" algn="tl">
                    <a:srgbClr val="000000">
                      <a:alpha val="43137"/>
                    </a:srgbClr>
                  </a:outerShdw>
                </a:effectLst>
              </a:rPr>
              <a:t>ULTIMATE-SUBARU</a:t>
            </a:r>
            <a:r>
              <a:rPr lang="ja-JP" altLang="en-US" sz="2800" b="1" dirty="0" smtClean="0">
                <a:solidFill>
                  <a:prstClr val="black"/>
                </a:solidFill>
                <a:effectLst>
                  <a:outerShdw blurRad="38100" dist="38100" dir="2700000" algn="tl">
                    <a:srgbClr val="000000">
                      <a:alpha val="43137"/>
                    </a:srgbClr>
                  </a:outerShdw>
                </a:effectLst>
              </a:rPr>
              <a:t>組織図</a:t>
            </a:r>
            <a:endParaRPr lang="ja-JP" altLang="en-US" sz="2800" b="1" dirty="0">
              <a:solidFill>
                <a:prstClr val="black"/>
              </a:solidFill>
              <a:effectLst>
                <a:outerShdw blurRad="38100" dist="38100" dir="2700000" algn="tl">
                  <a:srgbClr val="000000">
                    <a:alpha val="43137"/>
                  </a:srgbClr>
                </a:outerShdw>
              </a:effectLst>
            </a:endParaRPr>
          </a:p>
        </p:txBody>
      </p:sp>
      <p:cxnSp>
        <p:nvCxnSpPr>
          <p:cNvPr id="100" name="Straight Connector 99"/>
          <p:cNvCxnSpPr>
            <a:endCxn id="122" idx="0"/>
          </p:cNvCxnSpPr>
          <p:nvPr/>
        </p:nvCxnSpPr>
        <p:spPr>
          <a:xfrm rot="5400000">
            <a:off x="4132521" y="3197790"/>
            <a:ext cx="350032" cy="447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endCxn id="103" idx="0"/>
          </p:cNvCxnSpPr>
          <p:nvPr/>
        </p:nvCxnSpPr>
        <p:spPr>
          <a:xfrm rot="16200000" flipH="1">
            <a:off x="1317150" y="3206293"/>
            <a:ext cx="335760" cy="174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Rounded Rectangle 102"/>
          <p:cNvSpPr/>
          <p:nvPr/>
        </p:nvSpPr>
        <p:spPr>
          <a:xfrm>
            <a:off x="152400" y="3375043"/>
            <a:ext cx="2667000" cy="3178157"/>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prstClr val="white"/>
                </a:solidFill>
              </a:rPr>
              <a:t>望遠鏡補償光学化</a:t>
            </a:r>
            <a:endParaRPr lang="en-US" altLang="ja-JP" dirty="0" smtClean="0">
              <a:solidFill>
                <a:prstClr val="white"/>
              </a:solidFill>
            </a:endParaRPr>
          </a:p>
          <a:p>
            <a:pPr algn="ctr"/>
            <a:endParaRPr lang="en-US" altLang="ja-JP" dirty="0" smtClean="0">
              <a:solidFill>
                <a:prstClr val="white"/>
              </a:solidFill>
            </a:endParaRPr>
          </a:p>
          <a:p>
            <a:pPr algn="ctr"/>
            <a:r>
              <a:rPr lang="ja-JP" altLang="en-US" sz="1100" dirty="0" smtClean="0">
                <a:solidFill>
                  <a:prstClr val="white"/>
                </a:solidFill>
              </a:rPr>
              <a:t>可変副鏡</a:t>
            </a:r>
            <a:r>
              <a:rPr lang="en-US" altLang="ja-JP" sz="1100" dirty="0" smtClean="0">
                <a:solidFill>
                  <a:prstClr val="white"/>
                </a:solidFill>
              </a:rPr>
              <a:t>(</a:t>
            </a:r>
            <a:r>
              <a:rPr lang="en-US" altLang="ja-JP" sz="1100" dirty="0" err="1" smtClean="0">
                <a:solidFill>
                  <a:prstClr val="white"/>
                </a:solidFill>
              </a:rPr>
              <a:t>Adoptica</a:t>
            </a:r>
            <a:r>
              <a:rPr lang="en-US" altLang="ja-JP" sz="1100" dirty="0" smtClean="0">
                <a:solidFill>
                  <a:prstClr val="white"/>
                </a:solidFill>
              </a:rPr>
              <a:t>, MELCO, NAOJ)</a:t>
            </a:r>
          </a:p>
          <a:p>
            <a:pPr algn="ctr"/>
            <a:r>
              <a:rPr lang="ja-JP" altLang="en-US" sz="1100" dirty="0" smtClean="0">
                <a:solidFill>
                  <a:prstClr val="white"/>
                </a:solidFill>
              </a:rPr>
              <a:t>波面センサー</a:t>
            </a:r>
            <a:r>
              <a:rPr lang="en-US" altLang="ja-JP" sz="1100" dirty="0" smtClean="0">
                <a:solidFill>
                  <a:prstClr val="white"/>
                </a:solidFill>
              </a:rPr>
              <a:t>(NAOJ</a:t>
            </a:r>
            <a:r>
              <a:rPr lang="ja-JP" altLang="en-US" sz="1100" dirty="0" smtClean="0">
                <a:solidFill>
                  <a:prstClr val="white"/>
                </a:solidFill>
              </a:rPr>
              <a:t>他）</a:t>
            </a:r>
            <a:endParaRPr lang="en-US" altLang="ja-JP" sz="1100" dirty="0" smtClean="0">
              <a:solidFill>
                <a:prstClr val="white"/>
              </a:solidFill>
            </a:endParaRPr>
          </a:p>
          <a:p>
            <a:pPr algn="ctr"/>
            <a:r>
              <a:rPr lang="ja-JP" altLang="en-US" sz="1100" dirty="0" smtClean="0">
                <a:solidFill>
                  <a:prstClr val="white"/>
                </a:solidFill>
              </a:rPr>
              <a:t>レーザーガイド星</a:t>
            </a:r>
            <a:r>
              <a:rPr lang="en-US" altLang="ja-JP" sz="1100" dirty="0" smtClean="0">
                <a:solidFill>
                  <a:prstClr val="white"/>
                </a:solidFill>
              </a:rPr>
              <a:t>(TOPTICA, NAOJ</a:t>
            </a:r>
            <a:r>
              <a:rPr lang="ja-JP" altLang="en-US" sz="1100" dirty="0" smtClean="0">
                <a:solidFill>
                  <a:prstClr val="white"/>
                </a:solidFill>
              </a:rPr>
              <a:t>他</a:t>
            </a:r>
            <a:r>
              <a:rPr lang="en-US" altLang="ja-JP" sz="1100" dirty="0" smtClean="0">
                <a:solidFill>
                  <a:prstClr val="white"/>
                </a:solidFill>
              </a:rPr>
              <a:t>)</a:t>
            </a:r>
          </a:p>
          <a:p>
            <a:pPr algn="ctr"/>
            <a:r>
              <a:rPr lang="ja-JP" altLang="en-US" sz="1100" dirty="0" smtClean="0">
                <a:solidFill>
                  <a:prstClr val="white"/>
                </a:solidFill>
              </a:rPr>
              <a:t>実時間制御系</a:t>
            </a:r>
            <a:r>
              <a:rPr lang="en-US" altLang="ja-JP" sz="1100" dirty="0" smtClean="0">
                <a:solidFill>
                  <a:prstClr val="white"/>
                </a:solidFill>
              </a:rPr>
              <a:t>(NAOJ</a:t>
            </a:r>
            <a:r>
              <a:rPr lang="ja-JP" altLang="en-US" sz="1100" dirty="0" smtClean="0">
                <a:solidFill>
                  <a:prstClr val="white"/>
                </a:solidFill>
              </a:rPr>
              <a:t>他）</a:t>
            </a:r>
            <a:endParaRPr lang="en-US" altLang="ja-JP" sz="1100" dirty="0" smtClean="0">
              <a:solidFill>
                <a:prstClr val="white"/>
              </a:solidFill>
            </a:endParaRPr>
          </a:p>
          <a:p>
            <a:pPr algn="ctr"/>
            <a:r>
              <a:rPr lang="ja-JP" altLang="en-US" sz="1100" dirty="0" smtClean="0">
                <a:solidFill>
                  <a:prstClr val="white"/>
                </a:solidFill>
              </a:rPr>
              <a:t>望遠鏡改修</a:t>
            </a:r>
            <a:r>
              <a:rPr lang="en-US" altLang="ja-JP" sz="1100" dirty="0" smtClean="0">
                <a:solidFill>
                  <a:prstClr val="white"/>
                </a:solidFill>
              </a:rPr>
              <a:t>(MELCO, NAOJ)</a:t>
            </a:r>
          </a:p>
          <a:p>
            <a:pPr algn="ctr"/>
            <a:r>
              <a:rPr lang="ja-JP" altLang="en-US" sz="1100" dirty="0" smtClean="0">
                <a:solidFill>
                  <a:prstClr val="white"/>
                </a:solidFill>
              </a:rPr>
              <a:t>補償光学システム構築（</a:t>
            </a:r>
            <a:r>
              <a:rPr lang="en-US" altLang="ja-JP" sz="1100" dirty="0" smtClean="0">
                <a:solidFill>
                  <a:prstClr val="white"/>
                </a:solidFill>
              </a:rPr>
              <a:t>NAOJ</a:t>
            </a:r>
            <a:r>
              <a:rPr lang="ja-JP" altLang="en-US" sz="1100" dirty="0" smtClean="0">
                <a:solidFill>
                  <a:prstClr val="white"/>
                </a:solidFill>
              </a:rPr>
              <a:t>他）</a:t>
            </a:r>
            <a:endParaRPr lang="en-US" altLang="ja-JP" sz="1100" dirty="0" smtClean="0">
              <a:solidFill>
                <a:prstClr val="white"/>
              </a:solidFill>
            </a:endParaRPr>
          </a:p>
          <a:p>
            <a:pPr algn="ctr"/>
            <a:endParaRPr lang="en-US" altLang="ja-JP" sz="1100" dirty="0" smtClean="0">
              <a:solidFill>
                <a:prstClr val="white"/>
              </a:solidFill>
            </a:endParaRPr>
          </a:p>
          <a:p>
            <a:pPr algn="ctr"/>
            <a:r>
              <a:rPr lang="ja-JP" altLang="en-US" sz="1100" dirty="0" smtClean="0">
                <a:solidFill>
                  <a:prstClr val="white"/>
                </a:solidFill>
              </a:rPr>
              <a:t>光学・機械系</a:t>
            </a:r>
            <a:r>
              <a:rPr lang="en-US" altLang="ja-JP" sz="1100" dirty="0" smtClean="0">
                <a:solidFill>
                  <a:prstClr val="white"/>
                </a:solidFill>
              </a:rPr>
              <a:t>(NAOJ, </a:t>
            </a:r>
            <a:r>
              <a:rPr lang="ja-JP" altLang="en-US" sz="1100" dirty="0" smtClean="0">
                <a:solidFill>
                  <a:prstClr val="white"/>
                </a:solidFill>
              </a:rPr>
              <a:t>共同）</a:t>
            </a:r>
            <a:endParaRPr lang="en-US" altLang="ja-JP" sz="1100" dirty="0" smtClean="0">
              <a:solidFill>
                <a:prstClr val="white"/>
              </a:solidFill>
            </a:endParaRPr>
          </a:p>
          <a:p>
            <a:pPr algn="ctr"/>
            <a:r>
              <a:rPr lang="ja-JP" altLang="en-US" sz="1100" dirty="0" smtClean="0">
                <a:solidFill>
                  <a:prstClr val="white"/>
                </a:solidFill>
              </a:rPr>
              <a:t>電機系</a:t>
            </a:r>
            <a:r>
              <a:rPr lang="en-US" altLang="ja-JP" sz="1100" dirty="0" smtClean="0">
                <a:solidFill>
                  <a:prstClr val="white"/>
                </a:solidFill>
              </a:rPr>
              <a:t>(NAOJ, </a:t>
            </a:r>
            <a:r>
              <a:rPr lang="ja-JP" altLang="en-US" sz="1100" dirty="0" smtClean="0">
                <a:solidFill>
                  <a:prstClr val="white"/>
                </a:solidFill>
              </a:rPr>
              <a:t>共同）</a:t>
            </a:r>
            <a:endParaRPr lang="en-US" altLang="ja-JP" sz="1100" dirty="0" smtClean="0">
              <a:solidFill>
                <a:prstClr val="white"/>
              </a:solidFill>
            </a:endParaRPr>
          </a:p>
          <a:p>
            <a:pPr algn="ctr"/>
            <a:r>
              <a:rPr lang="ja-JP" altLang="en-US" sz="1100" dirty="0" smtClean="0">
                <a:solidFill>
                  <a:prstClr val="white"/>
                </a:solidFill>
              </a:rPr>
              <a:t>制御系</a:t>
            </a:r>
            <a:r>
              <a:rPr lang="en-US" altLang="ja-JP" sz="1100" dirty="0" smtClean="0">
                <a:solidFill>
                  <a:prstClr val="white"/>
                </a:solidFill>
              </a:rPr>
              <a:t>(NAOJ, </a:t>
            </a:r>
            <a:r>
              <a:rPr lang="ja-JP" altLang="en-US" sz="1100" dirty="0" smtClean="0">
                <a:solidFill>
                  <a:prstClr val="white"/>
                </a:solidFill>
              </a:rPr>
              <a:t>共同）</a:t>
            </a:r>
            <a:endParaRPr lang="en-US" altLang="ja-JP" sz="1100" dirty="0" smtClean="0">
              <a:solidFill>
                <a:prstClr val="white"/>
              </a:solidFill>
            </a:endParaRPr>
          </a:p>
          <a:p>
            <a:pPr algn="ctr"/>
            <a:r>
              <a:rPr lang="ja-JP" altLang="en-US" sz="1100" dirty="0" smtClean="0">
                <a:solidFill>
                  <a:prstClr val="white"/>
                </a:solidFill>
              </a:rPr>
              <a:t>ソフトウェア</a:t>
            </a:r>
            <a:r>
              <a:rPr lang="en-US" altLang="ja-JP" sz="1100" dirty="0" smtClean="0">
                <a:solidFill>
                  <a:prstClr val="white"/>
                </a:solidFill>
              </a:rPr>
              <a:t>(NAOJ, </a:t>
            </a:r>
            <a:r>
              <a:rPr lang="ja-JP" altLang="en-US" sz="1100" dirty="0" smtClean="0">
                <a:solidFill>
                  <a:prstClr val="white"/>
                </a:solidFill>
              </a:rPr>
              <a:t>共同）</a:t>
            </a:r>
            <a:endParaRPr lang="en-US" altLang="ja-JP" sz="1100" dirty="0" smtClean="0">
              <a:solidFill>
                <a:prstClr val="white"/>
              </a:solidFill>
            </a:endParaRPr>
          </a:p>
          <a:p>
            <a:pPr algn="ctr"/>
            <a:endParaRPr lang="en-US" altLang="ja-JP" sz="1100" dirty="0" smtClean="0">
              <a:solidFill>
                <a:prstClr val="white"/>
              </a:solidFill>
            </a:endParaRPr>
          </a:p>
          <a:p>
            <a:pPr algn="ctr"/>
            <a:r>
              <a:rPr lang="ja-JP" altLang="en-US" sz="1100" dirty="0" smtClean="0">
                <a:solidFill>
                  <a:prstClr val="white"/>
                </a:solidFill>
              </a:rPr>
              <a:t>常勤</a:t>
            </a:r>
            <a:r>
              <a:rPr lang="en-US" altLang="ja-JP" sz="1100" dirty="0" smtClean="0">
                <a:solidFill>
                  <a:prstClr val="white"/>
                </a:solidFill>
              </a:rPr>
              <a:t> 3/</a:t>
            </a:r>
            <a:r>
              <a:rPr lang="ja-JP" altLang="en-US" sz="1100" dirty="0" smtClean="0">
                <a:solidFill>
                  <a:prstClr val="white"/>
                </a:solidFill>
              </a:rPr>
              <a:t>ポスドク</a:t>
            </a:r>
            <a:r>
              <a:rPr lang="en-US" altLang="ja-JP" sz="1100" dirty="0" smtClean="0">
                <a:solidFill>
                  <a:prstClr val="white"/>
                </a:solidFill>
              </a:rPr>
              <a:t> 3/</a:t>
            </a:r>
            <a:r>
              <a:rPr lang="ja-JP" altLang="en-US" sz="1100" dirty="0" smtClean="0">
                <a:solidFill>
                  <a:prstClr val="white"/>
                </a:solidFill>
              </a:rPr>
              <a:t>技師</a:t>
            </a:r>
            <a:r>
              <a:rPr lang="en-US" altLang="ja-JP" sz="1100" dirty="0" smtClean="0">
                <a:solidFill>
                  <a:prstClr val="white"/>
                </a:solidFill>
              </a:rPr>
              <a:t> 2/</a:t>
            </a:r>
            <a:r>
              <a:rPr lang="ja-JP" altLang="en-US" sz="1100" dirty="0" smtClean="0">
                <a:solidFill>
                  <a:prstClr val="white"/>
                </a:solidFill>
              </a:rPr>
              <a:t>共同研究</a:t>
            </a:r>
            <a:endParaRPr lang="en-US" altLang="ja-JP" sz="1100" dirty="0" smtClean="0">
              <a:solidFill>
                <a:prstClr val="white"/>
              </a:solidFill>
            </a:endParaRPr>
          </a:p>
          <a:p>
            <a:pPr algn="ctr"/>
            <a:r>
              <a:rPr lang="ja-JP" altLang="en-US" sz="1100" dirty="0" smtClean="0">
                <a:solidFill>
                  <a:prstClr val="white"/>
                </a:solidFill>
              </a:rPr>
              <a:t>（最大時）</a:t>
            </a:r>
            <a:endParaRPr lang="en-US" altLang="ja-JP" sz="1100" dirty="0" smtClean="0">
              <a:solidFill>
                <a:prstClr val="white"/>
              </a:solidFill>
            </a:endParaRPr>
          </a:p>
        </p:txBody>
      </p:sp>
      <p:sp>
        <p:nvSpPr>
          <p:cNvPr id="122" name="Rounded Rectangle 121"/>
          <p:cNvSpPr/>
          <p:nvPr/>
        </p:nvSpPr>
        <p:spPr>
          <a:xfrm>
            <a:off x="3048000" y="3375043"/>
            <a:ext cx="2514600" cy="2339957"/>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dirty="0" smtClean="0">
                <a:solidFill>
                  <a:prstClr val="white"/>
                </a:solidFill>
              </a:rPr>
              <a:t>広視野近赤外線装置</a:t>
            </a:r>
            <a:endParaRPr lang="en-US" altLang="ja-JP" dirty="0" smtClean="0">
              <a:solidFill>
                <a:prstClr val="white"/>
              </a:solidFill>
            </a:endParaRPr>
          </a:p>
          <a:p>
            <a:pPr algn="ctr"/>
            <a:endParaRPr lang="en-US" altLang="ja-JP" dirty="0" smtClean="0">
              <a:solidFill>
                <a:prstClr val="white"/>
              </a:solidFill>
            </a:endParaRPr>
          </a:p>
          <a:p>
            <a:pPr algn="ctr"/>
            <a:r>
              <a:rPr lang="ja-JP" altLang="en-US" sz="1100" dirty="0" smtClean="0">
                <a:solidFill>
                  <a:prstClr val="white"/>
                </a:solidFill>
              </a:rPr>
              <a:t>光学・機械系</a:t>
            </a:r>
            <a:r>
              <a:rPr lang="en-US" altLang="ja-JP" sz="1100" dirty="0" smtClean="0">
                <a:solidFill>
                  <a:prstClr val="white"/>
                </a:solidFill>
              </a:rPr>
              <a:t>(NAOJ, </a:t>
            </a:r>
            <a:r>
              <a:rPr lang="ja-JP" altLang="en-US" sz="1100" dirty="0" smtClean="0">
                <a:solidFill>
                  <a:prstClr val="white"/>
                </a:solidFill>
              </a:rPr>
              <a:t>共同）</a:t>
            </a:r>
            <a:endParaRPr lang="en-US" altLang="ja-JP" sz="1100" dirty="0" smtClean="0">
              <a:solidFill>
                <a:prstClr val="white"/>
              </a:solidFill>
            </a:endParaRPr>
          </a:p>
          <a:p>
            <a:pPr algn="ctr"/>
            <a:r>
              <a:rPr lang="ja-JP" altLang="en-US" sz="1100" dirty="0" smtClean="0">
                <a:solidFill>
                  <a:prstClr val="white"/>
                </a:solidFill>
              </a:rPr>
              <a:t>電機系</a:t>
            </a:r>
            <a:r>
              <a:rPr lang="en-US" altLang="ja-JP" sz="1100" dirty="0" smtClean="0">
                <a:solidFill>
                  <a:prstClr val="white"/>
                </a:solidFill>
              </a:rPr>
              <a:t>(NAOJ, </a:t>
            </a:r>
            <a:r>
              <a:rPr lang="ja-JP" altLang="en-US" sz="1100" dirty="0" smtClean="0">
                <a:solidFill>
                  <a:prstClr val="white"/>
                </a:solidFill>
              </a:rPr>
              <a:t>共同）</a:t>
            </a:r>
            <a:endParaRPr lang="en-US" altLang="ja-JP" sz="1100" dirty="0" smtClean="0">
              <a:solidFill>
                <a:prstClr val="white"/>
              </a:solidFill>
            </a:endParaRPr>
          </a:p>
          <a:p>
            <a:pPr algn="ctr"/>
            <a:r>
              <a:rPr lang="ja-JP" altLang="en-US" sz="1100" dirty="0" smtClean="0">
                <a:solidFill>
                  <a:prstClr val="white"/>
                </a:solidFill>
              </a:rPr>
              <a:t>冷却系</a:t>
            </a:r>
            <a:r>
              <a:rPr lang="en-US" altLang="ja-JP" sz="1100" dirty="0" smtClean="0">
                <a:solidFill>
                  <a:prstClr val="white"/>
                </a:solidFill>
              </a:rPr>
              <a:t>(NAOJ, </a:t>
            </a:r>
            <a:r>
              <a:rPr lang="ja-JP" altLang="en-US" sz="1100" dirty="0" smtClean="0">
                <a:solidFill>
                  <a:prstClr val="white"/>
                </a:solidFill>
              </a:rPr>
              <a:t>共同）</a:t>
            </a:r>
            <a:endParaRPr lang="en-US" altLang="ja-JP" sz="1100" dirty="0" smtClean="0">
              <a:solidFill>
                <a:prstClr val="white"/>
              </a:solidFill>
            </a:endParaRPr>
          </a:p>
          <a:p>
            <a:pPr algn="ctr"/>
            <a:r>
              <a:rPr lang="ja-JP" altLang="en-US" sz="1100" dirty="0" smtClean="0">
                <a:solidFill>
                  <a:prstClr val="white"/>
                </a:solidFill>
              </a:rPr>
              <a:t>検出器</a:t>
            </a:r>
            <a:r>
              <a:rPr lang="en-US" altLang="ja-JP" sz="1100" dirty="0" smtClean="0">
                <a:solidFill>
                  <a:prstClr val="white"/>
                </a:solidFill>
              </a:rPr>
              <a:t>(NAOJ, </a:t>
            </a:r>
            <a:r>
              <a:rPr lang="ja-JP" altLang="en-US" sz="1100" dirty="0" smtClean="0">
                <a:solidFill>
                  <a:prstClr val="white"/>
                </a:solidFill>
              </a:rPr>
              <a:t>共同）</a:t>
            </a:r>
            <a:endParaRPr lang="en-US" altLang="ja-JP" sz="1100" dirty="0" smtClean="0">
              <a:solidFill>
                <a:prstClr val="white"/>
              </a:solidFill>
            </a:endParaRPr>
          </a:p>
          <a:p>
            <a:pPr algn="ctr"/>
            <a:r>
              <a:rPr lang="ja-JP" altLang="en-US" sz="1100" dirty="0" smtClean="0">
                <a:solidFill>
                  <a:prstClr val="white"/>
                </a:solidFill>
              </a:rPr>
              <a:t>制御系</a:t>
            </a:r>
            <a:r>
              <a:rPr lang="en-US" altLang="ja-JP" sz="1100" dirty="0" smtClean="0">
                <a:solidFill>
                  <a:prstClr val="white"/>
                </a:solidFill>
              </a:rPr>
              <a:t>(NAOJ, </a:t>
            </a:r>
            <a:r>
              <a:rPr lang="ja-JP" altLang="en-US" sz="1100" dirty="0" smtClean="0">
                <a:solidFill>
                  <a:prstClr val="white"/>
                </a:solidFill>
              </a:rPr>
              <a:t>共同）</a:t>
            </a:r>
            <a:endParaRPr lang="en-US" altLang="ja-JP" sz="1100" dirty="0" smtClean="0">
              <a:solidFill>
                <a:prstClr val="white"/>
              </a:solidFill>
            </a:endParaRPr>
          </a:p>
          <a:p>
            <a:pPr algn="ctr"/>
            <a:r>
              <a:rPr lang="ja-JP" altLang="en-US" sz="1100" dirty="0" smtClean="0">
                <a:solidFill>
                  <a:prstClr val="white"/>
                </a:solidFill>
              </a:rPr>
              <a:t>データ解析ソフトウェア</a:t>
            </a:r>
            <a:r>
              <a:rPr lang="en-US" altLang="ja-JP" sz="1100" dirty="0" smtClean="0">
                <a:solidFill>
                  <a:prstClr val="white"/>
                </a:solidFill>
              </a:rPr>
              <a:t>(NAOJ, </a:t>
            </a:r>
            <a:r>
              <a:rPr lang="ja-JP" altLang="en-US" sz="1100" dirty="0" smtClean="0">
                <a:solidFill>
                  <a:prstClr val="white"/>
                </a:solidFill>
              </a:rPr>
              <a:t>共同）</a:t>
            </a:r>
            <a:endParaRPr lang="en-US" altLang="ja-JP" sz="1100" dirty="0" smtClean="0">
              <a:solidFill>
                <a:prstClr val="white"/>
              </a:solidFill>
            </a:endParaRPr>
          </a:p>
          <a:p>
            <a:pPr algn="ctr"/>
            <a:endParaRPr lang="en-US" altLang="ja-JP" sz="1100" dirty="0" smtClean="0">
              <a:solidFill>
                <a:prstClr val="white"/>
              </a:solidFill>
            </a:endParaRPr>
          </a:p>
          <a:p>
            <a:pPr algn="ctr"/>
            <a:r>
              <a:rPr lang="ja-JP" altLang="en-US" sz="1100" dirty="0" smtClean="0">
                <a:solidFill>
                  <a:prstClr val="white"/>
                </a:solidFill>
              </a:rPr>
              <a:t>常勤</a:t>
            </a:r>
            <a:r>
              <a:rPr lang="en-US" altLang="ja-JP" sz="1100" dirty="0" smtClean="0">
                <a:solidFill>
                  <a:prstClr val="white"/>
                </a:solidFill>
              </a:rPr>
              <a:t> 3/</a:t>
            </a:r>
            <a:r>
              <a:rPr lang="ja-JP" altLang="en-US" sz="1100" dirty="0" smtClean="0">
                <a:solidFill>
                  <a:prstClr val="white"/>
                </a:solidFill>
              </a:rPr>
              <a:t>ポスドク</a:t>
            </a:r>
            <a:r>
              <a:rPr lang="en-US" altLang="ja-JP" sz="1100" dirty="0" smtClean="0">
                <a:solidFill>
                  <a:prstClr val="white"/>
                </a:solidFill>
              </a:rPr>
              <a:t> 3/</a:t>
            </a:r>
            <a:r>
              <a:rPr lang="ja-JP" altLang="en-US" sz="1100" dirty="0" smtClean="0">
                <a:solidFill>
                  <a:prstClr val="white"/>
                </a:solidFill>
              </a:rPr>
              <a:t>技師</a:t>
            </a:r>
            <a:r>
              <a:rPr lang="en-US" altLang="ja-JP" sz="1100" dirty="0" smtClean="0">
                <a:solidFill>
                  <a:prstClr val="white"/>
                </a:solidFill>
              </a:rPr>
              <a:t> 2/</a:t>
            </a:r>
            <a:r>
              <a:rPr lang="ja-JP" altLang="en-US" sz="1100" dirty="0" smtClean="0">
                <a:solidFill>
                  <a:prstClr val="white"/>
                </a:solidFill>
              </a:rPr>
              <a:t>共同研究</a:t>
            </a:r>
            <a:endParaRPr lang="en-US" altLang="ja-JP" sz="1100" dirty="0" smtClean="0">
              <a:solidFill>
                <a:prstClr val="white"/>
              </a:solidFill>
            </a:endParaRPr>
          </a:p>
          <a:p>
            <a:pPr algn="ctr"/>
            <a:r>
              <a:rPr lang="ja-JP" altLang="en-US" sz="1100" dirty="0" smtClean="0">
                <a:solidFill>
                  <a:prstClr val="white"/>
                </a:solidFill>
              </a:rPr>
              <a:t>（最大時）</a:t>
            </a:r>
            <a:endParaRPr lang="en-US" altLang="ja-JP" sz="1100" dirty="0" smtClean="0">
              <a:solidFill>
                <a:prstClr val="white"/>
              </a:solidFill>
            </a:endParaRPr>
          </a:p>
        </p:txBody>
      </p:sp>
      <p:sp>
        <p:nvSpPr>
          <p:cNvPr id="165" name="TextBox 164"/>
          <p:cNvSpPr txBox="1"/>
          <p:nvPr/>
        </p:nvSpPr>
        <p:spPr>
          <a:xfrm>
            <a:off x="4114800" y="6248400"/>
            <a:ext cx="4650732" cy="369332"/>
          </a:xfrm>
          <a:prstGeom prst="rect">
            <a:avLst/>
          </a:prstGeom>
          <a:noFill/>
        </p:spPr>
        <p:txBody>
          <a:bodyPr wrap="none" rtlCol="0">
            <a:spAutoFit/>
          </a:bodyPr>
          <a:lstStyle/>
          <a:p>
            <a:r>
              <a:rPr lang="ja-JP" altLang="en-US" dirty="0" smtClean="0">
                <a:solidFill>
                  <a:prstClr val="black"/>
                </a:solidFill>
              </a:rPr>
              <a:t>科研費（新学術と特別推進）で雇用を確保する</a:t>
            </a:r>
            <a:endParaRPr lang="ja-JP" altLang="en-US" dirty="0">
              <a:solidFill>
                <a:prstClr val="black"/>
              </a:solidFill>
            </a:endParaRPr>
          </a:p>
        </p:txBody>
      </p:sp>
    </p:spTree>
    <p:extLst>
      <p:ext uri="{BB962C8B-B14F-4D97-AF65-F5344CB8AC3E}">
        <p14:creationId xmlns:p14="http://schemas.microsoft.com/office/powerpoint/2010/main" val="8391605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ja-JP" altLang="en-US" sz="4000" b="1" dirty="0" smtClean="0">
                <a:effectLst>
                  <a:outerShdw blurRad="38100" dist="38100" dir="2700000" algn="tl">
                    <a:srgbClr val="000000">
                      <a:alpha val="43137"/>
                    </a:srgbClr>
                  </a:outerShdw>
                </a:effectLst>
              </a:rPr>
              <a:t>費用 見積</a:t>
            </a:r>
            <a:endParaRPr lang="ja-JP" altLang="en-US" sz="4000" b="1" dirty="0">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73</a:t>
            </a:fld>
            <a:endParaRPr lang="ja-JP" altLang="en-US">
              <a:solidFill>
                <a:prstClr val="black">
                  <a:tint val="75000"/>
                </a:prstClr>
              </a:solidFill>
            </a:endParaRPr>
          </a:p>
        </p:txBody>
      </p:sp>
      <p:graphicFrame>
        <p:nvGraphicFramePr>
          <p:cNvPr id="4" name="Group 2"/>
          <p:cNvGraphicFramePr>
            <a:graphicFrameLocks noGrp="1"/>
          </p:cNvGraphicFramePr>
          <p:nvPr/>
        </p:nvGraphicFramePr>
        <p:xfrm>
          <a:off x="304800" y="1219200"/>
          <a:ext cx="8349456" cy="4841240"/>
        </p:xfrm>
        <a:graphic>
          <a:graphicData uri="http://schemas.openxmlformats.org/drawingml/2006/table">
            <a:tbl>
              <a:tblPr/>
              <a:tblGrid>
                <a:gridCol w="2012156"/>
                <a:gridCol w="1308100"/>
                <a:gridCol w="5029200"/>
              </a:tblGrid>
              <a:tr h="152400">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項目</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予算額</a:t>
                      </a:r>
                      <a:r>
                        <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rPr>
                        <a:t> (</a:t>
                      </a: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億円</a:t>
                      </a:r>
                      <a:r>
                        <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rPr>
                        <a:t>)</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予算獲得プラン</a:t>
                      </a:r>
                      <a:endPar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157480">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可変副鏡</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a:t>
                      </a: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 4</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1" i="0" u="none" strike="noStrike" cap="none" normalizeH="0" baseline="0" dirty="0">
                          <a:ln>
                            <a:noFill/>
                          </a:ln>
                          <a:solidFill>
                            <a:srgbClr val="0070C0"/>
                          </a:solidFill>
                          <a:effectLst/>
                          <a:latin typeface="ＭＳ Ｐゴシック" pitchFamily="-84" charset="-128"/>
                          <a:ea typeface="ＭＳ Ｐゴシック" pitchFamily="-84" charset="-128"/>
                          <a:sym typeface="Gill Sans" pitchFamily="-84" charset="0"/>
                        </a:rPr>
                        <a:t>科研費</a:t>
                      </a: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特別推進</a:t>
                      </a: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a:t>
                      </a: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2015</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から</a:t>
                      </a: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5</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年間</a:t>
                      </a:r>
                      <a:endPar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dirty="0" err="1"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Adoptica(Microgate</a:t>
                      </a: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 ADS intl.) </a:t>
                      </a:r>
                      <a:r>
                        <a:rPr kumimoji="0" lang="ja-JP" altLang="en-US" sz="16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製作予定</a:t>
                      </a:r>
                      <a:r>
                        <a:rPr kumimoji="0" lang="ja-JP" altLang="ja-JP" sz="16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　</a:t>
                      </a:r>
                      <a:r>
                        <a:rPr kumimoji="0" lang="ja-JP" altLang="en-US" sz="1100" b="0" i="0" u="none" strike="noStrike" cap="none" normalizeH="0" baseline="0" dirty="0" smtClean="0">
                          <a:ln>
                            <a:noFill/>
                          </a:ln>
                          <a:solidFill>
                            <a:schemeClr val="tx1"/>
                          </a:solidFill>
                          <a:effectLst/>
                          <a:latin typeface="ＭＳ Ｐゴシック" pitchFamily="-84" charset="-128"/>
                          <a:ea typeface="ＭＳ Ｐゴシック" pitchFamily="-84" charset="-128"/>
                          <a:cs typeface="Gill Sans" pitchFamily="-84" charset="0"/>
                          <a:sym typeface="Gill Sans" pitchFamily="-84" charset="0"/>
                        </a:rPr>
                        <a:t>（現赤外副鏡を流用）</a:t>
                      </a:r>
                      <a:endParaRPr kumimoji="0" lang="en-US" altLang="ja-JP" sz="11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レーザーシステム</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0.4 </a:t>
                      </a: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 4 </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1" i="0" u="none" strike="noStrike" cap="none" normalizeH="0" baseline="0" dirty="0">
                          <a:ln>
                            <a:noFill/>
                          </a:ln>
                          <a:solidFill>
                            <a:srgbClr val="0070C0"/>
                          </a:solidFill>
                          <a:effectLst/>
                          <a:latin typeface="ＭＳ Ｐゴシック" pitchFamily="-84" charset="-128"/>
                          <a:ea typeface="ＭＳ Ｐゴシック" pitchFamily="-84" charset="-128"/>
                          <a:sym typeface="Gill Sans" pitchFamily="-84" charset="0"/>
                        </a:rPr>
                        <a:t>科研費</a:t>
                      </a: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新学術領域</a:t>
                      </a: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a:t>
                      </a: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2015</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から</a:t>
                      </a: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5</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年間</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TOPTICA/MPBC</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製作</a:t>
                      </a:r>
                      <a:r>
                        <a:rPr kumimoji="0" lang="ja-JP" altLang="en-US" sz="16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予定</a:t>
                      </a:r>
                      <a:r>
                        <a:rPr kumimoji="0" lang="ja-JP" altLang="ja-JP" sz="16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　</a:t>
                      </a:r>
                      <a:r>
                        <a:rPr kumimoji="0" lang="ja-JP" altLang="en-US" sz="1100" b="0" i="0" u="none" strike="noStrike" cap="none" normalizeH="0" baseline="0" dirty="0" smtClean="0">
                          <a:ln>
                            <a:noFill/>
                          </a:ln>
                          <a:solidFill>
                            <a:schemeClr val="tx1"/>
                          </a:solidFill>
                          <a:effectLst/>
                          <a:latin typeface="ＭＳ Ｐゴシック" pitchFamily="-84" charset="-128"/>
                          <a:ea typeface="ＭＳ Ｐゴシック" pitchFamily="-84" charset="-128"/>
                          <a:cs typeface="Gill Sans" pitchFamily="-84" charset="0"/>
                          <a:sym typeface="Gill Sans" pitchFamily="-84" charset="0"/>
                        </a:rPr>
                        <a:t>（レイリーレーザーなら約</a:t>
                      </a:r>
                      <a:r>
                        <a:rPr kumimoji="0" lang="en-US" altLang="ja-JP" sz="1100" b="0" i="0" u="none" strike="noStrike" cap="none" normalizeH="0" baseline="0" dirty="0" smtClean="0">
                          <a:ln>
                            <a:noFill/>
                          </a:ln>
                          <a:solidFill>
                            <a:schemeClr val="tx1"/>
                          </a:solidFill>
                          <a:effectLst/>
                          <a:latin typeface="ＭＳ Ｐゴシック" pitchFamily="-84" charset="-128"/>
                          <a:ea typeface="ＭＳ Ｐゴシック" pitchFamily="-84" charset="-128"/>
                          <a:cs typeface="Gill Sans" pitchFamily="-84" charset="0"/>
                          <a:sym typeface="Gill Sans" pitchFamily="-84" charset="0"/>
                        </a:rPr>
                        <a:t>1/10</a:t>
                      </a:r>
                      <a:r>
                        <a:rPr kumimoji="0" lang="ja-JP" altLang="en-US" sz="1100" b="0" i="0" u="none" strike="noStrike" cap="none" normalizeH="0" baseline="0" dirty="0" smtClean="0">
                          <a:ln>
                            <a:noFill/>
                          </a:ln>
                          <a:solidFill>
                            <a:schemeClr val="tx1"/>
                          </a:solidFill>
                          <a:effectLst/>
                          <a:latin typeface="ＭＳ Ｐゴシック" pitchFamily="-84" charset="-128"/>
                          <a:ea typeface="ＭＳ Ｐゴシック" pitchFamily="-84" charset="-128"/>
                          <a:cs typeface="Gill Sans" pitchFamily="-84" charset="0"/>
                          <a:sym typeface="Gill Sans" pitchFamily="-84" charset="0"/>
                        </a:rPr>
                        <a:t>のコスト）</a:t>
                      </a:r>
                      <a:endParaRPr kumimoji="0" lang="en-US" altLang="ja-JP" sz="11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52400">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波面センサーシステム</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a:t>
                      </a: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 1</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上に同じリソース</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NAOJ</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主体製作、</a:t>
                      </a: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HIA</a:t>
                      </a:r>
                      <a:r>
                        <a:rPr kumimoji="0" lang="ja-JP" altLang="en-US" sz="16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協力の可能性あり</a:t>
                      </a:r>
                      <a:endParaRPr kumimoji="0" lang="en-US" altLang="ja-JP" sz="16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endParaRPr>
                    </a:p>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1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（カセグレン改造費用を含めていて望遠鏡改造費とだぶっていた）</a:t>
                      </a:r>
                      <a:endParaRPr kumimoji="0" lang="en-US" altLang="ja-JP" sz="11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制御計算機</a:t>
                      </a:r>
                      <a:endPar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rPr>
                        <a:t>~ 0.2 </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可変副鏡と同じリソース</a:t>
                      </a:r>
                      <a:endPar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rPr>
                        <a:t>TMT</a:t>
                      </a: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用のダウングレード版</a:t>
                      </a:r>
                      <a:endPar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47320">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望遠鏡改造・改修</a:t>
                      </a:r>
                      <a:endPar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5 – 8 </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FF4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運営費</a:t>
                      </a:r>
                      <a:r>
                        <a:rPr kumimoji="0" lang="ja-JP" altLang="en-US" sz="11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a:t>
                      </a:r>
                      <a:r>
                        <a:rPr kumimoji="0" lang="en-US" altLang="ja-JP" sz="11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IR</a:t>
                      </a:r>
                      <a:r>
                        <a:rPr kumimoji="0" lang="ja-JP" altLang="en-US" sz="11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副鏡流用、</a:t>
                      </a:r>
                      <a:r>
                        <a:rPr kumimoji="0" lang="en-US" altLang="ja-JP" sz="11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AG/SH</a:t>
                      </a:r>
                      <a:r>
                        <a:rPr kumimoji="0" lang="ja-JP" altLang="en-US" sz="11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機能の併合）</a:t>
                      </a:r>
                      <a:endParaRPr kumimoji="0" lang="en-US" altLang="ja-JP" sz="11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FF40"/>
                    </a:solidFill>
                  </a:tcPr>
                </a:tc>
              </a:tr>
              <a:tr h="152400">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観測装置</a:t>
                      </a:r>
                      <a:endPar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0 – </a:t>
                      </a: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10 </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808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初期は</a:t>
                      </a:r>
                      <a:r>
                        <a:rPr kumimoji="0" lang="en-US" altLang="ja-JP" sz="1600" b="0" i="0" u="none" strike="noStrike" cap="none" normalizeH="0" baseline="0" dirty="0" err="1">
                          <a:ln>
                            <a:noFill/>
                          </a:ln>
                          <a:solidFill>
                            <a:schemeClr val="tx1"/>
                          </a:solidFill>
                          <a:effectLst/>
                          <a:latin typeface="ＭＳ Ｐゴシック" pitchFamily="-84" charset="-128"/>
                          <a:ea typeface="Gill Sans" pitchFamily="-84" charset="0"/>
                          <a:cs typeface="Gill Sans" pitchFamily="-84" charset="0"/>
                          <a:sym typeface="Gill Sans" pitchFamily="-84" charset="0"/>
                        </a:rPr>
                        <a:t>nuMOIRCS</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を利用</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新装置は国際協力で製作</a:t>
                      </a:r>
                      <a:r>
                        <a:rPr kumimoji="0" lang="ja-JP" altLang="en-US" sz="16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（候補は</a:t>
                      </a: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HIA</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a:t>
                      </a: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ASIAA</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8080"/>
                    </a:solidFill>
                  </a:tcPr>
                </a:tc>
              </a:tr>
              <a:tr h="218440">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人件費</a:t>
                      </a:r>
                      <a:endPar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rPr>
                        <a:t>~ 2</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In</a:t>
                      </a:r>
                      <a:r>
                        <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rPr>
                        <a:t>-kind</a:t>
                      </a:r>
                      <a:r>
                        <a:rPr kumimoji="0" lang="ja-JP" altLang="en-US" sz="1600" b="0" i="0" u="none" strike="noStrike" cap="none" normalizeH="0" baseline="0" dirty="0">
                          <a:ln>
                            <a:noFill/>
                          </a:ln>
                          <a:solidFill>
                            <a:schemeClr val="tx1"/>
                          </a:solidFill>
                          <a:effectLst/>
                          <a:latin typeface="ＭＳ Ｐゴシック" pitchFamily="-84" charset="-128"/>
                          <a:ea typeface="ＭＳ Ｐゴシック" pitchFamily="-84" charset="-128"/>
                          <a:sym typeface="Gill Sans" pitchFamily="-84" charset="0"/>
                        </a:rPr>
                        <a:t>貢献も</a:t>
                      </a:r>
                      <a:r>
                        <a:rPr kumimoji="0" lang="ja-JP" altLang="en-US" sz="1600" b="0" i="0" u="none" strike="noStrike" cap="none" normalizeH="0" baseline="0" dirty="0" smtClean="0">
                          <a:ln>
                            <a:noFill/>
                          </a:ln>
                          <a:solidFill>
                            <a:schemeClr val="tx1"/>
                          </a:solidFill>
                          <a:effectLst/>
                          <a:latin typeface="ＭＳ Ｐゴシック" pitchFamily="-84" charset="-128"/>
                          <a:ea typeface="ＭＳ Ｐゴシック" pitchFamily="-84" charset="-128"/>
                          <a:sym typeface="Gill Sans" pitchFamily="-84" charset="0"/>
                        </a:rPr>
                        <a:t>含む（</a:t>
                      </a:r>
                      <a:r>
                        <a:rPr kumimoji="0" lang="ja-JP" altLang="en-US"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特別推進後の基盤</a:t>
                      </a: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S</a:t>
                      </a:r>
                      <a:r>
                        <a:rPr kumimoji="0" lang="ja-JP" altLang="en-US"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に応募）</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予備費</a:t>
                      </a:r>
                      <a:endPar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rPr>
                        <a:t>~ 5</a:t>
                      </a: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FF40"/>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80FF40"/>
                    </a:solidFill>
                  </a:tcPr>
                </a:tc>
              </a:tr>
              <a:tr h="0">
                <a:tc>
                  <a:txBody>
                    <a:bodyPr/>
                    <a:lstStyle/>
                    <a:p>
                      <a:pPr marL="0" marR="0" lvl="0" indent="0" algn="l"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ja-JP" altLang="en-US" sz="1600" b="0" i="0" u="none" strike="noStrike" cap="none" normalizeH="0" baseline="0">
                          <a:ln>
                            <a:noFill/>
                          </a:ln>
                          <a:solidFill>
                            <a:schemeClr val="tx1"/>
                          </a:solidFill>
                          <a:effectLst/>
                          <a:latin typeface="ＭＳ Ｐゴシック" pitchFamily="-84" charset="-128"/>
                          <a:ea typeface="ＭＳ Ｐゴシック" pitchFamily="-84" charset="-128"/>
                          <a:sym typeface="Gill Sans" pitchFamily="-84" charset="0"/>
                        </a:rPr>
                        <a:t>総額</a:t>
                      </a:r>
                      <a:endParaRPr kumimoji="0" lang="en-US" altLang="ja-JP" sz="1600" b="0" i="0" u="none" strike="noStrike" cap="none" normalizeH="0" baseline="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r>
                        <a:rPr kumimoji="0" lang="en-US" altLang="ja-JP" sz="1600" b="0" i="0" u="none" strike="noStrike" cap="none" normalizeH="0" baseline="0" dirty="0" smtClean="0">
                          <a:ln>
                            <a:noFill/>
                          </a:ln>
                          <a:solidFill>
                            <a:schemeClr val="tx1"/>
                          </a:solidFill>
                          <a:effectLst/>
                          <a:latin typeface="ＭＳ Ｐゴシック" pitchFamily="-84" charset="-128"/>
                          <a:ea typeface="Gill Sans" pitchFamily="-84" charset="0"/>
                          <a:cs typeface="Gill Sans" pitchFamily="-84" charset="0"/>
                          <a:sym typeface="Gill Sans" pitchFamily="-84" charset="0"/>
                        </a:rPr>
                        <a:t>17.6 – 34.2</a:t>
                      </a: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606060"/>
                        </a:buClr>
                        <a:buSzPct val="100000"/>
                        <a:buFont typeface="ヒラギノ角ゴ Pro W3" pitchFamily="-84" charset="-128"/>
                        <a:buNone/>
                        <a:tabLst/>
                      </a:pPr>
                      <a:endParaRPr kumimoji="0" lang="en-US" altLang="ja-JP" sz="1600" b="0" i="0" u="none" strike="noStrike" cap="none" normalizeH="0" baseline="0" dirty="0">
                        <a:ln>
                          <a:noFill/>
                        </a:ln>
                        <a:solidFill>
                          <a:schemeClr val="tx1"/>
                        </a:solidFill>
                        <a:effectLst/>
                        <a:latin typeface="ＭＳ Ｐゴシック" pitchFamily="-84" charset="-128"/>
                        <a:ea typeface="Gill Sans" pitchFamily="-84" charset="0"/>
                        <a:cs typeface="Gill Sans" pitchFamily="-84" charset="0"/>
                        <a:sym typeface="Gill Sans" pitchFamily="-84" charset="0"/>
                      </a:endParaRPr>
                    </a:p>
                  </a:txBody>
                  <a:tcPr marL="50800" marR="50800" marT="50800" marB="5080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bl>
          </a:graphicData>
        </a:graphic>
      </p:graphicFrame>
      <p:sp>
        <p:nvSpPr>
          <p:cNvPr id="5" name="TextBox 3"/>
          <p:cNvSpPr txBox="1">
            <a:spLocks noChangeArrowheads="1"/>
          </p:cNvSpPr>
          <p:nvPr/>
        </p:nvSpPr>
        <p:spPr bwMode="auto">
          <a:xfrm>
            <a:off x="157138" y="6206440"/>
            <a:ext cx="8072462" cy="346760"/>
          </a:xfrm>
          <a:prstGeom prst="rect">
            <a:avLst/>
          </a:prstGeom>
          <a:noFill/>
          <a:ln w="9525">
            <a:noFill/>
            <a:miter lim="800000"/>
            <a:headEnd/>
            <a:tailEnd/>
          </a:ln>
        </p:spPr>
        <p:txBody>
          <a:bodyPr wrap="none" lIns="130046" tIns="65023" rIns="130046" bIns="65023">
            <a:prstTxWarp prst="textNoShape">
              <a:avLst/>
            </a:prstTxWarp>
            <a:spAutoFit/>
          </a:bodyPr>
          <a:lstStyle/>
          <a:p>
            <a:r>
              <a:rPr lang="ja-JP" altLang="en-US" sz="1400" dirty="0">
                <a:solidFill>
                  <a:prstClr val="black"/>
                </a:solidFill>
                <a:latin typeface="ＭＳ Ｐゴシック" pitchFamily="-65" charset="-128"/>
                <a:cs typeface="ＭＳ Ｐゴシック" pitchFamily="-65" charset="-128"/>
              </a:rPr>
              <a:t>新学術領域は生物用補償光学系の研究グループと連携し、波面センサー、レーザーシステムを開発する</a:t>
            </a:r>
          </a:p>
        </p:txBody>
      </p:sp>
      <p:sp>
        <p:nvSpPr>
          <p:cNvPr id="6" name="TextBox 4"/>
          <p:cNvSpPr txBox="1">
            <a:spLocks noChangeArrowheads="1"/>
          </p:cNvSpPr>
          <p:nvPr/>
        </p:nvSpPr>
        <p:spPr bwMode="auto">
          <a:xfrm>
            <a:off x="152400" y="6477000"/>
            <a:ext cx="5911013" cy="346760"/>
          </a:xfrm>
          <a:prstGeom prst="rect">
            <a:avLst/>
          </a:prstGeom>
          <a:noFill/>
          <a:ln w="9525">
            <a:noFill/>
            <a:miter lim="800000"/>
            <a:headEnd/>
            <a:tailEnd/>
          </a:ln>
        </p:spPr>
        <p:txBody>
          <a:bodyPr wrap="none" lIns="130046" tIns="65023" rIns="130046" bIns="65023">
            <a:prstTxWarp prst="textNoShape">
              <a:avLst/>
            </a:prstTxWarp>
            <a:spAutoFit/>
          </a:bodyPr>
          <a:lstStyle/>
          <a:p>
            <a:r>
              <a:rPr lang="ja-JP" altLang="en-US" sz="1400" dirty="0">
                <a:solidFill>
                  <a:prstClr val="black"/>
                </a:solidFill>
                <a:latin typeface="ＭＳ Ｐゴシック" pitchFamily="-65" charset="-128"/>
                <a:cs typeface="ＭＳ Ｐゴシック" pitchFamily="-65" charset="-128"/>
              </a:rPr>
              <a:t>特別推進：可変副鏡製作、</a:t>
            </a:r>
            <a:r>
              <a:rPr lang="en-US" altLang="ja-JP" sz="1400" dirty="0" err="1">
                <a:solidFill>
                  <a:prstClr val="black"/>
                </a:solidFill>
                <a:latin typeface="ＭＳ Ｐゴシック" pitchFamily="-65" charset="-128"/>
                <a:cs typeface="ＭＳ Ｐゴシック" pitchFamily="-65" charset="-128"/>
              </a:rPr>
              <a:t>nuMOIRCS+GLAO</a:t>
            </a:r>
            <a:r>
              <a:rPr lang="ja-JP" altLang="en-US" sz="1400" dirty="0">
                <a:solidFill>
                  <a:prstClr val="black"/>
                </a:solidFill>
                <a:latin typeface="ＭＳ Ｐゴシック" pitchFamily="-65" charset="-128"/>
                <a:cs typeface="ＭＳ Ｐゴシック" pitchFamily="-65" charset="-128"/>
              </a:rPr>
              <a:t>を用いたサイエンスを柱とする</a:t>
            </a:r>
            <a:endParaRPr lang="en-US" altLang="ja-JP" sz="1400" dirty="0">
              <a:solidFill>
                <a:prstClr val="black"/>
              </a:solidFill>
              <a:latin typeface="ＭＳ Ｐゴシック" pitchFamily="-65" charset="-128"/>
              <a:cs typeface="ＭＳ Ｐゴシック" pitchFamily="-65" charset="-128"/>
            </a:endParaRPr>
          </a:p>
        </p:txBody>
      </p:sp>
    </p:spTree>
    <p:extLst>
      <p:ext uri="{BB962C8B-B14F-4D97-AF65-F5344CB8AC3E}">
        <p14:creationId xmlns:p14="http://schemas.microsoft.com/office/powerpoint/2010/main" val="12104373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ja-JP" altLang="en-US" sz="4000" b="1" dirty="0" smtClean="0">
                <a:effectLst>
                  <a:outerShdw blurRad="38100" dist="38100" dir="2700000" algn="tl">
                    <a:srgbClr val="000000">
                      <a:alpha val="43137"/>
                    </a:srgbClr>
                  </a:outerShdw>
                </a:effectLst>
              </a:rPr>
              <a:t>主要なマイルストーン</a:t>
            </a:r>
            <a:endParaRPr lang="ja-JP" altLang="en-US" sz="4000" b="1"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457200" y="1600200"/>
            <a:ext cx="8382000" cy="4525963"/>
          </a:xfrm>
        </p:spPr>
        <p:txBody>
          <a:bodyPr>
            <a:normAutofit lnSpcReduction="10000"/>
          </a:bodyPr>
          <a:lstStyle/>
          <a:p>
            <a:r>
              <a:rPr lang="ja-JP" altLang="en-US" sz="2400" dirty="0" smtClean="0"/>
              <a:t>検討ワーキンググループ結成</a:t>
            </a:r>
            <a:r>
              <a:rPr lang="en-US" altLang="ja-JP" sz="2400" dirty="0" smtClean="0"/>
              <a:t>		2011</a:t>
            </a:r>
            <a:r>
              <a:rPr lang="ja-JP" altLang="en-US" sz="2400" dirty="0" smtClean="0"/>
              <a:t>年</a:t>
            </a:r>
            <a:r>
              <a:rPr lang="en-US" altLang="ja-JP" sz="2400" dirty="0" smtClean="0"/>
              <a:t>1</a:t>
            </a:r>
            <a:r>
              <a:rPr lang="ja-JP" altLang="en-US" sz="2400" dirty="0" smtClean="0"/>
              <a:t>月</a:t>
            </a:r>
            <a:endParaRPr lang="en-US" altLang="ja-JP" sz="2400" dirty="0" smtClean="0"/>
          </a:p>
          <a:p>
            <a:r>
              <a:rPr lang="ja-JP" altLang="en-US" sz="2400" dirty="0" smtClean="0"/>
              <a:t>第一回サイエンスワークショップ</a:t>
            </a:r>
            <a:r>
              <a:rPr lang="en-US" altLang="ja-JP" sz="2400" dirty="0" smtClean="0"/>
              <a:t>		2011</a:t>
            </a:r>
            <a:r>
              <a:rPr lang="ja-JP" altLang="en-US" sz="2400" dirty="0" smtClean="0"/>
              <a:t>年</a:t>
            </a:r>
            <a:r>
              <a:rPr lang="en-US" altLang="ja-JP" sz="2400" dirty="0" smtClean="0"/>
              <a:t>9</a:t>
            </a:r>
            <a:r>
              <a:rPr lang="ja-JP" altLang="en-US" sz="2400" dirty="0" smtClean="0"/>
              <a:t>月</a:t>
            </a:r>
            <a:endParaRPr lang="en-US" altLang="ja-JP" sz="2400" dirty="0" smtClean="0"/>
          </a:p>
          <a:p>
            <a:r>
              <a:rPr lang="ja-JP" altLang="en-US" sz="2400" dirty="0" smtClean="0"/>
              <a:t>技術検討報告書作成</a:t>
            </a:r>
            <a:r>
              <a:rPr lang="en-US" altLang="ja-JP" sz="2400" dirty="0" smtClean="0"/>
              <a:t>			2012</a:t>
            </a:r>
            <a:r>
              <a:rPr lang="ja-JP" altLang="en-US" sz="2400" dirty="0" smtClean="0"/>
              <a:t>年</a:t>
            </a:r>
            <a:r>
              <a:rPr lang="en-US" altLang="ja-JP" sz="2400" dirty="0" smtClean="0"/>
              <a:t>8</a:t>
            </a:r>
            <a:r>
              <a:rPr lang="ja-JP" altLang="en-US" sz="2400" dirty="0" smtClean="0"/>
              <a:t>月</a:t>
            </a:r>
            <a:endParaRPr lang="en-US" altLang="ja-JP" sz="2400" dirty="0" smtClean="0"/>
          </a:p>
          <a:p>
            <a:r>
              <a:rPr lang="ja-JP" altLang="en-US" sz="2400" dirty="0" smtClean="0"/>
              <a:t>第二回サイエンスワークショップ</a:t>
            </a:r>
            <a:r>
              <a:rPr lang="en-US" altLang="ja-JP" sz="2400" dirty="0" smtClean="0"/>
              <a:t>		2013</a:t>
            </a:r>
            <a:r>
              <a:rPr lang="ja-JP" altLang="en-US" sz="2400" dirty="0" smtClean="0"/>
              <a:t>年</a:t>
            </a:r>
            <a:r>
              <a:rPr lang="en-US" altLang="ja-JP" sz="2400" dirty="0" smtClean="0"/>
              <a:t>6</a:t>
            </a:r>
            <a:r>
              <a:rPr lang="ja-JP" altLang="en-US" sz="2400" dirty="0" smtClean="0"/>
              <a:t>月</a:t>
            </a:r>
            <a:endParaRPr lang="en-US" altLang="ja-JP" sz="2400" dirty="0" smtClean="0"/>
          </a:p>
          <a:p>
            <a:endParaRPr lang="en-US" altLang="ja-JP" sz="2400" dirty="0" smtClean="0"/>
          </a:p>
          <a:p>
            <a:r>
              <a:rPr lang="ja-JP" altLang="en-US" sz="2400" dirty="0" smtClean="0"/>
              <a:t>概念設計レビュー</a:t>
            </a:r>
            <a:r>
              <a:rPr lang="en-US" altLang="ja-JP" sz="2400" dirty="0" smtClean="0"/>
              <a:t>				2014</a:t>
            </a:r>
            <a:r>
              <a:rPr lang="ja-JP" altLang="en-US" sz="2400" dirty="0" smtClean="0"/>
              <a:t>年初頭</a:t>
            </a:r>
            <a:endParaRPr lang="en-US" altLang="ja-JP" sz="2400" dirty="0" smtClean="0"/>
          </a:p>
          <a:p>
            <a:r>
              <a:rPr lang="ja-JP" altLang="en-US" sz="2400" dirty="0" smtClean="0"/>
              <a:t>大型科研費申請（</a:t>
            </a:r>
            <a:r>
              <a:rPr lang="en-US" altLang="ja-JP" sz="2400" dirty="0" smtClean="0"/>
              <a:t>2</a:t>
            </a:r>
            <a:r>
              <a:rPr lang="ja-JP" altLang="en-US" sz="2400" dirty="0" smtClean="0"/>
              <a:t>件）</a:t>
            </a:r>
            <a:r>
              <a:rPr lang="en-US" altLang="ja-JP" sz="2400" dirty="0" smtClean="0"/>
              <a:t>			2014</a:t>
            </a:r>
            <a:r>
              <a:rPr lang="ja-JP" altLang="en-US" sz="2400" dirty="0" smtClean="0"/>
              <a:t>年</a:t>
            </a:r>
            <a:r>
              <a:rPr lang="en-US" altLang="ja-JP" sz="2400" dirty="0" smtClean="0"/>
              <a:t>10</a:t>
            </a:r>
            <a:r>
              <a:rPr lang="ja-JP" altLang="en-US" sz="2400" dirty="0" smtClean="0"/>
              <a:t>月</a:t>
            </a:r>
            <a:endParaRPr lang="en-US" altLang="ja-JP" sz="2400" dirty="0" smtClean="0"/>
          </a:p>
          <a:p>
            <a:r>
              <a:rPr lang="ja-JP" altLang="en-US" sz="2400" dirty="0" smtClean="0"/>
              <a:t>基本設計レビュー</a:t>
            </a:r>
            <a:r>
              <a:rPr lang="en-US" altLang="ja-JP" sz="2400" dirty="0" smtClean="0"/>
              <a:t>				2015</a:t>
            </a:r>
            <a:r>
              <a:rPr lang="ja-JP" altLang="en-US" sz="2400" dirty="0" smtClean="0"/>
              <a:t>年</a:t>
            </a:r>
            <a:endParaRPr lang="en-US" altLang="ja-JP" sz="2400" dirty="0" smtClean="0"/>
          </a:p>
          <a:p>
            <a:r>
              <a:rPr lang="ja-JP" altLang="en-US" sz="2400" dirty="0" smtClean="0"/>
              <a:t>詳細設計レビュー</a:t>
            </a:r>
            <a:r>
              <a:rPr lang="en-US" altLang="ja-JP" sz="2400" dirty="0" smtClean="0"/>
              <a:t>				2016</a:t>
            </a:r>
            <a:r>
              <a:rPr lang="ja-JP" altLang="en-US" sz="2400" dirty="0" smtClean="0"/>
              <a:t>年</a:t>
            </a:r>
            <a:endParaRPr lang="en-US" altLang="ja-JP" sz="2400" dirty="0" smtClean="0"/>
          </a:p>
          <a:p>
            <a:r>
              <a:rPr lang="ja-JP" altLang="en-US" sz="2400" dirty="0" smtClean="0"/>
              <a:t>製作開始</a:t>
            </a:r>
            <a:r>
              <a:rPr lang="en-US" altLang="ja-JP" sz="2400" dirty="0" smtClean="0"/>
              <a:t>					2017</a:t>
            </a:r>
            <a:r>
              <a:rPr lang="ja-JP" altLang="en-US" sz="2400" dirty="0" smtClean="0"/>
              <a:t>年</a:t>
            </a:r>
            <a:endParaRPr lang="en-US" altLang="ja-JP" sz="2400" dirty="0" smtClean="0"/>
          </a:p>
          <a:p>
            <a:r>
              <a:rPr lang="ja-JP" altLang="en-US" sz="2400" dirty="0" smtClean="0"/>
              <a:t>エンジニアリングファーストライト</a:t>
            </a:r>
            <a:r>
              <a:rPr lang="en-US" altLang="ja-JP" sz="2400" dirty="0" smtClean="0"/>
              <a:t>		2020</a:t>
            </a:r>
            <a:r>
              <a:rPr lang="ja-JP" altLang="en-US" sz="2400" dirty="0" smtClean="0"/>
              <a:t>年</a:t>
            </a:r>
            <a:endParaRPr lang="en-US" altLang="ja-JP" sz="2400" dirty="0" smtClean="0"/>
          </a:p>
        </p:txBody>
      </p:sp>
      <p:sp>
        <p:nvSpPr>
          <p:cNvPr id="2" name="Slide Number Placeholder 1"/>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74</a:t>
            </a:fld>
            <a:endParaRPr lang="ja-JP" altLang="en-US">
              <a:solidFill>
                <a:prstClr val="black">
                  <a:tint val="75000"/>
                </a:prstClr>
              </a:solidFill>
            </a:endParaRPr>
          </a:p>
        </p:txBody>
      </p:sp>
    </p:spTree>
    <p:extLst>
      <p:ext uri="{BB962C8B-B14F-4D97-AF65-F5344CB8AC3E}">
        <p14:creationId xmlns:p14="http://schemas.microsoft.com/office/powerpoint/2010/main" val="36834932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グループ化 54"/>
          <p:cNvGrpSpPr>
            <a:grpSpLocks/>
          </p:cNvGrpSpPr>
          <p:nvPr/>
        </p:nvGrpSpPr>
        <p:grpSpPr bwMode="auto">
          <a:xfrm>
            <a:off x="862013" y="1533525"/>
            <a:ext cx="8064500" cy="887413"/>
            <a:chOff x="862013" y="1673225"/>
            <a:chExt cx="8064500" cy="887413"/>
          </a:xfrm>
        </p:grpSpPr>
        <p:sp>
          <p:nvSpPr>
            <p:cNvPr id="20" name="右矢印 20"/>
            <p:cNvSpPr/>
            <p:nvPr/>
          </p:nvSpPr>
          <p:spPr>
            <a:xfrm>
              <a:off x="5237163" y="1673225"/>
              <a:ext cx="3689350" cy="887413"/>
            </a:xfrm>
            <a:prstGeom prst="rightArrow">
              <a:avLst>
                <a:gd name="adj1" fmla="val 61805"/>
                <a:gd name="adj2" fmla="val 50000"/>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sp>
          <p:nvSpPr>
            <p:cNvPr id="21" name="正方形/長方形 32"/>
            <p:cNvSpPr/>
            <p:nvPr/>
          </p:nvSpPr>
          <p:spPr>
            <a:xfrm>
              <a:off x="862013" y="2112963"/>
              <a:ext cx="4375150" cy="277812"/>
            </a:xfrm>
            <a:prstGeom prst="rect">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ja-JP" altLang="en-US">
                <a:solidFill>
                  <a:srgbClr val="3366FF"/>
                </a:solidFill>
              </a:endParaRPr>
            </a:p>
          </p:txBody>
        </p:sp>
        <p:sp>
          <p:nvSpPr>
            <p:cNvPr id="22" name="正方形/長方形 45"/>
            <p:cNvSpPr/>
            <p:nvPr/>
          </p:nvSpPr>
          <p:spPr>
            <a:xfrm>
              <a:off x="862013" y="1841500"/>
              <a:ext cx="4375150" cy="2794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ja-JP" altLang="en-US">
                <a:solidFill>
                  <a:srgbClr val="3366FF"/>
                </a:solidFill>
              </a:endParaRPr>
            </a:p>
          </p:txBody>
        </p:sp>
        <p:sp>
          <p:nvSpPr>
            <p:cNvPr id="35895" name="TextBox 2"/>
            <p:cNvSpPr txBox="1">
              <a:spLocks noChangeArrowheads="1"/>
            </p:cNvSpPr>
            <p:nvPr/>
          </p:nvSpPr>
          <p:spPr bwMode="auto">
            <a:xfrm>
              <a:off x="2197100" y="1778000"/>
              <a:ext cx="2082800" cy="400050"/>
            </a:xfrm>
            <a:prstGeom prst="rect">
              <a:avLst/>
            </a:prstGeom>
            <a:noFill/>
            <a:ln w="9525">
              <a:noFill/>
              <a:miter lim="800000"/>
              <a:headEnd/>
              <a:tailEnd/>
            </a:ln>
          </p:spPr>
          <p:txBody>
            <a:bodyPr wrap="none">
              <a:spAutoFit/>
            </a:bodyPr>
            <a:lstStyle/>
            <a:p>
              <a:pPr fontAlgn="base">
                <a:spcBef>
                  <a:spcPct val="0"/>
                </a:spcBef>
                <a:spcAft>
                  <a:spcPct val="0"/>
                </a:spcAft>
                <a:defRPr/>
              </a:pPr>
              <a:r>
                <a:rPr lang="en-US" altLang="ja-JP" sz="2000" b="1" dirty="0">
                  <a:solidFill>
                    <a:prstClr val="black"/>
                  </a:solidFill>
                </a:rPr>
                <a:t>TMT Construction</a:t>
              </a:r>
              <a:endParaRPr lang="ja-JP" altLang="en-US" sz="2000" b="1" dirty="0">
                <a:solidFill>
                  <a:prstClr val="black"/>
                </a:solidFill>
              </a:endParaRPr>
            </a:p>
          </p:txBody>
        </p:sp>
        <p:sp>
          <p:nvSpPr>
            <p:cNvPr id="35896" name="TextBox 2"/>
            <p:cNvSpPr txBox="1">
              <a:spLocks noChangeArrowheads="1"/>
            </p:cNvSpPr>
            <p:nvPr/>
          </p:nvSpPr>
          <p:spPr bwMode="auto">
            <a:xfrm>
              <a:off x="5476875" y="1882775"/>
              <a:ext cx="3155950" cy="461963"/>
            </a:xfrm>
            <a:prstGeom prst="rect">
              <a:avLst/>
            </a:prstGeom>
            <a:noFill/>
            <a:ln w="9525">
              <a:noFill/>
              <a:miter lim="800000"/>
              <a:headEnd/>
              <a:tailEnd/>
            </a:ln>
          </p:spPr>
          <p:txBody>
            <a:bodyPr wrap="none">
              <a:spAutoFit/>
            </a:bodyPr>
            <a:lstStyle/>
            <a:p>
              <a:pPr fontAlgn="base">
                <a:spcBef>
                  <a:spcPct val="0"/>
                </a:spcBef>
                <a:spcAft>
                  <a:spcPct val="0"/>
                </a:spcAft>
                <a:defRPr/>
              </a:pPr>
              <a:r>
                <a:rPr lang="en-US" altLang="ja-JP" sz="2400" b="1" dirty="0">
                  <a:solidFill>
                    <a:prstClr val="black"/>
                  </a:solidFill>
                </a:rPr>
                <a:t>Subaru/TMT Operation</a:t>
              </a:r>
              <a:endParaRPr lang="ja-JP" altLang="en-US" sz="2400" b="1" dirty="0">
                <a:solidFill>
                  <a:prstClr val="black"/>
                </a:solidFill>
              </a:endParaRPr>
            </a:p>
          </p:txBody>
        </p:sp>
        <p:sp>
          <p:nvSpPr>
            <p:cNvPr id="35897" name="TextBox 2"/>
            <p:cNvSpPr txBox="1">
              <a:spLocks noChangeArrowheads="1"/>
            </p:cNvSpPr>
            <p:nvPr/>
          </p:nvSpPr>
          <p:spPr bwMode="auto">
            <a:xfrm>
              <a:off x="2081213" y="2051050"/>
              <a:ext cx="2143125" cy="400050"/>
            </a:xfrm>
            <a:prstGeom prst="rect">
              <a:avLst/>
            </a:prstGeom>
            <a:noFill/>
            <a:ln w="9525">
              <a:noFill/>
              <a:miter lim="800000"/>
              <a:headEnd/>
              <a:tailEnd/>
            </a:ln>
          </p:spPr>
          <p:txBody>
            <a:bodyPr wrap="none">
              <a:spAutoFit/>
            </a:bodyPr>
            <a:lstStyle/>
            <a:p>
              <a:pPr fontAlgn="base">
                <a:spcBef>
                  <a:spcPct val="0"/>
                </a:spcBef>
                <a:spcAft>
                  <a:spcPct val="0"/>
                </a:spcAft>
                <a:defRPr/>
              </a:pPr>
              <a:r>
                <a:rPr lang="ja-JP" altLang="en-US" sz="2000" dirty="0">
                  <a:solidFill>
                    <a:prstClr val="black"/>
                  </a:solidFill>
                  <a:latin typeface="Arial" pitchFamily="34" charset="0"/>
                </a:rPr>
                <a:t> </a:t>
              </a:r>
              <a:r>
                <a:rPr lang="en-US" altLang="ja-JP" sz="2000" b="1" dirty="0">
                  <a:solidFill>
                    <a:prstClr val="black"/>
                  </a:solidFill>
                </a:rPr>
                <a:t>Subaru Operation</a:t>
              </a:r>
              <a:endParaRPr lang="ja-JP" altLang="en-US" sz="2000" b="1" dirty="0">
                <a:solidFill>
                  <a:prstClr val="black"/>
                </a:solidFill>
              </a:endParaRPr>
            </a:p>
          </p:txBody>
        </p:sp>
      </p:grpSp>
      <p:sp>
        <p:nvSpPr>
          <p:cNvPr id="20481" name="Title 1"/>
          <p:cNvSpPr>
            <a:spLocks noGrp="1"/>
          </p:cNvSpPr>
          <p:nvPr>
            <p:ph type="title"/>
          </p:nvPr>
        </p:nvSpPr>
        <p:spPr>
          <a:xfrm>
            <a:off x="601663" y="-6350"/>
            <a:ext cx="7937500" cy="1143000"/>
          </a:xfrm>
        </p:spPr>
        <p:txBody>
          <a:bodyPr/>
          <a:lstStyle/>
          <a:p>
            <a:pPr eaLnBrk="1" hangingPunct="1">
              <a:defRPr/>
            </a:pPr>
            <a:r>
              <a:rPr lang="ja-JP" altLang="en-US" sz="3600" b="1" dirty="0">
                <a:effectLst>
                  <a:outerShdw blurRad="38100" dist="38100" dir="2700000" algn="tl">
                    <a:srgbClr val="000000">
                      <a:alpha val="43137"/>
                    </a:srgbClr>
                  </a:outerShdw>
                </a:effectLst>
              </a:rPr>
              <a:t>観測</a:t>
            </a:r>
            <a:r>
              <a:rPr lang="ja-JP" altLang="en-US" sz="3600" b="1" dirty="0" smtClean="0">
                <a:effectLst>
                  <a:outerShdw blurRad="38100" dist="38100" dir="2700000" algn="tl">
                    <a:srgbClr val="000000">
                      <a:alpha val="43137"/>
                    </a:srgbClr>
                  </a:outerShdw>
                </a:effectLst>
              </a:rPr>
              <a:t>装置の重点化（サーベイに特化）</a:t>
            </a:r>
          </a:p>
        </p:txBody>
      </p:sp>
      <p:sp>
        <p:nvSpPr>
          <p:cNvPr id="20482" name="Slide Number Placeholder 3"/>
          <p:cNvSpPr>
            <a:spLocks noGrp="1"/>
          </p:cNvSpPr>
          <p:nvPr>
            <p:ph type="sldNum" sz="quarter" idx="12"/>
          </p:nvPr>
        </p:nvSpPr>
        <p:spPr bwMode="auto">
          <a:ln>
            <a:miter lim="800000"/>
            <a:headEnd/>
            <a:tailEnd/>
          </a:ln>
        </p:spPr>
        <p:txBody>
          <a:bodyPr/>
          <a:lstStyle/>
          <a:p>
            <a:pPr>
              <a:defRPr/>
            </a:pPr>
            <a:fld id="{D089EEEB-8450-4397-B13F-9479DF55D30C}" type="slidenum">
              <a:rPr lang="en-US" altLang="ja-JP">
                <a:solidFill>
                  <a:prstClr val="black">
                    <a:tint val="75000"/>
                  </a:prstClr>
                </a:solidFill>
              </a:rPr>
              <a:pPr>
                <a:defRPr/>
              </a:pPr>
              <a:t>75</a:t>
            </a:fld>
            <a:endParaRPr lang="en-US" altLang="ja-JP">
              <a:solidFill>
                <a:prstClr val="black">
                  <a:tint val="75000"/>
                </a:prstClr>
              </a:solidFill>
            </a:endParaRPr>
          </a:p>
        </p:txBody>
      </p:sp>
      <p:sp>
        <p:nvSpPr>
          <p:cNvPr id="7" name="Right Arrow 6"/>
          <p:cNvSpPr>
            <a:spLocks noChangeArrowheads="1"/>
          </p:cNvSpPr>
          <p:nvPr/>
        </p:nvSpPr>
        <p:spPr bwMode="auto">
          <a:xfrm>
            <a:off x="6945313" y="4421188"/>
            <a:ext cx="1868487" cy="520700"/>
          </a:xfrm>
          <a:prstGeom prst="rightArrow">
            <a:avLst>
              <a:gd name="adj1" fmla="val 50000"/>
              <a:gd name="adj2" fmla="val 50005"/>
            </a:avLst>
          </a:prstGeom>
          <a:solidFill>
            <a:srgbClr val="0000FF"/>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endParaRPr lang="ja-JP" altLang="ja-JP">
              <a:solidFill>
                <a:srgbClr val="0000FF"/>
              </a:solidFill>
            </a:endParaRPr>
          </a:p>
        </p:txBody>
      </p:sp>
      <p:cxnSp>
        <p:nvCxnSpPr>
          <p:cNvPr id="9" name="Straight Arrow Connector 37"/>
          <p:cNvCxnSpPr>
            <a:cxnSpLocks noChangeShapeType="1"/>
          </p:cNvCxnSpPr>
          <p:nvPr/>
        </p:nvCxnSpPr>
        <p:spPr bwMode="auto">
          <a:xfrm>
            <a:off x="6435725" y="4941888"/>
            <a:ext cx="0" cy="1171575"/>
          </a:xfrm>
          <a:prstGeom prst="straightConnector1">
            <a:avLst/>
          </a:prstGeom>
          <a:noFill/>
          <a:ln w="57150">
            <a:solidFill>
              <a:srgbClr val="3366FF"/>
            </a:solidFill>
            <a:prstDash val="dot"/>
            <a:round/>
            <a:headEnd type="arrow" w="med" len="med"/>
            <a:tailEnd/>
          </a:ln>
          <a:effectLst>
            <a:outerShdw dist="20000" dir="5400000" rotWithShape="0">
              <a:srgbClr val="808080">
                <a:alpha val="37999"/>
              </a:srgbClr>
            </a:outerShdw>
          </a:effectLst>
        </p:spPr>
      </p:cxnSp>
      <p:sp>
        <p:nvSpPr>
          <p:cNvPr id="35847" name="TextBox 9"/>
          <p:cNvSpPr txBox="1">
            <a:spLocks noChangeArrowheads="1"/>
          </p:cNvSpPr>
          <p:nvPr/>
        </p:nvSpPr>
        <p:spPr bwMode="auto">
          <a:xfrm>
            <a:off x="4832350" y="806450"/>
            <a:ext cx="808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400" smtClean="0">
                <a:solidFill>
                  <a:srgbClr val="FF0000"/>
                </a:solidFill>
              </a:rPr>
              <a:t>2021</a:t>
            </a:r>
          </a:p>
        </p:txBody>
      </p:sp>
      <p:sp>
        <p:nvSpPr>
          <p:cNvPr id="35848" name="TextBox 16"/>
          <p:cNvSpPr txBox="1">
            <a:spLocks noChangeArrowheads="1"/>
          </p:cNvSpPr>
          <p:nvPr/>
        </p:nvSpPr>
        <p:spPr bwMode="auto">
          <a:xfrm>
            <a:off x="7153275" y="1125538"/>
            <a:ext cx="73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mtClean="0">
                <a:solidFill>
                  <a:prstClr val="black"/>
                </a:solidFill>
              </a:rPr>
              <a:t>2026</a:t>
            </a:r>
          </a:p>
          <a:p>
            <a:pPr eaLnBrk="1" fontAlgn="base" hangingPunct="1">
              <a:spcBef>
                <a:spcPct val="0"/>
              </a:spcBef>
              <a:spcAft>
                <a:spcPct val="0"/>
              </a:spcAft>
            </a:pPr>
            <a:r>
              <a:rPr lang="ja-JP" altLang="en-US" sz="1400" smtClean="0">
                <a:solidFill>
                  <a:prstClr val="black"/>
                </a:solidFill>
              </a:rPr>
              <a:t>（</a:t>
            </a:r>
            <a:r>
              <a:rPr lang="en-US" altLang="ja-JP" sz="1400" smtClean="0">
                <a:solidFill>
                  <a:prstClr val="black"/>
                </a:solidFill>
              </a:rPr>
              <a:t>H</a:t>
            </a:r>
            <a:r>
              <a:rPr lang="ja-JP" altLang="en-US" sz="1400" smtClean="0">
                <a:solidFill>
                  <a:prstClr val="black"/>
                </a:solidFill>
              </a:rPr>
              <a:t>３８）</a:t>
            </a:r>
          </a:p>
        </p:txBody>
      </p:sp>
      <p:grpSp>
        <p:nvGrpSpPr>
          <p:cNvPr id="35849" name="グループ化 51"/>
          <p:cNvGrpSpPr>
            <a:grpSpLocks/>
          </p:cNvGrpSpPr>
          <p:nvPr/>
        </p:nvGrpSpPr>
        <p:grpSpPr bwMode="auto">
          <a:xfrm>
            <a:off x="862013" y="1125538"/>
            <a:ext cx="7842250" cy="584200"/>
            <a:chOff x="862013" y="1344613"/>
            <a:chExt cx="7842250" cy="584200"/>
          </a:xfrm>
        </p:grpSpPr>
        <p:sp>
          <p:nvSpPr>
            <p:cNvPr id="35884" name="TextBox 10"/>
            <p:cNvSpPr txBox="1">
              <a:spLocks noChangeArrowheads="1"/>
            </p:cNvSpPr>
            <p:nvPr/>
          </p:nvSpPr>
          <p:spPr bwMode="auto">
            <a:xfrm>
              <a:off x="862013" y="1344613"/>
              <a:ext cx="73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mtClean="0">
                  <a:solidFill>
                    <a:prstClr val="black"/>
                  </a:solidFill>
                </a:rPr>
                <a:t>2012</a:t>
              </a:r>
            </a:p>
            <a:p>
              <a:pPr eaLnBrk="1" fontAlgn="base" hangingPunct="1">
                <a:spcBef>
                  <a:spcPct val="0"/>
                </a:spcBef>
                <a:spcAft>
                  <a:spcPct val="0"/>
                </a:spcAft>
              </a:pPr>
              <a:r>
                <a:rPr lang="ja-JP" altLang="en-US" sz="1400" smtClean="0">
                  <a:solidFill>
                    <a:prstClr val="black"/>
                  </a:solidFill>
                </a:rPr>
                <a:t>（</a:t>
              </a:r>
              <a:r>
                <a:rPr lang="en-US" altLang="ja-JP" sz="1400" smtClean="0">
                  <a:solidFill>
                    <a:prstClr val="black"/>
                  </a:solidFill>
                  <a:cs typeface="Arial" pitchFamily="34" charset="0"/>
                </a:rPr>
                <a:t>H</a:t>
              </a:r>
              <a:r>
                <a:rPr lang="ja-JP" altLang="en-US" sz="1400" smtClean="0">
                  <a:solidFill>
                    <a:prstClr val="black"/>
                  </a:solidFill>
                  <a:cs typeface="Arial" pitchFamily="34" charset="0"/>
                </a:rPr>
                <a:t>２４</a:t>
              </a:r>
              <a:r>
                <a:rPr lang="ja-JP" altLang="en-US" sz="1400" smtClean="0">
                  <a:solidFill>
                    <a:prstClr val="black"/>
                  </a:solidFill>
                </a:rPr>
                <a:t>）</a:t>
              </a:r>
            </a:p>
          </p:txBody>
        </p:sp>
        <p:sp>
          <p:nvSpPr>
            <p:cNvPr id="35885" name="TextBox 11"/>
            <p:cNvSpPr txBox="1">
              <a:spLocks noChangeArrowheads="1"/>
            </p:cNvSpPr>
            <p:nvPr/>
          </p:nvSpPr>
          <p:spPr bwMode="auto">
            <a:xfrm>
              <a:off x="1760538" y="1344613"/>
              <a:ext cx="73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mtClean="0">
                  <a:solidFill>
                    <a:prstClr val="black"/>
                  </a:solidFill>
                </a:rPr>
                <a:t>2014</a:t>
              </a:r>
            </a:p>
            <a:p>
              <a:pPr eaLnBrk="1" fontAlgn="base" hangingPunct="1">
                <a:spcBef>
                  <a:spcPct val="0"/>
                </a:spcBef>
                <a:spcAft>
                  <a:spcPct val="0"/>
                </a:spcAft>
              </a:pPr>
              <a:r>
                <a:rPr lang="ja-JP" altLang="en-US" sz="1400" smtClean="0">
                  <a:solidFill>
                    <a:prstClr val="black"/>
                  </a:solidFill>
                </a:rPr>
                <a:t>（</a:t>
              </a:r>
              <a:r>
                <a:rPr lang="en-US" altLang="ja-JP" sz="1400" smtClean="0">
                  <a:solidFill>
                    <a:prstClr val="black"/>
                  </a:solidFill>
                </a:rPr>
                <a:t>H</a:t>
              </a:r>
              <a:r>
                <a:rPr lang="ja-JP" altLang="en-US" sz="1400" smtClean="0">
                  <a:solidFill>
                    <a:prstClr val="black"/>
                  </a:solidFill>
                </a:rPr>
                <a:t>２６）</a:t>
              </a:r>
            </a:p>
          </p:txBody>
        </p:sp>
        <p:sp>
          <p:nvSpPr>
            <p:cNvPr id="35886" name="TextBox 12"/>
            <p:cNvSpPr txBox="1">
              <a:spLocks noChangeArrowheads="1"/>
            </p:cNvSpPr>
            <p:nvPr/>
          </p:nvSpPr>
          <p:spPr bwMode="auto">
            <a:xfrm>
              <a:off x="2659063" y="1344613"/>
              <a:ext cx="73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mtClean="0">
                  <a:solidFill>
                    <a:prstClr val="black"/>
                  </a:solidFill>
                </a:rPr>
                <a:t>2016</a:t>
              </a:r>
            </a:p>
            <a:p>
              <a:pPr eaLnBrk="1" fontAlgn="base" hangingPunct="1">
                <a:spcBef>
                  <a:spcPct val="0"/>
                </a:spcBef>
                <a:spcAft>
                  <a:spcPct val="0"/>
                </a:spcAft>
              </a:pPr>
              <a:r>
                <a:rPr lang="ja-JP" altLang="en-US" sz="1400" smtClean="0">
                  <a:solidFill>
                    <a:prstClr val="black"/>
                  </a:solidFill>
                </a:rPr>
                <a:t>（</a:t>
              </a:r>
              <a:r>
                <a:rPr lang="en-US" altLang="ja-JP" sz="1400" smtClean="0">
                  <a:solidFill>
                    <a:prstClr val="black"/>
                  </a:solidFill>
                </a:rPr>
                <a:t>H</a:t>
              </a:r>
              <a:r>
                <a:rPr lang="ja-JP" altLang="en-US" sz="1400" smtClean="0">
                  <a:solidFill>
                    <a:prstClr val="black"/>
                  </a:solidFill>
                </a:rPr>
                <a:t>２８）</a:t>
              </a:r>
            </a:p>
          </p:txBody>
        </p:sp>
        <p:sp>
          <p:nvSpPr>
            <p:cNvPr id="35887" name="TextBox 13"/>
            <p:cNvSpPr txBox="1">
              <a:spLocks noChangeArrowheads="1"/>
            </p:cNvSpPr>
            <p:nvPr/>
          </p:nvSpPr>
          <p:spPr bwMode="auto">
            <a:xfrm>
              <a:off x="3557588" y="1344613"/>
              <a:ext cx="73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dirty="0" smtClean="0">
                  <a:solidFill>
                    <a:prstClr val="black"/>
                  </a:solidFill>
                </a:rPr>
                <a:t>2018</a:t>
              </a:r>
            </a:p>
            <a:p>
              <a:pPr eaLnBrk="1" fontAlgn="base" hangingPunct="1">
                <a:spcBef>
                  <a:spcPct val="0"/>
                </a:spcBef>
                <a:spcAft>
                  <a:spcPct val="0"/>
                </a:spcAft>
              </a:pPr>
              <a:r>
                <a:rPr lang="ja-JP" altLang="en-US" sz="1400" dirty="0" smtClean="0">
                  <a:solidFill>
                    <a:prstClr val="black"/>
                  </a:solidFill>
                </a:rPr>
                <a:t>（</a:t>
              </a:r>
              <a:r>
                <a:rPr lang="en-US" altLang="ja-JP" sz="1400" dirty="0" smtClean="0">
                  <a:solidFill>
                    <a:prstClr val="black"/>
                  </a:solidFill>
                </a:rPr>
                <a:t>H</a:t>
              </a:r>
              <a:r>
                <a:rPr lang="ja-JP" altLang="en-US" sz="1400" dirty="0" smtClean="0">
                  <a:solidFill>
                    <a:prstClr val="black"/>
                  </a:solidFill>
                </a:rPr>
                <a:t>３０）</a:t>
              </a:r>
            </a:p>
          </p:txBody>
        </p:sp>
        <p:sp>
          <p:nvSpPr>
            <p:cNvPr id="35888" name="TextBox 14"/>
            <p:cNvSpPr txBox="1">
              <a:spLocks noChangeArrowheads="1"/>
            </p:cNvSpPr>
            <p:nvPr/>
          </p:nvSpPr>
          <p:spPr bwMode="auto">
            <a:xfrm>
              <a:off x="5356225" y="1344613"/>
              <a:ext cx="738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mtClean="0">
                  <a:solidFill>
                    <a:prstClr val="black"/>
                  </a:solidFill>
                </a:rPr>
                <a:t>2022</a:t>
              </a:r>
            </a:p>
            <a:p>
              <a:pPr eaLnBrk="1" fontAlgn="base" hangingPunct="1">
                <a:spcBef>
                  <a:spcPct val="0"/>
                </a:spcBef>
                <a:spcAft>
                  <a:spcPct val="0"/>
                </a:spcAft>
              </a:pPr>
              <a:r>
                <a:rPr lang="ja-JP" altLang="en-US" sz="1400" smtClean="0">
                  <a:solidFill>
                    <a:prstClr val="black"/>
                  </a:solidFill>
                </a:rPr>
                <a:t>（</a:t>
              </a:r>
              <a:r>
                <a:rPr lang="en-US" altLang="ja-JP" sz="1400" smtClean="0">
                  <a:solidFill>
                    <a:prstClr val="black"/>
                  </a:solidFill>
                </a:rPr>
                <a:t>H</a:t>
              </a:r>
              <a:r>
                <a:rPr lang="ja-JP" altLang="en-US" sz="1400" smtClean="0">
                  <a:solidFill>
                    <a:prstClr val="black"/>
                  </a:solidFill>
                </a:rPr>
                <a:t>３４）</a:t>
              </a:r>
            </a:p>
          </p:txBody>
        </p:sp>
        <p:sp>
          <p:nvSpPr>
            <p:cNvPr id="35889" name="TextBox 15"/>
            <p:cNvSpPr txBox="1">
              <a:spLocks noChangeArrowheads="1"/>
            </p:cNvSpPr>
            <p:nvPr/>
          </p:nvSpPr>
          <p:spPr bwMode="auto">
            <a:xfrm>
              <a:off x="6254750" y="1344613"/>
              <a:ext cx="739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mtClean="0">
                  <a:solidFill>
                    <a:prstClr val="black"/>
                  </a:solidFill>
                </a:rPr>
                <a:t>2024</a:t>
              </a:r>
            </a:p>
            <a:p>
              <a:pPr eaLnBrk="1" fontAlgn="base" hangingPunct="1">
                <a:spcBef>
                  <a:spcPct val="0"/>
                </a:spcBef>
                <a:spcAft>
                  <a:spcPct val="0"/>
                </a:spcAft>
              </a:pPr>
              <a:r>
                <a:rPr lang="ja-JP" altLang="en-US" sz="1400" smtClean="0">
                  <a:solidFill>
                    <a:prstClr val="black"/>
                  </a:solidFill>
                </a:rPr>
                <a:t>（</a:t>
              </a:r>
              <a:r>
                <a:rPr lang="en-US" altLang="ja-JP" sz="1400" smtClean="0">
                  <a:solidFill>
                    <a:prstClr val="black"/>
                  </a:solidFill>
                </a:rPr>
                <a:t>H</a:t>
              </a:r>
              <a:r>
                <a:rPr lang="ja-JP" altLang="en-US" sz="1400" smtClean="0">
                  <a:solidFill>
                    <a:prstClr val="black"/>
                  </a:solidFill>
                </a:rPr>
                <a:t>３６）</a:t>
              </a:r>
            </a:p>
          </p:txBody>
        </p:sp>
        <p:sp>
          <p:nvSpPr>
            <p:cNvPr id="35890" name="TextBox 17"/>
            <p:cNvSpPr txBox="1">
              <a:spLocks noChangeArrowheads="1"/>
            </p:cNvSpPr>
            <p:nvPr/>
          </p:nvSpPr>
          <p:spPr bwMode="auto">
            <a:xfrm>
              <a:off x="8051800" y="1344613"/>
              <a:ext cx="652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mtClean="0">
                  <a:solidFill>
                    <a:prstClr val="black"/>
                  </a:solidFill>
                </a:rPr>
                <a:t>2028</a:t>
              </a:r>
            </a:p>
          </p:txBody>
        </p:sp>
        <p:sp>
          <p:nvSpPr>
            <p:cNvPr id="35891" name="TextBox 18"/>
            <p:cNvSpPr txBox="1">
              <a:spLocks noChangeArrowheads="1"/>
            </p:cNvSpPr>
            <p:nvPr/>
          </p:nvSpPr>
          <p:spPr bwMode="auto">
            <a:xfrm>
              <a:off x="4457700" y="1344613"/>
              <a:ext cx="738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mtClean="0">
                  <a:solidFill>
                    <a:prstClr val="black"/>
                  </a:solidFill>
                </a:rPr>
                <a:t>2020</a:t>
              </a:r>
            </a:p>
            <a:p>
              <a:pPr eaLnBrk="1" fontAlgn="base" hangingPunct="1">
                <a:spcBef>
                  <a:spcPct val="0"/>
                </a:spcBef>
                <a:spcAft>
                  <a:spcPct val="0"/>
                </a:spcAft>
              </a:pPr>
              <a:r>
                <a:rPr lang="ja-JP" altLang="en-US" sz="1400" smtClean="0">
                  <a:solidFill>
                    <a:prstClr val="black"/>
                  </a:solidFill>
                </a:rPr>
                <a:t>（</a:t>
              </a:r>
              <a:r>
                <a:rPr lang="en-US" altLang="ja-JP" sz="1400" smtClean="0">
                  <a:solidFill>
                    <a:prstClr val="black"/>
                  </a:solidFill>
                </a:rPr>
                <a:t>H</a:t>
              </a:r>
              <a:r>
                <a:rPr lang="ja-JP" altLang="en-US" sz="1400" smtClean="0">
                  <a:solidFill>
                    <a:prstClr val="black"/>
                  </a:solidFill>
                </a:rPr>
                <a:t>３２）</a:t>
              </a:r>
            </a:p>
          </p:txBody>
        </p:sp>
      </p:grpSp>
      <p:sp>
        <p:nvSpPr>
          <p:cNvPr id="24" name="直角三角形 38"/>
          <p:cNvSpPr/>
          <p:nvPr/>
        </p:nvSpPr>
        <p:spPr>
          <a:xfrm rot="16200000">
            <a:off x="4537869" y="1505744"/>
            <a:ext cx="484188" cy="914400"/>
          </a:xfrm>
          <a:prstGeom prst="rtTriangl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ja-JP" altLang="en-US">
              <a:solidFill>
                <a:srgbClr val="FFFFFF"/>
              </a:solidFill>
            </a:endParaRPr>
          </a:p>
        </p:txBody>
      </p:sp>
      <p:grpSp>
        <p:nvGrpSpPr>
          <p:cNvPr id="35851" name="グループ化 58"/>
          <p:cNvGrpSpPr>
            <a:grpSpLocks/>
          </p:cNvGrpSpPr>
          <p:nvPr/>
        </p:nvGrpSpPr>
        <p:grpSpPr bwMode="auto">
          <a:xfrm>
            <a:off x="179388" y="4708522"/>
            <a:ext cx="4430712" cy="1744855"/>
            <a:chOff x="212725" y="4995863"/>
            <a:chExt cx="4431283" cy="1745698"/>
          </a:xfrm>
        </p:grpSpPr>
        <p:sp>
          <p:nvSpPr>
            <p:cNvPr id="35880" name="TextBox 17"/>
            <p:cNvSpPr txBox="1">
              <a:spLocks noChangeArrowheads="1"/>
            </p:cNvSpPr>
            <p:nvPr/>
          </p:nvSpPr>
          <p:spPr bwMode="auto">
            <a:xfrm>
              <a:off x="1216025" y="4995863"/>
              <a:ext cx="598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000" smtClean="0">
                  <a:solidFill>
                    <a:prstClr val="black"/>
                  </a:solidFill>
                </a:rPr>
                <a:t>HSC</a:t>
              </a:r>
            </a:p>
          </p:txBody>
        </p:sp>
        <p:sp>
          <p:nvSpPr>
            <p:cNvPr id="35881" name="TextBox 18"/>
            <p:cNvSpPr txBox="1">
              <a:spLocks noChangeArrowheads="1"/>
            </p:cNvSpPr>
            <p:nvPr/>
          </p:nvSpPr>
          <p:spPr bwMode="auto">
            <a:xfrm>
              <a:off x="3162300" y="5822950"/>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000" smtClean="0">
                  <a:solidFill>
                    <a:prstClr val="black"/>
                  </a:solidFill>
                </a:rPr>
                <a:t>PFS</a:t>
              </a:r>
            </a:p>
          </p:txBody>
        </p:sp>
        <p:sp>
          <p:nvSpPr>
            <p:cNvPr id="35882" name="TextBox 19"/>
            <p:cNvSpPr txBox="1">
              <a:spLocks noChangeArrowheads="1"/>
            </p:cNvSpPr>
            <p:nvPr/>
          </p:nvSpPr>
          <p:spPr bwMode="auto">
            <a:xfrm>
              <a:off x="212725" y="5395913"/>
              <a:ext cx="1566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000" smtClean="0">
                  <a:solidFill>
                    <a:prstClr val="black"/>
                  </a:solidFill>
                </a:rPr>
                <a:t>IRD/HiCIAO</a:t>
              </a:r>
            </a:p>
          </p:txBody>
        </p:sp>
        <p:sp>
          <p:nvSpPr>
            <p:cNvPr id="35883" name="TextBox 6"/>
            <p:cNvSpPr txBox="1">
              <a:spLocks noChangeArrowheads="1"/>
            </p:cNvSpPr>
            <p:nvPr/>
          </p:nvSpPr>
          <p:spPr bwMode="auto">
            <a:xfrm>
              <a:off x="1859174" y="6341258"/>
              <a:ext cx="2784834" cy="40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lang="en-US" altLang="ja-JP" sz="2000" dirty="0" smtClean="0">
                  <a:solidFill>
                    <a:prstClr val="black"/>
                  </a:solidFill>
                </a:rPr>
                <a:t>      ULTIMATE-Subaru</a:t>
              </a:r>
              <a:endParaRPr lang="ja-JP" altLang="en-US" sz="2000" dirty="0" smtClean="0">
                <a:solidFill>
                  <a:prstClr val="black"/>
                </a:solidFill>
              </a:endParaRPr>
            </a:p>
          </p:txBody>
        </p:sp>
      </p:grpSp>
      <p:grpSp>
        <p:nvGrpSpPr>
          <p:cNvPr id="35852" name="グループ化 56"/>
          <p:cNvGrpSpPr>
            <a:grpSpLocks/>
          </p:cNvGrpSpPr>
          <p:nvPr/>
        </p:nvGrpSpPr>
        <p:grpSpPr bwMode="auto">
          <a:xfrm>
            <a:off x="2790825" y="2924175"/>
            <a:ext cx="2706688" cy="2787650"/>
            <a:chOff x="2790825" y="3035300"/>
            <a:chExt cx="2706688" cy="2787650"/>
          </a:xfrm>
        </p:grpSpPr>
        <p:cxnSp>
          <p:nvCxnSpPr>
            <p:cNvPr id="31" name="Straight Arrow Connector 31"/>
            <p:cNvCxnSpPr>
              <a:cxnSpLocks noChangeShapeType="1"/>
            </p:cNvCxnSpPr>
            <p:nvPr/>
          </p:nvCxnSpPr>
          <p:spPr bwMode="auto">
            <a:xfrm>
              <a:off x="2790825" y="3035300"/>
              <a:ext cx="0" cy="2141538"/>
            </a:xfrm>
            <a:prstGeom prst="straightConnector1">
              <a:avLst/>
            </a:prstGeom>
            <a:noFill/>
            <a:ln w="57150">
              <a:solidFill>
                <a:srgbClr val="3366FF"/>
              </a:solidFill>
              <a:prstDash val="dot"/>
              <a:round/>
              <a:headEnd type="arrow" w="med" len="med"/>
              <a:tailEnd/>
            </a:ln>
            <a:effectLst>
              <a:outerShdw dist="20000" dir="5400000" rotWithShape="0">
                <a:srgbClr val="808080">
                  <a:alpha val="37999"/>
                </a:srgbClr>
              </a:outerShdw>
            </a:effectLst>
          </p:spPr>
        </p:cxnSp>
        <p:cxnSp>
          <p:nvCxnSpPr>
            <p:cNvPr id="32" name="Straight Arrow Connector 33"/>
            <p:cNvCxnSpPr>
              <a:cxnSpLocks noChangeShapeType="1"/>
            </p:cNvCxnSpPr>
            <p:nvPr/>
          </p:nvCxnSpPr>
          <p:spPr bwMode="auto">
            <a:xfrm>
              <a:off x="4573588" y="3867150"/>
              <a:ext cx="0" cy="1493838"/>
            </a:xfrm>
            <a:prstGeom prst="straightConnector1">
              <a:avLst/>
            </a:prstGeom>
            <a:noFill/>
            <a:ln w="57150">
              <a:solidFill>
                <a:srgbClr val="3366FF"/>
              </a:solidFill>
              <a:prstDash val="dot"/>
              <a:round/>
              <a:headEnd type="arrow" w="med" len="med"/>
              <a:tailEnd/>
            </a:ln>
            <a:effectLst>
              <a:outerShdw dist="20000" dir="5400000" rotWithShape="0">
                <a:srgbClr val="808080">
                  <a:alpha val="37999"/>
                </a:srgbClr>
              </a:outerShdw>
            </a:effectLst>
          </p:spPr>
        </p:cxnSp>
        <p:cxnSp>
          <p:nvCxnSpPr>
            <p:cNvPr id="33" name="Straight Arrow Connector 35"/>
            <p:cNvCxnSpPr>
              <a:cxnSpLocks noChangeShapeType="1"/>
            </p:cNvCxnSpPr>
            <p:nvPr/>
          </p:nvCxnSpPr>
          <p:spPr bwMode="auto">
            <a:xfrm>
              <a:off x="5497513" y="4527550"/>
              <a:ext cx="0" cy="1295400"/>
            </a:xfrm>
            <a:prstGeom prst="straightConnector1">
              <a:avLst/>
            </a:prstGeom>
            <a:noFill/>
            <a:ln w="57150">
              <a:solidFill>
                <a:srgbClr val="3366FF"/>
              </a:solidFill>
              <a:prstDash val="dot"/>
              <a:round/>
              <a:headEnd type="arrow" w="med" len="med"/>
              <a:tailEnd/>
            </a:ln>
            <a:effectLst>
              <a:outerShdw dist="20000" dir="5400000" rotWithShape="0">
                <a:srgbClr val="808080">
                  <a:alpha val="37999"/>
                </a:srgbClr>
              </a:outerShdw>
            </a:effectLst>
          </p:spPr>
        </p:cxnSp>
      </p:grpSp>
      <p:sp>
        <p:nvSpPr>
          <p:cNvPr id="45" name="Right Arrow 44"/>
          <p:cNvSpPr>
            <a:spLocks noChangeArrowheads="1"/>
          </p:cNvSpPr>
          <p:nvPr/>
        </p:nvSpPr>
        <p:spPr bwMode="auto">
          <a:xfrm>
            <a:off x="5507038" y="2997200"/>
            <a:ext cx="2544762" cy="520700"/>
          </a:xfrm>
          <a:prstGeom prst="rightArrow">
            <a:avLst>
              <a:gd name="adj1" fmla="val 50000"/>
              <a:gd name="adj2" fmla="val 50003"/>
            </a:avLst>
          </a:prstGeom>
          <a:solidFill>
            <a:srgbClr val="0000FF"/>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endParaRPr lang="ja-JP" altLang="ja-JP">
              <a:solidFill>
                <a:srgbClr val="0000FF"/>
              </a:solidFill>
            </a:endParaRPr>
          </a:p>
        </p:txBody>
      </p:sp>
      <p:sp>
        <p:nvSpPr>
          <p:cNvPr id="47" name="Right Arrow 46"/>
          <p:cNvSpPr>
            <a:spLocks noChangeArrowheads="1"/>
          </p:cNvSpPr>
          <p:nvPr/>
        </p:nvSpPr>
        <p:spPr bwMode="auto">
          <a:xfrm>
            <a:off x="6086475" y="3644900"/>
            <a:ext cx="2481263" cy="520700"/>
          </a:xfrm>
          <a:prstGeom prst="rightArrow">
            <a:avLst>
              <a:gd name="adj1" fmla="val 50000"/>
              <a:gd name="adj2" fmla="val 49991"/>
            </a:avLst>
          </a:prstGeom>
          <a:solidFill>
            <a:srgbClr val="0000FF"/>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endParaRPr lang="ja-JP" altLang="ja-JP">
              <a:solidFill>
                <a:srgbClr val="0000FF"/>
              </a:solidFill>
            </a:endParaRPr>
          </a:p>
        </p:txBody>
      </p:sp>
      <p:grpSp>
        <p:nvGrpSpPr>
          <p:cNvPr id="35855" name="グループ化 57"/>
          <p:cNvGrpSpPr>
            <a:grpSpLocks/>
          </p:cNvGrpSpPr>
          <p:nvPr/>
        </p:nvGrpSpPr>
        <p:grpSpPr bwMode="auto">
          <a:xfrm>
            <a:off x="1692275" y="4652963"/>
            <a:ext cx="5187950" cy="1820862"/>
            <a:chOff x="1760538" y="4940300"/>
            <a:chExt cx="5187726" cy="1820863"/>
          </a:xfrm>
        </p:grpSpPr>
        <p:sp>
          <p:nvSpPr>
            <p:cNvPr id="5" name="Right Arrow 4"/>
            <p:cNvSpPr>
              <a:spLocks noChangeArrowheads="1"/>
            </p:cNvSpPr>
            <p:nvPr/>
          </p:nvSpPr>
          <p:spPr bwMode="auto">
            <a:xfrm>
              <a:off x="3803563" y="5773737"/>
              <a:ext cx="2301776" cy="520700"/>
            </a:xfrm>
            <a:prstGeom prst="rightArrow">
              <a:avLst>
                <a:gd name="adj1" fmla="val 50000"/>
                <a:gd name="adj2" fmla="val 49999"/>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endParaRPr lang="ja-JP" altLang="ja-JP">
                <a:solidFill>
                  <a:srgbClr val="FF0000"/>
                </a:solidFill>
              </a:endParaRPr>
            </a:p>
          </p:txBody>
        </p:sp>
        <p:sp>
          <p:nvSpPr>
            <p:cNvPr id="6" name="Right Arrow 5"/>
            <p:cNvSpPr>
              <a:spLocks noChangeArrowheads="1"/>
            </p:cNvSpPr>
            <p:nvPr/>
          </p:nvSpPr>
          <p:spPr bwMode="auto">
            <a:xfrm>
              <a:off x="2071675" y="4940300"/>
              <a:ext cx="2454169" cy="520700"/>
            </a:xfrm>
            <a:prstGeom prst="rightArrow">
              <a:avLst>
                <a:gd name="adj1" fmla="val 50000"/>
                <a:gd name="adj2" fmla="val 49993"/>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endParaRPr lang="ja-JP" altLang="ja-JP">
                <a:solidFill>
                  <a:srgbClr val="FF0000"/>
                </a:solidFill>
              </a:endParaRPr>
            </a:p>
          </p:txBody>
        </p:sp>
        <p:sp>
          <p:nvSpPr>
            <p:cNvPr id="35871" name="TextBox 39"/>
            <p:cNvSpPr txBox="1">
              <a:spLocks noChangeArrowheads="1"/>
            </p:cNvSpPr>
            <p:nvPr/>
          </p:nvSpPr>
          <p:spPr bwMode="auto">
            <a:xfrm>
              <a:off x="2325664" y="5021262"/>
              <a:ext cx="1711251" cy="338138"/>
            </a:xfrm>
            <a:prstGeom prst="rect">
              <a:avLst/>
            </a:prstGeom>
            <a:noFill/>
            <a:ln w="9525">
              <a:noFill/>
              <a:miter lim="800000"/>
              <a:headEnd/>
              <a:tailEnd/>
            </a:ln>
          </p:spPr>
          <p:txBody>
            <a:bodyPr wrap="none">
              <a:spAutoFit/>
            </a:bodyPr>
            <a:lstStyle/>
            <a:p>
              <a:pPr fontAlgn="base">
                <a:spcBef>
                  <a:spcPct val="0"/>
                </a:spcBef>
                <a:spcAft>
                  <a:spcPct val="0"/>
                </a:spcAft>
                <a:defRPr/>
              </a:pPr>
              <a:r>
                <a:rPr lang="en-US" altLang="ja-JP" sz="1600" b="1" dirty="0">
                  <a:solidFill>
                    <a:srgbClr val="FFFF00"/>
                  </a:solidFill>
                </a:rPr>
                <a:t>Wide Field Survey</a:t>
              </a:r>
              <a:endParaRPr lang="ja-JP" altLang="en-US" sz="1600" b="1" dirty="0">
                <a:solidFill>
                  <a:srgbClr val="FFFF00"/>
                </a:solidFill>
              </a:endParaRPr>
            </a:p>
          </p:txBody>
        </p:sp>
        <p:sp>
          <p:nvSpPr>
            <p:cNvPr id="35872" name="TextBox 43"/>
            <p:cNvSpPr txBox="1">
              <a:spLocks noChangeArrowheads="1"/>
            </p:cNvSpPr>
            <p:nvPr/>
          </p:nvSpPr>
          <p:spPr bwMode="auto">
            <a:xfrm>
              <a:off x="3794038" y="5872163"/>
              <a:ext cx="1865231" cy="338138"/>
            </a:xfrm>
            <a:prstGeom prst="rect">
              <a:avLst/>
            </a:prstGeom>
            <a:noFill/>
            <a:ln w="9525">
              <a:noFill/>
              <a:miter lim="800000"/>
              <a:headEnd/>
              <a:tailEnd/>
            </a:ln>
          </p:spPr>
          <p:txBody>
            <a:bodyPr wrap="none">
              <a:spAutoFit/>
            </a:bodyPr>
            <a:lstStyle/>
            <a:p>
              <a:pPr fontAlgn="base">
                <a:spcBef>
                  <a:spcPct val="0"/>
                </a:spcBef>
                <a:spcAft>
                  <a:spcPct val="0"/>
                </a:spcAft>
                <a:defRPr/>
              </a:pPr>
              <a:r>
                <a:rPr lang="en-US" altLang="ja-JP" sz="1600" b="1" dirty="0">
                  <a:solidFill>
                    <a:srgbClr val="FFFF00"/>
                  </a:solidFill>
                </a:rPr>
                <a:t>Expanding Universe</a:t>
              </a:r>
              <a:endParaRPr lang="ja-JP" altLang="en-US" sz="1600" b="1" dirty="0">
                <a:solidFill>
                  <a:srgbClr val="FFFF00"/>
                </a:solidFill>
              </a:endParaRPr>
            </a:p>
          </p:txBody>
        </p:sp>
        <p:sp>
          <p:nvSpPr>
            <p:cNvPr id="49" name="Right Arrow 48"/>
            <p:cNvSpPr>
              <a:spLocks noChangeArrowheads="1"/>
            </p:cNvSpPr>
            <p:nvPr/>
          </p:nvSpPr>
          <p:spPr bwMode="auto">
            <a:xfrm>
              <a:off x="1760538" y="5348287"/>
              <a:ext cx="3560609" cy="520700"/>
            </a:xfrm>
            <a:prstGeom prst="rightArrow">
              <a:avLst>
                <a:gd name="adj1" fmla="val 50000"/>
                <a:gd name="adj2" fmla="val 49990"/>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endParaRPr lang="ja-JP" altLang="ja-JP">
                <a:solidFill>
                  <a:srgbClr val="FF0000"/>
                </a:solidFill>
              </a:endParaRPr>
            </a:p>
          </p:txBody>
        </p:sp>
        <p:sp>
          <p:nvSpPr>
            <p:cNvPr id="35874" name="TextBox 41"/>
            <p:cNvSpPr txBox="1">
              <a:spLocks noChangeArrowheads="1"/>
            </p:cNvSpPr>
            <p:nvPr/>
          </p:nvSpPr>
          <p:spPr bwMode="auto">
            <a:xfrm>
              <a:off x="1846259" y="5429250"/>
              <a:ext cx="2954210" cy="338137"/>
            </a:xfrm>
            <a:prstGeom prst="rect">
              <a:avLst/>
            </a:prstGeom>
            <a:noFill/>
            <a:ln w="9525">
              <a:noFill/>
              <a:miter lim="800000"/>
              <a:headEnd/>
              <a:tailEnd/>
            </a:ln>
          </p:spPr>
          <p:txBody>
            <a:bodyPr wrap="none">
              <a:spAutoFit/>
            </a:bodyPr>
            <a:lstStyle/>
            <a:p>
              <a:pPr fontAlgn="base">
                <a:spcBef>
                  <a:spcPct val="0"/>
                </a:spcBef>
                <a:spcAft>
                  <a:spcPct val="0"/>
                </a:spcAft>
                <a:defRPr/>
              </a:pPr>
              <a:r>
                <a:rPr lang="en-US" altLang="ja-JP" sz="1600" b="1" dirty="0">
                  <a:solidFill>
                    <a:srgbClr val="FFFF00"/>
                  </a:solidFill>
                </a:rPr>
                <a:t>Earth-like Planets, Young Planets</a:t>
              </a:r>
              <a:endParaRPr lang="ja-JP" altLang="en-US" sz="1600" b="1" dirty="0">
                <a:solidFill>
                  <a:srgbClr val="FFFF00"/>
                </a:solidFill>
              </a:endParaRPr>
            </a:p>
          </p:txBody>
        </p:sp>
        <p:sp>
          <p:nvSpPr>
            <p:cNvPr id="51" name="Right Arrow 50"/>
            <p:cNvSpPr>
              <a:spLocks noChangeArrowheads="1"/>
            </p:cNvSpPr>
            <p:nvPr/>
          </p:nvSpPr>
          <p:spPr bwMode="auto">
            <a:xfrm>
              <a:off x="4635377" y="6240463"/>
              <a:ext cx="2271614" cy="520700"/>
            </a:xfrm>
            <a:prstGeom prst="rightArrow">
              <a:avLst>
                <a:gd name="adj1" fmla="val 50000"/>
                <a:gd name="adj2" fmla="val 49990"/>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endParaRPr lang="ja-JP" altLang="ja-JP">
                <a:solidFill>
                  <a:srgbClr val="FF0000"/>
                </a:solidFill>
              </a:endParaRPr>
            </a:p>
          </p:txBody>
        </p:sp>
        <p:sp>
          <p:nvSpPr>
            <p:cNvPr id="35876" name="TextBox 42"/>
            <p:cNvSpPr txBox="1">
              <a:spLocks noChangeArrowheads="1"/>
            </p:cNvSpPr>
            <p:nvPr/>
          </p:nvSpPr>
          <p:spPr bwMode="auto">
            <a:xfrm>
              <a:off x="4643314" y="6318251"/>
              <a:ext cx="2304950" cy="338137"/>
            </a:xfrm>
            <a:prstGeom prst="rect">
              <a:avLst/>
            </a:prstGeom>
            <a:noFill/>
            <a:ln w="9525">
              <a:noFill/>
              <a:miter lim="800000"/>
              <a:headEnd/>
              <a:tailEnd/>
            </a:ln>
          </p:spPr>
          <p:txBody>
            <a:bodyPr>
              <a:spAutoFit/>
            </a:bodyPr>
            <a:lstStyle/>
            <a:p>
              <a:pPr fontAlgn="base">
                <a:spcBef>
                  <a:spcPct val="0"/>
                </a:spcBef>
                <a:spcAft>
                  <a:spcPct val="0"/>
                </a:spcAft>
                <a:defRPr/>
              </a:pPr>
              <a:r>
                <a:rPr lang="en-US" altLang="ja-JP" sz="1600" b="1" dirty="0">
                  <a:solidFill>
                    <a:srgbClr val="FFFF00"/>
                  </a:solidFill>
                </a:rPr>
                <a:t>Ultra high-z galaxies</a:t>
              </a:r>
              <a:endParaRPr lang="ja-JP" altLang="en-US" sz="1600" b="1" dirty="0">
                <a:solidFill>
                  <a:srgbClr val="FFFF00"/>
                </a:solidFill>
              </a:endParaRPr>
            </a:p>
          </p:txBody>
        </p:sp>
      </p:grpSp>
      <p:sp>
        <p:nvSpPr>
          <p:cNvPr id="53" name="角丸四角形 52"/>
          <p:cNvSpPr>
            <a:spLocks noChangeArrowheads="1"/>
          </p:cNvSpPr>
          <p:nvPr/>
        </p:nvSpPr>
        <p:spPr bwMode="auto">
          <a:xfrm>
            <a:off x="303213" y="3194050"/>
            <a:ext cx="1420812" cy="955675"/>
          </a:xfrm>
          <a:prstGeom prst="roundRect">
            <a:avLst>
              <a:gd name="adj" fmla="val 16667"/>
            </a:avLst>
          </a:prstGeom>
          <a:solidFill>
            <a:srgbClr val="0000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r>
              <a:rPr lang="en-US" altLang="ja-JP" sz="2000" b="1" dirty="0">
                <a:solidFill>
                  <a:prstClr val="white"/>
                </a:solidFill>
              </a:rPr>
              <a:t>TMT</a:t>
            </a:r>
          </a:p>
          <a:p>
            <a:pPr algn="ctr" fontAlgn="base">
              <a:spcBef>
                <a:spcPct val="0"/>
              </a:spcBef>
              <a:spcAft>
                <a:spcPct val="0"/>
              </a:spcAft>
              <a:defRPr/>
            </a:pPr>
            <a:r>
              <a:rPr lang="en-US" altLang="ja-JP" sz="2000" b="1" dirty="0">
                <a:solidFill>
                  <a:prstClr val="white"/>
                </a:solidFill>
              </a:rPr>
              <a:t>Detailed Research</a:t>
            </a:r>
            <a:endParaRPr lang="ja-JP" altLang="en-US" sz="2000" b="1" dirty="0">
              <a:solidFill>
                <a:prstClr val="white"/>
              </a:solidFill>
            </a:endParaRPr>
          </a:p>
        </p:txBody>
      </p:sp>
      <p:sp>
        <p:nvSpPr>
          <p:cNvPr id="54" name="角丸四角形 53"/>
          <p:cNvSpPr>
            <a:spLocks noChangeArrowheads="1"/>
          </p:cNvSpPr>
          <p:nvPr/>
        </p:nvSpPr>
        <p:spPr bwMode="auto">
          <a:xfrm>
            <a:off x="384175" y="5516563"/>
            <a:ext cx="1339850" cy="939800"/>
          </a:xfrm>
          <a:prstGeom prst="roundRect">
            <a:avLst>
              <a:gd name="adj" fmla="val 16667"/>
            </a:avLst>
          </a:prstGeom>
          <a:solidFill>
            <a:srgbClr val="FF0000"/>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r>
              <a:rPr lang="en-US" altLang="ja-JP" sz="2000" b="1" dirty="0">
                <a:solidFill>
                  <a:prstClr val="white"/>
                </a:solidFill>
              </a:rPr>
              <a:t>Subaru</a:t>
            </a:r>
          </a:p>
          <a:p>
            <a:pPr algn="ctr" fontAlgn="base">
              <a:spcBef>
                <a:spcPct val="0"/>
              </a:spcBef>
              <a:spcAft>
                <a:spcPct val="0"/>
              </a:spcAft>
              <a:defRPr/>
            </a:pPr>
            <a:r>
              <a:rPr lang="en-US" altLang="ja-JP" sz="2000" b="1" dirty="0">
                <a:solidFill>
                  <a:prstClr val="white"/>
                </a:solidFill>
              </a:rPr>
              <a:t>Wide</a:t>
            </a:r>
          </a:p>
          <a:p>
            <a:pPr algn="ctr" fontAlgn="base">
              <a:spcBef>
                <a:spcPct val="0"/>
              </a:spcBef>
              <a:spcAft>
                <a:spcPct val="0"/>
              </a:spcAft>
              <a:defRPr/>
            </a:pPr>
            <a:r>
              <a:rPr lang="en-US" altLang="ja-JP" sz="2000" b="1" dirty="0">
                <a:solidFill>
                  <a:prstClr val="white"/>
                </a:solidFill>
              </a:rPr>
              <a:t>Survey</a:t>
            </a:r>
            <a:endParaRPr lang="ja-JP" altLang="en-US" sz="2000" b="1" dirty="0">
              <a:solidFill>
                <a:prstClr val="white"/>
              </a:solidFill>
            </a:endParaRPr>
          </a:p>
        </p:txBody>
      </p:sp>
      <p:cxnSp>
        <p:nvCxnSpPr>
          <p:cNvPr id="25" name="Straight Connector 24"/>
          <p:cNvCxnSpPr>
            <a:cxnSpLocks noChangeShapeType="1"/>
          </p:cNvCxnSpPr>
          <p:nvPr/>
        </p:nvCxnSpPr>
        <p:spPr bwMode="auto">
          <a:xfrm flipH="1">
            <a:off x="5237163" y="1196975"/>
            <a:ext cx="0" cy="1638300"/>
          </a:xfrm>
          <a:prstGeom prst="line">
            <a:avLst/>
          </a:prstGeom>
          <a:noFill/>
          <a:ln w="25400">
            <a:solidFill>
              <a:srgbClr val="FF0000"/>
            </a:solidFill>
            <a:prstDash val="dot"/>
            <a:round/>
            <a:headEnd/>
            <a:tailEnd/>
          </a:ln>
          <a:effectLst>
            <a:outerShdw dist="20000" dir="5400000" rotWithShape="0">
              <a:srgbClr val="808080">
                <a:alpha val="37999"/>
              </a:srgbClr>
            </a:outerShdw>
          </a:effectLst>
        </p:spPr>
      </p:cxnSp>
      <p:sp>
        <p:nvSpPr>
          <p:cNvPr id="8" name="Right Arrow 7"/>
          <p:cNvSpPr>
            <a:spLocks noChangeArrowheads="1"/>
          </p:cNvSpPr>
          <p:nvPr/>
        </p:nvSpPr>
        <p:spPr bwMode="auto">
          <a:xfrm>
            <a:off x="4673600" y="2349500"/>
            <a:ext cx="2274888" cy="520700"/>
          </a:xfrm>
          <a:prstGeom prst="rightArrow">
            <a:avLst>
              <a:gd name="adj1" fmla="val 50000"/>
              <a:gd name="adj2" fmla="val 50000"/>
            </a:avLst>
          </a:prstGeom>
          <a:solidFill>
            <a:srgbClr val="0000FF"/>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base">
              <a:spcBef>
                <a:spcPct val="0"/>
              </a:spcBef>
              <a:spcAft>
                <a:spcPct val="0"/>
              </a:spcAft>
              <a:defRPr/>
            </a:pPr>
            <a:endParaRPr lang="ja-JP" altLang="ja-JP">
              <a:solidFill>
                <a:srgbClr val="0000FF"/>
              </a:solidFill>
            </a:endParaRPr>
          </a:p>
        </p:txBody>
      </p:sp>
      <p:grpSp>
        <p:nvGrpSpPr>
          <p:cNvPr id="35860" name="グループ化 55"/>
          <p:cNvGrpSpPr>
            <a:grpSpLocks/>
          </p:cNvGrpSpPr>
          <p:nvPr/>
        </p:nvGrpSpPr>
        <p:grpSpPr bwMode="auto">
          <a:xfrm>
            <a:off x="1825625" y="2413000"/>
            <a:ext cx="6576083" cy="2528888"/>
            <a:chOff x="1825625" y="2593975"/>
            <a:chExt cx="6576317" cy="2527875"/>
          </a:xfrm>
        </p:grpSpPr>
        <p:sp>
          <p:nvSpPr>
            <p:cNvPr id="35861" name="TextBox 8"/>
            <p:cNvSpPr txBox="1">
              <a:spLocks noChangeArrowheads="1"/>
            </p:cNvSpPr>
            <p:nvPr/>
          </p:nvSpPr>
          <p:spPr bwMode="auto">
            <a:xfrm>
              <a:off x="1825625" y="2593975"/>
              <a:ext cx="2738535" cy="338003"/>
            </a:xfrm>
            <a:prstGeom prst="rect">
              <a:avLst/>
            </a:prstGeom>
            <a:solidFill>
              <a:schemeClr val="bg1"/>
            </a:solidFill>
            <a:ln w="9525">
              <a:solidFill>
                <a:schemeClr val="tx1"/>
              </a:solidFill>
              <a:miter lim="800000"/>
              <a:headEnd/>
              <a:tailEnd/>
            </a:ln>
          </p:spPr>
          <p:txBody>
            <a:bodyPr>
              <a:spAutoFit/>
            </a:bodyPr>
            <a:lstStyle/>
            <a:p>
              <a:pPr algn="ctr" fontAlgn="base">
                <a:spcBef>
                  <a:spcPct val="0"/>
                </a:spcBef>
                <a:spcAft>
                  <a:spcPct val="0"/>
                </a:spcAft>
                <a:defRPr/>
              </a:pPr>
              <a:r>
                <a:rPr lang="en-US" altLang="ja-JP" sz="1600" b="1" dirty="0">
                  <a:solidFill>
                    <a:prstClr val="black"/>
                  </a:solidFill>
                </a:rPr>
                <a:t>Dark Matter Distribution</a:t>
              </a:r>
              <a:endParaRPr lang="ja-JP" altLang="en-US" sz="1600" b="1" dirty="0">
                <a:solidFill>
                  <a:prstClr val="black"/>
                </a:solidFill>
              </a:endParaRPr>
            </a:p>
          </p:txBody>
        </p:sp>
        <p:sp>
          <p:nvSpPr>
            <p:cNvPr id="35862" name="TextBox 9"/>
            <p:cNvSpPr txBox="1">
              <a:spLocks noChangeArrowheads="1"/>
            </p:cNvSpPr>
            <p:nvPr/>
          </p:nvSpPr>
          <p:spPr bwMode="auto">
            <a:xfrm>
              <a:off x="3209974" y="3177941"/>
              <a:ext cx="2119388" cy="585553"/>
            </a:xfrm>
            <a:prstGeom prst="rect">
              <a:avLst/>
            </a:prstGeom>
            <a:solidFill>
              <a:srgbClr val="FFFFFF"/>
            </a:solidFill>
            <a:ln w="9525">
              <a:solidFill>
                <a:srgbClr val="000000"/>
              </a:solidFill>
              <a:miter lim="800000"/>
              <a:headEnd/>
              <a:tailEnd/>
            </a:ln>
          </p:spPr>
          <p:txBody>
            <a:bodyPr wrap="none">
              <a:spAutoFit/>
            </a:bodyPr>
            <a:lstStyle/>
            <a:p>
              <a:pPr algn="ctr" fontAlgn="base">
                <a:spcBef>
                  <a:spcPct val="0"/>
                </a:spcBef>
                <a:spcAft>
                  <a:spcPct val="0"/>
                </a:spcAft>
                <a:defRPr/>
              </a:pPr>
              <a:r>
                <a:rPr lang="en-US" altLang="ja-JP" sz="1600" b="1" dirty="0">
                  <a:solidFill>
                    <a:prstClr val="black"/>
                  </a:solidFill>
                </a:rPr>
                <a:t>20 Earth-like Habitable</a:t>
              </a:r>
            </a:p>
            <a:p>
              <a:pPr algn="ctr" fontAlgn="base">
                <a:spcBef>
                  <a:spcPct val="0"/>
                </a:spcBef>
                <a:spcAft>
                  <a:spcPct val="0"/>
                </a:spcAft>
                <a:defRPr/>
              </a:pPr>
              <a:r>
                <a:rPr lang="en-US" altLang="ja-JP" sz="1600" b="1" dirty="0">
                  <a:solidFill>
                    <a:prstClr val="black"/>
                  </a:solidFill>
                </a:rPr>
                <a:t>Planets</a:t>
              </a:r>
              <a:endParaRPr lang="ja-JP" altLang="en-US" sz="1600" b="1" dirty="0">
                <a:solidFill>
                  <a:prstClr val="black"/>
                </a:solidFill>
              </a:endParaRPr>
            </a:p>
          </p:txBody>
        </p:sp>
        <p:sp>
          <p:nvSpPr>
            <p:cNvPr id="35863" name="TextBox 21"/>
            <p:cNvSpPr txBox="1">
              <a:spLocks noChangeArrowheads="1"/>
            </p:cNvSpPr>
            <p:nvPr/>
          </p:nvSpPr>
          <p:spPr bwMode="auto">
            <a:xfrm>
              <a:off x="5792929" y="4536297"/>
              <a:ext cx="1012861" cy="585553"/>
            </a:xfrm>
            <a:prstGeom prst="rect">
              <a:avLst/>
            </a:prstGeom>
            <a:solidFill>
              <a:schemeClr val="bg1"/>
            </a:solidFill>
            <a:ln w="9525">
              <a:solidFill>
                <a:schemeClr val="tx1"/>
              </a:solidFill>
              <a:miter lim="800000"/>
              <a:headEnd/>
              <a:tailEnd/>
            </a:ln>
          </p:spPr>
          <p:txBody>
            <a:bodyPr wrap="none">
              <a:spAutoFit/>
            </a:bodyPr>
            <a:lstStyle/>
            <a:p>
              <a:pPr algn="ctr" fontAlgn="base">
                <a:spcBef>
                  <a:spcPct val="0"/>
                </a:spcBef>
                <a:spcAft>
                  <a:spcPct val="0"/>
                </a:spcAft>
                <a:defRPr/>
              </a:pPr>
              <a:r>
                <a:rPr lang="en-US" altLang="ja-JP" sz="1600" b="1" dirty="0">
                  <a:solidFill>
                    <a:prstClr val="black"/>
                  </a:solidFill>
                </a:rPr>
                <a:t>100 z&gt;7.5</a:t>
              </a:r>
            </a:p>
            <a:p>
              <a:pPr algn="ctr" fontAlgn="base">
                <a:spcBef>
                  <a:spcPct val="0"/>
                </a:spcBef>
                <a:spcAft>
                  <a:spcPct val="0"/>
                </a:spcAft>
                <a:defRPr/>
              </a:pPr>
              <a:r>
                <a:rPr lang="en-US" altLang="ja-JP" sz="1600" b="1" dirty="0">
                  <a:solidFill>
                    <a:prstClr val="black"/>
                  </a:solidFill>
                </a:rPr>
                <a:t>Galaxies</a:t>
              </a:r>
            </a:p>
          </p:txBody>
        </p:sp>
        <p:sp>
          <p:nvSpPr>
            <p:cNvPr id="35864" name="TextBox 36"/>
            <p:cNvSpPr txBox="1">
              <a:spLocks noChangeArrowheads="1"/>
            </p:cNvSpPr>
            <p:nvPr/>
          </p:nvSpPr>
          <p:spPr bwMode="auto">
            <a:xfrm>
              <a:off x="4684815" y="3642893"/>
              <a:ext cx="1319259" cy="829929"/>
            </a:xfrm>
            <a:prstGeom prst="rect">
              <a:avLst/>
            </a:prstGeom>
            <a:solidFill>
              <a:srgbClr val="FFFFFF"/>
            </a:solidFill>
            <a:ln w="9525">
              <a:solidFill>
                <a:schemeClr val="tx1"/>
              </a:solidFill>
              <a:miter lim="800000"/>
              <a:headEnd/>
              <a:tailEnd/>
            </a:ln>
          </p:spPr>
          <p:txBody>
            <a:bodyPr wrap="none">
              <a:spAutoFit/>
            </a:bodyPr>
            <a:lstStyle/>
            <a:p>
              <a:pPr algn="ctr" fontAlgn="base">
                <a:spcBef>
                  <a:spcPct val="0"/>
                </a:spcBef>
                <a:spcAft>
                  <a:spcPct val="0"/>
                </a:spcAft>
                <a:defRPr/>
              </a:pPr>
              <a:r>
                <a:rPr lang="en-US" altLang="ja-JP" sz="1600" b="1" dirty="0">
                  <a:solidFill>
                    <a:prstClr val="black"/>
                  </a:solidFill>
                </a:rPr>
                <a:t>A few Million</a:t>
              </a:r>
            </a:p>
            <a:p>
              <a:pPr algn="ctr" fontAlgn="base">
                <a:spcBef>
                  <a:spcPct val="0"/>
                </a:spcBef>
                <a:spcAft>
                  <a:spcPct val="0"/>
                </a:spcAft>
                <a:defRPr/>
              </a:pPr>
              <a:r>
                <a:rPr lang="en-US" altLang="ja-JP" sz="1600" b="1" dirty="0">
                  <a:solidFill>
                    <a:prstClr val="black"/>
                  </a:solidFill>
                </a:rPr>
                <a:t>Emission-line</a:t>
              </a:r>
            </a:p>
            <a:p>
              <a:pPr algn="ctr" fontAlgn="base">
                <a:spcBef>
                  <a:spcPct val="0"/>
                </a:spcBef>
                <a:spcAft>
                  <a:spcPct val="0"/>
                </a:spcAft>
                <a:defRPr/>
              </a:pPr>
              <a:r>
                <a:rPr lang="en-US" altLang="ja-JP" sz="1600" b="1" dirty="0">
                  <a:solidFill>
                    <a:prstClr val="black"/>
                  </a:solidFill>
                </a:rPr>
                <a:t>Galaxies</a:t>
              </a:r>
            </a:p>
          </p:txBody>
        </p:sp>
        <p:sp>
          <p:nvSpPr>
            <p:cNvPr id="35865" name="TextBox 42"/>
            <p:cNvSpPr txBox="1">
              <a:spLocks noChangeArrowheads="1"/>
            </p:cNvSpPr>
            <p:nvPr/>
          </p:nvSpPr>
          <p:spPr bwMode="auto">
            <a:xfrm>
              <a:off x="7099488" y="4658486"/>
              <a:ext cx="1302454" cy="338418"/>
            </a:xfrm>
            <a:prstGeom prst="rect">
              <a:avLst/>
            </a:prstGeom>
            <a:noFill/>
            <a:ln w="9525">
              <a:noFill/>
              <a:miter lim="800000"/>
              <a:headEnd/>
              <a:tailEnd/>
            </a:ln>
          </p:spPr>
          <p:txBody>
            <a:bodyPr wrap="none">
              <a:spAutoFit/>
            </a:bodyPr>
            <a:lstStyle/>
            <a:p>
              <a:pPr fontAlgn="base">
                <a:spcBef>
                  <a:spcPct val="0"/>
                </a:spcBef>
                <a:spcAft>
                  <a:spcPct val="0"/>
                </a:spcAft>
                <a:defRPr/>
              </a:pPr>
              <a:r>
                <a:rPr lang="en-US" altLang="ja-JP" sz="1600" b="1" dirty="0" smtClean="0">
                  <a:solidFill>
                    <a:srgbClr val="FFFF00"/>
                  </a:solidFill>
                </a:rPr>
                <a:t>Re-ionization</a:t>
              </a:r>
              <a:endParaRPr lang="ja-JP" altLang="en-US" sz="1600" b="1" dirty="0">
                <a:solidFill>
                  <a:srgbClr val="FFFF00"/>
                </a:solidFill>
              </a:endParaRPr>
            </a:p>
          </p:txBody>
        </p:sp>
        <p:sp>
          <p:nvSpPr>
            <p:cNvPr id="35866" name="TextBox 45"/>
            <p:cNvSpPr txBox="1">
              <a:spLocks noChangeArrowheads="1"/>
            </p:cNvSpPr>
            <p:nvPr/>
          </p:nvSpPr>
          <p:spPr bwMode="auto">
            <a:xfrm>
              <a:off x="5464305" y="3276327"/>
              <a:ext cx="2470238" cy="338003"/>
            </a:xfrm>
            <a:prstGeom prst="rect">
              <a:avLst/>
            </a:prstGeom>
            <a:noFill/>
            <a:ln w="9525">
              <a:noFill/>
              <a:miter lim="800000"/>
              <a:headEnd/>
              <a:tailEnd/>
            </a:ln>
          </p:spPr>
          <p:txBody>
            <a:bodyPr wrap="none">
              <a:spAutoFit/>
            </a:bodyPr>
            <a:lstStyle/>
            <a:p>
              <a:pPr fontAlgn="base">
                <a:spcBef>
                  <a:spcPct val="0"/>
                </a:spcBef>
                <a:spcAft>
                  <a:spcPct val="0"/>
                </a:spcAft>
                <a:defRPr/>
              </a:pPr>
              <a:r>
                <a:rPr lang="en-US" altLang="ja-JP" sz="1600" b="1" dirty="0">
                  <a:solidFill>
                    <a:srgbClr val="FFFF00"/>
                  </a:solidFill>
                </a:rPr>
                <a:t>Search for H</a:t>
              </a:r>
              <a:r>
                <a:rPr lang="en-US" altLang="ja-JP" sz="1400" b="1" dirty="0">
                  <a:solidFill>
                    <a:srgbClr val="FFFF00"/>
                  </a:solidFill>
                </a:rPr>
                <a:t>2</a:t>
              </a:r>
              <a:r>
                <a:rPr lang="en-US" altLang="ja-JP" sz="1600" b="1" dirty="0">
                  <a:solidFill>
                    <a:srgbClr val="FFFF00"/>
                  </a:solidFill>
                </a:rPr>
                <a:t>O/O</a:t>
              </a:r>
              <a:r>
                <a:rPr lang="en-US" altLang="ja-JP" sz="1400" b="1" dirty="0">
                  <a:solidFill>
                    <a:srgbClr val="FFFF00"/>
                  </a:solidFill>
                </a:rPr>
                <a:t>2</a:t>
              </a:r>
              <a:r>
                <a:rPr lang="en-US" altLang="ja-JP" sz="1600" b="1" dirty="0">
                  <a:solidFill>
                    <a:srgbClr val="FFFF00"/>
                  </a:solidFill>
                </a:rPr>
                <a:t> Planets</a:t>
              </a:r>
              <a:endParaRPr lang="ja-JP" altLang="en-US" sz="1600" b="1" dirty="0">
                <a:solidFill>
                  <a:srgbClr val="FFFF00"/>
                </a:solidFill>
              </a:endParaRPr>
            </a:p>
          </p:txBody>
        </p:sp>
        <p:sp>
          <p:nvSpPr>
            <p:cNvPr id="35867" name="TextBox 47"/>
            <p:cNvSpPr txBox="1">
              <a:spLocks noChangeArrowheads="1"/>
            </p:cNvSpPr>
            <p:nvPr/>
          </p:nvSpPr>
          <p:spPr bwMode="auto">
            <a:xfrm>
              <a:off x="6070751" y="3942809"/>
              <a:ext cx="2003496" cy="339589"/>
            </a:xfrm>
            <a:prstGeom prst="rect">
              <a:avLst/>
            </a:prstGeom>
            <a:noFill/>
            <a:ln w="9525">
              <a:noFill/>
              <a:miter lim="800000"/>
              <a:headEnd/>
              <a:tailEnd/>
            </a:ln>
          </p:spPr>
          <p:txBody>
            <a:bodyPr wrap="none">
              <a:spAutoFit/>
            </a:bodyPr>
            <a:lstStyle/>
            <a:p>
              <a:pPr fontAlgn="base">
                <a:spcBef>
                  <a:spcPct val="0"/>
                </a:spcBef>
                <a:spcAft>
                  <a:spcPct val="0"/>
                </a:spcAft>
                <a:defRPr/>
              </a:pPr>
              <a:r>
                <a:rPr lang="en-US" altLang="ja-JP" sz="1600" b="1" dirty="0">
                  <a:solidFill>
                    <a:srgbClr val="FFFF00"/>
                  </a:solidFill>
                </a:rPr>
                <a:t>Origin of Dark Energy</a:t>
              </a:r>
              <a:endParaRPr lang="ja-JP" altLang="en-US" sz="1600" b="1" dirty="0">
                <a:solidFill>
                  <a:srgbClr val="FFFF00"/>
                </a:solidFill>
              </a:endParaRPr>
            </a:p>
          </p:txBody>
        </p:sp>
        <p:sp>
          <p:nvSpPr>
            <p:cNvPr id="35868" name="TextBox 41"/>
            <p:cNvSpPr txBox="1">
              <a:spLocks noChangeArrowheads="1"/>
            </p:cNvSpPr>
            <p:nvPr/>
          </p:nvSpPr>
          <p:spPr bwMode="auto">
            <a:xfrm>
              <a:off x="4802294" y="2609844"/>
              <a:ext cx="2014609" cy="338003"/>
            </a:xfrm>
            <a:prstGeom prst="rect">
              <a:avLst/>
            </a:prstGeom>
            <a:noFill/>
            <a:ln w="9525">
              <a:noFill/>
              <a:miter lim="800000"/>
              <a:headEnd/>
              <a:tailEnd/>
            </a:ln>
          </p:spPr>
          <p:txBody>
            <a:bodyPr wrap="none">
              <a:spAutoFit/>
            </a:bodyPr>
            <a:lstStyle/>
            <a:p>
              <a:pPr fontAlgn="base">
                <a:spcBef>
                  <a:spcPct val="0"/>
                </a:spcBef>
                <a:spcAft>
                  <a:spcPct val="0"/>
                </a:spcAft>
                <a:defRPr/>
              </a:pPr>
              <a:r>
                <a:rPr lang="en-US" altLang="ja-JP" sz="1600" b="1" dirty="0">
                  <a:solidFill>
                    <a:srgbClr val="FFFF00"/>
                  </a:solidFill>
                </a:rPr>
                <a:t>Origin of Dark Matter</a:t>
              </a:r>
              <a:endParaRPr lang="ja-JP" altLang="en-US" sz="1600" b="1" dirty="0">
                <a:solidFill>
                  <a:srgbClr val="FFFF00"/>
                </a:solidFill>
              </a:endParaRPr>
            </a:p>
          </p:txBody>
        </p:sp>
      </p:grpSp>
    </p:spTree>
    <p:extLst>
      <p:ext uri="{BB962C8B-B14F-4D97-AF65-F5344CB8AC3E}">
        <p14:creationId xmlns:p14="http://schemas.microsoft.com/office/powerpoint/2010/main" val="22800605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13792"/>
            <a:ext cx="8229600" cy="1143000"/>
          </a:xfrm>
        </p:spPr>
        <p:txBody>
          <a:bodyPr/>
          <a:lstStyle/>
          <a:p>
            <a:r>
              <a:rPr kumimoji="1" lang="ja-JP" altLang="en-US" sz="4000" b="1" dirty="0" smtClean="0">
                <a:effectLst>
                  <a:outerShdw blurRad="38100" dist="38100" dir="2700000" algn="tl">
                    <a:srgbClr val="000000">
                      <a:alpha val="43137"/>
                    </a:srgbClr>
                  </a:outerShdw>
                </a:effectLst>
              </a:rPr>
              <a:t>装置のデコミッション・移譲計画</a:t>
            </a:r>
            <a:endParaRPr kumimoji="1" lang="ja-JP" altLang="en-US" sz="4000" b="1" dirty="0">
              <a:effectLst>
                <a:outerShdw blurRad="38100" dist="38100" dir="2700000" algn="tl">
                  <a:srgbClr val="000000">
                    <a:alpha val="43137"/>
                  </a:srgbClr>
                </a:outerShdw>
              </a:effectLst>
            </a:endParaRPr>
          </a:p>
        </p:txBody>
      </p:sp>
      <p:sp>
        <p:nvSpPr>
          <p:cNvPr id="5" name="コンテンツ プレースホルダー 4"/>
          <p:cNvSpPr>
            <a:spLocks noGrp="1"/>
          </p:cNvSpPr>
          <p:nvPr>
            <p:ph idx="1"/>
          </p:nvPr>
        </p:nvSpPr>
        <p:spPr>
          <a:xfrm>
            <a:off x="205680" y="1888232"/>
            <a:ext cx="8686800" cy="3484984"/>
          </a:xfrm>
          <a:ln w="25400" cmpd="sng">
            <a:solidFill>
              <a:schemeClr val="tx1"/>
            </a:solidFill>
          </a:ln>
        </p:spPr>
        <p:txBody>
          <a:bodyPr>
            <a:normAutofit lnSpcReduction="10000"/>
          </a:bodyPr>
          <a:lstStyle/>
          <a:p>
            <a:r>
              <a:rPr kumimoji="1" lang="ja-JP" altLang="en-US" dirty="0" smtClean="0"/>
              <a:t>基本方針はパッシブ・デコミッション（壊れたら直さない）。</a:t>
            </a:r>
            <a:endParaRPr kumimoji="1" lang="en-US" altLang="ja-JP" dirty="0" smtClean="0"/>
          </a:p>
          <a:p>
            <a:r>
              <a:rPr kumimoji="1" lang="ja-JP" altLang="en-US" dirty="0" smtClean="0"/>
              <a:t>ただし、</a:t>
            </a:r>
            <a:r>
              <a:rPr lang="en-US" altLang="ja-JP" dirty="0" err="1" smtClean="0"/>
              <a:t>Suprime</a:t>
            </a:r>
            <a:r>
              <a:rPr lang="ja-JP" altLang="en-US" dirty="0" smtClean="0"/>
              <a:t>－</a:t>
            </a:r>
            <a:r>
              <a:rPr lang="en-US" altLang="ja-JP" dirty="0" smtClean="0"/>
              <a:t>Cam</a:t>
            </a:r>
            <a:r>
              <a:rPr lang="ja-JP" altLang="en-US" dirty="0" smtClean="0"/>
              <a:t>は</a:t>
            </a:r>
            <a:r>
              <a:rPr lang="en-US" altLang="ja-JP" dirty="0" smtClean="0"/>
              <a:t>HSC</a:t>
            </a:r>
            <a:r>
              <a:rPr lang="ja-JP" altLang="en-US" dirty="0" smtClean="0"/>
              <a:t>の共同利用が開始されてから二年間は運用し、その後速やかにバックアップ装置として位置付ける（規定方針）。</a:t>
            </a:r>
            <a:endParaRPr lang="en-US" altLang="ja-JP" dirty="0" smtClean="0"/>
          </a:p>
          <a:p>
            <a:r>
              <a:rPr kumimoji="1" lang="en-US" altLang="ja-JP" dirty="0" smtClean="0"/>
              <a:t>FMOS</a:t>
            </a:r>
            <a:r>
              <a:rPr kumimoji="1" lang="ja-JP" altLang="en-US" dirty="0" smtClean="0"/>
              <a:t>は</a:t>
            </a:r>
            <a:r>
              <a:rPr kumimoji="1" lang="en-US" altLang="ja-JP" dirty="0" smtClean="0"/>
              <a:t>PFS</a:t>
            </a:r>
            <a:r>
              <a:rPr kumimoji="1" lang="ja-JP" altLang="en-US" dirty="0" smtClean="0"/>
              <a:t>の導入に先立って廃棄する。</a:t>
            </a:r>
            <a:endParaRPr kumimoji="1" lang="en-US" altLang="ja-JP" dirty="0" smtClean="0"/>
          </a:p>
          <a:p>
            <a:r>
              <a:rPr lang="en-US" altLang="ja-JP" dirty="0" smtClean="0"/>
              <a:t>HDS</a:t>
            </a:r>
            <a:r>
              <a:rPr lang="ja-JP" altLang="en-US" dirty="0" smtClean="0"/>
              <a:t>は</a:t>
            </a:r>
            <a:r>
              <a:rPr lang="en-US" altLang="ja-JP" dirty="0" smtClean="0"/>
              <a:t>Gemini</a:t>
            </a:r>
            <a:r>
              <a:rPr lang="ja-JP" altLang="en-US" dirty="0" err="1" smtClean="0"/>
              <a:t>への</a:t>
            </a:r>
            <a:r>
              <a:rPr lang="ja-JP" altLang="en-US" dirty="0" smtClean="0"/>
              <a:t>移譲を検討する。</a:t>
            </a:r>
            <a:endParaRPr kumimoji="1" lang="ja-JP" altLang="en-US" dirty="0"/>
          </a:p>
        </p:txBody>
      </p:sp>
      <p:sp>
        <p:nvSpPr>
          <p:cNvPr id="4" name="スライド番号プレースホルダー 3"/>
          <p:cNvSpPr>
            <a:spLocks noGrp="1"/>
          </p:cNvSpPr>
          <p:nvPr>
            <p:ph type="sldNum" sz="quarter" idx="12"/>
          </p:nvPr>
        </p:nvSpPr>
        <p:spPr/>
        <p:txBody>
          <a:bodyPr/>
          <a:lstStyle/>
          <a:p>
            <a:fld id="{8B844550-8E5E-416A-9F12-B32D48338F36}" type="slidenum">
              <a:rPr kumimoji="1" lang="ja-JP" altLang="en-US" smtClean="0"/>
              <a:pPr/>
              <a:t>76</a:t>
            </a:fld>
            <a:endParaRPr kumimoji="1" lang="ja-JP" altLang="en-US"/>
          </a:p>
        </p:txBody>
      </p:sp>
      <p:sp>
        <p:nvSpPr>
          <p:cNvPr id="6" name="テキスト ボックス 5"/>
          <p:cNvSpPr txBox="1"/>
          <p:nvPr/>
        </p:nvSpPr>
        <p:spPr>
          <a:xfrm>
            <a:off x="395536" y="5805264"/>
            <a:ext cx="8390438" cy="646331"/>
          </a:xfrm>
          <a:prstGeom prst="rect">
            <a:avLst/>
          </a:prstGeom>
          <a:noFill/>
        </p:spPr>
        <p:txBody>
          <a:bodyPr wrap="none" rtlCol="0">
            <a:spAutoFit/>
          </a:bodyPr>
          <a:lstStyle/>
          <a:p>
            <a:pPr algn="ctr"/>
            <a:r>
              <a:rPr kumimoji="1" lang="ja-JP" altLang="en-US" b="1" dirty="0" smtClean="0">
                <a:solidFill>
                  <a:srgbClr val="002060"/>
                </a:solidFill>
              </a:rPr>
              <a:t>装置のデコミッションプラン作成に当たって、既に、二回の所内会議を開催し、</a:t>
            </a:r>
            <a:endParaRPr lang="en-US" altLang="ja-JP" b="1" dirty="0">
              <a:solidFill>
                <a:srgbClr val="002060"/>
              </a:solidFill>
            </a:endParaRPr>
          </a:p>
          <a:p>
            <a:pPr algn="ctr"/>
            <a:r>
              <a:rPr kumimoji="1" lang="en-US" altLang="ja-JP" b="1" dirty="0" smtClean="0">
                <a:solidFill>
                  <a:srgbClr val="002060"/>
                </a:solidFill>
              </a:rPr>
              <a:t>HDS</a:t>
            </a:r>
            <a:r>
              <a:rPr kumimoji="1" lang="ja-JP" altLang="en-US" b="1" dirty="0" smtClean="0">
                <a:solidFill>
                  <a:srgbClr val="002060"/>
                </a:solidFill>
              </a:rPr>
              <a:t>の移譲については</a:t>
            </a:r>
            <a:r>
              <a:rPr kumimoji="1" lang="en-US" altLang="ja-JP" b="1" dirty="0" smtClean="0">
                <a:solidFill>
                  <a:srgbClr val="002060"/>
                </a:solidFill>
              </a:rPr>
              <a:t>Gemini</a:t>
            </a:r>
            <a:r>
              <a:rPr kumimoji="1" lang="ja-JP" altLang="en-US" b="1" dirty="0" smtClean="0">
                <a:solidFill>
                  <a:srgbClr val="002060"/>
                </a:solidFill>
              </a:rPr>
              <a:t>所長から打診があり、具体的な検討段階に入っている。</a:t>
            </a:r>
            <a:endParaRPr kumimoji="1" lang="ja-JP" altLang="en-US" b="1" dirty="0">
              <a:solidFill>
                <a:srgbClr val="002060"/>
              </a:solidFill>
            </a:endParaRPr>
          </a:p>
        </p:txBody>
      </p:sp>
    </p:spTree>
    <p:extLst>
      <p:ext uri="{BB962C8B-B14F-4D97-AF65-F5344CB8AC3E}">
        <p14:creationId xmlns:p14="http://schemas.microsoft.com/office/powerpoint/2010/main" val="22441984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a:xfrm>
            <a:off x="650631" y="2997200"/>
            <a:ext cx="7772400" cy="762000"/>
          </a:xfrm>
        </p:spPr>
        <p:txBody>
          <a:bodyPr>
            <a:noAutofit/>
          </a:bodyPr>
          <a:lstStyle/>
          <a:p>
            <a:r>
              <a:rPr lang="ja-JP" altLang="en-US" b="1" dirty="0" smtClean="0">
                <a:effectLst>
                  <a:outerShdw blurRad="38100" dist="38100" dir="2700000" algn="tl">
                    <a:srgbClr val="000000">
                      <a:alpha val="43137"/>
                    </a:srgbClr>
                  </a:outerShdw>
                </a:effectLst>
                <a:ea typeface="ＭＳ Ｐゴシック" charset="-128"/>
              </a:rPr>
              <a:t>共同利用</a:t>
            </a: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77</a:t>
            </a:fld>
            <a:endParaRPr kumimoji="1" lang="ja-JP" altLang="en-US"/>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78</a:t>
            </a:fld>
            <a:endParaRPr lang="ja-JP" altLang="en-US">
              <a:solidFill>
                <a:prstClr val="black">
                  <a:tint val="75000"/>
                </a:prstClr>
              </a:solidFill>
            </a:endParaRPr>
          </a:p>
        </p:txBody>
      </p:sp>
      <p:graphicFrame>
        <p:nvGraphicFramePr>
          <p:cNvPr id="7" name="グラフ 6"/>
          <p:cNvGraphicFramePr>
            <a:graphicFrameLocks/>
          </p:cNvGraphicFramePr>
          <p:nvPr>
            <p:extLst>
              <p:ext uri="{D42A27DB-BD31-4B8C-83A1-F6EECF244321}">
                <p14:modId xmlns:p14="http://schemas.microsoft.com/office/powerpoint/2010/main" val="2590136858"/>
              </p:ext>
            </p:extLst>
          </p:nvPr>
        </p:nvGraphicFramePr>
        <p:xfrm>
          <a:off x="15280" y="188640"/>
          <a:ext cx="8856984" cy="64807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04715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79</a:t>
            </a:fld>
            <a:endParaRPr lang="ja-JP" altLang="en-US">
              <a:solidFill>
                <a:prstClr val="black">
                  <a:tint val="75000"/>
                </a:prstClr>
              </a:solidFill>
            </a:endParaRPr>
          </a:p>
        </p:txBody>
      </p:sp>
      <p:graphicFrame>
        <p:nvGraphicFramePr>
          <p:cNvPr id="6" name="グラフ 5"/>
          <p:cNvGraphicFramePr>
            <a:graphicFrameLocks/>
          </p:cNvGraphicFramePr>
          <p:nvPr>
            <p:extLst>
              <p:ext uri="{D42A27DB-BD31-4B8C-83A1-F6EECF244321}">
                <p14:modId xmlns:p14="http://schemas.microsoft.com/office/powerpoint/2010/main" val="2814383690"/>
              </p:ext>
            </p:extLst>
          </p:nvPr>
        </p:nvGraphicFramePr>
        <p:xfrm>
          <a:off x="0" y="0"/>
          <a:ext cx="939653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0497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333375"/>
            <a:ext cx="8229600" cy="1439863"/>
          </a:xfrm>
        </p:spPr>
        <p:txBody>
          <a:bodyPr/>
          <a:lstStyle/>
          <a:p>
            <a:pPr>
              <a:defRPr/>
            </a:pPr>
            <a:r>
              <a:rPr lang="en-US" altLang="ja-JP" sz="3200" b="1" dirty="0" smtClean="0">
                <a:effectLst>
                  <a:outerShdw blurRad="38100" dist="38100" dir="2700000" algn="tl">
                    <a:srgbClr val="000000">
                      <a:alpha val="43137"/>
                    </a:srgbClr>
                  </a:outerShdw>
                </a:effectLst>
              </a:rPr>
              <a:t>Subaru Telescope’s strategic goals for the Fiscal Year 2012-2013</a:t>
            </a:r>
            <a:r>
              <a:rPr lang="ja-JP" altLang="en-US" sz="3200" b="1" dirty="0" smtClean="0">
                <a:effectLst>
                  <a:outerShdw blurRad="38100" dist="38100" dir="2700000" algn="tl">
                    <a:srgbClr val="000000">
                      <a:alpha val="43137"/>
                    </a:srgbClr>
                  </a:outerShdw>
                </a:effectLst>
              </a:rPr>
              <a:t>　七 ⑦</a:t>
            </a:r>
            <a:endParaRPr lang="ja-JP" altLang="en-US" sz="3600" b="1" dirty="0">
              <a:effectLst>
                <a:outerShdw blurRad="38100" dist="38100" dir="2700000" algn="tl">
                  <a:srgbClr val="000000">
                    <a:alpha val="43137"/>
                  </a:srgbClr>
                </a:outerShdw>
              </a:effectLst>
            </a:endParaRPr>
          </a:p>
        </p:txBody>
      </p:sp>
      <p:sp>
        <p:nvSpPr>
          <p:cNvPr id="16388" name="Rectangle 1"/>
          <p:cNvSpPr>
            <a:spLocks noChangeArrowheads="1"/>
          </p:cNvSpPr>
          <p:nvPr/>
        </p:nvSpPr>
        <p:spPr bwMode="auto">
          <a:xfrm>
            <a:off x="0" y="2204864"/>
            <a:ext cx="9139238" cy="2924175"/>
          </a:xfrm>
          <a:prstGeom prst="rect">
            <a:avLst/>
          </a:prstGeom>
          <a:noFill/>
          <a:ln w="9525">
            <a:noFill/>
            <a:miter lim="800000"/>
            <a:headEnd/>
            <a:tailEnd/>
          </a:ln>
        </p:spPr>
        <p:txBody>
          <a:bodyPr anchor="ctr">
            <a:spAutoFit/>
          </a:bodyPr>
          <a:lstStyle/>
          <a:p>
            <a:pPr algn="ctr" eaLnBrk="0" hangingPunct="0"/>
            <a:r>
              <a:rPr lang="en-US" altLang="ja-JP" sz="2400" b="1" dirty="0">
                <a:solidFill>
                  <a:prstClr val="black"/>
                </a:solidFill>
                <a:cs typeface="Times New Roman" pitchFamily="18" charset="0"/>
              </a:rPr>
              <a:t> As outline the 2011 coolant leak accident, </a:t>
            </a:r>
          </a:p>
          <a:p>
            <a:pPr algn="ctr" eaLnBrk="0" hangingPunct="0"/>
            <a:r>
              <a:rPr lang="en-US" altLang="ja-JP" sz="2400" b="1" dirty="0">
                <a:solidFill>
                  <a:prstClr val="black"/>
                </a:solidFill>
                <a:cs typeface="Times New Roman" pitchFamily="18" charset="0"/>
              </a:rPr>
              <a:t>find the preventive measures and apply them </a:t>
            </a:r>
          </a:p>
          <a:p>
            <a:pPr algn="ctr" eaLnBrk="0" hangingPunct="0"/>
            <a:r>
              <a:rPr lang="en-US" altLang="ja-JP" sz="2400" b="1" dirty="0">
                <a:solidFill>
                  <a:prstClr val="black"/>
                </a:solidFill>
                <a:cs typeface="Times New Roman" pitchFamily="18" charset="0"/>
              </a:rPr>
              <a:t>to the maintenance and improvement of the telescope </a:t>
            </a:r>
          </a:p>
          <a:p>
            <a:pPr algn="ctr" eaLnBrk="0" hangingPunct="0"/>
            <a:r>
              <a:rPr lang="en-US" altLang="ja-JP" sz="2400" b="1" dirty="0">
                <a:solidFill>
                  <a:prstClr val="black"/>
                </a:solidFill>
                <a:cs typeface="Times New Roman" pitchFamily="18" charset="0"/>
              </a:rPr>
              <a:t>and observation instruments,  and perform stable </a:t>
            </a:r>
          </a:p>
          <a:p>
            <a:pPr algn="ctr" eaLnBrk="0" hangingPunct="0"/>
            <a:r>
              <a:rPr lang="en-US" altLang="ja-JP" sz="2400" b="1" dirty="0">
                <a:solidFill>
                  <a:prstClr val="black"/>
                </a:solidFill>
                <a:cs typeface="Times New Roman" pitchFamily="18" charset="0"/>
              </a:rPr>
              <a:t>and safe operation.</a:t>
            </a:r>
          </a:p>
          <a:p>
            <a:pPr algn="ctr" eaLnBrk="0" hangingPunct="0"/>
            <a:endParaRPr lang="en-US" altLang="ja-JP" sz="2400" b="1" dirty="0">
              <a:solidFill>
                <a:prstClr val="black"/>
              </a:solidFill>
              <a:cs typeface="Times New Roman" pitchFamily="18" charset="0"/>
            </a:endParaRPr>
          </a:p>
          <a:p>
            <a:pPr algn="ctr" eaLnBrk="0" hangingPunct="0"/>
            <a:r>
              <a:rPr lang="ja-JP" altLang="ja-JP" sz="2000" b="1" dirty="0">
                <a:solidFill>
                  <a:prstClr val="black"/>
                </a:solidFill>
              </a:rPr>
              <a:t>平成</a:t>
            </a:r>
            <a:r>
              <a:rPr lang="en-US" altLang="ja-JP" sz="2000" b="1" dirty="0">
                <a:solidFill>
                  <a:prstClr val="black"/>
                </a:solidFill>
              </a:rPr>
              <a:t>23</a:t>
            </a:r>
            <a:r>
              <a:rPr lang="ja-JP" altLang="ja-JP" sz="2000" b="1" dirty="0">
                <a:solidFill>
                  <a:prstClr val="black"/>
                </a:solidFill>
              </a:rPr>
              <a:t>年度の冷却液漏れ事故の総括を行うとともに、その対策を講じ、</a:t>
            </a:r>
            <a:endParaRPr lang="en-US" altLang="ja-JP" sz="2000" b="1" dirty="0">
              <a:solidFill>
                <a:prstClr val="black"/>
              </a:solidFill>
            </a:endParaRPr>
          </a:p>
          <a:p>
            <a:pPr algn="ctr" eaLnBrk="0" hangingPunct="0"/>
            <a:r>
              <a:rPr lang="ja-JP" altLang="ja-JP" sz="2000" b="1" dirty="0">
                <a:solidFill>
                  <a:prstClr val="black"/>
                </a:solidFill>
              </a:rPr>
              <a:t>望遠鏡、観測装置の保守・改良に生かし、安定かつ安全な運用を行う。</a:t>
            </a:r>
            <a:r>
              <a:rPr lang="en-US" altLang="ja-JP" sz="2000" b="1" dirty="0">
                <a:solidFill>
                  <a:prstClr val="white"/>
                </a:solidFill>
                <a:cs typeface="Times New Roman" pitchFamily="18" charset="0"/>
              </a:rPr>
              <a:t>   </a:t>
            </a:r>
            <a:endParaRPr lang="en-US" altLang="ja-JP" sz="2000" b="1" dirty="0">
              <a:solidFill>
                <a:prstClr val="white"/>
              </a:solidFill>
            </a:endParaRPr>
          </a:p>
        </p:txBody>
      </p:sp>
      <p:sp>
        <p:nvSpPr>
          <p:cNvPr id="16389" name="Rectangle 2"/>
          <p:cNvSpPr>
            <a:spLocks noChangeArrowheads="1"/>
          </p:cNvSpPr>
          <p:nvPr/>
        </p:nvSpPr>
        <p:spPr bwMode="auto">
          <a:xfrm>
            <a:off x="4625975" y="5818188"/>
            <a:ext cx="2825750" cy="706437"/>
          </a:xfrm>
          <a:prstGeom prst="rect">
            <a:avLst/>
          </a:prstGeom>
          <a:noFill/>
          <a:ln w="9525">
            <a:noFill/>
            <a:miter lim="800000"/>
            <a:headEnd/>
            <a:tailEnd/>
          </a:ln>
        </p:spPr>
        <p:txBody>
          <a:bodyPr wrap="none" anchor="ctr">
            <a:spAutoFit/>
          </a:bodyPr>
          <a:lstStyle/>
          <a:p>
            <a:pPr algn="ctr" eaLnBrk="0" hangingPunct="0"/>
            <a:r>
              <a:rPr lang="en-US" altLang="ja-JP" sz="2000" b="1">
                <a:solidFill>
                  <a:prstClr val="white"/>
                </a:solidFill>
                <a:cs typeface="Times New Roman" pitchFamily="18" charset="0"/>
              </a:rPr>
              <a:t>Nobuo Arimoto, Director</a:t>
            </a:r>
            <a:endParaRPr lang="en-US" altLang="ja-JP" sz="2000" b="1">
              <a:solidFill>
                <a:prstClr val="white"/>
              </a:solidFill>
            </a:endParaRPr>
          </a:p>
          <a:p>
            <a:pPr algn="ctr" eaLnBrk="0" hangingPunct="0"/>
            <a:r>
              <a:rPr lang="en-US" altLang="ja-JP" sz="2000" b="1">
                <a:solidFill>
                  <a:prstClr val="white"/>
                </a:solidFill>
                <a:cs typeface="Times New Roman" pitchFamily="18" charset="0"/>
              </a:rPr>
              <a:t>Subaru Telescope </a:t>
            </a:r>
            <a:endParaRPr lang="en-US" altLang="ja-JP" sz="2000" b="1">
              <a:solidFill>
                <a:prstClr val="white"/>
              </a:solidFill>
            </a:endParaRPr>
          </a:p>
        </p:txBody>
      </p:sp>
      <p:sp>
        <p:nvSpPr>
          <p:cNvPr id="5" name="スライド番号プレースホルダ 4"/>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8</a:t>
            </a:fld>
            <a:endParaRPr lang="ja-JP" altLang="en-US">
              <a:solidFill>
                <a:prstClr val="black">
                  <a:tint val="75000"/>
                </a:prstClr>
              </a:solidFill>
            </a:endParaRPr>
          </a:p>
        </p:txBody>
      </p:sp>
    </p:spTree>
    <p:extLst>
      <p:ext uri="{BB962C8B-B14F-4D97-AF65-F5344CB8AC3E}">
        <p14:creationId xmlns:p14="http://schemas.microsoft.com/office/powerpoint/2010/main" val="4637387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80</a:t>
            </a:fld>
            <a:endParaRPr lang="ja-JP" altLang="en-US">
              <a:solidFill>
                <a:prstClr val="black">
                  <a:tint val="75000"/>
                </a:prstClr>
              </a:solidFill>
            </a:endParaRPr>
          </a:p>
        </p:txBody>
      </p:sp>
      <p:graphicFrame>
        <p:nvGraphicFramePr>
          <p:cNvPr id="4" name="グラフ 3"/>
          <p:cNvGraphicFramePr>
            <a:graphicFrameLocks/>
          </p:cNvGraphicFramePr>
          <p:nvPr>
            <p:extLst>
              <p:ext uri="{D42A27DB-BD31-4B8C-83A1-F6EECF244321}">
                <p14:modId xmlns:p14="http://schemas.microsoft.com/office/powerpoint/2010/main" val="2428190795"/>
              </p:ext>
            </p:extLst>
          </p:nvPr>
        </p:nvGraphicFramePr>
        <p:xfrm>
          <a:off x="0" y="-87086"/>
          <a:ext cx="9358223" cy="70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80034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81</a:t>
            </a:fld>
            <a:endParaRPr lang="ja-JP" altLang="en-US">
              <a:solidFill>
                <a:prstClr val="black">
                  <a:tint val="75000"/>
                </a:prstClr>
              </a:solidFill>
            </a:endParaRPr>
          </a:p>
        </p:txBody>
      </p:sp>
      <p:graphicFrame>
        <p:nvGraphicFramePr>
          <p:cNvPr id="4" name="グラフ 3"/>
          <p:cNvGraphicFramePr>
            <a:graphicFrameLocks/>
          </p:cNvGraphicFramePr>
          <p:nvPr>
            <p:extLst>
              <p:ext uri="{D42A27DB-BD31-4B8C-83A1-F6EECF244321}">
                <p14:modId xmlns:p14="http://schemas.microsoft.com/office/powerpoint/2010/main" val="335338792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正方形/長方形 2"/>
          <p:cNvSpPr/>
          <p:nvPr/>
        </p:nvSpPr>
        <p:spPr>
          <a:xfrm>
            <a:off x="4139952" y="3140968"/>
            <a:ext cx="3096344"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rPr>
              <a:t>国立天文台の採択夜数を大幅に増やすことを目標にする</a:t>
            </a:r>
            <a:endParaRPr kumimoji="1" lang="ja-JP" altLang="en-US" b="1" dirty="0">
              <a:solidFill>
                <a:schemeClr val="tx1"/>
              </a:solidFill>
            </a:endParaRPr>
          </a:p>
        </p:txBody>
      </p:sp>
    </p:spTree>
    <p:extLst>
      <p:ext uri="{BB962C8B-B14F-4D97-AF65-F5344CB8AC3E}">
        <p14:creationId xmlns:p14="http://schemas.microsoft.com/office/powerpoint/2010/main" val="318289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129461297"/>
              </p:ext>
            </p:extLst>
          </p:nvPr>
        </p:nvGraphicFramePr>
        <p:xfrm>
          <a:off x="0" y="102384"/>
          <a:ext cx="9144000" cy="6736977"/>
        </p:xfrm>
        <a:graphic>
          <a:graphicData uri="http://schemas.openxmlformats.org/drawingml/2006/chart">
            <c:chart xmlns:c="http://schemas.openxmlformats.org/drawingml/2006/chart" xmlns:r="http://schemas.openxmlformats.org/officeDocument/2006/relationships" r:id="rId2"/>
          </a:graphicData>
        </a:graphic>
      </p:graphicFrame>
      <p:sp>
        <p:nvSpPr>
          <p:cNvPr id="2" name="タイトル 1"/>
          <p:cNvSpPr>
            <a:spLocks noGrp="1"/>
          </p:cNvSpPr>
          <p:nvPr>
            <p:ph type="title"/>
          </p:nvPr>
        </p:nvSpPr>
        <p:spPr/>
        <p:txBody>
          <a:bodyPr/>
          <a:lstStyle/>
          <a:p>
            <a:r>
              <a:rPr kumimoji="1" lang="ja-JP" altLang="en-US" sz="3600" b="1" dirty="0" smtClean="0">
                <a:effectLst>
                  <a:outerShdw blurRad="38100" dist="38100" dir="2700000" algn="tl">
                    <a:srgbClr val="000000">
                      <a:alpha val="43137"/>
                    </a:srgbClr>
                  </a:outerShdw>
                </a:effectLst>
              </a:rPr>
              <a:t>望遠鏡の稼働率（悪天候を除く</a:t>
            </a:r>
            <a:r>
              <a:rPr kumimoji="1" lang="ja-JP" altLang="en-US" dirty="0" smtClean="0"/>
              <a:t>）</a:t>
            </a:r>
            <a:endParaRPr kumimoji="1" lang="ja-JP" altLang="en-US" dirty="0"/>
          </a:p>
        </p:txBody>
      </p:sp>
    </p:spTree>
    <p:extLst>
      <p:ext uri="{BB962C8B-B14F-4D97-AF65-F5344CB8AC3E}">
        <p14:creationId xmlns:p14="http://schemas.microsoft.com/office/powerpoint/2010/main" val="27281038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ChangeAspect="1"/>
          </p:cNvPicPr>
          <p:nvPr/>
        </p:nvPicPr>
        <p:blipFill>
          <a:blip r:embed="rId2">
            <a:extLst>
              <a:ext uri="{28A0092B-C50C-407E-A947-70E740481C1C}">
                <a14:useLocalDpi xmlns:a14="http://schemas.microsoft.com/office/drawing/2010/main" val="0"/>
              </a:ext>
            </a:extLst>
          </a:blip>
          <a:srcRect l="59364" t="15363"/>
          <a:stretch>
            <a:fillRect/>
          </a:stretch>
        </p:blipFill>
        <p:spPr bwMode="auto">
          <a:xfrm>
            <a:off x="0" y="1065213"/>
            <a:ext cx="554037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a:spLocks noGrp="1"/>
          </p:cNvSpPr>
          <p:nvPr>
            <p:ph type="title"/>
          </p:nvPr>
        </p:nvSpPr>
        <p:spPr>
          <a:xfrm>
            <a:off x="630238" y="413792"/>
            <a:ext cx="7939087" cy="1143000"/>
          </a:xfrm>
        </p:spPr>
        <p:txBody>
          <a:bodyPr/>
          <a:lstStyle/>
          <a:p>
            <a:pPr eaLnBrk="1" hangingPunct="1">
              <a:defRPr/>
            </a:pPr>
            <a:r>
              <a:rPr lang="en-US" altLang="ja-JP" sz="3600" b="1" dirty="0" smtClean="0">
                <a:effectLst>
                  <a:outerShdw blurRad="38100" dist="38100" dir="2700000" algn="tl">
                    <a:srgbClr val="000000">
                      <a:alpha val="43137"/>
                    </a:srgbClr>
                  </a:outerShdw>
                </a:effectLst>
              </a:rPr>
              <a:t>East Asian Observatory</a:t>
            </a:r>
            <a:br>
              <a:rPr lang="en-US" altLang="ja-JP" sz="3600" b="1" dirty="0" smtClean="0">
                <a:effectLst>
                  <a:outerShdw blurRad="38100" dist="38100" dir="2700000" algn="tl">
                    <a:srgbClr val="000000">
                      <a:alpha val="43137"/>
                    </a:srgbClr>
                  </a:outerShdw>
                </a:effectLst>
              </a:rPr>
            </a:br>
            <a:r>
              <a:rPr lang="ja-JP" altLang="en-US" sz="3200" b="1" dirty="0" smtClean="0">
                <a:effectLst>
                  <a:outerShdw blurRad="38100" dist="38100" dir="2700000" algn="tl">
                    <a:srgbClr val="000000">
                      <a:alpha val="43137"/>
                    </a:srgbClr>
                  </a:outerShdw>
                </a:effectLst>
              </a:rPr>
              <a:t>すばる国際共同運用</a:t>
            </a:r>
          </a:p>
        </p:txBody>
      </p:sp>
      <p:sp>
        <p:nvSpPr>
          <p:cNvPr id="14339" name="Slide Number Placeholder 3"/>
          <p:cNvSpPr>
            <a:spLocks noGrp="1"/>
          </p:cNvSpPr>
          <p:nvPr>
            <p:ph type="sldNum" sz="quarter" idx="12"/>
          </p:nvPr>
        </p:nvSpPr>
        <p:spPr>
          <a:ln>
            <a:miter lim="800000"/>
            <a:headEnd/>
            <a:tailEnd/>
          </a:ln>
        </p:spPr>
        <p:txBody>
          <a:bodyPr/>
          <a:lstStyle/>
          <a:p>
            <a:pPr>
              <a:defRPr/>
            </a:pPr>
            <a:fld id="{C60BBF1A-BEC9-4D51-AD02-B613647EEE83}" type="slidenum">
              <a:rPr lang="en-US" altLang="ja-JP" smtClean="0">
                <a:solidFill>
                  <a:prstClr val="black">
                    <a:tint val="75000"/>
                  </a:prstClr>
                </a:solidFill>
                <a:latin typeface="Arial" pitchFamily="34" charset="0"/>
              </a:rPr>
              <a:pPr>
                <a:defRPr/>
              </a:pPr>
              <a:t>83</a:t>
            </a:fld>
            <a:endParaRPr lang="en-US" altLang="ja-JP" smtClean="0">
              <a:solidFill>
                <a:prstClr val="black">
                  <a:tint val="75000"/>
                </a:prstClr>
              </a:solidFill>
              <a:latin typeface="Arial" pitchFamily="34" charset="0"/>
            </a:endParaRPr>
          </a:p>
        </p:txBody>
      </p:sp>
      <p:sp>
        <p:nvSpPr>
          <p:cNvPr id="6" name="Oval 5"/>
          <p:cNvSpPr>
            <a:spLocks noChangeArrowheads="1"/>
          </p:cNvSpPr>
          <p:nvPr/>
        </p:nvSpPr>
        <p:spPr bwMode="auto">
          <a:xfrm>
            <a:off x="3270250" y="2046288"/>
            <a:ext cx="1069975" cy="436562"/>
          </a:xfrm>
          <a:prstGeom prst="ellipse">
            <a:avLst/>
          </a:prstGeom>
          <a:solidFill>
            <a:srgbClr val="0000FF"/>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r>
              <a:rPr kumimoji="0" lang="en-US" altLang="ja-JP" dirty="0">
                <a:solidFill>
                  <a:prstClr val="white"/>
                </a:solidFill>
              </a:rPr>
              <a:t>Japan</a:t>
            </a:r>
            <a:endParaRPr kumimoji="0" lang="en-US" dirty="0">
              <a:solidFill>
                <a:prstClr val="white"/>
              </a:solidFill>
            </a:endParaRPr>
          </a:p>
        </p:txBody>
      </p:sp>
      <p:sp>
        <p:nvSpPr>
          <p:cNvPr id="7" name="Oval 6"/>
          <p:cNvSpPr>
            <a:spLocks noChangeArrowheads="1"/>
          </p:cNvSpPr>
          <p:nvPr/>
        </p:nvSpPr>
        <p:spPr bwMode="auto">
          <a:xfrm>
            <a:off x="949325" y="2820988"/>
            <a:ext cx="1069975" cy="438150"/>
          </a:xfrm>
          <a:prstGeom prst="ellipse">
            <a:avLst/>
          </a:prstGeom>
          <a:solidFill>
            <a:srgbClr val="0000FF"/>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r>
              <a:rPr kumimoji="0" lang="en-US" altLang="ja-JP" dirty="0">
                <a:solidFill>
                  <a:prstClr val="white"/>
                </a:solidFill>
              </a:rPr>
              <a:t>China</a:t>
            </a:r>
            <a:endParaRPr kumimoji="0" lang="en-US" dirty="0">
              <a:solidFill>
                <a:prstClr val="white"/>
              </a:solidFill>
            </a:endParaRPr>
          </a:p>
        </p:txBody>
      </p:sp>
      <p:sp>
        <p:nvSpPr>
          <p:cNvPr id="8" name="Oval 7"/>
          <p:cNvSpPr>
            <a:spLocks noChangeArrowheads="1"/>
          </p:cNvSpPr>
          <p:nvPr/>
        </p:nvSpPr>
        <p:spPr bwMode="auto">
          <a:xfrm>
            <a:off x="2119313" y="2601913"/>
            <a:ext cx="1068387" cy="438150"/>
          </a:xfrm>
          <a:prstGeom prst="ellipse">
            <a:avLst/>
          </a:prstGeom>
          <a:solidFill>
            <a:srgbClr val="0000FF"/>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r>
              <a:rPr kumimoji="0" lang="en-US" altLang="ja-JP" dirty="0">
                <a:solidFill>
                  <a:prstClr val="white"/>
                </a:solidFill>
              </a:rPr>
              <a:t>Korea</a:t>
            </a:r>
            <a:endParaRPr kumimoji="0" lang="en-US" dirty="0">
              <a:solidFill>
                <a:prstClr val="white"/>
              </a:solidFill>
            </a:endParaRPr>
          </a:p>
        </p:txBody>
      </p:sp>
      <p:sp>
        <p:nvSpPr>
          <p:cNvPr id="9" name="Oval 8"/>
          <p:cNvSpPr>
            <a:spLocks noChangeArrowheads="1"/>
          </p:cNvSpPr>
          <p:nvPr/>
        </p:nvSpPr>
        <p:spPr bwMode="auto">
          <a:xfrm>
            <a:off x="2590800" y="3497263"/>
            <a:ext cx="1260475" cy="438150"/>
          </a:xfrm>
          <a:prstGeom prst="ellipse">
            <a:avLst/>
          </a:prstGeom>
          <a:solidFill>
            <a:srgbClr val="0000FF"/>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r>
              <a:rPr kumimoji="0" lang="en-US" altLang="ja-JP" dirty="0">
                <a:solidFill>
                  <a:prstClr val="white"/>
                </a:solidFill>
              </a:rPr>
              <a:t>Taiwan</a:t>
            </a:r>
            <a:endParaRPr kumimoji="0" lang="en-US" dirty="0">
              <a:solidFill>
                <a:prstClr val="white"/>
              </a:solidFill>
            </a:endParaRPr>
          </a:p>
        </p:txBody>
      </p:sp>
      <p:sp>
        <p:nvSpPr>
          <p:cNvPr id="10" name="Oval 9"/>
          <p:cNvSpPr>
            <a:spLocks noChangeArrowheads="1"/>
          </p:cNvSpPr>
          <p:nvPr/>
        </p:nvSpPr>
        <p:spPr bwMode="auto">
          <a:xfrm>
            <a:off x="581025" y="3995738"/>
            <a:ext cx="1069975" cy="438150"/>
          </a:xfrm>
          <a:prstGeom prst="ellipse">
            <a:avLst/>
          </a:prstGeom>
          <a:solidFill>
            <a:srgbClr val="0000FF"/>
          </a:solidFill>
          <a:ln w="9525">
            <a:solidFill>
              <a:srgbClr val="4A7EBB"/>
            </a:solidFill>
            <a:round/>
            <a:headEnd/>
            <a:tailEnd/>
          </a:ln>
          <a:effectLst>
            <a:outerShdw blurRad="63500" dist="23000" dir="5400000" rotWithShape="0">
              <a:srgbClr val="000000">
                <a:alpha val="34999"/>
              </a:srgbClr>
            </a:outerShdw>
          </a:effectLst>
        </p:spPr>
        <p:txBody>
          <a:bodyPr anchor="ctr"/>
          <a:lstStyle/>
          <a:p>
            <a:pPr algn="ctr">
              <a:defRPr/>
            </a:pPr>
            <a:r>
              <a:rPr kumimoji="0" lang="en-US" altLang="ja-JP" dirty="0">
                <a:solidFill>
                  <a:prstClr val="white"/>
                </a:solidFill>
              </a:rPr>
              <a:t>India</a:t>
            </a:r>
            <a:endParaRPr kumimoji="0" lang="en-US" dirty="0">
              <a:solidFill>
                <a:prstClr val="white"/>
              </a:solidFill>
            </a:endParaRPr>
          </a:p>
        </p:txBody>
      </p:sp>
      <p:cxnSp>
        <p:nvCxnSpPr>
          <p:cNvPr id="11" name="Straight Arrow Connector 10"/>
          <p:cNvCxnSpPr>
            <a:cxnSpLocks noChangeShapeType="1"/>
          </p:cNvCxnSpPr>
          <p:nvPr/>
        </p:nvCxnSpPr>
        <p:spPr bwMode="auto">
          <a:xfrm>
            <a:off x="2119313" y="3130550"/>
            <a:ext cx="3079750" cy="587375"/>
          </a:xfrm>
          <a:prstGeom prst="straightConnector1">
            <a:avLst/>
          </a:prstGeom>
          <a:noFill/>
          <a:ln w="76200">
            <a:solidFill>
              <a:schemeClr val="accent1"/>
            </a:solidFill>
            <a:round/>
            <a:headEnd/>
            <a:tailEnd type="arrow" w="med" len="med"/>
          </a:ln>
          <a:effectLst>
            <a:outerShdw blurRad="63500" dist="20000" dir="5400000" rotWithShape="0">
              <a:srgbClr val="000000">
                <a:alpha val="37999"/>
              </a:srgbClr>
            </a:outerShdw>
          </a:effectLst>
          <a:extLst/>
        </p:spPr>
      </p:cxnSp>
      <p:sp>
        <p:nvSpPr>
          <p:cNvPr id="41995" name="TextBox 11"/>
          <p:cNvSpPr txBox="1">
            <a:spLocks noChangeArrowheads="1"/>
          </p:cNvSpPr>
          <p:nvPr/>
        </p:nvSpPr>
        <p:spPr bwMode="auto">
          <a:xfrm>
            <a:off x="5054600" y="3348038"/>
            <a:ext cx="1765300" cy="830262"/>
          </a:xfrm>
          <a:prstGeom prst="rect">
            <a:avLst/>
          </a:prstGeom>
          <a:solidFill>
            <a:srgbClr val="FFFFFF"/>
          </a:solidFill>
          <a:ln w="9525">
            <a:solidFill>
              <a:srgbClr val="000000"/>
            </a:solidFill>
            <a:miter lim="800000"/>
            <a:headEnd/>
            <a:tailEnd/>
          </a:ln>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en-US" altLang="ja-JP" sz="2400" b="1" smtClean="0">
                <a:solidFill>
                  <a:prstClr val="black"/>
                </a:solidFill>
                <a:latin typeface="Calibri" pitchFamily="34" charset="0"/>
              </a:rPr>
              <a:t>East Asian</a:t>
            </a:r>
          </a:p>
          <a:p>
            <a:pPr algn="ctr" eaLnBrk="1" fontAlgn="base" hangingPunct="1">
              <a:spcBef>
                <a:spcPct val="0"/>
              </a:spcBef>
              <a:spcAft>
                <a:spcPct val="0"/>
              </a:spcAft>
            </a:pPr>
            <a:r>
              <a:rPr kumimoji="0" lang="en-US" altLang="ja-JP" sz="2400" b="1" smtClean="0">
                <a:solidFill>
                  <a:prstClr val="black"/>
                </a:solidFill>
                <a:latin typeface="Calibri" pitchFamily="34" charset="0"/>
              </a:rPr>
              <a:t>Observatory</a:t>
            </a:r>
            <a:endParaRPr kumimoji="0" lang="ja-JP" altLang="en-US" sz="2400" b="1" smtClean="0">
              <a:solidFill>
                <a:prstClr val="black"/>
              </a:solidFill>
              <a:latin typeface="Calibri" pitchFamily="34" charset="0"/>
            </a:endParaRPr>
          </a:p>
        </p:txBody>
      </p:sp>
      <p:grpSp>
        <p:nvGrpSpPr>
          <p:cNvPr id="41996" name="Group 14"/>
          <p:cNvGrpSpPr>
            <a:grpSpLocks/>
          </p:cNvGrpSpPr>
          <p:nvPr/>
        </p:nvGrpSpPr>
        <p:grpSpPr bwMode="auto">
          <a:xfrm>
            <a:off x="6705600" y="3216275"/>
            <a:ext cx="1273175" cy="1571625"/>
            <a:chOff x="7635581" y="2442316"/>
            <a:chExt cx="1272610" cy="1570314"/>
          </a:xfrm>
        </p:grpSpPr>
        <p:pic>
          <p:nvPicPr>
            <p:cNvPr id="16" name="Picture 15"/>
            <p:cNvPicPr>
              <a:picLocks noChangeAspect="1"/>
            </p:cNvPicPr>
            <p:nvPr/>
          </p:nvPicPr>
          <p:blipFill rotWithShape="1">
            <a:blip r:embed="rId3" cstate="print"/>
            <a:srcRect l="76903" t="47098" r="6590" b="25234"/>
            <a:stretch/>
          </p:blipFill>
          <p:spPr>
            <a:xfrm>
              <a:off x="7635581" y="2442316"/>
              <a:ext cx="1272610" cy="1570314"/>
            </a:xfrm>
            <a:prstGeom prst="ellipse">
              <a:avLst/>
            </a:prstGeom>
          </p:spPr>
        </p:pic>
        <p:sp>
          <p:nvSpPr>
            <p:cNvPr id="42002" name="TextBox 16"/>
            <p:cNvSpPr txBox="1">
              <a:spLocks noChangeArrowheads="1"/>
            </p:cNvSpPr>
            <p:nvPr/>
          </p:nvSpPr>
          <p:spPr bwMode="auto">
            <a:xfrm>
              <a:off x="7860298" y="3473985"/>
              <a:ext cx="846331" cy="36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smtClean="0">
                  <a:solidFill>
                    <a:srgbClr val="FFFF00"/>
                  </a:solidFill>
                  <a:latin typeface="Calibri" pitchFamily="34" charset="0"/>
                </a:rPr>
                <a:t>Subaru</a:t>
              </a:r>
              <a:endParaRPr kumimoji="0" lang="ja-JP" altLang="en-US" smtClean="0">
                <a:solidFill>
                  <a:srgbClr val="FFFF00"/>
                </a:solidFill>
                <a:latin typeface="Calibri" pitchFamily="34" charset="0"/>
              </a:endParaRPr>
            </a:p>
          </p:txBody>
        </p:sp>
      </p:grpSp>
      <p:sp>
        <p:nvSpPr>
          <p:cNvPr id="18" name="Curved Down Arrow 17"/>
          <p:cNvSpPr>
            <a:spLocks noChangeArrowheads="1"/>
          </p:cNvSpPr>
          <p:nvPr/>
        </p:nvSpPr>
        <p:spPr bwMode="auto">
          <a:xfrm rot="1133049">
            <a:off x="4040188" y="2157413"/>
            <a:ext cx="3240087" cy="376237"/>
          </a:xfrm>
          <a:prstGeom prst="curvedDownArrow">
            <a:avLst>
              <a:gd name="adj1" fmla="val 25038"/>
              <a:gd name="adj2" fmla="val 49996"/>
              <a:gd name="adj3" fmla="val 25000"/>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defRPr/>
            </a:pPr>
            <a:endParaRPr kumimoji="0" lang="en-US" altLang="ja-JP">
              <a:solidFill>
                <a:prstClr val="black"/>
              </a:solidFill>
            </a:endParaRPr>
          </a:p>
        </p:txBody>
      </p:sp>
      <p:sp>
        <p:nvSpPr>
          <p:cNvPr id="20" name="Curved Up Arrow 19"/>
          <p:cNvSpPr>
            <a:spLocks noChangeArrowheads="1"/>
          </p:cNvSpPr>
          <p:nvPr/>
        </p:nvSpPr>
        <p:spPr bwMode="auto">
          <a:xfrm rot="275228">
            <a:off x="1238250" y="4602163"/>
            <a:ext cx="5673725" cy="703262"/>
          </a:xfrm>
          <a:prstGeom prst="curvedUpArrow">
            <a:avLst>
              <a:gd name="adj1" fmla="val 24988"/>
              <a:gd name="adj2" fmla="val 50012"/>
              <a:gd name="adj3" fmla="val 25000"/>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defRPr/>
            </a:pPr>
            <a:endParaRPr kumimoji="0" lang="en-US" altLang="ja-JP">
              <a:solidFill>
                <a:prstClr val="black"/>
              </a:solidFill>
            </a:endParaRPr>
          </a:p>
        </p:txBody>
      </p:sp>
      <p:sp>
        <p:nvSpPr>
          <p:cNvPr id="21" name="Curved Up Arrow 20"/>
          <p:cNvSpPr>
            <a:spLocks noChangeArrowheads="1"/>
          </p:cNvSpPr>
          <p:nvPr/>
        </p:nvSpPr>
        <p:spPr bwMode="auto">
          <a:xfrm rot="275228">
            <a:off x="3676650" y="4079875"/>
            <a:ext cx="2568575" cy="530225"/>
          </a:xfrm>
          <a:prstGeom prst="curvedUpArrow">
            <a:avLst>
              <a:gd name="adj1" fmla="val 25051"/>
              <a:gd name="adj2" fmla="val 50080"/>
              <a:gd name="adj3" fmla="val 25000"/>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defRPr/>
            </a:pPr>
            <a:endParaRPr kumimoji="0" lang="en-US" altLang="ja-JP">
              <a:solidFill>
                <a:prstClr val="black"/>
              </a:solidFill>
            </a:endParaRPr>
          </a:p>
        </p:txBody>
      </p:sp>
      <p:sp>
        <p:nvSpPr>
          <p:cNvPr id="22" name="Curved Down Arrow 21"/>
          <p:cNvSpPr>
            <a:spLocks noChangeArrowheads="1"/>
          </p:cNvSpPr>
          <p:nvPr/>
        </p:nvSpPr>
        <p:spPr bwMode="auto">
          <a:xfrm rot="766648">
            <a:off x="3151188" y="2606675"/>
            <a:ext cx="3130550" cy="376238"/>
          </a:xfrm>
          <a:prstGeom prst="curvedDownArrow">
            <a:avLst>
              <a:gd name="adj1" fmla="val 24962"/>
              <a:gd name="adj2" fmla="val 50001"/>
              <a:gd name="adj3" fmla="val 25000"/>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defRPr/>
            </a:pPr>
            <a:endParaRPr kumimoji="0" lang="en-US" altLang="ja-JP">
              <a:solidFill>
                <a:prstClr val="black"/>
              </a:solidFill>
            </a:endParaRPr>
          </a:p>
        </p:txBody>
      </p:sp>
      <p:sp>
        <p:nvSpPr>
          <p:cNvPr id="2" name="テキスト ボックス 1"/>
          <p:cNvSpPr txBox="1"/>
          <p:nvPr/>
        </p:nvSpPr>
        <p:spPr>
          <a:xfrm>
            <a:off x="323528" y="5696184"/>
            <a:ext cx="8448147" cy="923330"/>
          </a:xfrm>
          <a:prstGeom prst="rect">
            <a:avLst/>
          </a:prstGeom>
          <a:gradFill flip="none" rotWithShape="1">
            <a:gsLst>
              <a:gs pos="0">
                <a:srgbClr val="FFC000"/>
              </a:gs>
              <a:gs pos="50000">
                <a:schemeClr val="accent1">
                  <a:tint val="44500"/>
                  <a:satMod val="160000"/>
                </a:schemeClr>
              </a:gs>
              <a:gs pos="100000">
                <a:schemeClr val="accent1">
                  <a:tint val="23500"/>
                  <a:satMod val="160000"/>
                </a:schemeClr>
              </a:gs>
            </a:gsLst>
            <a:lin ang="2700000" scaled="1"/>
            <a:tileRect/>
          </a:gradFill>
          <a:ln w="12700">
            <a:solidFill>
              <a:schemeClr val="tx1"/>
            </a:solidFill>
          </a:ln>
        </p:spPr>
        <p:txBody>
          <a:bodyPr wrap="none" rtlCol="0">
            <a:spAutoFit/>
          </a:bodyPr>
          <a:lstStyle/>
          <a:p>
            <a:r>
              <a:rPr kumimoji="1" lang="ja-JP" altLang="en-US" b="1" dirty="0" smtClean="0"/>
              <a:t>・　投資した共同運用経費に応じた固定的な望遠鏡時間配分は行わない。</a:t>
            </a:r>
            <a:endParaRPr kumimoji="1" lang="en-US" altLang="ja-JP" b="1" dirty="0" smtClean="0"/>
          </a:p>
          <a:p>
            <a:r>
              <a:rPr lang="ja-JP" altLang="en-US" b="1" dirty="0" smtClean="0"/>
              <a:t>・　</a:t>
            </a:r>
            <a:r>
              <a:rPr lang="en-US" altLang="ja-JP" b="1" dirty="0" smtClean="0"/>
              <a:t>TAC</a:t>
            </a:r>
            <a:r>
              <a:rPr lang="ja-JP" altLang="en-US" b="1" dirty="0" smtClean="0"/>
              <a:t>は一元化し、パートナーごとに分散した</a:t>
            </a:r>
            <a:r>
              <a:rPr lang="en-US" altLang="ja-JP" b="1" dirty="0" smtClean="0"/>
              <a:t>TAC</a:t>
            </a:r>
            <a:r>
              <a:rPr lang="ja-JP" altLang="en-US" b="1" dirty="0" smtClean="0"/>
              <a:t>は設けない。</a:t>
            </a:r>
            <a:endParaRPr lang="en-US" altLang="ja-JP" b="1" dirty="0" smtClean="0"/>
          </a:p>
          <a:p>
            <a:r>
              <a:rPr kumimoji="1" lang="ja-JP" altLang="en-US" b="1" dirty="0" smtClean="0"/>
              <a:t>・　共同運用パートナーの、すばるに対する権利は日本のコミュニテイーと同等とする。</a:t>
            </a:r>
            <a:endParaRPr kumimoji="1" lang="ja-JP" altLang="en-US" b="1" dirty="0"/>
          </a:p>
        </p:txBody>
      </p:sp>
    </p:spTree>
    <p:extLst>
      <p:ext uri="{BB962C8B-B14F-4D97-AF65-F5344CB8AC3E}">
        <p14:creationId xmlns:p14="http://schemas.microsoft.com/office/powerpoint/2010/main" val="25327615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717550" y="269776"/>
            <a:ext cx="7939088" cy="1143000"/>
          </a:xfrm>
        </p:spPr>
        <p:txBody>
          <a:bodyPr/>
          <a:lstStyle/>
          <a:p>
            <a:pPr eaLnBrk="1" hangingPunct="1">
              <a:defRPr/>
            </a:pPr>
            <a:r>
              <a:rPr lang="en-US" altLang="ja-JP" sz="3600" b="1" dirty="0" smtClean="0">
                <a:effectLst>
                  <a:outerShdw blurRad="38100" dist="38100" dir="2700000" algn="tl">
                    <a:srgbClr val="000000">
                      <a:alpha val="43137"/>
                    </a:srgbClr>
                  </a:outerShdw>
                </a:effectLst>
              </a:rPr>
              <a:t>MK International Observatories</a:t>
            </a:r>
            <a:r>
              <a:rPr lang="en-US" altLang="ja-JP" sz="3600" b="1" dirty="0">
                <a:effectLst>
                  <a:outerShdw blurRad="38100" dist="38100" dir="2700000" algn="tl">
                    <a:srgbClr val="000000">
                      <a:alpha val="43137"/>
                    </a:srgbClr>
                  </a:outerShdw>
                </a:effectLst>
              </a:rPr>
              <a:t/>
            </a:r>
            <a:br>
              <a:rPr lang="en-US" altLang="ja-JP" sz="3600" b="1" dirty="0">
                <a:effectLst>
                  <a:outerShdw blurRad="38100" dist="38100" dir="2700000" algn="tl">
                    <a:srgbClr val="000000">
                      <a:alpha val="43137"/>
                    </a:srgbClr>
                  </a:outerShdw>
                </a:effectLst>
              </a:rPr>
            </a:br>
            <a:r>
              <a:rPr lang="ja-JP" altLang="en-US" sz="2800" b="1" dirty="0" smtClean="0">
                <a:effectLst>
                  <a:outerShdw blurRad="38100" dist="38100" dir="2700000" algn="tl">
                    <a:srgbClr val="000000">
                      <a:alpha val="43137"/>
                    </a:srgbClr>
                  </a:outerShdw>
                </a:effectLst>
              </a:rPr>
              <a:t>マウナケア国際天文台</a:t>
            </a:r>
          </a:p>
        </p:txBody>
      </p:sp>
      <p:sp>
        <p:nvSpPr>
          <p:cNvPr id="16387" name="Slide Number Placeholder 3"/>
          <p:cNvSpPr>
            <a:spLocks noGrp="1"/>
          </p:cNvSpPr>
          <p:nvPr>
            <p:ph type="sldNum" sz="quarter" idx="12"/>
          </p:nvPr>
        </p:nvSpPr>
        <p:spPr>
          <a:ln>
            <a:miter lim="800000"/>
            <a:headEnd/>
            <a:tailEnd/>
          </a:ln>
        </p:spPr>
        <p:txBody>
          <a:bodyPr/>
          <a:lstStyle/>
          <a:p>
            <a:pPr>
              <a:defRPr/>
            </a:pPr>
            <a:fld id="{482E6CF8-0B3A-4CA4-8871-A704C0974754}" type="slidenum">
              <a:rPr lang="en-US" altLang="ja-JP" smtClean="0">
                <a:solidFill>
                  <a:prstClr val="black">
                    <a:tint val="75000"/>
                  </a:prstClr>
                </a:solidFill>
                <a:latin typeface="Arial" pitchFamily="34" charset="0"/>
              </a:rPr>
              <a:pPr>
                <a:defRPr/>
              </a:pPr>
              <a:t>84</a:t>
            </a:fld>
            <a:endParaRPr lang="en-US" altLang="ja-JP" smtClean="0">
              <a:solidFill>
                <a:prstClr val="black">
                  <a:tint val="75000"/>
                </a:prstClr>
              </a:solidFill>
              <a:latin typeface="Arial" pitchFamily="34" charset="0"/>
            </a:endParaRPr>
          </a:p>
        </p:txBody>
      </p:sp>
      <p:grpSp>
        <p:nvGrpSpPr>
          <p:cNvPr id="3" name="グループ化 2"/>
          <p:cNvGrpSpPr/>
          <p:nvPr/>
        </p:nvGrpSpPr>
        <p:grpSpPr>
          <a:xfrm>
            <a:off x="1187624" y="1528201"/>
            <a:ext cx="6787728" cy="4997143"/>
            <a:chOff x="1168401" y="1484784"/>
            <a:chExt cx="6787728" cy="4997143"/>
          </a:xfrm>
        </p:grpSpPr>
        <p:pic>
          <p:nvPicPr>
            <p:cNvPr id="4301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8401" y="1484784"/>
              <a:ext cx="6787728" cy="4997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8"/>
            <p:cNvSpPr txBox="1">
              <a:spLocks noChangeArrowheads="1"/>
            </p:cNvSpPr>
            <p:nvPr/>
          </p:nvSpPr>
          <p:spPr bwMode="auto">
            <a:xfrm>
              <a:off x="6462195" y="3682654"/>
              <a:ext cx="721317" cy="32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b="1" smtClean="0">
                  <a:solidFill>
                    <a:srgbClr val="FFFF00"/>
                  </a:solidFill>
                  <a:latin typeface="Calibri" pitchFamily="34" charset="0"/>
                </a:rPr>
                <a:t>Subaru</a:t>
              </a:r>
              <a:endParaRPr kumimoji="0" lang="ja-JP" altLang="en-US" b="1" smtClean="0">
                <a:solidFill>
                  <a:srgbClr val="FFFF00"/>
                </a:solidFill>
                <a:latin typeface="Calibri" pitchFamily="34" charset="0"/>
              </a:endParaRPr>
            </a:p>
          </p:txBody>
        </p:sp>
        <p:sp>
          <p:nvSpPr>
            <p:cNvPr id="43014" name="TextBox 9"/>
            <p:cNvSpPr txBox="1">
              <a:spLocks noChangeArrowheads="1"/>
            </p:cNvSpPr>
            <p:nvPr/>
          </p:nvSpPr>
          <p:spPr bwMode="auto">
            <a:xfrm>
              <a:off x="3707594" y="3667463"/>
              <a:ext cx="527988" cy="32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b="1" smtClean="0">
                  <a:solidFill>
                    <a:srgbClr val="FFFF00"/>
                  </a:solidFill>
                  <a:latin typeface="Calibri" pitchFamily="34" charset="0"/>
                </a:rPr>
                <a:t>Keck</a:t>
              </a:r>
              <a:endParaRPr kumimoji="0" lang="ja-JP" altLang="en-US" b="1" smtClean="0">
                <a:solidFill>
                  <a:srgbClr val="FFFF00"/>
                </a:solidFill>
                <a:latin typeface="Calibri" pitchFamily="34" charset="0"/>
              </a:endParaRPr>
            </a:p>
          </p:txBody>
        </p:sp>
        <p:sp>
          <p:nvSpPr>
            <p:cNvPr id="43015" name="TextBox 10"/>
            <p:cNvSpPr txBox="1">
              <a:spLocks noChangeArrowheads="1"/>
            </p:cNvSpPr>
            <p:nvPr/>
          </p:nvSpPr>
          <p:spPr bwMode="auto">
            <a:xfrm>
              <a:off x="1403648" y="2229802"/>
              <a:ext cx="759982" cy="32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b="1" smtClean="0">
                  <a:solidFill>
                    <a:srgbClr val="FFFF00"/>
                  </a:solidFill>
                  <a:latin typeface="Calibri" pitchFamily="34" charset="0"/>
                </a:rPr>
                <a:t>ngCFHT</a:t>
              </a:r>
            </a:p>
          </p:txBody>
        </p:sp>
        <p:sp>
          <p:nvSpPr>
            <p:cNvPr id="43016" name="TextBox 11"/>
            <p:cNvSpPr txBox="1">
              <a:spLocks noChangeArrowheads="1"/>
            </p:cNvSpPr>
            <p:nvPr/>
          </p:nvSpPr>
          <p:spPr bwMode="auto">
            <a:xfrm>
              <a:off x="2610287" y="2030933"/>
              <a:ext cx="867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en-US" altLang="ja-JP" b="1" dirty="0" smtClean="0">
                  <a:solidFill>
                    <a:srgbClr val="FFFF00"/>
                  </a:solidFill>
                  <a:latin typeface="Calibri" pitchFamily="34" charset="0"/>
                </a:rPr>
                <a:t>Gemin</a:t>
              </a:r>
              <a:r>
                <a:rPr kumimoji="0" lang="en-US" altLang="ja-JP" dirty="0" smtClean="0">
                  <a:solidFill>
                    <a:srgbClr val="FFFF00"/>
                  </a:solidFill>
                  <a:latin typeface="Calibri" pitchFamily="34" charset="0"/>
                </a:rPr>
                <a:t>i</a:t>
              </a:r>
              <a:endParaRPr kumimoji="0" lang="ja-JP" altLang="en-US" dirty="0" smtClean="0">
                <a:solidFill>
                  <a:srgbClr val="FFFF00"/>
                </a:solidFill>
                <a:latin typeface="Calibri" pitchFamily="34" charset="0"/>
              </a:endParaRPr>
            </a:p>
          </p:txBody>
        </p:sp>
        <p:sp>
          <p:nvSpPr>
            <p:cNvPr id="13" name="Left-Right Arrow 12"/>
            <p:cNvSpPr>
              <a:spLocks noChangeArrowheads="1"/>
            </p:cNvSpPr>
            <p:nvPr/>
          </p:nvSpPr>
          <p:spPr bwMode="auto">
            <a:xfrm rot="2135761">
              <a:off x="3196939" y="2757359"/>
              <a:ext cx="3382586" cy="436408"/>
            </a:xfrm>
            <a:prstGeom prst="leftRightArrow">
              <a:avLst>
                <a:gd name="adj1" fmla="val 50000"/>
                <a:gd name="adj2" fmla="val 50029"/>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defRPr/>
              </a:pPr>
              <a:endParaRPr kumimoji="0" lang="en-US" altLang="ja-JP">
                <a:solidFill>
                  <a:srgbClr val="FFFFFF"/>
                </a:solidFill>
              </a:endParaRPr>
            </a:p>
          </p:txBody>
        </p:sp>
        <p:sp>
          <p:nvSpPr>
            <p:cNvPr id="14" name="Left-Right Arrow 13"/>
            <p:cNvSpPr>
              <a:spLocks noChangeArrowheads="1"/>
            </p:cNvSpPr>
            <p:nvPr/>
          </p:nvSpPr>
          <p:spPr bwMode="auto">
            <a:xfrm rot="1499716">
              <a:off x="1864970" y="3068093"/>
              <a:ext cx="4395897" cy="437789"/>
            </a:xfrm>
            <a:prstGeom prst="leftRightArrow">
              <a:avLst>
                <a:gd name="adj1" fmla="val 50000"/>
                <a:gd name="adj2" fmla="val 49885"/>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defRPr/>
              </a:pPr>
              <a:endParaRPr kumimoji="0" lang="en-US" altLang="ja-JP">
                <a:solidFill>
                  <a:srgbClr val="FFFFFF"/>
                </a:solidFill>
              </a:endParaRPr>
            </a:p>
          </p:txBody>
        </p:sp>
        <p:sp>
          <p:nvSpPr>
            <p:cNvPr id="15" name="Left-Right Arrow 14"/>
            <p:cNvSpPr>
              <a:spLocks noChangeArrowheads="1"/>
            </p:cNvSpPr>
            <p:nvPr/>
          </p:nvSpPr>
          <p:spPr bwMode="auto">
            <a:xfrm rot="688549">
              <a:off x="4116918" y="4360744"/>
              <a:ext cx="1862622" cy="436408"/>
            </a:xfrm>
            <a:prstGeom prst="leftRightArrow">
              <a:avLst>
                <a:gd name="adj1" fmla="val 50000"/>
                <a:gd name="adj2" fmla="val 50042"/>
              </a:avLst>
            </a:prstGeom>
            <a:gradFill rotWithShape="1">
              <a:gsLst>
                <a:gs pos="0">
                  <a:srgbClr val="3F80CD"/>
                </a:gs>
                <a:gs pos="100000">
                  <a:srgbClr val="9BC1FF"/>
                </a:gs>
              </a:gsLst>
              <a:lin ang="16200000"/>
            </a:gra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defRPr/>
              </a:pPr>
              <a:endParaRPr kumimoji="0" lang="en-US" altLang="ja-JP">
                <a:solidFill>
                  <a:srgbClr val="FFFFFF"/>
                </a:solidFill>
              </a:endParaRPr>
            </a:p>
          </p:txBody>
        </p:sp>
      </p:grpSp>
      <p:sp>
        <p:nvSpPr>
          <p:cNvPr id="2" name="テキスト ボックス 1"/>
          <p:cNvSpPr txBox="1"/>
          <p:nvPr/>
        </p:nvSpPr>
        <p:spPr>
          <a:xfrm>
            <a:off x="1591747" y="4831992"/>
            <a:ext cx="2044149" cy="1477328"/>
          </a:xfrm>
          <a:prstGeom prst="rect">
            <a:avLst/>
          </a:prstGeom>
          <a:noFill/>
        </p:spPr>
        <p:txBody>
          <a:bodyPr wrap="none" rtlCol="0">
            <a:spAutoFit/>
          </a:bodyPr>
          <a:lstStyle/>
          <a:p>
            <a:pPr algn="ctr"/>
            <a:r>
              <a:rPr lang="ja-JP" altLang="en-US" b="1" dirty="0" smtClean="0">
                <a:solidFill>
                  <a:prstClr val="white"/>
                </a:solidFill>
              </a:rPr>
              <a:t>時間交換</a:t>
            </a:r>
            <a:endParaRPr lang="en-US" altLang="ja-JP" b="1" dirty="0" smtClean="0">
              <a:solidFill>
                <a:prstClr val="white"/>
              </a:solidFill>
            </a:endParaRPr>
          </a:p>
          <a:p>
            <a:pPr algn="ctr"/>
            <a:r>
              <a:rPr lang="ja-JP" altLang="en-US" b="1" dirty="0" smtClean="0">
                <a:solidFill>
                  <a:prstClr val="white"/>
                </a:solidFill>
              </a:rPr>
              <a:t>人員の適正配置</a:t>
            </a:r>
            <a:endParaRPr lang="en-US" altLang="ja-JP" b="1" dirty="0" smtClean="0">
              <a:solidFill>
                <a:prstClr val="white"/>
              </a:solidFill>
            </a:endParaRPr>
          </a:p>
          <a:p>
            <a:pPr algn="ctr"/>
            <a:r>
              <a:rPr lang="ja-JP" altLang="en-US" b="1" dirty="0" smtClean="0">
                <a:solidFill>
                  <a:prstClr val="white"/>
                </a:solidFill>
              </a:rPr>
              <a:t>装置の分担</a:t>
            </a:r>
            <a:r>
              <a:rPr lang="ja-JP" altLang="en-US" b="1" dirty="0">
                <a:solidFill>
                  <a:prstClr val="white"/>
                </a:solidFill>
              </a:rPr>
              <a:t>・</a:t>
            </a:r>
            <a:r>
              <a:rPr lang="ja-JP" altLang="en-US" b="1" dirty="0" smtClean="0">
                <a:solidFill>
                  <a:prstClr val="white"/>
                </a:solidFill>
              </a:rPr>
              <a:t>移譲</a:t>
            </a:r>
            <a:endParaRPr lang="en-US" altLang="ja-JP" b="1" dirty="0" smtClean="0">
              <a:solidFill>
                <a:prstClr val="white"/>
              </a:solidFill>
            </a:endParaRPr>
          </a:p>
          <a:p>
            <a:pPr algn="ctr"/>
            <a:r>
              <a:rPr lang="ja-JP" altLang="en-US" b="1" dirty="0" smtClean="0">
                <a:solidFill>
                  <a:prstClr val="white"/>
                </a:solidFill>
              </a:rPr>
              <a:t>工場の共同利用</a:t>
            </a:r>
            <a:endParaRPr lang="en-US" altLang="ja-JP" b="1" dirty="0" smtClean="0">
              <a:solidFill>
                <a:prstClr val="white"/>
              </a:solidFill>
            </a:endParaRPr>
          </a:p>
          <a:p>
            <a:pPr algn="ctr"/>
            <a:r>
              <a:rPr lang="ja-JP" altLang="en-US" b="1" dirty="0" smtClean="0">
                <a:solidFill>
                  <a:prstClr val="white"/>
                </a:solidFill>
              </a:rPr>
              <a:t>望遠鏡の共同運用</a:t>
            </a:r>
            <a:endParaRPr lang="ja-JP" altLang="en-US" b="1" dirty="0">
              <a:solidFill>
                <a:prstClr val="white"/>
              </a:solidFill>
            </a:endParaRPr>
          </a:p>
        </p:txBody>
      </p:sp>
    </p:spTree>
    <p:extLst>
      <p:ext uri="{BB962C8B-B14F-4D97-AF65-F5344CB8AC3E}">
        <p14:creationId xmlns:p14="http://schemas.microsoft.com/office/powerpoint/2010/main" val="32186548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16574" y="3068638"/>
            <a:ext cx="7772400" cy="762000"/>
          </a:xfrm>
        </p:spPr>
        <p:txBody>
          <a:bodyPr>
            <a:normAutofit/>
          </a:bodyPr>
          <a:lstStyle/>
          <a:p>
            <a:r>
              <a:rPr lang="ja-JP" altLang="en-US" b="1" dirty="0" smtClean="0">
                <a:effectLst>
                  <a:outerShdw blurRad="38100" dist="38100" dir="2700000" algn="tl">
                    <a:srgbClr val="000000">
                      <a:alpha val="43137"/>
                    </a:srgbClr>
                  </a:outerShdw>
                </a:effectLst>
                <a:ea typeface="ＭＳ Ｐゴシック" charset="-128"/>
              </a:rPr>
              <a:t>教育</a:t>
            </a: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85</a:t>
            </a:fld>
            <a:endParaRPr kumimoji="1" lang="ja-JP" altLang="en-US"/>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idx="4294967295"/>
          </p:nvPr>
        </p:nvSpPr>
        <p:spPr>
          <a:xfrm>
            <a:off x="676275" y="282798"/>
            <a:ext cx="7772400" cy="769938"/>
          </a:xfrm>
        </p:spPr>
        <p:txBody>
          <a:bodyPr>
            <a:normAutofit fontScale="90000"/>
          </a:bodyPr>
          <a:lstStyle/>
          <a:p>
            <a:pPr eaLnBrk="1" hangingPunct="1">
              <a:lnSpc>
                <a:spcPct val="120000"/>
              </a:lnSpc>
            </a:pPr>
            <a:r>
              <a:rPr lang="ja-JP" altLang="en-US" sz="4000" dirty="0" smtClean="0">
                <a:solidFill>
                  <a:srgbClr val="333333"/>
                </a:solidFill>
                <a:latin typeface="ＭＳ Ｐゴシック" charset="-128"/>
              </a:rPr>
              <a:t>教育・人材養成への貢献</a:t>
            </a:r>
            <a:r>
              <a:rPr lang="en-US" altLang="ja-JP" sz="4000" dirty="0" smtClean="0">
                <a:solidFill>
                  <a:srgbClr val="333333"/>
                </a:solidFill>
                <a:latin typeface="ＭＳ Ｐゴシック" charset="-128"/>
              </a:rPr>
              <a:t/>
            </a:r>
            <a:br>
              <a:rPr lang="en-US" altLang="ja-JP" sz="4000" dirty="0" smtClean="0">
                <a:solidFill>
                  <a:srgbClr val="333333"/>
                </a:solidFill>
                <a:latin typeface="ＭＳ Ｐゴシック" charset="-128"/>
              </a:rPr>
            </a:br>
            <a:r>
              <a:rPr lang="ja-JP" altLang="en-US" sz="2800" dirty="0" smtClean="0">
                <a:solidFill>
                  <a:srgbClr val="333333"/>
                </a:solidFill>
                <a:latin typeface="ＭＳ Ｐゴシック" charset="-128"/>
              </a:rPr>
              <a:t>（次世代の研究者の育成） </a:t>
            </a:r>
          </a:p>
        </p:txBody>
      </p:sp>
      <p:sp>
        <p:nvSpPr>
          <p:cNvPr id="14341" name="Rectangle 8"/>
          <p:cNvSpPr>
            <a:spLocks noChangeArrowheads="1"/>
          </p:cNvSpPr>
          <p:nvPr/>
        </p:nvSpPr>
        <p:spPr bwMode="auto">
          <a:xfrm>
            <a:off x="107504" y="1268760"/>
            <a:ext cx="8964488" cy="5733256"/>
          </a:xfrm>
          <a:prstGeom prst="rect">
            <a:avLst/>
          </a:prstGeom>
          <a:noFill/>
          <a:ln w="9525">
            <a:noFill/>
            <a:miter lim="800000"/>
            <a:headEnd/>
            <a:tailEnd/>
          </a:ln>
        </p:spPr>
        <p:txBody>
          <a:bodyPr/>
          <a:lstStyle/>
          <a:p>
            <a:pPr marL="195263" indent="-195263">
              <a:lnSpc>
                <a:spcPct val="110000"/>
              </a:lnSpc>
              <a:spcBef>
                <a:spcPts val="300"/>
              </a:spcBef>
              <a:buSzPct val="70000"/>
            </a:pPr>
            <a:r>
              <a:rPr lang="ja-JP" altLang="en-US" dirty="0" smtClean="0">
                <a:solidFill>
                  <a:srgbClr val="FF0000"/>
                </a:solidFill>
                <a:latin typeface="ＭＳ Ｐゴシック" charset="-128"/>
              </a:rPr>
              <a:t>●所属院生の数が急増している（過去４年間で倍増）。総研大で光赤外の人気が高く、すばるの学校などの成果が現れている。また東大や他大学の受託院生（４名）も在籍している。ハワイ所属の日本人院生（現在３名）も増加傾向にあるが、今後さらに増やしてヒロオフィスでの教育研究活動を活性化することが継続的課題。すばるデータを使った博士論文は、近年全国で年間１０本程度を数え、</a:t>
            </a:r>
            <a:r>
              <a:rPr lang="en-US" altLang="ja-JP" dirty="0" smtClean="0">
                <a:solidFill>
                  <a:srgbClr val="FF0000"/>
                </a:solidFill>
                <a:latin typeface="ＭＳ Ｐゴシック" charset="-128"/>
              </a:rPr>
              <a:t>2000</a:t>
            </a:r>
            <a:r>
              <a:rPr lang="ja-JP" altLang="en-US" dirty="0" smtClean="0">
                <a:solidFill>
                  <a:srgbClr val="FF0000"/>
                </a:solidFill>
                <a:latin typeface="ＭＳ Ｐゴシック" charset="-128"/>
              </a:rPr>
              <a:t>年以降の累計で８９本となった。</a:t>
            </a:r>
            <a:endParaRPr lang="en-US" altLang="ja-JP" dirty="0">
              <a:solidFill>
                <a:srgbClr val="FF0000"/>
              </a:solidFill>
              <a:latin typeface="ＭＳ Ｐゴシック" charset="-128"/>
            </a:endParaRPr>
          </a:p>
          <a:p>
            <a:pPr marL="195263" indent="-195263">
              <a:lnSpc>
                <a:spcPct val="110000"/>
              </a:lnSpc>
              <a:spcBef>
                <a:spcPts val="300"/>
              </a:spcBef>
            </a:pPr>
            <a:r>
              <a:rPr lang="ja-JP" altLang="en-US" dirty="0" smtClean="0">
                <a:solidFill>
                  <a:srgbClr val="333333"/>
                </a:solidFill>
                <a:latin typeface="ＭＳ Ｐゴシック" charset="-128"/>
              </a:rPr>
              <a:t>●大学院生</a:t>
            </a:r>
            <a:r>
              <a:rPr lang="ja-JP" altLang="en-US" dirty="0">
                <a:solidFill>
                  <a:srgbClr val="333333"/>
                </a:solidFill>
                <a:latin typeface="ＭＳ Ｐゴシック" charset="-128"/>
              </a:rPr>
              <a:t>・大学生向けの</a:t>
            </a:r>
            <a:r>
              <a:rPr lang="ja-JP" altLang="en-US" dirty="0" smtClean="0">
                <a:solidFill>
                  <a:srgbClr val="333333"/>
                </a:solidFill>
                <a:latin typeface="ＭＳ Ｐゴシック" charset="-128"/>
              </a:rPr>
              <a:t>プログラム、他、教育・研究に関わる事業</a:t>
            </a:r>
            <a:endParaRPr lang="en-US" altLang="ja-JP" dirty="0">
              <a:solidFill>
                <a:srgbClr val="333333"/>
              </a:solidFill>
              <a:latin typeface="ＭＳ Ｐゴシック" charset="-128"/>
            </a:endParaRPr>
          </a:p>
          <a:p>
            <a:pPr marL="271463" lvl="1" indent="-180975">
              <a:lnSpc>
                <a:spcPct val="110000"/>
              </a:lnSpc>
              <a:spcBef>
                <a:spcPts val="300"/>
              </a:spcBef>
              <a:buFont typeface="Arial" charset="0"/>
              <a:buChar char="•"/>
            </a:pPr>
            <a:r>
              <a:rPr lang="ja-JP" altLang="en-US" dirty="0" smtClean="0">
                <a:solidFill>
                  <a:prstClr val="black"/>
                </a:solidFill>
                <a:latin typeface="ＭＳ Ｐゴシック" charset="-128"/>
              </a:rPr>
              <a:t>大学院セミナー・総研</a:t>
            </a:r>
            <a:r>
              <a:rPr lang="ja-JP" altLang="en-US" dirty="0">
                <a:solidFill>
                  <a:prstClr val="black"/>
                </a:solidFill>
                <a:latin typeface="ＭＳ Ｐゴシック" charset="-128"/>
              </a:rPr>
              <a:t>大コロキウムを実施（単位</a:t>
            </a:r>
            <a:r>
              <a:rPr lang="ja-JP" altLang="en-US" dirty="0" smtClean="0">
                <a:solidFill>
                  <a:prstClr val="black"/>
                </a:solidFill>
                <a:latin typeface="ＭＳ Ｐゴシック" charset="-128"/>
              </a:rPr>
              <a:t>認定）</a:t>
            </a:r>
            <a:endParaRPr lang="en-US" altLang="ja-JP" dirty="0">
              <a:solidFill>
                <a:prstClr val="black"/>
              </a:solidFill>
              <a:latin typeface="ＭＳ Ｐゴシック" charset="-128"/>
            </a:endParaRPr>
          </a:p>
          <a:p>
            <a:pPr marL="271463" lvl="1" indent="-180975">
              <a:lnSpc>
                <a:spcPct val="110000"/>
              </a:lnSpc>
              <a:spcBef>
                <a:spcPts val="300"/>
              </a:spcBef>
              <a:buFont typeface="Arial" charset="0"/>
              <a:buChar char="•"/>
            </a:pPr>
            <a:r>
              <a:rPr lang="ja-JP" altLang="en-US" dirty="0">
                <a:solidFill>
                  <a:prstClr val="black"/>
                </a:solidFill>
                <a:latin typeface="ＭＳ Ｐゴシック" charset="-128"/>
              </a:rPr>
              <a:t>総研</a:t>
            </a:r>
            <a:r>
              <a:rPr lang="ja-JP" altLang="en-US" dirty="0" smtClean="0">
                <a:solidFill>
                  <a:prstClr val="black"/>
                </a:solidFill>
                <a:latin typeface="ＭＳ Ｐゴシック" charset="-128"/>
              </a:rPr>
              <a:t>大院生観測実習（</a:t>
            </a:r>
            <a:r>
              <a:rPr lang="en-US" altLang="ja-JP" dirty="0">
                <a:solidFill>
                  <a:prstClr val="black"/>
                </a:solidFill>
                <a:latin typeface="ＭＳ Ｐゴシック" charset="-128"/>
              </a:rPr>
              <a:t>7</a:t>
            </a:r>
            <a:r>
              <a:rPr lang="ja-JP" altLang="en-US" dirty="0" smtClean="0">
                <a:solidFill>
                  <a:prstClr val="black"/>
                </a:solidFill>
                <a:latin typeface="ＭＳ Ｐゴシック" charset="-128"/>
              </a:rPr>
              <a:t>名、単位</a:t>
            </a:r>
            <a:r>
              <a:rPr lang="ja-JP" altLang="en-US" dirty="0">
                <a:solidFill>
                  <a:prstClr val="black"/>
                </a:solidFill>
                <a:latin typeface="ＭＳ Ｐゴシック" charset="-128"/>
              </a:rPr>
              <a:t>認定</a:t>
            </a:r>
            <a:r>
              <a:rPr lang="ja-JP" altLang="en-US" dirty="0" smtClean="0">
                <a:solidFill>
                  <a:prstClr val="black"/>
                </a:solidFill>
                <a:latin typeface="ＭＳ Ｐゴシック" charset="-128"/>
              </a:rPr>
              <a:t>、</a:t>
            </a:r>
            <a:r>
              <a:rPr lang="en-US" altLang="ja-JP" dirty="0" smtClean="0">
                <a:solidFill>
                  <a:prstClr val="black"/>
                </a:solidFill>
                <a:latin typeface="ＭＳ Ｐゴシック" charset="-128"/>
              </a:rPr>
              <a:t>11</a:t>
            </a:r>
            <a:r>
              <a:rPr lang="ja-JP" altLang="en-US" dirty="0" smtClean="0">
                <a:solidFill>
                  <a:prstClr val="black"/>
                </a:solidFill>
                <a:latin typeface="ＭＳ Ｐゴシック" charset="-128"/>
              </a:rPr>
              <a:t>月</a:t>
            </a:r>
            <a:r>
              <a:rPr lang="en-US" altLang="ja-JP" dirty="0" smtClean="0">
                <a:solidFill>
                  <a:prstClr val="black"/>
                </a:solidFill>
                <a:latin typeface="ＭＳ Ｐゴシック" charset="-128"/>
              </a:rPr>
              <a:t>18-23</a:t>
            </a:r>
            <a:r>
              <a:rPr lang="ja-JP" altLang="en-US" dirty="0" smtClean="0">
                <a:solidFill>
                  <a:prstClr val="black"/>
                </a:solidFill>
                <a:latin typeface="ＭＳ Ｐゴシック" charset="-128"/>
              </a:rPr>
              <a:t>日に</a:t>
            </a:r>
            <a:r>
              <a:rPr lang="ja-JP" altLang="en-US" dirty="0">
                <a:solidFill>
                  <a:prstClr val="black"/>
                </a:solidFill>
                <a:latin typeface="ＭＳ Ｐゴシック" charset="-128"/>
              </a:rPr>
              <a:t>実施）</a:t>
            </a:r>
            <a:endParaRPr lang="en-US" altLang="ja-JP" dirty="0">
              <a:solidFill>
                <a:prstClr val="black"/>
              </a:solidFill>
              <a:latin typeface="ＭＳ Ｐゴシック" charset="-128"/>
            </a:endParaRPr>
          </a:p>
          <a:p>
            <a:pPr marL="271463" lvl="1" indent="-180975">
              <a:lnSpc>
                <a:spcPct val="110000"/>
              </a:lnSpc>
              <a:spcBef>
                <a:spcPts val="300"/>
              </a:spcBef>
              <a:buFont typeface="Arial" charset="0"/>
              <a:buChar char="•"/>
            </a:pPr>
            <a:r>
              <a:rPr lang="ja-JP" altLang="en-US" dirty="0">
                <a:solidFill>
                  <a:prstClr val="black"/>
                </a:solidFill>
                <a:latin typeface="ＭＳ Ｐゴシック" charset="-128"/>
              </a:rPr>
              <a:t>学部生の観測体験</a:t>
            </a:r>
            <a:r>
              <a:rPr lang="ja-JP" altLang="en-US" dirty="0" smtClean="0">
                <a:solidFill>
                  <a:prstClr val="black"/>
                </a:solidFill>
                <a:latin typeface="ＭＳ Ｐゴシック" charset="-128"/>
              </a:rPr>
              <a:t>プログラム（</a:t>
            </a:r>
            <a:r>
              <a:rPr lang="en-US" altLang="ja-JP" dirty="0">
                <a:solidFill>
                  <a:prstClr val="black"/>
                </a:solidFill>
                <a:latin typeface="ＭＳ Ｐゴシック" charset="-128"/>
              </a:rPr>
              <a:t>9</a:t>
            </a:r>
            <a:r>
              <a:rPr lang="ja-JP" altLang="en-US" dirty="0" smtClean="0">
                <a:solidFill>
                  <a:prstClr val="black"/>
                </a:solidFill>
                <a:latin typeface="ＭＳ Ｐゴシック" charset="-128"/>
              </a:rPr>
              <a:t>名、日本</a:t>
            </a:r>
            <a:r>
              <a:rPr lang="ja-JP" altLang="en-US" dirty="0">
                <a:solidFill>
                  <a:prstClr val="black"/>
                </a:solidFill>
                <a:latin typeface="ＭＳ Ｐゴシック" charset="-128"/>
              </a:rPr>
              <a:t>全国から公募</a:t>
            </a:r>
            <a:r>
              <a:rPr lang="ja-JP" altLang="en-US" dirty="0" smtClean="0">
                <a:solidFill>
                  <a:prstClr val="black"/>
                </a:solidFill>
                <a:latin typeface="ＭＳ Ｐゴシック" charset="-128"/>
              </a:rPr>
              <a:t>、競争率</a:t>
            </a:r>
            <a:r>
              <a:rPr lang="en-US" altLang="ja-JP" dirty="0" smtClean="0">
                <a:solidFill>
                  <a:prstClr val="black"/>
                </a:solidFill>
                <a:latin typeface="ＭＳ Ｐゴシック" charset="-128"/>
              </a:rPr>
              <a:t>4</a:t>
            </a:r>
            <a:r>
              <a:rPr lang="ja-JP" altLang="en-US" dirty="0" smtClean="0">
                <a:solidFill>
                  <a:prstClr val="black"/>
                </a:solidFill>
                <a:latin typeface="ＭＳ Ｐゴシック" charset="-128"/>
              </a:rPr>
              <a:t>倍。</a:t>
            </a:r>
            <a:r>
              <a:rPr lang="en-US" altLang="ja-JP" dirty="0" smtClean="0">
                <a:solidFill>
                  <a:prstClr val="black"/>
                </a:solidFill>
                <a:latin typeface="ＭＳ Ｐゴシック" charset="-128"/>
              </a:rPr>
              <a:t>11</a:t>
            </a:r>
            <a:r>
              <a:rPr lang="ja-JP" altLang="en-US" dirty="0" smtClean="0">
                <a:solidFill>
                  <a:prstClr val="black"/>
                </a:solidFill>
                <a:latin typeface="ＭＳ Ｐゴシック" charset="-128"/>
              </a:rPr>
              <a:t>月</a:t>
            </a:r>
            <a:r>
              <a:rPr lang="en-US" altLang="ja-JP" dirty="0" smtClean="0">
                <a:solidFill>
                  <a:prstClr val="black"/>
                </a:solidFill>
                <a:latin typeface="ＭＳ Ｐゴシック" charset="-128"/>
              </a:rPr>
              <a:t>18-23</a:t>
            </a:r>
            <a:r>
              <a:rPr lang="ja-JP" altLang="en-US" dirty="0" smtClean="0">
                <a:solidFill>
                  <a:prstClr val="black"/>
                </a:solidFill>
                <a:latin typeface="ＭＳ Ｐゴシック" charset="-128"/>
              </a:rPr>
              <a:t>日</a:t>
            </a:r>
            <a:r>
              <a:rPr lang="ja-JP" altLang="en-US" dirty="0">
                <a:solidFill>
                  <a:prstClr val="black"/>
                </a:solidFill>
                <a:latin typeface="ＭＳ Ｐゴシック" charset="-128"/>
              </a:rPr>
              <a:t>に</a:t>
            </a:r>
            <a:r>
              <a:rPr lang="ja-JP" altLang="en-US" dirty="0" smtClean="0">
                <a:solidFill>
                  <a:prstClr val="black"/>
                </a:solidFill>
                <a:latin typeface="ＭＳ Ｐゴシック" charset="-128"/>
              </a:rPr>
              <a:t>実施）</a:t>
            </a:r>
            <a:r>
              <a:rPr lang="en-US" altLang="ja-JP" dirty="0" smtClean="0">
                <a:solidFill>
                  <a:srgbClr val="FF0000"/>
                </a:solidFill>
                <a:latin typeface="ＭＳ Ｐゴシック" charset="-128"/>
              </a:rPr>
              <a:t>※</a:t>
            </a:r>
            <a:r>
              <a:rPr lang="ja-JP" altLang="en-US" dirty="0" smtClean="0">
                <a:solidFill>
                  <a:srgbClr val="FF0000"/>
                </a:solidFill>
                <a:latin typeface="ＭＳ Ｐゴシック" charset="-128"/>
              </a:rPr>
              <a:t>本年度は総研大実習と共同で開催。計</a:t>
            </a:r>
            <a:r>
              <a:rPr lang="en-US" altLang="ja-JP" dirty="0" smtClean="0">
                <a:solidFill>
                  <a:srgbClr val="FF0000"/>
                </a:solidFill>
                <a:latin typeface="ＭＳ Ｐゴシック" charset="-128"/>
              </a:rPr>
              <a:t>16</a:t>
            </a:r>
            <a:r>
              <a:rPr lang="ja-JP" altLang="en-US" dirty="0" smtClean="0">
                <a:solidFill>
                  <a:srgbClr val="FF0000"/>
                </a:solidFill>
                <a:latin typeface="ＭＳ Ｐゴシック" charset="-128"/>
              </a:rPr>
              <a:t>名となったので観測所側の受け入れは大変だったが、相互のふれあいの機会があって有意義でもあった。</a:t>
            </a:r>
            <a:endParaRPr lang="en-US" altLang="ja-JP" dirty="0">
              <a:solidFill>
                <a:srgbClr val="FF0000"/>
              </a:solidFill>
              <a:latin typeface="ＭＳ Ｐゴシック" charset="-128"/>
            </a:endParaRPr>
          </a:p>
          <a:p>
            <a:pPr marL="271463" lvl="1" indent="-180975">
              <a:lnSpc>
                <a:spcPct val="110000"/>
              </a:lnSpc>
              <a:spcBef>
                <a:spcPts val="300"/>
              </a:spcBef>
              <a:buFont typeface="Arial" charset="0"/>
              <a:buChar char="•"/>
            </a:pPr>
            <a:r>
              <a:rPr lang="en-US" altLang="ja-JP" dirty="0" smtClean="0">
                <a:solidFill>
                  <a:prstClr val="black"/>
                </a:solidFill>
                <a:latin typeface="ＭＳ Ｐゴシック" charset="-128"/>
              </a:rPr>
              <a:t>Subaru School in Korea (</a:t>
            </a:r>
            <a:r>
              <a:rPr lang="ja-JP" altLang="en-US" dirty="0" smtClean="0">
                <a:solidFill>
                  <a:srgbClr val="FF0000"/>
                </a:solidFill>
                <a:latin typeface="ＭＳ Ｐゴシック" charset="-128"/>
              </a:rPr>
              <a:t>初めて韓国での開催</a:t>
            </a:r>
            <a:r>
              <a:rPr lang="en-US" altLang="ja-JP" dirty="0" smtClean="0">
                <a:solidFill>
                  <a:prstClr val="black"/>
                </a:solidFill>
                <a:latin typeface="ＭＳ Ｐゴシック" charset="-128"/>
              </a:rPr>
              <a:t>) </a:t>
            </a:r>
            <a:r>
              <a:rPr lang="ja-JP" altLang="en-US" dirty="0">
                <a:solidFill>
                  <a:prstClr val="black"/>
                </a:solidFill>
                <a:latin typeface="ＭＳ Ｐゴシック" charset="-128"/>
              </a:rPr>
              <a:t> </a:t>
            </a:r>
            <a:r>
              <a:rPr lang="en-US" altLang="ja-JP" dirty="0" smtClean="0">
                <a:solidFill>
                  <a:prstClr val="black"/>
                </a:solidFill>
                <a:latin typeface="ＭＳ Ｐゴシック" charset="-128"/>
              </a:rPr>
              <a:t>2</a:t>
            </a:r>
            <a:r>
              <a:rPr lang="ja-JP" altLang="en-US" dirty="0" smtClean="0">
                <a:solidFill>
                  <a:prstClr val="black"/>
                </a:solidFill>
                <a:latin typeface="ＭＳ Ｐゴシック" charset="-128"/>
              </a:rPr>
              <a:t>月</a:t>
            </a:r>
            <a:r>
              <a:rPr lang="en-US" altLang="ja-JP" dirty="0" smtClean="0">
                <a:solidFill>
                  <a:prstClr val="black"/>
                </a:solidFill>
                <a:latin typeface="ＭＳ Ｐゴシック" charset="-128"/>
              </a:rPr>
              <a:t>25</a:t>
            </a:r>
            <a:r>
              <a:rPr lang="ja-JP" altLang="en-US" dirty="0" smtClean="0">
                <a:solidFill>
                  <a:prstClr val="black"/>
                </a:solidFill>
                <a:latin typeface="ＭＳ Ｐゴシック" charset="-128"/>
              </a:rPr>
              <a:t>日</a:t>
            </a:r>
            <a:r>
              <a:rPr lang="en-US" altLang="ja-JP" dirty="0" smtClean="0">
                <a:solidFill>
                  <a:prstClr val="black"/>
                </a:solidFill>
                <a:latin typeface="ＭＳ Ｐゴシック" charset="-128"/>
              </a:rPr>
              <a:t>〜</a:t>
            </a:r>
            <a:r>
              <a:rPr lang="en-US" altLang="ja-JP" dirty="0">
                <a:solidFill>
                  <a:prstClr val="black"/>
                </a:solidFill>
                <a:latin typeface="ＭＳ Ｐゴシック" charset="-128"/>
              </a:rPr>
              <a:t>2</a:t>
            </a:r>
            <a:r>
              <a:rPr lang="ja-JP" altLang="en-US" dirty="0" smtClean="0">
                <a:solidFill>
                  <a:prstClr val="black"/>
                </a:solidFill>
                <a:latin typeface="ＭＳ Ｐゴシック" charset="-128"/>
              </a:rPr>
              <a:t>月</a:t>
            </a:r>
            <a:r>
              <a:rPr lang="en-US" altLang="ja-JP" dirty="0" smtClean="0">
                <a:solidFill>
                  <a:prstClr val="black"/>
                </a:solidFill>
                <a:latin typeface="ＭＳ Ｐゴシック" charset="-128"/>
              </a:rPr>
              <a:t>27</a:t>
            </a:r>
            <a:r>
              <a:rPr lang="ja-JP" altLang="en-US" dirty="0" smtClean="0">
                <a:solidFill>
                  <a:prstClr val="black"/>
                </a:solidFill>
                <a:latin typeface="ＭＳ Ｐゴシック" charset="-128"/>
              </a:rPr>
              <a:t>日＠</a:t>
            </a:r>
            <a:r>
              <a:rPr lang="en-US" altLang="ja-JP" dirty="0" smtClean="0">
                <a:solidFill>
                  <a:prstClr val="black"/>
                </a:solidFill>
                <a:latin typeface="ＭＳ Ｐゴシック" charset="-128"/>
              </a:rPr>
              <a:t>KASI/Korea</a:t>
            </a:r>
          </a:p>
          <a:p>
            <a:pPr marL="271463" lvl="1" indent="-180975">
              <a:lnSpc>
                <a:spcPct val="110000"/>
              </a:lnSpc>
              <a:spcBef>
                <a:spcPts val="300"/>
              </a:spcBef>
              <a:buFont typeface="Arial" charset="0"/>
              <a:buChar char="•"/>
            </a:pPr>
            <a:r>
              <a:rPr lang="ja-JP" altLang="en-US" dirty="0" smtClean="0">
                <a:solidFill>
                  <a:prstClr val="black"/>
                </a:solidFill>
                <a:latin typeface="ＭＳ Ｐゴシック" charset="-128"/>
              </a:rPr>
              <a:t>学部生サマースチューデント２名受入（</a:t>
            </a:r>
            <a:r>
              <a:rPr lang="en-US" altLang="ja-JP" dirty="0" smtClean="0">
                <a:solidFill>
                  <a:prstClr val="black"/>
                </a:solidFill>
                <a:latin typeface="ＭＳ Ｐゴシック" charset="-128"/>
              </a:rPr>
              <a:t>8-9</a:t>
            </a:r>
            <a:r>
              <a:rPr lang="ja-JP" altLang="en-US" dirty="0" smtClean="0">
                <a:solidFill>
                  <a:prstClr val="black"/>
                </a:solidFill>
                <a:latin typeface="ＭＳ Ｐゴシック" charset="-128"/>
              </a:rPr>
              <a:t>月）、高校・大学すばる訪問受入（多数）</a:t>
            </a:r>
            <a:endParaRPr lang="en-US" altLang="ja-JP" dirty="0" smtClean="0">
              <a:solidFill>
                <a:prstClr val="black"/>
              </a:solidFill>
              <a:latin typeface="ＭＳ Ｐゴシック" charset="-128"/>
            </a:endParaRPr>
          </a:p>
          <a:p>
            <a:pPr marL="271463" lvl="1" indent="-180975">
              <a:lnSpc>
                <a:spcPct val="110000"/>
              </a:lnSpc>
              <a:spcBef>
                <a:spcPts val="300"/>
              </a:spcBef>
              <a:buFont typeface="Arial" charset="0"/>
              <a:buChar char="•"/>
            </a:pPr>
            <a:r>
              <a:rPr lang="ja-JP" altLang="en-US" dirty="0" smtClean="0">
                <a:solidFill>
                  <a:prstClr val="black"/>
                </a:solidFill>
                <a:latin typeface="ＭＳ Ｐゴシック" charset="-128"/>
              </a:rPr>
              <a:t>大学院生やポスドクの長期ハワイ滞在受入（数週間から数ヶ月）。</a:t>
            </a:r>
            <a:endParaRPr lang="en-US" altLang="ja-JP" dirty="0" smtClean="0">
              <a:solidFill>
                <a:prstClr val="black"/>
              </a:solidFill>
              <a:latin typeface="ＭＳ Ｐゴシック" charset="-128"/>
            </a:endParaRPr>
          </a:p>
          <a:p>
            <a:pPr marL="271463" lvl="1" indent="-180975">
              <a:lnSpc>
                <a:spcPct val="110000"/>
              </a:lnSpc>
              <a:spcBef>
                <a:spcPts val="300"/>
              </a:spcBef>
              <a:buFont typeface="Arial" charset="0"/>
              <a:buChar char="•"/>
            </a:pPr>
            <a:r>
              <a:rPr lang="ja-JP" altLang="en-US" dirty="0" smtClean="0">
                <a:solidFill>
                  <a:prstClr val="black"/>
                </a:solidFill>
                <a:latin typeface="ＭＳ Ｐゴシック" charset="-128"/>
              </a:rPr>
              <a:t>すばるセミナーを毎～隔週実施（研究者向け）。</a:t>
            </a:r>
            <a:r>
              <a:rPr lang="ja-JP" altLang="en-US" dirty="0" smtClean="0">
                <a:solidFill>
                  <a:srgbClr val="FF0000"/>
                </a:solidFill>
                <a:latin typeface="ＭＳ Ｐゴシック" charset="-128"/>
              </a:rPr>
              <a:t>新すばるフェローによって活発化</a:t>
            </a:r>
            <a:endParaRPr lang="en-US" altLang="ja-JP" dirty="0" smtClean="0">
              <a:solidFill>
                <a:srgbClr val="FF0000"/>
              </a:solidFill>
              <a:latin typeface="ＭＳ Ｐゴシック" charset="-128"/>
            </a:endParaRPr>
          </a:p>
          <a:p>
            <a:pPr marL="271463" lvl="1" indent="-180975">
              <a:lnSpc>
                <a:spcPct val="110000"/>
              </a:lnSpc>
              <a:spcBef>
                <a:spcPts val="300"/>
              </a:spcBef>
              <a:buFont typeface="Arial" charset="0"/>
              <a:buChar char="•"/>
            </a:pPr>
            <a:r>
              <a:rPr lang="ja-JP" altLang="en-US" dirty="0" smtClean="0">
                <a:solidFill>
                  <a:prstClr val="black"/>
                </a:solidFill>
                <a:latin typeface="ＭＳ Ｐゴシック" charset="-128"/>
              </a:rPr>
              <a:t>国際会議や研究会を主催（すばる第５回国際会議＠ワイコロア、すばる</a:t>
            </a:r>
            <a:r>
              <a:rPr lang="en-US" altLang="ja-JP" dirty="0" smtClean="0">
                <a:solidFill>
                  <a:prstClr val="black"/>
                </a:solidFill>
                <a:latin typeface="ＭＳ Ｐゴシック" charset="-128"/>
              </a:rPr>
              <a:t>GLAO</a:t>
            </a:r>
            <a:r>
              <a:rPr lang="ja-JP" altLang="en-US" dirty="0" smtClean="0">
                <a:solidFill>
                  <a:prstClr val="black"/>
                </a:solidFill>
                <a:latin typeface="ＭＳ Ｐゴシック" charset="-128"/>
              </a:rPr>
              <a:t>サイエンス</a:t>
            </a:r>
            <a:r>
              <a:rPr lang="en-US" altLang="ja-JP" dirty="0" smtClean="0">
                <a:solidFill>
                  <a:prstClr val="black"/>
                </a:solidFill>
                <a:latin typeface="ＭＳ Ｐゴシック" charset="-128"/>
              </a:rPr>
              <a:t>WS</a:t>
            </a:r>
            <a:r>
              <a:rPr lang="ja-JP" altLang="en-US" dirty="0" smtClean="0">
                <a:solidFill>
                  <a:prstClr val="black"/>
                </a:solidFill>
                <a:latin typeface="ＭＳ Ｐゴシック" charset="-128"/>
              </a:rPr>
              <a:t>＠札幌、など）</a:t>
            </a:r>
            <a:endParaRPr lang="en-US" altLang="ja-JP" dirty="0" smtClean="0">
              <a:solidFill>
                <a:prstClr val="black"/>
              </a:solidFill>
              <a:latin typeface="ＭＳ Ｐゴシック" charset="-128"/>
            </a:endParaRPr>
          </a:p>
          <a:p>
            <a:pPr marL="271463" lvl="1" indent="-180975">
              <a:lnSpc>
                <a:spcPct val="110000"/>
              </a:lnSpc>
              <a:spcBef>
                <a:spcPts val="300"/>
              </a:spcBef>
              <a:buFont typeface="Arial" charset="0"/>
              <a:buChar char="•"/>
            </a:pPr>
            <a:endParaRPr lang="en-US" altLang="ja-JP" dirty="0" smtClean="0">
              <a:solidFill>
                <a:srgbClr val="FF0000"/>
              </a:solidFill>
              <a:latin typeface="ＭＳ Ｐゴシック" charset="-128"/>
            </a:endParaRPr>
          </a:p>
          <a:p>
            <a:pPr marL="271463" lvl="1" indent="-180975">
              <a:lnSpc>
                <a:spcPct val="110000"/>
              </a:lnSpc>
              <a:spcBef>
                <a:spcPts val="300"/>
              </a:spcBef>
              <a:buFont typeface="Arial" charset="0"/>
              <a:buChar char="•"/>
            </a:pPr>
            <a:endParaRPr lang="en-US" altLang="ja-JP" dirty="0">
              <a:solidFill>
                <a:srgbClr val="FF0000"/>
              </a:solidFill>
              <a:latin typeface="ＭＳ Ｐゴシック" charset="-128"/>
            </a:endParaRPr>
          </a:p>
        </p:txBody>
      </p:sp>
      <p:sp>
        <p:nvSpPr>
          <p:cNvPr id="4" name="スライド番号プレースホルダ 3"/>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86</a:t>
            </a:fld>
            <a:endParaRPr lang="ja-JP" altLang="en-US">
              <a:solidFill>
                <a:prstClr val="black">
                  <a:tint val="75000"/>
                </a:prstClr>
              </a:solidFill>
            </a:endParaRPr>
          </a:p>
        </p:txBody>
      </p:sp>
    </p:spTree>
    <p:extLst>
      <p:ext uri="{BB962C8B-B14F-4D97-AF65-F5344CB8AC3E}">
        <p14:creationId xmlns:p14="http://schemas.microsoft.com/office/powerpoint/2010/main" val="92796922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15963" y="-27384"/>
            <a:ext cx="7772400" cy="762000"/>
          </a:xfrm>
        </p:spPr>
        <p:txBody>
          <a:bodyPr/>
          <a:lstStyle/>
          <a:p>
            <a:pPr eaLnBrk="1" hangingPunct="1"/>
            <a:r>
              <a:rPr lang="ja-JP" altLang="en-US" sz="3600" dirty="0" smtClean="0"/>
              <a:t>教育（学生数、学位数）</a:t>
            </a:r>
          </a:p>
        </p:txBody>
      </p:sp>
      <p:graphicFrame>
        <p:nvGraphicFramePr>
          <p:cNvPr id="5" name="表 4"/>
          <p:cNvGraphicFramePr>
            <a:graphicFrameLocks noGrp="1"/>
          </p:cNvGraphicFramePr>
          <p:nvPr>
            <p:extLst>
              <p:ext uri="{D42A27DB-BD31-4B8C-83A1-F6EECF244321}">
                <p14:modId xmlns:p14="http://schemas.microsoft.com/office/powerpoint/2010/main" val="4207784342"/>
              </p:ext>
            </p:extLst>
          </p:nvPr>
        </p:nvGraphicFramePr>
        <p:xfrm>
          <a:off x="827584" y="692696"/>
          <a:ext cx="7458596" cy="6041040"/>
        </p:xfrm>
        <a:graphic>
          <a:graphicData uri="http://schemas.openxmlformats.org/drawingml/2006/table">
            <a:tbl>
              <a:tblPr/>
              <a:tblGrid>
                <a:gridCol w="1864649"/>
                <a:gridCol w="1864649"/>
                <a:gridCol w="1864649"/>
                <a:gridCol w="1864649"/>
              </a:tblGrid>
              <a:tr h="7881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smtClean="0">
                        <a:ln>
                          <a:noFill/>
                        </a:ln>
                        <a:solidFill>
                          <a:srgbClr val="FFFFFF"/>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smtClean="0">
                          <a:ln>
                            <a:noFill/>
                          </a:ln>
                          <a:solidFill>
                            <a:srgbClr val="FFFFFF"/>
                          </a:solidFill>
                          <a:effectLst/>
                          <a:latin typeface="ヒラギノ角ゴ Pro W3" charset="-128"/>
                          <a:ea typeface="ＭＳ Ｐゴシック" charset="-128"/>
                        </a:rPr>
                        <a:t>三鷹在籍の大学院生数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smtClean="0">
                          <a:ln>
                            <a:noFill/>
                          </a:ln>
                          <a:solidFill>
                            <a:srgbClr val="FFFFFF"/>
                          </a:solidFill>
                          <a:effectLst/>
                          <a:latin typeface="ヒラギノ角ゴ Pro W3" charset="-128"/>
                          <a:ea typeface="ＭＳ Ｐゴシック" charset="-128"/>
                        </a:rPr>
                        <a:t>ハワイ在籍の大学院生数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smtClean="0">
                          <a:ln>
                            <a:noFill/>
                          </a:ln>
                          <a:solidFill>
                            <a:srgbClr val="FFFFFF"/>
                          </a:solidFill>
                          <a:effectLst/>
                          <a:latin typeface="ヒラギノ角ゴ Pro W3" charset="-128"/>
                          <a:ea typeface="ＭＳ Ｐゴシック" charset="-128"/>
                        </a:rPr>
                        <a:t>すばる望遠鏡の観測で学位を取得した学生数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12</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3</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3</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13</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5</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5</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14</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8</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2</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15</a:t>
                      </a: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年度</a:t>
                      </a:r>
                      <a:endParaRPr kumimoji="1" lang="en-US" altLang="ja-JP"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8</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5</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16</a:t>
                      </a: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10</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5</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17</a:t>
                      </a: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12</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10</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18</a:t>
                      </a: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12</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7</a:t>
                      </a: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19</a:t>
                      </a: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6</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8</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smtClean="0">
                          <a:ln>
                            <a:noFill/>
                          </a:ln>
                          <a:solidFill>
                            <a:srgbClr val="000000"/>
                          </a:solidFill>
                          <a:effectLst/>
                          <a:latin typeface="ヒラギノ角ゴ Pro W3" charset="-128"/>
                          <a:ea typeface="ＭＳ Ｐゴシック" charset="-128"/>
                        </a:rPr>
                        <a:t>20</a:t>
                      </a:r>
                      <a:r>
                        <a:rPr kumimoji="1" lang="ja-JP" altLang="en-US" sz="1800" b="0" i="0" u="none" strike="noStrike" cap="none" normalizeH="0" baseline="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9</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21</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12</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ヒラギノ角ゴ Pro W3" charset="-128"/>
                          <a:ea typeface="ＭＳ Ｐゴシック" charset="-128"/>
                        </a:rPr>
                        <a:t>2</a:t>
                      </a:r>
                      <a:endParaRPr kumimoji="1" lang="ja-JP" altLang="en-US" sz="1800" b="0" i="0" u="none" strike="noStrike" cap="none" normalizeH="0" baseline="0" dirty="0" smtClean="0">
                        <a:ln>
                          <a:noFill/>
                        </a:ln>
                        <a:solidFill>
                          <a:schemeClr val="tx1"/>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ヒラギノ角ゴ Pro W3" charset="-128"/>
                          <a:ea typeface="ＭＳ Ｐゴシック" charset="-128"/>
                        </a:rPr>
                        <a:t>12</a:t>
                      </a:r>
                      <a:endParaRPr kumimoji="1" lang="ja-JP" altLang="en-US" sz="1800" b="0" i="0" u="none" strike="noStrike" cap="none" normalizeH="0" baseline="0" dirty="0" smtClean="0">
                        <a:ln>
                          <a:noFill/>
                        </a:ln>
                        <a:solidFill>
                          <a:schemeClr val="tx1"/>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22</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9</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chemeClr val="tx1"/>
                          </a:solidFill>
                          <a:effectLst/>
                          <a:latin typeface="ヒラギノ角ゴ Pro W3" charset="-128"/>
                          <a:ea typeface="ＭＳ Ｐゴシック" charset="-128"/>
                        </a:rPr>
                        <a:t>5</a:t>
                      </a:r>
                      <a:endParaRPr kumimoji="1" lang="ja-JP" altLang="en-US" sz="1800" b="0" i="0" u="none" strike="noStrike" cap="none" normalizeH="0" baseline="0" dirty="0" smtClean="0">
                        <a:ln>
                          <a:noFill/>
                        </a:ln>
                        <a:solidFill>
                          <a:schemeClr val="tx1"/>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chemeClr val="tx1"/>
                          </a:solidFill>
                          <a:effectLst/>
                          <a:latin typeface="ヒラギノ角ゴ Pro W3" charset="-128"/>
                          <a:ea typeface="ＭＳ Ｐゴシック" charset="-128"/>
                        </a:rPr>
                        <a:t>6</a:t>
                      </a:r>
                      <a:endParaRPr kumimoji="1" lang="ja-JP" altLang="en-US" sz="1800" b="1" i="0" u="none" strike="noStrike" cap="none" normalizeH="0" baseline="0" dirty="0" smtClean="0">
                        <a:ln>
                          <a:noFill/>
                        </a:ln>
                        <a:solidFill>
                          <a:schemeClr val="tx1"/>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23</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13</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6</a:t>
                      </a:r>
                      <a:endPar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rPr>
                        <a:t>10</a:t>
                      </a:r>
                      <a:endParaRPr kumimoji="1" lang="ja-JP" altLang="en-US" sz="1800" b="1" i="0" u="none" strike="noStrike" cap="none" normalizeH="0" baseline="0" dirty="0" smtClean="0">
                        <a:ln>
                          <a:noFill/>
                        </a:ln>
                        <a:solidFill>
                          <a:srgbClr val="FF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24</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rPr>
                        <a:t>27</a:t>
                      </a:r>
                      <a:endParaRPr kumimoji="1" lang="ja-JP" altLang="en-US" sz="1800" b="1" i="0" u="none" strike="noStrike" cap="none" normalizeH="0" baseline="0" dirty="0" smtClean="0">
                        <a:ln>
                          <a:noFill/>
                        </a:ln>
                        <a:solidFill>
                          <a:srgbClr val="FF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rPr>
                        <a:t>3</a:t>
                      </a:r>
                      <a:endParaRPr kumimoji="1" lang="ja-JP" altLang="en-US" sz="1800" b="1" i="0" u="none" strike="noStrike" cap="none" normalizeH="0" baseline="0" dirty="0" smtClean="0">
                        <a:ln>
                          <a:noFill/>
                        </a:ln>
                        <a:solidFill>
                          <a:srgbClr val="FF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7272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平成</a:t>
                      </a:r>
                      <a:r>
                        <a:rPr kumimoji="1" lang="en-US" altLang="ja-JP" sz="1800" b="0" i="0" u="none" strike="noStrike" cap="none" normalizeH="0" baseline="0" dirty="0" smtClean="0">
                          <a:ln>
                            <a:noFill/>
                          </a:ln>
                          <a:solidFill>
                            <a:srgbClr val="000000"/>
                          </a:solidFill>
                          <a:effectLst/>
                          <a:latin typeface="ヒラギノ角ゴ Pro W3" charset="-128"/>
                          <a:ea typeface="ＭＳ Ｐゴシック" charset="-128"/>
                        </a:rPr>
                        <a:t>25</a:t>
                      </a:r>
                      <a:r>
                        <a:rPr kumimoji="1" lang="ja-JP" altLang="en-US" sz="1800" b="0" i="0" u="none" strike="noStrike" cap="none" normalizeH="0" baseline="0" dirty="0" smtClean="0">
                          <a:ln>
                            <a:noFill/>
                          </a:ln>
                          <a:solidFill>
                            <a:srgbClr val="000000"/>
                          </a:solidFill>
                          <a:effectLst/>
                          <a:latin typeface="ヒラギノ角ゴ Pro W3" charset="-128"/>
                          <a:ea typeface="ＭＳ Ｐゴシック" charset="-128"/>
                        </a:rPr>
                        <a:t>年度</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rPr>
                        <a:t>20</a:t>
                      </a:r>
                      <a:endParaRPr kumimoji="1" lang="ja-JP" altLang="en-US" sz="1800" b="1" i="0" u="none" strike="noStrike" cap="none" normalizeH="0" baseline="0" dirty="0" smtClean="0">
                        <a:ln>
                          <a:noFill/>
                        </a:ln>
                        <a:solidFill>
                          <a:srgbClr val="FF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rPr>
                        <a:t>5</a:t>
                      </a:r>
                      <a:endParaRPr kumimoji="1" lang="ja-JP" altLang="en-US" sz="1800" b="1" i="0" u="none" strike="noStrike" cap="none" normalizeH="0" baseline="0" dirty="0" smtClean="0">
                        <a:ln>
                          <a:noFill/>
                        </a:ln>
                        <a:solidFill>
                          <a:srgbClr val="FF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800" b="1" i="0" u="none" strike="noStrike" cap="none" normalizeH="0" baseline="0" dirty="0" smtClean="0">
                        <a:ln>
                          <a:noFill/>
                        </a:ln>
                        <a:solidFill>
                          <a:srgbClr val="FF0000"/>
                        </a:solidFill>
                        <a:effectLst/>
                        <a:latin typeface="ヒラギノ角ゴ Pro W3" charset="-128"/>
                        <a:ea typeface="ＭＳ Ｐゴシック"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bl>
          </a:graphicData>
        </a:graphic>
      </p:graphicFrame>
      <p:sp>
        <p:nvSpPr>
          <p:cNvPr id="4" name="スライド番号プレースホルダ 3"/>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87</a:t>
            </a:fld>
            <a:endParaRPr lang="ja-JP" altLang="en-US">
              <a:solidFill>
                <a:prstClr val="black">
                  <a:tint val="75000"/>
                </a:prstClr>
              </a:solidFill>
            </a:endParaRPr>
          </a:p>
        </p:txBody>
      </p:sp>
    </p:spTree>
    <p:extLst>
      <p:ext uri="{BB962C8B-B14F-4D97-AF65-F5344CB8AC3E}">
        <p14:creationId xmlns:p14="http://schemas.microsoft.com/office/powerpoint/2010/main" val="1181131946"/>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b="1" dirty="0" smtClean="0">
                <a:effectLst>
                  <a:outerShdw blurRad="38100" dist="38100" dir="2700000" algn="tl">
                    <a:srgbClr val="000000">
                      <a:alpha val="43137"/>
                    </a:srgbClr>
                  </a:outerShdw>
                </a:effectLst>
              </a:rPr>
              <a:t>総合</a:t>
            </a:r>
            <a:r>
              <a:rPr lang="ja-JP" altLang="en-US" sz="3600" b="1" dirty="0">
                <a:effectLst>
                  <a:outerShdw blurRad="38100" dist="38100" dir="2700000" algn="tl">
                    <a:srgbClr val="000000">
                      <a:alpha val="43137"/>
                    </a:srgbClr>
                  </a:outerShdw>
                </a:effectLst>
              </a:rPr>
              <a:t>研究大学院</a:t>
            </a:r>
            <a:r>
              <a:rPr lang="ja-JP" altLang="en-US" sz="3600" b="1" dirty="0" smtClean="0">
                <a:effectLst>
                  <a:outerShdw blurRad="38100" dist="38100" dir="2700000" algn="tl">
                    <a:srgbClr val="000000">
                      <a:alpha val="43137"/>
                    </a:srgbClr>
                  </a:outerShdw>
                </a:effectLst>
              </a:rPr>
              <a:t>大学教育</a:t>
            </a:r>
            <a:endParaRPr kumimoji="1" lang="ja-JP" altLang="en-US" sz="3600" b="1"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p:txBody>
          <a:bodyPr/>
          <a:lstStyle/>
          <a:p>
            <a:fld id="{8B844550-8E5E-416A-9F12-B32D48338F36}" type="slidenum">
              <a:rPr kumimoji="1" lang="ja-JP" altLang="en-US" smtClean="0"/>
              <a:pPr/>
              <a:t>88</a:t>
            </a:fld>
            <a:endParaRPr kumimoji="1" lang="ja-JP" altLang="en-US"/>
          </a:p>
        </p:txBody>
      </p:sp>
      <p:sp>
        <p:nvSpPr>
          <p:cNvPr id="3" name="コンテンツ プレースホルダー 2"/>
          <p:cNvSpPr>
            <a:spLocks noGrp="1"/>
          </p:cNvSpPr>
          <p:nvPr>
            <p:ph idx="4294967295"/>
          </p:nvPr>
        </p:nvSpPr>
        <p:spPr>
          <a:xfrm>
            <a:off x="446856" y="1855365"/>
            <a:ext cx="8229600" cy="4525963"/>
          </a:xfrm>
        </p:spPr>
        <p:txBody>
          <a:bodyPr/>
          <a:lstStyle/>
          <a:p>
            <a:pPr marL="0" indent="0" algn="ctr">
              <a:buNone/>
            </a:pPr>
            <a:r>
              <a:rPr lang="ja-JP" altLang="en-US" dirty="0" smtClean="0"/>
              <a:t>ハワイ教育委員会の新設</a:t>
            </a:r>
            <a:endParaRPr lang="en-US" altLang="ja-JP" dirty="0" smtClean="0"/>
          </a:p>
          <a:p>
            <a:pPr marL="0" indent="0">
              <a:buNone/>
            </a:pPr>
            <a:endParaRPr kumimoji="1" lang="en-US" altLang="ja-JP" sz="2400" dirty="0" smtClean="0"/>
          </a:p>
          <a:p>
            <a:pPr marL="0" indent="0">
              <a:buNone/>
            </a:pPr>
            <a:r>
              <a:rPr kumimoji="1" lang="ja-JP" altLang="en-US" sz="2400" dirty="0" smtClean="0"/>
              <a:t>　委員：　有本、大橋、岩田（新規）、高遠、林、能丸（新規）</a:t>
            </a:r>
            <a:endParaRPr kumimoji="1" lang="en-US" altLang="ja-JP" sz="2400" dirty="0" smtClean="0"/>
          </a:p>
          <a:p>
            <a:pPr marL="0" indent="0">
              <a:buNone/>
            </a:pPr>
            <a:r>
              <a:rPr lang="ja-JP" altLang="en-US" sz="2400" dirty="0"/>
              <a:t>　</a:t>
            </a:r>
            <a:r>
              <a:rPr lang="ja-JP" altLang="en-US" sz="2400" dirty="0" smtClean="0"/>
              <a:t>　　　　　</a:t>
            </a:r>
            <a:r>
              <a:rPr kumimoji="1" lang="ja-JP" altLang="en-US" sz="2400" dirty="0" smtClean="0"/>
              <a:t>今西、早野、美濃和（新規）</a:t>
            </a:r>
            <a:endParaRPr kumimoji="1" lang="en-US" altLang="ja-JP" sz="2400" dirty="0" smtClean="0"/>
          </a:p>
          <a:p>
            <a:pPr marL="0" indent="0">
              <a:buNone/>
            </a:pPr>
            <a:r>
              <a:rPr lang="ja-JP" altLang="en-US" sz="2400" dirty="0" smtClean="0"/>
              <a:t>　業務：　講義、コロキウム、入試問題作成、すばる実習</a:t>
            </a:r>
            <a:endParaRPr lang="en-US" altLang="ja-JP" sz="2400" dirty="0" smtClean="0"/>
          </a:p>
          <a:p>
            <a:endParaRPr kumimoji="1" lang="en-US" altLang="ja-JP" sz="2400" dirty="0" smtClean="0"/>
          </a:p>
          <a:p>
            <a:pPr marL="0" indent="0">
              <a:buNone/>
            </a:pPr>
            <a:endParaRPr kumimoji="1" lang="ja-JP" altLang="en-US" sz="2400"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377" y="4581128"/>
            <a:ext cx="3783623" cy="1860798"/>
          </a:xfrm>
          <a:prstGeom prst="rect">
            <a:avLst/>
          </a:prstGeom>
        </p:spPr>
      </p:pic>
      <p:sp>
        <p:nvSpPr>
          <p:cNvPr id="6" name="AutoShape 2" descr="http://subaru.o-hara.ac/files/up/up20121121.211658.j.jpg"/>
          <p:cNvSpPr>
            <a:spLocks noChangeAspect="1" noChangeArrowheads="1"/>
          </p:cNvSpPr>
          <p:nvPr/>
        </p:nvSpPr>
        <p:spPr bwMode="auto">
          <a:xfrm>
            <a:off x="155575" y="-1828800"/>
            <a:ext cx="4953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57246">
            <a:off x="6223158" y="4650158"/>
            <a:ext cx="2332484" cy="179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75274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b="1" dirty="0">
                <a:effectLst>
                  <a:outerShdw blurRad="38100" dist="38100" dir="2700000" algn="tl">
                    <a:srgbClr val="000000">
                      <a:alpha val="43137"/>
                    </a:srgbClr>
                  </a:outerShdw>
                </a:effectLst>
              </a:rPr>
              <a:t>若手</a:t>
            </a:r>
            <a:r>
              <a:rPr lang="ja-JP" altLang="en-US" sz="4000" b="1" dirty="0" smtClean="0">
                <a:effectLst>
                  <a:outerShdw blurRad="38100" dist="38100" dir="2700000" algn="tl">
                    <a:srgbClr val="000000">
                      <a:alpha val="43137"/>
                    </a:srgbClr>
                  </a:outerShdw>
                </a:effectLst>
              </a:rPr>
              <a:t>研究者の育成</a:t>
            </a:r>
            <a:endParaRPr kumimoji="1" lang="ja-JP" altLang="en-US" sz="4000" b="1" dirty="0">
              <a:effectLst>
                <a:outerShdw blurRad="38100" dist="38100" dir="2700000" algn="tl">
                  <a:srgbClr val="000000">
                    <a:alpha val="43137"/>
                  </a:srgbClr>
                </a:outerShdw>
              </a:effectLst>
            </a:endParaRPr>
          </a:p>
        </p:txBody>
      </p:sp>
      <p:sp>
        <p:nvSpPr>
          <p:cNvPr id="3" name="スライド番号プレースホルダー 2"/>
          <p:cNvSpPr>
            <a:spLocks noGrp="1"/>
          </p:cNvSpPr>
          <p:nvPr>
            <p:ph type="sldNum" sz="quarter" idx="12"/>
          </p:nvPr>
        </p:nvSpPr>
        <p:spPr/>
        <p:txBody>
          <a:bodyPr/>
          <a:lstStyle/>
          <a:p>
            <a:fld id="{8B844550-8E5E-416A-9F12-B32D48338F36}" type="slidenum">
              <a:rPr kumimoji="1" lang="ja-JP" altLang="en-US" smtClean="0"/>
              <a:pPr/>
              <a:t>89</a:t>
            </a:fld>
            <a:endParaRPr kumimoji="1" lang="ja-JP" altLang="en-US"/>
          </a:p>
        </p:txBody>
      </p:sp>
      <p:sp>
        <p:nvSpPr>
          <p:cNvPr id="5" name="テキスト ボックス 4"/>
          <p:cNvSpPr txBox="1"/>
          <p:nvPr/>
        </p:nvSpPr>
        <p:spPr>
          <a:xfrm>
            <a:off x="1043608" y="1912764"/>
            <a:ext cx="7056784" cy="2308324"/>
          </a:xfrm>
          <a:prstGeom prst="rect">
            <a:avLst/>
          </a:prstGeom>
          <a:gradFill>
            <a:gsLst>
              <a:gs pos="0">
                <a:srgbClr val="FFC000"/>
              </a:gs>
              <a:gs pos="50000">
                <a:schemeClr val="accent1">
                  <a:tint val="44500"/>
                  <a:satMod val="160000"/>
                </a:schemeClr>
              </a:gs>
              <a:gs pos="100000">
                <a:schemeClr val="accent1">
                  <a:tint val="23500"/>
                  <a:satMod val="160000"/>
                </a:schemeClr>
              </a:gs>
            </a:gsLst>
            <a:lin ang="5400000" scaled="0"/>
          </a:gradFill>
          <a:ln w="12700">
            <a:solidFill>
              <a:schemeClr val="tx1"/>
            </a:solidFill>
          </a:ln>
        </p:spPr>
        <p:txBody>
          <a:bodyPr wrap="square" rtlCol="0">
            <a:spAutoFit/>
          </a:bodyPr>
          <a:lstStyle/>
          <a:p>
            <a:r>
              <a:rPr kumimoji="1" lang="ja-JP" altLang="en-US" b="1" dirty="0" smtClean="0"/>
              <a:t>１．</a:t>
            </a:r>
            <a:r>
              <a:rPr kumimoji="1" lang="en-US" altLang="ja-JP" b="1" dirty="0" smtClean="0"/>
              <a:t>Subaru Fellow</a:t>
            </a:r>
            <a:r>
              <a:rPr kumimoji="1" lang="ja-JP" altLang="en-US" b="1" dirty="0" smtClean="0"/>
              <a:t>　（ハワイ勤務のプロジェクト研究員）の新設</a:t>
            </a:r>
            <a:endParaRPr kumimoji="1" lang="en-US" altLang="ja-JP" b="1" dirty="0" smtClean="0"/>
          </a:p>
          <a:p>
            <a:endParaRPr kumimoji="1" lang="en-US" altLang="ja-JP" b="1" dirty="0" smtClean="0"/>
          </a:p>
          <a:p>
            <a:r>
              <a:rPr lang="ja-JP" altLang="en-US" b="1" dirty="0"/>
              <a:t>２</a:t>
            </a:r>
            <a:r>
              <a:rPr lang="ja-JP" altLang="en-US" b="1" dirty="0" smtClean="0"/>
              <a:t>．外部資金（科研費）による研究員の増員</a:t>
            </a:r>
            <a:endParaRPr lang="en-US" altLang="ja-JP" b="1" dirty="0" smtClean="0"/>
          </a:p>
          <a:p>
            <a:endParaRPr kumimoji="1" lang="en-US" altLang="ja-JP" b="1" dirty="0" smtClean="0"/>
          </a:p>
          <a:p>
            <a:r>
              <a:rPr kumimoji="1" lang="ja-JP" altLang="en-US" b="1" dirty="0" smtClean="0"/>
              <a:t>３．サポートアストロノマーの仕事内容の見直し</a:t>
            </a:r>
            <a:endParaRPr kumimoji="1" lang="en-US" altLang="ja-JP" b="1" dirty="0" smtClean="0"/>
          </a:p>
          <a:p>
            <a:r>
              <a:rPr lang="ja-JP" altLang="en-US" b="1" dirty="0"/>
              <a:t>　</a:t>
            </a:r>
            <a:r>
              <a:rPr lang="ja-JP" altLang="en-US" b="1" dirty="0" smtClean="0"/>
              <a:t>　</a:t>
            </a:r>
            <a:r>
              <a:rPr lang="en-US" altLang="ja-JP" b="1" dirty="0" smtClean="0"/>
              <a:t>Sr. Residential Astronomer  </a:t>
            </a:r>
            <a:r>
              <a:rPr lang="ja-JP" altLang="en-US" b="1" dirty="0" smtClean="0"/>
              <a:t>任期</a:t>
            </a:r>
            <a:r>
              <a:rPr lang="en-US" altLang="ja-JP" b="1" dirty="0" smtClean="0"/>
              <a:t>5</a:t>
            </a:r>
            <a:r>
              <a:rPr lang="ja-JP" altLang="en-US" b="1" dirty="0" smtClean="0"/>
              <a:t>年　 業務</a:t>
            </a:r>
            <a:r>
              <a:rPr lang="en-US" altLang="ja-JP" b="1" dirty="0" smtClean="0"/>
              <a:t>30</a:t>
            </a:r>
            <a:r>
              <a:rPr lang="ja-JP" altLang="en-US" b="1" dirty="0" smtClean="0"/>
              <a:t>％   研究</a:t>
            </a:r>
            <a:r>
              <a:rPr lang="en-US" altLang="ja-JP" b="1" dirty="0" smtClean="0"/>
              <a:t>70</a:t>
            </a:r>
            <a:r>
              <a:rPr lang="ja-JP" altLang="en-US" b="1" dirty="0" smtClean="0"/>
              <a:t>％</a:t>
            </a:r>
            <a:endParaRPr lang="en-US" altLang="ja-JP" b="1" dirty="0" smtClean="0"/>
          </a:p>
          <a:p>
            <a:r>
              <a:rPr kumimoji="1" lang="en-US" altLang="ja-JP" b="1" dirty="0"/>
              <a:t> </a:t>
            </a:r>
            <a:r>
              <a:rPr kumimoji="1" lang="en-US" altLang="ja-JP" b="1" dirty="0" smtClean="0"/>
              <a:t>     Sr. Support Astronomer</a:t>
            </a:r>
            <a:r>
              <a:rPr kumimoji="1" lang="ja-JP" altLang="en-US" b="1" dirty="0" smtClean="0"/>
              <a:t>　　 任期なし　業務</a:t>
            </a:r>
            <a:r>
              <a:rPr kumimoji="1" lang="en-US" altLang="ja-JP" b="1" dirty="0" smtClean="0"/>
              <a:t>100</a:t>
            </a:r>
            <a:r>
              <a:rPr kumimoji="1" lang="ja-JP" altLang="en-US" b="1" dirty="0" smtClean="0"/>
              <a:t>％ 研究　</a:t>
            </a:r>
            <a:r>
              <a:rPr kumimoji="1" lang="en-US" altLang="ja-JP" b="1" dirty="0" smtClean="0"/>
              <a:t>0</a:t>
            </a:r>
            <a:r>
              <a:rPr kumimoji="1" lang="ja-JP" altLang="en-US" b="1" dirty="0" smtClean="0"/>
              <a:t>％</a:t>
            </a:r>
            <a:endParaRPr kumimoji="1" lang="en-US" altLang="ja-JP" b="1" dirty="0" smtClean="0"/>
          </a:p>
          <a:p>
            <a:r>
              <a:rPr lang="en-US" altLang="ja-JP" b="1" dirty="0"/>
              <a:t> </a:t>
            </a:r>
            <a:r>
              <a:rPr lang="en-US" altLang="ja-JP" b="1" dirty="0" smtClean="0"/>
              <a:t>     Support Astronomer            </a:t>
            </a:r>
            <a:r>
              <a:rPr lang="ja-JP" altLang="en-US" b="1" dirty="0" smtClean="0"/>
              <a:t>任期</a:t>
            </a:r>
            <a:r>
              <a:rPr lang="en-US" altLang="ja-JP" b="1" dirty="0" smtClean="0"/>
              <a:t>3</a:t>
            </a:r>
            <a:r>
              <a:rPr lang="ja-JP" altLang="en-US" b="1" dirty="0" smtClean="0"/>
              <a:t>年　 業務</a:t>
            </a:r>
            <a:r>
              <a:rPr lang="en-US" altLang="ja-JP" b="1" dirty="0" smtClean="0"/>
              <a:t>50</a:t>
            </a:r>
            <a:r>
              <a:rPr lang="ja-JP" altLang="en-US" b="1" dirty="0" smtClean="0"/>
              <a:t>％　研究</a:t>
            </a:r>
            <a:r>
              <a:rPr lang="en-US" altLang="ja-JP" b="1" dirty="0" smtClean="0"/>
              <a:t>50</a:t>
            </a:r>
            <a:r>
              <a:rPr lang="ja-JP" altLang="en-US" b="1" dirty="0" smtClean="0"/>
              <a:t>％</a:t>
            </a:r>
            <a:endParaRPr kumimoji="1" lang="ja-JP" altLang="en-US" b="1" dirty="0"/>
          </a:p>
        </p:txBody>
      </p:sp>
      <p:sp>
        <p:nvSpPr>
          <p:cNvPr id="6" name="テキスト ボックス 5"/>
          <p:cNvSpPr txBox="1"/>
          <p:nvPr/>
        </p:nvSpPr>
        <p:spPr>
          <a:xfrm>
            <a:off x="1115616" y="4509120"/>
            <a:ext cx="6888775" cy="2031325"/>
          </a:xfrm>
          <a:prstGeom prst="rect">
            <a:avLst/>
          </a:prstGeom>
          <a:noFill/>
          <a:ln>
            <a:solidFill>
              <a:schemeClr val="tx1"/>
            </a:solidFill>
          </a:ln>
        </p:spPr>
        <p:txBody>
          <a:bodyPr wrap="square" rtlCol="0">
            <a:spAutoFit/>
          </a:bodyPr>
          <a:lstStyle/>
          <a:p>
            <a:pPr algn="ctr"/>
            <a:r>
              <a:rPr lang="ja-JP" altLang="en-US" b="1" dirty="0" smtClean="0"/>
              <a:t>観測所の若手育成の方針</a:t>
            </a:r>
            <a:endParaRPr lang="en-US" altLang="ja-JP" b="1" dirty="0" smtClean="0"/>
          </a:p>
          <a:p>
            <a:pPr algn="ctr"/>
            <a:r>
              <a:rPr lang="ja-JP" altLang="en-US" b="1" dirty="0" smtClean="0"/>
              <a:t>（</a:t>
            </a:r>
            <a:r>
              <a:rPr lang="en-US" altLang="ja-JP" b="1" dirty="0" smtClean="0"/>
              <a:t>Subaru Fellow/</a:t>
            </a:r>
            <a:r>
              <a:rPr lang="en-US" altLang="ja-JP" b="1" dirty="0" err="1" smtClean="0"/>
              <a:t>Posdoc</a:t>
            </a:r>
            <a:r>
              <a:rPr lang="en-US" altLang="ja-JP" b="1" dirty="0" smtClean="0"/>
              <a:t>/</a:t>
            </a:r>
            <a:r>
              <a:rPr lang="en-US" altLang="ja-JP" b="1" dirty="0" err="1" smtClean="0"/>
              <a:t>Sr.RA</a:t>
            </a:r>
            <a:r>
              <a:rPr lang="en-US" altLang="ja-JP" b="1" dirty="0" smtClean="0"/>
              <a:t>/SA</a:t>
            </a:r>
            <a:r>
              <a:rPr lang="ja-JP" altLang="en-US" b="1" dirty="0" smtClean="0"/>
              <a:t>）</a:t>
            </a:r>
            <a:endParaRPr lang="en-US" altLang="ja-JP" b="1" dirty="0"/>
          </a:p>
          <a:p>
            <a:pPr algn="ctr"/>
            <a:endParaRPr lang="en-US" altLang="ja-JP" b="1" dirty="0" smtClean="0"/>
          </a:p>
          <a:p>
            <a:pPr algn="ctr"/>
            <a:r>
              <a:rPr lang="ja-JP" altLang="en-US" b="1" dirty="0" smtClean="0"/>
              <a:t>メンター制度を</a:t>
            </a:r>
            <a:r>
              <a:rPr kumimoji="1" lang="ja-JP" altLang="en-US" b="1" dirty="0" smtClean="0"/>
              <a:t>導入し、将来のキャリアアップ、大学・研究所での研究者となるために</a:t>
            </a:r>
            <a:r>
              <a:rPr lang="ja-JP" altLang="en-US" b="1" dirty="0" smtClean="0"/>
              <a:t>ポスドクとして学ぶ必要のあるスキル、即ち、明確な文章の書き方、一般講演、リーダーシップ、チームワーク、教育、</a:t>
            </a:r>
            <a:endParaRPr lang="en-US" altLang="ja-JP" b="1" dirty="0" smtClean="0"/>
          </a:p>
          <a:p>
            <a:pPr algn="ctr"/>
            <a:r>
              <a:rPr lang="ja-JP" altLang="en-US" b="1" dirty="0" smtClean="0"/>
              <a:t>メンターリングなどを取得できるように指導を行う。</a:t>
            </a:r>
            <a:endParaRPr kumimoji="1" lang="ja-JP" altLang="en-US" b="1" dirty="0"/>
          </a:p>
        </p:txBody>
      </p:sp>
    </p:spTree>
    <p:extLst>
      <p:ext uri="{BB962C8B-B14F-4D97-AF65-F5344CB8AC3E}">
        <p14:creationId xmlns:p14="http://schemas.microsoft.com/office/powerpoint/2010/main" val="64911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688032" y="3027040"/>
            <a:ext cx="7772400" cy="762000"/>
          </a:xfrm>
        </p:spPr>
        <p:txBody>
          <a:bodyPr>
            <a:normAutofit/>
          </a:bodyPr>
          <a:lstStyle/>
          <a:p>
            <a:r>
              <a:rPr lang="ja-JP" altLang="en-US" b="1" dirty="0" smtClean="0">
                <a:effectLst>
                  <a:outerShdw blurRad="38100" dist="38100" dir="2700000" algn="tl">
                    <a:srgbClr val="000000">
                      <a:alpha val="43137"/>
                    </a:srgbClr>
                  </a:outerShdw>
                </a:effectLst>
                <a:ea typeface="ＭＳ Ｐゴシック" charset="-128"/>
              </a:rPr>
              <a:t>組織・人員</a:t>
            </a: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9</a:t>
            </a:fld>
            <a:endParaRPr kumimoji="1" lang="ja-JP" altLang="en-US"/>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srcRect r="10350"/>
          <a:stretch>
            <a:fillRect/>
          </a:stretch>
        </p:blipFill>
        <p:spPr>
          <a:xfrm>
            <a:off x="0" y="0"/>
            <a:ext cx="9176418" cy="6858000"/>
          </a:xfrm>
          <a:prstGeom prst="rect">
            <a:avLst/>
          </a:prstGeom>
        </p:spPr>
      </p:pic>
      <p:sp>
        <p:nvSpPr>
          <p:cNvPr id="15363" name="Rectangle 3"/>
          <p:cNvSpPr>
            <a:spLocks noGrp="1" noChangeArrowheads="1"/>
          </p:cNvSpPr>
          <p:nvPr>
            <p:ph type="ctrTitle"/>
          </p:nvPr>
        </p:nvSpPr>
        <p:spPr>
          <a:xfrm>
            <a:off x="0" y="0"/>
            <a:ext cx="4230688" cy="1143000"/>
          </a:xfrm>
        </p:spPr>
        <p:txBody>
          <a:bodyPr>
            <a:normAutofit/>
          </a:bodyPr>
          <a:lstStyle/>
          <a:p>
            <a:pPr eaLnBrk="1" hangingPunct="1"/>
            <a:r>
              <a:rPr lang="ja-JP" altLang="en-US" b="1" dirty="0" smtClean="0">
                <a:solidFill>
                  <a:srgbClr val="558ED5"/>
                </a:solidFill>
                <a:effectLst>
                  <a:outerShdw blurRad="38100" dist="38100" dir="2700000" algn="tl">
                    <a:srgbClr val="000000">
                      <a:alpha val="43137"/>
                    </a:srgbClr>
                  </a:outerShdw>
                </a:effectLst>
              </a:rPr>
              <a:t>広報・普及</a:t>
            </a:r>
          </a:p>
        </p:txBody>
      </p:sp>
      <p:sp>
        <p:nvSpPr>
          <p:cNvPr id="15364" name="Rectangle 6"/>
          <p:cNvSpPr>
            <a:spLocks noChangeArrowheads="1"/>
          </p:cNvSpPr>
          <p:nvPr/>
        </p:nvSpPr>
        <p:spPr bwMode="auto">
          <a:xfrm>
            <a:off x="152400" y="4149080"/>
            <a:ext cx="4635624" cy="1368152"/>
          </a:xfrm>
          <a:prstGeom prst="rect">
            <a:avLst/>
          </a:prstGeom>
          <a:noFill/>
          <a:ln w="57150" cmpd="thickThin">
            <a:solidFill>
              <a:srgbClr val="C0C0C0"/>
            </a:solidFill>
            <a:miter lim="800000"/>
            <a:headEnd/>
            <a:tailEnd/>
          </a:ln>
        </p:spPr>
        <p:txBody>
          <a:bodyPr/>
          <a:lstStyle/>
          <a:p>
            <a:pPr marL="342900" indent="-342900">
              <a:lnSpc>
                <a:spcPct val="110000"/>
              </a:lnSpc>
              <a:spcAft>
                <a:spcPct val="20000"/>
              </a:spcAft>
            </a:pPr>
            <a:r>
              <a:rPr lang="ja-JP" altLang="en-US" b="1" dirty="0">
                <a:solidFill>
                  <a:srgbClr val="558ED5"/>
                </a:solidFill>
                <a:latin typeface="ヒラギノ角ゴ Pro W3" charset="-128"/>
                <a:ea typeface="ヒラギノ角ゴ Pro W3" charset="-128"/>
              </a:rPr>
              <a:t>１．ウエブサイトを主体とする情報発信．</a:t>
            </a:r>
          </a:p>
          <a:p>
            <a:pPr marL="342900" indent="-342900">
              <a:lnSpc>
                <a:spcPct val="110000"/>
              </a:lnSpc>
              <a:spcAft>
                <a:spcPct val="20000"/>
              </a:spcAft>
            </a:pPr>
            <a:r>
              <a:rPr lang="ja-JP" altLang="en-US" b="1" dirty="0">
                <a:solidFill>
                  <a:srgbClr val="558ED5"/>
                </a:solidFill>
                <a:latin typeface="ヒラギノ角ゴ Pro W3" charset="-128"/>
                <a:ea typeface="ヒラギノ角ゴ Pro W3" charset="-128"/>
              </a:rPr>
              <a:t>２．山頂施設見学プログラム．</a:t>
            </a:r>
          </a:p>
          <a:p>
            <a:pPr marL="342900" indent="-342900">
              <a:lnSpc>
                <a:spcPct val="110000"/>
              </a:lnSpc>
              <a:spcAft>
                <a:spcPct val="20000"/>
              </a:spcAft>
            </a:pPr>
            <a:r>
              <a:rPr lang="ja-JP" altLang="en-US" b="1" dirty="0">
                <a:solidFill>
                  <a:srgbClr val="558ED5"/>
                </a:solidFill>
                <a:latin typeface="ヒラギノ角ゴ Pro W3" charset="-128"/>
                <a:ea typeface="ヒラギノ角ゴ Pro W3" charset="-128"/>
              </a:rPr>
              <a:t>３．一般向け・学校向けのアウトリーチ．</a:t>
            </a:r>
          </a:p>
        </p:txBody>
      </p:sp>
      <p:sp>
        <p:nvSpPr>
          <p:cNvPr id="14341" name="Text Box 7"/>
          <p:cNvSpPr txBox="1">
            <a:spLocks noChangeArrowheads="1"/>
          </p:cNvSpPr>
          <p:nvPr/>
        </p:nvSpPr>
        <p:spPr bwMode="auto">
          <a:xfrm>
            <a:off x="304800" y="1905000"/>
            <a:ext cx="4191000" cy="923330"/>
          </a:xfrm>
          <a:prstGeom prst="rect">
            <a:avLst/>
          </a:prstGeom>
          <a:noFill/>
          <a:ln w="9525">
            <a:noFill/>
            <a:miter lim="800000"/>
            <a:headEnd/>
            <a:tailEnd/>
          </a:ln>
        </p:spPr>
        <p:txBody>
          <a:bodyPr wrap="square">
            <a:spAutoFit/>
          </a:bodyPr>
          <a:lstStyle/>
          <a:p>
            <a:r>
              <a:rPr lang="ja-JP" altLang="en-US" b="1" dirty="0">
                <a:solidFill>
                  <a:prstClr val="white">
                    <a:lumMod val="75000"/>
                  </a:prstClr>
                </a:solidFill>
                <a:ea typeface="ヒラギノ角ゴ Pro W3" charset="-128"/>
              </a:rPr>
              <a:t>ハワイ観測所の活動の成果を社会還元するべく、３つの柱を軸に積極的な活動を行っている。</a:t>
            </a:r>
          </a:p>
        </p:txBody>
      </p:sp>
      <p:sp>
        <p:nvSpPr>
          <p:cNvPr id="15366" name="TextBox 6"/>
          <p:cNvSpPr txBox="1">
            <a:spLocks noChangeArrowheads="1"/>
          </p:cNvSpPr>
          <p:nvPr/>
        </p:nvSpPr>
        <p:spPr bwMode="auto">
          <a:xfrm>
            <a:off x="6470650" y="-85725"/>
            <a:ext cx="184150" cy="369888"/>
          </a:xfrm>
          <a:prstGeom prst="rect">
            <a:avLst/>
          </a:prstGeom>
          <a:noFill/>
          <a:ln w="9525">
            <a:noFill/>
            <a:miter lim="800000"/>
            <a:headEnd/>
            <a:tailEnd/>
          </a:ln>
        </p:spPr>
        <p:txBody>
          <a:bodyPr wrap="none">
            <a:spAutoFit/>
          </a:bodyPr>
          <a:lstStyle/>
          <a:p>
            <a:endParaRPr lang="en-US">
              <a:solidFill>
                <a:srgbClr val="0000FF"/>
              </a:solidFill>
            </a:endParaRPr>
          </a:p>
        </p:txBody>
      </p:sp>
      <p:sp>
        <p:nvSpPr>
          <p:cNvPr id="15367" name="Slide Number Placeholder 8"/>
          <p:cNvSpPr>
            <a:spLocks noGrp="1"/>
          </p:cNvSpPr>
          <p:nvPr>
            <p:ph type="sldNum" sz="quarter" idx="12"/>
          </p:nvPr>
        </p:nvSpPr>
        <p:spPr bwMode="auto">
          <a:noFill/>
          <a:ln>
            <a:miter lim="800000"/>
            <a:headEnd/>
            <a:tailEnd/>
          </a:ln>
        </p:spPr>
        <p:txBody>
          <a:bodyPr/>
          <a:lstStyle/>
          <a:p>
            <a:fld id="{0016E658-E74B-45DA-9647-E6474D5B8574}" type="slidenum">
              <a:rPr lang="ja-JP" altLang="en-US">
                <a:solidFill>
                  <a:prstClr val="black">
                    <a:tint val="75000"/>
                  </a:prstClr>
                </a:solidFill>
              </a:rPr>
              <a:pPr/>
              <a:t>90</a:t>
            </a:fld>
            <a:endParaRPr lang="ja-JP" altLang="en-US">
              <a:solidFill>
                <a:prstClr val="black">
                  <a:tint val="75000"/>
                </a:prstClr>
              </a:solidFill>
            </a:endParaRPr>
          </a:p>
        </p:txBody>
      </p:sp>
    </p:spTree>
    <p:extLst>
      <p:ext uri="{BB962C8B-B14F-4D97-AF65-F5344CB8AC3E}">
        <p14:creationId xmlns:p14="http://schemas.microsoft.com/office/powerpoint/2010/main" val="71102376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Text Box 16"/>
          <p:cNvSpPr txBox="1">
            <a:spLocks noChangeArrowheads="1"/>
          </p:cNvSpPr>
          <p:nvPr/>
        </p:nvSpPr>
        <p:spPr bwMode="auto">
          <a:xfrm>
            <a:off x="0" y="1066800"/>
            <a:ext cx="6019800" cy="3447097"/>
          </a:xfrm>
          <a:prstGeom prst="rect">
            <a:avLst/>
          </a:prstGeom>
          <a:solidFill>
            <a:schemeClr val="accent2">
              <a:lumMod val="20000"/>
              <a:lumOff val="80000"/>
            </a:schemeClr>
          </a:solidFill>
          <a:ln w="9525">
            <a:noFill/>
            <a:miter lim="800000"/>
            <a:headEnd/>
            <a:tailEnd/>
          </a:ln>
        </p:spPr>
        <p:txBody>
          <a:bodyPr>
            <a:spAutoFit/>
          </a:bodyPr>
          <a:lstStyle/>
          <a:p>
            <a:pPr marL="812800" indent="-812800">
              <a:spcAft>
                <a:spcPct val="10000"/>
              </a:spcAft>
            </a:pPr>
            <a:r>
              <a:rPr lang="ja-JP" altLang="en-US" sz="2000" dirty="0">
                <a:solidFill>
                  <a:srgbClr val="4F81BD"/>
                </a:solidFill>
                <a:latin typeface="ＭＳ Ｐゴシック" pitchFamily="50" charset="-128"/>
              </a:rPr>
              <a:t>ウエブ</a:t>
            </a:r>
            <a:r>
              <a:rPr lang="ja-JP" altLang="en-US" sz="2000" dirty="0" smtClean="0">
                <a:solidFill>
                  <a:srgbClr val="4F81BD"/>
                </a:solidFill>
                <a:latin typeface="ＭＳ Ｐゴシック" pitchFamily="50" charset="-128"/>
              </a:rPr>
              <a:t>での発信</a:t>
            </a:r>
            <a:endParaRPr lang="en-US" altLang="ja-JP" sz="2000" dirty="0">
              <a:solidFill>
                <a:srgbClr val="4F81BD"/>
              </a:solidFill>
              <a:latin typeface="ＭＳ Ｐゴシック" pitchFamily="50" charset="-128"/>
            </a:endParaRPr>
          </a:p>
          <a:p>
            <a:pPr marL="1270000" lvl="1" indent="-812800">
              <a:spcAft>
                <a:spcPct val="10000"/>
              </a:spcAft>
            </a:pPr>
            <a:r>
              <a:rPr lang="ja-JP" altLang="en-US" sz="2000" dirty="0" smtClean="0">
                <a:solidFill>
                  <a:srgbClr val="4F81BD"/>
                </a:solidFill>
                <a:latin typeface="ＭＳ Ｐゴシック" pitchFamily="50" charset="-128"/>
              </a:rPr>
              <a:t>サイエンス成果・プレスリリース</a:t>
            </a:r>
            <a:endParaRPr lang="en-US" altLang="ja-JP" sz="2000" dirty="0">
              <a:solidFill>
                <a:srgbClr val="4F81BD"/>
              </a:solidFill>
              <a:latin typeface="ＭＳ Ｐゴシック" pitchFamily="50" charset="-128"/>
            </a:endParaRPr>
          </a:p>
          <a:p>
            <a:pPr marL="1270000" lvl="1" indent="-812800">
              <a:spcAft>
                <a:spcPct val="10000"/>
              </a:spcAft>
            </a:pPr>
            <a:r>
              <a:rPr lang="en-US" altLang="ja-JP" sz="2000" dirty="0" smtClean="0">
                <a:solidFill>
                  <a:prstClr val="black"/>
                </a:solidFill>
                <a:latin typeface="ＭＳ Ｐゴシック" pitchFamily="50" charset="-128"/>
              </a:rPr>
              <a:t>2012</a:t>
            </a:r>
            <a:r>
              <a:rPr lang="ja-JP" altLang="en-US" sz="2000" dirty="0" smtClean="0">
                <a:solidFill>
                  <a:prstClr val="black"/>
                </a:solidFill>
                <a:latin typeface="ＭＳ Ｐゴシック" pitchFamily="50" charset="-128"/>
              </a:rPr>
              <a:t>年度</a:t>
            </a:r>
            <a:r>
              <a:rPr lang="ja-JP" altLang="en-US" sz="2000" dirty="0">
                <a:solidFill>
                  <a:prstClr val="black"/>
                </a:solidFill>
                <a:latin typeface="ＭＳ Ｐゴシック" pitchFamily="50" charset="-128"/>
              </a:rPr>
              <a:t>　</a:t>
            </a:r>
            <a:r>
              <a:rPr lang="ja-JP" altLang="en-US" sz="2000" dirty="0" smtClean="0">
                <a:solidFill>
                  <a:prstClr val="black"/>
                </a:solidFill>
                <a:latin typeface="ＭＳ Ｐゴシック" pitchFamily="50" charset="-128"/>
              </a:rPr>
              <a:t>和文</a:t>
            </a:r>
            <a:r>
              <a:rPr lang="en-US" altLang="ja-JP" sz="2000" dirty="0" smtClean="0">
                <a:solidFill>
                  <a:prstClr val="black"/>
                </a:solidFill>
                <a:latin typeface="ＭＳ Ｐゴシック" pitchFamily="50" charset="-128"/>
              </a:rPr>
              <a:t>19</a:t>
            </a:r>
            <a:r>
              <a:rPr lang="ja-JP" altLang="en-US" sz="2000" dirty="0" smtClean="0">
                <a:solidFill>
                  <a:prstClr val="black"/>
                </a:solidFill>
                <a:latin typeface="ＭＳ Ｐゴシック" pitchFamily="50" charset="-128"/>
              </a:rPr>
              <a:t>件</a:t>
            </a:r>
            <a:r>
              <a:rPr lang="ja-JP" altLang="en-US" sz="2000" dirty="0">
                <a:solidFill>
                  <a:prstClr val="black"/>
                </a:solidFill>
                <a:latin typeface="ＭＳ Ｐゴシック" pitchFamily="50" charset="-128"/>
              </a:rPr>
              <a:t>　</a:t>
            </a:r>
            <a:r>
              <a:rPr lang="ja-JP" altLang="en-US" sz="2000" dirty="0" smtClean="0">
                <a:solidFill>
                  <a:prstClr val="black"/>
                </a:solidFill>
                <a:latin typeface="ＭＳ Ｐゴシック" pitchFamily="50" charset="-128"/>
              </a:rPr>
              <a:t>英文</a:t>
            </a:r>
            <a:r>
              <a:rPr lang="en-US" altLang="ja-JP" sz="2000" dirty="0" smtClean="0">
                <a:solidFill>
                  <a:prstClr val="black"/>
                </a:solidFill>
                <a:latin typeface="ＭＳ Ｐゴシック" pitchFamily="50" charset="-128"/>
              </a:rPr>
              <a:t>20</a:t>
            </a:r>
            <a:r>
              <a:rPr lang="ja-JP" altLang="en-US" sz="2000" dirty="0" smtClean="0">
                <a:solidFill>
                  <a:prstClr val="black"/>
                </a:solidFill>
                <a:latin typeface="ＭＳ Ｐゴシック" pitchFamily="50" charset="-128"/>
              </a:rPr>
              <a:t>件</a:t>
            </a:r>
            <a:endParaRPr lang="en-US" altLang="ja-JP" sz="2000" dirty="0">
              <a:solidFill>
                <a:prstClr val="black"/>
              </a:solidFill>
              <a:latin typeface="ＭＳ Ｐゴシック" pitchFamily="50" charset="-128"/>
            </a:endParaRPr>
          </a:p>
          <a:p>
            <a:pPr marL="1270000" lvl="1" indent="-812800">
              <a:spcAft>
                <a:spcPct val="10000"/>
              </a:spcAft>
            </a:pPr>
            <a:r>
              <a:rPr lang="en-US" altLang="ja-JP" sz="2000" dirty="0" smtClean="0">
                <a:solidFill>
                  <a:prstClr val="black"/>
                </a:solidFill>
                <a:latin typeface="ＭＳ Ｐゴシック" pitchFamily="50" charset="-128"/>
              </a:rPr>
              <a:t>2013</a:t>
            </a:r>
            <a:r>
              <a:rPr lang="ja-JP" altLang="en-US" sz="2000" dirty="0" smtClean="0">
                <a:solidFill>
                  <a:prstClr val="black"/>
                </a:solidFill>
                <a:latin typeface="ＭＳ Ｐゴシック" pitchFamily="50" charset="-128"/>
              </a:rPr>
              <a:t>年度</a:t>
            </a:r>
            <a:r>
              <a:rPr lang="ja-JP" altLang="en-US" sz="2000" dirty="0">
                <a:solidFill>
                  <a:prstClr val="black"/>
                </a:solidFill>
                <a:latin typeface="ＭＳ Ｐゴシック" pitchFamily="50" charset="-128"/>
              </a:rPr>
              <a:t>（</a:t>
            </a:r>
            <a:r>
              <a:rPr lang="en-US" altLang="ja-JP" sz="2000" dirty="0">
                <a:solidFill>
                  <a:prstClr val="black"/>
                </a:solidFill>
                <a:latin typeface="ＭＳ Ｐゴシック" pitchFamily="50" charset="-128"/>
              </a:rPr>
              <a:t>11</a:t>
            </a:r>
            <a:r>
              <a:rPr lang="ja-JP" altLang="en-US" sz="2000" dirty="0" smtClean="0">
                <a:solidFill>
                  <a:prstClr val="black"/>
                </a:solidFill>
                <a:latin typeface="ＭＳ Ｐゴシック" pitchFamily="50" charset="-128"/>
              </a:rPr>
              <a:t>月</a:t>
            </a:r>
            <a:r>
              <a:rPr lang="en-US" altLang="ja-JP" sz="2000" dirty="0" smtClean="0">
                <a:solidFill>
                  <a:prstClr val="black"/>
                </a:solidFill>
                <a:latin typeface="ＭＳ Ｐゴシック" pitchFamily="50" charset="-128"/>
              </a:rPr>
              <a:t>21</a:t>
            </a:r>
            <a:r>
              <a:rPr lang="ja-JP" altLang="en-US" sz="2000" dirty="0" smtClean="0">
                <a:solidFill>
                  <a:prstClr val="black"/>
                </a:solidFill>
                <a:latin typeface="ＭＳ Ｐゴシック" pitchFamily="50" charset="-128"/>
              </a:rPr>
              <a:t>日</a:t>
            </a:r>
            <a:r>
              <a:rPr lang="ja-JP" altLang="en-US" sz="2000" dirty="0">
                <a:solidFill>
                  <a:prstClr val="black"/>
                </a:solidFill>
                <a:latin typeface="ＭＳ Ｐゴシック" pitchFamily="50" charset="-128"/>
              </a:rPr>
              <a:t>まで）　和文</a:t>
            </a:r>
            <a:r>
              <a:rPr lang="en-US" altLang="ja-JP" sz="2000" dirty="0" smtClean="0">
                <a:solidFill>
                  <a:prstClr val="black"/>
                </a:solidFill>
                <a:latin typeface="ＭＳ Ｐゴシック" pitchFamily="50" charset="-128"/>
              </a:rPr>
              <a:t>12</a:t>
            </a:r>
            <a:r>
              <a:rPr lang="ja-JP" altLang="en-US" sz="2000" dirty="0" smtClean="0">
                <a:solidFill>
                  <a:prstClr val="black"/>
                </a:solidFill>
                <a:latin typeface="ＭＳ Ｐゴシック" pitchFamily="50" charset="-128"/>
              </a:rPr>
              <a:t>件</a:t>
            </a:r>
            <a:r>
              <a:rPr lang="ja-JP" altLang="en-US" sz="2000" dirty="0">
                <a:solidFill>
                  <a:prstClr val="black"/>
                </a:solidFill>
                <a:latin typeface="ＭＳ Ｐゴシック" pitchFamily="50" charset="-128"/>
              </a:rPr>
              <a:t>　</a:t>
            </a:r>
            <a:r>
              <a:rPr lang="ja-JP" altLang="en-US" sz="2000" dirty="0" smtClean="0">
                <a:solidFill>
                  <a:prstClr val="black"/>
                </a:solidFill>
                <a:latin typeface="ＭＳ Ｐゴシック" pitchFamily="50" charset="-128"/>
              </a:rPr>
              <a:t>英文</a:t>
            </a:r>
            <a:r>
              <a:rPr lang="en-US" altLang="ja-JP" sz="2000" dirty="0" smtClean="0">
                <a:solidFill>
                  <a:prstClr val="black"/>
                </a:solidFill>
                <a:latin typeface="ＭＳ Ｐゴシック" pitchFamily="50" charset="-128"/>
              </a:rPr>
              <a:t>11</a:t>
            </a:r>
            <a:r>
              <a:rPr lang="ja-JP" altLang="en-US" sz="2000" dirty="0" smtClean="0">
                <a:solidFill>
                  <a:prstClr val="black"/>
                </a:solidFill>
                <a:latin typeface="ＭＳ Ｐゴシック" pitchFamily="50" charset="-128"/>
              </a:rPr>
              <a:t>件</a:t>
            </a:r>
            <a:endParaRPr lang="en-US" altLang="ja-JP" sz="2000" dirty="0">
              <a:solidFill>
                <a:prstClr val="black"/>
              </a:solidFill>
              <a:latin typeface="ＭＳ Ｐゴシック" pitchFamily="50" charset="-128"/>
            </a:endParaRPr>
          </a:p>
          <a:p>
            <a:pPr marL="1270000" lvl="1" indent="-812800">
              <a:spcAft>
                <a:spcPct val="10000"/>
              </a:spcAft>
            </a:pPr>
            <a:endParaRPr lang="en-US" altLang="ja-JP" sz="2000" dirty="0">
              <a:solidFill>
                <a:prstClr val="black"/>
              </a:solidFill>
              <a:latin typeface="ＭＳ Ｐゴシック" pitchFamily="50" charset="-128"/>
            </a:endParaRPr>
          </a:p>
          <a:p>
            <a:pPr marL="1270000" lvl="1" indent="-812800">
              <a:spcAft>
                <a:spcPct val="10000"/>
              </a:spcAft>
            </a:pPr>
            <a:r>
              <a:rPr lang="ja-JP" altLang="en-US" sz="2000" dirty="0">
                <a:solidFill>
                  <a:srgbClr val="4F81BD"/>
                </a:solidFill>
                <a:latin typeface="ＭＳ Ｐゴシック" pitchFamily="50" charset="-128"/>
              </a:rPr>
              <a:t>観測所の活動紹介、研究会情報、人事公募など</a:t>
            </a:r>
            <a:endParaRPr lang="en-US" altLang="ja-JP" sz="2000" dirty="0">
              <a:solidFill>
                <a:srgbClr val="4F81BD"/>
              </a:solidFill>
              <a:latin typeface="ＭＳ Ｐゴシック" pitchFamily="50" charset="-128"/>
            </a:endParaRPr>
          </a:p>
          <a:p>
            <a:pPr marL="1270000" lvl="1" indent="-812800">
              <a:spcAft>
                <a:spcPct val="10000"/>
              </a:spcAft>
            </a:pPr>
            <a:r>
              <a:rPr lang="en-US" altLang="ja-JP" sz="2000" dirty="0" smtClean="0">
                <a:solidFill>
                  <a:prstClr val="black"/>
                </a:solidFill>
                <a:latin typeface="ＭＳ Ｐゴシック" pitchFamily="50" charset="-128"/>
              </a:rPr>
              <a:t>2012</a:t>
            </a:r>
            <a:r>
              <a:rPr lang="ja-JP" altLang="en-US" sz="2000" dirty="0" smtClean="0">
                <a:solidFill>
                  <a:prstClr val="black"/>
                </a:solidFill>
                <a:latin typeface="ＭＳ Ｐゴシック" pitchFamily="50" charset="-128"/>
              </a:rPr>
              <a:t>年度</a:t>
            </a:r>
            <a:r>
              <a:rPr lang="ja-JP" altLang="en-US" sz="2000" dirty="0">
                <a:solidFill>
                  <a:prstClr val="black"/>
                </a:solidFill>
                <a:latin typeface="ＭＳ Ｐゴシック" pitchFamily="50" charset="-128"/>
              </a:rPr>
              <a:t>　</a:t>
            </a:r>
            <a:r>
              <a:rPr lang="ja-JP" altLang="en-US" sz="2000" dirty="0" smtClean="0">
                <a:solidFill>
                  <a:prstClr val="black"/>
                </a:solidFill>
                <a:latin typeface="ＭＳ Ｐゴシック" pitchFamily="50" charset="-128"/>
              </a:rPr>
              <a:t>和文</a:t>
            </a:r>
            <a:r>
              <a:rPr lang="en-US" altLang="ja-JP" sz="2000" dirty="0" smtClean="0">
                <a:solidFill>
                  <a:prstClr val="black"/>
                </a:solidFill>
                <a:latin typeface="ＭＳ Ｐゴシック" pitchFamily="50" charset="-128"/>
              </a:rPr>
              <a:t>39</a:t>
            </a:r>
            <a:r>
              <a:rPr lang="ja-JP" altLang="en-US" sz="2000" dirty="0" smtClean="0">
                <a:solidFill>
                  <a:prstClr val="black"/>
                </a:solidFill>
                <a:latin typeface="ＭＳ Ｐゴシック" pitchFamily="50" charset="-128"/>
              </a:rPr>
              <a:t>件</a:t>
            </a:r>
            <a:r>
              <a:rPr lang="ja-JP" altLang="en-US" sz="2000" dirty="0">
                <a:solidFill>
                  <a:prstClr val="black"/>
                </a:solidFill>
                <a:latin typeface="ＭＳ Ｐゴシック" pitchFamily="50" charset="-128"/>
              </a:rPr>
              <a:t>　　</a:t>
            </a:r>
            <a:r>
              <a:rPr lang="ja-JP" altLang="en-US" sz="2000" dirty="0" smtClean="0">
                <a:solidFill>
                  <a:prstClr val="black"/>
                </a:solidFill>
                <a:latin typeface="ＭＳ Ｐゴシック" pitchFamily="50" charset="-128"/>
              </a:rPr>
              <a:t>英文</a:t>
            </a:r>
            <a:r>
              <a:rPr lang="en-US" altLang="ja-JP" sz="2000" dirty="0" smtClean="0">
                <a:solidFill>
                  <a:prstClr val="black"/>
                </a:solidFill>
                <a:latin typeface="ＭＳ Ｐゴシック" pitchFamily="50" charset="-128"/>
              </a:rPr>
              <a:t>46</a:t>
            </a:r>
            <a:r>
              <a:rPr lang="ja-JP" altLang="en-US" sz="2000" dirty="0" smtClean="0">
                <a:solidFill>
                  <a:prstClr val="black"/>
                </a:solidFill>
                <a:latin typeface="ＭＳ Ｐゴシック" pitchFamily="50" charset="-128"/>
              </a:rPr>
              <a:t>件</a:t>
            </a:r>
            <a:endParaRPr lang="en-US" altLang="ja-JP" sz="2000" dirty="0">
              <a:solidFill>
                <a:prstClr val="black"/>
              </a:solidFill>
              <a:latin typeface="ＭＳ Ｐゴシック" pitchFamily="50" charset="-128"/>
            </a:endParaRPr>
          </a:p>
          <a:p>
            <a:pPr marL="1270000" lvl="1" indent="-812800">
              <a:spcAft>
                <a:spcPct val="10000"/>
              </a:spcAft>
            </a:pPr>
            <a:r>
              <a:rPr lang="en-US" altLang="ja-JP" sz="2000" dirty="0" smtClean="0">
                <a:solidFill>
                  <a:prstClr val="black"/>
                </a:solidFill>
                <a:latin typeface="ＭＳ Ｐゴシック" pitchFamily="50" charset="-128"/>
              </a:rPr>
              <a:t>2013</a:t>
            </a:r>
            <a:r>
              <a:rPr lang="ja-JP" altLang="en-US" sz="2000" dirty="0" smtClean="0">
                <a:solidFill>
                  <a:prstClr val="black"/>
                </a:solidFill>
                <a:latin typeface="ＭＳ Ｐゴシック" pitchFamily="50" charset="-128"/>
              </a:rPr>
              <a:t>年度</a:t>
            </a:r>
            <a:r>
              <a:rPr lang="ja-JP" altLang="en-US" sz="2000" dirty="0">
                <a:solidFill>
                  <a:prstClr val="black"/>
                </a:solidFill>
                <a:latin typeface="ＭＳ Ｐゴシック" pitchFamily="50" charset="-128"/>
              </a:rPr>
              <a:t>（</a:t>
            </a:r>
            <a:r>
              <a:rPr lang="en-US" altLang="ja-JP" sz="2000" dirty="0">
                <a:solidFill>
                  <a:prstClr val="black"/>
                </a:solidFill>
                <a:latin typeface="ＭＳ Ｐゴシック" pitchFamily="50" charset="-128"/>
              </a:rPr>
              <a:t>11</a:t>
            </a:r>
            <a:r>
              <a:rPr lang="ja-JP" altLang="en-US" sz="2000" dirty="0" smtClean="0">
                <a:solidFill>
                  <a:prstClr val="black"/>
                </a:solidFill>
                <a:latin typeface="ＭＳ Ｐゴシック" pitchFamily="50" charset="-128"/>
              </a:rPr>
              <a:t>月</a:t>
            </a:r>
            <a:r>
              <a:rPr lang="en-US" altLang="ja-JP" sz="2000" dirty="0" smtClean="0">
                <a:solidFill>
                  <a:prstClr val="black"/>
                </a:solidFill>
                <a:latin typeface="ＭＳ Ｐゴシック" pitchFamily="50" charset="-128"/>
              </a:rPr>
              <a:t>21</a:t>
            </a:r>
            <a:r>
              <a:rPr lang="ja-JP" altLang="en-US" sz="2000" dirty="0" smtClean="0">
                <a:solidFill>
                  <a:prstClr val="black"/>
                </a:solidFill>
                <a:latin typeface="ＭＳ Ｐゴシック" pitchFamily="50" charset="-128"/>
              </a:rPr>
              <a:t>日まで</a:t>
            </a:r>
            <a:r>
              <a:rPr lang="ja-JP" altLang="en-US" sz="2000" dirty="0">
                <a:solidFill>
                  <a:prstClr val="black"/>
                </a:solidFill>
                <a:latin typeface="ＭＳ Ｐゴシック" pitchFamily="50" charset="-128"/>
              </a:rPr>
              <a:t>）　</a:t>
            </a:r>
            <a:r>
              <a:rPr lang="ja-JP" altLang="en-US" sz="2000" dirty="0" smtClean="0">
                <a:solidFill>
                  <a:prstClr val="black"/>
                </a:solidFill>
                <a:latin typeface="ＭＳ Ｐゴシック" pitchFamily="50" charset="-128"/>
              </a:rPr>
              <a:t>和文</a:t>
            </a:r>
            <a:r>
              <a:rPr lang="en-US" altLang="ja-JP" sz="2000" dirty="0" smtClean="0">
                <a:solidFill>
                  <a:prstClr val="black"/>
                </a:solidFill>
                <a:latin typeface="ＭＳ Ｐゴシック" pitchFamily="50" charset="-128"/>
              </a:rPr>
              <a:t>25</a:t>
            </a:r>
            <a:r>
              <a:rPr lang="ja-JP" altLang="en-US" sz="2000" dirty="0" smtClean="0">
                <a:solidFill>
                  <a:prstClr val="black"/>
                </a:solidFill>
                <a:latin typeface="ＭＳ Ｐゴシック" pitchFamily="50" charset="-128"/>
              </a:rPr>
              <a:t>件</a:t>
            </a:r>
            <a:r>
              <a:rPr lang="ja-JP" altLang="en-US" sz="2000" dirty="0">
                <a:solidFill>
                  <a:prstClr val="black"/>
                </a:solidFill>
                <a:latin typeface="ＭＳ Ｐゴシック" pitchFamily="50" charset="-128"/>
              </a:rPr>
              <a:t>　</a:t>
            </a:r>
            <a:r>
              <a:rPr lang="ja-JP" altLang="en-US" sz="2000" dirty="0" smtClean="0">
                <a:solidFill>
                  <a:prstClr val="black"/>
                </a:solidFill>
                <a:latin typeface="ＭＳ Ｐゴシック" pitchFamily="50" charset="-128"/>
              </a:rPr>
              <a:t>英文</a:t>
            </a:r>
            <a:r>
              <a:rPr lang="en-US" altLang="ja-JP" sz="2000" dirty="0" smtClean="0">
                <a:solidFill>
                  <a:prstClr val="black"/>
                </a:solidFill>
                <a:latin typeface="ＭＳ Ｐゴシック" pitchFamily="50" charset="-128"/>
              </a:rPr>
              <a:t>22</a:t>
            </a:r>
            <a:r>
              <a:rPr lang="ja-JP" altLang="en-US" sz="2000" dirty="0" smtClean="0">
                <a:solidFill>
                  <a:prstClr val="black"/>
                </a:solidFill>
                <a:latin typeface="ＭＳ Ｐゴシック" pitchFamily="50" charset="-128"/>
              </a:rPr>
              <a:t>件</a:t>
            </a:r>
            <a:endParaRPr lang="en-US" altLang="ja-JP" sz="2000" dirty="0" smtClean="0">
              <a:solidFill>
                <a:prstClr val="black"/>
              </a:solidFill>
              <a:latin typeface="ＭＳ Ｐゴシック" pitchFamily="50" charset="-128"/>
            </a:endParaRPr>
          </a:p>
          <a:p>
            <a:pPr marL="1270000" lvl="1" indent="-812800">
              <a:spcAft>
                <a:spcPct val="10000"/>
              </a:spcAft>
            </a:pPr>
            <a:endParaRPr lang="en-US" altLang="ja-JP" sz="2000" dirty="0">
              <a:solidFill>
                <a:prstClr val="black"/>
              </a:solidFill>
              <a:latin typeface="ＭＳ Ｐゴシック" pitchFamily="50" charset="-128"/>
            </a:endParaRPr>
          </a:p>
          <a:p>
            <a:pPr marL="1270000" lvl="1" indent="-812800">
              <a:spcAft>
                <a:spcPct val="10000"/>
              </a:spcAft>
            </a:pPr>
            <a:r>
              <a:rPr lang="ja-JP" altLang="en-US" sz="2000" dirty="0" smtClean="0">
                <a:solidFill>
                  <a:srgbClr val="4F81BD"/>
                </a:solidFill>
                <a:latin typeface="ＭＳ Ｐゴシック" pitchFamily="50" charset="-128"/>
              </a:rPr>
              <a:t>ソーシャルメディア（</a:t>
            </a:r>
            <a:r>
              <a:rPr lang="en-US" altLang="ja-JP" sz="2000" dirty="0" smtClean="0">
                <a:solidFill>
                  <a:srgbClr val="4F81BD"/>
                </a:solidFill>
                <a:latin typeface="ＭＳ Ｐゴシック" pitchFamily="50" charset="-128"/>
              </a:rPr>
              <a:t>Twitter/Facebook/YouTube</a:t>
            </a:r>
            <a:r>
              <a:rPr lang="ja-JP" altLang="en-US" sz="2000" dirty="0" smtClean="0">
                <a:solidFill>
                  <a:srgbClr val="4F81BD"/>
                </a:solidFill>
                <a:latin typeface="ＭＳ Ｐゴシック" pitchFamily="50" charset="-128"/>
              </a:rPr>
              <a:t>）</a:t>
            </a:r>
            <a:endParaRPr lang="en-US" altLang="ja-JP" sz="2000" dirty="0">
              <a:solidFill>
                <a:srgbClr val="4F81BD"/>
              </a:solidFill>
              <a:latin typeface="ＭＳ Ｐゴシック" pitchFamily="50" charset="-128"/>
            </a:endParaRPr>
          </a:p>
        </p:txBody>
      </p:sp>
      <p:sp>
        <p:nvSpPr>
          <p:cNvPr id="17410" name="Rectangle 3"/>
          <p:cNvSpPr>
            <a:spLocks noGrp="1" noChangeArrowheads="1"/>
          </p:cNvSpPr>
          <p:nvPr>
            <p:ph type="title" idx="4294967295"/>
          </p:nvPr>
        </p:nvSpPr>
        <p:spPr>
          <a:xfrm>
            <a:off x="685800" y="254000"/>
            <a:ext cx="5029200" cy="762000"/>
          </a:xfrm>
        </p:spPr>
        <p:txBody>
          <a:bodyPr>
            <a:normAutofit/>
          </a:bodyPr>
          <a:lstStyle/>
          <a:p>
            <a:pPr eaLnBrk="1" hangingPunct="1"/>
            <a:r>
              <a:rPr lang="ja-JP" altLang="en-US" sz="4000" b="1" dirty="0" smtClean="0">
                <a:solidFill>
                  <a:schemeClr val="accent1"/>
                </a:solidFill>
                <a:effectLst>
                  <a:outerShdw blurRad="38100" dist="38100" dir="2700000" algn="tl">
                    <a:srgbClr val="000000">
                      <a:alpha val="43137"/>
                    </a:srgbClr>
                  </a:outerShdw>
                </a:effectLst>
              </a:rPr>
              <a:t>情報発信</a:t>
            </a:r>
          </a:p>
        </p:txBody>
      </p:sp>
      <p:sp>
        <p:nvSpPr>
          <p:cNvPr id="17412" name="TextBox 1"/>
          <p:cNvSpPr txBox="1">
            <a:spLocks noChangeArrowheads="1"/>
          </p:cNvSpPr>
          <p:nvPr/>
        </p:nvSpPr>
        <p:spPr bwMode="auto">
          <a:xfrm>
            <a:off x="0" y="4707141"/>
            <a:ext cx="4730983" cy="954107"/>
          </a:xfrm>
          <a:prstGeom prst="rect">
            <a:avLst/>
          </a:prstGeom>
          <a:solidFill>
            <a:srgbClr val="CCFFCC"/>
          </a:solidFill>
          <a:ln w="9525">
            <a:noFill/>
            <a:miter lim="800000"/>
            <a:headEnd/>
            <a:tailEnd/>
          </a:ln>
        </p:spPr>
        <p:txBody>
          <a:bodyPr wrap="none">
            <a:spAutoFit/>
          </a:bodyPr>
          <a:lstStyle/>
          <a:p>
            <a:r>
              <a:rPr lang="ja-JP" altLang="en-US" sz="2000" dirty="0">
                <a:solidFill>
                  <a:srgbClr val="4F81BD"/>
                </a:solidFill>
                <a:latin typeface="ＭＳ Ｐゴシック" pitchFamily="50" charset="-128"/>
              </a:rPr>
              <a:t>出版</a:t>
            </a:r>
            <a:r>
              <a:rPr lang="ja-JP" altLang="en-US" sz="2000" dirty="0" smtClean="0">
                <a:solidFill>
                  <a:srgbClr val="4F81BD"/>
                </a:solidFill>
                <a:latin typeface="ＭＳ Ｐゴシック" pitchFamily="50" charset="-128"/>
              </a:rPr>
              <a:t>など</a:t>
            </a:r>
            <a:r>
              <a:rPr lang="ja-JP" altLang="en-US" sz="2000" dirty="0" smtClean="0">
                <a:solidFill>
                  <a:srgbClr val="FF0000"/>
                </a:solidFill>
                <a:latin typeface="ＭＳ Ｐゴシック" pitchFamily="50" charset="-128"/>
              </a:rPr>
              <a:t>　</a:t>
            </a:r>
          </a:p>
          <a:p>
            <a:r>
              <a:rPr lang="ja-JP" altLang="en-US" dirty="0" smtClean="0">
                <a:solidFill>
                  <a:prstClr val="black"/>
                </a:solidFill>
                <a:latin typeface="ＭＳ Ｐゴシック" pitchFamily="50" charset="-128"/>
              </a:rPr>
              <a:t>国立天文台</a:t>
            </a:r>
            <a:r>
              <a:rPr lang="en-US" altLang="ja-JP" dirty="0">
                <a:solidFill>
                  <a:prstClr val="black"/>
                </a:solidFill>
                <a:latin typeface="ＭＳ Ｐゴシック" pitchFamily="50" charset="-128"/>
              </a:rPr>
              <a:t>2013</a:t>
            </a:r>
            <a:r>
              <a:rPr lang="ja-JP" altLang="en-US" dirty="0">
                <a:solidFill>
                  <a:prstClr val="black"/>
                </a:solidFill>
                <a:latin typeface="ＭＳ Ｐゴシック" pitchFamily="50" charset="-128"/>
              </a:rPr>
              <a:t>年</a:t>
            </a:r>
            <a:r>
              <a:rPr lang="ja-JP" altLang="en-US" dirty="0" smtClean="0">
                <a:solidFill>
                  <a:prstClr val="black"/>
                </a:solidFill>
                <a:latin typeface="ＭＳ Ｐゴシック" pitchFamily="50" charset="-128"/>
              </a:rPr>
              <a:t>カレンダー</a:t>
            </a:r>
          </a:p>
          <a:p>
            <a:r>
              <a:rPr lang="ja-JP" altLang="en-US" dirty="0" smtClean="0">
                <a:solidFill>
                  <a:prstClr val="black"/>
                </a:solidFill>
                <a:latin typeface="ＭＳ Ｐゴシック" pitchFamily="50" charset="-128"/>
              </a:rPr>
              <a:t>次世代</a:t>
            </a:r>
            <a:r>
              <a:rPr lang="en-US" altLang="ja-JP" dirty="0" smtClean="0">
                <a:solidFill>
                  <a:prstClr val="black"/>
                </a:solidFill>
                <a:latin typeface="ＭＳ Ｐゴシック" pitchFamily="50" charset="-128"/>
              </a:rPr>
              <a:t>AO</a:t>
            </a:r>
            <a:r>
              <a:rPr lang="ja-JP" altLang="en-US" dirty="0" smtClean="0">
                <a:solidFill>
                  <a:prstClr val="black"/>
                </a:solidFill>
                <a:latin typeface="ＭＳ Ｐゴシック" pitchFamily="50" charset="-128"/>
              </a:rPr>
              <a:t>（</a:t>
            </a:r>
            <a:r>
              <a:rPr lang="en-US" altLang="ja-JP" dirty="0" smtClean="0">
                <a:solidFill>
                  <a:prstClr val="black"/>
                </a:solidFill>
                <a:latin typeface="ＭＳ Ｐゴシック" pitchFamily="50" charset="-128"/>
              </a:rPr>
              <a:t>ULTIMATE-SUBARU</a:t>
            </a:r>
            <a:r>
              <a:rPr lang="ja-JP" altLang="en-US" dirty="0" smtClean="0">
                <a:solidFill>
                  <a:prstClr val="black"/>
                </a:solidFill>
                <a:latin typeface="ＭＳ Ｐゴシック" pitchFamily="50" charset="-128"/>
              </a:rPr>
              <a:t>）パンフレット</a:t>
            </a:r>
            <a:endParaRPr lang="en-US" altLang="ja-JP" dirty="0">
              <a:solidFill>
                <a:prstClr val="black"/>
              </a:solidFill>
              <a:latin typeface="ＭＳ Ｐゴシック" pitchFamily="50" charset="-128"/>
            </a:endParaRPr>
          </a:p>
        </p:txBody>
      </p:sp>
      <p:sp>
        <p:nvSpPr>
          <p:cNvPr id="17415" name="TextBox 9"/>
          <p:cNvSpPr txBox="1">
            <a:spLocks noChangeArrowheads="1"/>
          </p:cNvSpPr>
          <p:nvPr/>
        </p:nvSpPr>
        <p:spPr bwMode="auto">
          <a:xfrm>
            <a:off x="0" y="5693186"/>
            <a:ext cx="6701749" cy="400110"/>
          </a:xfrm>
          <a:prstGeom prst="rect">
            <a:avLst/>
          </a:prstGeom>
          <a:noFill/>
          <a:ln w="9525">
            <a:noFill/>
            <a:miter lim="800000"/>
            <a:headEnd/>
            <a:tailEnd/>
          </a:ln>
        </p:spPr>
        <p:txBody>
          <a:bodyPr wrap="none">
            <a:spAutoFit/>
          </a:bodyPr>
          <a:lstStyle/>
          <a:p>
            <a:r>
              <a:rPr lang="en-US" sz="2000" dirty="0" smtClean="0">
                <a:solidFill>
                  <a:prstClr val="black"/>
                </a:solidFill>
              </a:rPr>
              <a:t>2012 </a:t>
            </a:r>
            <a:r>
              <a:rPr lang="ja-JP" altLang="en-US" sz="2000" dirty="0" smtClean="0">
                <a:solidFill>
                  <a:prstClr val="black"/>
                </a:solidFill>
              </a:rPr>
              <a:t>国際天文学連合総会ブース展示（国立天文台ブース）</a:t>
            </a:r>
            <a:endParaRPr lang="en-US" sz="2000" dirty="0">
              <a:solidFill>
                <a:prstClr val="black"/>
              </a:solidFill>
            </a:endParaRPr>
          </a:p>
        </p:txBody>
      </p:sp>
      <p:sp>
        <p:nvSpPr>
          <p:cNvPr id="17416" name="TextBox 10"/>
          <p:cNvSpPr txBox="1">
            <a:spLocks noChangeArrowheads="1"/>
          </p:cNvSpPr>
          <p:nvPr/>
        </p:nvSpPr>
        <p:spPr bwMode="auto">
          <a:xfrm>
            <a:off x="0" y="6211888"/>
            <a:ext cx="6802463" cy="584776"/>
          </a:xfrm>
          <a:prstGeom prst="rect">
            <a:avLst/>
          </a:prstGeom>
          <a:solidFill>
            <a:srgbClr val="FFFF00"/>
          </a:solidFill>
          <a:ln w="9525">
            <a:noFill/>
            <a:miter lim="800000"/>
            <a:headEnd/>
            <a:tailEnd/>
          </a:ln>
        </p:spPr>
        <p:txBody>
          <a:bodyPr wrap="none">
            <a:spAutoFit/>
          </a:bodyPr>
          <a:lstStyle/>
          <a:p>
            <a:r>
              <a:rPr lang="ja-JP" altLang="en-US" sz="1600" dirty="0">
                <a:solidFill>
                  <a:prstClr val="black"/>
                </a:solidFill>
              </a:rPr>
              <a:t>反響：日本の紙誌掲載・</a:t>
            </a:r>
            <a:r>
              <a:rPr lang="ja-JP" altLang="en-US" sz="1600" dirty="0" smtClean="0">
                <a:solidFill>
                  <a:prstClr val="black"/>
                </a:solidFill>
              </a:rPr>
              <a:t>取材多数、</a:t>
            </a:r>
            <a:r>
              <a:rPr lang="ja-JP" altLang="en-US" sz="1600" dirty="0">
                <a:solidFill>
                  <a:prstClr val="black"/>
                </a:solidFill>
              </a:rPr>
              <a:t>地元新聞、米国メディアの取材</a:t>
            </a:r>
            <a:endParaRPr lang="en-US" altLang="ja-JP" sz="1600" dirty="0">
              <a:solidFill>
                <a:prstClr val="black"/>
              </a:solidFill>
            </a:endParaRPr>
          </a:p>
          <a:p>
            <a:r>
              <a:rPr lang="en-US" sz="1600" dirty="0" smtClean="0">
                <a:solidFill>
                  <a:prstClr val="black"/>
                </a:solidFill>
              </a:rPr>
              <a:t>(2013</a:t>
            </a:r>
            <a:r>
              <a:rPr lang="ja-JP" altLang="en-US" sz="1600" dirty="0" smtClean="0">
                <a:solidFill>
                  <a:prstClr val="black"/>
                </a:solidFill>
              </a:rPr>
              <a:t>年度は</a:t>
            </a:r>
            <a:r>
              <a:rPr lang="en-US" altLang="ja-JP" sz="1600" dirty="0" smtClean="0">
                <a:solidFill>
                  <a:prstClr val="black"/>
                </a:solidFill>
              </a:rPr>
              <a:t>HSC </a:t>
            </a:r>
            <a:r>
              <a:rPr lang="ja-JP" altLang="en-US" sz="1600" dirty="0" smtClean="0">
                <a:solidFill>
                  <a:prstClr val="black"/>
                </a:solidFill>
              </a:rPr>
              <a:t>ファーストライト画像プレスリリースについて特に大きな反響</a:t>
            </a:r>
            <a:r>
              <a:rPr lang="en-US" altLang="ja-JP" sz="1600" dirty="0" smtClean="0">
                <a:solidFill>
                  <a:prstClr val="black"/>
                </a:solidFill>
              </a:rPr>
              <a:t>)</a:t>
            </a:r>
            <a:endParaRPr lang="en-US" sz="1600" dirty="0">
              <a:solidFill>
                <a:prstClr val="black"/>
              </a:solidFill>
            </a:endParaRPr>
          </a:p>
        </p:txBody>
      </p:sp>
      <p:sp>
        <p:nvSpPr>
          <p:cNvPr id="17417" name="Slide Number Placeholder 11"/>
          <p:cNvSpPr>
            <a:spLocks noGrp="1"/>
          </p:cNvSpPr>
          <p:nvPr>
            <p:ph type="sldNum" sz="quarter" idx="12"/>
          </p:nvPr>
        </p:nvSpPr>
        <p:spPr bwMode="auto">
          <a:noFill/>
          <a:ln>
            <a:miter lim="800000"/>
            <a:headEnd/>
            <a:tailEnd/>
          </a:ln>
        </p:spPr>
        <p:txBody>
          <a:bodyPr/>
          <a:lstStyle/>
          <a:p>
            <a:fld id="{408A2C07-D645-4269-9C17-E701F7F07BA0}" type="slidenum">
              <a:rPr lang="ja-JP" altLang="en-US">
                <a:solidFill>
                  <a:prstClr val="black">
                    <a:tint val="75000"/>
                  </a:prstClr>
                </a:solidFill>
              </a:rPr>
              <a:pPr/>
              <a:t>91</a:t>
            </a:fld>
            <a:endParaRPr lang="ja-JP" altLang="en-US" dirty="0">
              <a:solidFill>
                <a:prstClr val="black">
                  <a:tint val="75000"/>
                </a:prstClr>
              </a:solidFill>
            </a:endParaRPr>
          </a:p>
        </p:txBody>
      </p:sp>
      <p:pic>
        <p:nvPicPr>
          <p:cNvPr id="3" name="図 2" descr="スクリーンショット 2013-11-15 5.48.08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200" y="2895600"/>
            <a:ext cx="2336800" cy="3505200"/>
          </a:xfrm>
          <a:prstGeom prst="rect">
            <a:avLst/>
          </a:prstGeom>
        </p:spPr>
      </p:pic>
      <p:pic>
        <p:nvPicPr>
          <p:cNvPr id="2" name="図 1" descr="スクリーンショット 2013-11-15 5.47.40_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260648"/>
            <a:ext cx="2349500" cy="3441700"/>
          </a:xfrm>
          <a:prstGeom prst="rect">
            <a:avLst/>
          </a:prstGeom>
        </p:spPr>
      </p:pic>
    </p:spTree>
    <p:extLst>
      <p:ext uri="{BB962C8B-B14F-4D97-AF65-F5344CB8AC3E}">
        <p14:creationId xmlns:p14="http://schemas.microsoft.com/office/powerpoint/2010/main" val="2575430841"/>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990600" y="5105400"/>
            <a:ext cx="7696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TextBox 22"/>
          <p:cNvSpPr txBox="1">
            <a:spLocks noChangeArrowheads="1"/>
          </p:cNvSpPr>
          <p:nvPr/>
        </p:nvSpPr>
        <p:spPr bwMode="auto">
          <a:xfrm>
            <a:off x="4800600" y="5067300"/>
            <a:ext cx="3706664" cy="307777"/>
          </a:xfrm>
          <a:prstGeom prst="rect">
            <a:avLst/>
          </a:prstGeom>
          <a:solidFill>
            <a:srgbClr val="FFFFFF"/>
          </a:solidFill>
          <a:ln w="9525">
            <a:noFill/>
            <a:miter lim="800000"/>
            <a:headEnd/>
            <a:tailEnd/>
          </a:ln>
        </p:spPr>
        <p:txBody>
          <a:bodyPr wrap="none">
            <a:spAutoFit/>
          </a:bodyPr>
          <a:lstStyle/>
          <a:p>
            <a:r>
              <a:rPr lang="en-US" sz="1400" dirty="0">
                <a:solidFill>
                  <a:prstClr val="black"/>
                </a:solidFill>
              </a:rPr>
              <a:t>1999     </a:t>
            </a:r>
            <a:r>
              <a:rPr lang="en-US" sz="1400" dirty="0" smtClean="0">
                <a:solidFill>
                  <a:prstClr val="black"/>
                </a:solidFill>
              </a:rPr>
              <a:t>2001    2003    2005    </a:t>
            </a:r>
            <a:r>
              <a:rPr lang="en-US" sz="1400" dirty="0">
                <a:solidFill>
                  <a:prstClr val="black"/>
                </a:solidFill>
              </a:rPr>
              <a:t>2007    </a:t>
            </a:r>
            <a:r>
              <a:rPr lang="en-US" sz="1400" dirty="0" smtClean="0">
                <a:solidFill>
                  <a:prstClr val="black"/>
                </a:solidFill>
              </a:rPr>
              <a:t>2009   2011        </a:t>
            </a:r>
            <a:endParaRPr lang="en-US" sz="1400" dirty="0">
              <a:solidFill>
                <a:prstClr val="black"/>
              </a:solidFill>
            </a:endParaRPr>
          </a:p>
        </p:txBody>
      </p:sp>
      <p:sp>
        <p:nvSpPr>
          <p:cNvPr id="19479" name="TextBox 22"/>
          <p:cNvSpPr txBox="1">
            <a:spLocks noChangeArrowheads="1"/>
          </p:cNvSpPr>
          <p:nvPr/>
        </p:nvSpPr>
        <p:spPr bwMode="auto">
          <a:xfrm>
            <a:off x="990600" y="5067300"/>
            <a:ext cx="3747252" cy="307777"/>
          </a:xfrm>
          <a:prstGeom prst="rect">
            <a:avLst/>
          </a:prstGeom>
          <a:solidFill>
            <a:srgbClr val="FFFFFF"/>
          </a:solidFill>
          <a:ln w="9525">
            <a:noFill/>
            <a:miter lim="800000"/>
            <a:headEnd/>
            <a:tailEnd/>
          </a:ln>
        </p:spPr>
        <p:txBody>
          <a:bodyPr wrap="none">
            <a:spAutoFit/>
          </a:bodyPr>
          <a:lstStyle/>
          <a:p>
            <a:r>
              <a:rPr lang="en-US" sz="1400" dirty="0">
                <a:solidFill>
                  <a:prstClr val="black"/>
                </a:solidFill>
              </a:rPr>
              <a:t>1999     </a:t>
            </a:r>
            <a:r>
              <a:rPr lang="en-US" sz="1400" dirty="0" smtClean="0">
                <a:solidFill>
                  <a:prstClr val="black"/>
                </a:solidFill>
              </a:rPr>
              <a:t>2001    2003    2005    </a:t>
            </a:r>
            <a:r>
              <a:rPr lang="en-US" sz="1400" dirty="0">
                <a:solidFill>
                  <a:prstClr val="black"/>
                </a:solidFill>
              </a:rPr>
              <a:t>2007    </a:t>
            </a:r>
            <a:r>
              <a:rPr lang="en-US" sz="1400" dirty="0" smtClean="0">
                <a:solidFill>
                  <a:prstClr val="black"/>
                </a:solidFill>
              </a:rPr>
              <a:t>2009    2011       </a:t>
            </a:r>
            <a:endParaRPr lang="en-US" sz="1400" dirty="0">
              <a:solidFill>
                <a:prstClr val="black"/>
              </a:solidFill>
            </a:endParaRPr>
          </a:p>
        </p:txBody>
      </p:sp>
      <p:sp>
        <p:nvSpPr>
          <p:cNvPr id="25" name="Rectangle 24"/>
          <p:cNvSpPr/>
          <p:nvPr/>
        </p:nvSpPr>
        <p:spPr>
          <a:xfrm>
            <a:off x="1082040" y="1295400"/>
            <a:ext cx="3794760" cy="3810000"/>
          </a:xfrm>
          <a:prstGeom prst="rect">
            <a:avLst/>
          </a:prstGeom>
          <a:solidFill>
            <a:srgbClr val="FFFFFF"/>
          </a:solidFill>
          <a:ln w="285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50" charset="-128"/>
            </a:endParaRPr>
          </a:p>
        </p:txBody>
      </p:sp>
      <p:pic>
        <p:nvPicPr>
          <p:cNvPr id="38" name="Picture 3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rcRect l="9954" t="9579" b="7982"/>
              <a:stretch>
                <a:fillRect/>
              </a:stretch>
            </p:blipFill>
          </mc:Choice>
          <mc:Fallback>
            <p:blipFill>
              <a:blip r:embed="rId4"/>
              <a:srcRect l="9954" t="9579" b="7982"/>
              <a:stretch>
                <a:fillRect/>
              </a:stretch>
            </p:blipFill>
          </mc:Fallback>
        </mc:AlternateContent>
        <p:spPr>
          <a:xfrm>
            <a:off x="990600" y="1219200"/>
            <a:ext cx="4116919" cy="3916706"/>
          </a:xfrm>
          <a:prstGeom prst="rect">
            <a:avLst/>
          </a:prstGeom>
        </p:spPr>
      </p:pic>
      <p:sp>
        <p:nvSpPr>
          <p:cNvPr id="26" name="Rectangle 25"/>
          <p:cNvSpPr/>
          <p:nvPr/>
        </p:nvSpPr>
        <p:spPr>
          <a:xfrm>
            <a:off x="4857750" y="1295400"/>
            <a:ext cx="3829050" cy="3810000"/>
          </a:xfrm>
          <a:prstGeom prst="rect">
            <a:avLst/>
          </a:prstGeom>
          <a:solidFill>
            <a:schemeClr val="bg1"/>
          </a:solidFill>
          <a:ln w="285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ea typeface="ＭＳ Ｐゴシック" pitchFamily="50" charset="-128"/>
            </a:endParaRPr>
          </a:p>
        </p:txBody>
      </p:sp>
      <p:pic>
        <p:nvPicPr>
          <p:cNvPr id="36" name="Picture 3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rcRect l="9954" t="9579" r="3318" b="7982"/>
              <a:stretch>
                <a:fillRect/>
              </a:stretch>
            </p:blipFill>
          </mc:Choice>
          <mc:Fallback>
            <p:blipFill>
              <a:blip r:embed="rId6"/>
              <a:srcRect l="9954" t="9579" r="3318" b="7982"/>
              <a:stretch>
                <a:fillRect/>
              </a:stretch>
            </p:blipFill>
          </mc:Fallback>
        </mc:AlternateContent>
        <p:spPr>
          <a:xfrm>
            <a:off x="4800600" y="1217895"/>
            <a:ext cx="3971989" cy="3923394"/>
          </a:xfrm>
          <a:prstGeom prst="rect">
            <a:avLst/>
          </a:prstGeom>
        </p:spPr>
      </p:pic>
      <p:sp>
        <p:nvSpPr>
          <p:cNvPr id="19460" name="TextBox 16"/>
          <p:cNvSpPr txBox="1">
            <a:spLocks noChangeArrowheads="1"/>
          </p:cNvSpPr>
          <p:nvPr/>
        </p:nvSpPr>
        <p:spPr bwMode="auto">
          <a:xfrm>
            <a:off x="5903913" y="879475"/>
            <a:ext cx="1733167" cy="400110"/>
          </a:xfrm>
          <a:prstGeom prst="rect">
            <a:avLst/>
          </a:prstGeom>
          <a:noFill/>
          <a:ln w="9525">
            <a:noFill/>
            <a:miter lim="800000"/>
            <a:headEnd/>
            <a:tailEnd/>
          </a:ln>
        </p:spPr>
        <p:txBody>
          <a:bodyPr wrap="none">
            <a:spAutoFit/>
          </a:bodyPr>
          <a:lstStyle/>
          <a:p>
            <a:r>
              <a:rPr lang="ja-JP" altLang="en-US" sz="2000" b="1">
                <a:solidFill>
                  <a:prstClr val="black"/>
                </a:solidFill>
                <a:ea typeface="ヒラギノ角ゴ Pro W3" charset="-128"/>
              </a:rPr>
              <a:t>山麓施設見学</a:t>
            </a:r>
            <a:endParaRPr lang="en-US" sz="2000" b="1">
              <a:solidFill>
                <a:prstClr val="black"/>
              </a:solidFill>
              <a:ea typeface="ヒラギノ角ゴ Pro W3" charset="-128"/>
            </a:endParaRPr>
          </a:p>
        </p:txBody>
      </p:sp>
      <p:sp>
        <p:nvSpPr>
          <p:cNvPr id="19461" name="TextBox 17"/>
          <p:cNvSpPr txBox="1">
            <a:spLocks noChangeArrowheads="1"/>
          </p:cNvSpPr>
          <p:nvPr/>
        </p:nvSpPr>
        <p:spPr bwMode="auto">
          <a:xfrm>
            <a:off x="2286000" y="5638800"/>
            <a:ext cx="4953000" cy="830997"/>
          </a:xfrm>
          <a:prstGeom prst="rect">
            <a:avLst/>
          </a:prstGeom>
          <a:noFill/>
          <a:ln w="9525">
            <a:noFill/>
            <a:miter lim="800000"/>
            <a:headEnd/>
            <a:tailEnd/>
          </a:ln>
        </p:spPr>
        <p:txBody>
          <a:bodyPr wrap="square">
            <a:spAutoFit/>
          </a:bodyPr>
          <a:lstStyle/>
          <a:p>
            <a:pPr marL="271463" indent="-271463">
              <a:buFont typeface="Arial" pitchFamily="34" charset="0"/>
              <a:buChar char="•"/>
            </a:pPr>
            <a:r>
              <a:rPr lang="en-US" altLang="ja-JP" sz="1600" dirty="0" smtClean="0">
                <a:solidFill>
                  <a:srgbClr val="000090"/>
                </a:solidFill>
              </a:rPr>
              <a:t>1999</a:t>
            </a:r>
            <a:r>
              <a:rPr lang="ja-JP" altLang="en-US" sz="1600" dirty="0" smtClean="0">
                <a:solidFill>
                  <a:srgbClr val="000090"/>
                </a:solidFill>
              </a:rPr>
              <a:t>年度ー</a:t>
            </a:r>
            <a:r>
              <a:rPr lang="en-US" altLang="ja-JP" sz="1600" dirty="0" smtClean="0">
                <a:solidFill>
                  <a:srgbClr val="000090"/>
                </a:solidFill>
              </a:rPr>
              <a:t>2012</a:t>
            </a:r>
            <a:r>
              <a:rPr lang="ja-JP" altLang="en-US" sz="1600" dirty="0" smtClean="0">
                <a:solidFill>
                  <a:srgbClr val="000090"/>
                </a:solidFill>
              </a:rPr>
              <a:t>年度まで表示</a:t>
            </a:r>
            <a:endParaRPr lang="en-US" altLang="ja-JP" sz="1600" dirty="0" smtClean="0">
              <a:solidFill>
                <a:srgbClr val="000090"/>
              </a:solidFill>
              <a:latin typeface="ＭＳ Ｐゴシック" pitchFamily="50" charset="-128"/>
            </a:endParaRPr>
          </a:p>
          <a:p>
            <a:pPr marL="271463" indent="-271463">
              <a:buFont typeface="Arial" pitchFamily="34" charset="0"/>
              <a:buChar char="•"/>
            </a:pPr>
            <a:r>
              <a:rPr lang="ja-JP" altLang="en-US" sz="1600" dirty="0" smtClean="0">
                <a:solidFill>
                  <a:srgbClr val="000090"/>
                </a:solidFill>
                <a:latin typeface="ＭＳ Ｐゴシック" pitchFamily="50" charset="-128"/>
              </a:rPr>
              <a:t>山頂</a:t>
            </a:r>
            <a:r>
              <a:rPr lang="ja-JP" altLang="en-US" sz="1600" dirty="0">
                <a:solidFill>
                  <a:srgbClr val="000090"/>
                </a:solidFill>
                <a:latin typeface="ＭＳ Ｐゴシック" pitchFamily="50" charset="-128"/>
              </a:rPr>
              <a:t>施設の一般見学（ウエブサイトより申し込む）は</a:t>
            </a:r>
            <a:r>
              <a:rPr lang="en-US" altLang="ja-JP" sz="1600" dirty="0">
                <a:solidFill>
                  <a:srgbClr val="000090"/>
                </a:solidFill>
                <a:latin typeface="ＭＳ Ｐゴシック" pitchFamily="50" charset="-128"/>
              </a:rPr>
              <a:t>2004</a:t>
            </a:r>
            <a:r>
              <a:rPr lang="ja-JP" altLang="en-US" sz="1600" dirty="0">
                <a:solidFill>
                  <a:srgbClr val="000090"/>
                </a:solidFill>
                <a:latin typeface="ＭＳ Ｐゴシック" pitchFamily="50" charset="-128"/>
              </a:rPr>
              <a:t>年</a:t>
            </a:r>
            <a:r>
              <a:rPr lang="en-US" altLang="ja-JP" sz="1600" dirty="0">
                <a:solidFill>
                  <a:srgbClr val="000090"/>
                </a:solidFill>
                <a:latin typeface="ＭＳ Ｐゴシック" pitchFamily="50" charset="-128"/>
              </a:rPr>
              <a:t>10</a:t>
            </a:r>
            <a:r>
              <a:rPr lang="ja-JP" altLang="en-US" sz="1600" dirty="0">
                <a:solidFill>
                  <a:srgbClr val="000090"/>
                </a:solidFill>
                <a:latin typeface="ＭＳ Ｐゴシック" pitchFamily="50" charset="-128"/>
              </a:rPr>
              <a:t>月より開始</a:t>
            </a:r>
            <a:r>
              <a:rPr lang="ja-JP" altLang="en-US" sz="1600" dirty="0" smtClean="0">
                <a:solidFill>
                  <a:srgbClr val="000090"/>
                </a:solidFill>
                <a:latin typeface="ＭＳ Ｐゴシック" pitchFamily="50" charset="-128"/>
              </a:rPr>
              <a:t>。</a:t>
            </a:r>
            <a:endParaRPr lang="en-US" altLang="ja-JP" sz="1600" dirty="0">
              <a:solidFill>
                <a:srgbClr val="000090"/>
              </a:solidFill>
              <a:latin typeface="ＭＳ Ｐゴシック" pitchFamily="50" charset="-128"/>
            </a:endParaRPr>
          </a:p>
        </p:txBody>
      </p:sp>
      <p:sp>
        <p:nvSpPr>
          <p:cNvPr id="19462" name="Line 13"/>
          <p:cNvSpPr>
            <a:spLocks noChangeShapeType="1"/>
          </p:cNvSpPr>
          <p:nvPr/>
        </p:nvSpPr>
        <p:spPr bwMode="auto">
          <a:xfrm flipH="1" flipV="1">
            <a:off x="1981199" y="2438400"/>
            <a:ext cx="1219201" cy="381000"/>
          </a:xfrm>
          <a:prstGeom prst="line">
            <a:avLst/>
          </a:prstGeom>
          <a:noFill/>
          <a:ln w="9525">
            <a:solidFill>
              <a:schemeClr val="tx1"/>
            </a:solidFill>
            <a:round/>
            <a:headEnd type="triangle" w="med" len="med"/>
            <a:tailEnd/>
          </a:ln>
        </p:spPr>
        <p:txBody>
          <a:bodyPr/>
          <a:lstStyle/>
          <a:p>
            <a:endParaRPr lang="ja-JP" altLang="en-US" sz="1400">
              <a:solidFill>
                <a:prstClr val="black"/>
              </a:solidFill>
            </a:endParaRPr>
          </a:p>
        </p:txBody>
      </p:sp>
      <p:sp>
        <p:nvSpPr>
          <p:cNvPr id="19463" name="Text Box 14"/>
          <p:cNvSpPr txBox="1">
            <a:spLocks noChangeArrowheads="1"/>
          </p:cNvSpPr>
          <p:nvPr/>
        </p:nvSpPr>
        <p:spPr bwMode="auto">
          <a:xfrm>
            <a:off x="6686550" y="2590800"/>
            <a:ext cx="1082348" cy="307777"/>
          </a:xfrm>
          <a:prstGeom prst="rect">
            <a:avLst/>
          </a:prstGeom>
          <a:noFill/>
          <a:ln w="9525">
            <a:noFill/>
            <a:miter lim="800000"/>
            <a:headEnd/>
            <a:tailEnd/>
          </a:ln>
        </p:spPr>
        <p:txBody>
          <a:bodyPr wrap="none">
            <a:spAutoFit/>
          </a:bodyPr>
          <a:lstStyle/>
          <a:p>
            <a:r>
              <a:rPr lang="ja-JP" altLang="en-US" sz="1400" b="1">
                <a:solidFill>
                  <a:srgbClr val="FF0000"/>
                </a:solidFill>
                <a:ea typeface="ヒラギノ角ゴ Pro W3" charset="-128"/>
              </a:rPr>
              <a:t>日本語対応</a:t>
            </a:r>
          </a:p>
        </p:txBody>
      </p:sp>
      <p:sp>
        <p:nvSpPr>
          <p:cNvPr id="19464" name="Line 15"/>
          <p:cNvSpPr>
            <a:spLocks noChangeShapeType="1"/>
          </p:cNvSpPr>
          <p:nvPr/>
        </p:nvSpPr>
        <p:spPr bwMode="auto">
          <a:xfrm>
            <a:off x="1676401" y="2819401"/>
            <a:ext cx="1142999" cy="1142999"/>
          </a:xfrm>
          <a:prstGeom prst="line">
            <a:avLst/>
          </a:prstGeom>
          <a:noFill/>
          <a:ln w="9525">
            <a:solidFill>
              <a:schemeClr val="tx1"/>
            </a:solidFill>
            <a:round/>
            <a:headEnd/>
            <a:tailEnd type="triangle" w="med" len="med"/>
          </a:ln>
        </p:spPr>
        <p:txBody>
          <a:bodyPr/>
          <a:lstStyle/>
          <a:p>
            <a:endParaRPr lang="ja-JP" altLang="en-US" sz="1400">
              <a:solidFill>
                <a:prstClr val="black"/>
              </a:solidFill>
            </a:endParaRPr>
          </a:p>
        </p:txBody>
      </p:sp>
      <p:sp>
        <p:nvSpPr>
          <p:cNvPr id="19465" name="Text Box 16"/>
          <p:cNvSpPr txBox="1">
            <a:spLocks noChangeArrowheads="1"/>
          </p:cNvSpPr>
          <p:nvPr/>
        </p:nvSpPr>
        <p:spPr bwMode="auto">
          <a:xfrm>
            <a:off x="6831013" y="2895600"/>
            <a:ext cx="903287" cy="307975"/>
          </a:xfrm>
          <a:prstGeom prst="rect">
            <a:avLst/>
          </a:prstGeom>
          <a:noFill/>
          <a:ln w="9525">
            <a:noFill/>
            <a:miter lim="800000"/>
            <a:headEnd/>
            <a:tailEnd/>
          </a:ln>
        </p:spPr>
        <p:txBody>
          <a:bodyPr wrap="none">
            <a:spAutoFit/>
          </a:bodyPr>
          <a:lstStyle/>
          <a:p>
            <a:r>
              <a:rPr lang="ja-JP" altLang="en-US" sz="1400" b="1">
                <a:solidFill>
                  <a:srgbClr val="0000FF"/>
                </a:solidFill>
                <a:ea typeface="ヒラギノ角ゴ Pro W3" charset="-128"/>
              </a:rPr>
              <a:t>英語対応</a:t>
            </a:r>
          </a:p>
        </p:txBody>
      </p:sp>
      <p:sp>
        <p:nvSpPr>
          <p:cNvPr id="19466" name="Rectangle 2"/>
          <p:cNvSpPr>
            <a:spLocks noChangeArrowheads="1"/>
          </p:cNvSpPr>
          <p:nvPr/>
        </p:nvSpPr>
        <p:spPr bwMode="auto">
          <a:xfrm>
            <a:off x="611560" y="157829"/>
            <a:ext cx="8062912" cy="710067"/>
          </a:xfrm>
          <a:prstGeom prst="rect">
            <a:avLst/>
          </a:prstGeom>
          <a:noFill/>
          <a:ln w="9525">
            <a:noFill/>
            <a:miter lim="800000"/>
            <a:headEnd/>
            <a:tailEnd/>
          </a:ln>
        </p:spPr>
        <p:txBody>
          <a:bodyPr lIns="90000" tIns="46800" rIns="90000" bIns="46800" anchor="ctr">
            <a:spAutoFit/>
          </a:bodyPr>
          <a:lstStyle/>
          <a:p>
            <a:pPr algn="ct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4000" b="1" dirty="0">
                <a:solidFill>
                  <a:prstClr val="black"/>
                </a:solidFill>
                <a:effectLst>
                  <a:outerShdw blurRad="38100" dist="38100" dir="2700000" algn="tl">
                    <a:srgbClr val="000000">
                      <a:alpha val="43137"/>
                    </a:srgbClr>
                  </a:outerShdw>
                </a:effectLst>
                <a:latin typeface="ＭＳ Ｐゴシック" pitchFamily="50" charset="-128"/>
              </a:rPr>
              <a:t>見学プログラムによる施設訪問者</a:t>
            </a:r>
            <a:endParaRPr lang="ja-JP" altLang="en-GB" sz="4000" b="1" dirty="0">
              <a:solidFill>
                <a:prstClr val="black"/>
              </a:solidFill>
              <a:effectLst>
                <a:outerShdw blurRad="38100" dist="38100" dir="2700000" algn="tl">
                  <a:srgbClr val="000000">
                    <a:alpha val="43137"/>
                  </a:srgbClr>
                </a:outerShdw>
              </a:effectLst>
              <a:latin typeface="ＭＳ Ｐゴシック" pitchFamily="50" charset="-128"/>
            </a:endParaRPr>
          </a:p>
        </p:txBody>
      </p:sp>
      <p:sp>
        <p:nvSpPr>
          <p:cNvPr id="19467" name="Line 25"/>
          <p:cNvSpPr>
            <a:spLocks noChangeShapeType="1"/>
          </p:cNvSpPr>
          <p:nvPr/>
        </p:nvSpPr>
        <p:spPr bwMode="auto">
          <a:xfrm flipV="1">
            <a:off x="6400800" y="2895600"/>
            <a:ext cx="504825" cy="990600"/>
          </a:xfrm>
          <a:prstGeom prst="line">
            <a:avLst/>
          </a:prstGeom>
          <a:noFill/>
          <a:ln w="9525">
            <a:solidFill>
              <a:schemeClr val="tx1"/>
            </a:solidFill>
            <a:round/>
            <a:headEnd type="triangle" w="med" len="med"/>
            <a:tailEnd/>
          </a:ln>
        </p:spPr>
        <p:txBody>
          <a:bodyPr/>
          <a:lstStyle/>
          <a:p>
            <a:endParaRPr lang="ja-JP" altLang="en-US">
              <a:solidFill>
                <a:prstClr val="black"/>
              </a:solidFill>
            </a:endParaRPr>
          </a:p>
        </p:txBody>
      </p:sp>
      <p:sp>
        <p:nvSpPr>
          <p:cNvPr id="19468" name="Line 26"/>
          <p:cNvSpPr>
            <a:spLocks noChangeShapeType="1"/>
          </p:cNvSpPr>
          <p:nvPr/>
        </p:nvSpPr>
        <p:spPr bwMode="auto">
          <a:xfrm flipH="1">
            <a:off x="6423025" y="3235325"/>
            <a:ext cx="712788" cy="1590675"/>
          </a:xfrm>
          <a:prstGeom prst="line">
            <a:avLst/>
          </a:prstGeom>
          <a:noFill/>
          <a:ln w="9525">
            <a:solidFill>
              <a:schemeClr val="tx1"/>
            </a:solidFill>
            <a:round/>
            <a:headEnd/>
            <a:tailEnd type="triangle" w="med" len="med"/>
          </a:ln>
        </p:spPr>
        <p:txBody>
          <a:bodyPr/>
          <a:lstStyle/>
          <a:p>
            <a:endParaRPr lang="ja-JP" altLang="en-US">
              <a:solidFill>
                <a:prstClr val="black"/>
              </a:solidFill>
            </a:endParaRPr>
          </a:p>
        </p:txBody>
      </p:sp>
      <p:sp>
        <p:nvSpPr>
          <p:cNvPr id="19469" name="TextBox 1"/>
          <p:cNvSpPr txBox="1">
            <a:spLocks noChangeArrowheads="1"/>
          </p:cNvSpPr>
          <p:nvPr/>
        </p:nvSpPr>
        <p:spPr bwMode="auto">
          <a:xfrm>
            <a:off x="2209800" y="838200"/>
            <a:ext cx="1733167" cy="400110"/>
          </a:xfrm>
          <a:prstGeom prst="rect">
            <a:avLst/>
          </a:prstGeom>
          <a:noFill/>
          <a:ln w="9525">
            <a:noFill/>
            <a:miter lim="800000"/>
            <a:headEnd/>
            <a:tailEnd/>
          </a:ln>
        </p:spPr>
        <p:txBody>
          <a:bodyPr wrap="none">
            <a:spAutoFit/>
          </a:bodyPr>
          <a:lstStyle/>
          <a:p>
            <a:r>
              <a:rPr lang="ja-JP" altLang="en-US" sz="2000" b="1">
                <a:solidFill>
                  <a:prstClr val="black"/>
                </a:solidFill>
              </a:rPr>
              <a:t>山頂施設見学</a:t>
            </a:r>
            <a:endParaRPr lang="en-US" sz="2000" b="1">
              <a:solidFill>
                <a:prstClr val="black"/>
              </a:solidFill>
            </a:endParaRPr>
          </a:p>
        </p:txBody>
      </p:sp>
      <p:sp>
        <p:nvSpPr>
          <p:cNvPr id="19470" name="TextBox 5"/>
          <p:cNvSpPr txBox="1">
            <a:spLocks noChangeArrowheads="1"/>
          </p:cNvSpPr>
          <p:nvPr/>
        </p:nvSpPr>
        <p:spPr bwMode="auto">
          <a:xfrm>
            <a:off x="3733800" y="2895600"/>
            <a:ext cx="903288" cy="307975"/>
          </a:xfrm>
          <a:prstGeom prst="rect">
            <a:avLst/>
          </a:prstGeom>
          <a:noFill/>
          <a:ln w="9525">
            <a:noFill/>
            <a:miter lim="800000"/>
            <a:headEnd/>
            <a:tailEnd/>
          </a:ln>
        </p:spPr>
        <p:txBody>
          <a:bodyPr wrap="none">
            <a:spAutoFit/>
          </a:bodyPr>
          <a:lstStyle/>
          <a:p>
            <a:r>
              <a:rPr lang="ja-JP" altLang="en-US" sz="1400" dirty="0">
                <a:solidFill>
                  <a:prstClr val="black"/>
                </a:solidFill>
              </a:rPr>
              <a:t>特別見学</a:t>
            </a:r>
            <a:endParaRPr lang="en-US" sz="1400" dirty="0">
              <a:solidFill>
                <a:prstClr val="black"/>
              </a:solidFill>
            </a:endParaRPr>
          </a:p>
        </p:txBody>
      </p:sp>
      <p:sp>
        <p:nvSpPr>
          <p:cNvPr id="19471" name="TextBox 6"/>
          <p:cNvSpPr txBox="1">
            <a:spLocks noChangeArrowheads="1"/>
          </p:cNvSpPr>
          <p:nvPr/>
        </p:nvSpPr>
        <p:spPr bwMode="auto">
          <a:xfrm>
            <a:off x="3746500" y="3983038"/>
            <a:ext cx="901700" cy="307975"/>
          </a:xfrm>
          <a:prstGeom prst="rect">
            <a:avLst/>
          </a:prstGeom>
          <a:noFill/>
          <a:ln w="9525">
            <a:noFill/>
            <a:miter lim="800000"/>
            <a:headEnd/>
            <a:tailEnd/>
          </a:ln>
        </p:spPr>
        <p:txBody>
          <a:bodyPr wrap="none">
            <a:spAutoFit/>
          </a:bodyPr>
          <a:lstStyle/>
          <a:p>
            <a:r>
              <a:rPr lang="ja-JP" altLang="en-US" sz="1400" dirty="0">
                <a:solidFill>
                  <a:prstClr val="black"/>
                </a:solidFill>
              </a:rPr>
              <a:t>一般見学</a:t>
            </a:r>
            <a:endParaRPr lang="en-US" sz="1400" dirty="0">
              <a:solidFill>
                <a:prstClr val="black"/>
              </a:solidFill>
            </a:endParaRPr>
          </a:p>
        </p:txBody>
      </p:sp>
      <p:sp>
        <p:nvSpPr>
          <p:cNvPr id="19472" name="Line 13"/>
          <p:cNvSpPr>
            <a:spLocks noChangeShapeType="1"/>
          </p:cNvSpPr>
          <p:nvPr/>
        </p:nvSpPr>
        <p:spPr bwMode="auto">
          <a:xfrm flipH="1" flipV="1">
            <a:off x="1981200" y="2438400"/>
            <a:ext cx="1143000" cy="1524000"/>
          </a:xfrm>
          <a:prstGeom prst="line">
            <a:avLst/>
          </a:prstGeom>
          <a:noFill/>
          <a:ln w="9525">
            <a:solidFill>
              <a:schemeClr val="tx1"/>
            </a:solidFill>
            <a:round/>
            <a:headEnd type="triangle" w="med" len="med"/>
            <a:tailEnd/>
          </a:ln>
        </p:spPr>
        <p:txBody>
          <a:bodyPr/>
          <a:lstStyle/>
          <a:p>
            <a:endParaRPr lang="ja-JP" altLang="en-US" sz="1400">
              <a:solidFill>
                <a:prstClr val="black"/>
              </a:solidFill>
            </a:endParaRPr>
          </a:p>
        </p:txBody>
      </p:sp>
      <p:sp>
        <p:nvSpPr>
          <p:cNvPr id="19473" name="Line 15"/>
          <p:cNvSpPr>
            <a:spLocks noChangeShapeType="1"/>
          </p:cNvSpPr>
          <p:nvPr/>
        </p:nvSpPr>
        <p:spPr bwMode="auto">
          <a:xfrm>
            <a:off x="1676401" y="2819400"/>
            <a:ext cx="1142999" cy="2057400"/>
          </a:xfrm>
          <a:prstGeom prst="line">
            <a:avLst/>
          </a:prstGeom>
          <a:noFill/>
          <a:ln w="9525">
            <a:solidFill>
              <a:schemeClr val="tx1"/>
            </a:solidFill>
            <a:round/>
            <a:headEnd/>
            <a:tailEnd type="triangle" w="med" len="med"/>
          </a:ln>
        </p:spPr>
        <p:txBody>
          <a:bodyPr/>
          <a:lstStyle/>
          <a:p>
            <a:endParaRPr lang="ja-JP" altLang="en-US">
              <a:solidFill>
                <a:prstClr val="black"/>
              </a:solidFill>
            </a:endParaRPr>
          </a:p>
        </p:txBody>
      </p:sp>
      <p:sp>
        <p:nvSpPr>
          <p:cNvPr id="19474" name="Text Box 16"/>
          <p:cNvSpPr txBox="1">
            <a:spLocks noChangeArrowheads="1"/>
          </p:cNvSpPr>
          <p:nvPr/>
        </p:nvSpPr>
        <p:spPr bwMode="auto">
          <a:xfrm>
            <a:off x="1219200" y="2514600"/>
            <a:ext cx="903288" cy="307975"/>
          </a:xfrm>
          <a:prstGeom prst="rect">
            <a:avLst/>
          </a:prstGeom>
          <a:noFill/>
          <a:ln w="9525">
            <a:noFill/>
            <a:miter lim="800000"/>
            <a:headEnd/>
            <a:tailEnd/>
          </a:ln>
        </p:spPr>
        <p:txBody>
          <a:bodyPr wrap="none">
            <a:spAutoFit/>
          </a:bodyPr>
          <a:lstStyle/>
          <a:p>
            <a:r>
              <a:rPr lang="ja-JP" altLang="en-US" sz="1400" b="1" dirty="0">
                <a:solidFill>
                  <a:srgbClr val="0000FF"/>
                </a:solidFill>
                <a:ea typeface="ヒラギノ角ゴ Pro W3" charset="-128"/>
              </a:rPr>
              <a:t>英語対応</a:t>
            </a:r>
          </a:p>
        </p:txBody>
      </p:sp>
      <p:sp>
        <p:nvSpPr>
          <p:cNvPr id="19475" name="Text Box 14"/>
          <p:cNvSpPr txBox="1">
            <a:spLocks noChangeArrowheads="1"/>
          </p:cNvSpPr>
          <p:nvPr/>
        </p:nvSpPr>
        <p:spPr bwMode="auto">
          <a:xfrm>
            <a:off x="1219200" y="2133600"/>
            <a:ext cx="1082348" cy="307777"/>
          </a:xfrm>
          <a:prstGeom prst="rect">
            <a:avLst/>
          </a:prstGeom>
          <a:noFill/>
          <a:ln w="9525">
            <a:noFill/>
            <a:miter lim="800000"/>
            <a:headEnd/>
            <a:tailEnd/>
          </a:ln>
        </p:spPr>
        <p:txBody>
          <a:bodyPr wrap="none">
            <a:spAutoFit/>
          </a:bodyPr>
          <a:lstStyle/>
          <a:p>
            <a:r>
              <a:rPr lang="ja-JP" altLang="en-US" sz="1400" b="1" dirty="0">
                <a:solidFill>
                  <a:srgbClr val="FF0000"/>
                </a:solidFill>
                <a:ea typeface="ヒラギノ角ゴ Pro W3" charset="-128"/>
              </a:rPr>
              <a:t>日本語対応</a:t>
            </a:r>
          </a:p>
        </p:txBody>
      </p:sp>
      <p:sp>
        <p:nvSpPr>
          <p:cNvPr id="19477" name="Slide Number Placeholder 30"/>
          <p:cNvSpPr>
            <a:spLocks noGrp="1"/>
          </p:cNvSpPr>
          <p:nvPr>
            <p:ph type="sldNum" sz="quarter" idx="12"/>
          </p:nvPr>
        </p:nvSpPr>
        <p:spPr bwMode="auto">
          <a:noFill/>
          <a:ln>
            <a:miter lim="800000"/>
            <a:headEnd/>
            <a:tailEnd/>
          </a:ln>
        </p:spPr>
        <p:txBody>
          <a:bodyPr/>
          <a:lstStyle/>
          <a:p>
            <a:fld id="{36836F68-CA9F-4689-9D1F-EA125D537C80}" type="slidenum">
              <a:rPr lang="ja-JP" altLang="en-US" smtClean="0">
                <a:solidFill>
                  <a:prstClr val="black">
                    <a:tint val="75000"/>
                  </a:prstClr>
                </a:solidFill>
              </a:rPr>
              <a:pPr/>
              <a:t>92</a:t>
            </a:fld>
            <a:endParaRPr lang="ja-JP" altLang="en-US" dirty="0">
              <a:solidFill>
                <a:prstClr val="black">
                  <a:tint val="75000"/>
                </a:prstClr>
              </a:solidFill>
            </a:endParaRPr>
          </a:p>
        </p:txBody>
      </p:sp>
      <p:grpSp>
        <p:nvGrpSpPr>
          <p:cNvPr id="2" name="Group 35"/>
          <p:cNvGrpSpPr/>
          <p:nvPr/>
        </p:nvGrpSpPr>
        <p:grpSpPr>
          <a:xfrm>
            <a:off x="457200" y="1216223"/>
            <a:ext cx="548648" cy="3965377"/>
            <a:chOff x="533400" y="1143000"/>
            <a:chExt cx="548648" cy="3965377"/>
          </a:xfrm>
          <a:solidFill>
            <a:srgbClr val="FFFFFF"/>
          </a:solidFill>
        </p:grpSpPr>
        <p:sp>
          <p:nvSpPr>
            <p:cNvPr id="30" name="TextBox 29"/>
            <p:cNvSpPr txBox="1">
              <a:spLocks noChangeAspect="1"/>
            </p:cNvSpPr>
            <p:nvPr/>
          </p:nvSpPr>
          <p:spPr>
            <a:xfrm>
              <a:off x="533400" y="1143000"/>
              <a:ext cx="548648" cy="307777"/>
            </a:xfrm>
            <a:prstGeom prst="rect">
              <a:avLst/>
            </a:prstGeom>
            <a:grpFill/>
          </p:spPr>
          <p:txBody>
            <a:bodyPr wrap="none" rtlCol="0" anchor="ctr">
              <a:spAutoFit/>
            </a:bodyPr>
            <a:lstStyle/>
            <a:p>
              <a:pPr algn="r"/>
              <a:r>
                <a:rPr lang="en-US" sz="1400" dirty="0" smtClean="0">
                  <a:solidFill>
                    <a:prstClr val="black"/>
                  </a:solidFill>
                </a:rPr>
                <a:t>2500</a:t>
              </a:r>
              <a:endParaRPr lang="en-US" sz="1400" dirty="0">
                <a:solidFill>
                  <a:prstClr val="black"/>
                </a:solidFill>
              </a:endParaRPr>
            </a:p>
          </p:txBody>
        </p:sp>
        <p:sp>
          <p:nvSpPr>
            <p:cNvPr id="31" name="TextBox 30"/>
            <p:cNvSpPr txBox="1">
              <a:spLocks noChangeAspect="1"/>
            </p:cNvSpPr>
            <p:nvPr/>
          </p:nvSpPr>
          <p:spPr>
            <a:xfrm>
              <a:off x="533400" y="1874520"/>
              <a:ext cx="548648" cy="307777"/>
            </a:xfrm>
            <a:prstGeom prst="rect">
              <a:avLst/>
            </a:prstGeom>
            <a:grpFill/>
          </p:spPr>
          <p:txBody>
            <a:bodyPr wrap="none" rtlCol="0" anchor="ctr">
              <a:spAutoFit/>
            </a:bodyPr>
            <a:lstStyle/>
            <a:p>
              <a:pPr algn="r"/>
              <a:r>
                <a:rPr lang="en-US" sz="1400" dirty="0" smtClean="0">
                  <a:solidFill>
                    <a:prstClr val="black"/>
                  </a:solidFill>
                </a:rPr>
                <a:t>2000</a:t>
              </a:r>
              <a:endParaRPr lang="en-US" sz="1400" dirty="0">
                <a:solidFill>
                  <a:prstClr val="black"/>
                </a:solidFill>
              </a:endParaRPr>
            </a:p>
          </p:txBody>
        </p:sp>
        <p:sp>
          <p:nvSpPr>
            <p:cNvPr id="32" name="TextBox 31"/>
            <p:cNvSpPr txBox="1">
              <a:spLocks noChangeAspect="1"/>
            </p:cNvSpPr>
            <p:nvPr/>
          </p:nvSpPr>
          <p:spPr>
            <a:xfrm>
              <a:off x="533400" y="2606040"/>
              <a:ext cx="548648" cy="307777"/>
            </a:xfrm>
            <a:prstGeom prst="rect">
              <a:avLst/>
            </a:prstGeom>
            <a:grpFill/>
          </p:spPr>
          <p:txBody>
            <a:bodyPr wrap="none" rtlCol="0" anchor="ctr">
              <a:spAutoFit/>
            </a:bodyPr>
            <a:lstStyle/>
            <a:p>
              <a:pPr algn="r"/>
              <a:r>
                <a:rPr lang="en-US" sz="1400" dirty="0" smtClean="0">
                  <a:solidFill>
                    <a:prstClr val="black"/>
                  </a:solidFill>
                </a:rPr>
                <a:t>1500</a:t>
              </a:r>
              <a:endParaRPr lang="en-US" sz="1400" dirty="0">
                <a:solidFill>
                  <a:prstClr val="black"/>
                </a:solidFill>
              </a:endParaRPr>
            </a:p>
          </p:txBody>
        </p:sp>
        <p:sp>
          <p:nvSpPr>
            <p:cNvPr id="33" name="TextBox 32"/>
            <p:cNvSpPr txBox="1">
              <a:spLocks noChangeAspect="1"/>
            </p:cNvSpPr>
            <p:nvPr/>
          </p:nvSpPr>
          <p:spPr>
            <a:xfrm>
              <a:off x="533400" y="3337560"/>
              <a:ext cx="548648" cy="307777"/>
            </a:xfrm>
            <a:prstGeom prst="rect">
              <a:avLst/>
            </a:prstGeom>
            <a:grpFill/>
          </p:spPr>
          <p:txBody>
            <a:bodyPr wrap="none" rtlCol="0" anchor="ctr">
              <a:spAutoFit/>
            </a:bodyPr>
            <a:lstStyle/>
            <a:p>
              <a:pPr algn="r"/>
              <a:r>
                <a:rPr lang="en-US" sz="1400" dirty="0" smtClean="0">
                  <a:solidFill>
                    <a:prstClr val="black"/>
                  </a:solidFill>
                </a:rPr>
                <a:t>1000</a:t>
              </a:r>
              <a:endParaRPr lang="en-US" sz="1400" dirty="0">
                <a:solidFill>
                  <a:prstClr val="black"/>
                </a:solidFill>
              </a:endParaRPr>
            </a:p>
          </p:txBody>
        </p:sp>
        <p:sp>
          <p:nvSpPr>
            <p:cNvPr id="34" name="TextBox 33"/>
            <p:cNvSpPr txBox="1">
              <a:spLocks noChangeAspect="1"/>
            </p:cNvSpPr>
            <p:nvPr/>
          </p:nvSpPr>
          <p:spPr>
            <a:xfrm>
              <a:off x="624396" y="4069080"/>
              <a:ext cx="457652" cy="307777"/>
            </a:xfrm>
            <a:prstGeom prst="rect">
              <a:avLst/>
            </a:prstGeom>
            <a:grpFill/>
          </p:spPr>
          <p:txBody>
            <a:bodyPr wrap="none" rtlCol="0" anchor="ctr">
              <a:spAutoFit/>
            </a:bodyPr>
            <a:lstStyle/>
            <a:p>
              <a:pPr algn="r"/>
              <a:r>
                <a:rPr lang="en-US" sz="1400" dirty="0" smtClean="0">
                  <a:solidFill>
                    <a:prstClr val="black"/>
                  </a:solidFill>
                </a:rPr>
                <a:t>500</a:t>
              </a:r>
              <a:endParaRPr lang="en-US" sz="1400" dirty="0">
                <a:solidFill>
                  <a:prstClr val="black"/>
                </a:solidFill>
              </a:endParaRPr>
            </a:p>
          </p:txBody>
        </p:sp>
        <p:sp>
          <p:nvSpPr>
            <p:cNvPr id="35" name="TextBox 34"/>
            <p:cNvSpPr txBox="1">
              <a:spLocks noChangeAspect="1"/>
            </p:cNvSpPr>
            <p:nvPr/>
          </p:nvSpPr>
          <p:spPr>
            <a:xfrm>
              <a:off x="806387" y="4800600"/>
              <a:ext cx="275661" cy="307777"/>
            </a:xfrm>
            <a:prstGeom prst="rect">
              <a:avLst/>
            </a:prstGeom>
            <a:grpFill/>
          </p:spPr>
          <p:txBody>
            <a:bodyPr wrap="none" rtlCol="0" anchor="ctr">
              <a:spAutoFit/>
            </a:bodyPr>
            <a:lstStyle/>
            <a:p>
              <a:pPr algn="r"/>
              <a:r>
                <a:rPr lang="en-US" sz="1400" dirty="0" smtClean="0">
                  <a:solidFill>
                    <a:prstClr val="black"/>
                  </a:solidFill>
                </a:rPr>
                <a:t>0</a:t>
              </a:r>
              <a:endParaRPr lang="en-US" sz="1400" dirty="0">
                <a:solidFill>
                  <a:prstClr val="black"/>
                </a:solidFill>
              </a:endParaRPr>
            </a:p>
          </p:txBody>
        </p:sp>
      </p:grpSp>
    </p:spTree>
    <p:extLst>
      <p:ext uri="{BB962C8B-B14F-4D97-AF65-F5344CB8AC3E}">
        <p14:creationId xmlns:p14="http://schemas.microsoft.com/office/powerpoint/2010/main" val="1438627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79616" y="1124744"/>
            <a:ext cx="8340856" cy="5256584"/>
          </a:xfrm>
          <a:prstGeom prst="rect">
            <a:avLst/>
          </a:prstGeom>
        </p:spPr>
      </p:pic>
      <p:sp>
        <p:nvSpPr>
          <p:cNvPr id="19" name="スライド番号プレースホルダ 18"/>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93</a:t>
            </a:fld>
            <a:endParaRPr lang="ja-JP" altLang="en-US">
              <a:solidFill>
                <a:prstClr val="black">
                  <a:tint val="75000"/>
                </a:prstClr>
              </a:solidFill>
            </a:endParaRPr>
          </a:p>
        </p:txBody>
      </p:sp>
      <p:pic>
        <p:nvPicPr>
          <p:cNvPr id="2" name="図 1"/>
          <p:cNvPicPr>
            <a:picLocks noChangeAspect="1"/>
          </p:cNvPicPr>
          <p:nvPr/>
        </p:nvPicPr>
        <p:blipFill>
          <a:blip r:embed="rId4"/>
          <a:stretch>
            <a:fillRect/>
          </a:stretch>
        </p:blipFill>
        <p:spPr>
          <a:xfrm>
            <a:off x="444589" y="1124744"/>
            <a:ext cx="8375883" cy="5277548"/>
          </a:xfrm>
          <a:prstGeom prst="rect">
            <a:avLst/>
          </a:prstGeom>
          <a:ln w="38100">
            <a:solidFill>
              <a:schemeClr val="accent1"/>
            </a:solidFill>
          </a:ln>
        </p:spPr>
      </p:pic>
      <p:sp>
        <p:nvSpPr>
          <p:cNvPr id="6" name="テキスト ボックス 5"/>
          <p:cNvSpPr txBox="1"/>
          <p:nvPr/>
        </p:nvSpPr>
        <p:spPr>
          <a:xfrm rot="16200000">
            <a:off x="-1745813" y="3319646"/>
            <a:ext cx="4026613" cy="400110"/>
          </a:xfrm>
          <a:prstGeom prst="rect">
            <a:avLst/>
          </a:prstGeom>
          <a:noFill/>
        </p:spPr>
        <p:txBody>
          <a:bodyPr wrap="none" rtlCol="0">
            <a:spAutoFit/>
          </a:bodyPr>
          <a:lstStyle/>
          <a:p>
            <a:r>
              <a:rPr lang="en-US" altLang="ja-JP" sz="2000" b="1" dirty="0" smtClean="0">
                <a:solidFill>
                  <a:prstClr val="black"/>
                </a:solidFill>
              </a:rPr>
              <a:t>1</a:t>
            </a:r>
            <a:r>
              <a:rPr lang="ja-JP" altLang="en-US" sz="2000" b="1" dirty="0" smtClean="0">
                <a:solidFill>
                  <a:prstClr val="black"/>
                </a:solidFill>
              </a:rPr>
              <a:t>日当たりの訪問数（</a:t>
            </a:r>
            <a:r>
              <a:rPr lang="ja-JP" altLang="en-US" sz="2000" b="1" u="sng" dirty="0">
                <a:solidFill>
                  <a:prstClr val="black"/>
                </a:solidFill>
              </a:rPr>
              <a:t>所外から</a:t>
            </a:r>
            <a:r>
              <a:rPr lang="ja-JP" altLang="en-US" sz="2000" b="1" u="sng" dirty="0" smtClean="0">
                <a:solidFill>
                  <a:prstClr val="black"/>
                </a:solidFill>
              </a:rPr>
              <a:t>のみ</a:t>
            </a:r>
            <a:r>
              <a:rPr lang="ja-JP" altLang="en-US" sz="2000" b="1" dirty="0" smtClean="0">
                <a:solidFill>
                  <a:prstClr val="black"/>
                </a:solidFill>
              </a:rPr>
              <a:t>）</a:t>
            </a:r>
            <a:endParaRPr lang="ja-JP" altLang="en-US" sz="2000" b="1" dirty="0">
              <a:solidFill>
                <a:prstClr val="black"/>
              </a:solidFill>
            </a:endParaRPr>
          </a:p>
        </p:txBody>
      </p:sp>
      <p:sp>
        <p:nvSpPr>
          <p:cNvPr id="8" name="Rectangle 2"/>
          <p:cNvSpPr txBox="1">
            <a:spLocks noChangeArrowheads="1"/>
          </p:cNvSpPr>
          <p:nvPr/>
        </p:nvSpPr>
        <p:spPr bwMode="auto">
          <a:xfrm>
            <a:off x="220932" y="375320"/>
            <a:ext cx="8915400" cy="533400"/>
          </a:xfrm>
          <a:prstGeom prst="rect">
            <a:avLst/>
          </a:prstGeom>
          <a:noFill/>
          <a:ln w="9525">
            <a:noFill/>
            <a:miter lim="800000"/>
            <a:headEnd/>
            <a:tailEnd/>
          </a:ln>
        </p:spPr>
        <p:txBody>
          <a:bodyPr anchor="ctr">
            <a:prstTxWarp prst="textNoShape">
              <a:avLst/>
            </a:prstTxWarp>
          </a:bodyPr>
          <a:lstStyle/>
          <a:p>
            <a:pPr algn="ctr"/>
            <a:r>
              <a:rPr lang="ja-JP" altLang="en-US" sz="3600" b="1" dirty="0">
                <a:solidFill>
                  <a:prstClr val="black"/>
                </a:solidFill>
                <a:effectLst>
                  <a:outerShdw blurRad="38100" dist="38100" dir="2700000" algn="tl">
                    <a:srgbClr val="000000">
                      <a:alpha val="43137"/>
                    </a:srgbClr>
                  </a:outerShdw>
                </a:effectLst>
              </a:rPr>
              <a:t>広報・普及</a:t>
            </a:r>
            <a:r>
              <a:rPr lang="ja-JP" altLang="en-US" sz="3600" b="1" dirty="0" smtClean="0">
                <a:solidFill>
                  <a:prstClr val="black"/>
                </a:solidFill>
                <a:effectLst>
                  <a:outerShdw blurRad="38100" dist="38100" dir="2700000" algn="tl">
                    <a:srgbClr val="000000">
                      <a:alpha val="43137"/>
                    </a:srgbClr>
                  </a:outerShdw>
                </a:effectLst>
              </a:rPr>
              <a:t>（ウェブサイトアクセス統計）</a:t>
            </a:r>
            <a:endParaRPr lang="ja-JP" altLang="en-US" sz="3600" b="1" dirty="0">
              <a:solidFill>
                <a:prstClr val="black"/>
              </a:solidFill>
              <a:effectLst>
                <a:outerShdw blurRad="38100" dist="38100" dir="2700000" algn="tl">
                  <a:srgbClr val="000000">
                    <a:alpha val="43137"/>
                  </a:srgbClr>
                </a:outerShdw>
              </a:effectLst>
            </a:endParaRPr>
          </a:p>
        </p:txBody>
      </p:sp>
      <p:sp>
        <p:nvSpPr>
          <p:cNvPr id="22" name="テキスト ボックス 4"/>
          <p:cNvSpPr txBox="1">
            <a:spLocks noChangeArrowheads="1"/>
          </p:cNvSpPr>
          <p:nvPr/>
        </p:nvSpPr>
        <p:spPr bwMode="auto">
          <a:xfrm>
            <a:off x="1475656" y="1340768"/>
            <a:ext cx="2005039" cy="523220"/>
          </a:xfrm>
          <a:prstGeom prst="rect">
            <a:avLst/>
          </a:prstGeom>
          <a:noFill/>
          <a:ln w="9525">
            <a:noFill/>
            <a:miter lim="800000"/>
            <a:headEnd/>
            <a:tailEnd/>
          </a:ln>
        </p:spPr>
        <p:txBody>
          <a:bodyPr wrap="square">
            <a:prstTxWarp prst="textNoShape">
              <a:avLst/>
            </a:prstTxWarp>
            <a:spAutoFit/>
          </a:bodyPr>
          <a:lstStyle/>
          <a:p>
            <a:pPr algn="ctr"/>
            <a:r>
              <a:rPr lang="ja-JP" altLang="en-US" sz="1400" b="1" dirty="0" smtClean="0">
                <a:solidFill>
                  <a:prstClr val="black"/>
                </a:solidFill>
                <a:effectLst>
                  <a:outerShdw blurRad="50800" dist="38100" dir="2700000">
                    <a:srgbClr val="FFFFFF">
                      <a:alpha val="43000"/>
                    </a:srgbClr>
                  </a:outerShdw>
                </a:effectLst>
              </a:rPr>
              <a:t>はやぶさ帰還</a:t>
            </a:r>
            <a:endParaRPr lang="en-US" altLang="ja-JP" sz="1400" b="1" dirty="0" smtClean="0">
              <a:solidFill>
                <a:prstClr val="black"/>
              </a:solidFill>
              <a:effectLst>
                <a:outerShdw blurRad="50800" dist="38100" dir="2700000">
                  <a:srgbClr val="FFFFFF">
                    <a:alpha val="43000"/>
                  </a:srgbClr>
                </a:outerShdw>
              </a:effectLst>
            </a:endParaRPr>
          </a:p>
          <a:p>
            <a:pPr algn="ctr"/>
            <a:r>
              <a:rPr lang="en-US" altLang="ja-JP" sz="1400" b="1" dirty="0" smtClean="0">
                <a:solidFill>
                  <a:prstClr val="black"/>
                </a:solidFill>
                <a:effectLst>
                  <a:outerShdw blurRad="50800" dist="38100" dir="2700000">
                    <a:srgbClr val="FFFFFF">
                      <a:alpha val="43000"/>
                    </a:srgbClr>
                  </a:outerShdw>
                </a:effectLst>
              </a:rPr>
              <a:t>(2010/06)</a:t>
            </a:r>
            <a:endParaRPr lang="ja-JP" altLang="en-US" sz="1400" b="1" dirty="0">
              <a:solidFill>
                <a:prstClr val="black"/>
              </a:solidFill>
              <a:effectLst>
                <a:outerShdw blurRad="50800" dist="38100" dir="2700000">
                  <a:srgbClr val="FFFFFF">
                    <a:alpha val="43000"/>
                  </a:srgbClr>
                </a:outerShdw>
              </a:effectLst>
            </a:endParaRPr>
          </a:p>
        </p:txBody>
      </p:sp>
      <p:cxnSp>
        <p:nvCxnSpPr>
          <p:cNvPr id="23" name="直線コネクタ 22"/>
          <p:cNvCxnSpPr>
            <a:cxnSpLocks noChangeShapeType="1"/>
          </p:cNvCxnSpPr>
          <p:nvPr/>
        </p:nvCxnSpPr>
        <p:spPr bwMode="auto">
          <a:xfrm flipH="1" flipV="1">
            <a:off x="3059832" y="1556792"/>
            <a:ext cx="811462" cy="102588"/>
          </a:xfrm>
          <a:prstGeom prst="line">
            <a:avLst/>
          </a:prstGeom>
          <a:noFill/>
          <a:ln w="12700">
            <a:solidFill>
              <a:schemeClr val="tx1"/>
            </a:solidFill>
            <a:round/>
            <a:headEnd/>
            <a:tailEnd/>
          </a:ln>
          <a:effectLst>
            <a:outerShdw dist="20000" dir="5400000" rotWithShape="0">
              <a:srgbClr val="808080">
                <a:alpha val="37999"/>
              </a:srgbClr>
            </a:outerShdw>
          </a:effectLst>
        </p:spPr>
      </p:cxnSp>
      <p:sp>
        <p:nvSpPr>
          <p:cNvPr id="24" name="テキスト ボックス 4"/>
          <p:cNvSpPr txBox="1">
            <a:spLocks noChangeArrowheads="1"/>
          </p:cNvSpPr>
          <p:nvPr/>
        </p:nvSpPr>
        <p:spPr bwMode="auto">
          <a:xfrm>
            <a:off x="6239369" y="1218818"/>
            <a:ext cx="2005039" cy="553998"/>
          </a:xfrm>
          <a:prstGeom prst="rect">
            <a:avLst/>
          </a:prstGeom>
          <a:noFill/>
          <a:ln w="9525">
            <a:noFill/>
            <a:miter lim="800000"/>
            <a:headEnd/>
            <a:tailEnd/>
          </a:ln>
        </p:spPr>
        <p:txBody>
          <a:bodyPr wrap="square">
            <a:prstTxWarp prst="textNoShape">
              <a:avLst/>
            </a:prstTxWarp>
            <a:spAutoFit/>
          </a:bodyPr>
          <a:lstStyle/>
          <a:p>
            <a:pPr algn="ctr"/>
            <a:r>
              <a:rPr lang="en-US" altLang="ja-JP" sz="1600" b="1" dirty="0" smtClean="0">
                <a:solidFill>
                  <a:prstClr val="black"/>
                </a:solidFill>
                <a:effectLst>
                  <a:outerShdw blurRad="50800" dist="38100" dir="2700000">
                    <a:srgbClr val="FFFFFF">
                      <a:alpha val="43000"/>
                    </a:srgbClr>
                  </a:outerShdw>
                </a:effectLst>
              </a:rPr>
              <a:t>HSC</a:t>
            </a:r>
            <a:r>
              <a:rPr lang="en-US" altLang="ja-JP" sz="1600" b="1" dirty="0">
                <a:solidFill>
                  <a:prstClr val="black"/>
                </a:solidFill>
                <a:effectLst>
                  <a:outerShdw blurRad="50800" dist="38100" dir="2700000">
                    <a:srgbClr val="FFFFFF">
                      <a:alpha val="43000"/>
                    </a:srgbClr>
                  </a:outerShdw>
                </a:effectLst>
              </a:rPr>
              <a:t> </a:t>
            </a:r>
            <a:r>
              <a:rPr lang="en-US" altLang="ja-JP" sz="1600" b="1" dirty="0" smtClean="0">
                <a:solidFill>
                  <a:prstClr val="black"/>
                </a:solidFill>
                <a:effectLst>
                  <a:outerShdw blurRad="50800" dist="38100" dir="2700000">
                    <a:srgbClr val="FFFFFF">
                      <a:alpha val="43000"/>
                    </a:srgbClr>
                  </a:outerShdw>
                </a:effectLst>
              </a:rPr>
              <a:t>FL</a:t>
            </a:r>
            <a:r>
              <a:rPr lang="ja-JP" altLang="en-US" sz="1600" b="1" dirty="0" smtClean="0">
                <a:solidFill>
                  <a:prstClr val="black"/>
                </a:solidFill>
                <a:effectLst>
                  <a:outerShdw blurRad="50800" dist="38100" dir="2700000">
                    <a:srgbClr val="FFFFFF">
                      <a:alpha val="43000"/>
                    </a:srgbClr>
                  </a:outerShdw>
                </a:effectLst>
              </a:rPr>
              <a:t>画像</a:t>
            </a:r>
            <a:endParaRPr lang="en-US" altLang="ja-JP" sz="1600" b="1" dirty="0" smtClean="0">
              <a:solidFill>
                <a:prstClr val="black"/>
              </a:solidFill>
              <a:effectLst>
                <a:outerShdw blurRad="50800" dist="38100" dir="2700000">
                  <a:srgbClr val="FFFFFF">
                    <a:alpha val="43000"/>
                  </a:srgbClr>
                </a:outerShdw>
              </a:effectLst>
            </a:endParaRPr>
          </a:p>
          <a:p>
            <a:pPr algn="ctr"/>
            <a:r>
              <a:rPr lang="en-US" altLang="ja-JP" sz="1400" b="1" dirty="0" smtClean="0">
                <a:solidFill>
                  <a:prstClr val="black"/>
                </a:solidFill>
                <a:effectLst>
                  <a:outerShdw blurRad="50800" dist="38100" dir="2700000">
                    <a:srgbClr val="FFFFFF">
                      <a:alpha val="43000"/>
                    </a:srgbClr>
                  </a:outerShdw>
                </a:effectLst>
              </a:rPr>
              <a:t>(2013/07)</a:t>
            </a:r>
            <a:endParaRPr lang="ja-JP" altLang="en-US" sz="1400" b="1" dirty="0">
              <a:solidFill>
                <a:prstClr val="black"/>
              </a:solidFill>
              <a:effectLst>
                <a:outerShdw blurRad="50800" dist="38100" dir="2700000">
                  <a:srgbClr val="FFFFFF">
                    <a:alpha val="43000"/>
                  </a:srgbClr>
                </a:outerShdw>
              </a:effectLst>
            </a:endParaRPr>
          </a:p>
        </p:txBody>
      </p:sp>
      <p:cxnSp>
        <p:nvCxnSpPr>
          <p:cNvPr id="26" name="直線コネクタ 25"/>
          <p:cNvCxnSpPr>
            <a:cxnSpLocks noChangeShapeType="1"/>
          </p:cNvCxnSpPr>
          <p:nvPr/>
        </p:nvCxnSpPr>
        <p:spPr bwMode="auto">
          <a:xfrm flipH="1" flipV="1">
            <a:off x="7740352" y="1700808"/>
            <a:ext cx="432048" cy="288032"/>
          </a:xfrm>
          <a:prstGeom prst="line">
            <a:avLst/>
          </a:prstGeom>
          <a:noFill/>
          <a:ln w="12700">
            <a:solidFill>
              <a:schemeClr val="tx1"/>
            </a:solidFill>
            <a:round/>
            <a:headEnd/>
            <a:tailEnd/>
          </a:ln>
          <a:effectLst>
            <a:outerShdw dist="20000" dir="5400000" rotWithShape="0">
              <a:srgbClr val="808080">
                <a:alpha val="37999"/>
              </a:srgbClr>
            </a:outerShdw>
          </a:effectLst>
        </p:spPr>
      </p:cxnSp>
      <p:sp>
        <p:nvSpPr>
          <p:cNvPr id="27" name="テキスト ボックス 4"/>
          <p:cNvSpPr txBox="1">
            <a:spLocks noChangeArrowheads="1"/>
          </p:cNvSpPr>
          <p:nvPr/>
        </p:nvSpPr>
        <p:spPr bwMode="auto">
          <a:xfrm>
            <a:off x="4427984" y="1844824"/>
            <a:ext cx="2005039" cy="523220"/>
          </a:xfrm>
          <a:prstGeom prst="rect">
            <a:avLst/>
          </a:prstGeom>
          <a:noFill/>
          <a:ln w="9525">
            <a:noFill/>
            <a:miter lim="800000"/>
            <a:headEnd/>
            <a:tailEnd/>
          </a:ln>
        </p:spPr>
        <p:txBody>
          <a:bodyPr wrap="square">
            <a:prstTxWarp prst="textNoShape">
              <a:avLst/>
            </a:prstTxWarp>
            <a:spAutoFit/>
          </a:bodyPr>
          <a:lstStyle/>
          <a:p>
            <a:pPr algn="ctr"/>
            <a:r>
              <a:rPr lang="ja-JP" altLang="en-US" sz="1400" b="1" dirty="0" smtClean="0">
                <a:solidFill>
                  <a:prstClr val="black"/>
                </a:solidFill>
                <a:effectLst>
                  <a:outerShdw blurRad="50800" dist="38100" dir="2700000">
                    <a:srgbClr val="FFFFFF">
                      <a:alpha val="43000"/>
                    </a:srgbClr>
                  </a:outerShdw>
                </a:effectLst>
              </a:rPr>
              <a:t>冷却液漏れ</a:t>
            </a:r>
            <a:endParaRPr lang="en-US" altLang="ja-JP" sz="1400" b="1" dirty="0" smtClean="0">
              <a:solidFill>
                <a:prstClr val="black"/>
              </a:solidFill>
              <a:effectLst>
                <a:outerShdw blurRad="50800" dist="38100" dir="2700000">
                  <a:srgbClr val="FFFFFF">
                    <a:alpha val="43000"/>
                  </a:srgbClr>
                </a:outerShdw>
              </a:effectLst>
            </a:endParaRPr>
          </a:p>
          <a:p>
            <a:pPr algn="ctr"/>
            <a:r>
              <a:rPr lang="en-US" altLang="ja-JP" sz="1400" b="1" dirty="0" smtClean="0">
                <a:solidFill>
                  <a:prstClr val="black"/>
                </a:solidFill>
                <a:effectLst>
                  <a:outerShdw blurRad="50800" dist="38100" dir="2700000">
                    <a:srgbClr val="FFFFFF">
                      <a:alpha val="43000"/>
                    </a:srgbClr>
                  </a:outerShdw>
                </a:effectLst>
              </a:rPr>
              <a:t>(2011/07)</a:t>
            </a:r>
            <a:endParaRPr lang="ja-JP" altLang="en-US" sz="1400" b="1" dirty="0">
              <a:solidFill>
                <a:prstClr val="black"/>
              </a:solidFill>
              <a:effectLst>
                <a:outerShdw blurRad="50800" dist="38100" dir="2700000">
                  <a:srgbClr val="FFFFFF">
                    <a:alpha val="43000"/>
                  </a:srgbClr>
                </a:outerShdw>
              </a:effectLst>
            </a:endParaRPr>
          </a:p>
        </p:txBody>
      </p:sp>
      <p:cxnSp>
        <p:nvCxnSpPr>
          <p:cNvPr id="28" name="直線コネクタ 27"/>
          <p:cNvCxnSpPr>
            <a:cxnSpLocks noChangeShapeType="1"/>
          </p:cNvCxnSpPr>
          <p:nvPr/>
        </p:nvCxnSpPr>
        <p:spPr bwMode="auto">
          <a:xfrm flipV="1">
            <a:off x="5436096" y="2368044"/>
            <a:ext cx="0" cy="360040"/>
          </a:xfrm>
          <a:prstGeom prst="line">
            <a:avLst/>
          </a:prstGeom>
          <a:noFill/>
          <a:ln w="12700">
            <a:solidFill>
              <a:schemeClr val="tx1"/>
            </a:solidFill>
            <a:round/>
            <a:headEnd/>
            <a:tailEnd/>
          </a:ln>
          <a:effectLst>
            <a:outerShdw dist="20000" dir="5400000" rotWithShape="0">
              <a:srgbClr val="808080">
                <a:alpha val="37999"/>
              </a:srgbClr>
            </a:outerShdw>
          </a:effectLst>
        </p:spPr>
      </p:cxnSp>
      <p:sp>
        <p:nvSpPr>
          <p:cNvPr id="29" name="テキスト ボックス 4"/>
          <p:cNvSpPr txBox="1">
            <a:spLocks noChangeArrowheads="1"/>
          </p:cNvSpPr>
          <p:nvPr/>
        </p:nvSpPr>
        <p:spPr bwMode="auto">
          <a:xfrm>
            <a:off x="6239369" y="2113692"/>
            <a:ext cx="2005039" cy="523220"/>
          </a:xfrm>
          <a:prstGeom prst="rect">
            <a:avLst/>
          </a:prstGeom>
          <a:noFill/>
          <a:ln w="9525">
            <a:noFill/>
            <a:miter lim="800000"/>
            <a:headEnd/>
            <a:tailEnd/>
          </a:ln>
        </p:spPr>
        <p:txBody>
          <a:bodyPr wrap="square">
            <a:prstTxWarp prst="textNoShape">
              <a:avLst/>
            </a:prstTxWarp>
            <a:spAutoFit/>
          </a:bodyPr>
          <a:lstStyle/>
          <a:p>
            <a:pPr algn="ctr"/>
            <a:r>
              <a:rPr lang="ja-JP" altLang="en-US" sz="1400" b="1" dirty="0" smtClean="0">
                <a:solidFill>
                  <a:prstClr val="black"/>
                </a:solidFill>
                <a:effectLst>
                  <a:outerShdw blurRad="50800" dist="38100" dir="2700000">
                    <a:srgbClr val="FFFFFF">
                      <a:alpha val="43000"/>
                    </a:srgbClr>
                  </a:outerShdw>
                </a:effectLst>
              </a:rPr>
              <a:t>重い系外惑星</a:t>
            </a:r>
            <a:endParaRPr lang="en-US" altLang="ja-JP" sz="1400" b="1" dirty="0" smtClean="0">
              <a:solidFill>
                <a:prstClr val="black"/>
              </a:solidFill>
              <a:effectLst>
                <a:outerShdw blurRad="50800" dist="38100" dir="2700000">
                  <a:srgbClr val="FFFFFF">
                    <a:alpha val="43000"/>
                  </a:srgbClr>
                </a:outerShdw>
              </a:effectLst>
            </a:endParaRPr>
          </a:p>
          <a:p>
            <a:pPr algn="ctr"/>
            <a:r>
              <a:rPr lang="en-US" altLang="ja-JP" sz="1400" b="1" dirty="0" smtClean="0">
                <a:solidFill>
                  <a:prstClr val="black"/>
                </a:solidFill>
                <a:effectLst>
                  <a:outerShdw blurRad="50800" dist="38100" dir="2700000">
                    <a:srgbClr val="FFFFFF">
                      <a:alpha val="43000"/>
                    </a:srgbClr>
                  </a:outerShdw>
                </a:effectLst>
              </a:rPr>
              <a:t>(2012/11)</a:t>
            </a:r>
            <a:endParaRPr lang="ja-JP" altLang="en-US" sz="1400" b="1" dirty="0">
              <a:solidFill>
                <a:prstClr val="black"/>
              </a:solidFill>
              <a:effectLst>
                <a:outerShdw blurRad="50800" dist="38100" dir="2700000">
                  <a:srgbClr val="FFFFFF">
                    <a:alpha val="43000"/>
                  </a:srgbClr>
                </a:outerShdw>
              </a:effectLst>
            </a:endParaRPr>
          </a:p>
        </p:txBody>
      </p:sp>
      <p:cxnSp>
        <p:nvCxnSpPr>
          <p:cNvPr id="30" name="直線コネクタ 29"/>
          <p:cNvCxnSpPr>
            <a:cxnSpLocks noChangeShapeType="1"/>
          </p:cNvCxnSpPr>
          <p:nvPr/>
        </p:nvCxnSpPr>
        <p:spPr bwMode="auto">
          <a:xfrm flipV="1">
            <a:off x="7247481" y="2636912"/>
            <a:ext cx="0" cy="360040"/>
          </a:xfrm>
          <a:prstGeom prst="line">
            <a:avLst/>
          </a:prstGeom>
          <a:noFill/>
          <a:ln w="12700">
            <a:solidFill>
              <a:schemeClr val="tx1"/>
            </a:solidFill>
            <a:round/>
            <a:headEnd/>
            <a:tailEnd/>
          </a:ln>
          <a:effectLst>
            <a:outerShdw dist="20000" dir="5400000" rotWithShape="0">
              <a:srgbClr val="808080">
                <a:alpha val="37999"/>
              </a:srgbClr>
            </a:outerShdw>
          </a:effectLst>
        </p:spPr>
      </p:cxnSp>
      <p:sp>
        <p:nvSpPr>
          <p:cNvPr id="31" name="テキスト ボックス 4"/>
          <p:cNvSpPr txBox="1">
            <a:spLocks noChangeArrowheads="1"/>
          </p:cNvSpPr>
          <p:nvPr/>
        </p:nvSpPr>
        <p:spPr bwMode="auto">
          <a:xfrm>
            <a:off x="5015233" y="1268760"/>
            <a:ext cx="2005039" cy="523220"/>
          </a:xfrm>
          <a:prstGeom prst="rect">
            <a:avLst/>
          </a:prstGeom>
          <a:noFill/>
          <a:ln w="9525">
            <a:noFill/>
            <a:miter lim="800000"/>
            <a:headEnd/>
            <a:tailEnd/>
          </a:ln>
        </p:spPr>
        <p:txBody>
          <a:bodyPr wrap="square">
            <a:prstTxWarp prst="textNoShape">
              <a:avLst/>
            </a:prstTxWarp>
            <a:spAutoFit/>
          </a:bodyPr>
          <a:lstStyle/>
          <a:p>
            <a:pPr algn="ctr"/>
            <a:r>
              <a:rPr lang="ja-JP" altLang="en-US" sz="1400" b="1" dirty="0" smtClean="0">
                <a:solidFill>
                  <a:prstClr val="black"/>
                </a:solidFill>
                <a:effectLst>
                  <a:outerShdw blurRad="50800" dist="38100" dir="2700000">
                    <a:srgbClr val="FFFFFF">
                      <a:alpha val="43000"/>
                    </a:srgbClr>
                  </a:outerShdw>
                </a:effectLst>
              </a:rPr>
              <a:t>最遠方銀河</a:t>
            </a:r>
            <a:endParaRPr lang="en-US" altLang="ja-JP" sz="1400" b="1" dirty="0" smtClean="0">
              <a:solidFill>
                <a:prstClr val="black"/>
              </a:solidFill>
              <a:effectLst>
                <a:outerShdw blurRad="50800" dist="38100" dir="2700000">
                  <a:srgbClr val="FFFFFF">
                    <a:alpha val="43000"/>
                  </a:srgbClr>
                </a:outerShdw>
              </a:effectLst>
            </a:endParaRPr>
          </a:p>
          <a:p>
            <a:pPr algn="ctr"/>
            <a:r>
              <a:rPr lang="en-US" altLang="ja-JP" sz="1400" b="1" dirty="0" smtClean="0">
                <a:solidFill>
                  <a:prstClr val="black"/>
                </a:solidFill>
                <a:effectLst>
                  <a:outerShdw blurRad="50800" dist="38100" dir="2700000">
                    <a:srgbClr val="FFFFFF">
                      <a:alpha val="43000"/>
                    </a:srgbClr>
                  </a:outerShdw>
                </a:effectLst>
              </a:rPr>
              <a:t>(2011/12)</a:t>
            </a:r>
            <a:endParaRPr lang="ja-JP" altLang="en-US" sz="1400" b="1" dirty="0">
              <a:solidFill>
                <a:prstClr val="black"/>
              </a:solidFill>
              <a:effectLst>
                <a:outerShdw blurRad="50800" dist="38100" dir="2700000">
                  <a:srgbClr val="FFFFFF">
                    <a:alpha val="43000"/>
                  </a:srgbClr>
                </a:outerShdw>
              </a:effectLst>
            </a:endParaRPr>
          </a:p>
        </p:txBody>
      </p:sp>
      <p:cxnSp>
        <p:nvCxnSpPr>
          <p:cNvPr id="32" name="直線コネクタ 31"/>
          <p:cNvCxnSpPr>
            <a:cxnSpLocks noChangeShapeType="1"/>
          </p:cNvCxnSpPr>
          <p:nvPr/>
        </p:nvCxnSpPr>
        <p:spPr bwMode="auto">
          <a:xfrm flipV="1">
            <a:off x="5994000" y="1791980"/>
            <a:ext cx="11185" cy="700916"/>
          </a:xfrm>
          <a:prstGeom prst="line">
            <a:avLst/>
          </a:prstGeom>
          <a:noFill/>
          <a:ln w="12700">
            <a:solidFill>
              <a:schemeClr val="tx1"/>
            </a:solidFill>
            <a:round/>
            <a:headEnd/>
            <a:tailEnd/>
          </a:ln>
          <a:effectLst>
            <a:outerShdw dist="20000" dir="5400000" rotWithShape="0">
              <a:srgbClr val="808080">
                <a:alpha val="37999"/>
              </a:srgbClr>
            </a:outerShdw>
          </a:effectLst>
        </p:spPr>
      </p:cxnSp>
      <p:sp>
        <p:nvSpPr>
          <p:cNvPr id="38" name="テキスト ボックス 37"/>
          <p:cNvSpPr txBox="1"/>
          <p:nvPr/>
        </p:nvSpPr>
        <p:spPr>
          <a:xfrm rot="16200000">
            <a:off x="7369082" y="4046096"/>
            <a:ext cx="762286" cy="307777"/>
          </a:xfrm>
          <a:prstGeom prst="rect">
            <a:avLst/>
          </a:prstGeom>
          <a:noFill/>
        </p:spPr>
        <p:txBody>
          <a:bodyPr wrap="none" rtlCol="0">
            <a:spAutoFit/>
          </a:bodyPr>
          <a:lstStyle/>
          <a:p>
            <a:r>
              <a:rPr lang="en-US" altLang="ja-JP" sz="1400" dirty="0" smtClean="0">
                <a:solidFill>
                  <a:prstClr val="black"/>
                </a:solidFill>
              </a:rPr>
              <a:t>No data</a:t>
            </a:r>
            <a:endParaRPr lang="ja-JP" altLang="en-US" sz="1400" dirty="0">
              <a:solidFill>
                <a:prstClr val="black"/>
              </a:solidFill>
            </a:endParaRPr>
          </a:p>
        </p:txBody>
      </p:sp>
      <p:sp>
        <p:nvSpPr>
          <p:cNvPr id="20" name="テキスト ボックス 4"/>
          <p:cNvSpPr txBox="1">
            <a:spLocks noChangeArrowheads="1"/>
          </p:cNvSpPr>
          <p:nvPr/>
        </p:nvSpPr>
        <p:spPr bwMode="auto">
          <a:xfrm>
            <a:off x="7463505" y="1218818"/>
            <a:ext cx="2005039" cy="523220"/>
          </a:xfrm>
          <a:prstGeom prst="rect">
            <a:avLst/>
          </a:prstGeom>
          <a:noFill/>
          <a:ln w="9525">
            <a:noFill/>
            <a:miter lim="800000"/>
            <a:headEnd/>
            <a:tailEnd/>
          </a:ln>
        </p:spPr>
        <p:txBody>
          <a:bodyPr wrap="square">
            <a:prstTxWarp prst="textNoShape">
              <a:avLst/>
            </a:prstTxWarp>
            <a:spAutoFit/>
          </a:bodyPr>
          <a:lstStyle/>
          <a:p>
            <a:pPr algn="ctr"/>
            <a:r>
              <a:rPr lang="ja-JP" altLang="en-US" sz="1400" b="1" dirty="0" smtClean="0">
                <a:solidFill>
                  <a:prstClr val="black"/>
                </a:solidFill>
                <a:effectLst>
                  <a:outerShdw blurRad="50800" dist="38100" dir="2700000">
                    <a:srgbClr val="FFFFFF">
                      <a:alpha val="43000"/>
                    </a:srgbClr>
                  </a:outerShdw>
                </a:effectLst>
              </a:rPr>
              <a:t>アイソン彗星</a:t>
            </a:r>
            <a:endParaRPr lang="en-US" altLang="ja-JP" sz="1400" b="1" dirty="0" smtClean="0">
              <a:solidFill>
                <a:prstClr val="black"/>
              </a:solidFill>
              <a:effectLst>
                <a:outerShdw blurRad="50800" dist="38100" dir="2700000">
                  <a:srgbClr val="FFFFFF">
                    <a:alpha val="43000"/>
                  </a:srgbClr>
                </a:outerShdw>
              </a:effectLst>
            </a:endParaRPr>
          </a:p>
          <a:p>
            <a:pPr algn="ctr"/>
            <a:r>
              <a:rPr lang="en-US" altLang="ja-JP" sz="1400" b="1" dirty="0" smtClean="0">
                <a:solidFill>
                  <a:prstClr val="black"/>
                </a:solidFill>
                <a:effectLst>
                  <a:outerShdw blurRad="50800" dist="38100" dir="2700000">
                    <a:srgbClr val="FFFFFF">
                      <a:alpha val="43000"/>
                    </a:srgbClr>
                  </a:outerShdw>
                </a:effectLst>
              </a:rPr>
              <a:t>(2013/11)</a:t>
            </a:r>
            <a:endParaRPr lang="ja-JP" altLang="en-US" sz="1400" b="1" dirty="0">
              <a:solidFill>
                <a:prstClr val="black"/>
              </a:solidFill>
              <a:effectLst>
                <a:outerShdw blurRad="50800" dist="38100" dir="2700000">
                  <a:srgbClr val="FFFFFF">
                    <a:alpha val="43000"/>
                  </a:srgbClr>
                </a:outerShdw>
              </a:effectLst>
            </a:endParaRPr>
          </a:p>
        </p:txBody>
      </p:sp>
      <p:cxnSp>
        <p:nvCxnSpPr>
          <p:cNvPr id="21" name="直線コネクタ 20"/>
          <p:cNvCxnSpPr>
            <a:cxnSpLocks noChangeShapeType="1"/>
          </p:cNvCxnSpPr>
          <p:nvPr/>
        </p:nvCxnSpPr>
        <p:spPr bwMode="auto">
          <a:xfrm flipV="1">
            <a:off x="8532440" y="1772816"/>
            <a:ext cx="0" cy="360040"/>
          </a:xfrm>
          <a:prstGeom prst="line">
            <a:avLst/>
          </a:prstGeom>
          <a:noFill/>
          <a:ln w="12700">
            <a:solidFill>
              <a:schemeClr val="tx1"/>
            </a:solidFill>
            <a:round/>
            <a:headEnd/>
            <a:tailEnd/>
          </a:ln>
          <a:effectLst>
            <a:outerShdw dist="20000" dir="5400000" rotWithShape="0">
              <a:srgbClr val="808080">
                <a:alpha val="37999"/>
              </a:srgbClr>
            </a:outerShdw>
          </a:effectLst>
        </p:spPr>
      </p:cxnSp>
    </p:spTree>
    <p:extLst>
      <p:ext uri="{BB962C8B-B14F-4D97-AF65-F5344CB8AC3E}">
        <p14:creationId xmlns:p14="http://schemas.microsoft.com/office/powerpoint/2010/main" val="15794554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9388" y="76200"/>
            <a:ext cx="8964612" cy="990600"/>
          </a:xfrm>
        </p:spPr>
        <p:txBody>
          <a:bodyPr>
            <a:normAutofit fontScale="90000"/>
          </a:bodyPr>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4000" b="1" dirty="0" smtClean="0">
                <a:effectLst>
                  <a:outerShdw blurRad="38100" dist="38100" dir="2700000" algn="tl">
                    <a:srgbClr val="000000">
                      <a:alpha val="43137"/>
                    </a:srgbClr>
                  </a:outerShdw>
                </a:effectLst>
              </a:rPr>
              <a:t>アウトリーチ活動</a:t>
            </a:r>
            <a:r>
              <a:rPr lang="en-GB" altLang="ja-JP" sz="4000" dirty="0" smtClean="0">
                <a:solidFill>
                  <a:srgbClr val="000090"/>
                </a:solidFill>
              </a:rPr>
              <a:t/>
            </a:r>
            <a:br>
              <a:rPr lang="en-GB" altLang="ja-JP" sz="4000" dirty="0" smtClean="0">
                <a:solidFill>
                  <a:srgbClr val="000090"/>
                </a:solidFill>
              </a:rPr>
            </a:br>
            <a:r>
              <a:rPr lang="en-GB" altLang="en-US" sz="2400" dirty="0" err="1" smtClean="0">
                <a:solidFill>
                  <a:srgbClr val="000090"/>
                </a:solidFill>
                <a:ea typeface="ＭＳ Ｐゴシック" pitchFamily="50" charset="-128"/>
              </a:rPr>
              <a:t>地元</a:t>
            </a:r>
            <a:r>
              <a:rPr lang="ja-JP" altLang="en-US" sz="2400" dirty="0" err="1" smtClean="0">
                <a:solidFill>
                  <a:srgbClr val="000090"/>
                </a:solidFill>
              </a:rPr>
              <a:t>での</a:t>
            </a:r>
            <a:r>
              <a:rPr lang="ja-JP" altLang="en-US" sz="2400" dirty="0" smtClean="0">
                <a:solidFill>
                  <a:srgbClr val="000090"/>
                </a:solidFill>
              </a:rPr>
              <a:t>普及・啓発活動、職業教育への協力</a:t>
            </a:r>
            <a:endParaRPr lang="en-GB" sz="2400" dirty="0" smtClean="0">
              <a:solidFill>
                <a:srgbClr val="000090"/>
              </a:solidFill>
              <a:ea typeface="ＭＳ Ｐゴシック" pitchFamily="50" charset="-128"/>
            </a:endParaRPr>
          </a:p>
        </p:txBody>
      </p:sp>
      <p:sp>
        <p:nvSpPr>
          <p:cNvPr id="21507" name="Rectangle 4"/>
          <p:cNvSpPr>
            <a:spLocks noChangeArrowheads="1"/>
          </p:cNvSpPr>
          <p:nvPr/>
        </p:nvSpPr>
        <p:spPr bwMode="auto">
          <a:xfrm>
            <a:off x="1259632" y="5225752"/>
            <a:ext cx="7272808" cy="1371600"/>
          </a:xfrm>
          <a:prstGeom prst="rect">
            <a:avLst/>
          </a:prstGeom>
          <a:solidFill>
            <a:srgbClr val="D1D1F0"/>
          </a:solidFill>
          <a:ln w="6350">
            <a:solidFill>
              <a:srgbClr val="FFFFFF"/>
            </a:solidFill>
            <a:miter lim="800000"/>
            <a:headEnd/>
            <a:tailEnd/>
          </a:ln>
        </p:spPr>
        <p:txBody>
          <a:bodyPr anchor="ctr"/>
          <a:lstStyle/>
          <a:p>
            <a:pPr marL="285750" indent="-285750" defTabSz="449263" eaLnBrk="0" hangingPunct="0">
              <a:lnSpc>
                <a:spcPct val="110000"/>
              </a:lnSpc>
              <a:tabLst>
                <a:tab pos="180975"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US" dirty="0">
                <a:solidFill>
                  <a:prstClr val="black"/>
                </a:solidFill>
                <a:latin typeface="ＭＳ Ｐゴシック" pitchFamily="50" charset="-128"/>
              </a:rPr>
              <a:t>数理科学教育、職業教育への協力例</a:t>
            </a:r>
            <a:endParaRPr lang="en-US" altLang="ja-JP" dirty="0">
              <a:solidFill>
                <a:prstClr val="black"/>
              </a:solidFill>
              <a:latin typeface="ＭＳ Ｐゴシック" pitchFamily="50" charset="-128"/>
            </a:endParaRPr>
          </a:p>
          <a:p>
            <a:pPr marL="285750" indent="-285750" defTabSz="449263" eaLnBrk="0" hangingPunct="0">
              <a:buFontTx/>
              <a:buChar char="•"/>
              <a:tabLst>
                <a:tab pos="180975"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prstClr val="black"/>
                </a:solidFill>
                <a:latin typeface="ＭＳ Ｐゴシック" pitchFamily="50" charset="-128"/>
              </a:rPr>
              <a:t>Akamai </a:t>
            </a:r>
            <a:r>
              <a:rPr lang="ja-JP" altLang="en-US" dirty="0" smtClean="0">
                <a:solidFill>
                  <a:prstClr val="black"/>
                </a:solidFill>
                <a:latin typeface="ＭＳ Ｐゴシック" pitchFamily="50" charset="-128"/>
              </a:rPr>
              <a:t>インターンシップなど大学生　</a:t>
            </a:r>
            <a:r>
              <a:rPr lang="en-US" altLang="ja-JP" dirty="0" smtClean="0">
                <a:solidFill>
                  <a:prstClr val="black"/>
                </a:solidFill>
                <a:latin typeface="ＭＳ Ｐゴシック" pitchFamily="50" charset="-128"/>
              </a:rPr>
              <a:t>2012</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3</a:t>
            </a:r>
            <a:r>
              <a:rPr lang="ja-JP" altLang="en-US" dirty="0" smtClean="0">
                <a:solidFill>
                  <a:prstClr val="black"/>
                </a:solidFill>
                <a:latin typeface="ＭＳ Ｐゴシック" pitchFamily="50" charset="-128"/>
              </a:rPr>
              <a:t>名、</a:t>
            </a:r>
            <a:r>
              <a:rPr lang="en-US" altLang="ja-JP" dirty="0" smtClean="0">
                <a:solidFill>
                  <a:prstClr val="black"/>
                </a:solidFill>
                <a:latin typeface="ＭＳ Ｐゴシック" pitchFamily="50" charset="-128"/>
              </a:rPr>
              <a:t>2013</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3-4</a:t>
            </a:r>
            <a:r>
              <a:rPr lang="ja-JP" altLang="en-US" dirty="0" smtClean="0">
                <a:solidFill>
                  <a:prstClr val="black"/>
                </a:solidFill>
                <a:latin typeface="ＭＳ Ｐゴシック" pitchFamily="50" charset="-128"/>
              </a:rPr>
              <a:t>名</a:t>
            </a:r>
            <a:endParaRPr lang="en-US" altLang="ja-JP" dirty="0" smtClean="0">
              <a:solidFill>
                <a:prstClr val="black"/>
              </a:solidFill>
              <a:latin typeface="ＭＳ Ｐゴシック" pitchFamily="50" charset="-128"/>
            </a:endParaRPr>
          </a:p>
          <a:p>
            <a:pPr marL="285750" indent="-285750" defTabSz="449263" eaLnBrk="0" hangingPunct="0">
              <a:buFontTx/>
              <a:buChar char="•"/>
              <a:tabLst>
                <a:tab pos="180975"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US" dirty="0" smtClean="0">
                <a:solidFill>
                  <a:prstClr val="black"/>
                </a:solidFill>
                <a:latin typeface="ＭＳ Ｐゴシック" pitchFamily="50" charset="-128"/>
              </a:rPr>
              <a:t>日本のサマーステューデント受け入れ　</a:t>
            </a:r>
            <a:r>
              <a:rPr lang="en-US" altLang="ja-JP" dirty="0" smtClean="0">
                <a:solidFill>
                  <a:prstClr val="black"/>
                </a:solidFill>
                <a:latin typeface="ＭＳ Ｐゴシック" pitchFamily="50" charset="-128"/>
              </a:rPr>
              <a:t>2011</a:t>
            </a:r>
            <a:r>
              <a:rPr lang="ja-JP" altLang="en-US" dirty="0" smtClean="0">
                <a:solidFill>
                  <a:prstClr val="black"/>
                </a:solidFill>
                <a:latin typeface="ＭＳ Ｐゴシック" pitchFamily="50" charset="-128"/>
              </a:rPr>
              <a:t>年度より（？）１</a:t>
            </a:r>
            <a:r>
              <a:rPr lang="en-US" altLang="ja-JP" dirty="0" smtClean="0">
                <a:solidFill>
                  <a:prstClr val="black"/>
                </a:solidFill>
                <a:latin typeface="ＭＳ Ｐゴシック" pitchFamily="50" charset="-128"/>
              </a:rPr>
              <a:t>−</a:t>
            </a:r>
            <a:r>
              <a:rPr lang="ja-JP" altLang="en-US" dirty="0" smtClean="0">
                <a:solidFill>
                  <a:prstClr val="black"/>
                </a:solidFill>
                <a:latin typeface="ＭＳ Ｐゴシック" pitchFamily="50" charset="-128"/>
              </a:rPr>
              <a:t>２名</a:t>
            </a:r>
            <a:endParaRPr lang="en-US" altLang="ja-JP" dirty="0" smtClean="0">
              <a:solidFill>
                <a:prstClr val="black"/>
              </a:solidFill>
              <a:latin typeface="ＭＳ Ｐゴシック" pitchFamily="50" charset="-128"/>
            </a:endParaRPr>
          </a:p>
          <a:p>
            <a:pPr marL="285750" indent="-285750" defTabSz="449263" eaLnBrk="0" hangingPunct="0">
              <a:lnSpc>
                <a:spcPct val="110000"/>
              </a:lnSpc>
              <a:buFontTx/>
              <a:buChar char="•"/>
              <a:tabLst>
                <a:tab pos="180975"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US" dirty="0">
                <a:solidFill>
                  <a:prstClr val="black"/>
                </a:solidFill>
                <a:latin typeface="ＭＳ Ｐゴシック" pitchFamily="50" charset="-128"/>
              </a:rPr>
              <a:t>地元の</a:t>
            </a:r>
            <a:r>
              <a:rPr lang="ja-JP" altLang="en-US" dirty="0" smtClean="0">
                <a:solidFill>
                  <a:prstClr val="black"/>
                </a:solidFill>
                <a:latin typeface="ＭＳ Ｐゴシック" pitchFamily="50" charset="-128"/>
              </a:rPr>
              <a:t>高校理数教育への協力</a:t>
            </a:r>
            <a:endParaRPr lang="en-US" altLang="ja-JP" dirty="0">
              <a:solidFill>
                <a:prstClr val="black"/>
              </a:solidFill>
              <a:latin typeface="ＭＳ Ｐゴシック" pitchFamily="50" charset="-128"/>
            </a:endParaRPr>
          </a:p>
        </p:txBody>
      </p:sp>
      <p:sp>
        <p:nvSpPr>
          <p:cNvPr id="21508" name="Rectangle 4"/>
          <p:cNvSpPr>
            <a:spLocks noChangeArrowheads="1"/>
          </p:cNvSpPr>
          <p:nvPr/>
        </p:nvSpPr>
        <p:spPr bwMode="auto">
          <a:xfrm>
            <a:off x="1259632" y="3429000"/>
            <a:ext cx="7272808" cy="1600200"/>
          </a:xfrm>
          <a:prstGeom prst="rect">
            <a:avLst/>
          </a:prstGeom>
          <a:solidFill>
            <a:srgbClr val="D1D1F0"/>
          </a:solidFill>
          <a:ln w="6350">
            <a:solidFill>
              <a:srgbClr val="FFFFFF"/>
            </a:solidFill>
            <a:miter lim="800000"/>
            <a:headEnd/>
            <a:tailEnd/>
          </a:ln>
        </p:spPr>
        <p:txBody>
          <a:bodyPr anchor="ctr"/>
          <a:lstStyle/>
          <a:p>
            <a:pPr marL="342900" indent="-342900" eaLnBrk="0" hangingPunct="0"/>
            <a:r>
              <a:rPr lang="ja-JP" altLang="en-US" u="sng">
                <a:solidFill>
                  <a:prstClr val="black"/>
                </a:solidFill>
                <a:latin typeface="ＭＳ Ｐゴシック" pitchFamily="50" charset="-128"/>
              </a:rPr>
              <a:t>地元での天文イベント等（天文台群合同）</a:t>
            </a:r>
            <a:endParaRPr lang="en-US" altLang="ja-JP" u="sng">
              <a:solidFill>
                <a:prstClr val="black"/>
              </a:solidFill>
              <a:latin typeface="ＭＳ Ｐゴシック" pitchFamily="50" charset="-128"/>
            </a:endParaRPr>
          </a:p>
          <a:p>
            <a:pPr marL="342900" indent="-342900" eaLnBrk="0" hangingPunct="0">
              <a:buFontTx/>
              <a:buChar char="•"/>
            </a:pPr>
            <a:r>
              <a:rPr lang="en-US" altLang="ja-JP">
                <a:solidFill>
                  <a:prstClr val="black"/>
                </a:solidFill>
                <a:latin typeface="ＭＳ Ｐゴシック" pitchFamily="50" charset="-128"/>
              </a:rPr>
              <a:t>Onizuka Science Day</a:t>
            </a:r>
            <a:r>
              <a:rPr lang="ja-JP" altLang="en-US">
                <a:solidFill>
                  <a:prstClr val="black"/>
                </a:solidFill>
                <a:latin typeface="ＭＳ Ｐゴシック" pitchFamily="50" charset="-128"/>
              </a:rPr>
              <a:t> （毎年</a:t>
            </a:r>
            <a:r>
              <a:rPr lang="en-US" altLang="ja-JP">
                <a:solidFill>
                  <a:prstClr val="black"/>
                </a:solidFill>
                <a:latin typeface="ＭＳ Ｐゴシック" pitchFamily="50" charset="-128"/>
              </a:rPr>
              <a:t>1</a:t>
            </a:r>
            <a:r>
              <a:rPr lang="ja-JP" altLang="en-US">
                <a:solidFill>
                  <a:prstClr val="black"/>
                </a:solidFill>
                <a:latin typeface="ＭＳ Ｐゴシック" pitchFamily="50" charset="-128"/>
              </a:rPr>
              <a:t>月）</a:t>
            </a:r>
          </a:p>
          <a:p>
            <a:pPr marL="342900" indent="-342900" eaLnBrk="0" hangingPunct="0">
              <a:buFontTx/>
              <a:buChar char="•"/>
            </a:pPr>
            <a:r>
              <a:rPr lang="en-US" altLang="ja-JP">
                <a:solidFill>
                  <a:prstClr val="black"/>
                </a:solidFill>
                <a:latin typeface="ＭＳ Ｐゴシック" pitchFamily="50" charset="-128"/>
              </a:rPr>
              <a:t>Journey through the Universe (</a:t>
            </a:r>
            <a:r>
              <a:rPr lang="ja-JP" altLang="en-US">
                <a:solidFill>
                  <a:prstClr val="black"/>
                </a:solidFill>
                <a:latin typeface="ＭＳ Ｐゴシック" pitchFamily="50" charset="-128"/>
              </a:rPr>
              <a:t>毎年</a:t>
            </a:r>
            <a:r>
              <a:rPr lang="en-US" altLang="ja-JP">
                <a:solidFill>
                  <a:prstClr val="black"/>
                </a:solidFill>
                <a:latin typeface="ＭＳ Ｐゴシック" pitchFamily="50" charset="-128"/>
              </a:rPr>
              <a:t>2-3</a:t>
            </a:r>
            <a:r>
              <a:rPr lang="ja-JP" altLang="en-US">
                <a:solidFill>
                  <a:prstClr val="black"/>
                </a:solidFill>
                <a:latin typeface="ＭＳ Ｐゴシック" pitchFamily="50" charset="-128"/>
              </a:rPr>
              <a:t>月）</a:t>
            </a:r>
            <a:endParaRPr lang="en-US" altLang="ja-JP">
              <a:solidFill>
                <a:prstClr val="black"/>
              </a:solidFill>
              <a:latin typeface="ＭＳ Ｐゴシック" pitchFamily="50" charset="-128"/>
            </a:endParaRPr>
          </a:p>
          <a:p>
            <a:pPr marL="342900" indent="-342900" eaLnBrk="0" hangingPunct="0">
              <a:buFontTx/>
              <a:buChar char="•"/>
            </a:pPr>
            <a:r>
              <a:rPr lang="ja-JP" altLang="en-US">
                <a:solidFill>
                  <a:prstClr val="black"/>
                </a:solidFill>
                <a:latin typeface="ＭＳ Ｐゴシック" pitchFamily="50" charset="-128"/>
              </a:rPr>
              <a:t>高校生向けキャリアイベント（複数）</a:t>
            </a:r>
            <a:endParaRPr lang="en-US" altLang="ja-JP">
              <a:solidFill>
                <a:prstClr val="black"/>
              </a:solidFill>
              <a:latin typeface="ＭＳ Ｐゴシック" pitchFamily="50" charset="-128"/>
            </a:endParaRPr>
          </a:p>
          <a:p>
            <a:pPr marL="342900" indent="-342900" eaLnBrk="0" hangingPunct="0">
              <a:buFontTx/>
              <a:buChar char="•"/>
            </a:pPr>
            <a:r>
              <a:rPr lang="en-US" altLang="ja-JP">
                <a:solidFill>
                  <a:prstClr val="black"/>
                </a:solidFill>
                <a:latin typeface="ＭＳ Ｐゴシック" pitchFamily="50" charset="-128"/>
              </a:rPr>
              <a:t>AstroDay</a:t>
            </a:r>
            <a:r>
              <a:rPr lang="ja-JP" altLang="en-US">
                <a:solidFill>
                  <a:prstClr val="black"/>
                </a:solidFill>
                <a:latin typeface="ＭＳ Ｐゴシック" pitchFamily="50" charset="-128"/>
              </a:rPr>
              <a:t>（毎年</a:t>
            </a:r>
            <a:r>
              <a:rPr lang="en-US" altLang="ja-JP">
                <a:solidFill>
                  <a:prstClr val="black"/>
                </a:solidFill>
                <a:latin typeface="ＭＳ Ｐゴシック" pitchFamily="50" charset="-128"/>
              </a:rPr>
              <a:t>5</a:t>
            </a:r>
            <a:r>
              <a:rPr lang="ja-JP" altLang="en-US">
                <a:solidFill>
                  <a:prstClr val="black"/>
                </a:solidFill>
                <a:latin typeface="ＭＳ Ｐゴシック" pitchFamily="50" charset="-128"/>
              </a:rPr>
              <a:t>月）</a:t>
            </a:r>
          </a:p>
        </p:txBody>
      </p:sp>
      <p:sp>
        <p:nvSpPr>
          <p:cNvPr id="14" name="Rectangle 3"/>
          <p:cNvSpPr>
            <a:spLocks noChangeArrowheads="1"/>
          </p:cNvSpPr>
          <p:nvPr/>
        </p:nvSpPr>
        <p:spPr bwMode="auto">
          <a:xfrm>
            <a:off x="1259632" y="1130300"/>
            <a:ext cx="7272808" cy="1003994"/>
          </a:xfrm>
          <a:prstGeom prst="rect">
            <a:avLst/>
          </a:prstGeom>
          <a:solidFill>
            <a:schemeClr val="accent2">
              <a:lumMod val="20000"/>
              <a:lumOff val="80000"/>
            </a:schemeClr>
          </a:solidFill>
          <a:ln w="9525">
            <a:noFill/>
            <a:miter lim="800000"/>
            <a:headEnd/>
            <a:tailEnd/>
          </a:ln>
        </p:spPr>
        <p:txBody>
          <a:bodyPr wrap="square" lIns="90000" tIns="46800" rIns="90000" bIns="46800">
            <a:spAutoFit/>
          </a:bodyPr>
          <a:lstStyle/>
          <a:p>
            <a:pPr defTabSz="449263" eaLnBrk="0" hangingPunct="0">
              <a:lnSpc>
                <a:spcPct val="110000"/>
              </a:lnSpc>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US" dirty="0">
                <a:solidFill>
                  <a:srgbClr val="FF0000"/>
                </a:solidFill>
                <a:latin typeface="ＭＳ Ｐゴシック" pitchFamily="50" charset="-128"/>
              </a:rPr>
              <a:t>訪問者または</a:t>
            </a:r>
            <a:r>
              <a:rPr lang="ja-JP" altLang="en-US" dirty="0" smtClean="0">
                <a:solidFill>
                  <a:srgbClr val="FF0000"/>
                </a:solidFill>
                <a:latin typeface="ＭＳ Ｐゴシック" pitchFamily="50" charset="-128"/>
              </a:rPr>
              <a:t>地元向け　</a:t>
            </a:r>
            <a:r>
              <a:rPr lang="en-US" altLang="ja-JP" dirty="0" smtClean="0">
                <a:solidFill>
                  <a:prstClr val="black"/>
                </a:solidFill>
                <a:latin typeface="ＭＳ Ｐゴシック" pitchFamily="50" charset="-128"/>
              </a:rPr>
              <a:t>(2012</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2013</a:t>
            </a:r>
            <a:r>
              <a:rPr lang="ja-JP" altLang="en-US" dirty="0" smtClean="0">
                <a:solidFill>
                  <a:prstClr val="black"/>
                </a:solidFill>
                <a:latin typeface="ＭＳ Ｐゴシック" pitchFamily="50" charset="-128"/>
              </a:rPr>
              <a:t>年度は</a:t>
            </a:r>
            <a:r>
              <a:rPr lang="en-US" altLang="ja-JP" dirty="0" smtClean="0">
                <a:solidFill>
                  <a:prstClr val="black"/>
                </a:solidFill>
                <a:latin typeface="ＭＳ Ｐゴシック" pitchFamily="50" charset="-128"/>
              </a:rPr>
              <a:t>11</a:t>
            </a:r>
            <a:r>
              <a:rPr lang="ja-JP" altLang="en-US" dirty="0" smtClean="0">
                <a:solidFill>
                  <a:prstClr val="black"/>
                </a:solidFill>
                <a:latin typeface="ＭＳ Ｐゴシック" pitchFamily="50" charset="-128"/>
              </a:rPr>
              <a:t>月</a:t>
            </a:r>
            <a:r>
              <a:rPr lang="en-US" altLang="ja-JP" dirty="0" smtClean="0">
                <a:solidFill>
                  <a:prstClr val="black"/>
                </a:solidFill>
                <a:latin typeface="ＭＳ Ｐゴシック" pitchFamily="50" charset="-128"/>
              </a:rPr>
              <a:t>21</a:t>
            </a:r>
            <a:r>
              <a:rPr lang="ja-JP" altLang="en-US" dirty="0" smtClean="0">
                <a:solidFill>
                  <a:prstClr val="black"/>
                </a:solidFill>
                <a:latin typeface="ＭＳ Ｐゴシック" pitchFamily="50" charset="-128"/>
              </a:rPr>
              <a:t>日まで）</a:t>
            </a:r>
            <a:endParaRPr lang="en-US" altLang="ja-JP" dirty="0" smtClean="0">
              <a:solidFill>
                <a:prstClr val="black"/>
              </a:solidFill>
              <a:latin typeface="ＭＳ Ｐゴシック" pitchFamily="50" charset="-128"/>
            </a:endParaRPr>
          </a:p>
          <a:p>
            <a:pPr defTabSz="449263" eaLnBrk="0" hangingPunct="0">
              <a:lnSpc>
                <a:spcPct val="110000"/>
              </a:lnSpc>
              <a:buFontTx/>
              <a:buChar char="•"/>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smtClean="0">
                <a:solidFill>
                  <a:prstClr val="black"/>
                </a:solidFill>
                <a:latin typeface="ＭＳ Ｐゴシック" pitchFamily="50" charset="-128"/>
              </a:rPr>
              <a:t> </a:t>
            </a:r>
            <a:r>
              <a:rPr lang="ja-JP" altLang="en-US" dirty="0" smtClean="0">
                <a:solidFill>
                  <a:prstClr val="black"/>
                </a:solidFill>
                <a:latin typeface="ＭＳ Ｐゴシック" pitchFamily="50" charset="-128"/>
              </a:rPr>
              <a:t>山麓施設での講演・授業</a:t>
            </a:r>
            <a:r>
              <a:rPr lang="en-GB" altLang="ja-JP" dirty="0" smtClean="0">
                <a:solidFill>
                  <a:prstClr val="black"/>
                </a:solidFill>
                <a:latin typeface="ＭＳ Ｐゴシック" pitchFamily="50" charset="-128"/>
              </a:rPr>
              <a:t> 2012</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22</a:t>
            </a:r>
            <a:r>
              <a:rPr lang="ja-JP" altLang="en-US" dirty="0" smtClean="0">
                <a:solidFill>
                  <a:prstClr val="black"/>
                </a:solidFill>
                <a:latin typeface="ＭＳ Ｐゴシック" pitchFamily="50" charset="-128"/>
              </a:rPr>
              <a:t>件、</a:t>
            </a:r>
            <a:r>
              <a:rPr lang="en-US" altLang="ja-JP" dirty="0" smtClean="0">
                <a:solidFill>
                  <a:prstClr val="black"/>
                </a:solidFill>
                <a:latin typeface="ＭＳ Ｐゴシック" pitchFamily="50" charset="-128"/>
              </a:rPr>
              <a:t>2013</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7</a:t>
            </a:r>
            <a:r>
              <a:rPr lang="ja-JP" altLang="en-US" dirty="0" smtClean="0">
                <a:solidFill>
                  <a:prstClr val="black"/>
                </a:solidFill>
                <a:latin typeface="ＭＳ Ｐゴシック" pitchFamily="50" charset="-128"/>
              </a:rPr>
              <a:t>件</a:t>
            </a:r>
            <a:endParaRPr lang="ja-JP" altLang="en-GB" dirty="0" smtClean="0">
              <a:solidFill>
                <a:prstClr val="black"/>
              </a:solidFill>
              <a:latin typeface="ＭＳ Ｐゴシック" pitchFamily="50" charset="-128"/>
            </a:endParaRPr>
          </a:p>
          <a:p>
            <a:pPr defTabSz="449263" eaLnBrk="0" hangingPunct="0">
              <a:lnSpc>
                <a:spcPct val="110000"/>
              </a:lnSpc>
              <a:buFontTx/>
              <a:buChar char="•"/>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smtClean="0">
                <a:solidFill>
                  <a:prstClr val="black"/>
                </a:solidFill>
                <a:latin typeface="ＭＳ Ｐゴシック" pitchFamily="50" charset="-128"/>
              </a:rPr>
              <a:t> </a:t>
            </a:r>
            <a:r>
              <a:rPr lang="ja-JP" altLang="en-US" dirty="0" smtClean="0">
                <a:solidFill>
                  <a:prstClr val="black"/>
                </a:solidFill>
                <a:latin typeface="ＭＳ Ｐゴシック" pitchFamily="50" charset="-128"/>
              </a:rPr>
              <a:t>学校、イミロア、</a:t>
            </a:r>
            <a:r>
              <a:rPr lang="en-US" altLang="ja-JP" dirty="0" smtClean="0">
                <a:solidFill>
                  <a:prstClr val="black"/>
                </a:solidFill>
                <a:latin typeface="ＭＳ Ｐゴシック" pitchFamily="50" charset="-128"/>
              </a:rPr>
              <a:t>VIS</a:t>
            </a:r>
            <a:r>
              <a:rPr lang="ja-JP" altLang="en-US" dirty="0" smtClean="0">
                <a:solidFill>
                  <a:prstClr val="black"/>
                </a:solidFill>
                <a:latin typeface="ＭＳ Ｐゴシック" pitchFamily="50" charset="-128"/>
              </a:rPr>
              <a:t>など近隣で</a:t>
            </a:r>
            <a:r>
              <a:rPr lang="en-US" altLang="ja-JP" dirty="0" smtClean="0">
                <a:solidFill>
                  <a:prstClr val="black"/>
                </a:solidFill>
                <a:latin typeface="ＭＳ Ｐゴシック" pitchFamily="50" charset="-128"/>
              </a:rPr>
              <a:t> </a:t>
            </a:r>
            <a:r>
              <a:rPr lang="en-GB" altLang="ja-JP" dirty="0" smtClean="0">
                <a:solidFill>
                  <a:prstClr val="black"/>
                </a:solidFill>
                <a:latin typeface="ＭＳ Ｐゴシック" pitchFamily="50" charset="-128"/>
              </a:rPr>
              <a:t>2012</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70</a:t>
            </a:r>
            <a:r>
              <a:rPr lang="ja-JP" altLang="en-US" dirty="0" smtClean="0">
                <a:solidFill>
                  <a:prstClr val="black"/>
                </a:solidFill>
                <a:latin typeface="ＭＳ Ｐゴシック" pitchFamily="50" charset="-128"/>
              </a:rPr>
              <a:t>件</a:t>
            </a:r>
            <a:r>
              <a:rPr lang="en-US" altLang="ja-JP" dirty="0" smtClean="0">
                <a:solidFill>
                  <a:prstClr val="black"/>
                </a:solidFill>
                <a:latin typeface="ＭＳ Ｐゴシック" pitchFamily="50" charset="-128"/>
              </a:rPr>
              <a:t>(JTTU</a:t>
            </a:r>
            <a:r>
              <a:rPr lang="ja-JP" altLang="en-US" dirty="0" smtClean="0">
                <a:solidFill>
                  <a:prstClr val="black"/>
                </a:solidFill>
                <a:latin typeface="ＭＳ Ｐゴシック" pitchFamily="50" charset="-128"/>
              </a:rPr>
              <a:t>含む）、</a:t>
            </a:r>
            <a:r>
              <a:rPr lang="en-US" altLang="ja-JP" dirty="0" smtClean="0">
                <a:solidFill>
                  <a:prstClr val="black"/>
                </a:solidFill>
                <a:latin typeface="ＭＳ Ｐゴシック" pitchFamily="50" charset="-128"/>
              </a:rPr>
              <a:t>2013</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9</a:t>
            </a:r>
            <a:r>
              <a:rPr lang="ja-JP" altLang="en-US" dirty="0" smtClean="0">
                <a:solidFill>
                  <a:prstClr val="black"/>
                </a:solidFill>
                <a:latin typeface="ＭＳ Ｐゴシック" pitchFamily="50" charset="-128"/>
              </a:rPr>
              <a:t>件</a:t>
            </a:r>
            <a:endParaRPr lang="en-US" altLang="ja-JP" dirty="0">
              <a:solidFill>
                <a:prstClr val="black"/>
              </a:solidFill>
              <a:latin typeface="ＭＳ Ｐゴシック" pitchFamily="50" charset="-128"/>
            </a:endParaRPr>
          </a:p>
        </p:txBody>
      </p:sp>
      <p:sp>
        <p:nvSpPr>
          <p:cNvPr id="15" name="Rectangle 3"/>
          <p:cNvSpPr>
            <a:spLocks noChangeArrowheads="1"/>
          </p:cNvSpPr>
          <p:nvPr/>
        </p:nvSpPr>
        <p:spPr bwMode="auto">
          <a:xfrm>
            <a:off x="1259632" y="2281684"/>
            <a:ext cx="7272808" cy="1003300"/>
          </a:xfrm>
          <a:prstGeom prst="rect">
            <a:avLst/>
          </a:prstGeom>
          <a:solidFill>
            <a:schemeClr val="accent2">
              <a:lumMod val="20000"/>
              <a:lumOff val="80000"/>
            </a:schemeClr>
          </a:solidFill>
          <a:ln w="9525">
            <a:noFill/>
            <a:miter lim="800000"/>
            <a:headEnd/>
            <a:tailEnd/>
          </a:ln>
        </p:spPr>
        <p:txBody>
          <a:bodyPr wrap="square" lIns="90000" tIns="46800" rIns="90000" bIns="46800">
            <a:spAutoFit/>
          </a:bodyPr>
          <a:lstStyle/>
          <a:p>
            <a:pPr defTabSz="449263" eaLnBrk="0" hangingPunct="0">
              <a:lnSpc>
                <a:spcPct val="110000"/>
              </a:lnSpc>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US" dirty="0" smtClean="0">
                <a:solidFill>
                  <a:srgbClr val="FF0000"/>
                </a:solidFill>
                <a:latin typeface="ＭＳ Ｐゴシック" pitchFamily="50" charset="-128"/>
              </a:rPr>
              <a:t>日本向け</a:t>
            </a:r>
            <a:r>
              <a:rPr lang="en-US" altLang="ja-JP" dirty="0" smtClean="0">
                <a:solidFill>
                  <a:srgbClr val="FF0000"/>
                </a:solidFill>
                <a:latin typeface="ＭＳ Ｐゴシック" pitchFamily="50" charset="-128"/>
              </a:rPr>
              <a:t> </a:t>
            </a:r>
            <a:r>
              <a:rPr lang="en-US" altLang="ja-JP" dirty="0" smtClean="0">
                <a:solidFill>
                  <a:prstClr val="black"/>
                </a:solidFill>
                <a:latin typeface="ＭＳ Ｐゴシック" pitchFamily="50" charset="-128"/>
              </a:rPr>
              <a:t>(</a:t>
            </a:r>
            <a:r>
              <a:rPr lang="en-US" altLang="ja-JP" dirty="0">
                <a:solidFill>
                  <a:prstClr val="black"/>
                </a:solidFill>
                <a:latin typeface="ＭＳ Ｐゴシック" pitchFamily="50" charset="-128"/>
              </a:rPr>
              <a:t>2012</a:t>
            </a:r>
            <a:r>
              <a:rPr lang="ja-JP" altLang="en-US" dirty="0">
                <a:solidFill>
                  <a:prstClr val="black"/>
                </a:solidFill>
                <a:latin typeface="ＭＳ Ｐゴシック" pitchFamily="50" charset="-128"/>
              </a:rPr>
              <a:t>年度、</a:t>
            </a:r>
            <a:r>
              <a:rPr lang="en-US" altLang="ja-JP" dirty="0">
                <a:solidFill>
                  <a:prstClr val="black"/>
                </a:solidFill>
                <a:latin typeface="ＭＳ Ｐゴシック" pitchFamily="50" charset="-128"/>
              </a:rPr>
              <a:t>2013</a:t>
            </a:r>
            <a:r>
              <a:rPr lang="ja-JP" altLang="en-US" dirty="0">
                <a:solidFill>
                  <a:prstClr val="black"/>
                </a:solidFill>
                <a:latin typeface="ＭＳ Ｐゴシック" pitchFamily="50" charset="-128"/>
              </a:rPr>
              <a:t>年度は</a:t>
            </a:r>
            <a:r>
              <a:rPr lang="en-US" altLang="ja-JP" dirty="0">
                <a:solidFill>
                  <a:prstClr val="black"/>
                </a:solidFill>
                <a:latin typeface="ＭＳ Ｐゴシック" pitchFamily="50" charset="-128"/>
              </a:rPr>
              <a:t>11</a:t>
            </a:r>
            <a:r>
              <a:rPr lang="ja-JP" altLang="en-US" dirty="0" smtClean="0">
                <a:solidFill>
                  <a:prstClr val="black"/>
                </a:solidFill>
                <a:latin typeface="ＭＳ Ｐゴシック" pitchFamily="50" charset="-128"/>
              </a:rPr>
              <a:t>月</a:t>
            </a:r>
            <a:r>
              <a:rPr lang="en-US" altLang="ja-JP" dirty="0" smtClean="0">
                <a:solidFill>
                  <a:prstClr val="black"/>
                </a:solidFill>
                <a:latin typeface="ＭＳ Ｐゴシック" pitchFamily="50" charset="-128"/>
              </a:rPr>
              <a:t>21</a:t>
            </a:r>
            <a:r>
              <a:rPr lang="ja-JP" altLang="en-US" dirty="0" smtClean="0">
                <a:solidFill>
                  <a:prstClr val="black"/>
                </a:solidFill>
                <a:latin typeface="ＭＳ Ｐゴシック" pitchFamily="50" charset="-128"/>
              </a:rPr>
              <a:t>日</a:t>
            </a:r>
            <a:r>
              <a:rPr lang="ja-JP" altLang="en-US" dirty="0">
                <a:solidFill>
                  <a:prstClr val="black"/>
                </a:solidFill>
                <a:latin typeface="ＭＳ Ｐゴシック" pitchFamily="50" charset="-128"/>
              </a:rPr>
              <a:t>まで）</a:t>
            </a:r>
            <a:endParaRPr lang="en-US" altLang="ja-JP" dirty="0">
              <a:solidFill>
                <a:prstClr val="black"/>
              </a:solidFill>
              <a:latin typeface="ＭＳ Ｐゴシック" pitchFamily="50" charset="-128"/>
            </a:endParaRPr>
          </a:p>
          <a:p>
            <a:pPr defTabSz="449263" eaLnBrk="0" hangingPunct="0">
              <a:lnSpc>
                <a:spcPct val="110000"/>
              </a:lnSpc>
              <a:buFontTx/>
              <a:buChar char="•"/>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smtClean="0">
                <a:solidFill>
                  <a:prstClr val="black"/>
                </a:solidFill>
                <a:latin typeface="ＭＳ Ｐゴシック" pitchFamily="50" charset="-128"/>
              </a:rPr>
              <a:t> </a:t>
            </a:r>
            <a:r>
              <a:rPr lang="ja-JP" altLang="en-US" dirty="0">
                <a:solidFill>
                  <a:prstClr val="black"/>
                </a:solidFill>
                <a:latin typeface="ＭＳ Ｐゴシック" pitchFamily="50" charset="-128"/>
              </a:rPr>
              <a:t>ヒロからの遠隔講演・授業</a:t>
            </a:r>
            <a:r>
              <a:rPr lang="en-GB" altLang="ja-JP" dirty="0" smtClean="0">
                <a:solidFill>
                  <a:prstClr val="black"/>
                </a:solidFill>
                <a:latin typeface="ＭＳ Ｐゴシック" pitchFamily="50" charset="-128"/>
              </a:rPr>
              <a:t> 2012</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17</a:t>
            </a:r>
            <a:r>
              <a:rPr lang="ja-JP" altLang="en-US" dirty="0" smtClean="0">
                <a:solidFill>
                  <a:prstClr val="black"/>
                </a:solidFill>
                <a:latin typeface="ＭＳ Ｐゴシック" pitchFamily="50" charset="-128"/>
              </a:rPr>
              <a:t>件、</a:t>
            </a:r>
            <a:r>
              <a:rPr lang="en-US" altLang="ja-JP" dirty="0" smtClean="0">
                <a:solidFill>
                  <a:prstClr val="black"/>
                </a:solidFill>
                <a:latin typeface="ＭＳ Ｐゴシック" pitchFamily="50" charset="-128"/>
              </a:rPr>
              <a:t>2013</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11</a:t>
            </a:r>
            <a:r>
              <a:rPr lang="ja-JP" altLang="en-US" dirty="0" smtClean="0">
                <a:solidFill>
                  <a:prstClr val="black"/>
                </a:solidFill>
                <a:latin typeface="ＭＳ Ｐゴシック" pitchFamily="50" charset="-128"/>
              </a:rPr>
              <a:t>件</a:t>
            </a:r>
            <a:endParaRPr lang="ja-JP" altLang="en-GB" dirty="0" smtClean="0">
              <a:solidFill>
                <a:prstClr val="black"/>
              </a:solidFill>
              <a:latin typeface="ＭＳ Ｐゴシック" pitchFamily="50" charset="-128"/>
            </a:endParaRPr>
          </a:p>
          <a:p>
            <a:pPr defTabSz="449263" eaLnBrk="0" hangingPunct="0">
              <a:lnSpc>
                <a:spcPct val="110000"/>
              </a:lnSpc>
              <a:buFontTx/>
              <a:buChar char="•"/>
              <a:tabLst>
                <a:tab pos="285750"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dirty="0">
                <a:solidFill>
                  <a:prstClr val="black"/>
                </a:solidFill>
                <a:latin typeface="ＭＳ Ｐゴシック" pitchFamily="50" charset="-128"/>
              </a:rPr>
              <a:t> </a:t>
            </a:r>
            <a:r>
              <a:rPr lang="ja-JP" altLang="en-US" dirty="0" smtClean="0">
                <a:solidFill>
                  <a:prstClr val="black"/>
                </a:solidFill>
                <a:latin typeface="ＭＳ Ｐゴシック" pitchFamily="50" charset="-128"/>
              </a:rPr>
              <a:t>日本などで</a:t>
            </a:r>
            <a:r>
              <a:rPr lang="ja-JP" altLang="en-US" dirty="0">
                <a:solidFill>
                  <a:prstClr val="black"/>
                </a:solidFill>
                <a:latin typeface="ＭＳ Ｐゴシック" pitchFamily="50" charset="-128"/>
              </a:rPr>
              <a:t>の講演・授業</a:t>
            </a:r>
            <a:r>
              <a:rPr lang="ja-JP" altLang="en-US" dirty="0" smtClean="0">
                <a:solidFill>
                  <a:prstClr val="black"/>
                </a:solidFill>
                <a:latin typeface="ＭＳ Ｐゴシック" pitchFamily="50" charset="-128"/>
              </a:rPr>
              <a:t>　</a:t>
            </a:r>
            <a:r>
              <a:rPr lang="en-US" altLang="ja-JP" dirty="0" smtClean="0">
                <a:solidFill>
                  <a:prstClr val="black"/>
                </a:solidFill>
                <a:latin typeface="ＭＳ Ｐゴシック" pitchFamily="50" charset="-128"/>
              </a:rPr>
              <a:t>2012</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4</a:t>
            </a:r>
            <a:r>
              <a:rPr lang="ja-JP" altLang="en-US" dirty="0" smtClean="0">
                <a:solidFill>
                  <a:prstClr val="black"/>
                </a:solidFill>
                <a:latin typeface="ＭＳ Ｐゴシック" pitchFamily="50" charset="-128"/>
              </a:rPr>
              <a:t>件、</a:t>
            </a:r>
            <a:r>
              <a:rPr lang="en-US" altLang="ja-JP" dirty="0" smtClean="0">
                <a:solidFill>
                  <a:prstClr val="black"/>
                </a:solidFill>
                <a:latin typeface="ＭＳ Ｐゴシック" pitchFamily="50" charset="-128"/>
              </a:rPr>
              <a:t>2013</a:t>
            </a:r>
            <a:r>
              <a:rPr lang="ja-JP" altLang="en-US" dirty="0" smtClean="0">
                <a:solidFill>
                  <a:prstClr val="black"/>
                </a:solidFill>
                <a:latin typeface="ＭＳ Ｐゴシック" pitchFamily="50" charset="-128"/>
              </a:rPr>
              <a:t>年度</a:t>
            </a:r>
            <a:r>
              <a:rPr lang="en-US" altLang="ja-JP" dirty="0" smtClean="0">
                <a:solidFill>
                  <a:prstClr val="black"/>
                </a:solidFill>
                <a:latin typeface="ＭＳ Ｐゴシック" pitchFamily="50" charset="-128"/>
              </a:rPr>
              <a:t>3</a:t>
            </a:r>
            <a:r>
              <a:rPr lang="ja-JP" altLang="en-US" dirty="0" smtClean="0">
                <a:solidFill>
                  <a:prstClr val="black"/>
                </a:solidFill>
                <a:latin typeface="ＭＳ Ｐゴシック" pitchFamily="50" charset="-128"/>
              </a:rPr>
              <a:t>件（以上）</a:t>
            </a:r>
            <a:endParaRPr lang="en-US" altLang="ja-JP" dirty="0">
              <a:solidFill>
                <a:prstClr val="black"/>
              </a:solidFill>
              <a:latin typeface="ＭＳ Ｐゴシック" pitchFamily="50" charset="-128"/>
            </a:endParaRPr>
          </a:p>
        </p:txBody>
      </p:sp>
      <p:sp>
        <p:nvSpPr>
          <p:cNvPr id="21511" name="Slide Number Placeholder 15"/>
          <p:cNvSpPr>
            <a:spLocks noGrp="1"/>
          </p:cNvSpPr>
          <p:nvPr>
            <p:ph type="sldNum" sz="quarter" idx="12"/>
          </p:nvPr>
        </p:nvSpPr>
        <p:spPr bwMode="auto">
          <a:noFill/>
          <a:ln>
            <a:miter lim="800000"/>
            <a:headEnd/>
            <a:tailEnd/>
          </a:ln>
        </p:spPr>
        <p:txBody>
          <a:bodyPr/>
          <a:lstStyle/>
          <a:p>
            <a:fld id="{6CA5E29F-7735-4D7A-862A-3154EA016C0B}" type="slidenum">
              <a:rPr lang="ja-JP" altLang="en-US">
                <a:solidFill>
                  <a:prstClr val="black">
                    <a:tint val="75000"/>
                  </a:prstClr>
                </a:solidFill>
              </a:rPr>
              <a:pPr/>
              <a:t>94</a:t>
            </a:fld>
            <a:endParaRPr lang="ja-JP" altLang="en-US">
              <a:solidFill>
                <a:prstClr val="black">
                  <a:tint val="75000"/>
                </a:prstClr>
              </a:solidFill>
            </a:endParaRPr>
          </a:p>
        </p:txBody>
      </p:sp>
    </p:spTree>
    <p:extLst>
      <p:ext uri="{BB962C8B-B14F-4D97-AF65-F5344CB8AC3E}">
        <p14:creationId xmlns:p14="http://schemas.microsoft.com/office/powerpoint/2010/main" val="409023917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B844550-8E5E-416A-9F12-B32D48338F36}" type="slidenum">
              <a:rPr kumimoji="1" lang="ja-JP" altLang="en-US" smtClean="0"/>
              <a:pPr/>
              <a:t>95</a:t>
            </a:fld>
            <a:endParaRPr kumimoji="1" lang="ja-JP" alt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422" y="-17140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26106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ltLang="en-US" b="1" dirty="0" smtClean="0">
                <a:solidFill>
                  <a:srgbClr val="4F81BD"/>
                </a:solidFill>
                <a:effectLst>
                  <a:outerShdw blurRad="38100" dist="38100" dir="2700000" algn="tl">
                    <a:srgbClr val="000000">
                      <a:alpha val="43137"/>
                    </a:srgbClr>
                  </a:outerShdw>
                </a:effectLst>
              </a:rPr>
              <a:t>日本の学校団体による</a:t>
            </a:r>
            <a:r>
              <a:rPr lang="en-US" altLang="ja-JP" b="1" dirty="0" smtClean="0">
                <a:solidFill>
                  <a:srgbClr val="4F81BD"/>
                </a:solidFill>
                <a:effectLst>
                  <a:outerShdw blurRad="38100" dist="38100" dir="2700000" algn="tl">
                    <a:srgbClr val="000000">
                      <a:alpha val="43137"/>
                    </a:srgbClr>
                  </a:outerShdw>
                </a:effectLst>
              </a:rPr>
              <a:t/>
            </a:r>
            <a:br>
              <a:rPr lang="en-US" altLang="ja-JP" b="1" dirty="0" smtClean="0">
                <a:solidFill>
                  <a:srgbClr val="4F81BD"/>
                </a:solidFill>
                <a:effectLst>
                  <a:outerShdw blurRad="38100" dist="38100" dir="2700000" algn="tl">
                    <a:srgbClr val="000000">
                      <a:alpha val="43137"/>
                    </a:srgbClr>
                  </a:outerShdw>
                </a:effectLst>
              </a:rPr>
            </a:br>
            <a:r>
              <a:rPr lang="ja-JP" altLang="en-US" b="1" dirty="0" smtClean="0">
                <a:solidFill>
                  <a:srgbClr val="4F81BD"/>
                </a:solidFill>
                <a:effectLst>
                  <a:outerShdw blurRad="38100" dist="38100" dir="2700000" algn="tl">
                    <a:srgbClr val="000000">
                      <a:alpha val="43137"/>
                    </a:srgbClr>
                  </a:outerShdw>
                </a:effectLst>
              </a:rPr>
              <a:t>施設訪問や遠隔対応</a:t>
            </a:r>
            <a:endParaRPr lang="en-US" b="1" dirty="0">
              <a:solidFill>
                <a:srgbClr val="4F81BD"/>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62500" lnSpcReduction="20000"/>
          </a:bodyPr>
          <a:lstStyle/>
          <a:p>
            <a:r>
              <a:rPr lang="ja-JP" altLang="en-US" dirty="0" smtClean="0"/>
              <a:t>施設訪問（見学、講演、生徒・学生による発表など）</a:t>
            </a:r>
            <a:endParaRPr lang="en-US" altLang="ja-JP" dirty="0" smtClean="0"/>
          </a:p>
          <a:p>
            <a:pPr lvl="1"/>
            <a:r>
              <a:rPr lang="ja-JP" altLang="en-US" dirty="0" smtClean="0"/>
              <a:t>立命館高校、日比谷高校、関東学院高校、早稲田高等学院、川越高校、益田高校、国泰寺高校、九里学園、千里高校、並木中等教育学校、豊中高校、飯山北高校、京都教育大学附属高校、青翔高校、三本松高校、脇町高校、神奈川大学附属高校、札幌日大高校、藤島高校、日高高校、倉吉北高校、以下調整中　盛岡第三高校　など</a:t>
            </a:r>
            <a:endParaRPr lang="en-US" altLang="ja-JP" dirty="0" smtClean="0"/>
          </a:p>
          <a:p>
            <a:pPr lvl="1"/>
            <a:r>
              <a:rPr lang="ja-JP" altLang="en-US" dirty="0" smtClean="0"/>
              <a:t>東海大学、東京工業大学　など</a:t>
            </a:r>
            <a:endParaRPr lang="en-US" altLang="ja-JP" dirty="0" smtClean="0"/>
          </a:p>
          <a:p>
            <a:r>
              <a:rPr lang="ja-JP" altLang="en-US" dirty="0" smtClean="0"/>
              <a:t>遠隔対応</a:t>
            </a:r>
            <a:endParaRPr lang="en-US" altLang="ja-JP" dirty="0" smtClean="0"/>
          </a:p>
          <a:p>
            <a:pPr lvl="1"/>
            <a:r>
              <a:rPr lang="ja-JP" altLang="en-US" dirty="0" smtClean="0"/>
              <a:t>被災地関連支援授業：宮城県　向陽台小学校、会津若松の学校（予定）</a:t>
            </a:r>
            <a:endParaRPr lang="en-US" altLang="ja-JP" dirty="0" smtClean="0"/>
          </a:p>
          <a:p>
            <a:pPr lvl="1"/>
            <a:r>
              <a:rPr lang="ja-JP" altLang="en-US" dirty="0" smtClean="0"/>
              <a:t>出雲高校、益田高校、和歌山信愛高校、仙台白百合学園など</a:t>
            </a:r>
            <a:endParaRPr lang="en-US" altLang="ja-JP" dirty="0" smtClean="0"/>
          </a:p>
          <a:p>
            <a:pPr lvl="1"/>
            <a:r>
              <a:rPr lang="ja-JP" altLang="en-US" dirty="0" smtClean="0"/>
              <a:t>荒川区立第一、第三中学</a:t>
            </a:r>
            <a:endParaRPr lang="en-US" altLang="ja-JP" dirty="0" smtClean="0"/>
          </a:p>
          <a:p>
            <a:pPr lvl="1"/>
            <a:r>
              <a:rPr lang="ja-JP" altLang="en-US" dirty="0" smtClean="0"/>
              <a:t>科学館を含む３元中継への協力</a:t>
            </a:r>
            <a:endParaRPr lang="en-US" altLang="ja-JP" dirty="0" smtClean="0"/>
          </a:p>
          <a:p>
            <a:r>
              <a:rPr lang="ja-JP" altLang="en-US" dirty="0" smtClean="0"/>
              <a:t>特別プロジェクト</a:t>
            </a:r>
            <a:endParaRPr lang="en-US" altLang="ja-JP" dirty="0" smtClean="0"/>
          </a:p>
          <a:p>
            <a:pPr marL="857250" lvl="1" indent="-457200"/>
            <a:r>
              <a:rPr lang="ja-JP" altLang="en-US" dirty="0" smtClean="0"/>
              <a:t>すばる望遠鏡制御棟屋上に小型カメラを運用　</a:t>
            </a:r>
            <a:r>
              <a:rPr lang="en-US" altLang="ja-JP" dirty="0" err="1" smtClean="0"/>
              <a:t>iCan</a:t>
            </a:r>
            <a:r>
              <a:rPr lang="en-US" altLang="ja-JP" dirty="0"/>
              <a:t> </a:t>
            </a:r>
            <a:r>
              <a:rPr lang="ja-JP" altLang="en-US" dirty="0" smtClean="0"/>
              <a:t>星座カメラ、東大</a:t>
            </a:r>
            <a:r>
              <a:rPr lang="en-US" altLang="ja-JP" dirty="0" smtClean="0"/>
              <a:t> - </a:t>
            </a:r>
            <a:r>
              <a:rPr lang="ja-JP" altLang="en-US" dirty="0" smtClean="0"/>
              <a:t>足立区魚眼レンズ全天カメラ</a:t>
            </a:r>
            <a:endParaRPr lang="en-US" altLang="ja-JP" dirty="0" smtClean="0"/>
          </a:p>
          <a:p>
            <a:pPr marL="400050" lvl="1" indent="0">
              <a:buNone/>
            </a:pPr>
            <a:endParaRPr lang="en-US" altLang="ja-JP" dirty="0"/>
          </a:p>
          <a:p>
            <a:pPr marL="400050" lvl="1" indent="0">
              <a:buNone/>
            </a:pPr>
            <a:r>
              <a:rPr lang="ja-JP" altLang="en-US" b="1" dirty="0" smtClean="0">
                <a:solidFill>
                  <a:srgbClr val="FF0000"/>
                </a:solidFill>
                <a:effectLst>
                  <a:outerShdw blurRad="38100" dist="38100" dir="2700000" algn="tl">
                    <a:srgbClr val="000000">
                      <a:alpha val="43137"/>
                    </a:srgbClr>
                  </a:outerShdw>
                </a:effectLst>
              </a:rPr>
              <a:t>ふれあい天文学２０１３に参加</a:t>
            </a:r>
            <a:endParaRPr lang="en-US" altLang="ja-JP" b="1" dirty="0" smtClean="0">
              <a:solidFill>
                <a:srgbClr val="FF0000"/>
              </a:solidFill>
              <a:effectLst>
                <a:outerShdw blurRad="38100" dist="38100" dir="2700000" algn="tl">
                  <a:srgbClr val="000000">
                    <a:alpha val="43137"/>
                  </a:srgbClr>
                </a:outerShdw>
              </a:effectLst>
            </a:endParaRPr>
          </a:p>
        </p:txBody>
      </p:sp>
      <p:sp>
        <p:nvSpPr>
          <p:cNvPr id="4" name="スライド番号プレースホルダ 3"/>
          <p:cNvSpPr>
            <a:spLocks noGrp="1"/>
          </p:cNvSpPr>
          <p:nvPr>
            <p:ph type="sldNum" sz="quarter" idx="12"/>
          </p:nvPr>
        </p:nvSpPr>
        <p:spPr/>
        <p:txBody>
          <a:bodyPr/>
          <a:lstStyle/>
          <a:p>
            <a:fld id="{8B844550-8E5E-416A-9F12-B32D48338F36}" type="slidenum">
              <a:rPr lang="ja-JP" altLang="en-US" smtClean="0">
                <a:solidFill>
                  <a:prstClr val="black">
                    <a:tint val="75000"/>
                  </a:prstClr>
                </a:solidFill>
              </a:rPr>
              <a:pPr/>
              <a:t>96</a:t>
            </a:fld>
            <a:endParaRPr lang="ja-JP" altLang="en-US">
              <a:solidFill>
                <a:prstClr val="black">
                  <a:tint val="75000"/>
                </a:prstClr>
              </a:solidFill>
            </a:endParaRPr>
          </a:p>
        </p:txBody>
      </p:sp>
    </p:spTree>
    <p:extLst>
      <p:ext uri="{BB962C8B-B14F-4D97-AF65-F5344CB8AC3E}">
        <p14:creationId xmlns:p14="http://schemas.microsoft.com/office/powerpoint/2010/main" val="24862660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97</a:t>
            </a:fld>
            <a:endParaRPr kumimoji="1" lang="ja-JP" altLang="en-US"/>
          </a:p>
        </p:txBody>
      </p:sp>
      <p:pic>
        <p:nvPicPr>
          <p:cNvPr id="5" name="Picture 8" descr="http://www.wahipanaphoto.com/photodir/HDR/100130-0470-subaru-telescope.jpg"/>
          <p:cNvPicPr>
            <a:picLocks noChangeAspect="1" noChangeArrowheads="1"/>
          </p:cNvPicPr>
          <p:nvPr/>
        </p:nvPicPr>
        <p:blipFill>
          <a:blip r:embed="rId2" cstate="print"/>
          <a:srcRect/>
          <a:stretch>
            <a:fillRect/>
          </a:stretch>
        </p:blipFill>
        <p:spPr bwMode="auto">
          <a:xfrm>
            <a:off x="-612775" y="-50800"/>
            <a:ext cx="10404475" cy="6935788"/>
          </a:xfrm>
          <a:prstGeom prst="rect">
            <a:avLst/>
          </a:prstGeom>
          <a:noFill/>
          <a:ln w="9525">
            <a:noFill/>
            <a:miter lim="800000"/>
            <a:headEnd/>
            <a:tailEnd/>
          </a:ln>
        </p:spPr>
      </p:pic>
      <p:sp>
        <p:nvSpPr>
          <p:cNvPr id="6" name="テキスト ボックス 5"/>
          <p:cNvSpPr txBox="1"/>
          <p:nvPr/>
        </p:nvSpPr>
        <p:spPr>
          <a:xfrm>
            <a:off x="2299234" y="478413"/>
            <a:ext cx="4649030" cy="646331"/>
          </a:xfrm>
          <a:prstGeom prst="rect">
            <a:avLst/>
          </a:prstGeom>
          <a:noFill/>
        </p:spPr>
        <p:txBody>
          <a:bodyPr wrap="none" rtlCol="0">
            <a:spAutoFit/>
          </a:bodyPr>
          <a:lstStyle/>
          <a:p>
            <a:r>
              <a:rPr kumimoji="1" lang="ja-JP" altLang="en-US" sz="3600" b="1" dirty="0" smtClean="0">
                <a:solidFill>
                  <a:schemeClr val="bg1"/>
                </a:solidFill>
              </a:rPr>
              <a:t>すばるの</a:t>
            </a:r>
            <a:r>
              <a:rPr lang="ja-JP" altLang="en-US" sz="3600" b="1" dirty="0">
                <a:solidFill>
                  <a:schemeClr val="bg1"/>
                </a:solidFill>
              </a:rPr>
              <a:t>輝ける</a:t>
            </a:r>
            <a:r>
              <a:rPr kumimoji="1" lang="ja-JP" altLang="en-US" sz="3600" b="1" dirty="0" smtClean="0">
                <a:solidFill>
                  <a:schemeClr val="bg1"/>
                </a:solidFill>
              </a:rPr>
              <a:t>未来へ</a:t>
            </a:r>
            <a:endParaRPr kumimoji="1" lang="ja-JP" altLang="en-US" sz="3600" b="1" dirty="0">
              <a:solidFill>
                <a:schemeClr val="bg1"/>
              </a:solidFill>
            </a:endParaRPr>
          </a:p>
        </p:txBody>
      </p:sp>
      <p:sp>
        <p:nvSpPr>
          <p:cNvPr id="2" name="テキスト ボックス 1"/>
          <p:cNvSpPr txBox="1"/>
          <p:nvPr/>
        </p:nvSpPr>
        <p:spPr>
          <a:xfrm>
            <a:off x="5940152" y="5949280"/>
            <a:ext cx="1826141" cy="584775"/>
          </a:xfrm>
          <a:prstGeom prst="rect">
            <a:avLst/>
          </a:prstGeom>
          <a:noFill/>
        </p:spPr>
        <p:txBody>
          <a:bodyPr wrap="none" rtlCol="0">
            <a:spAutoFit/>
          </a:bodyPr>
          <a:lstStyle/>
          <a:p>
            <a:r>
              <a:rPr kumimoji="1" lang="ja-JP" altLang="en-US" sz="3200" b="1" dirty="0" smtClean="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rPr>
              <a:t>２０１４</a:t>
            </a:r>
            <a:endParaRPr kumimoji="1" lang="ja-JP" altLang="en-US" sz="3200" b="1" dirty="0">
              <a:solidFill>
                <a:schemeClr val="bg1"/>
              </a:solidFill>
              <a:latin typeface="Arial Unicode MS" panose="020B0604020202020204" pitchFamily="50" charset="-128"/>
              <a:ea typeface="Arial Unicode MS" panose="020B0604020202020204" pitchFamily="50" charset="-128"/>
              <a:cs typeface="Arial Unicode MS" panose="020B0604020202020204" pitchFamily="50" charset="-128"/>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80928"/>
            <a:ext cx="8229600" cy="1143000"/>
          </a:xfrm>
        </p:spPr>
        <p:txBody>
          <a:bodyPr>
            <a:normAutofit/>
          </a:bodyPr>
          <a:lstStyle/>
          <a:p>
            <a:r>
              <a:rPr lang="ja-JP" altLang="en-US" b="1" dirty="0" smtClean="0">
                <a:effectLst>
                  <a:outerShdw blurRad="38100" dist="38100" dir="2700000" algn="tl">
                    <a:srgbClr val="000000">
                      <a:alpha val="43137"/>
                    </a:srgbClr>
                  </a:outerShdw>
                </a:effectLst>
              </a:rPr>
              <a:t>平成２６年度の目標・計画</a:t>
            </a:r>
            <a:endParaRPr kumimoji="1" lang="ja-JP" altLang="en-US" b="1"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8B844550-8E5E-416A-9F12-B32D48338F36}" type="slidenum">
              <a:rPr kumimoji="1" lang="ja-JP" altLang="en-US" smtClean="0"/>
              <a:pPr/>
              <a:t>98</a:t>
            </a:fld>
            <a:endParaRPr kumimoji="1" lang="ja-JP" alt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altLang="en-US" sz="3600" b="1" dirty="0" smtClean="0">
                <a:effectLst>
                  <a:outerShdw blurRad="38100" dist="38100" dir="2700000" algn="tl">
                    <a:srgbClr val="000000">
                      <a:alpha val="43137"/>
                    </a:srgbClr>
                  </a:outerShdw>
                </a:effectLst>
              </a:rPr>
              <a:t>平成</a:t>
            </a:r>
            <a:r>
              <a:rPr lang="en-US" altLang="ja-JP" sz="3600" b="1" dirty="0" smtClean="0">
                <a:effectLst>
                  <a:outerShdw blurRad="38100" dist="38100" dir="2700000" algn="tl">
                    <a:srgbClr val="000000">
                      <a:alpha val="43137"/>
                    </a:srgbClr>
                  </a:outerShdw>
                </a:effectLst>
              </a:rPr>
              <a:t>26</a:t>
            </a:r>
            <a:r>
              <a:rPr lang="ja-JP" altLang="en-US" sz="3600" b="1" dirty="0" smtClean="0">
                <a:effectLst>
                  <a:outerShdw blurRad="38100" dist="38100" dir="2700000" algn="tl">
                    <a:srgbClr val="000000">
                      <a:alpha val="43137"/>
                    </a:srgbClr>
                  </a:outerShdw>
                </a:effectLst>
              </a:rPr>
              <a:t>年度の目標</a:t>
            </a:r>
            <a:r>
              <a:rPr lang="en-US" altLang="ja-JP" sz="3600" b="1" dirty="0" smtClean="0">
                <a:effectLst>
                  <a:outerShdw blurRad="38100" dist="38100" dir="2700000" algn="tl">
                    <a:srgbClr val="000000">
                      <a:alpha val="43137"/>
                    </a:srgbClr>
                  </a:outerShdw>
                </a:effectLst>
              </a:rPr>
              <a:t>•</a:t>
            </a:r>
            <a:r>
              <a:rPr lang="ja-JP" altLang="en-US" sz="3600" b="1" dirty="0" smtClean="0">
                <a:effectLst>
                  <a:outerShdw blurRad="38100" dist="38100" dir="2700000" algn="tl">
                    <a:srgbClr val="000000">
                      <a:alpha val="43137"/>
                    </a:srgbClr>
                  </a:outerShdw>
                </a:effectLst>
              </a:rPr>
              <a:t>計画</a:t>
            </a:r>
            <a:endParaRPr lang="en-US" sz="36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40768"/>
            <a:ext cx="8363272" cy="5257800"/>
          </a:xfrm>
        </p:spPr>
        <p:txBody>
          <a:bodyPr>
            <a:normAutofit fontScale="70000" lnSpcReduction="20000"/>
          </a:bodyPr>
          <a:lstStyle/>
          <a:p>
            <a:pPr marL="0" indent="0" algn="ctr" eaLnBrk="0" hangingPunct="0">
              <a:buNone/>
              <a:defRPr/>
            </a:pPr>
            <a:r>
              <a:rPr lang="ja-JP" altLang="en-US" sz="2900" dirty="0" smtClean="0">
                <a:solidFill>
                  <a:srgbClr val="FF0000"/>
                </a:solidFill>
              </a:rPr>
              <a:t>①　</a:t>
            </a:r>
            <a:r>
              <a:rPr lang="ja-JP" altLang="ja-JP" sz="2900" b="1" dirty="0">
                <a:solidFill>
                  <a:srgbClr val="FF0000"/>
                </a:solidFill>
                <a:ea typeface="ＭＳ Ｐゴシック" pitchFamily="50" charset="-128"/>
              </a:rPr>
              <a:t>すばる望遠鏡</a:t>
            </a:r>
            <a:r>
              <a:rPr lang="ja-JP" altLang="en-US" sz="2900" b="1" dirty="0">
                <a:solidFill>
                  <a:srgbClr val="FF0000"/>
                </a:solidFill>
                <a:ea typeface="ＭＳ Ｐゴシック" pitchFamily="50" charset="-128"/>
              </a:rPr>
              <a:t>の</a:t>
            </a:r>
            <a:r>
              <a:rPr lang="ja-JP" altLang="ja-JP" sz="2900" b="1" dirty="0">
                <a:solidFill>
                  <a:srgbClr val="FF0000"/>
                </a:solidFill>
                <a:ea typeface="ＭＳ Ｐゴシック" pitchFamily="50" charset="-128"/>
              </a:rPr>
              <a:t>共同利用</a:t>
            </a:r>
            <a:r>
              <a:rPr lang="ja-JP" altLang="en-US" sz="2900" b="1" dirty="0">
                <a:solidFill>
                  <a:srgbClr val="FF0000"/>
                </a:solidFill>
                <a:ea typeface="ＭＳ Ｐゴシック" pitchFamily="50" charset="-128"/>
              </a:rPr>
              <a:t>を実施し</a:t>
            </a:r>
            <a:r>
              <a:rPr lang="ja-JP" altLang="ja-JP" sz="2900" b="1" dirty="0" smtClean="0">
                <a:solidFill>
                  <a:srgbClr val="FF0000"/>
                </a:solidFill>
                <a:ea typeface="ＭＳ Ｐゴシック" pitchFamily="50" charset="-128"/>
              </a:rPr>
              <a:t>、優れた</a:t>
            </a:r>
            <a:r>
              <a:rPr lang="ja-JP" altLang="en-US" sz="2900" b="1" dirty="0">
                <a:solidFill>
                  <a:srgbClr val="FF0000"/>
                </a:solidFill>
                <a:ea typeface="ＭＳ Ｐゴシック" pitchFamily="50" charset="-128"/>
              </a:rPr>
              <a:t>研究成果</a:t>
            </a:r>
            <a:r>
              <a:rPr lang="ja-JP" altLang="ja-JP" sz="2900" b="1" dirty="0">
                <a:solidFill>
                  <a:srgbClr val="FF0000"/>
                </a:solidFill>
                <a:ea typeface="ＭＳ Ｐゴシック" pitchFamily="50" charset="-128"/>
              </a:rPr>
              <a:t>を</a:t>
            </a:r>
            <a:r>
              <a:rPr lang="ja-JP" altLang="ja-JP" sz="2900" b="1" dirty="0" smtClean="0">
                <a:solidFill>
                  <a:srgbClr val="FF0000"/>
                </a:solidFill>
                <a:ea typeface="ＭＳ Ｐゴシック" pitchFamily="50" charset="-128"/>
              </a:rPr>
              <a:t>多数</a:t>
            </a:r>
            <a:r>
              <a:rPr lang="ja-JP" altLang="en-US" sz="2900" b="1" dirty="0" smtClean="0">
                <a:solidFill>
                  <a:srgbClr val="FF0000"/>
                </a:solidFill>
                <a:ea typeface="ＭＳ Ｐゴシック" pitchFamily="50" charset="-128"/>
              </a:rPr>
              <a:t>出版</a:t>
            </a:r>
            <a:r>
              <a:rPr lang="ja-JP" altLang="ja-JP" sz="2900" b="1" dirty="0" smtClean="0">
                <a:solidFill>
                  <a:srgbClr val="FF0000"/>
                </a:solidFill>
                <a:ea typeface="ＭＳ Ｐゴシック" pitchFamily="50" charset="-128"/>
              </a:rPr>
              <a:t>する</a:t>
            </a:r>
            <a:r>
              <a:rPr lang="ja-JP" altLang="ja-JP" sz="2900" b="1" dirty="0">
                <a:solidFill>
                  <a:srgbClr val="FF0000"/>
                </a:solidFill>
                <a:ea typeface="ＭＳ Ｐゴシック" pitchFamily="50" charset="-128"/>
              </a:rPr>
              <a:t>。</a:t>
            </a:r>
            <a:endParaRPr lang="en-US" altLang="ja-JP" sz="2900" b="1" dirty="0">
              <a:solidFill>
                <a:srgbClr val="FF0000"/>
              </a:solidFill>
              <a:latin typeface="Arial" pitchFamily="34" charset="0"/>
              <a:ea typeface="ＭＳ Ｐゴシック" pitchFamily="50" charset="-128"/>
            </a:endParaRPr>
          </a:p>
          <a:p>
            <a:pPr>
              <a:buNone/>
            </a:pPr>
            <a:r>
              <a:rPr lang="ja-JP" altLang="en-US" sz="2900" u="sng" dirty="0" smtClean="0">
                <a:solidFill>
                  <a:srgbClr val="FF0000"/>
                </a:solidFill>
              </a:rPr>
              <a:t> </a:t>
            </a:r>
            <a:endParaRPr lang="en-US" altLang="ja-JP" sz="2900" u="sng" dirty="0" smtClean="0">
              <a:solidFill>
                <a:srgbClr val="FF0000"/>
              </a:solidFill>
            </a:endParaRPr>
          </a:p>
          <a:p>
            <a:pPr lvl="1"/>
            <a:r>
              <a:rPr lang="ja-JP" altLang="en-US" dirty="0" smtClean="0"/>
              <a:t>望遠鏡</a:t>
            </a:r>
            <a:r>
              <a:rPr lang="ja-JP" altLang="en-US" dirty="0"/>
              <a:t>の保守・改良を不断に</a:t>
            </a:r>
            <a:r>
              <a:rPr lang="ja-JP" altLang="en-US" dirty="0" smtClean="0"/>
              <a:t>実施すると共に、望遠鏡</a:t>
            </a:r>
            <a:r>
              <a:rPr lang="ja-JP" altLang="en-US" dirty="0"/>
              <a:t>の性能を</a:t>
            </a:r>
            <a:r>
              <a:rPr lang="ja-JP" altLang="en-US" dirty="0" smtClean="0"/>
              <a:t>向上させるため</a:t>
            </a:r>
            <a:r>
              <a:rPr lang="ja-JP" altLang="en-US" dirty="0"/>
              <a:t>のアップグレードを適宜</a:t>
            </a:r>
            <a:r>
              <a:rPr lang="ja-JP" altLang="en-US" dirty="0" smtClean="0"/>
              <a:t>行う。</a:t>
            </a:r>
            <a:endParaRPr lang="en-US" altLang="ja-JP" dirty="0" smtClean="0"/>
          </a:p>
          <a:p>
            <a:pPr lvl="1"/>
            <a:r>
              <a:rPr lang="en-US" altLang="ja-JP" dirty="0" smtClean="0"/>
              <a:t>MOIRCS</a:t>
            </a:r>
            <a:r>
              <a:rPr lang="ja-JP" altLang="en-US" dirty="0" smtClean="0"/>
              <a:t>アップグレード、</a:t>
            </a:r>
            <a:r>
              <a:rPr lang="en-US" altLang="ja-JP" dirty="0" err="1" smtClean="0"/>
              <a:t>SCExAO</a:t>
            </a:r>
            <a:r>
              <a:rPr lang="ja-JP" altLang="en-US" dirty="0" smtClean="0"/>
              <a:t>の開発を推進する。</a:t>
            </a:r>
            <a:r>
              <a:rPr lang="en-US" altLang="ja-JP" dirty="0" smtClean="0"/>
              <a:t>RAVEN</a:t>
            </a:r>
            <a:r>
              <a:rPr lang="ja-JP" altLang="en-US" dirty="0" err="1" smtClean="0"/>
              <a:t>、</a:t>
            </a:r>
            <a:r>
              <a:rPr lang="en-US" altLang="ja-JP" dirty="0" smtClean="0"/>
              <a:t>IRD</a:t>
            </a:r>
            <a:r>
              <a:rPr lang="ja-JP" altLang="en-US" dirty="0" err="1" smtClean="0"/>
              <a:t>、</a:t>
            </a:r>
            <a:r>
              <a:rPr lang="en-US" altLang="ja-JP" dirty="0" smtClean="0"/>
              <a:t>CHARIS</a:t>
            </a:r>
            <a:r>
              <a:rPr lang="ja-JP" altLang="en-US" dirty="0" smtClean="0"/>
              <a:t>等新世代の持ち込み装置の開発支援・立ち上げを行う。また、次世代</a:t>
            </a:r>
            <a:r>
              <a:rPr lang="en-US" altLang="ja-JP" dirty="0" smtClean="0"/>
              <a:t>AO+</a:t>
            </a:r>
            <a:r>
              <a:rPr lang="ja-JP" altLang="en-US" dirty="0" smtClean="0"/>
              <a:t>広視野近赤外線装置の検討を進める。</a:t>
            </a:r>
            <a:endParaRPr lang="en-US" altLang="ja-JP" dirty="0" smtClean="0"/>
          </a:p>
          <a:p>
            <a:pPr marL="457200" lvl="1" indent="0">
              <a:buNone/>
            </a:pPr>
            <a:endParaRPr lang="en-US" altLang="ja-JP" dirty="0" smtClean="0"/>
          </a:p>
          <a:p>
            <a:pPr marL="0" indent="0" eaLnBrk="0" hangingPunct="0">
              <a:buNone/>
              <a:defRPr/>
            </a:pPr>
            <a:r>
              <a:rPr lang="ja-JP" altLang="en-US" sz="2900" dirty="0" smtClean="0">
                <a:solidFill>
                  <a:srgbClr val="FF0000"/>
                </a:solidFill>
                <a:latin typeface="+mn-ea"/>
              </a:rPr>
              <a:t> ②　</a:t>
            </a:r>
            <a:r>
              <a:rPr lang="ja-JP" altLang="en-US" sz="2900" b="1" dirty="0">
                <a:solidFill>
                  <a:srgbClr val="FF0000"/>
                </a:solidFill>
              </a:rPr>
              <a:t>執行部と連携し、これまでのトラブルのレビューをもとに</a:t>
            </a:r>
            <a:r>
              <a:rPr lang="ja-JP" altLang="en-US" sz="2900" b="1" dirty="0" smtClean="0">
                <a:solidFill>
                  <a:srgbClr val="FF0000"/>
                </a:solidFill>
              </a:rPr>
              <a:t>、故障</a:t>
            </a:r>
            <a:r>
              <a:rPr lang="ja-JP" altLang="en-US" sz="2900" b="1" dirty="0">
                <a:solidFill>
                  <a:srgbClr val="FF0000"/>
                </a:solidFill>
              </a:rPr>
              <a:t>や</a:t>
            </a:r>
            <a:r>
              <a:rPr lang="ja-JP" altLang="en-US" sz="2900" b="1" dirty="0" smtClean="0">
                <a:solidFill>
                  <a:srgbClr val="FF0000"/>
                </a:solidFill>
              </a:rPr>
              <a:t>不具合</a:t>
            </a:r>
            <a:endParaRPr lang="en-US" altLang="ja-JP" sz="2900" b="1" dirty="0" smtClean="0">
              <a:solidFill>
                <a:srgbClr val="FF0000"/>
              </a:solidFill>
            </a:endParaRPr>
          </a:p>
          <a:p>
            <a:pPr marL="0" indent="0" eaLnBrk="0" hangingPunct="0">
              <a:buNone/>
              <a:defRPr/>
            </a:pPr>
            <a:r>
              <a:rPr lang="en-US" altLang="ja-JP" sz="2900" b="1" dirty="0">
                <a:solidFill>
                  <a:srgbClr val="FF0000"/>
                </a:solidFill>
              </a:rPr>
              <a:t> </a:t>
            </a:r>
            <a:r>
              <a:rPr lang="en-US" altLang="ja-JP" sz="2900" b="1" dirty="0" smtClean="0">
                <a:solidFill>
                  <a:srgbClr val="FF0000"/>
                </a:solidFill>
              </a:rPr>
              <a:t>      </a:t>
            </a:r>
            <a:r>
              <a:rPr lang="ja-JP" altLang="en-US" sz="2900" b="1" dirty="0" smtClean="0">
                <a:solidFill>
                  <a:srgbClr val="FF0000"/>
                </a:solidFill>
              </a:rPr>
              <a:t>  を</a:t>
            </a:r>
            <a:r>
              <a:rPr lang="ja-JP" altLang="en-US" sz="2900" b="1" dirty="0">
                <a:solidFill>
                  <a:srgbClr val="FF0000"/>
                </a:solidFill>
              </a:rPr>
              <a:t>未然に防ぐための</a:t>
            </a:r>
            <a:r>
              <a:rPr lang="ja-JP" altLang="ja-JP" sz="2900" b="1" dirty="0">
                <a:solidFill>
                  <a:srgbClr val="FF0000"/>
                </a:solidFill>
              </a:rPr>
              <a:t>望遠鏡</a:t>
            </a:r>
            <a:r>
              <a:rPr lang="ja-JP" altLang="en-US" sz="2900" b="1" dirty="0">
                <a:solidFill>
                  <a:srgbClr val="FF0000"/>
                </a:solidFill>
              </a:rPr>
              <a:t>運用</a:t>
            </a:r>
            <a:r>
              <a:rPr lang="ja-JP" altLang="en-US" sz="2900" b="1" dirty="0" smtClean="0">
                <a:solidFill>
                  <a:srgbClr val="FF0000"/>
                </a:solidFill>
              </a:rPr>
              <a:t>の改善</a:t>
            </a:r>
            <a:r>
              <a:rPr lang="ja-JP" altLang="en-US" sz="2900" b="1" dirty="0">
                <a:solidFill>
                  <a:srgbClr val="FF0000"/>
                </a:solidFill>
              </a:rPr>
              <a:t>策を策定する</a:t>
            </a:r>
            <a:r>
              <a:rPr lang="ja-JP" altLang="ja-JP" sz="2900" b="1" dirty="0">
                <a:solidFill>
                  <a:srgbClr val="FF0000"/>
                </a:solidFill>
              </a:rPr>
              <a:t>。</a:t>
            </a:r>
            <a:endParaRPr lang="en-US" altLang="ja-JP" sz="2900" b="1" dirty="0">
              <a:solidFill>
                <a:srgbClr val="FF0000"/>
              </a:solidFill>
              <a:latin typeface="Arial" pitchFamily="34" charset="0"/>
            </a:endParaRPr>
          </a:p>
          <a:p>
            <a:pPr lvl="1">
              <a:buNone/>
            </a:pPr>
            <a:r>
              <a:rPr lang="ja-JP" altLang="en-US" sz="2900" u="sng" dirty="0" smtClean="0">
                <a:solidFill>
                  <a:srgbClr val="FF0000"/>
                </a:solidFill>
                <a:latin typeface="+mn-ea"/>
              </a:rPr>
              <a:t> </a:t>
            </a:r>
            <a:endParaRPr lang="en-US" altLang="ja-JP" sz="2900" u="sng" dirty="0" smtClean="0">
              <a:solidFill>
                <a:srgbClr val="FF0000"/>
              </a:solidFill>
              <a:latin typeface="+mn-ea"/>
            </a:endParaRPr>
          </a:p>
          <a:p>
            <a:pPr lvl="1"/>
            <a:r>
              <a:rPr lang="ja-JP" altLang="en-US" dirty="0"/>
              <a:t>安定且つ安全にすばる望遠鏡の運用を行っていくため、マニュアル、チェックリストの見直し、整備を引き続き進める。</a:t>
            </a:r>
            <a:endParaRPr lang="en-US" altLang="ja-JP" dirty="0" smtClean="0"/>
          </a:p>
          <a:p>
            <a:pPr lvl="1"/>
            <a:r>
              <a:rPr lang="ja-JP" altLang="en-US" dirty="0" smtClean="0"/>
              <a:t>サイトマネージャーを中心とする、山頂</a:t>
            </a:r>
            <a:r>
              <a:rPr lang="ja-JP" altLang="en-US" dirty="0"/>
              <a:t>作業</a:t>
            </a:r>
            <a:r>
              <a:rPr lang="ja-JP" altLang="en-US" dirty="0" smtClean="0"/>
              <a:t>のマネージメント体制を確立する。</a:t>
            </a:r>
            <a:endParaRPr lang="en-US" altLang="ja-JP" dirty="0" smtClean="0"/>
          </a:p>
          <a:p>
            <a:pPr lvl="1"/>
            <a:r>
              <a:rPr lang="ja-JP" altLang="en-US" dirty="0"/>
              <a:t>トップユニット交換などの、特に複雑な山頂作業に関して、デークルーへの定期的なトレーニング</a:t>
            </a:r>
            <a:r>
              <a:rPr lang="ja-JP" altLang="en-US" dirty="0" smtClean="0"/>
              <a:t>を具体的に実施する。</a:t>
            </a:r>
            <a:endParaRPr lang="ja-JP" altLang="en-US" dirty="0"/>
          </a:p>
          <a:p>
            <a:endParaRPr lang="en-US" dirty="0"/>
          </a:p>
        </p:txBody>
      </p:sp>
      <p:sp>
        <p:nvSpPr>
          <p:cNvPr id="4" name="スライド番号プレースホルダ 3"/>
          <p:cNvSpPr>
            <a:spLocks noGrp="1"/>
          </p:cNvSpPr>
          <p:nvPr>
            <p:ph type="sldNum" sz="quarter" idx="12"/>
          </p:nvPr>
        </p:nvSpPr>
        <p:spPr/>
        <p:txBody>
          <a:bodyPr/>
          <a:lstStyle/>
          <a:p>
            <a:fld id="{8B844550-8E5E-416A-9F12-B32D48338F36}" type="slidenum">
              <a:rPr kumimoji="1" lang="ja-JP" altLang="en-US" smtClean="0"/>
              <a:pPr/>
              <a:t>99</a:t>
            </a:fld>
            <a:endParaRPr kumimoji="1" lang="ja-JP" altLang="en-US"/>
          </a:p>
        </p:txBody>
      </p:sp>
    </p:spTree>
    <p:extLst>
      <p:ext uri="{BB962C8B-B14F-4D97-AF65-F5344CB8AC3E}">
        <p14:creationId xmlns:p14="http://schemas.microsoft.com/office/powerpoint/2010/main" val="30520579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9156</TotalTime>
  <Words>5139</Words>
  <Application>Microsoft Office PowerPoint</Application>
  <PresentationFormat>画面に合わせる (4:3)</PresentationFormat>
  <Paragraphs>966</Paragraphs>
  <Slides>104</Slides>
  <Notes>13</Notes>
  <HiddenSlides>0</HiddenSlides>
  <MMClips>0</MMClips>
  <ScaleCrop>false</ScaleCrop>
  <HeadingPairs>
    <vt:vector size="4" baseType="variant">
      <vt:variant>
        <vt:lpstr>テーマ</vt:lpstr>
      </vt:variant>
      <vt:variant>
        <vt:i4>9</vt:i4>
      </vt:variant>
      <vt:variant>
        <vt:lpstr>スライド タイトル</vt:lpstr>
      </vt:variant>
      <vt:variant>
        <vt:i4>104</vt:i4>
      </vt:variant>
    </vt:vector>
  </HeadingPairs>
  <TitlesOfParts>
    <vt:vector size="113" baseType="lpstr">
      <vt:lpstr>Office テーマ</vt:lpstr>
      <vt:lpstr>Office Theme</vt:lpstr>
      <vt:lpstr>1_Office テーマ</vt:lpstr>
      <vt:lpstr>2_Office テーマ</vt:lpstr>
      <vt:lpstr>3_Office テーマ</vt:lpstr>
      <vt:lpstr>4_Office テーマ</vt:lpstr>
      <vt:lpstr>5_Office テーマ</vt:lpstr>
      <vt:lpstr>6_Office テーマ</vt:lpstr>
      <vt:lpstr>7_Office テーマ</vt:lpstr>
      <vt:lpstr>Subaru Users’ Meeting Director’s Report</vt:lpstr>
      <vt:lpstr>Subaru Telescope’s strategic goals for the Fiscal Year 2012-2013　壱 ①</vt:lpstr>
      <vt:lpstr>Subaru Telescope’s strategic goals for the Fiscal Year 2012-2013　弐 ②</vt:lpstr>
      <vt:lpstr>Subaru Telescope’s strategic goals for the Fiscal Year 2012-2013  参 ③</vt:lpstr>
      <vt:lpstr>Subaru Telescope’s strategic goals for the Fiscal Year 2012-2013  四 ④</vt:lpstr>
      <vt:lpstr>Subaru Telescope’s strategic goals for the Fiscal Year 2012-2013  五 ⑤</vt:lpstr>
      <vt:lpstr>Subaru Telescope’s strategic goals for the Fiscal Year 2012-2013　六 ⑥</vt:lpstr>
      <vt:lpstr>Subaru Telescope’s strategic goals for the Fiscal Year 2012-2013　七 ⑦</vt:lpstr>
      <vt:lpstr>組織・人員</vt:lpstr>
      <vt:lpstr>ハワイ観測所組織</vt:lpstr>
      <vt:lpstr>人員</vt:lpstr>
      <vt:lpstr>予算</vt:lpstr>
      <vt:lpstr>PowerPoint プレゼンテーション</vt:lpstr>
      <vt:lpstr>PowerPoint プレゼンテーション</vt:lpstr>
      <vt:lpstr>すばる予算の推移</vt:lpstr>
      <vt:lpstr>すばる望遠鏡の安全対策</vt:lpstr>
      <vt:lpstr>所内シンポジウム</vt:lpstr>
      <vt:lpstr>所内シンポジウム</vt:lpstr>
      <vt:lpstr>望遠鏡の経年変化  2013年のトラブル例</vt:lpstr>
      <vt:lpstr>望遠鏡ダウンタイムの推移</vt:lpstr>
      <vt:lpstr>山頂施設停電</vt:lpstr>
      <vt:lpstr>経年変化への対応</vt:lpstr>
      <vt:lpstr>Recent  Science Topics 2012/11 – 2013/12</vt:lpstr>
      <vt:lpstr>Subaru Telescope Direct Imaging of a Super-Jupiter Around a Massive Star</vt:lpstr>
      <vt:lpstr>Subaru Telescope Direct Discovery of a Second Jupiter Shows the Power and Significance of the SEEDS Project</vt:lpstr>
      <vt:lpstr>Subaru Telescope The Origin and Maintenance of a Retrograde Exoplanet</vt:lpstr>
      <vt:lpstr>Subaru Telescope  Discovery of a Giant Gap in the Disk of a Sun-like Star</vt:lpstr>
      <vt:lpstr>Subaru Telescope Spiral Structure of Disk may reveal Planets</vt:lpstr>
      <vt:lpstr>Subaru Telescope Direct Infrared Image of an Arm in Disk</vt:lpstr>
      <vt:lpstr>Gallery of disks imaged in NIR (SEEDS)</vt:lpstr>
      <vt:lpstr>Subaru Telescope Water-Rich Atmosphere of a Super-Earth　 Narita et al. (2013)</vt:lpstr>
      <vt:lpstr>PowerPoint プレゼンテーション</vt:lpstr>
      <vt:lpstr>Subaru Telescope Soccer Balls in Interstellar Space</vt:lpstr>
      <vt:lpstr>Subaru Telescope  Shedding Light on the Power of M 82's Superwinds</vt:lpstr>
      <vt:lpstr>Subaru Telescope Observations of the Outflow from an Active Galactic Nucleus</vt:lpstr>
      <vt:lpstr>Subaru Telescope Cosmic Giants Shed New Light on Dark Matter</vt:lpstr>
      <vt:lpstr>Subaru Telescope A Weak-Lensing Mass Reconstruction of the Large-Scale Filament</vt:lpstr>
      <vt:lpstr>Subaru Telescope Subaru’s FMOS Reveals the Well-Orchestrated Growth of Massive Galaxies in the Early Universe</vt:lpstr>
      <vt:lpstr>Keck/Gemini/VLT  時間交換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時間交換枠の拡大 （所長私案）</vt:lpstr>
      <vt:lpstr>すばる戦略枠　①</vt:lpstr>
      <vt:lpstr>すばる戦略枠　②</vt:lpstr>
      <vt:lpstr>すばる戦略枠　③</vt:lpstr>
      <vt:lpstr>所長裁量時間</vt:lpstr>
      <vt:lpstr>New Horizon (NASA)</vt:lpstr>
      <vt:lpstr>論文数の推移</vt:lpstr>
      <vt:lpstr>PowerPoint プレゼンテーション</vt:lpstr>
      <vt:lpstr>PowerPoint プレゼンテーション</vt:lpstr>
      <vt:lpstr>Impact factors</vt:lpstr>
      <vt:lpstr>新規装置開発</vt:lpstr>
      <vt:lpstr>PowerPoint プレゼンテーション</vt:lpstr>
      <vt:lpstr>RAVEN  （多天体補償光学系サイエンス実証機）</vt:lpstr>
      <vt:lpstr>IRD (IR Doppler Spectrograph)  （M型星の地球型惑星探査）</vt:lpstr>
      <vt:lpstr>CHARIS  （系外惑星探査のための面分光装置）</vt:lpstr>
      <vt:lpstr>PowerPoint プレゼンテーション</vt:lpstr>
      <vt:lpstr>PowerPoint プレゼンテーション</vt:lpstr>
      <vt:lpstr>Hyper Suprime-Cam</vt:lpstr>
      <vt:lpstr>PowerPoint プレゼンテーション</vt:lpstr>
      <vt:lpstr>PowerPoint プレゼンテーション</vt:lpstr>
      <vt:lpstr>広視野（15分角） 近赤外線装置  広視野 補償光学系 (GLAO)</vt:lpstr>
      <vt:lpstr>計画概要</vt:lpstr>
      <vt:lpstr>科学目標</vt:lpstr>
      <vt:lpstr>PowerPoint プレゼンテーション</vt:lpstr>
      <vt:lpstr>費用 見積</vt:lpstr>
      <vt:lpstr>主要なマイルストーン</vt:lpstr>
      <vt:lpstr>観測装置の重点化（サーベイに特化）</vt:lpstr>
      <vt:lpstr>装置のデコミッション・移譲計画</vt:lpstr>
      <vt:lpstr>共同利用</vt:lpstr>
      <vt:lpstr>PowerPoint プレゼンテーション</vt:lpstr>
      <vt:lpstr>PowerPoint プレゼンテーション</vt:lpstr>
      <vt:lpstr>PowerPoint プレゼンテーション</vt:lpstr>
      <vt:lpstr>PowerPoint プレゼンテーション</vt:lpstr>
      <vt:lpstr>望遠鏡の稼働率（悪天候を除く）</vt:lpstr>
      <vt:lpstr>East Asian Observatory すばる国際共同運用</vt:lpstr>
      <vt:lpstr>MK International Observatories マウナケア国際天文台</vt:lpstr>
      <vt:lpstr>教育</vt:lpstr>
      <vt:lpstr>教育・人材養成への貢献 （次世代の研究者の育成） </vt:lpstr>
      <vt:lpstr>教育（学生数、学位数）</vt:lpstr>
      <vt:lpstr>総合研究大学院大学教育</vt:lpstr>
      <vt:lpstr>若手研究者の育成</vt:lpstr>
      <vt:lpstr>広報・普及</vt:lpstr>
      <vt:lpstr>情報発信</vt:lpstr>
      <vt:lpstr>PowerPoint プレゼンテーション</vt:lpstr>
      <vt:lpstr>PowerPoint プレゼンテーション</vt:lpstr>
      <vt:lpstr>アウトリーチ活動 地元での普及・啓発活動、職業教育への協力</vt:lpstr>
      <vt:lpstr>PowerPoint プレゼンテーション</vt:lpstr>
      <vt:lpstr>日本の学校団体による 施設訪問や遠隔対応</vt:lpstr>
      <vt:lpstr>PowerPoint プレゼンテーション</vt:lpstr>
      <vt:lpstr>平成２６年度の目標・計画</vt:lpstr>
      <vt:lpstr>平成26年度の目標•計画</vt:lpstr>
      <vt:lpstr>平成26年度の目標•計画</vt:lpstr>
      <vt:lpstr>平成26年度の目標•計画</vt:lpstr>
      <vt:lpstr>平成26年度の目標•計画</vt:lpstr>
      <vt:lpstr>平成26年度の目標•計画</vt:lpstr>
      <vt:lpstr>平成26年度の目標•計画</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プロジェクト・ウィーク 平成21-22年度版・成果資料</dc:title>
  <dc:creator>iwata</dc:creator>
  <cp:lastModifiedBy>arimoto</cp:lastModifiedBy>
  <cp:revision>545</cp:revision>
  <cp:lastPrinted>2013-11-22T20:34:01Z</cp:lastPrinted>
  <dcterms:created xsi:type="dcterms:W3CDTF">2010-12-03T05:41:48Z</dcterms:created>
  <dcterms:modified xsi:type="dcterms:W3CDTF">2014-01-19T00:00:21Z</dcterms:modified>
</cp:coreProperties>
</file>