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61" r:id="rId2"/>
    <p:sldId id="257" r:id="rId3"/>
    <p:sldId id="262" r:id="rId4"/>
    <p:sldId id="259" r:id="rId5"/>
    <p:sldId id="263" r:id="rId6"/>
    <p:sldId id="271" r:id="rId7"/>
    <p:sldId id="264" r:id="rId8"/>
    <p:sldId id="273" r:id="rId9"/>
    <p:sldId id="272" r:id="rId10"/>
    <p:sldId id="277" r:id="rId11"/>
    <p:sldId id="278" r:id="rId12"/>
    <p:sldId id="267" r:id="rId13"/>
    <p:sldId id="266" r:id="rId14"/>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66FF"/>
    <a:srgbClr val="CE5200"/>
    <a:srgbClr val="913A00"/>
    <a:srgbClr val="00004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661" autoAdjust="0"/>
    <p:restoredTop sz="94660"/>
  </p:normalViewPr>
  <p:slideViewPr>
    <p:cSldViewPr snapToGrid="0" snapToObjects="1">
      <p:cViewPr varScale="1">
        <p:scale>
          <a:sx n="115" d="100"/>
          <a:sy n="115" d="100"/>
        </p:scale>
        <p:origin x="-828" y="-8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3" d="100"/>
          <a:sy n="93" d="100"/>
        </p:scale>
        <p:origin x="-2816"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AB3E0D-8F84-E047-B92E-99D79CFD2A1A}" type="datetimeFigureOut">
              <a:rPr kumimoji="1" lang="ja-JP" altLang="en-US" smtClean="0"/>
              <a:pPr/>
              <a:t>2011/1/24</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C95CA4-7EF4-6142-9EEB-EC9BBCD6BBED}" type="slidenum">
              <a:rPr kumimoji="1" lang="ja-JP" altLang="en-US" smtClean="0"/>
              <a:pPr/>
              <a:t>&lt;#&gt;</a:t>
            </a:fld>
            <a:endParaRPr kumimoji="1" lang="ja-JP" altLang="en-US"/>
          </a:p>
        </p:txBody>
      </p:sp>
    </p:spTree>
    <p:extLst>
      <p:ext uri="{BB962C8B-B14F-4D97-AF65-F5344CB8AC3E}">
        <p14:creationId xmlns:p14="http://schemas.microsoft.com/office/powerpoint/2010/main" xmlns="" val="4251585568"/>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C95CA4-7EF4-6142-9EEB-EC9BBCD6BBED}" type="slidenum">
              <a:rPr kumimoji="1" lang="ja-JP" altLang="en-US" smtClean="0"/>
              <a:pPr/>
              <a:t>2</a:t>
            </a:fld>
            <a:endParaRPr kumimoji="1" lang="ja-JP" altLang="en-US"/>
          </a:p>
        </p:txBody>
      </p:sp>
    </p:spTree>
    <p:extLst>
      <p:ext uri="{BB962C8B-B14F-4D97-AF65-F5344CB8AC3E}">
        <p14:creationId xmlns:p14="http://schemas.microsoft.com/office/powerpoint/2010/main" xmlns="" val="1530556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2635111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613993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4243721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2774658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493166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336615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2071143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1665527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3983891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3884457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0D8CD82-7E7F-2A41-AA6F-4F16232E17DB}" type="datetimeFigureOut">
              <a:rPr kumimoji="1" lang="ja-JP" altLang="en-US" smtClean="0"/>
              <a:pPr/>
              <a:t>2011/1/24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1109903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8CD82-7E7F-2A41-AA6F-4F16232E17DB}" type="datetimeFigureOut">
              <a:rPr kumimoji="1" lang="ja-JP" altLang="en-US" smtClean="0"/>
              <a:pPr/>
              <a:t>2011/1/24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AA3CF7-9325-3149-95C3-A8AF61361F03}" type="slidenum">
              <a:rPr kumimoji="1" lang="ja-JP" altLang="en-US" smtClean="0"/>
              <a:pPr/>
              <a:t>&lt;#&gt;</a:t>
            </a:fld>
            <a:endParaRPr kumimoji="1" lang="ja-JP" altLang="en-US"/>
          </a:p>
        </p:txBody>
      </p:sp>
    </p:spTree>
    <p:extLst>
      <p:ext uri="{BB962C8B-B14F-4D97-AF65-F5344CB8AC3E}">
        <p14:creationId xmlns:p14="http://schemas.microsoft.com/office/powerpoint/2010/main" xmlns="" val="1868698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62170"/>
            <a:ext cx="8229600" cy="404664"/>
          </a:xfrm>
        </p:spPr>
        <p:txBody>
          <a:bodyPr>
            <a:noAutofit/>
          </a:bodyPr>
          <a:lstStyle/>
          <a:p>
            <a:r>
              <a:rPr lang="en-US" altLang="ja-JP" sz="3200" dirty="0" smtClean="0">
                <a:latin typeface="Arial"/>
                <a:cs typeface="Arial"/>
              </a:rPr>
              <a:t>Summary: Science requirements on </a:t>
            </a:r>
            <a:r>
              <a:rPr kumimoji="1" lang="en-US" altLang="ja-JP" sz="3200" dirty="0" smtClean="0">
                <a:latin typeface="Arial"/>
                <a:cs typeface="Arial"/>
              </a:rPr>
              <a:t>PFS</a:t>
            </a:r>
            <a:endParaRPr kumimoji="1" lang="ja-JP" altLang="en-US" sz="3200" dirty="0">
              <a:latin typeface="Arial"/>
              <a:cs typeface="Arial"/>
            </a:endParaRPr>
          </a:p>
        </p:txBody>
      </p:sp>
      <p:graphicFrame>
        <p:nvGraphicFramePr>
          <p:cNvPr id="4" name="コンテンツ プレースホルダー 3"/>
          <p:cNvGraphicFramePr>
            <a:graphicFrameLocks noGrp="1"/>
          </p:cNvGraphicFramePr>
          <p:nvPr>
            <p:ph sz="quarter" idx="1"/>
            <p:extLst>
              <p:ext uri="{D42A27DB-BD31-4B8C-83A1-F6EECF244321}">
                <p14:modId xmlns:p14="http://schemas.microsoft.com/office/powerpoint/2010/main" xmlns="" val="2271814740"/>
              </p:ext>
            </p:extLst>
          </p:nvPr>
        </p:nvGraphicFramePr>
        <p:xfrm>
          <a:off x="-1" y="707495"/>
          <a:ext cx="9144001" cy="5897880"/>
        </p:xfrm>
        <a:graphic>
          <a:graphicData uri="http://schemas.openxmlformats.org/drawingml/2006/table">
            <a:tbl>
              <a:tblPr firstRow="1" bandRow="1">
                <a:tableStyleId>{5C22544A-7EE6-4342-B048-85BDC9FD1C3A}</a:tableStyleId>
              </a:tblPr>
              <a:tblGrid>
                <a:gridCol w="1287983"/>
                <a:gridCol w="1287983"/>
                <a:gridCol w="1559138"/>
                <a:gridCol w="1694714"/>
                <a:gridCol w="1972758"/>
                <a:gridCol w="1341425"/>
              </a:tblGrid>
              <a:tr h="370840">
                <a:tc>
                  <a:txBody>
                    <a:bodyPr/>
                    <a:lstStyle/>
                    <a:p>
                      <a:r>
                        <a:rPr kumimoji="1" lang="en-US" altLang="ja-JP" dirty="0" smtClean="0"/>
                        <a:t>Science</a:t>
                      </a:r>
                      <a:endParaRPr kumimoji="1" lang="ja-JP" altLang="en-US" dirty="0"/>
                    </a:p>
                  </a:txBody>
                  <a:tcPr/>
                </a:tc>
                <a:tc>
                  <a:txBody>
                    <a:bodyPr/>
                    <a:lstStyle/>
                    <a:p>
                      <a:r>
                        <a:rPr kumimoji="1" lang="en-US" altLang="ja-JP" dirty="0" smtClean="0"/>
                        <a:t>Scientific objectives</a:t>
                      </a:r>
                      <a:endParaRPr kumimoji="1" lang="ja-JP" altLang="en-US" dirty="0"/>
                    </a:p>
                  </a:txBody>
                  <a:tcPr/>
                </a:tc>
                <a:tc>
                  <a:txBody>
                    <a:bodyPr/>
                    <a:lstStyle/>
                    <a:p>
                      <a:r>
                        <a:rPr kumimoji="1" lang="en-US" altLang="ja-JP" dirty="0" smtClean="0"/>
                        <a:t>Key  requirements</a:t>
                      </a:r>
                      <a:endParaRPr kumimoji="1" lang="ja-JP" altLang="en-US" dirty="0"/>
                    </a:p>
                  </a:txBody>
                  <a:tcPr/>
                </a:tc>
                <a:tc>
                  <a:txBody>
                    <a:bodyPr/>
                    <a:lstStyle/>
                    <a:p>
                      <a:r>
                        <a:rPr kumimoji="1" lang="en-US" altLang="ja-JP" dirty="0" smtClean="0"/>
                        <a:t>Minimum</a:t>
                      </a:r>
                      <a:r>
                        <a:rPr kumimoji="1" lang="en-US" altLang="ja-JP" baseline="0" dirty="0" smtClean="0"/>
                        <a:t> nights</a:t>
                      </a:r>
                      <a:endParaRPr kumimoji="1" lang="ja-JP" altLang="en-US" dirty="0"/>
                    </a:p>
                  </a:txBody>
                  <a:tcPr/>
                </a:tc>
                <a:tc>
                  <a:txBody>
                    <a:bodyPr/>
                    <a:lstStyle/>
                    <a:p>
                      <a:r>
                        <a:rPr kumimoji="1" lang="en-US" altLang="ja-JP" dirty="0" smtClean="0"/>
                        <a:t>The</a:t>
                      </a:r>
                      <a:r>
                        <a:rPr kumimoji="1" lang="en-US" altLang="ja-JP" baseline="0" dirty="0" smtClean="0"/>
                        <a:t> need of </a:t>
                      </a:r>
                      <a:r>
                        <a:rPr kumimoji="1" lang="en-US" altLang="ja-JP" dirty="0" smtClean="0"/>
                        <a:t>IR</a:t>
                      </a:r>
                      <a:endParaRPr kumimoji="1" lang="ja-JP" altLang="en-US" dirty="0"/>
                    </a:p>
                  </a:txBody>
                  <a:tcPr/>
                </a:tc>
                <a:tc>
                  <a:txBody>
                    <a:bodyPr/>
                    <a:lstStyle/>
                    <a:p>
                      <a:r>
                        <a:rPr kumimoji="1" lang="en-US" altLang="ja-JP" dirty="0" smtClean="0"/>
                        <a:t>Synergy</a:t>
                      </a:r>
                      <a:endParaRPr kumimoji="1" lang="ja-JP" altLang="en-US" dirty="0"/>
                    </a:p>
                  </a:txBody>
                  <a:tcPr/>
                </a:tc>
              </a:tr>
              <a:tr h="370840">
                <a:tc>
                  <a:txBody>
                    <a:bodyPr/>
                    <a:lstStyle/>
                    <a:p>
                      <a:r>
                        <a:rPr kumimoji="1" lang="en-US" altLang="ja-JP" dirty="0" smtClean="0"/>
                        <a:t>Cosmology</a:t>
                      </a:r>
                      <a:endParaRPr kumimoji="1" lang="ja-JP" altLang="en-US" dirty="0"/>
                    </a:p>
                  </a:txBody>
                  <a:tcPr/>
                </a:tc>
                <a:tc>
                  <a:txBody>
                    <a:bodyPr/>
                    <a:lstStyle/>
                    <a:p>
                      <a:r>
                        <a:rPr kumimoji="1" lang="en-US" altLang="ja-JP" sz="1600" dirty="0" smtClean="0"/>
                        <a:t>DE,  neutrinos</a:t>
                      </a:r>
                      <a:endParaRPr kumimoji="1" lang="ja-JP" altLang="en-US" sz="1600" dirty="0"/>
                    </a:p>
                  </a:txBody>
                  <a:tcPr/>
                </a:tc>
                <a:tc>
                  <a:txBody>
                    <a:bodyPr/>
                    <a:lstStyle/>
                    <a:p>
                      <a:r>
                        <a:rPr kumimoji="1" lang="en-US" altLang="ja-JP" sz="1600" dirty="0" smtClean="0"/>
                        <a:t>#</a:t>
                      </a:r>
                      <a:r>
                        <a:rPr kumimoji="1" lang="en-US" altLang="ja-JP" sz="1600" baseline="0" dirty="0" smtClean="0"/>
                        <a:t> of fibers + </a:t>
                      </a:r>
                      <a:r>
                        <a:rPr kumimoji="1" lang="en-US" altLang="ja-JP" sz="1600" baseline="0" dirty="0" err="1" smtClean="0"/>
                        <a:t>thpt</a:t>
                      </a:r>
                      <a:endParaRPr kumimoji="1" lang="ja-JP" altLang="en-US" sz="1600" dirty="0"/>
                    </a:p>
                  </a:txBody>
                  <a:tcPr/>
                </a:tc>
                <a:tc>
                  <a:txBody>
                    <a:bodyPr/>
                    <a:lstStyle/>
                    <a:p>
                      <a:r>
                        <a:rPr kumimoji="1" lang="en-US" altLang="ja-JP" dirty="0" smtClean="0"/>
                        <a:t>&gt;40</a:t>
                      </a:r>
                      <a:r>
                        <a:rPr kumimoji="1" lang="en-US" altLang="ja-JP" baseline="0" dirty="0" smtClean="0"/>
                        <a:t> nights (2000deg^2)</a:t>
                      </a:r>
                      <a:endParaRPr kumimoji="1" lang="ja-JP" altLang="en-US" dirty="0"/>
                    </a:p>
                  </a:txBody>
                  <a:tcPr/>
                </a:tc>
                <a:tc>
                  <a:txBody>
                    <a:bodyPr/>
                    <a:lstStyle/>
                    <a:p>
                      <a:r>
                        <a:rPr kumimoji="1" lang="en-US" altLang="ja-JP" baseline="0" dirty="0" smtClean="0"/>
                        <a:t>wider z-range (up to higher z’s)</a:t>
                      </a:r>
                      <a:endParaRPr kumimoji="1" lang="ja-JP" altLang="en-US" dirty="0"/>
                    </a:p>
                  </a:txBody>
                  <a:tcPr/>
                </a:tc>
                <a:tc>
                  <a:txBody>
                    <a:bodyPr/>
                    <a:lstStyle/>
                    <a:p>
                      <a:r>
                        <a:rPr kumimoji="1" lang="en-US" altLang="ja-JP" dirty="0" smtClean="0"/>
                        <a:t>HSC</a:t>
                      </a:r>
                      <a:endParaRPr kumimoji="1" lang="ja-JP" altLang="en-US" dirty="0"/>
                    </a:p>
                  </a:txBody>
                  <a:tcPr/>
                </a:tc>
              </a:tr>
              <a:tr h="370840">
                <a:tc>
                  <a:txBody>
                    <a:bodyPr/>
                    <a:lstStyle/>
                    <a:p>
                      <a:r>
                        <a:rPr kumimoji="1" lang="en-US" altLang="ja-JP" dirty="0" smtClean="0"/>
                        <a:t>GA</a:t>
                      </a:r>
                      <a:endParaRPr kumimoji="1" lang="ja-JP" altLang="en-US" dirty="0"/>
                    </a:p>
                  </a:txBody>
                  <a:tcPr/>
                </a:tc>
                <a:tc>
                  <a:txBody>
                    <a:bodyPr/>
                    <a:lstStyle/>
                    <a:p>
                      <a:r>
                        <a:rPr kumimoji="1" lang="en-US" altLang="ja-JP" sz="1600" dirty="0" smtClean="0"/>
                        <a:t>DM, the</a:t>
                      </a:r>
                      <a:r>
                        <a:rPr kumimoji="1" lang="en-US" altLang="ja-JP" sz="1600" baseline="0" dirty="0" smtClean="0"/>
                        <a:t> origin of MW</a:t>
                      </a:r>
                      <a:endParaRPr kumimoji="1" lang="ja-JP" altLang="en-US" sz="1600" dirty="0"/>
                    </a:p>
                  </a:txBody>
                  <a:tcPr/>
                </a:tc>
                <a:tc>
                  <a:txBody>
                    <a:bodyPr/>
                    <a:lstStyle/>
                    <a:p>
                      <a:r>
                        <a:rPr kumimoji="1" lang="en-US" altLang="ja-JP" sz="1500" dirty="0" smtClean="0"/>
                        <a:t>Wide </a:t>
                      </a:r>
                      <a:r>
                        <a:rPr kumimoji="1" lang="en-US" altLang="ja-JP" sz="1500" dirty="0" err="1" smtClean="0"/>
                        <a:t>λ</a:t>
                      </a:r>
                      <a:r>
                        <a:rPr kumimoji="1" lang="en-US" altLang="ja-JP" sz="1500" dirty="0" smtClean="0"/>
                        <a:t>-coverage</a:t>
                      </a:r>
                    </a:p>
                    <a:p>
                      <a:r>
                        <a:rPr kumimoji="1" lang="en-US" altLang="ja-JP" sz="1500" dirty="0" smtClean="0"/>
                        <a:t>(390 – 600nm)</a:t>
                      </a:r>
                      <a:endParaRPr kumimoji="1" lang="ja-JP" altLang="en-US" sz="1500" dirty="0"/>
                    </a:p>
                  </a:txBody>
                  <a:tcPr/>
                </a:tc>
                <a:tc>
                  <a:txBody>
                    <a:bodyPr/>
                    <a:lstStyle/>
                    <a:p>
                      <a:r>
                        <a:rPr kumimoji="1" lang="en-US" altLang="ja-JP" baseline="0" dirty="0" smtClean="0"/>
                        <a:t>90 nights </a:t>
                      </a:r>
                      <a:endParaRPr kumimoji="1" lang="ja-JP" altLang="en-US" dirty="0"/>
                    </a:p>
                  </a:txBody>
                  <a:tcPr/>
                </a:tc>
                <a:tc>
                  <a:txBody>
                    <a:bodyPr/>
                    <a:lstStyle/>
                    <a:p>
                      <a:r>
                        <a:rPr kumimoji="1" lang="en-US" altLang="ja-JP" dirty="0" smtClean="0"/>
                        <a:t>NA</a:t>
                      </a:r>
                      <a:endParaRPr kumimoji="1" lang="ja-JP" altLang="en-US" dirty="0"/>
                    </a:p>
                  </a:txBody>
                  <a:tcPr/>
                </a:tc>
                <a:tc>
                  <a:txBody>
                    <a:bodyPr/>
                    <a:lstStyle/>
                    <a:p>
                      <a:r>
                        <a:rPr kumimoji="1" lang="en-US" altLang="ja-JP" dirty="0" smtClean="0"/>
                        <a:t>GAIA, TMT</a:t>
                      </a:r>
                    </a:p>
                    <a:p>
                      <a:r>
                        <a:rPr kumimoji="1" lang="en-US" altLang="ja-JP" dirty="0" smtClean="0"/>
                        <a:t>HSC-wide</a:t>
                      </a:r>
                      <a:endParaRPr kumimoji="1" lang="ja-JP" altLang="en-US" dirty="0"/>
                    </a:p>
                  </a:txBody>
                  <a:tcPr/>
                </a:tc>
              </a:tr>
              <a:tr h="640080">
                <a:tc>
                  <a:txBody>
                    <a:bodyPr/>
                    <a:lstStyle/>
                    <a:p>
                      <a:r>
                        <a:rPr kumimoji="1" lang="en-US" altLang="ja-JP" dirty="0" smtClean="0"/>
                        <a:t>Dusty</a:t>
                      </a:r>
                      <a:r>
                        <a:rPr kumimoji="1" lang="en-US" altLang="ja-JP" baseline="0" dirty="0" smtClean="0"/>
                        <a:t> galaxies</a:t>
                      </a:r>
                      <a:endParaRPr kumimoji="1" lang="ja-JP" altLang="en-US" dirty="0"/>
                    </a:p>
                  </a:txBody>
                  <a:tcPr/>
                </a:tc>
                <a:tc>
                  <a:txBody>
                    <a:bodyPr/>
                    <a:lstStyle/>
                    <a:p>
                      <a:r>
                        <a:rPr kumimoji="1" lang="en-US" altLang="ja-JP" sz="1600" dirty="0" smtClean="0"/>
                        <a:t>Galaxy</a:t>
                      </a:r>
                      <a:r>
                        <a:rPr kumimoji="1" lang="en-US" altLang="ja-JP" sz="1600" baseline="0" dirty="0" smtClean="0"/>
                        <a:t> evolution</a:t>
                      </a:r>
                      <a:endParaRPr kumimoji="1" lang="ja-JP" altLang="en-US" sz="1600" dirty="0"/>
                    </a:p>
                  </a:txBody>
                  <a:tcPr/>
                </a:tc>
                <a:tc>
                  <a:txBody>
                    <a:bodyPr/>
                    <a:lstStyle/>
                    <a:p>
                      <a:r>
                        <a:rPr kumimoji="1" lang="en-US" altLang="ja-JP" sz="1500" dirty="0" smtClean="0"/>
                        <a:t>#</a:t>
                      </a:r>
                      <a:r>
                        <a:rPr kumimoji="1" lang="en-US" altLang="ja-JP" sz="1500" baseline="0" dirty="0" smtClean="0"/>
                        <a:t> of fibers (~500 per deg^2)</a:t>
                      </a:r>
                      <a:endParaRPr kumimoji="1" lang="ja-JP" altLang="en-US" sz="1500" dirty="0"/>
                    </a:p>
                  </a:txBody>
                  <a:tcPr/>
                </a:tc>
                <a:tc>
                  <a:txBody>
                    <a:bodyPr/>
                    <a:lstStyle/>
                    <a:p>
                      <a:r>
                        <a:rPr kumimoji="1" lang="en-US" altLang="ja-JP" dirty="0" smtClean="0"/>
                        <a:t>Follow-up obs.</a:t>
                      </a:r>
                      <a:endParaRPr kumimoji="1" lang="ja-JP" altLang="en-US" dirty="0"/>
                    </a:p>
                  </a:txBody>
                  <a:tcPr/>
                </a:tc>
                <a:tc>
                  <a:txBody>
                    <a:bodyPr/>
                    <a:lstStyle/>
                    <a:p>
                      <a:r>
                        <a:rPr kumimoji="1" lang="en-US" altLang="ja-JP" dirty="0" smtClean="0"/>
                        <a:t>Yes</a:t>
                      </a:r>
                      <a:endParaRPr kumimoji="1" lang="ja-JP" altLang="en-US" dirty="0"/>
                    </a:p>
                  </a:txBody>
                  <a:tcPr/>
                </a:tc>
                <a:tc>
                  <a:txBody>
                    <a:bodyPr/>
                    <a:lstStyle/>
                    <a:p>
                      <a:r>
                        <a:rPr kumimoji="1" lang="en-US" altLang="ja-JP" sz="1500" dirty="0" smtClean="0"/>
                        <a:t>HSC, Herschel,</a:t>
                      </a:r>
                      <a:r>
                        <a:rPr kumimoji="1" lang="en-US" altLang="ja-JP" sz="1500" baseline="0" dirty="0" smtClean="0"/>
                        <a:t> AKARI, SPICA</a:t>
                      </a:r>
                      <a:endParaRPr kumimoji="1" lang="ja-JP" altLang="en-US" sz="1500" dirty="0"/>
                    </a:p>
                  </a:txBody>
                  <a:tcPr/>
                </a:tc>
              </a:tr>
              <a:tr h="370840">
                <a:tc>
                  <a:txBody>
                    <a:bodyPr/>
                    <a:lstStyle/>
                    <a:p>
                      <a:r>
                        <a:rPr kumimoji="1" lang="en-US" altLang="ja-JP" dirty="0" smtClean="0"/>
                        <a:t>Galaxies</a:t>
                      </a:r>
                      <a:r>
                        <a:rPr kumimoji="1" lang="en-US" altLang="ja-JP" baseline="0" dirty="0" smtClean="0"/>
                        <a:t> at </a:t>
                      </a:r>
                      <a:r>
                        <a:rPr kumimoji="1" lang="en-US" altLang="ja-JP" baseline="0" dirty="0" err="1" smtClean="0"/>
                        <a:t>z</a:t>
                      </a:r>
                      <a:r>
                        <a:rPr kumimoji="1" lang="en-US" altLang="ja-JP" baseline="0" dirty="0" smtClean="0"/>
                        <a:t>&lt;2</a:t>
                      </a:r>
                      <a:endParaRPr kumimoji="1" lang="ja-JP" altLang="en-US" dirty="0"/>
                    </a:p>
                  </a:txBody>
                  <a:tcPr/>
                </a:tc>
                <a:tc>
                  <a:txBody>
                    <a:bodyPr/>
                    <a:lstStyle/>
                    <a:p>
                      <a:r>
                        <a:rPr kumimoji="1" lang="en-US" altLang="ja-JP" sz="1600" dirty="0" smtClean="0"/>
                        <a:t>Galaxy evolution</a:t>
                      </a:r>
                      <a:endParaRPr kumimoji="1" lang="ja-JP" altLang="en-US" sz="1600" dirty="0"/>
                    </a:p>
                  </a:txBody>
                  <a:tcPr/>
                </a:tc>
                <a:tc>
                  <a:txBody>
                    <a:bodyPr/>
                    <a:lstStyle/>
                    <a:p>
                      <a:r>
                        <a:rPr kumimoji="1" lang="en-US" altLang="ja-JP" dirty="0" smtClean="0"/>
                        <a:t>NIR</a:t>
                      </a:r>
                      <a:r>
                        <a:rPr kumimoji="1" lang="en-US" altLang="ja-JP" baseline="0" dirty="0" smtClean="0"/>
                        <a:t> arm</a:t>
                      </a:r>
                      <a:endParaRPr kumimoji="1" lang="ja-JP" altLang="en-US" dirty="0"/>
                    </a:p>
                  </a:txBody>
                  <a:tcPr/>
                </a:tc>
                <a:tc>
                  <a:txBody>
                    <a:bodyPr/>
                    <a:lstStyle/>
                    <a:p>
                      <a:r>
                        <a:rPr kumimoji="1" lang="en-US" altLang="ja-JP" dirty="0" smtClean="0"/>
                        <a:t>~80 nights</a:t>
                      </a:r>
                      <a:endParaRPr kumimoji="1" lang="ja-JP" altLang="en-US" dirty="0"/>
                    </a:p>
                  </a:txBody>
                  <a:tcPr/>
                </a:tc>
                <a:tc>
                  <a:txBody>
                    <a:bodyPr/>
                    <a:lstStyle/>
                    <a:p>
                      <a:r>
                        <a:rPr kumimoji="1" lang="en-US" altLang="ja-JP" sz="1600" dirty="0" smtClean="0"/>
                        <a:t>Essential</a:t>
                      </a:r>
                      <a:r>
                        <a:rPr kumimoji="1" lang="en-US" altLang="ja-JP" sz="1600" baseline="0" dirty="0" smtClean="0"/>
                        <a:t> to study galaxies over 0.5&lt;z&lt;2</a:t>
                      </a:r>
                      <a:endParaRPr kumimoji="1" lang="ja-JP" altLang="en-US" sz="1600" dirty="0"/>
                    </a:p>
                  </a:txBody>
                  <a:tcPr/>
                </a:tc>
                <a:tc>
                  <a:txBody>
                    <a:bodyPr/>
                    <a:lstStyle/>
                    <a:p>
                      <a:r>
                        <a:rPr kumimoji="1" lang="en-US" altLang="ja-JP" dirty="0" smtClean="0"/>
                        <a:t>HSC-deep</a:t>
                      </a:r>
                      <a:endParaRPr kumimoji="1" lang="ja-JP" altLang="en-US" dirty="0"/>
                    </a:p>
                  </a:txBody>
                  <a:tcPr/>
                </a:tc>
              </a:tr>
              <a:tr h="640080">
                <a:tc>
                  <a:txBody>
                    <a:bodyPr/>
                    <a:lstStyle/>
                    <a:p>
                      <a:r>
                        <a:rPr kumimoji="1" lang="en-US" altLang="ja-JP" dirty="0" smtClean="0"/>
                        <a:t>Galaxies at </a:t>
                      </a:r>
                      <a:r>
                        <a:rPr kumimoji="1" lang="en-US" altLang="ja-JP" dirty="0" err="1" smtClean="0"/>
                        <a:t>z</a:t>
                      </a:r>
                      <a:r>
                        <a:rPr kumimoji="1" lang="en-US" altLang="ja-JP" dirty="0" smtClean="0"/>
                        <a:t>&gt;2</a:t>
                      </a:r>
                      <a:endParaRPr kumimoji="1" lang="ja-JP" altLang="en-US" dirty="0"/>
                    </a:p>
                  </a:txBody>
                  <a:tcPr/>
                </a:tc>
                <a:tc>
                  <a:txBody>
                    <a:bodyPr/>
                    <a:lstStyle/>
                    <a:p>
                      <a:r>
                        <a:rPr kumimoji="1" lang="en-US" altLang="ja-JP" sz="1600" dirty="0" err="1" smtClean="0"/>
                        <a:t>Reionization</a:t>
                      </a:r>
                      <a:r>
                        <a:rPr kumimoji="1" lang="en-US" altLang="ja-JP" sz="1600" dirty="0" smtClean="0"/>
                        <a:t>,</a:t>
                      </a:r>
                      <a:r>
                        <a:rPr kumimoji="1" lang="en-US" altLang="ja-JP" sz="1600" baseline="0" dirty="0" smtClean="0"/>
                        <a:t> galaxies</a:t>
                      </a:r>
                      <a:endParaRPr kumimoji="1" lang="ja-JP" altLang="en-US" sz="1600" dirty="0"/>
                    </a:p>
                  </a:txBody>
                  <a:tcPr/>
                </a:tc>
                <a:tc>
                  <a:txBody>
                    <a:bodyPr/>
                    <a:lstStyle/>
                    <a:p>
                      <a:r>
                        <a:rPr kumimoji="1" lang="en-US" altLang="ja-JP" dirty="0" err="1" smtClean="0"/>
                        <a:t>Thpt</a:t>
                      </a:r>
                      <a:r>
                        <a:rPr kumimoji="1" lang="en-US" altLang="ja-JP" baseline="0" dirty="0" smtClean="0"/>
                        <a:t> (20%)</a:t>
                      </a:r>
                      <a:endParaRPr kumimoji="1" lang="ja-JP" altLang="en-US" dirty="0"/>
                    </a:p>
                  </a:txBody>
                  <a:tcPr/>
                </a:tc>
                <a:tc>
                  <a:txBody>
                    <a:bodyPr/>
                    <a:lstStyle/>
                    <a:p>
                      <a:r>
                        <a:rPr kumimoji="1" lang="en-US" altLang="ja-JP" dirty="0" smtClean="0"/>
                        <a:t>~60</a:t>
                      </a:r>
                      <a:r>
                        <a:rPr kumimoji="1" lang="en-US" altLang="ja-JP" baseline="0" dirty="0" smtClean="0"/>
                        <a:t> nights</a:t>
                      </a:r>
                      <a:endParaRPr kumimoji="1" lang="ja-JP" altLang="en-US" dirty="0"/>
                    </a:p>
                  </a:txBody>
                  <a:tcPr/>
                </a:tc>
                <a:tc>
                  <a:txBody>
                    <a:bodyPr/>
                    <a:lstStyle/>
                    <a:p>
                      <a:r>
                        <a:rPr kumimoji="1" lang="en-US" altLang="ja-JP" sz="1500" dirty="0" smtClean="0"/>
                        <a:t>Wide</a:t>
                      </a:r>
                      <a:r>
                        <a:rPr kumimoji="1" lang="en-US" altLang="ja-JP" sz="1500" baseline="0" dirty="0" smtClean="0"/>
                        <a:t>r z-coverage.</a:t>
                      </a:r>
                    </a:p>
                    <a:p>
                      <a:r>
                        <a:rPr kumimoji="1" lang="en-US" altLang="ja-JP" sz="1500" baseline="0" dirty="0" smtClean="0"/>
                        <a:t>[OII] systemic vel. for z~2 gals</a:t>
                      </a:r>
                      <a:endParaRPr kumimoji="1" lang="ja-JP" altLang="en-US" sz="1500" dirty="0"/>
                    </a:p>
                  </a:txBody>
                  <a:tcPr/>
                </a:tc>
                <a:tc>
                  <a:txBody>
                    <a:bodyPr/>
                    <a:lstStyle/>
                    <a:p>
                      <a:r>
                        <a:rPr kumimoji="1" lang="en-US" altLang="ja-JP" sz="1500" dirty="0" smtClean="0"/>
                        <a:t>HSC, LOFAR, TMT, ALMA, JWST, SKA</a:t>
                      </a:r>
                      <a:endParaRPr kumimoji="1" lang="ja-JP" altLang="en-US" sz="1500" dirty="0"/>
                    </a:p>
                  </a:txBody>
                  <a:tcPr/>
                </a:tc>
              </a:tr>
              <a:tr h="370840">
                <a:tc>
                  <a:txBody>
                    <a:bodyPr/>
                    <a:lstStyle/>
                    <a:p>
                      <a:r>
                        <a:rPr kumimoji="1" lang="en-US" altLang="ja-JP" dirty="0" smtClean="0"/>
                        <a:t>QSO/AGN</a:t>
                      </a:r>
                      <a:endParaRPr kumimoji="1" lang="ja-JP" altLang="en-US" dirty="0"/>
                    </a:p>
                  </a:txBody>
                  <a:tcPr/>
                </a:tc>
                <a:tc>
                  <a:txBody>
                    <a:bodyPr/>
                    <a:lstStyle/>
                    <a:p>
                      <a:r>
                        <a:rPr kumimoji="1" lang="en-US" altLang="ja-JP" sz="1500" dirty="0" err="1" smtClean="0"/>
                        <a:t>Reionization</a:t>
                      </a:r>
                      <a:r>
                        <a:rPr kumimoji="1" lang="en-US" altLang="ja-JP" sz="1500" dirty="0" smtClean="0"/>
                        <a:t>, BHs</a:t>
                      </a:r>
                      <a:endParaRPr kumimoji="1" lang="ja-JP" altLang="en-US" sz="1500" dirty="0"/>
                    </a:p>
                  </a:txBody>
                  <a:tcPr/>
                </a:tc>
                <a:tc>
                  <a:txBody>
                    <a:bodyPr/>
                    <a:lstStyle/>
                    <a:p>
                      <a:r>
                        <a:rPr kumimoji="1" lang="en-US" altLang="ja-JP" sz="1600" dirty="0" smtClean="0"/>
                        <a:t>High </a:t>
                      </a:r>
                      <a:r>
                        <a:rPr kumimoji="1" lang="en-US" altLang="ja-JP" sz="1600" dirty="0" err="1" smtClean="0"/>
                        <a:t>thpt</a:t>
                      </a:r>
                      <a:r>
                        <a:rPr kumimoji="1" lang="en-US" altLang="ja-JP" sz="1600" dirty="0" smtClean="0"/>
                        <a:t> at &gt;6000A</a:t>
                      </a:r>
                    </a:p>
                  </a:txBody>
                  <a:tcPr/>
                </a:tc>
                <a:tc>
                  <a:txBody>
                    <a:bodyPr/>
                    <a:lstStyle/>
                    <a:p>
                      <a:r>
                        <a:rPr kumimoji="1" lang="en-US" altLang="ja-JP" dirty="0" smtClean="0"/>
                        <a:t>45</a:t>
                      </a:r>
                      <a:r>
                        <a:rPr kumimoji="1" lang="en-US" altLang="ja-JP" baseline="0" dirty="0" smtClean="0"/>
                        <a:t> nights </a:t>
                      </a:r>
                    </a:p>
                  </a:txBody>
                  <a:tcPr/>
                </a:tc>
                <a:tc>
                  <a:txBody>
                    <a:bodyPr/>
                    <a:lstStyle/>
                    <a:p>
                      <a:r>
                        <a:rPr kumimoji="1" lang="en-US" altLang="ja-JP" dirty="0" smtClean="0"/>
                        <a:t>Yes</a:t>
                      </a:r>
                      <a:r>
                        <a:rPr kumimoji="1" lang="en-US" altLang="ja-JP" baseline="0" dirty="0" smtClean="0"/>
                        <a:t> </a:t>
                      </a:r>
                      <a:r>
                        <a:rPr kumimoji="1" lang="en-US" altLang="ja-JP" dirty="0" smtClean="0"/>
                        <a:t>(metal line</a:t>
                      </a:r>
                      <a:r>
                        <a:rPr kumimoji="1" lang="ja-JP" altLang="en-US" dirty="0" smtClean="0"/>
                        <a:t>ｓ</a:t>
                      </a:r>
                      <a:r>
                        <a:rPr kumimoji="1" lang="en-US" altLang="ja-JP" dirty="0" smtClean="0"/>
                        <a:t>)</a:t>
                      </a:r>
                      <a:endParaRPr kumimoji="1" lang="ja-JP" altLang="en-US" dirty="0"/>
                    </a:p>
                  </a:txBody>
                  <a:tcPr/>
                </a:tc>
                <a:tc>
                  <a:txBody>
                    <a:bodyPr/>
                    <a:lstStyle/>
                    <a:p>
                      <a:r>
                        <a:rPr kumimoji="1" lang="en-US" altLang="ja-JP" dirty="0" smtClean="0"/>
                        <a:t>HSC, TMT, ALMA</a:t>
                      </a:r>
                      <a:endParaRPr kumimoji="1" lang="ja-JP" altLang="en-US" dirty="0"/>
                    </a:p>
                  </a:txBody>
                  <a:tcPr/>
                </a:tc>
              </a:tr>
              <a:tr h="640080">
                <a:tc>
                  <a:txBody>
                    <a:bodyPr/>
                    <a:lstStyle/>
                    <a:p>
                      <a:r>
                        <a:rPr kumimoji="1" lang="en-US" altLang="ja-JP" dirty="0" smtClean="0"/>
                        <a:t>Ly-α forest</a:t>
                      </a:r>
                      <a:endParaRPr kumimoji="1" lang="ja-JP" altLang="en-US" dirty="0"/>
                    </a:p>
                  </a:txBody>
                  <a:tcPr/>
                </a:tc>
                <a:tc>
                  <a:txBody>
                    <a:bodyPr/>
                    <a:lstStyle/>
                    <a:p>
                      <a:r>
                        <a:rPr kumimoji="1" lang="en-US" altLang="ja-JP" sz="1600" dirty="0" smtClean="0"/>
                        <a:t>DE, neutrinos</a:t>
                      </a:r>
                      <a:endParaRPr kumimoji="1" lang="ja-JP" altLang="en-US" sz="1600" dirty="0"/>
                    </a:p>
                  </a:txBody>
                  <a:tcPr/>
                </a:tc>
                <a:tc>
                  <a:txBody>
                    <a:bodyPr/>
                    <a:lstStyle/>
                    <a:p>
                      <a:r>
                        <a:rPr kumimoji="1" lang="en-US" altLang="ja-JP" sz="1600" dirty="0" err="1" smtClean="0"/>
                        <a:t>Thpt</a:t>
                      </a:r>
                      <a:r>
                        <a:rPr kumimoji="1" lang="en-US" altLang="ja-JP" sz="1600" baseline="0" dirty="0" smtClean="0"/>
                        <a:t> + low read-out noise (3e)</a:t>
                      </a:r>
                      <a:endParaRPr kumimoji="1" lang="ja-JP" altLang="en-US" sz="1600" dirty="0"/>
                    </a:p>
                  </a:txBody>
                  <a:tcPr/>
                </a:tc>
                <a:tc>
                  <a:txBody>
                    <a:bodyPr/>
                    <a:lstStyle/>
                    <a:p>
                      <a:r>
                        <a:rPr kumimoji="1" lang="en-US" altLang="ja-JP" dirty="0" smtClean="0"/>
                        <a:t>TBA</a:t>
                      </a:r>
                      <a:endParaRPr kumimoji="1" lang="ja-JP" altLang="en-US" dirty="0"/>
                    </a:p>
                  </a:txBody>
                  <a:tcPr/>
                </a:tc>
                <a:tc>
                  <a:txBody>
                    <a:bodyPr/>
                    <a:lstStyle/>
                    <a:p>
                      <a:r>
                        <a:rPr kumimoji="1" lang="en-US" altLang="ja-JP" dirty="0" smtClean="0"/>
                        <a:t>NA</a:t>
                      </a:r>
                      <a:endParaRPr kumimoji="1" lang="ja-JP" altLang="en-US" dirty="0"/>
                    </a:p>
                  </a:txBody>
                  <a:tcPr/>
                </a:tc>
                <a:tc>
                  <a:txBody>
                    <a:bodyPr/>
                    <a:lstStyle/>
                    <a:p>
                      <a:r>
                        <a:rPr kumimoji="1" lang="en-US" altLang="ja-JP" dirty="0" smtClean="0"/>
                        <a:t>HSC</a:t>
                      </a:r>
                      <a:endParaRPr kumimoji="1" lang="ja-JP" altLang="en-US" dirty="0"/>
                    </a:p>
                  </a:txBody>
                  <a:tcPr/>
                </a:tc>
              </a:tr>
              <a:tr h="640080">
                <a:tc>
                  <a:txBody>
                    <a:bodyPr/>
                    <a:lstStyle/>
                    <a:p>
                      <a:r>
                        <a:rPr kumimoji="1" lang="en-US" altLang="ja-JP" dirty="0" smtClean="0"/>
                        <a:t>Star formation</a:t>
                      </a:r>
                      <a:endParaRPr kumimoji="1" lang="ja-JP" altLang="en-US" dirty="0"/>
                    </a:p>
                  </a:txBody>
                  <a:tcPr/>
                </a:tc>
                <a:tc>
                  <a:txBody>
                    <a:bodyPr/>
                    <a:lstStyle/>
                    <a:p>
                      <a:r>
                        <a:rPr kumimoji="1" lang="en-US" altLang="ja-JP" sz="1600" dirty="0" smtClean="0"/>
                        <a:t>Stellar</a:t>
                      </a:r>
                      <a:r>
                        <a:rPr kumimoji="1" lang="en-US" altLang="ja-JP" sz="1600" baseline="0" dirty="0" smtClean="0"/>
                        <a:t> </a:t>
                      </a:r>
                      <a:r>
                        <a:rPr kumimoji="1" lang="en-US" altLang="ja-JP" sz="1600" baseline="0" dirty="0" err="1" smtClean="0"/>
                        <a:t>evol</a:t>
                      </a:r>
                      <a:r>
                        <a:rPr kumimoji="1" lang="en-US" altLang="ja-JP" sz="1600" baseline="0" dirty="0" smtClean="0"/>
                        <a:t>.</a:t>
                      </a:r>
                      <a:endParaRPr kumimoji="1" lang="ja-JP" altLang="en-US" sz="1600" dirty="0"/>
                    </a:p>
                  </a:txBody>
                  <a:tcPr/>
                </a:tc>
                <a:tc>
                  <a:txBody>
                    <a:bodyPr/>
                    <a:lstStyle/>
                    <a:p>
                      <a:r>
                        <a:rPr kumimoji="1" lang="en-US" altLang="ja-JP" dirty="0" smtClean="0"/>
                        <a:t>Current</a:t>
                      </a:r>
                      <a:r>
                        <a:rPr kumimoji="1" lang="en-US" altLang="ja-JP" baseline="0" dirty="0" smtClean="0"/>
                        <a:t> design okay</a:t>
                      </a:r>
                      <a:endParaRPr kumimoji="1" lang="ja-JP" altLang="en-US" dirty="0"/>
                    </a:p>
                  </a:txBody>
                  <a:tcPr/>
                </a:tc>
                <a:tc>
                  <a:txBody>
                    <a:bodyPr/>
                    <a:lstStyle/>
                    <a:p>
                      <a:r>
                        <a:rPr kumimoji="1" lang="en-US" altLang="ja-JP" dirty="0" smtClean="0"/>
                        <a:t>2</a:t>
                      </a:r>
                      <a:endParaRPr kumimoji="1" lang="ja-JP" altLang="en-US" dirty="0"/>
                    </a:p>
                  </a:txBody>
                  <a:tcPr/>
                </a:tc>
                <a:tc>
                  <a:txBody>
                    <a:bodyPr/>
                    <a:lstStyle/>
                    <a:p>
                      <a:r>
                        <a:rPr kumimoji="1" lang="en-US" altLang="ja-JP" dirty="0" smtClean="0"/>
                        <a:t>NA</a:t>
                      </a:r>
                      <a:endParaRPr kumimoji="1" lang="ja-JP" altLang="en-US" dirty="0"/>
                    </a:p>
                  </a:txBody>
                  <a:tcPr/>
                </a:tc>
                <a:tc>
                  <a:txBody>
                    <a:bodyPr/>
                    <a:lstStyle/>
                    <a:p>
                      <a:r>
                        <a:rPr kumimoji="1" lang="en-US" altLang="ja-JP" dirty="0" smtClean="0"/>
                        <a:t>HSC, X-ray survey</a:t>
                      </a:r>
                      <a:endParaRPr kumimoji="1" lang="ja-JP" altLang="en-US" dirty="0"/>
                    </a:p>
                  </a:txBody>
                  <a:tcPr/>
                </a:tc>
              </a:tr>
            </a:tbl>
          </a:graphicData>
        </a:graphic>
      </p:graphicFrame>
    </p:spTree>
    <p:extLst>
      <p:ext uri="{BB962C8B-B14F-4D97-AF65-F5344CB8AC3E}">
        <p14:creationId xmlns:p14="http://schemas.microsoft.com/office/powerpoint/2010/main" xmlns="" val="22349640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57200" y="2030506"/>
            <a:ext cx="8156977" cy="3046988"/>
          </a:xfrm>
          <a:prstGeom prst="rect">
            <a:avLst/>
          </a:prstGeom>
          <a:noFill/>
        </p:spPr>
        <p:txBody>
          <a:bodyPr wrap="none" rtlCol="0">
            <a:spAutoFit/>
          </a:bodyPr>
          <a:lstStyle/>
          <a:p>
            <a:r>
              <a:rPr kumimoji="1" lang="en-US" altLang="ja-JP" sz="3200" dirty="0" smtClean="0"/>
              <a:t>PFS </a:t>
            </a:r>
            <a:r>
              <a:rPr kumimoji="1" lang="ja-JP" altLang="en-US" sz="3200" dirty="0" smtClean="0"/>
              <a:t>計画を、すばる望遠鏡将来装置計画として</a:t>
            </a:r>
            <a:endParaRPr kumimoji="1" lang="en-US" altLang="ja-JP" sz="3200" dirty="0" smtClean="0"/>
          </a:p>
          <a:p>
            <a:r>
              <a:rPr lang="ja-JP" altLang="en-US" sz="3200" dirty="0" smtClean="0">
                <a:solidFill>
                  <a:srgbClr val="FF0000"/>
                </a:solidFill>
              </a:rPr>
              <a:t>推進</a:t>
            </a:r>
            <a:r>
              <a:rPr lang="ja-JP" altLang="en-US" sz="3200" dirty="0" smtClean="0"/>
              <a:t>することを支持する。</a:t>
            </a:r>
            <a:endParaRPr lang="en-US" altLang="ja-JP" sz="3200" dirty="0" smtClean="0"/>
          </a:p>
          <a:p>
            <a:endParaRPr kumimoji="1" lang="en-US" altLang="ja-JP" sz="3200" dirty="0" smtClean="0"/>
          </a:p>
          <a:p>
            <a:r>
              <a:rPr lang="ja-JP" altLang="en-US" sz="3200" dirty="0" smtClean="0"/>
              <a:t>か</a:t>
            </a:r>
            <a:endParaRPr lang="en-US" altLang="ja-JP" sz="3200" dirty="0" smtClean="0"/>
          </a:p>
          <a:p>
            <a:endParaRPr kumimoji="1" lang="en-US" altLang="ja-JP" sz="3200" dirty="0" smtClean="0"/>
          </a:p>
          <a:p>
            <a:r>
              <a:rPr lang="ja-JP" altLang="en-US" sz="3200" dirty="0" smtClean="0"/>
              <a:t>　　　　　　　　　支持しない。</a:t>
            </a:r>
            <a:endParaRPr lang="en-US" altLang="ja-JP" sz="3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19484" y="2796099"/>
            <a:ext cx="4721164" cy="369332"/>
          </a:xfrm>
          <a:prstGeom prst="rect">
            <a:avLst/>
          </a:prstGeom>
          <a:noFill/>
        </p:spPr>
        <p:txBody>
          <a:bodyPr wrap="none" rtlCol="0">
            <a:spAutoFit/>
          </a:bodyPr>
          <a:lstStyle/>
          <a:p>
            <a:r>
              <a:rPr kumimoji="1" lang="ja-JP" altLang="en-US" dirty="0" smtClean="0"/>
              <a:t>用意したけれど見せなかった（おそらく）スライド</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00032" y="657226"/>
            <a:ext cx="8526693" cy="4585871"/>
          </a:xfrm>
          <a:prstGeom prst="rect">
            <a:avLst/>
          </a:prstGeom>
          <a:noFill/>
        </p:spPr>
        <p:txBody>
          <a:bodyPr wrap="none" rtlCol="0">
            <a:spAutoFit/>
          </a:bodyPr>
          <a:lstStyle/>
          <a:p>
            <a:r>
              <a:rPr lang="en-US" altLang="ja-JP" sz="4000" dirty="0" smtClean="0">
                <a:latin typeface="Calibri" charset="0"/>
              </a:rPr>
              <a:t>Merits</a:t>
            </a:r>
          </a:p>
          <a:p>
            <a:endParaRPr lang="en-US" altLang="ja-JP" sz="2800" dirty="0" smtClean="0">
              <a:latin typeface="Calibri" charset="0"/>
            </a:endParaRPr>
          </a:p>
          <a:p>
            <a:r>
              <a:rPr lang="en-US" altLang="ja-JP" sz="2800" dirty="0" smtClean="0">
                <a:latin typeface="Calibri" charset="0"/>
              </a:rPr>
              <a:t>PFS</a:t>
            </a:r>
            <a:r>
              <a:rPr lang="ja-JP" altLang="en-US" sz="2800" dirty="0" smtClean="0">
                <a:latin typeface="Calibri" charset="0"/>
              </a:rPr>
              <a:t>は、ダークエナジー、銀河進化などで、すばるが</a:t>
            </a:r>
            <a:endParaRPr lang="en-US" altLang="ja-JP" sz="2800" dirty="0" smtClean="0">
              <a:latin typeface="Calibri" charset="0"/>
            </a:endParaRPr>
          </a:p>
          <a:p>
            <a:r>
              <a:rPr lang="ja-JP" altLang="en-US" sz="2800" dirty="0" smtClean="0">
                <a:latin typeface="Calibri" charset="0"/>
              </a:rPr>
              <a:t>今後も世界の第一線で成果を出し続けるための強力な</a:t>
            </a:r>
            <a:endParaRPr lang="en-US" altLang="ja-JP" sz="2800" dirty="0" smtClean="0">
              <a:latin typeface="Calibri" charset="0"/>
            </a:endParaRPr>
          </a:p>
          <a:p>
            <a:r>
              <a:rPr lang="ja-JP" altLang="en-US" sz="2800" dirty="0" smtClean="0">
                <a:latin typeface="Calibri" charset="0"/>
              </a:rPr>
              <a:t>武器になると思われる</a:t>
            </a:r>
            <a:endParaRPr lang="en-US" altLang="ja-JP" sz="2800" dirty="0" smtClean="0">
              <a:latin typeface="Calibri" charset="0"/>
            </a:endParaRPr>
          </a:p>
          <a:p>
            <a:r>
              <a:rPr lang="en-US" altLang="ja-JP" sz="2800" dirty="0" smtClean="0">
                <a:solidFill>
                  <a:srgbClr val="00B050"/>
                </a:solidFill>
                <a:latin typeface="Calibri" charset="0"/>
              </a:rPr>
              <a:t>   Dark Energy </a:t>
            </a:r>
            <a:r>
              <a:rPr lang="ja-JP" altLang="en-US" sz="2800" dirty="0" err="1" smtClean="0">
                <a:solidFill>
                  <a:srgbClr val="00B050"/>
                </a:solidFill>
                <a:latin typeface="Calibri" charset="0"/>
              </a:rPr>
              <a:t>への</a:t>
            </a:r>
            <a:r>
              <a:rPr lang="ja-JP" altLang="en-US" sz="2800" dirty="0" smtClean="0">
                <a:solidFill>
                  <a:srgbClr val="00B050"/>
                </a:solidFill>
                <a:latin typeface="Calibri" charset="0"/>
              </a:rPr>
              <a:t>制限</a:t>
            </a:r>
            <a:endParaRPr lang="en-US" altLang="ja-JP" sz="2800" dirty="0" smtClean="0">
              <a:solidFill>
                <a:srgbClr val="00B050"/>
              </a:solidFill>
              <a:latin typeface="Calibri" charset="0"/>
            </a:endParaRPr>
          </a:p>
          <a:p>
            <a:r>
              <a:rPr kumimoji="1" lang="ja-JP" altLang="en-US" sz="2800" dirty="0" smtClean="0">
                <a:solidFill>
                  <a:srgbClr val="00B050"/>
                </a:solidFill>
                <a:latin typeface="Calibri" charset="0"/>
              </a:rPr>
              <a:t>   銀河進化研究における大規模データベース</a:t>
            </a:r>
            <a:endParaRPr kumimoji="1" lang="en-US" altLang="ja-JP" sz="2800" dirty="0" smtClean="0">
              <a:solidFill>
                <a:srgbClr val="00B050"/>
              </a:solidFill>
              <a:latin typeface="Calibri" charset="0"/>
            </a:endParaRPr>
          </a:p>
          <a:p>
            <a:r>
              <a:rPr lang="ja-JP" altLang="en-US" sz="2800" dirty="0" smtClean="0">
                <a:solidFill>
                  <a:srgbClr val="00B050"/>
                </a:solidFill>
                <a:latin typeface="Calibri" charset="0"/>
              </a:rPr>
              <a:t>　銀河考古学</a:t>
            </a:r>
            <a:endParaRPr kumimoji="1" lang="en-US" altLang="ja-JP" sz="2800" dirty="0" smtClean="0">
              <a:solidFill>
                <a:srgbClr val="00B050"/>
              </a:solidFill>
              <a:latin typeface="Calibri" charset="0"/>
            </a:endParaRPr>
          </a:p>
          <a:p>
            <a:endParaRPr kumimoji="1" lang="en-US" altLang="ja-JP" sz="2800" dirty="0" smtClean="0">
              <a:latin typeface="Calibri" charset="0"/>
            </a:endParaRPr>
          </a:p>
          <a:p>
            <a:r>
              <a:rPr kumimoji="1" lang="en-US" altLang="ja-JP" sz="2800" dirty="0" smtClean="0">
                <a:solidFill>
                  <a:srgbClr val="FF0000"/>
                </a:solidFill>
              </a:rPr>
              <a:t>HSC </a:t>
            </a:r>
            <a:r>
              <a:rPr kumimoji="1" lang="ja-JP" altLang="en-US" sz="2800" dirty="0" smtClean="0">
                <a:solidFill>
                  <a:srgbClr val="FF0000"/>
                </a:solidFill>
              </a:rPr>
              <a:t>視野に対応する </a:t>
            </a:r>
            <a:r>
              <a:rPr kumimoji="1" lang="en-US" altLang="ja-JP" sz="2800" dirty="0" smtClean="0">
                <a:solidFill>
                  <a:srgbClr val="FF0000"/>
                </a:solidFill>
              </a:rPr>
              <a:t>8m </a:t>
            </a:r>
            <a:r>
              <a:rPr kumimoji="1" lang="ja-JP" altLang="en-US" sz="2800" dirty="0" smtClean="0">
                <a:solidFill>
                  <a:srgbClr val="FF0000"/>
                </a:solidFill>
              </a:rPr>
              <a:t>望遠鏡分光器</a:t>
            </a:r>
            <a:r>
              <a:rPr kumimoji="1" lang="ja-JP" altLang="en-US" sz="2800" dirty="0" smtClean="0"/>
              <a:t>（すべての分野）</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07816" y="96985"/>
            <a:ext cx="8520546" cy="6370975"/>
          </a:xfrm>
          <a:prstGeom prst="rect">
            <a:avLst/>
          </a:prstGeom>
        </p:spPr>
        <p:txBody>
          <a:bodyPr wrap="square">
            <a:spAutoFit/>
          </a:bodyPr>
          <a:lstStyle/>
          <a:p>
            <a:r>
              <a:rPr lang="en-US" altLang="ja-JP" sz="4400" dirty="0" smtClean="0"/>
              <a:t>Concern</a:t>
            </a:r>
          </a:p>
          <a:p>
            <a:endParaRPr lang="en-US" altLang="ja-JP" sz="2800" dirty="0" smtClean="0"/>
          </a:p>
          <a:p>
            <a:r>
              <a:rPr lang="ja-JP" altLang="en-US" sz="2800" dirty="0" smtClean="0"/>
              <a:t>●　体制</a:t>
            </a:r>
            <a:endParaRPr lang="en-US" altLang="ja-JP" sz="2800" dirty="0" smtClean="0"/>
          </a:p>
          <a:p>
            <a:r>
              <a:rPr lang="ja-JP" altLang="en-US" sz="2800" dirty="0" smtClean="0"/>
              <a:t>　　　　意志決定／日本の主導／リソース／技術的審査</a:t>
            </a:r>
            <a:endParaRPr lang="en-US" altLang="ja-JP" sz="2800" dirty="0" smtClean="0"/>
          </a:p>
          <a:p>
            <a:r>
              <a:rPr lang="ja-JP" altLang="en-US" sz="2800" dirty="0" smtClean="0"/>
              <a:t>　　　　</a:t>
            </a:r>
            <a:r>
              <a:rPr lang="en-US" altLang="ja-JP" sz="2800" dirty="0" smtClean="0"/>
              <a:t>NAOJ </a:t>
            </a:r>
            <a:r>
              <a:rPr lang="ja-JP" altLang="en-US" sz="2800" dirty="0" smtClean="0"/>
              <a:t>における </a:t>
            </a:r>
            <a:r>
              <a:rPr lang="en-US" altLang="ja-JP" sz="2800" dirty="0" smtClean="0"/>
              <a:t>TMT </a:t>
            </a:r>
            <a:r>
              <a:rPr lang="ja-JP" altLang="en-US" sz="2800" dirty="0" smtClean="0"/>
              <a:t>との配分</a:t>
            </a:r>
            <a:endParaRPr lang="en-US" altLang="ja-JP" sz="2800" dirty="0" smtClean="0"/>
          </a:p>
          <a:p>
            <a:endParaRPr lang="en-US" altLang="ja-JP" sz="2800" dirty="0" smtClean="0"/>
          </a:p>
          <a:p>
            <a:r>
              <a:rPr lang="ja-JP" altLang="en-US" sz="2800" dirty="0" smtClean="0"/>
              <a:t>●　個別研究への影響</a:t>
            </a:r>
            <a:endParaRPr lang="en-US" altLang="ja-JP" sz="2800" dirty="0" smtClean="0"/>
          </a:p>
          <a:p>
            <a:r>
              <a:rPr lang="ja-JP" altLang="en-US" sz="2800" dirty="0" smtClean="0"/>
              <a:t>　　　　サーベイと同分野の個別研究／暗夜／</a:t>
            </a:r>
            <a:r>
              <a:rPr lang="en-US" altLang="ja-JP" sz="2800" dirty="0" smtClean="0"/>
              <a:t>FOCAS</a:t>
            </a:r>
          </a:p>
          <a:p>
            <a:r>
              <a:rPr lang="ja-JP" altLang="en-US" sz="2800" dirty="0" smtClean="0"/>
              <a:t>　　　　すばる観測時間の特定分野への偏り</a:t>
            </a:r>
            <a:endParaRPr lang="en-US" altLang="ja-JP" sz="2800" dirty="0" smtClean="0"/>
          </a:p>
          <a:p>
            <a:endParaRPr lang="en-US" altLang="ja-JP" sz="2800" dirty="0" smtClean="0"/>
          </a:p>
          <a:p>
            <a:r>
              <a:rPr lang="ja-JP" altLang="en-US" sz="2800" dirty="0" smtClean="0"/>
              <a:t>●　教育</a:t>
            </a:r>
            <a:endParaRPr lang="en-US" altLang="ja-JP" sz="2800" dirty="0" smtClean="0"/>
          </a:p>
          <a:p>
            <a:r>
              <a:rPr lang="en-US" altLang="ja-JP" sz="2800" dirty="0" smtClean="0"/>
              <a:t>            </a:t>
            </a:r>
            <a:r>
              <a:rPr lang="ja-JP" altLang="en-US" sz="2800" dirty="0" smtClean="0"/>
              <a:t>学生、若手研究者の参加</a:t>
            </a:r>
            <a:endParaRPr lang="en-US" altLang="ja-JP" sz="2800" dirty="0" smtClean="0"/>
          </a:p>
          <a:p>
            <a:r>
              <a:rPr lang="ja-JP" altLang="en-US" sz="2800" dirty="0" smtClean="0"/>
              <a:t>　　　　個別の観測機会</a:t>
            </a:r>
            <a:endParaRPr lang="en-US" altLang="ja-JP" sz="2800" dirty="0" smtClean="0"/>
          </a:p>
          <a:p>
            <a:endParaRPr lang="en-US" altLang="ja-JP"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472"/>
            <a:ext cx="8229600" cy="1143000"/>
          </a:xfrm>
        </p:spPr>
        <p:txBody>
          <a:bodyPr>
            <a:normAutofit/>
          </a:bodyPr>
          <a:lstStyle/>
          <a:p>
            <a:r>
              <a:rPr kumimoji="1" lang="en-US" altLang="ja-JP" dirty="0" smtClean="0">
                <a:latin typeface="Arial"/>
                <a:cs typeface="Arial"/>
              </a:rPr>
              <a:t>PFS</a:t>
            </a:r>
            <a:r>
              <a:rPr kumimoji="1" lang="en-US" altLang="ja-JP" sz="3200" dirty="0" smtClean="0">
                <a:latin typeface="Arial"/>
                <a:cs typeface="Arial"/>
              </a:rPr>
              <a:t> </a:t>
            </a:r>
            <a:r>
              <a:rPr kumimoji="1" lang="en-US" altLang="ja-JP" sz="3200" dirty="0" smtClean="0">
                <a:solidFill>
                  <a:srgbClr val="00B050"/>
                </a:solidFill>
                <a:latin typeface="Arial"/>
                <a:cs typeface="Arial"/>
              </a:rPr>
              <a:t>and </a:t>
            </a:r>
            <a:r>
              <a:rPr lang="en-US" altLang="ja-JP" sz="3200" dirty="0" smtClean="0">
                <a:solidFill>
                  <a:srgbClr val="00B050"/>
                </a:solidFill>
                <a:latin typeface="Arial"/>
                <a:cs typeface="Arial"/>
              </a:rPr>
              <a:t>Dark Energy Project </a:t>
            </a:r>
            <a:r>
              <a:rPr kumimoji="1" lang="en-US" altLang="ja-JP" sz="4000" dirty="0" smtClean="0">
                <a:latin typeface="Arial"/>
                <a:cs typeface="Arial"/>
              </a:rPr>
              <a:t>Timeline</a:t>
            </a:r>
            <a:endParaRPr kumimoji="1" lang="ja-JP" altLang="en-US" sz="3200" dirty="0">
              <a:latin typeface="Arial"/>
              <a:cs typeface="Arial"/>
            </a:endParaRPr>
          </a:p>
        </p:txBody>
      </p:sp>
      <p:cxnSp>
        <p:nvCxnSpPr>
          <p:cNvPr id="5" name="直線矢印コネクタ 4"/>
          <p:cNvCxnSpPr/>
          <p:nvPr/>
        </p:nvCxnSpPr>
        <p:spPr>
          <a:xfrm>
            <a:off x="0" y="2208293"/>
            <a:ext cx="9144000" cy="0"/>
          </a:xfrm>
          <a:prstGeom prst="straightConnector1">
            <a:avLst/>
          </a:prstGeom>
          <a:ln w="44450">
            <a:solidFill>
              <a:srgbClr val="00004D"/>
            </a:solidFill>
            <a:tailEnd type="arrow" w="lg" len="med"/>
          </a:ln>
          <a:effectLst/>
        </p:spPr>
        <p:style>
          <a:lnRef idx="2">
            <a:schemeClr val="accent1"/>
          </a:lnRef>
          <a:fillRef idx="0">
            <a:schemeClr val="accent1"/>
          </a:fillRef>
          <a:effectRef idx="1">
            <a:schemeClr val="accent1"/>
          </a:effectRef>
          <a:fontRef idx="minor">
            <a:schemeClr val="tx1"/>
          </a:fontRef>
        </p:style>
      </p:cxnSp>
      <p:cxnSp>
        <p:nvCxnSpPr>
          <p:cNvPr id="9" name="直線コネクタ 8"/>
          <p:cNvCxnSpPr/>
          <p:nvPr/>
        </p:nvCxnSpPr>
        <p:spPr>
          <a:xfrm>
            <a:off x="705532" y="2038505"/>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10" name="直線コネクタ 9"/>
          <p:cNvCxnSpPr/>
          <p:nvPr/>
        </p:nvCxnSpPr>
        <p:spPr>
          <a:xfrm>
            <a:off x="2100061" y="2038505"/>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a:off x="2795737" y="2028877"/>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15" name="直線コネクタ 14"/>
          <p:cNvCxnSpPr/>
          <p:nvPr/>
        </p:nvCxnSpPr>
        <p:spPr>
          <a:xfrm>
            <a:off x="3501270" y="2028877"/>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a:xfrm>
            <a:off x="4206803" y="2028877"/>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17" name="直線コネクタ 16"/>
          <p:cNvCxnSpPr/>
          <p:nvPr/>
        </p:nvCxnSpPr>
        <p:spPr>
          <a:xfrm>
            <a:off x="5617669" y="2013781"/>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18" name="直線コネクタ 17"/>
          <p:cNvCxnSpPr/>
          <p:nvPr/>
        </p:nvCxnSpPr>
        <p:spPr>
          <a:xfrm>
            <a:off x="4912136" y="2013781"/>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19" name="直線コネクタ 18"/>
          <p:cNvCxnSpPr/>
          <p:nvPr/>
        </p:nvCxnSpPr>
        <p:spPr>
          <a:xfrm>
            <a:off x="6337358" y="2019501"/>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20" name="直線コネクタ 19"/>
          <p:cNvCxnSpPr/>
          <p:nvPr/>
        </p:nvCxnSpPr>
        <p:spPr>
          <a:xfrm>
            <a:off x="7798111" y="2028877"/>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21" name="直線コネクタ 20"/>
          <p:cNvCxnSpPr/>
          <p:nvPr/>
        </p:nvCxnSpPr>
        <p:spPr>
          <a:xfrm>
            <a:off x="8494100" y="2019501"/>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sp>
        <p:nvSpPr>
          <p:cNvPr id="23" name="テキスト ボックス 22"/>
          <p:cNvSpPr txBox="1"/>
          <p:nvPr/>
        </p:nvSpPr>
        <p:spPr>
          <a:xfrm rot="5400000">
            <a:off x="-163880" y="1357943"/>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2010</a:t>
            </a:r>
            <a:endParaRPr kumimoji="1" lang="ja-JP" altLang="en-US" sz="2800" dirty="0">
              <a:solidFill>
                <a:srgbClr val="00004D"/>
              </a:solidFill>
              <a:latin typeface="Arial"/>
              <a:cs typeface="Arial"/>
            </a:endParaRPr>
          </a:p>
        </p:txBody>
      </p:sp>
      <p:sp>
        <p:nvSpPr>
          <p:cNvPr id="24" name="テキスト ボックス 23"/>
          <p:cNvSpPr txBox="1"/>
          <p:nvPr/>
        </p:nvSpPr>
        <p:spPr>
          <a:xfrm rot="5400000">
            <a:off x="575115" y="1371268"/>
            <a:ext cx="95681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2011</a:t>
            </a:r>
            <a:endParaRPr kumimoji="1" lang="ja-JP" altLang="en-US" sz="2800" dirty="0">
              <a:solidFill>
                <a:srgbClr val="00004D"/>
              </a:solidFill>
              <a:latin typeface="Arial"/>
              <a:cs typeface="Arial"/>
            </a:endParaRPr>
          </a:p>
        </p:txBody>
      </p:sp>
      <p:sp>
        <p:nvSpPr>
          <p:cNvPr id="25" name="テキスト ボックス 24"/>
          <p:cNvSpPr txBox="1"/>
          <p:nvPr/>
        </p:nvSpPr>
        <p:spPr>
          <a:xfrm rot="5400000">
            <a:off x="1258013" y="1371268"/>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2012</a:t>
            </a:r>
            <a:endParaRPr kumimoji="1" lang="ja-JP" altLang="en-US" sz="2800" dirty="0">
              <a:solidFill>
                <a:srgbClr val="00004D"/>
              </a:solidFill>
              <a:latin typeface="Arial"/>
              <a:cs typeface="Arial"/>
            </a:endParaRPr>
          </a:p>
        </p:txBody>
      </p:sp>
      <p:sp>
        <p:nvSpPr>
          <p:cNvPr id="26" name="テキスト ボックス 25"/>
          <p:cNvSpPr txBox="1"/>
          <p:nvPr/>
        </p:nvSpPr>
        <p:spPr>
          <a:xfrm rot="5400000">
            <a:off x="1940494" y="1371268"/>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2013</a:t>
            </a:r>
            <a:endParaRPr kumimoji="1" lang="ja-JP" altLang="en-US" sz="2800" dirty="0">
              <a:solidFill>
                <a:srgbClr val="00004D"/>
              </a:solidFill>
              <a:latin typeface="Arial"/>
              <a:cs typeface="Arial"/>
            </a:endParaRPr>
          </a:p>
        </p:txBody>
      </p:sp>
      <p:sp>
        <p:nvSpPr>
          <p:cNvPr id="27" name="テキスト ボックス 26"/>
          <p:cNvSpPr txBox="1"/>
          <p:nvPr/>
        </p:nvSpPr>
        <p:spPr>
          <a:xfrm rot="5400000">
            <a:off x="2633293" y="1371268"/>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2014</a:t>
            </a:r>
            <a:endParaRPr kumimoji="1" lang="ja-JP" altLang="en-US" sz="2800" dirty="0">
              <a:solidFill>
                <a:srgbClr val="00004D"/>
              </a:solidFill>
              <a:latin typeface="Arial"/>
              <a:cs typeface="Arial"/>
            </a:endParaRPr>
          </a:p>
        </p:txBody>
      </p:sp>
      <p:sp>
        <p:nvSpPr>
          <p:cNvPr id="28" name="テキスト ボックス 27"/>
          <p:cNvSpPr txBox="1"/>
          <p:nvPr/>
        </p:nvSpPr>
        <p:spPr>
          <a:xfrm rot="5400000">
            <a:off x="3359045" y="1384593"/>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2015</a:t>
            </a:r>
            <a:endParaRPr kumimoji="1" lang="ja-JP" altLang="en-US" sz="2800" dirty="0">
              <a:solidFill>
                <a:srgbClr val="00004D"/>
              </a:solidFill>
              <a:latin typeface="Arial"/>
              <a:cs typeface="Arial"/>
            </a:endParaRPr>
          </a:p>
        </p:txBody>
      </p:sp>
      <p:sp>
        <p:nvSpPr>
          <p:cNvPr id="29" name="テキスト ボックス 28"/>
          <p:cNvSpPr txBox="1"/>
          <p:nvPr/>
        </p:nvSpPr>
        <p:spPr>
          <a:xfrm rot="5400000">
            <a:off x="4046913" y="1384593"/>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2016</a:t>
            </a:r>
            <a:endParaRPr kumimoji="1" lang="ja-JP" altLang="en-US" sz="2800" dirty="0">
              <a:solidFill>
                <a:srgbClr val="00004D"/>
              </a:solidFill>
              <a:latin typeface="Arial"/>
              <a:cs typeface="Arial"/>
            </a:endParaRPr>
          </a:p>
        </p:txBody>
      </p:sp>
      <p:sp>
        <p:nvSpPr>
          <p:cNvPr id="30" name="テキスト ボックス 29"/>
          <p:cNvSpPr txBox="1"/>
          <p:nvPr/>
        </p:nvSpPr>
        <p:spPr>
          <a:xfrm rot="5400000">
            <a:off x="4774810" y="1384593"/>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2017</a:t>
            </a:r>
            <a:endParaRPr kumimoji="1" lang="ja-JP" altLang="en-US" sz="2800" dirty="0">
              <a:solidFill>
                <a:srgbClr val="00004D"/>
              </a:solidFill>
              <a:latin typeface="Arial"/>
              <a:cs typeface="Arial"/>
            </a:endParaRPr>
          </a:p>
        </p:txBody>
      </p:sp>
      <p:sp>
        <p:nvSpPr>
          <p:cNvPr id="31" name="テキスト ボックス 30"/>
          <p:cNvSpPr txBox="1"/>
          <p:nvPr/>
        </p:nvSpPr>
        <p:spPr>
          <a:xfrm rot="5400000">
            <a:off x="5468119" y="1384593"/>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2018</a:t>
            </a:r>
            <a:endParaRPr kumimoji="1" lang="ja-JP" altLang="en-US" sz="2800" dirty="0">
              <a:solidFill>
                <a:srgbClr val="00004D"/>
              </a:solidFill>
              <a:latin typeface="Arial"/>
              <a:cs typeface="Arial"/>
            </a:endParaRPr>
          </a:p>
        </p:txBody>
      </p:sp>
      <p:sp>
        <p:nvSpPr>
          <p:cNvPr id="32" name="テキスト ボックス 31"/>
          <p:cNvSpPr txBox="1"/>
          <p:nvPr/>
        </p:nvSpPr>
        <p:spPr>
          <a:xfrm rot="5400000">
            <a:off x="6200344" y="1371268"/>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2019</a:t>
            </a:r>
            <a:endParaRPr kumimoji="1" lang="ja-JP" altLang="en-US" sz="2800" dirty="0">
              <a:solidFill>
                <a:srgbClr val="00004D"/>
              </a:solidFill>
              <a:latin typeface="Arial"/>
              <a:cs typeface="Arial"/>
            </a:endParaRPr>
          </a:p>
        </p:txBody>
      </p:sp>
      <p:cxnSp>
        <p:nvCxnSpPr>
          <p:cNvPr id="35" name="直線コネクタ 34"/>
          <p:cNvCxnSpPr/>
          <p:nvPr/>
        </p:nvCxnSpPr>
        <p:spPr>
          <a:xfrm>
            <a:off x="1411065" y="2028877"/>
            <a:ext cx="0" cy="374245"/>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cxnSp>
        <p:nvCxnSpPr>
          <p:cNvPr id="38" name="直線コネクタ 37"/>
          <p:cNvCxnSpPr/>
          <p:nvPr/>
        </p:nvCxnSpPr>
        <p:spPr>
          <a:xfrm>
            <a:off x="7059516" y="2038505"/>
            <a:ext cx="0" cy="377583"/>
          </a:xfrm>
          <a:prstGeom prst="line">
            <a:avLst/>
          </a:prstGeom>
          <a:ln w="38100">
            <a:solidFill>
              <a:srgbClr val="00004D"/>
            </a:solidFill>
          </a:ln>
        </p:spPr>
        <p:style>
          <a:lnRef idx="2">
            <a:schemeClr val="accent1"/>
          </a:lnRef>
          <a:fillRef idx="0">
            <a:schemeClr val="accent1"/>
          </a:fillRef>
          <a:effectRef idx="1">
            <a:schemeClr val="accent1"/>
          </a:effectRef>
          <a:fontRef idx="minor">
            <a:schemeClr val="tx1"/>
          </a:fontRef>
        </p:style>
      </p:cxnSp>
      <p:sp>
        <p:nvSpPr>
          <p:cNvPr id="39" name="テキスト ボックス 38"/>
          <p:cNvSpPr txBox="1"/>
          <p:nvPr/>
        </p:nvSpPr>
        <p:spPr>
          <a:xfrm rot="5400000">
            <a:off x="6926721" y="1384593"/>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2020</a:t>
            </a:r>
            <a:endParaRPr kumimoji="1" lang="ja-JP" altLang="en-US" sz="2800" dirty="0">
              <a:solidFill>
                <a:srgbClr val="00004D"/>
              </a:solidFill>
              <a:latin typeface="Arial"/>
              <a:cs typeface="Arial"/>
            </a:endParaRPr>
          </a:p>
        </p:txBody>
      </p:sp>
      <p:sp>
        <p:nvSpPr>
          <p:cNvPr id="40" name="テキスト ボックス 39"/>
          <p:cNvSpPr txBox="1"/>
          <p:nvPr/>
        </p:nvSpPr>
        <p:spPr>
          <a:xfrm rot="5400000">
            <a:off x="7658345" y="1384593"/>
            <a:ext cx="983462" cy="523220"/>
          </a:xfrm>
          <a:prstGeom prst="rect">
            <a:avLst/>
          </a:prstGeom>
          <a:noFill/>
        </p:spPr>
        <p:txBody>
          <a:bodyPr wrap="none" rtlCol="0">
            <a:spAutoFit/>
          </a:bodyPr>
          <a:lstStyle/>
          <a:p>
            <a:r>
              <a:rPr kumimoji="1" lang="en-US" altLang="ja-JP" sz="2800" dirty="0" smtClean="0">
                <a:solidFill>
                  <a:srgbClr val="00004D"/>
                </a:solidFill>
                <a:latin typeface="Arial"/>
                <a:cs typeface="Arial"/>
              </a:rPr>
              <a:t>2021</a:t>
            </a:r>
            <a:endParaRPr kumimoji="1" lang="ja-JP" altLang="en-US" sz="2800" dirty="0">
              <a:solidFill>
                <a:srgbClr val="00004D"/>
              </a:solidFill>
              <a:latin typeface="Arial"/>
              <a:cs typeface="Arial"/>
            </a:endParaRPr>
          </a:p>
        </p:txBody>
      </p:sp>
      <p:cxnSp>
        <p:nvCxnSpPr>
          <p:cNvPr id="42" name="直線コネクタ 41"/>
          <p:cNvCxnSpPr/>
          <p:nvPr/>
        </p:nvCxnSpPr>
        <p:spPr>
          <a:xfrm flipV="1">
            <a:off x="0" y="3186482"/>
            <a:ext cx="3033791" cy="23517"/>
          </a:xfrm>
          <a:prstGeom prst="line">
            <a:avLst/>
          </a:prstGeom>
          <a:ln w="31750">
            <a:solidFill>
              <a:srgbClr val="FF0000"/>
            </a:solidFill>
          </a:ln>
          <a:effectLst/>
        </p:spPr>
        <p:style>
          <a:lnRef idx="2">
            <a:schemeClr val="accent1"/>
          </a:lnRef>
          <a:fillRef idx="0">
            <a:schemeClr val="accent1"/>
          </a:fillRef>
          <a:effectRef idx="1">
            <a:schemeClr val="accent1"/>
          </a:effectRef>
          <a:fontRef idx="minor">
            <a:schemeClr val="tx1"/>
          </a:fontRef>
        </p:style>
      </p:cxnSp>
      <p:sp>
        <p:nvSpPr>
          <p:cNvPr id="43" name="テキスト ボックス 42"/>
          <p:cNvSpPr txBox="1"/>
          <p:nvPr/>
        </p:nvSpPr>
        <p:spPr>
          <a:xfrm>
            <a:off x="66241" y="2622090"/>
            <a:ext cx="4746812" cy="523220"/>
          </a:xfrm>
          <a:prstGeom prst="rect">
            <a:avLst/>
          </a:prstGeom>
          <a:noFill/>
        </p:spPr>
        <p:txBody>
          <a:bodyPr wrap="none" rtlCol="0">
            <a:spAutoFit/>
          </a:bodyPr>
          <a:lstStyle/>
          <a:p>
            <a:r>
              <a:rPr kumimoji="1" lang="en-US" altLang="ja-JP" sz="2800" dirty="0" smtClean="0">
                <a:solidFill>
                  <a:srgbClr val="FF0000"/>
                </a:solidFill>
                <a:latin typeface="Arial Narrow"/>
                <a:cs typeface="Arial Narrow"/>
              </a:rPr>
              <a:t>FIRST</a:t>
            </a:r>
            <a:r>
              <a:rPr lang="en-US" altLang="ja-JP" sz="2800" dirty="0" smtClean="0">
                <a:solidFill>
                  <a:srgbClr val="FF0000"/>
                </a:solidFill>
              </a:rPr>
              <a:t>(</a:t>
            </a:r>
            <a:r>
              <a:rPr lang="ja-JP" altLang="en-US" sz="2800" dirty="0" smtClean="0">
                <a:solidFill>
                  <a:srgbClr val="FF0000"/>
                </a:solidFill>
              </a:rPr>
              <a:t>最先端経費</a:t>
            </a:r>
            <a:r>
              <a:rPr lang="ja-JP" altLang="en-US" sz="2800" dirty="0" smtClean="0">
                <a:solidFill>
                  <a:srgbClr val="00B050"/>
                </a:solidFill>
              </a:rPr>
              <a:t>［村山さん］</a:t>
            </a:r>
            <a:r>
              <a:rPr lang="en-US" altLang="ja-JP" sz="2800" dirty="0" smtClean="0">
                <a:solidFill>
                  <a:srgbClr val="FF0000"/>
                </a:solidFill>
              </a:rPr>
              <a:t>)</a:t>
            </a:r>
            <a:endParaRPr kumimoji="1" lang="ja-JP" altLang="en-US" sz="2800" dirty="0">
              <a:solidFill>
                <a:srgbClr val="FF0000"/>
              </a:solidFill>
            </a:endParaRPr>
          </a:p>
        </p:txBody>
      </p:sp>
      <p:cxnSp>
        <p:nvCxnSpPr>
          <p:cNvPr id="44" name="直線コネクタ 43"/>
          <p:cNvCxnSpPr/>
          <p:nvPr/>
        </p:nvCxnSpPr>
        <p:spPr>
          <a:xfrm flipV="1">
            <a:off x="2667" y="3785696"/>
            <a:ext cx="3486844" cy="23518"/>
          </a:xfrm>
          <a:prstGeom prst="line">
            <a:avLst/>
          </a:prstGeom>
          <a:ln w="31750">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46" name="テキスト ボックス 45"/>
          <p:cNvSpPr txBox="1"/>
          <p:nvPr/>
        </p:nvSpPr>
        <p:spPr>
          <a:xfrm>
            <a:off x="73221" y="3285994"/>
            <a:ext cx="825491" cy="523220"/>
          </a:xfrm>
          <a:prstGeom prst="rect">
            <a:avLst/>
          </a:prstGeom>
          <a:noFill/>
        </p:spPr>
        <p:txBody>
          <a:bodyPr wrap="none" rtlCol="0">
            <a:spAutoFit/>
          </a:bodyPr>
          <a:lstStyle/>
          <a:p>
            <a:r>
              <a:rPr kumimoji="1" lang="en-US" altLang="ja-JP" sz="2800" dirty="0" smtClean="0">
                <a:solidFill>
                  <a:srgbClr val="CE5200"/>
                </a:solidFill>
                <a:latin typeface="Arial Narrow"/>
                <a:cs typeface="Arial Narrow"/>
              </a:rPr>
              <a:t>BAO</a:t>
            </a:r>
            <a:endParaRPr kumimoji="1" lang="ja-JP" altLang="en-US" sz="2800" dirty="0">
              <a:solidFill>
                <a:srgbClr val="CE5200"/>
              </a:solidFill>
              <a:latin typeface="Arial Narrow"/>
              <a:cs typeface="Arial Narrow"/>
            </a:endParaRPr>
          </a:p>
        </p:txBody>
      </p:sp>
      <p:sp>
        <p:nvSpPr>
          <p:cNvPr id="47" name="テキスト ボックス 46"/>
          <p:cNvSpPr txBox="1"/>
          <p:nvPr/>
        </p:nvSpPr>
        <p:spPr>
          <a:xfrm>
            <a:off x="3479632" y="3497184"/>
            <a:ext cx="2230048" cy="523220"/>
          </a:xfrm>
          <a:prstGeom prst="rect">
            <a:avLst/>
          </a:prstGeom>
          <a:noFill/>
        </p:spPr>
        <p:txBody>
          <a:bodyPr wrap="none" rtlCol="0">
            <a:spAutoFit/>
          </a:bodyPr>
          <a:lstStyle/>
          <a:p>
            <a:r>
              <a:rPr lang="en-US" altLang="ja-JP" sz="2800" dirty="0" smtClean="0">
                <a:solidFill>
                  <a:srgbClr val="CE5200"/>
                </a:solidFill>
                <a:latin typeface="Arial Narrow"/>
                <a:cs typeface="Arial Narrow"/>
              </a:rPr>
              <a:t>SDSS-III/BOSS</a:t>
            </a:r>
            <a:endParaRPr kumimoji="1" lang="ja-JP" altLang="en-US" sz="2800" dirty="0">
              <a:solidFill>
                <a:srgbClr val="CE5200"/>
              </a:solidFill>
              <a:latin typeface="Arial Narrow"/>
              <a:cs typeface="Arial Narrow"/>
            </a:endParaRPr>
          </a:p>
        </p:txBody>
      </p:sp>
      <p:cxnSp>
        <p:nvCxnSpPr>
          <p:cNvPr id="48" name="直線コネクタ 47"/>
          <p:cNvCxnSpPr/>
          <p:nvPr/>
        </p:nvCxnSpPr>
        <p:spPr>
          <a:xfrm>
            <a:off x="4912136" y="4290844"/>
            <a:ext cx="3581964" cy="0"/>
          </a:xfrm>
          <a:prstGeom prst="line">
            <a:avLst/>
          </a:prstGeom>
          <a:ln w="31750">
            <a:solidFill>
              <a:srgbClr val="FF6600"/>
            </a:solidFill>
          </a:ln>
          <a:effectLst/>
        </p:spPr>
        <p:style>
          <a:lnRef idx="2">
            <a:schemeClr val="accent1"/>
          </a:lnRef>
          <a:fillRef idx="0">
            <a:schemeClr val="accent1"/>
          </a:fillRef>
          <a:effectRef idx="1">
            <a:schemeClr val="accent1"/>
          </a:effectRef>
          <a:fontRef idx="minor">
            <a:schemeClr val="tx1"/>
          </a:fontRef>
        </p:style>
      </p:cxnSp>
      <p:sp>
        <p:nvSpPr>
          <p:cNvPr id="53" name="テキスト ボックス 52"/>
          <p:cNvSpPr txBox="1"/>
          <p:nvPr/>
        </p:nvSpPr>
        <p:spPr>
          <a:xfrm>
            <a:off x="4115016" y="3995970"/>
            <a:ext cx="757289" cy="523220"/>
          </a:xfrm>
          <a:prstGeom prst="rect">
            <a:avLst/>
          </a:prstGeom>
          <a:noFill/>
        </p:spPr>
        <p:txBody>
          <a:bodyPr wrap="none" rtlCol="0">
            <a:spAutoFit/>
          </a:bodyPr>
          <a:lstStyle/>
          <a:p>
            <a:r>
              <a:rPr lang="en-US" altLang="ja-JP" sz="2800" b="1" dirty="0" smtClean="0">
                <a:solidFill>
                  <a:srgbClr val="CE5200"/>
                </a:solidFill>
                <a:latin typeface="Arial Narrow"/>
                <a:cs typeface="Arial Narrow"/>
              </a:rPr>
              <a:t>PFS</a:t>
            </a:r>
            <a:endParaRPr kumimoji="1" lang="ja-JP" altLang="en-US" sz="2800" b="1" dirty="0">
              <a:solidFill>
                <a:srgbClr val="CE5200"/>
              </a:solidFill>
              <a:latin typeface="Arial Narrow"/>
              <a:cs typeface="Arial Narrow"/>
            </a:endParaRPr>
          </a:p>
        </p:txBody>
      </p:sp>
      <p:cxnSp>
        <p:nvCxnSpPr>
          <p:cNvPr id="54" name="直線コネクタ 53"/>
          <p:cNvCxnSpPr/>
          <p:nvPr/>
        </p:nvCxnSpPr>
        <p:spPr>
          <a:xfrm>
            <a:off x="7059516" y="4701923"/>
            <a:ext cx="2084484" cy="0"/>
          </a:xfrm>
          <a:prstGeom prst="line">
            <a:avLst/>
          </a:prstGeom>
          <a:ln w="31750">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56" name="直線コネクタ 55"/>
          <p:cNvCxnSpPr/>
          <p:nvPr/>
        </p:nvCxnSpPr>
        <p:spPr>
          <a:xfrm>
            <a:off x="6044065" y="4690165"/>
            <a:ext cx="1027210" cy="11304"/>
          </a:xfrm>
          <a:prstGeom prst="line">
            <a:avLst/>
          </a:prstGeom>
          <a:ln w="31750">
            <a:solidFill>
              <a:srgbClr val="FF66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テキスト ボックス 58"/>
          <p:cNvSpPr txBox="1"/>
          <p:nvPr/>
        </p:nvSpPr>
        <p:spPr>
          <a:xfrm>
            <a:off x="4053615" y="4440313"/>
            <a:ext cx="2067343" cy="523220"/>
          </a:xfrm>
          <a:prstGeom prst="rect">
            <a:avLst/>
          </a:prstGeom>
          <a:noFill/>
        </p:spPr>
        <p:txBody>
          <a:bodyPr wrap="none" rtlCol="0">
            <a:spAutoFit/>
          </a:bodyPr>
          <a:lstStyle/>
          <a:p>
            <a:r>
              <a:rPr lang="en-US" altLang="ja-JP" sz="2800" dirty="0" smtClean="0">
                <a:solidFill>
                  <a:srgbClr val="CE5200"/>
                </a:solidFill>
                <a:latin typeface="Arial Narrow"/>
                <a:cs typeface="Arial Narrow"/>
              </a:rPr>
              <a:t>Euclid (ESA)?</a:t>
            </a:r>
            <a:endParaRPr kumimoji="1" lang="ja-JP" altLang="en-US" sz="2800" dirty="0">
              <a:solidFill>
                <a:srgbClr val="CE5200"/>
              </a:solidFill>
              <a:latin typeface="Arial Narrow"/>
              <a:cs typeface="Arial Narrow"/>
            </a:endParaRPr>
          </a:p>
        </p:txBody>
      </p:sp>
      <p:cxnSp>
        <p:nvCxnSpPr>
          <p:cNvPr id="61" name="直線コネクタ 60"/>
          <p:cNvCxnSpPr/>
          <p:nvPr/>
        </p:nvCxnSpPr>
        <p:spPr>
          <a:xfrm>
            <a:off x="7798111" y="5089489"/>
            <a:ext cx="1345889" cy="11304"/>
          </a:xfrm>
          <a:prstGeom prst="line">
            <a:avLst/>
          </a:prstGeom>
          <a:ln w="31750">
            <a:solidFill>
              <a:srgbClr val="FF6600"/>
            </a:solidFill>
            <a:prstDash val="dash"/>
          </a:ln>
          <a:effectLst/>
        </p:spPr>
        <p:style>
          <a:lnRef idx="2">
            <a:schemeClr val="accent1"/>
          </a:lnRef>
          <a:fillRef idx="0">
            <a:schemeClr val="accent1"/>
          </a:fillRef>
          <a:effectRef idx="1">
            <a:schemeClr val="accent1"/>
          </a:effectRef>
          <a:fontRef idx="minor">
            <a:schemeClr val="tx1"/>
          </a:fontRef>
        </p:style>
      </p:cxnSp>
      <p:sp>
        <p:nvSpPr>
          <p:cNvPr id="63" name="テキスト ボックス 62"/>
          <p:cNvSpPr txBox="1"/>
          <p:nvPr/>
        </p:nvSpPr>
        <p:spPr>
          <a:xfrm>
            <a:off x="5340907" y="4827879"/>
            <a:ext cx="2572113" cy="523220"/>
          </a:xfrm>
          <a:prstGeom prst="rect">
            <a:avLst/>
          </a:prstGeom>
          <a:noFill/>
        </p:spPr>
        <p:txBody>
          <a:bodyPr wrap="none" rtlCol="0">
            <a:spAutoFit/>
          </a:bodyPr>
          <a:lstStyle/>
          <a:p>
            <a:r>
              <a:rPr lang="en-US" altLang="ja-JP" sz="2800" dirty="0" smtClean="0">
                <a:solidFill>
                  <a:srgbClr val="CE5200"/>
                </a:solidFill>
                <a:latin typeface="Arial Narrow"/>
                <a:cs typeface="Arial Narrow"/>
              </a:rPr>
              <a:t>WFIRST (NASA)?</a:t>
            </a:r>
            <a:endParaRPr kumimoji="1" lang="ja-JP" altLang="en-US" sz="2800" dirty="0">
              <a:solidFill>
                <a:srgbClr val="CE5200"/>
              </a:solidFill>
              <a:latin typeface="Arial Narrow"/>
              <a:cs typeface="Arial Narrow"/>
            </a:endParaRPr>
          </a:p>
        </p:txBody>
      </p:sp>
      <p:sp>
        <p:nvSpPr>
          <p:cNvPr id="64" name="テキスト ボックス 63"/>
          <p:cNvSpPr txBox="1"/>
          <p:nvPr/>
        </p:nvSpPr>
        <p:spPr>
          <a:xfrm>
            <a:off x="-5950" y="5296203"/>
            <a:ext cx="2553178" cy="523220"/>
          </a:xfrm>
          <a:prstGeom prst="rect">
            <a:avLst/>
          </a:prstGeom>
          <a:noFill/>
        </p:spPr>
        <p:txBody>
          <a:bodyPr wrap="none" rtlCol="0">
            <a:spAutoFit/>
          </a:bodyPr>
          <a:lstStyle/>
          <a:p>
            <a:r>
              <a:rPr lang="en-US" altLang="ja-JP" sz="2800" dirty="0" smtClean="0">
                <a:solidFill>
                  <a:srgbClr val="0000FF"/>
                </a:solidFill>
                <a:latin typeface="Arial Narrow"/>
                <a:cs typeface="Arial Narrow"/>
              </a:rPr>
              <a:t>WL</a:t>
            </a:r>
            <a:r>
              <a:rPr lang="en-US" altLang="ja-JP" sz="2800" dirty="0" smtClean="0">
                <a:solidFill>
                  <a:srgbClr val="0000FF"/>
                </a:solidFill>
              </a:rPr>
              <a:t>(</a:t>
            </a:r>
            <a:r>
              <a:rPr lang="ja-JP" altLang="en-US" sz="2800" dirty="0" smtClean="0">
                <a:solidFill>
                  <a:srgbClr val="0000FF"/>
                </a:solidFill>
              </a:rPr>
              <a:t>重力レンズ</a:t>
            </a:r>
            <a:r>
              <a:rPr lang="en-US" altLang="ja-JP" sz="2800" dirty="0" smtClean="0">
                <a:solidFill>
                  <a:srgbClr val="0000FF"/>
                </a:solidFill>
              </a:rPr>
              <a:t>)</a:t>
            </a:r>
            <a:endParaRPr kumimoji="1" lang="ja-JP" altLang="en-US" sz="2800" dirty="0">
              <a:solidFill>
                <a:srgbClr val="0000FF"/>
              </a:solidFill>
            </a:endParaRPr>
          </a:p>
        </p:txBody>
      </p:sp>
      <p:cxnSp>
        <p:nvCxnSpPr>
          <p:cNvPr id="66" name="直線コネクタ 65"/>
          <p:cNvCxnSpPr/>
          <p:nvPr/>
        </p:nvCxnSpPr>
        <p:spPr>
          <a:xfrm flipV="1">
            <a:off x="1757848" y="6005368"/>
            <a:ext cx="3486844" cy="23518"/>
          </a:xfrm>
          <a:prstGeom prst="line">
            <a:avLst/>
          </a:prstGeom>
          <a:ln w="31750">
            <a:solidFill>
              <a:srgbClr val="0000FF"/>
            </a:solidFill>
          </a:ln>
          <a:effectLst/>
        </p:spPr>
        <p:style>
          <a:lnRef idx="2">
            <a:schemeClr val="accent1"/>
          </a:lnRef>
          <a:fillRef idx="0">
            <a:schemeClr val="accent1"/>
          </a:fillRef>
          <a:effectRef idx="1">
            <a:schemeClr val="accent1"/>
          </a:effectRef>
          <a:fontRef idx="minor">
            <a:schemeClr val="tx1"/>
          </a:fontRef>
        </p:style>
      </p:cxnSp>
      <p:cxnSp>
        <p:nvCxnSpPr>
          <p:cNvPr id="67" name="直線コネクタ 66"/>
          <p:cNvCxnSpPr/>
          <p:nvPr/>
        </p:nvCxnSpPr>
        <p:spPr>
          <a:xfrm flipV="1">
            <a:off x="1769140" y="6451718"/>
            <a:ext cx="3486844" cy="23518"/>
          </a:xfrm>
          <a:prstGeom prst="line">
            <a:avLst/>
          </a:prstGeom>
          <a:ln w="31750">
            <a:solidFill>
              <a:srgbClr val="0000FF"/>
            </a:solidFill>
          </a:ln>
          <a:effectLst/>
        </p:spPr>
        <p:style>
          <a:lnRef idx="2">
            <a:schemeClr val="accent1"/>
          </a:lnRef>
          <a:fillRef idx="0">
            <a:schemeClr val="accent1"/>
          </a:fillRef>
          <a:effectRef idx="1">
            <a:schemeClr val="accent1"/>
          </a:effectRef>
          <a:fontRef idx="minor">
            <a:schemeClr val="tx1"/>
          </a:fontRef>
        </p:style>
      </p:cxnSp>
      <p:sp>
        <p:nvSpPr>
          <p:cNvPr id="68" name="テキスト ボックス 67"/>
          <p:cNvSpPr txBox="1"/>
          <p:nvPr/>
        </p:nvSpPr>
        <p:spPr>
          <a:xfrm>
            <a:off x="922230" y="5720244"/>
            <a:ext cx="806030" cy="523220"/>
          </a:xfrm>
          <a:prstGeom prst="rect">
            <a:avLst/>
          </a:prstGeom>
          <a:noFill/>
          <a:ln>
            <a:noFill/>
          </a:ln>
        </p:spPr>
        <p:txBody>
          <a:bodyPr wrap="none" rtlCol="0">
            <a:spAutoFit/>
          </a:bodyPr>
          <a:lstStyle/>
          <a:p>
            <a:r>
              <a:rPr kumimoji="1" lang="en-US" altLang="ja-JP" sz="2800" b="1" dirty="0" smtClean="0">
                <a:solidFill>
                  <a:srgbClr val="0000FF"/>
                </a:solidFill>
                <a:latin typeface="Arial Narrow"/>
                <a:cs typeface="Arial Narrow"/>
              </a:rPr>
              <a:t>HSC</a:t>
            </a:r>
            <a:endParaRPr kumimoji="1" lang="ja-JP" altLang="en-US" sz="2800" b="1" dirty="0">
              <a:solidFill>
                <a:srgbClr val="0000FF"/>
              </a:solidFill>
              <a:latin typeface="Arial Narrow"/>
              <a:cs typeface="Arial Narrow"/>
            </a:endParaRPr>
          </a:p>
        </p:txBody>
      </p:sp>
      <p:sp>
        <p:nvSpPr>
          <p:cNvPr id="69" name="テキスト ボックス 68"/>
          <p:cNvSpPr txBox="1"/>
          <p:nvPr/>
        </p:nvSpPr>
        <p:spPr>
          <a:xfrm>
            <a:off x="937590" y="6177898"/>
            <a:ext cx="789900" cy="523220"/>
          </a:xfrm>
          <a:prstGeom prst="rect">
            <a:avLst/>
          </a:prstGeom>
          <a:noFill/>
        </p:spPr>
        <p:txBody>
          <a:bodyPr wrap="none" rtlCol="0">
            <a:spAutoFit/>
          </a:bodyPr>
          <a:lstStyle/>
          <a:p>
            <a:r>
              <a:rPr lang="en-US" altLang="ja-JP" sz="2800" dirty="0" smtClean="0">
                <a:solidFill>
                  <a:srgbClr val="0000FF"/>
                </a:solidFill>
                <a:latin typeface="Arial Narrow"/>
                <a:cs typeface="Arial Narrow"/>
              </a:rPr>
              <a:t>DES</a:t>
            </a:r>
            <a:endParaRPr kumimoji="1" lang="ja-JP" altLang="en-US" sz="2800" dirty="0">
              <a:solidFill>
                <a:srgbClr val="0000FF"/>
              </a:solidFill>
              <a:latin typeface="Arial Narrow"/>
              <a:cs typeface="Arial Narrow"/>
            </a:endParaRPr>
          </a:p>
        </p:txBody>
      </p:sp>
      <p:cxnSp>
        <p:nvCxnSpPr>
          <p:cNvPr id="70" name="直線コネクタ 69"/>
          <p:cNvCxnSpPr/>
          <p:nvPr/>
        </p:nvCxnSpPr>
        <p:spPr>
          <a:xfrm>
            <a:off x="7071275" y="6243464"/>
            <a:ext cx="2113809" cy="0"/>
          </a:xfrm>
          <a:prstGeom prst="line">
            <a:avLst/>
          </a:prstGeom>
          <a:ln w="31750">
            <a:solidFill>
              <a:srgbClr val="0000FF"/>
            </a:solidFill>
          </a:ln>
          <a:effectLst/>
        </p:spPr>
        <p:style>
          <a:lnRef idx="2">
            <a:schemeClr val="accent1"/>
          </a:lnRef>
          <a:fillRef idx="0">
            <a:schemeClr val="accent1"/>
          </a:fillRef>
          <a:effectRef idx="1">
            <a:schemeClr val="accent1"/>
          </a:effectRef>
          <a:fontRef idx="minor">
            <a:schemeClr val="tx1"/>
          </a:fontRef>
        </p:style>
      </p:cxnSp>
      <p:sp>
        <p:nvSpPr>
          <p:cNvPr id="72" name="テキスト ボックス 71"/>
          <p:cNvSpPr txBox="1"/>
          <p:nvPr/>
        </p:nvSpPr>
        <p:spPr>
          <a:xfrm>
            <a:off x="5643468" y="5970412"/>
            <a:ext cx="1084802" cy="523220"/>
          </a:xfrm>
          <a:prstGeom prst="rect">
            <a:avLst/>
          </a:prstGeom>
          <a:noFill/>
        </p:spPr>
        <p:txBody>
          <a:bodyPr wrap="none" rtlCol="0">
            <a:spAutoFit/>
          </a:bodyPr>
          <a:lstStyle/>
          <a:p>
            <a:r>
              <a:rPr kumimoji="1" lang="en-US" altLang="ja-JP" sz="2800" dirty="0" smtClean="0">
                <a:solidFill>
                  <a:srgbClr val="0000FF"/>
                </a:solidFill>
                <a:latin typeface="Arial Narrow"/>
                <a:cs typeface="Arial Narrow"/>
              </a:rPr>
              <a:t>LSST?</a:t>
            </a:r>
            <a:endParaRPr kumimoji="1" lang="ja-JP" altLang="en-US" sz="2800" dirty="0">
              <a:solidFill>
                <a:srgbClr val="0000FF"/>
              </a:solidFill>
              <a:latin typeface="Arial Narrow"/>
              <a:cs typeface="Arial Narrow"/>
            </a:endParaRPr>
          </a:p>
        </p:txBody>
      </p:sp>
      <p:cxnSp>
        <p:nvCxnSpPr>
          <p:cNvPr id="73" name="直線コネクタ 72"/>
          <p:cNvCxnSpPr/>
          <p:nvPr/>
        </p:nvCxnSpPr>
        <p:spPr>
          <a:xfrm>
            <a:off x="6566977" y="6243464"/>
            <a:ext cx="732206" cy="0"/>
          </a:xfrm>
          <a:prstGeom prst="line">
            <a:avLst/>
          </a:prstGeom>
          <a:ln w="31750">
            <a:solidFill>
              <a:srgbClr val="0000FF"/>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650213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94544"/>
            <a:ext cx="8229600" cy="1143000"/>
          </a:xfrm>
        </p:spPr>
        <p:txBody>
          <a:bodyPr/>
          <a:lstStyle/>
          <a:p>
            <a:r>
              <a:rPr kumimoji="1" lang="en-US" altLang="ja-JP" dirty="0" smtClean="0">
                <a:latin typeface="Arial"/>
                <a:cs typeface="Arial"/>
              </a:rPr>
              <a:t>PFS</a:t>
            </a:r>
            <a:r>
              <a:rPr kumimoji="1" lang="ja-JP" altLang="en-US" dirty="0" smtClean="0"/>
              <a:t>国際共同研究体制</a:t>
            </a:r>
            <a:endParaRPr kumimoji="1" lang="ja-JP" altLang="en-US" dirty="0"/>
          </a:p>
        </p:txBody>
      </p:sp>
      <p:sp>
        <p:nvSpPr>
          <p:cNvPr id="3" name="コンテンツ プレースホルダー 2"/>
          <p:cNvSpPr>
            <a:spLocks noGrp="1"/>
          </p:cNvSpPr>
          <p:nvPr>
            <p:ph idx="1"/>
          </p:nvPr>
        </p:nvSpPr>
        <p:spPr>
          <a:xfrm>
            <a:off x="457200" y="1258611"/>
            <a:ext cx="8229600" cy="5473527"/>
          </a:xfrm>
        </p:spPr>
        <p:txBody>
          <a:bodyPr>
            <a:normAutofit fontScale="92500"/>
          </a:bodyPr>
          <a:lstStyle/>
          <a:p>
            <a:pPr>
              <a:lnSpc>
                <a:spcPct val="90000"/>
              </a:lnSpc>
            </a:pPr>
            <a:r>
              <a:rPr kumimoji="1" lang="en-US" altLang="ja-JP" dirty="0" smtClean="0">
                <a:latin typeface="Arial"/>
                <a:cs typeface="Arial"/>
              </a:rPr>
              <a:t>Japan (IPMU/NAOJ+): management, science</a:t>
            </a:r>
          </a:p>
          <a:p>
            <a:pPr>
              <a:lnSpc>
                <a:spcPct val="90000"/>
              </a:lnSpc>
            </a:pPr>
            <a:r>
              <a:rPr kumimoji="1" lang="en-US" altLang="ja-JP" dirty="0" smtClean="0">
                <a:latin typeface="Arial"/>
                <a:cs typeface="Arial"/>
              </a:rPr>
              <a:t>Caltech/JPL: positioners, PFI, management</a:t>
            </a:r>
          </a:p>
          <a:p>
            <a:pPr>
              <a:lnSpc>
                <a:spcPct val="90000"/>
              </a:lnSpc>
            </a:pPr>
            <a:r>
              <a:rPr lang="en-US" altLang="ja-JP" dirty="0" smtClean="0">
                <a:latin typeface="Arial"/>
                <a:cs typeface="Arial"/>
              </a:rPr>
              <a:t>Princeton: IR arm of spectrographs, detector system, data reduction software</a:t>
            </a:r>
          </a:p>
          <a:p>
            <a:pPr>
              <a:lnSpc>
                <a:spcPct val="90000"/>
              </a:lnSpc>
            </a:pPr>
            <a:r>
              <a:rPr lang="en-US" altLang="ja-JP" dirty="0" smtClean="0">
                <a:latin typeface="Arial"/>
                <a:cs typeface="Arial"/>
              </a:rPr>
              <a:t>Marseille: spectrographs</a:t>
            </a:r>
          </a:p>
          <a:p>
            <a:pPr>
              <a:lnSpc>
                <a:spcPct val="90000"/>
              </a:lnSpc>
            </a:pPr>
            <a:r>
              <a:rPr lang="en-US" altLang="ja-JP" dirty="0" smtClean="0">
                <a:latin typeface="Arial"/>
                <a:cs typeface="Arial"/>
              </a:rPr>
              <a:t>Brazil (LNA, SPU): fiber system</a:t>
            </a:r>
          </a:p>
          <a:p>
            <a:pPr>
              <a:lnSpc>
                <a:spcPct val="90000"/>
              </a:lnSpc>
            </a:pPr>
            <a:r>
              <a:rPr lang="en-US" altLang="ja-JP" dirty="0" smtClean="0">
                <a:latin typeface="Arial"/>
                <a:cs typeface="Arial"/>
              </a:rPr>
              <a:t>UK: metrology/calibration, obs. software</a:t>
            </a:r>
          </a:p>
          <a:p>
            <a:pPr>
              <a:lnSpc>
                <a:spcPct val="90000"/>
              </a:lnSpc>
            </a:pPr>
            <a:r>
              <a:rPr lang="en-US" altLang="ja-JP" dirty="0">
                <a:latin typeface="Arial"/>
                <a:cs typeface="Arial"/>
              </a:rPr>
              <a:t>Taiwan (ASIAA): </a:t>
            </a:r>
            <a:r>
              <a:rPr lang="en-US" altLang="ja-JP" dirty="0" smtClean="0">
                <a:latin typeface="Arial"/>
                <a:cs typeface="Arial"/>
              </a:rPr>
              <a:t>TBD</a:t>
            </a:r>
          </a:p>
          <a:p>
            <a:pPr marL="0" indent="0">
              <a:lnSpc>
                <a:spcPct val="90000"/>
              </a:lnSpc>
              <a:buNone/>
            </a:pPr>
            <a:r>
              <a:rPr lang="en-US" altLang="ja-JP" dirty="0">
                <a:latin typeface="Arial"/>
                <a:cs typeface="Arial"/>
              </a:rPr>
              <a:t> </a:t>
            </a:r>
            <a:r>
              <a:rPr lang="en-US" altLang="ja-JP" dirty="0" smtClean="0">
                <a:latin typeface="Arial"/>
                <a:cs typeface="Arial"/>
              </a:rPr>
              <a:t>                  -------------------</a:t>
            </a:r>
          </a:p>
          <a:p>
            <a:pPr>
              <a:lnSpc>
                <a:spcPct val="90000"/>
              </a:lnSpc>
            </a:pPr>
            <a:r>
              <a:rPr lang="en-US" altLang="ja-JP" i="1" dirty="0" smtClean="0">
                <a:solidFill>
                  <a:schemeClr val="accent4">
                    <a:lumMod val="75000"/>
                  </a:schemeClr>
                </a:solidFill>
                <a:latin typeface="Arial"/>
                <a:cs typeface="Arial"/>
              </a:rPr>
              <a:t>(John </a:t>
            </a:r>
            <a:r>
              <a:rPr lang="en-US" altLang="ja-JP" i="1" dirty="0">
                <a:solidFill>
                  <a:schemeClr val="accent4">
                    <a:lumMod val="75000"/>
                  </a:schemeClr>
                </a:solidFill>
                <a:latin typeface="Arial"/>
                <a:cs typeface="Arial"/>
              </a:rPr>
              <a:t>Hopkins U.: </a:t>
            </a:r>
            <a:r>
              <a:rPr lang="en-US" altLang="ja-JP" i="1" dirty="0" smtClean="0">
                <a:solidFill>
                  <a:schemeClr val="accent4">
                    <a:lumMod val="75000"/>
                  </a:schemeClr>
                </a:solidFill>
                <a:latin typeface="Arial"/>
                <a:cs typeface="Arial"/>
              </a:rPr>
              <a:t>under negotiation)</a:t>
            </a:r>
            <a:endParaRPr lang="en-US" altLang="ja-JP" i="1" dirty="0">
              <a:solidFill>
                <a:schemeClr val="accent4">
                  <a:lumMod val="75000"/>
                </a:schemeClr>
              </a:solidFill>
              <a:latin typeface="Arial"/>
              <a:cs typeface="Arial"/>
            </a:endParaRPr>
          </a:p>
          <a:p>
            <a:pPr marL="0" indent="0">
              <a:lnSpc>
                <a:spcPct val="110000"/>
              </a:lnSpc>
              <a:buNone/>
            </a:pPr>
            <a:endParaRPr lang="en-US" altLang="ja-JP" dirty="0" smtClean="0">
              <a:latin typeface="Arial"/>
              <a:cs typeface="Arial"/>
            </a:endParaRPr>
          </a:p>
          <a:p>
            <a:endParaRPr lang="en-US" altLang="ja-JP" dirty="0" smtClean="0">
              <a:latin typeface="Arial"/>
              <a:cs typeface="Arial"/>
            </a:endParaRPr>
          </a:p>
          <a:p>
            <a:endParaRPr lang="en-US" altLang="ja-JP" dirty="0" smtClean="0">
              <a:latin typeface="Arial"/>
              <a:cs typeface="Arial"/>
            </a:endParaRPr>
          </a:p>
          <a:p>
            <a:endParaRPr kumimoji="1" lang="ja-JP" altLang="en-US" dirty="0">
              <a:latin typeface="Arial"/>
              <a:cs typeface="Arial"/>
            </a:endParaRPr>
          </a:p>
        </p:txBody>
      </p:sp>
    </p:spTree>
    <p:extLst>
      <p:ext uri="{BB962C8B-B14F-4D97-AF65-F5344CB8AC3E}">
        <p14:creationId xmlns:p14="http://schemas.microsoft.com/office/powerpoint/2010/main" xmlns="" val="2190843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80064"/>
            <a:ext cx="8229600" cy="1143000"/>
          </a:xfrm>
        </p:spPr>
        <p:txBody>
          <a:bodyPr>
            <a:normAutofit/>
          </a:bodyPr>
          <a:lstStyle/>
          <a:p>
            <a:r>
              <a:rPr lang="en-US" altLang="ja-JP" sz="3600" dirty="0" smtClean="0">
                <a:latin typeface="Arial"/>
                <a:cs typeface="Arial"/>
              </a:rPr>
              <a:t>PFS</a:t>
            </a:r>
            <a:r>
              <a:rPr lang="ja-JP" altLang="en-US" sz="3600" dirty="0" smtClean="0">
                <a:latin typeface="Arial"/>
                <a:cs typeface="Arial"/>
              </a:rPr>
              <a:t>に関する</a:t>
            </a:r>
            <a:r>
              <a:rPr kumimoji="1" lang="en-US" altLang="ja-JP" sz="3600" dirty="0" smtClean="0">
                <a:latin typeface="Arial"/>
                <a:cs typeface="Arial"/>
              </a:rPr>
              <a:t>SAC</a:t>
            </a:r>
            <a:r>
              <a:rPr kumimoji="1" lang="ja-JP" altLang="en-US" sz="3600" dirty="0" smtClean="0"/>
              <a:t>提言</a:t>
            </a:r>
            <a:endParaRPr kumimoji="1" lang="ja-JP" altLang="en-US" sz="3600" dirty="0"/>
          </a:p>
        </p:txBody>
      </p:sp>
      <p:sp>
        <p:nvSpPr>
          <p:cNvPr id="3" name="コンテンツ プレースホルダー 2"/>
          <p:cNvSpPr>
            <a:spLocks noGrp="1"/>
          </p:cNvSpPr>
          <p:nvPr>
            <p:ph idx="1"/>
          </p:nvPr>
        </p:nvSpPr>
        <p:spPr>
          <a:xfrm>
            <a:off x="377112" y="949679"/>
            <a:ext cx="8443685" cy="5885437"/>
          </a:xfrm>
        </p:spPr>
        <p:txBody>
          <a:bodyPr>
            <a:normAutofit/>
          </a:bodyPr>
          <a:lstStyle/>
          <a:p>
            <a:r>
              <a:rPr lang="en-US" altLang="ja-JP" sz="2800" dirty="0"/>
              <a:t>PFS</a:t>
            </a:r>
            <a:r>
              <a:rPr lang="ja-JP" altLang="en-US" sz="2800" dirty="0"/>
              <a:t>計画を推進することを以下の条件付きで推奨</a:t>
            </a:r>
            <a:r>
              <a:rPr lang="ja-JP" altLang="en-US" sz="2800" dirty="0" smtClean="0"/>
              <a:t>する</a:t>
            </a:r>
            <a:endParaRPr lang="en-US" altLang="ja-JP" sz="2600" dirty="0" smtClean="0"/>
          </a:p>
          <a:p>
            <a:pPr lvl="1"/>
            <a:r>
              <a:rPr lang="ja-JP" altLang="en-US" sz="2400" dirty="0" smtClean="0"/>
              <a:t>装置</a:t>
            </a:r>
            <a:r>
              <a:rPr lang="ja-JP" altLang="en-US" sz="2400" dirty="0"/>
              <a:t>はコミュニティが納得する仕様を実現する</a:t>
            </a:r>
            <a:r>
              <a:rPr lang="ja-JP" altLang="en-US" sz="2400" dirty="0" smtClean="0"/>
              <a:t>こと</a:t>
            </a:r>
            <a:endParaRPr lang="en-US" altLang="ja-JP" sz="2400" dirty="0" smtClean="0"/>
          </a:p>
          <a:p>
            <a:pPr lvl="1"/>
            <a:r>
              <a:rPr lang="ja-JP" altLang="en-US" sz="2400" dirty="0"/>
              <a:t>計画推進強化のために、日本人マネジャーを中心とした国内体制を確立</a:t>
            </a:r>
            <a:r>
              <a:rPr lang="ja-JP" altLang="en-US" sz="2400" dirty="0" smtClean="0"/>
              <a:t>すること</a:t>
            </a:r>
            <a:endParaRPr lang="en-US" altLang="ja-JP" sz="2400" dirty="0" smtClean="0"/>
          </a:p>
          <a:p>
            <a:pPr lvl="1"/>
            <a:r>
              <a:rPr lang="en-US" altLang="ja-JP" sz="2400" dirty="0"/>
              <a:t>SAC</a:t>
            </a:r>
            <a:r>
              <a:rPr lang="ja-JP" altLang="en-US" sz="2400" dirty="0"/>
              <a:t>の代表が今後の国際協力交渉の重要な局面に参加する</a:t>
            </a:r>
            <a:r>
              <a:rPr lang="ja-JP" altLang="en-US" sz="2400" dirty="0" smtClean="0"/>
              <a:t>こと</a:t>
            </a:r>
            <a:endParaRPr lang="en-US" altLang="ja-JP" sz="2400" dirty="0" smtClean="0"/>
          </a:p>
          <a:p>
            <a:pPr lvl="1"/>
            <a:r>
              <a:rPr lang="ja-JP" altLang="en-US" sz="2400" dirty="0"/>
              <a:t>人材育成の観点から若い人を装置開発に参加させる枠組みを作る</a:t>
            </a:r>
            <a:r>
              <a:rPr lang="ja-JP" altLang="en-US" sz="2400" dirty="0" smtClean="0"/>
              <a:t>こと</a:t>
            </a:r>
            <a:endParaRPr lang="en-US" altLang="ja-JP" sz="2400" dirty="0" smtClean="0"/>
          </a:p>
          <a:p>
            <a:endParaRPr kumimoji="1" lang="en-US" altLang="ja-JP" sz="2600" dirty="0" smtClean="0"/>
          </a:p>
          <a:p>
            <a:r>
              <a:rPr lang="ja-JP" altLang="en-US" sz="2600" dirty="0"/>
              <a:t>なお議論の前提として下記に留意して</a:t>
            </a:r>
            <a:r>
              <a:rPr lang="ja-JP" altLang="en-US" sz="2600" dirty="0" smtClean="0"/>
              <a:t>ほしい</a:t>
            </a:r>
            <a:endParaRPr lang="en-US" altLang="ja-JP" sz="2600" dirty="0" smtClean="0"/>
          </a:p>
          <a:p>
            <a:pPr lvl="1"/>
            <a:r>
              <a:rPr lang="ja-JP" altLang="en-US" sz="2200" dirty="0"/>
              <a:t>装置完成後の国際プロジェクト観測は、戦略枠の枠組みの中で実施する</a:t>
            </a:r>
            <a:r>
              <a:rPr lang="ja-JP" altLang="en-US" sz="2200" dirty="0" smtClean="0"/>
              <a:t>。</a:t>
            </a:r>
            <a:endParaRPr lang="en-US" altLang="ja-JP" sz="2200" dirty="0" smtClean="0"/>
          </a:p>
          <a:p>
            <a:pPr lvl="1"/>
            <a:r>
              <a:rPr lang="ja-JP" altLang="en-US" sz="2200" dirty="0"/>
              <a:t>戦略枠開始と同時に、一般ユーザーも共同利用公募によって</a:t>
            </a:r>
            <a:r>
              <a:rPr lang="en-US" altLang="ja-JP" sz="2200" dirty="0"/>
              <a:t>PFS</a:t>
            </a:r>
            <a:r>
              <a:rPr lang="ja-JP" altLang="en-US" sz="2200" dirty="0"/>
              <a:t>を使用できること</a:t>
            </a:r>
            <a:r>
              <a:rPr lang="ja-JP" altLang="en-US" sz="2200" dirty="0" smtClean="0"/>
              <a:t>を保証する</a:t>
            </a:r>
            <a:endParaRPr lang="en-US" altLang="ja-JP" sz="2200" dirty="0" smtClean="0"/>
          </a:p>
          <a:p>
            <a:pPr lvl="1"/>
            <a:endParaRPr lang="en-US" altLang="ja-JP" sz="2400" dirty="0" smtClean="0"/>
          </a:p>
          <a:p>
            <a:pPr lvl="1"/>
            <a:endParaRPr kumimoji="1" lang="ja-JP" altLang="en-US" sz="2200" dirty="0"/>
          </a:p>
        </p:txBody>
      </p:sp>
    </p:spTree>
    <p:extLst>
      <p:ext uri="{BB962C8B-B14F-4D97-AF65-F5344CB8AC3E}">
        <p14:creationId xmlns:p14="http://schemas.microsoft.com/office/powerpoint/2010/main" xmlns="" val="53669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title"/>
          </p:nvPr>
        </p:nvSpPr>
        <p:spPr>
          <a:xfrm>
            <a:off x="457200" y="-242888"/>
            <a:ext cx="8229600" cy="1143001"/>
          </a:xfrm>
        </p:spPr>
        <p:txBody>
          <a:bodyPr/>
          <a:lstStyle/>
          <a:p>
            <a:r>
              <a:rPr lang="ja-JP" altLang="en-US" sz="3200">
                <a:latin typeface="Calibri" charset="0"/>
                <a:ea typeface="ＭＳ Ｐゴシック" charset="0"/>
              </a:rPr>
              <a:t>ハワイ観測所からのまとめ</a:t>
            </a:r>
          </a:p>
        </p:txBody>
      </p:sp>
      <p:sp>
        <p:nvSpPr>
          <p:cNvPr id="4" name="正方形/長方形 3"/>
          <p:cNvSpPr>
            <a:spLocks noChangeArrowheads="1"/>
          </p:cNvSpPr>
          <p:nvPr/>
        </p:nvSpPr>
        <p:spPr bwMode="auto">
          <a:xfrm>
            <a:off x="179388" y="620713"/>
            <a:ext cx="8713787" cy="658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ja-JP" altLang="en-US" sz="2000" dirty="0">
                <a:latin typeface="Calibri" charset="0"/>
              </a:rPr>
              <a:t>　　　　　</a:t>
            </a:r>
            <a:r>
              <a:rPr lang="ja-JP" altLang="en-US" sz="2000" dirty="0">
                <a:solidFill>
                  <a:srgbClr val="FF0000"/>
                </a:solidFill>
                <a:latin typeface="Calibri" charset="0"/>
              </a:rPr>
              <a:t>コミュニティが後から”知らなかった”ということがないように</a:t>
            </a:r>
            <a:endParaRPr lang="en-US" altLang="ja-JP" sz="2000" dirty="0">
              <a:solidFill>
                <a:srgbClr val="FF0000"/>
              </a:solidFill>
              <a:latin typeface="Calibri" charset="0"/>
            </a:endParaRPr>
          </a:p>
          <a:p>
            <a:r>
              <a:rPr lang="ja-JP" altLang="en-US" dirty="0">
                <a:latin typeface="Calibri" charset="0"/>
              </a:rPr>
              <a:t>０．</a:t>
            </a:r>
            <a:r>
              <a:rPr lang="en-US" altLang="ja-JP" dirty="0">
                <a:latin typeface="Calibri" charset="0"/>
              </a:rPr>
              <a:t>PFS</a:t>
            </a:r>
            <a:r>
              <a:rPr lang="ja-JP" altLang="en-US" dirty="0">
                <a:latin typeface="Calibri" charset="0"/>
              </a:rPr>
              <a:t>は、ダークエナジー、銀河進化などで、すばるが今後も世界の第一線で成果を出し続けるための強力な武器になると思われる（</a:t>
            </a:r>
            <a:r>
              <a:rPr lang="en-US" altLang="ja-JP" dirty="0">
                <a:latin typeface="Calibri" charset="0"/>
              </a:rPr>
              <a:t>SAC</a:t>
            </a:r>
            <a:r>
              <a:rPr lang="ja-JP" altLang="en-US" dirty="0">
                <a:latin typeface="Calibri" charset="0"/>
              </a:rPr>
              <a:t>提言の超抜粋）</a:t>
            </a:r>
            <a:br>
              <a:rPr lang="ja-JP" altLang="en-US" dirty="0">
                <a:latin typeface="Calibri" charset="0"/>
              </a:rPr>
            </a:br>
            <a:r>
              <a:rPr lang="ja-JP" altLang="en-US" sz="800" dirty="0">
                <a:latin typeface="Calibri" charset="0"/>
              </a:rPr>
              <a:t/>
            </a:r>
            <a:br>
              <a:rPr lang="ja-JP" altLang="en-US" sz="800" dirty="0">
                <a:latin typeface="Calibri" charset="0"/>
              </a:rPr>
            </a:br>
            <a:r>
              <a:rPr lang="ja-JP" altLang="en-US" dirty="0">
                <a:latin typeface="Calibri" charset="0"/>
              </a:rPr>
              <a:t>１、運用への影響 </a:t>
            </a:r>
            <a:endParaRPr lang="en-US" altLang="ja-JP" dirty="0">
              <a:latin typeface="Calibri" charset="0"/>
            </a:endParaRPr>
          </a:p>
          <a:p>
            <a:r>
              <a:rPr lang="ja-JP" altLang="en-US" dirty="0" smtClean="0">
                <a:latin typeface="Calibri" charset="0"/>
              </a:rPr>
              <a:t>１</a:t>
            </a:r>
            <a:r>
              <a:rPr lang="ja-JP" altLang="en-US" dirty="0">
                <a:latin typeface="Calibri" charset="0"/>
              </a:rPr>
              <a:t>）装置交換に前後</a:t>
            </a:r>
            <a:r>
              <a:rPr lang="en-US" altLang="ja-JP" dirty="0">
                <a:latin typeface="Calibri" charset="0"/>
              </a:rPr>
              <a:t>1</a:t>
            </a:r>
            <a:r>
              <a:rPr lang="ja-JP" altLang="en-US" dirty="0">
                <a:latin typeface="Calibri" charset="0"/>
              </a:rPr>
              <a:t>日ずつ（計</a:t>
            </a:r>
            <a:r>
              <a:rPr lang="en-US" altLang="ja-JP" dirty="0">
                <a:latin typeface="Calibri" charset="0"/>
              </a:rPr>
              <a:t>2</a:t>
            </a:r>
            <a:r>
              <a:rPr lang="ja-JP" altLang="en-US" dirty="0">
                <a:latin typeface="Calibri" charset="0"/>
              </a:rPr>
              <a:t>日）かかる。月</a:t>
            </a:r>
            <a:r>
              <a:rPr lang="en-US" altLang="ja-JP" dirty="0">
                <a:latin typeface="Calibri" charset="0"/>
              </a:rPr>
              <a:t>1</a:t>
            </a:r>
            <a:r>
              <a:rPr lang="ja-JP" altLang="en-US" dirty="0">
                <a:latin typeface="Calibri" charset="0"/>
              </a:rPr>
              <a:t>回とすると、</a:t>
            </a:r>
            <a:r>
              <a:rPr lang="en-US" altLang="ja-JP" dirty="0">
                <a:latin typeface="Calibri" charset="0"/>
              </a:rPr>
              <a:t>24</a:t>
            </a:r>
            <a:r>
              <a:rPr lang="ja-JP" altLang="en-US" dirty="0">
                <a:latin typeface="Calibri" charset="0"/>
              </a:rPr>
              <a:t>夜交換でロスする。</a:t>
            </a:r>
            <a:endParaRPr lang="en-US" altLang="ja-JP" dirty="0">
              <a:latin typeface="Calibri" charset="0"/>
            </a:endParaRPr>
          </a:p>
          <a:p>
            <a:r>
              <a:rPr lang="ja-JP" altLang="en-US" dirty="0" smtClean="0">
                <a:latin typeface="Calibri" charset="0"/>
              </a:rPr>
              <a:t>２</a:t>
            </a:r>
            <a:r>
              <a:rPr lang="ja-JP" altLang="en-US" dirty="0">
                <a:latin typeface="Calibri" charset="0"/>
              </a:rPr>
              <a:t>）</a:t>
            </a:r>
            <a:r>
              <a:rPr lang="en-US" altLang="ja-JP" dirty="0">
                <a:latin typeface="Calibri" charset="0"/>
              </a:rPr>
              <a:t>HSC</a:t>
            </a:r>
            <a:r>
              <a:rPr lang="ja-JP" altLang="en-US" dirty="0">
                <a:latin typeface="Calibri" charset="0"/>
              </a:rPr>
              <a:t>と共に運用されることになるので、暗夜はほどんど</a:t>
            </a:r>
            <a:r>
              <a:rPr lang="en-US" altLang="ja-JP" dirty="0">
                <a:latin typeface="Calibri" charset="0"/>
              </a:rPr>
              <a:t>HSC</a:t>
            </a:r>
            <a:r>
              <a:rPr lang="ja-JP" altLang="en-US" dirty="0">
                <a:latin typeface="Calibri" charset="0"/>
              </a:rPr>
              <a:t>、</a:t>
            </a:r>
            <a:r>
              <a:rPr lang="en-US" altLang="ja-JP" dirty="0">
                <a:latin typeface="Calibri" charset="0"/>
              </a:rPr>
              <a:t>PFS</a:t>
            </a:r>
            <a:r>
              <a:rPr lang="ja-JP" altLang="en-US" dirty="0">
                <a:latin typeface="Calibri" charset="0"/>
              </a:rPr>
              <a:t>が使うことになる。</a:t>
            </a:r>
            <a:r>
              <a:rPr lang="ja-JP" altLang="en-US" dirty="0" smtClean="0">
                <a:latin typeface="Calibri" charset="0"/>
              </a:rPr>
              <a:t>現在</a:t>
            </a:r>
            <a:r>
              <a:rPr lang="ja-JP" altLang="en-US" dirty="0">
                <a:latin typeface="Calibri" charset="0"/>
              </a:rPr>
              <a:t>のようなフレキシブルな装置交換はできなくなる。</a:t>
            </a:r>
            <a:endParaRPr lang="en-US" altLang="ja-JP" dirty="0">
              <a:latin typeface="Calibri" charset="0"/>
            </a:endParaRPr>
          </a:p>
          <a:p>
            <a:r>
              <a:rPr lang="ja-JP" altLang="en-US" dirty="0" smtClean="0">
                <a:latin typeface="Calibri" charset="0"/>
              </a:rPr>
              <a:t>３</a:t>
            </a:r>
            <a:r>
              <a:rPr lang="ja-JP" altLang="en-US" dirty="0">
                <a:latin typeface="Calibri" charset="0"/>
              </a:rPr>
              <a:t>）</a:t>
            </a:r>
            <a:r>
              <a:rPr lang="en-US" altLang="ja-JP" dirty="0">
                <a:latin typeface="Calibri" charset="0"/>
              </a:rPr>
              <a:t>PFS</a:t>
            </a:r>
            <a:r>
              <a:rPr lang="ja-JP" altLang="en-US" dirty="0">
                <a:latin typeface="Calibri" charset="0"/>
              </a:rPr>
              <a:t>を使わない研究の観測時間が圧迫される。</a:t>
            </a:r>
            <a:endParaRPr lang="en-US" altLang="ja-JP" dirty="0">
              <a:latin typeface="Calibri" charset="0"/>
            </a:endParaRPr>
          </a:p>
          <a:p>
            <a:r>
              <a:rPr lang="ja-JP" altLang="en-US" dirty="0" smtClean="0">
                <a:latin typeface="Calibri" charset="0"/>
              </a:rPr>
              <a:t>４</a:t>
            </a:r>
            <a:r>
              <a:rPr lang="ja-JP" altLang="en-US" dirty="0">
                <a:latin typeface="Calibri" charset="0"/>
              </a:rPr>
              <a:t>）</a:t>
            </a:r>
            <a:r>
              <a:rPr lang="ja-JP" dirty="0">
                <a:latin typeface="Arial Unicode MS" charset="0"/>
              </a:rPr>
              <a:t>機能がオーバーラップするFOCASなど、現行装置の一部がデコミッションされる</a:t>
            </a:r>
            <a:r>
              <a:rPr lang="ja-JP" dirty="0" smtClean="0">
                <a:latin typeface="Arial Unicode MS" charset="0"/>
              </a:rPr>
              <a:t>可能性</a:t>
            </a:r>
            <a:r>
              <a:rPr lang="ja-JP" dirty="0">
                <a:latin typeface="Arial Unicode MS" charset="0"/>
              </a:rPr>
              <a:t>が高い</a:t>
            </a:r>
            <a:r>
              <a:rPr lang="ja-JP" altLang="en-US" dirty="0">
                <a:latin typeface="Calibri" charset="0"/>
              </a:rPr>
              <a:t>。</a:t>
            </a:r>
            <a:endParaRPr lang="en-US" altLang="ja-JP" dirty="0">
              <a:latin typeface="Calibri" charset="0"/>
            </a:endParaRPr>
          </a:p>
          <a:p>
            <a:endParaRPr lang="en-US" altLang="ja-JP" sz="800" dirty="0">
              <a:latin typeface="Calibri" charset="0"/>
            </a:endParaRPr>
          </a:p>
          <a:p>
            <a:r>
              <a:rPr lang="ja-JP" altLang="en-US" dirty="0">
                <a:latin typeface="Calibri" charset="0"/>
              </a:rPr>
              <a:t>２．プロジェクト決定へのプロセス、遂行体制</a:t>
            </a:r>
            <a:endParaRPr lang="en-US" altLang="ja-JP" dirty="0">
              <a:latin typeface="Calibri" charset="0"/>
            </a:endParaRPr>
          </a:p>
          <a:p>
            <a:r>
              <a:rPr lang="ja-JP" altLang="en-US" dirty="0" smtClean="0">
                <a:latin typeface="Calibri" charset="0"/>
              </a:rPr>
              <a:t>１</a:t>
            </a:r>
            <a:r>
              <a:rPr lang="ja-JP" altLang="en-US" dirty="0">
                <a:latin typeface="Calibri" charset="0"/>
              </a:rPr>
              <a:t>）意思決定・責任体制の確立、誰がどのように決定し責任を負うのか？</a:t>
            </a:r>
            <a:r>
              <a:rPr lang="en-US" altLang="ja-JP" dirty="0">
                <a:latin typeface="Calibri" charset="0"/>
              </a:rPr>
              <a:t>NAOJ, IPMU, </a:t>
            </a:r>
            <a:r>
              <a:rPr lang="en-US" altLang="ja-JP" dirty="0" smtClean="0">
                <a:latin typeface="Calibri" charset="0"/>
              </a:rPr>
              <a:t>Caltech</a:t>
            </a:r>
            <a:r>
              <a:rPr lang="en-US" altLang="ja-JP" dirty="0">
                <a:latin typeface="Calibri" charset="0"/>
              </a:rPr>
              <a:t>, Princeton, UK, France, Brazil….</a:t>
            </a:r>
            <a:r>
              <a:rPr lang="ja-JP" altLang="en-US" dirty="0">
                <a:latin typeface="Calibri" charset="0"/>
              </a:rPr>
              <a:t>　（いま、議論中）</a:t>
            </a:r>
            <a:endParaRPr lang="en-US" altLang="ja-JP" dirty="0">
              <a:latin typeface="Calibri" charset="0"/>
            </a:endParaRPr>
          </a:p>
          <a:p>
            <a:r>
              <a:rPr lang="ja-JP" altLang="en-US" dirty="0" smtClean="0">
                <a:latin typeface="Calibri" charset="0"/>
              </a:rPr>
              <a:t>２</a:t>
            </a:r>
            <a:r>
              <a:rPr lang="ja-JP" altLang="en-US" dirty="0">
                <a:latin typeface="Calibri" charset="0"/>
              </a:rPr>
              <a:t>）プロジェクト決定のためのプロセスがある。技術的可能性の検証（</a:t>
            </a:r>
            <a:r>
              <a:rPr lang="en-US" altLang="ja-JP" dirty="0">
                <a:latin typeface="Calibri" charset="0"/>
              </a:rPr>
              <a:t>1</a:t>
            </a:r>
            <a:r>
              <a:rPr lang="ja-JP" altLang="en-US" dirty="0">
                <a:latin typeface="Calibri" charset="0"/>
              </a:rPr>
              <a:t>年くらい）、</a:t>
            </a:r>
            <a:r>
              <a:rPr lang="ja-JP" altLang="en-US" dirty="0" smtClean="0">
                <a:latin typeface="Calibri" charset="0"/>
              </a:rPr>
              <a:t>予算確保</a:t>
            </a:r>
            <a:r>
              <a:rPr lang="ja-JP" altLang="en-US" dirty="0">
                <a:latin typeface="Calibri" charset="0"/>
              </a:rPr>
              <a:t>状況の見極め、開発体制の確立などが必要で、今後クリティカルなチェックを</a:t>
            </a:r>
            <a:r>
              <a:rPr lang="ja-JP" altLang="en-US" dirty="0" smtClean="0">
                <a:latin typeface="Calibri" charset="0"/>
              </a:rPr>
              <a:t>する</a:t>
            </a:r>
            <a:r>
              <a:rPr lang="ja-JP" altLang="en-US" dirty="0">
                <a:latin typeface="Calibri" charset="0"/>
              </a:rPr>
              <a:t>。</a:t>
            </a:r>
            <a:endParaRPr lang="en-US" altLang="ja-JP" dirty="0">
              <a:latin typeface="Calibri" charset="0"/>
            </a:endParaRPr>
          </a:p>
          <a:p>
            <a:r>
              <a:rPr lang="ja-JP" altLang="en-US" dirty="0">
                <a:latin typeface="Calibri" charset="0"/>
              </a:rPr>
              <a:t>３）国立天文台の寄与の仕方。現状ではハワイ観測所は装置受入れ、コミッショニング、運用に主たる責任を負う。国立天文台は、現在は装置開発までは手が回らない。</a:t>
            </a:r>
            <a:endParaRPr lang="en-US" altLang="ja-JP" dirty="0">
              <a:latin typeface="Calibri" charset="0"/>
            </a:endParaRPr>
          </a:p>
          <a:p>
            <a:endParaRPr lang="en-US" altLang="ja-JP" sz="800" dirty="0">
              <a:latin typeface="Calibri" charset="0"/>
            </a:endParaRPr>
          </a:p>
          <a:p>
            <a:r>
              <a:rPr lang="ja-JP" altLang="en-US" dirty="0">
                <a:latin typeface="Calibri" charset="0"/>
              </a:rPr>
              <a:t>３．将来への影響</a:t>
            </a:r>
            <a:endParaRPr lang="en-US" altLang="ja-JP" dirty="0">
              <a:latin typeface="Calibri" charset="0"/>
            </a:endParaRPr>
          </a:p>
          <a:p>
            <a:r>
              <a:rPr lang="ja-JP" altLang="en-US" dirty="0">
                <a:latin typeface="Calibri" charset="0"/>
              </a:rPr>
              <a:t>１）</a:t>
            </a:r>
            <a:r>
              <a:rPr lang="en-US" altLang="ja-JP" dirty="0">
                <a:latin typeface="Calibri" charset="0"/>
              </a:rPr>
              <a:t>PFS</a:t>
            </a:r>
            <a:r>
              <a:rPr lang="ja-JP" altLang="en-US" dirty="0">
                <a:latin typeface="Calibri" charset="0"/>
              </a:rPr>
              <a:t>以外のすばる大型装置開発は難しくなる（</a:t>
            </a:r>
            <a:r>
              <a:rPr lang="en-US" altLang="ja-JP" dirty="0">
                <a:latin typeface="Calibri" charset="0"/>
              </a:rPr>
              <a:t>PFS</a:t>
            </a:r>
            <a:r>
              <a:rPr lang="ja-JP" altLang="en-US" dirty="0">
                <a:latin typeface="Calibri" charset="0"/>
              </a:rPr>
              <a:t>をやらないと、代わりに他ができるという保障があるわけではないが。）</a:t>
            </a:r>
            <a:endParaRPr lang="en-US" altLang="ja-JP" dirty="0">
              <a:latin typeface="Calibri" charset="0"/>
            </a:endParaRPr>
          </a:p>
          <a:p>
            <a:r>
              <a:rPr lang="ja-JP" altLang="en-US" dirty="0">
                <a:latin typeface="Calibri" charset="0"/>
              </a:rPr>
              <a:t>２）現実的には</a:t>
            </a:r>
            <a:r>
              <a:rPr lang="en-US" altLang="ja-JP" dirty="0">
                <a:latin typeface="Calibri" charset="0"/>
              </a:rPr>
              <a:t>6-7</a:t>
            </a:r>
            <a:r>
              <a:rPr lang="ja-JP" altLang="en-US" dirty="0">
                <a:latin typeface="Calibri" charset="0"/>
              </a:rPr>
              <a:t>年かかるので、その頃の予算、人員確保が必要。</a:t>
            </a:r>
            <a:r>
              <a:rPr lang="en-US" altLang="ja-JP" dirty="0">
                <a:latin typeface="Calibri" charset="0"/>
              </a:rPr>
              <a:t>TMT</a:t>
            </a:r>
            <a:r>
              <a:rPr lang="ja-JP" altLang="en-US" dirty="0">
                <a:latin typeface="Calibri" charset="0"/>
              </a:rPr>
              <a:t>への影響？</a:t>
            </a:r>
            <a:endParaRPr lang="en-US" altLang="ja-JP" dirty="0">
              <a:latin typeface="Calibri" charset="0"/>
            </a:endParaRPr>
          </a:p>
          <a:p>
            <a:endParaRPr lang="en-US" altLang="ja-JP" dirty="0">
              <a:latin typeface="Calibri" charset="0"/>
            </a:endParaRPr>
          </a:p>
        </p:txBody>
      </p:sp>
    </p:spTree>
    <p:extLst>
      <p:ext uri="{BB962C8B-B14F-4D97-AF65-F5344CB8AC3E}">
        <p14:creationId xmlns:p14="http://schemas.microsoft.com/office/powerpoint/2010/main" xmlns="" val="18203209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dissolve">
                                      <p:cBhvr>
                                        <p:cTn id="7" dur="500"/>
                                        <p:tgtEl>
                                          <p:spTgt spid="4">
                                            <p:txEl>
                                              <p:pRg st="1" end="1"/>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dissolve">
                                      <p:cBhvr>
                                        <p:cTn id="10" dur="500"/>
                                        <p:tgtEl>
                                          <p:spTgt spid="4">
                                            <p:txEl>
                                              <p:pRg st="2" end="2"/>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dissolve">
                                      <p:cBhvr>
                                        <p:cTn id="13" dur="500"/>
                                        <p:tgtEl>
                                          <p:spTgt spid="4">
                                            <p:txEl>
                                              <p:pRg st="3" end="3"/>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dissolve">
                                      <p:cBhvr>
                                        <p:cTn id="16" dur="500"/>
                                        <p:tgtEl>
                                          <p:spTgt spid="4">
                                            <p:txEl>
                                              <p:pRg st="4" end="4"/>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animEffect transition="in" filter="dissolve">
                                      <p:cBhvr>
                                        <p:cTn id="19" dur="500"/>
                                        <p:tgtEl>
                                          <p:spTgt spid="4">
                                            <p:txEl>
                                              <p:pRg st="5" end="5"/>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4">
                                            <p:txEl>
                                              <p:pRg st="7" end="7"/>
                                            </p:txEl>
                                          </p:spTgt>
                                        </p:tgtEl>
                                        <p:attrNameLst>
                                          <p:attrName>style.visibility</p:attrName>
                                        </p:attrNameLst>
                                      </p:cBhvr>
                                      <p:to>
                                        <p:strVal val="visible"/>
                                      </p:to>
                                    </p:set>
                                    <p:animEffect transition="in" filter="dissolve">
                                      <p:cBhvr>
                                        <p:cTn id="24" dur="500"/>
                                        <p:tgtEl>
                                          <p:spTgt spid="4">
                                            <p:txEl>
                                              <p:pRg st="7" end="7"/>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dissolve">
                                      <p:cBhvr>
                                        <p:cTn id="27" dur="500"/>
                                        <p:tgtEl>
                                          <p:spTgt spid="4">
                                            <p:txEl>
                                              <p:pRg st="8" end="8"/>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4">
                                            <p:txEl>
                                              <p:pRg st="9" end="9"/>
                                            </p:txEl>
                                          </p:spTgt>
                                        </p:tgtEl>
                                        <p:attrNameLst>
                                          <p:attrName>style.visibility</p:attrName>
                                        </p:attrNameLst>
                                      </p:cBhvr>
                                      <p:to>
                                        <p:strVal val="visible"/>
                                      </p:to>
                                    </p:set>
                                    <p:animEffect transition="in" filter="dissolve">
                                      <p:cBhvr>
                                        <p:cTn id="30" dur="500"/>
                                        <p:tgtEl>
                                          <p:spTgt spid="4">
                                            <p:txEl>
                                              <p:pRg st="9" end="9"/>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4">
                                            <p:txEl>
                                              <p:pRg st="10" end="10"/>
                                            </p:txEl>
                                          </p:spTgt>
                                        </p:tgtEl>
                                        <p:attrNameLst>
                                          <p:attrName>style.visibility</p:attrName>
                                        </p:attrNameLst>
                                      </p:cBhvr>
                                      <p:to>
                                        <p:strVal val="visible"/>
                                      </p:to>
                                    </p:set>
                                    <p:animEffect transition="in" filter="dissolve">
                                      <p:cBhvr>
                                        <p:cTn id="33" dur="500"/>
                                        <p:tgtEl>
                                          <p:spTgt spid="4">
                                            <p:txEl>
                                              <p:pRg st="10" end="10"/>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nodeType="clickEffect">
                                  <p:stCondLst>
                                    <p:cond delay="0"/>
                                  </p:stCondLst>
                                  <p:childTnLst>
                                    <p:set>
                                      <p:cBhvr>
                                        <p:cTn id="37" dur="1" fill="hold">
                                          <p:stCondLst>
                                            <p:cond delay="0"/>
                                          </p:stCondLst>
                                        </p:cTn>
                                        <p:tgtEl>
                                          <p:spTgt spid="4">
                                            <p:txEl>
                                              <p:pRg st="12" end="12"/>
                                            </p:txEl>
                                          </p:spTgt>
                                        </p:tgtEl>
                                        <p:attrNameLst>
                                          <p:attrName>style.visibility</p:attrName>
                                        </p:attrNameLst>
                                      </p:cBhvr>
                                      <p:to>
                                        <p:strVal val="visible"/>
                                      </p:to>
                                    </p:set>
                                    <p:animEffect transition="in" filter="dissolve">
                                      <p:cBhvr>
                                        <p:cTn id="38" dur="500"/>
                                        <p:tgtEl>
                                          <p:spTgt spid="4">
                                            <p:txEl>
                                              <p:pRg st="12" end="12"/>
                                            </p:txEl>
                                          </p:spTgt>
                                        </p:tgtEl>
                                      </p:cBhvr>
                                    </p:animEffect>
                                  </p:childTnLst>
                                </p:cTn>
                              </p:par>
                              <p:par>
                                <p:cTn id="39" presetID="9" presetClass="entr" presetSubtype="0" fill="hold" nodeType="withEffect">
                                  <p:stCondLst>
                                    <p:cond delay="0"/>
                                  </p:stCondLst>
                                  <p:childTnLst>
                                    <p:set>
                                      <p:cBhvr>
                                        <p:cTn id="40" dur="1" fill="hold">
                                          <p:stCondLst>
                                            <p:cond delay="0"/>
                                          </p:stCondLst>
                                        </p:cTn>
                                        <p:tgtEl>
                                          <p:spTgt spid="4">
                                            <p:txEl>
                                              <p:pRg st="13" end="13"/>
                                            </p:txEl>
                                          </p:spTgt>
                                        </p:tgtEl>
                                        <p:attrNameLst>
                                          <p:attrName>style.visibility</p:attrName>
                                        </p:attrNameLst>
                                      </p:cBhvr>
                                      <p:to>
                                        <p:strVal val="visible"/>
                                      </p:to>
                                    </p:set>
                                    <p:animEffect transition="in" filter="dissolve">
                                      <p:cBhvr>
                                        <p:cTn id="41" dur="500"/>
                                        <p:tgtEl>
                                          <p:spTgt spid="4">
                                            <p:txEl>
                                              <p:pRg st="13" end="13"/>
                                            </p:txEl>
                                          </p:spTgt>
                                        </p:tgtEl>
                                      </p:cBhvr>
                                    </p:animEffect>
                                  </p:childTnLst>
                                </p:cTn>
                              </p:par>
                              <p:par>
                                <p:cTn id="42" presetID="9" presetClass="entr" presetSubtype="0" fill="hold" nodeType="withEffect">
                                  <p:stCondLst>
                                    <p:cond delay="0"/>
                                  </p:stCondLst>
                                  <p:childTnLst>
                                    <p:set>
                                      <p:cBhvr>
                                        <p:cTn id="43" dur="1" fill="hold">
                                          <p:stCondLst>
                                            <p:cond delay="0"/>
                                          </p:stCondLst>
                                        </p:cTn>
                                        <p:tgtEl>
                                          <p:spTgt spid="4">
                                            <p:txEl>
                                              <p:pRg st="14" end="14"/>
                                            </p:txEl>
                                          </p:spTgt>
                                        </p:tgtEl>
                                        <p:attrNameLst>
                                          <p:attrName>style.visibility</p:attrName>
                                        </p:attrNameLst>
                                      </p:cBhvr>
                                      <p:to>
                                        <p:strVal val="visible"/>
                                      </p:to>
                                    </p:set>
                                    <p:animEffect transition="in" filter="dissolve">
                                      <p:cBhvr>
                                        <p:cTn id="44"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61501" y="959742"/>
            <a:ext cx="45719" cy="369332"/>
          </a:xfrm>
          <a:prstGeom prst="rect">
            <a:avLst/>
          </a:prstGeom>
          <a:noFill/>
        </p:spPr>
        <p:txBody>
          <a:bodyPr wrap="square" rtlCol="0">
            <a:spAutoFit/>
          </a:bodyPr>
          <a:lstStyle/>
          <a:p>
            <a:endParaRPr kumimoji="1" lang="ja-JP" altLang="en-US" dirty="0"/>
          </a:p>
        </p:txBody>
      </p:sp>
      <p:sp>
        <p:nvSpPr>
          <p:cNvPr id="3" name="テキスト ボックス 2"/>
          <p:cNvSpPr txBox="1"/>
          <p:nvPr/>
        </p:nvSpPr>
        <p:spPr>
          <a:xfrm>
            <a:off x="3113494" y="2554274"/>
            <a:ext cx="2565126" cy="369332"/>
          </a:xfrm>
          <a:prstGeom prst="rect">
            <a:avLst/>
          </a:prstGeom>
          <a:noFill/>
        </p:spPr>
        <p:txBody>
          <a:bodyPr wrap="none" rtlCol="0">
            <a:spAutoFit/>
          </a:bodyPr>
          <a:lstStyle/>
          <a:p>
            <a:r>
              <a:rPr kumimoji="1" lang="ja-JP" altLang="en-US" dirty="0" smtClean="0"/>
              <a:t>ここから、議論のスライド</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24435" y="632012"/>
            <a:ext cx="7693132" cy="5509200"/>
          </a:xfrm>
          <a:prstGeom prst="rect">
            <a:avLst/>
          </a:prstGeom>
          <a:noFill/>
        </p:spPr>
        <p:txBody>
          <a:bodyPr wrap="none" rtlCol="0">
            <a:spAutoFit/>
          </a:bodyPr>
          <a:lstStyle/>
          <a:p>
            <a:pPr marL="342900" indent="-342900">
              <a:buAutoNum type="arabicPeriod"/>
            </a:pPr>
            <a:r>
              <a:rPr kumimoji="1" lang="en-US" altLang="ja-JP" sz="3200" dirty="0" smtClean="0"/>
              <a:t> Free Discussion   - Discussion </a:t>
            </a:r>
            <a:r>
              <a:rPr lang="en-US" altLang="ja-JP" sz="3200" dirty="0" smtClean="0"/>
              <a:t>Point</a:t>
            </a:r>
            <a:r>
              <a:rPr kumimoji="1" lang="en-US" altLang="ja-JP" sz="3200" dirty="0" smtClean="0"/>
              <a:t>s</a:t>
            </a:r>
          </a:p>
          <a:p>
            <a:pPr marL="342900" indent="-342900"/>
            <a:r>
              <a:rPr lang="en-US" altLang="ja-JP" sz="3200" dirty="0" smtClean="0"/>
              <a:t>2. </a:t>
            </a:r>
            <a:r>
              <a:rPr lang="ja-JP" altLang="en-US" sz="3200" dirty="0" smtClean="0"/>
              <a:t>国際コンソーシアムによる戦略サーベイ</a:t>
            </a:r>
            <a:endParaRPr lang="en-US" altLang="ja-JP" sz="3200" dirty="0" smtClean="0"/>
          </a:p>
          <a:p>
            <a:pPr marL="342900" indent="-342900"/>
            <a:r>
              <a:rPr lang="ja-JP" altLang="en-US" sz="3200" dirty="0" smtClean="0"/>
              <a:t>　　 の実施</a:t>
            </a:r>
            <a:endParaRPr lang="en-US" altLang="ja-JP" sz="3200" dirty="0" smtClean="0"/>
          </a:p>
          <a:p>
            <a:pPr marL="342900" indent="-342900"/>
            <a:r>
              <a:rPr lang="en-US" altLang="ja-JP" sz="3200" dirty="0" smtClean="0"/>
              <a:t>3.  PFS </a:t>
            </a:r>
            <a:r>
              <a:rPr lang="ja-JP" altLang="en-US" sz="3200" dirty="0" smtClean="0"/>
              <a:t>装置仕様</a:t>
            </a:r>
            <a:endParaRPr lang="en-US" altLang="ja-JP" sz="3200" dirty="0" smtClean="0"/>
          </a:p>
          <a:p>
            <a:pPr marL="342900" indent="-342900"/>
            <a:r>
              <a:rPr lang="en-US" altLang="ja-JP" sz="3200" dirty="0" smtClean="0"/>
              <a:t>4.</a:t>
            </a:r>
            <a:r>
              <a:rPr lang="ja-JP" altLang="en-US" sz="3200" dirty="0" smtClean="0"/>
              <a:t> </a:t>
            </a:r>
            <a:r>
              <a:rPr kumimoji="1" lang="ja-JP" altLang="en-US" sz="3200" dirty="0" smtClean="0"/>
              <a:t>国際協力 </a:t>
            </a:r>
            <a:r>
              <a:rPr kumimoji="1" lang="en-US" altLang="ja-JP" sz="3200" dirty="0" smtClean="0"/>
              <a:t>/ </a:t>
            </a:r>
            <a:r>
              <a:rPr kumimoji="1" lang="ja-JP" altLang="en-US" sz="3200" dirty="0" smtClean="0"/>
              <a:t>推進体制 </a:t>
            </a:r>
            <a:r>
              <a:rPr kumimoji="1" lang="en-US" altLang="ja-JP" sz="3200" dirty="0" smtClean="0"/>
              <a:t>/ </a:t>
            </a:r>
            <a:r>
              <a:rPr kumimoji="1" lang="ja-JP" altLang="en-US" sz="3200" dirty="0" smtClean="0"/>
              <a:t>マネジメント体制</a:t>
            </a:r>
            <a:endParaRPr kumimoji="1" lang="en-US" altLang="ja-JP" sz="3200" dirty="0" smtClean="0"/>
          </a:p>
          <a:p>
            <a:pPr marL="342900" indent="-342900"/>
            <a:r>
              <a:rPr lang="en-US" altLang="ja-JP" sz="3200" dirty="0" smtClean="0"/>
              <a:t>      </a:t>
            </a:r>
            <a:r>
              <a:rPr lang="ja-JP" altLang="en-US" sz="3200" dirty="0" smtClean="0"/>
              <a:t>　　　</a:t>
            </a:r>
            <a:r>
              <a:rPr lang="en-US" altLang="ja-JP" sz="3200" dirty="0" smtClean="0"/>
              <a:t>   </a:t>
            </a:r>
            <a:r>
              <a:rPr kumimoji="1" lang="ja-JP" altLang="en-US" sz="3200" dirty="0" smtClean="0"/>
              <a:t>国立天文台・ハワイ観測所の役割</a:t>
            </a:r>
            <a:endParaRPr kumimoji="1" lang="en-US" altLang="ja-JP" sz="3200" dirty="0" smtClean="0"/>
          </a:p>
          <a:p>
            <a:pPr marL="342900" indent="-342900"/>
            <a:r>
              <a:rPr lang="en-US" altLang="ja-JP" sz="3200" dirty="0" smtClean="0"/>
              <a:t>5. </a:t>
            </a:r>
            <a:r>
              <a:rPr lang="ja-JP" altLang="en-US" sz="3200" dirty="0" smtClean="0"/>
              <a:t>すばる将来装置計画</a:t>
            </a:r>
            <a:endParaRPr lang="en-US" altLang="ja-JP" sz="3200" dirty="0" smtClean="0"/>
          </a:p>
          <a:p>
            <a:pPr marL="342900" indent="-342900"/>
            <a:r>
              <a:rPr lang="en-US" altLang="ja-JP" sz="3200" dirty="0" smtClean="0"/>
              <a:t>6.  Other Supports/Concerns</a:t>
            </a:r>
            <a:r>
              <a:rPr lang="ja-JP" altLang="en-US" sz="3200" dirty="0" smtClean="0"/>
              <a:t>　</a:t>
            </a:r>
            <a:endParaRPr lang="en-US" altLang="ja-JP" sz="3200" dirty="0" smtClean="0"/>
          </a:p>
          <a:p>
            <a:pPr marL="342900" indent="-342900">
              <a:buAutoNum type="arabicPeriod"/>
            </a:pPr>
            <a:endParaRPr lang="en-US" altLang="ja-JP" sz="3200" dirty="0" smtClean="0"/>
          </a:p>
          <a:p>
            <a:pPr marL="342900" indent="-342900"/>
            <a:r>
              <a:rPr lang="en-US" altLang="ja-JP" sz="3200" dirty="0" smtClean="0"/>
              <a:t>7</a:t>
            </a:r>
            <a:r>
              <a:rPr kumimoji="1" lang="en-US" altLang="ja-JP" sz="3200" dirty="0" smtClean="0"/>
              <a:t>.  Free Discussions</a:t>
            </a:r>
          </a:p>
          <a:p>
            <a:pPr marL="342900" indent="-342900"/>
            <a:r>
              <a:rPr lang="en-US" altLang="ja-JP" sz="3200" dirty="0" smtClean="0"/>
              <a:t>8.  Conclusion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58106" y="664207"/>
            <a:ext cx="8883266" cy="6001643"/>
          </a:xfrm>
          <a:prstGeom prst="rect">
            <a:avLst/>
          </a:prstGeom>
          <a:noFill/>
        </p:spPr>
        <p:txBody>
          <a:bodyPr wrap="none" rtlCol="0">
            <a:spAutoFit/>
          </a:bodyPr>
          <a:lstStyle/>
          <a:p>
            <a:r>
              <a:rPr lang="ja-JP" altLang="en-US" sz="2400" dirty="0" smtClean="0"/>
              <a:t>●   国際コンソーシアムによるサーベイ観測を実施することは</a:t>
            </a:r>
            <a:endParaRPr lang="en-US" altLang="ja-JP" sz="2400" dirty="0" smtClean="0"/>
          </a:p>
          <a:p>
            <a:r>
              <a:rPr lang="ja-JP" altLang="en-US" sz="2400" dirty="0" smtClean="0"/>
              <a:t>　　　</a:t>
            </a:r>
            <a:r>
              <a:rPr lang="en-US" altLang="ja-JP" sz="2400" dirty="0" smtClean="0"/>
              <a:t>PFS </a:t>
            </a:r>
            <a:r>
              <a:rPr lang="ja-JP" altLang="en-US" sz="2400" dirty="0" smtClean="0"/>
              <a:t>導入を進める上での前提となっている。</a:t>
            </a:r>
            <a:endParaRPr lang="en-US" altLang="ja-JP" sz="2400" dirty="0" smtClean="0"/>
          </a:p>
          <a:p>
            <a:endParaRPr kumimoji="1" lang="en-US" altLang="ja-JP" sz="2400" dirty="0" smtClean="0"/>
          </a:p>
          <a:p>
            <a:r>
              <a:rPr lang="ja-JP" altLang="en-US" sz="2400" dirty="0" smtClean="0"/>
              <a:t>●　国際コンソーシアムによるサーベイ観測は、すばる望遠鏡</a:t>
            </a:r>
            <a:endParaRPr lang="en-US" altLang="ja-JP" sz="2400" dirty="0" smtClean="0"/>
          </a:p>
          <a:p>
            <a:r>
              <a:rPr lang="ja-JP" altLang="en-US" sz="2400" dirty="0" smtClean="0"/>
              <a:t>　　　戦略枠を運用して実施することが期待される。</a:t>
            </a:r>
            <a:endParaRPr lang="en-US" altLang="ja-JP" sz="2400" dirty="0" smtClean="0"/>
          </a:p>
          <a:p>
            <a:endParaRPr lang="en-US" altLang="ja-JP" sz="2400" dirty="0" smtClean="0"/>
          </a:p>
          <a:p>
            <a:r>
              <a:rPr lang="ja-JP" altLang="en-US" sz="2400" dirty="0" smtClean="0"/>
              <a:t>●　</a:t>
            </a:r>
            <a:r>
              <a:rPr lang="en-US" altLang="ja-JP" sz="2400" dirty="0" smtClean="0"/>
              <a:t>PFS </a:t>
            </a:r>
            <a:r>
              <a:rPr lang="ja-JP" altLang="en-US" sz="2400" dirty="0" smtClean="0"/>
              <a:t>が導入されれば、戦略枠以外は、すばる望遠鏡共同利用</a:t>
            </a:r>
            <a:endParaRPr lang="en-US" altLang="ja-JP" sz="2400" dirty="0" smtClean="0"/>
          </a:p>
          <a:p>
            <a:r>
              <a:rPr lang="ja-JP" altLang="en-US" sz="2400" dirty="0" smtClean="0"/>
              <a:t>　　　装置として、そのポリシー（国際プロポーザルの扱いを含む）</a:t>
            </a:r>
            <a:endParaRPr lang="en-US" altLang="ja-JP" sz="2400" dirty="0" smtClean="0"/>
          </a:p>
          <a:p>
            <a:r>
              <a:rPr lang="ja-JP" altLang="en-US" sz="2400" dirty="0" smtClean="0"/>
              <a:t>　　　は他の共同利用装置と同列に扱う。</a:t>
            </a:r>
            <a:endParaRPr lang="en-US" altLang="ja-JP" sz="2400" dirty="0" smtClean="0"/>
          </a:p>
          <a:p>
            <a:endParaRPr lang="en-US" altLang="ja-JP" sz="2400" dirty="0" smtClean="0"/>
          </a:p>
          <a:p>
            <a:r>
              <a:rPr lang="ja-JP" altLang="en-US" sz="2400" dirty="0" smtClean="0"/>
              <a:t>●   </a:t>
            </a:r>
            <a:r>
              <a:rPr lang="en-US" altLang="ja-JP" sz="2400" dirty="0" smtClean="0">
                <a:solidFill>
                  <a:srgbClr val="0066FF"/>
                </a:solidFill>
              </a:rPr>
              <a:t>PFS </a:t>
            </a:r>
            <a:r>
              <a:rPr lang="ja-JP" altLang="en-US" sz="2400" dirty="0" smtClean="0">
                <a:solidFill>
                  <a:srgbClr val="0066FF"/>
                </a:solidFill>
              </a:rPr>
              <a:t>実現には技術審査をはじめとするレビュー・チェックポイント</a:t>
            </a:r>
            <a:endParaRPr lang="en-US" altLang="ja-JP" sz="2400" dirty="0" smtClean="0">
              <a:solidFill>
                <a:srgbClr val="0066FF"/>
              </a:solidFill>
            </a:endParaRPr>
          </a:p>
          <a:p>
            <a:endParaRPr lang="en-US" altLang="ja-JP" sz="2400" dirty="0" smtClean="0"/>
          </a:p>
          <a:p>
            <a:r>
              <a:rPr lang="ja-JP" altLang="en-US" sz="2400" dirty="0" smtClean="0"/>
              <a:t>●　</a:t>
            </a:r>
            <a:r>
              <a:rPr lang="en-US" altLang="ja-JP" sz="2400" dirty="0" smtClean="0"/>
              <a:t>PFS </a:t>
            </a:r>
            <a:r>
              <a:rPr lang="ja-JP" altLang="en-US" sz="2400" dirty="0" smtClean="0"/>
              <a:t>導入による影響（具体的に想定される事柄）</a:t>
            </a:r>
            <a:endParaRPr lang="en-US" altLang="ja-JP" sz="2400" dirty="0" smtClean="0"/>
          </a:p>
          <a:p>
            <a:r>
              <a:rPr lang="ja-JP" altLang="en-US" sz="2400" dirty="0" smtClean="0"/>
              <a:t>　　　　</a:t>
            </a:r>
            <a:r>
              <a:rPr lang="en-US" altLang="ja-JP" sz="2400" dirty="0" smtClean="0"/>
              <a:t>- </a:t>
            </a:r>
            <a:r>
              <a:rPr lang="ja-JP" altLang="en-US" sz="2400" dirty="0" smtClean="0"/>
              <a:t>導入のための </a:t>
            </a:r>
            <a:r>
              <a:rPr lang="en-US" altLang="ja-JP" sz="2400" dirty="0" smtClean="0"/>
              <a:t>downtime</a:t>
            </a:r>
          </a:p>
          <a:p>
            <a:r>
              <a:rPr lang="en-US" altLang="ja-JP" sz="2400" dirty="0" smtClean="0"/>
              <a:t>            - </a:t>
            </a:r>
            <a:r>
              <a:rPr lang="ja-JP" altLang="en-US" sz="2400" dirty="0" smtClean="0"/>
              <a:t>運用時の装置交換による </a:t>
            </a:r>
            <a:r>
              <a:rPr lang="en-US" altLang="ja-JP" sz="2400" dirty="0" smtClean="0"/>
              <a:t>downtime</a:t>
            </a:r>
            <a:r>
              <a:rPr lang="ja-JP" altLang="en-US" sz="2400" dirty="0" smtClean="0"/>
              <a:t>　ある程度の専用化？</a:t>
            </a:r>
            <a:endParaRPr lang="en-US" altLang="ja-JP" sz="2400" dirty="0" smtClean="0"/>
          </a:p>
          <a:p>
            <a:r>
              <a:rPr lang="en-US" altLang="ja-JP" sz="2400" dirty="0" smtClean="0"/>
              <a:t>            - </a:t>
            </a:r>
            <a:r>
              <a:rPr lang="ja-JP" altLang="en-US" sz="2400" dirty="0" smtClean="0"/>
              <a:t>運用装置数・機能の限定</a:t>
            </a:r>
            <a:r>
              <a:rPr kumimoji="1" lang="ja-JP" altLang="en-US" dirty="0" smtClean="0"/>
              <a:t>　　</a:t>
            </a:r>
            <a:endParaRPr kumimoji="1" lang="ja-JP" altLang="en-US" dirty="0"/>
          </a:p>
        </p:txBody>
      </p:sp>
      <p:sp>
        <p:nvSpPr>
          <p:cNvPr id="6" name="テキスト ボックス 5"/>
          <p:cNvSpPr txBox="1"/>
          <p:nvPr/>
        </p:nvSpPr>
        <p:spPr>
          <a:xfrm>
            <a:off x="346364" y="0"/>
            <a:ext cx="3248005" cy="523220"/>
          </a:xfrm>
          <a:prstGeom prst="rect">
            <a:avLst/>
          </a:prstGeom>
          <a:noFill/>
        </p:spPr>
        <p:txBody>
          <a:bodyPr wrap="none" rtlCol="0">
            <a:spAutoFit/>
          </a:bodyPr>
          <a:lstStyle/>
          <a:p>
            <a:r>
              <a:rPr kumimoji="1" lang="ja-JP" altLang="en-US" sz="2800" dirty="0" smtClean="0"/>
              <a:t>前提となる共通理解</a:t>
            </a:r>
            <a:endParaRPr kumimoji="1" lang="ja-JP" alt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49623" y="537882"/>
            <a:ext cx="8402813" cy="5509200"/>
          </a:xfrm>
          <a:prstGeom prst="rect">
            <a:avLst/>
          </a:prstGeom>
          <a:noFill/>
        </p:spPr>
        <p:txBody>
          <a:bodyPr wrap="none" rtlCol="0">
            <a:spAutoFit/>
          </a:bodyPr>
          <a:lstStyle/>
          <a:p>
            <a:r>
              <a:rPr kumimoji="1" lang="en-US" altLang="ja-JP" sz="3200" dirty="0" smtClean="0"/>
              <a:t>FMOS  </a:t>
            </a:r>
            <a:r>
              <a:rPr kumimoji="1" lang="en-US" altLang="ja-JP" sz="3200" dirty="0" err="1" smtClean="0"/>
              <a:t>vs</a:t>
            </a:r>
            <a:r>
              <a:rPr kumimoji="1" lang="en-US" altLang="ja-JP" sz="3200" dirty="0" smtClean="0"/>
              <a:t>   PFS IR arm</a:t>
            </a:r>
          </a:p>
          <a:p>
            <a:endParaRPr lang="en-US" altLang="ja-JP" sz="2000" dirty="0" smtClean="0"/>
          </a:p>
          <a:p>
            <a:r>
              <a:rPr kumimoji="1" lang="ja-JP" altLang="en-US" sz="2000" dirty="0" smtClean="0"/>
              <a:t>● </a:t>
            </a:r>
            <a:r>
              <a:rPr kumimoji="1" lang="en-US" altLang="ja-JP" sz="2000" dirty="0" smtClean="0"/>
              <a:t>FMOS  1-1.8um  </a:t>
            </a:r>
            <a:r>
              <a:rPr kumimoji="1" lang="ja-JP" altLang="en-US" sz="2000" dirty="0" smtClean="0"/>
              <a:t>より長波長・高赤方偏移をカバーする</a:t>
            </a:r>
            <a:endParaRPr kumimoji="1" lang="en-US" altLang="ja-JP" sz="2000" dirty="0" smtClean="0"/>
          </a:p>
          <a:p>
            <a:r>
              <a:rPr lang="ja-JP" altLang="en-US" sz="2000" dirty="0" smtClean="0"/>
              <a:t>　　　　　　</a:t>
            </a:r>
            <a:r>
              <a:rPr lang="en-US" altLang="ja-JP" sz="2000" dirty="0" smtClean="0"/>
              <a:t>400 fiber</a:t>
            </a:r>
            <a:endParaRPr kumimoji="1" lang="en-US" altLang="ja-JP" sz="2000" dirty="0" smtClean="0"/>
          </a:p>
          <a:p>
            <a:endParaRPr lang="en-US" altLang="ja-JP" sz="2000" dirty="0" smtClean="0"/>
          </a:p>
          <a:p>
            <a:r>
              <a:rPr kumimoji="1" lang="ja-JP" altLang="en-US" sz="2000" dirty="0" smtClean="0"/>
              <a:t>● </a:t>
            </a:r>
            <a:r>
              <a:rPr kumimoji="1" lang="en-US" altLang="ja-JP" sz="2000" dirty="0" smtClean="0"/>
              <a:t>PFS-IR arm</a:t>
            </a:r>
          </a:p>
          <a:p>
            <a:r>
              <a:rPr lang="en-US" altLang="ja-JP" sz="2000" dirty="0" smtClean="0"/>
              <a:t>                  1-1.3um  &gt;2000 fiber</a:t>
            </a:r>
          </a:p>
          <a:p>
            <a:r>
              <a:rPr lang="ja-JP" altLang="en-US" sz="2000" dirty="0" smtClean="0"/>
              <a:t>　　　　　　 </a:t>
            </a:r>
            <a:r>
              <a:rPr lang="en-US" altLang="ja-JP" sz="2000" dirty="0" smtClean="0"/>
              <a:t>multiplicity    5x   </a:t>
            </a:r>
            <a:r>
              <a:rPr lang="ja-JP" altLang="en-US" sz="2000" dirty="0" smtClean="0"/>
              <a:t>視野   </a:t>
            </a:r>
            <a:r>
              <a:rPr lang="en-US" altLang="ja-JP" sz="2000" dirty="0" smtClean="0"/>
              <a:t>8x </a:t>
            </a:r>
          </a:p>
          <a:p>
            <a:r>
              <a:rPr kumimoji="1" lang="en-US" altLang="ja-JP" sz="2000" dirty="0" smtClean="0"/>
              <a:t>                   </a:t>
            </a:r>
            <a:r>
              <a:rPr kumimoji="1" lang="ja-JP" altLang="en-US" sz="2000" dirty="0" smtClean="0"/>
              <a:t>好感度　</a:t>
            </a:r>
            <a:r>
              <a:rPr lang="en-US" altLang="ja-JP" sz="2000" dirty="0" smtClean="0"/>
              <a:t>(to be probed)</a:t>
            </a:r>
          </a:p>
          <a:p>
            <a:r>
              <a:rPr kumimoji="1" lang="en-US" altLang="ja-JP" sz="2000" dirty="0" smtClean="0"/>
              <a:t>                   blue/red/IR </a:t>
            </a:r>
            <a:r>
              <a:rPr kumimoji="1" lang="ja-JP" altLang="en-US" sz="2000" dirty="0" smtClean="0"/>
              <a:t>同じ天体で同時分光　広い波長範囲</a:t>
            </a:r>
            <a:endParaRPr kumimoji="1" lang="en-US" altLang="ja-JP" sz="2000" dirty="0" smtClean="0"/>
          </a:p>
          <a:p>
            <a:endParaRPr lang="en-US" altLang="ja-JP" sz="2000" dirty="0" smtClean="0"/>
          </a:p>
          <a:p>
            <a:r>
              <a:rPr lang="en-US" altLang="ja-JP" sz="2000" dirty="0" smtClean="0"/>
              <a:t>PFS-IR arm </a:t>
            </a:r>
            <a:r>
              <a:rPr lang="ja-JP" altLang="en-US" sz="2000" dirty="0" smtClean="0"/>
              <a:t>はユニークで </a:t>
            </a:r>
            <a:r>
              <a:rPr lang="en-US" altLang="ja-JP" sz="2000" dirty="0" smtClean="0"/>
              <a:t>FMOS </a:t>
            </a:r>
            <a:r>
              <a:rPr lang="ja-JP" altLang="en-US" sz="2000" dirty="0" smtClean="0"/>
              <a:t>とも相補的である。</a:t>
            </a:r>
            <a:endParaRPr lang="en-US" altLang="ja-JP" sz="2000" dirty="0" smtClean="0"/>
          </a:p>
          <a:p>
            <a:r>
              <a:rPr lang="en-US" altLang="ja-JP" sz="2000" dirty="0" smtClean="0"/>
              <a:t>PFS </a:t>
            </a:r>
            <a:r>
              <a:rPr lang="ja-JP" altLang="en-US" sz="2000" dirty="0" smtClean="0"/>
              <a:t>で実現したい機能である。</a:t>
            </a:r>
            <a:endParaRPr lang="en-US" altLang="ja-JP" sz="2000" dirty="0" smtClean="0"/>
          </a:p>
          <a:p>
            <a:endParaRPr lang="en-US" altLang="ja-JP" sz="2000" dirty="0" smtClean="0"/>
          </a:p>
          <a:p>
            <a:r>
              <a:rPr lang="en-US" altLang="ja-JP" sz="2000" dirty="0" smtClean="0"/>
              <a:t>FMOS </a:t>
            </a:r>
            <a:r>
              <a:rPr lang="ja-JP" altLang="en-US" sz="2000" dirty="0" smtClean="0"/>
              <a:t>は、</a:t>
            </a:r>
            <a:r>
              <a:rPr lang="en-US" altLang="ja-JP" sz="2000" dirty="0" smtClean="0"/>
              <a:t>PFS </a:t>
            </a:r>
            <a:r>
              <a:rPr lang="ja-JP" altLang="en-US" sz="2000" dirty="0" smtClean="0"/>
              <a:t>とは相補的でユニーク</a:t>
            </a:r>
            <a:endParaRPr lang="en-US" altLang="ja-JP" sz="2000" dirty="0" smtClean="0"/>
          </a:p>
          <a:p>
            <a:r>
              <a:rPr lang="en-US" altLang="ja-JP" sz="2000" dirty="0" smtClean="0"/>
              <a:t>FMOS </a:t>
            </a:r>
            <a:r>
              <a:rPr lang="ja-JP" altLang="en-US" sz="2000" dirty="0" smtClean="0"/>
              <a:t>の感度向上にむけての改修は </a:t>
            </a:r>
            <a:r>
              <a:rPr lang="en-US" altLang="ja-JP" sz="2000" dirty="0" smtClean="0"/>
              <a:t>(PFS </a:t>
            </a:r>
            <a:r>
              <a:rPr lang="ja-JP" altLang="en-US" sz="2000" dirty="0" err="1" smtClean="0"/>
              <a:t>までの</a:t>
            </a:r>
            <a:r>
              <a:rPr lang="ja-JP" altLang="en-US" sz="2000" dirty="0" smtClean="0"/>
              <a:t>時間スケールを考慮しても）</a:t>
            </a:r>
            <a:endParaRPr lang="en-US" altLang="ja-JP" sz="2000" dirty="0" smtClean="0"/>
          </a:p>
          <a:p>
            <a:r>
              <a:rPr lang="ja-JP" altLang="en-US" sz="2000" dirty="0" smtClean="0"/>
              <a:t>追求すべき  </a:t>
            </a:r>
            <a:endParaRPr kumimoji="1" lang="ja-JP" altLang="en-US"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3175</TotalTime>
  <Words>569</Words>
  <Application>Microsoft Office PowerPoint</Application>
  <PresentationFormat>画面に合わせる (4:3)</PresentationFormat>
  <Paragraphs>196</Paragraphs>
  <Slides>13</Slides>
  <Notes>1</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ホワイト</vt:lpstr>
      <vt:lpstr>Summary: Science requirements on PFS</vt:lpstr>
      <vt:lpstr>PFS and Dark Energy Project Timeline</vt:lpstr>
      <vt:lpstr>PFS国際共同研究体制</vt:lpstr>
      <vt:lpstr>PFSに関するSAC提言</vt:lpstr>
      <vt:lpstr>ハワイ観測所からのまとめ</vt:lpstr>
      <vt:lpstr>スライド 6</vt:lpstr>
      <vt:lpstr>スライド 7</vt:lpstr>
      <vt:lpstr>スライド 8</vt:lpstr>
      <vt:lpstr>スライド 9</vt:lpstr>
      <vt:lpstr>スライド 10</vt:lpstr>
      <vt:lpstr>スライド 11</vt:lpstr>
      <vt:lpstr>スライド 12</vt:lpstr>
      <vt:lpstr>スライド 13</vt:lpstr>
    </vt:vector>
  </TitlesOfParts>
  <Company>東京大学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Takada Masahiro</dc:creator>
  <cp:lastModifiedBy>toru</cp:lastModifiedBy>
  <cp:revision>28</cp:revision>
  <cp:lastPrinted>2011-01-17T20:14:52Z</cp:lastPrinted>
  <dcterms:created xsi:type="dcterms:W3CDTF">2011-01-16T18:34:36Z</dcterms:created>
  <dcterms:modified xsi:type="dcterms:W3CDTF">2011-01-24T09:50:10Z</dcterms:modified>
</cp:coreProperties>
</file>